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83"/>
  </p:notesMasterIdLst>
  <p:handoutMasterIdLst>
    <p:handoutMasterId r:id="rId84"/>
  </p:handoutMasterIdLst>
  <p:sldIdLst>
    <p:sldId id="256" r:id="rId3"/>
    <p:sldId id="257" r:id="rId4"/>
    <p:sldId id="259" r:id="rId5"/>
    <p:sldId id="328" r:id="rId6"/>
    <p:sldId id="260" r:id="rId7"/>
    <p:sldId id="329" r:id="rId8"/>
    <p:sldId id="261" r:id="rId9"/>
    <p:sldId id="262" r:id="rId10"/>
    <p:sldId id="263" r:id="rId11"/>
    <p:sldId id="264" r:id="rId12"/>
    <p:sldId id="265" r:id="rId13"/>
    <p:sldId id="266" r:id="rId14"/>
    <p:sldId id="267" r:id="rId15"/>
    <p:sldId id="268" r:id="rId16"/>
    <p:sldId id="269" r:id="rId17"/>
    <p:sldId id="330" r:id="rId18"/>
    <p:sldId id="271" r:id="rId19"/>
    <p:sldId id="272" r:id="rId20"/>
    <p:sldId id="273" r:id="rId21"/>
    <p:sldId id="331" r:id="rId22"/>
    <p:sldId id="275" r:id="rId23"/>
    <p:sldId id="337" r:id="rId24"/>
    <p:sldId id="338" r:id="rId25"/>
    <p:sldId id="276" r:id="rId26"/>
    <p:sldId id="277" r:id="rId27"/>
    <p:sldId id="278"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32" r:id="rId49"/>
    <p:sldId id="301" r:id="rId50"/>
    <p:sldId id="302" r:id="rId51"/>
    <p:sldId id="339" r:id="rId52"/>
    <p:sldId id="303" r:id="rId53"/>
    <p:sldId id="333" r:id="rId54"/>
    <p:sldId id="258" r:id="rId55"/>
    <p:sldId id="305" r:id="rId56"/>
    <p:sldId id="306" r:id="rId57"/>
    <p:sldId id="307" r:id="rId58"/>
    <p:sldId id="334" r:id="rId59"/>
    <p:sldId id="335" r:id="rId60"/>
    <p:sldId id="308" r:id="rId61"/>
    <p:sldId id="309" r:id="rId62"/>
    <p:sldId id="310" r:id="rId63"/>
    <p:sldId id="336" r:id="rId64"/>
    <p:sldId id="311" r:id="rId65"/>
    <p:sldId id="304" r:id="rId66"/>
    <p:sldId id="313" r:id="rId67"/>
    <p:sldId id="314" r:id="rId68"/>
    <p:sldId id="315" r:id="rId69"/>
    <p:sldId id="316" r:id="rId70"/>
    <p:sldId id="317" r:id="rId71"/>
    <p:sldId id="318" r:id="rId72"/>
    <p:sldId id="319" r:id="rId73"/>
    <p:sldId id="320" r:id="rId74"/>
    <p:sldId id="321" r:id="rId75"/>
    <p:sldId id="312" r:id="rId76"/>
    <p:sldId id="323" r:id="rId77"/>
    <p:sldId id="324" r:id="rId78"/>
    <p:sldId id="325" r:id="rId79"/>
    <p:sldId id="326" r:id="rId80"/>
    <p:sldId id="327" r:id="rId81"/>
    <p:sldId id="322" r:id="rId8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FF"/>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289" autoAdjust="0"/>
  </p:normalViewPr>
  <p:slideViewPr>
    <p:cSldViewPr snapToGrid="0">
      <p:cViewPr varScale="1">
        <p:scale>
          <a:sx n="98" d="100"/>
          <a:sy n="98" d="100"/>
        </p:scale>
        <p:origin x="76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26</a:t>
            </a:r>
            <a:r>
              <a:rPr lang="zh-CN" altLang="en-US" dirty="0" smtClean="0"/>
              <a:t>章 信息系统软件工程化</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信息系统质量观点</a:t>
            </a:r>
            <a:endParaRPr lang="zh-CN" altLang="en-US" dirty="0"/>
          </a:p>
        </p:txBody>
      </p:sp>
      <p:grpSp>
        <p:nvGrpSpPr>
          <p:cNvPr id="4" name="Group 1"/>
          <p:cNvGrpSpPr>
            <a:grpSpLocks noChangeAspect="1"/>
          </p:cNvGrpSpPr>
          <p:nvPr/>
        </p:nvGrpSpPr>
        <p:grpSpPr bwMode="auto">
          <a:xfrm>
            <a:off x="2082744" y="2316340"/>
            <a:ext cx="6115878" cy="3634678"/>
            <a:chOff x="2124" y="6469"/>
            <a:chExt cx="6231" cy="3703"/>
          </a:xfrm>
        </p:grpSpPr>
        <p:sp>
          <p:nvSpPr>
            <p:cNvPr id="5" name="AutoShape 16"/>
            <p:cNvSpPr>
              <a:spLocks noChangeAspect="1" noChangeArrowheads="1" noTextEdit="1"/>
            </p:cNvSpPr>
            <p:nvPr/>
          </p:nvSpPr>
          <p:spPr bwMode="auto">
            <a:xfrm>
              <a:off x="2124" y="6469"/>
              <a:ext cx="6231" cy="37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AutoShape 15"/>
            <p:cNvSpPr>
              <a:spLocks noChangeArrowheads="1"/>
            </p:cNvSpPr>
            <p:nvPr/>
          </p:nvSpPr>
          <p:spPr bwMode="auto">
            <a:xfrm>
              <a:off x="2526" y="7274"/>
              <a:ext cx="2010" cy="1932"/>
            </a:xfrm>
            <a:prstGeom prst="roundRect">
              <a:avLst>
                <a:gd name="adj" fmla="val 4139"/>
              </a:avLst>
            </a:prstGeom>
            <a:solidFill>
              <a:srgbClr val="C0C0C0"/>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管理</a:t>
              </a:r>
              <a:r>
                <a:rPr kumimoji="0" lang="zh-CN" altLang="en-US" sz="1600" b="0" i="0" u="none" strike="noStrike" cap="none" normalizeH="0" baseline="0" dirty="0" smtClean="0">
                  <a:ln>
                    <a:noFill/>
                  </a:ln>
                  <a:solidFill>
                    <a:schemeClr val="tx1"/>
                  </a:solidFill>
                  <a:effectLst/>
                  <a:cs typeface="Times New Roman" panose="02020603050405020304" pitchFamily="18" charset="0"/>
                </a:rPr>
                <a:t>视角</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AutoShape 14"/>
            <p:cNvSpPr>
              <a:spLocks noChangeArrowheads="1"/>
            </p:cNvSpPr>
            <p:nvPr/>
          </p:nvSpPr>
          <p:spPr bwMode="auto">
            <a:xfrm>
              <a:off x="5139" y="6630"/>
              <a:ext cx="2412" cy="1449"/>
            </a:xfrm>
            <a:prstGeom prst="roundRect">
              <a:avLst>
                <a:gd name="adj" fmla="val 7245"/>
              </a:avLst>
            </a:prstGeom>
            <a:solidFill>
              <a:srgbClr val="C0C0C0"/>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eaLnBrk="0" hangingPunct="0"/>
              <a:r>
                <a:rPr kumimoji="0" lang="zh-CN" altLang="zh-CN" sz="1600" dirty="0" smtClean="0">
                  <a:cs typeface="Times New Roman" panose="02020603050405020304" pitchFamily="18" charset="0"/>
                </a:rPr>
                <a:t>组织</a:t>
              </a:r>
              <a:r>
                <a:rPr kumimoji="0" lang="zh-CN" altLang="en-US" sz="1600" dirty="0" smtClean="0">
                  <a:cs typeface="Times New Roman" panose="02020603050405020304" pitchFamily="18" charset="0"/>
                </a:rPr>
                <a:t>视角</a:t>
              </a:r>
              <a:endParaRPr kumimoji="0" lang="zh-CN" altLang="zh-CN" sz="1600" dirty="0">
                <a:cs typeface="Times New Roman" panose="02020603050405020304" pitchFamily="18" charset="0"/>
              </a:endParaRPr>
            </a:p>
          </p:txBody>
        </p:sp>
        <p:sp>
          <p:nvSpPr>
            <p:cNvPr id="8" name="Oval 13"/>
            <p:cNvSpPr>
              <a:spLocks noChangeArrowheads="1"/>
            </p:cNvSpPr>
            <p:nvPr/>
          </p:nvSpPr>
          <p:spPr bwMode="auto">
            <a:xfrm>
              <a:off x="2928" y="7918"/>
              <a:ext cx="1004" cy="805"/>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业务目标</a:t>
              </a:r>
            </a:p>
          </p:txBody>
        </p:sp>
        <p:sp>
          <p:nvSpPr>
            <p:cNvPr id="9" name="AutoShape 12"/>
            <p:cNvSpPr>
              <a:spLocks noChangeArrowheads="1"/>
            </p:cNvSpPr>
            <p:nvPr/>
          </p:nvSpPr>
          <p:spPr bwMode="auto">
            <a:xfrm>
              <a:off x="5139" y="8401"/>
              <a:ext cx="2412" cy="1610"/>
            </a:xfrm>
            <a:prstGeom prst="roundRect">
              <a:avLst>
                <a:gd name="adj" fmla="val 7245"/>
              </a:avLst>
            </a:prstGeom>
            <a:solidFill>
              <a:srgbClr val="C0C0C0"/>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eaLnBrk="0" hangingPunct="0"/>
              <a:endParaRPr kumimoji="0" lang="en-US" altLang="zh-CN" sz="1600" dirty="0" smtClean="0">
                <a:cs typeface="Times New Roman" panose="02020603050405020304" pitchFamily="18" charset="0"/>
              </a:endParaRPr>
            </a:p>
            <a:p>
              <a:pPr eaLnBrk="0" hangingPunct="0"/>
              <a:endParaRPr kumimoji="0" lang="en-US" altLang="zh-CN" sz="1600" dirty="0">
                <a:cs typeface="Times New Roman" panose="02020603050405020304" pitchFamily="18" charset="0"/>
              </a:endParaRPr>
            </a:p>
            <a:p>
              <a:pPr eaLnBrk="0" hangingPunct="0"/>
              <a:endParaRPr kumimoji="0" lang="en-US" altLang="zh-CN" sz="1600" dirty="0" smtClean="0">
                <a:cs typeface="Times New Roman" panose="02020603050405020304" pitchFamily="18" charset="0"/>
              </a:endParaRPr>
            </a:p>
            <a:p>
              <a:pPr eaLnBrk="0" hangingPunct="0"/>
              <a:endParaRPr kumimoji="0" lang="en-US" altLang="zh-CN" sz="1600" dirty="0">
                <a:cs typeface="Times New Roman" panose="02020603050405020304" pitchFamily="18" charset="0"/>
              </a:endParaRPr>
            </a:p>
            <a:p>
              <a:pPr eaLnBrk="0" hangingPunct="0"/>
              <a:endParaRPr kumimoji="0" lang="en-US" altLang="zh-CN" sz="1600" dirty="0" smtClean="0">
                <a:cs typeface="Times New Roman" panose="02020603050405020304" pitchFamily="18" charset="0"/>
              </a:endParaRPr>
            </a:p>
            <a:p>
              <a:pPr eaLnBrk="0" hangingPunct="0"/>
              <a:r>
                <a:rPr kumimoji="0" lang="zh-CN" altLang="zh-CN" sz="1600" dirty="0" smtClean="0">
                  <a:cs typeface="Times New Roman" panose="02020603050405020304" pitchFamily="18" charset="0"/>
                </a:rPr>
                <a:t>工程</a:t>
              </a:r>
              <a:r>
                <a:rPr kumimoji="0" lang="zh-CN" altLang="en-US" sz="1600" dirty="0" smtClean="0">
                  <a:cs typeface="Times New Roman" panose="02020603050405020304" pitchFamily="18" charset="0"/>
                </a:rPr>
                <a:t>视角</a:t>
              </a:r>
              <a:endParaRPr kumimoji="0" lang="zh-CN" altLang="zh-CN" sz="1600" dirty="0">
                <a:cs typeface="Times New Roman" panose="02020603050405020304" pitchFamily="18" charset="0"/>
              </a:endParaRPr>
            </a:p>
          </p:txBody>
        </p:sp>
        <p:sp>
          <p:nvSpPr>
            <p:cNvPr id="10" name="Oval 11"/>
            <p:cNvSpPr>
              <a:spLocks noChangeArrowheads="1"/>
            </p:cNvSpPr>
            <p:nvPr/>
          </p:nvSpPr>
          <p:spPr bwMode="auto">
            <a:xfrm>
              <a:off x="4336" y="7918"/>
              <a:ext cx="1004" cy="8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业务目标</a:t>
              </a:r>
            </a:p>
          </p:txBody>
        </p:sp>
        <p:sp>
          <p:nvSpPr>
            <p:cNvPr id="11" name="Oval 10"/>
            <p:cNvSpPr>
              <a:spLocks noChangeArrowheads="1"/>
            </p:cNvSpPr>
            <p:nvPr/>
          </p:nvSpPr>
          <p:spPr bwMode="auto">
            <a:xfrm>
              <a:off x="5943" y="7918"/>
              <a:ext cx="1004" cy="805"/>
            </a:xfrm>
            <a:prstGeom prst="ellipse">
              <a:avLst/>
            </a:prstGeom>
            <a:solidFill>
              <a:srgbClr val="FFFFFF"/>
            </a:solidFill>
            <a:ln w="9525">
              <a:solidFill>
                <a:srgbClr val="000000"/>
              </a:solidFill>
              <a:round/>
              <a:headEnd/>
              <a:tailEnd/>
            </a:ln>
          </p:spPr>
          <p:txBody>
            <a:bodyPr vert="horz" wrap="square" lIns="108000" tIns="14400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信息</a:t>
              </a:r>
            </a:p>
          </p:txBody>
        </p:sp>
        <p:sp>
          <p:nvSpPr>
            <p:cNvPr id="12" name="Line 9"/>
            <p:cNvSpPr>
              <a:spLocks noChangeShapeType="1"/>
            </p:cNvSpPr>
            <p:nvPr/>
          </p:nvSpPr>
          <p:spPr bwMode="auto">
            <a:xfrm>
              <a:off x="3933" y="8240"/>
              <a:ext cx="40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8"/>
            <p:cNvSpPr>
              <a:spLocks noChangeShapeType="1"/>
            </p:cNvSpPr>
            <p:nvPr/>
          </p:nvSpPr>
          <p:spPr bwMode="auto">
            <a:xfrm>
              <a:off x="5340" y="8240"/>
              <a:ext cx="60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Oval 7"/>
            <p:cNvSpPr>
              <a:spLocks noChangeArrowheads="1"/>
            </p:cNvSpPr>
            <p:nvPr/>
          </p:nvSpPr>
          <p:spPr bwMode="auto">
            <a:xfrm>
              <a:off x="5943" y="9045"/>
              <a:ext cx="1004" cy="805"/>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0800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信息系统</a:t>
              </a:r>
            </a:p>
          </p:txBody>
        </p:sp>
        <p:sp>
          <p:nvSpPr>
            <p:cNvPr id="15" name="Oval 6"/>
            <p:cNvSpPr>
              <a:spLocks noChangeArrowheads="1"/>
            </p:cNvSpPr>
            <p:nvPr/>
          </p:nvSpPr>
          <p:spPr bwMode="auto">
            <a:xfrm>
              <a:off x="5943" y="6952"/>
              <a:ext cx="1004" cy="644"/>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108000" rIns="7200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人</a:t>
              </a:r>
            </a:p>
          </p:txBody>
        </p:sp>
        <p:sp>
          <p:nvSpPr>
            <p:cNvPr id="16" name="Line 5"/>
            <p:cNvSpPr>
              <a:spLocks noChangeShapeType="1"/>
            </p:cNvSpPr>
            <p:nvPr/>
          </p:nvSpPr>
          <p:spPr bwMode="auto">
            <a:xfrm>
              <a:off x="6436" y="7596"/>
              <a:ext cx="0" cy="3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4"/>
            <p:cNvSpPr>
              <a:spLocks noChangeShapeType="1"/>
            </p:cNvSpPr>
            <p:nvPr/>
          </p:nvSpPr>
          <p:spPr bwMode="auto">
            <a:xfrm>
              <a:off x="6345" y="8723"/>
              <a:ext cx="1" cy="3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3"/>
            <p:cNvSpPr>
              <a:spLocks noChangeShapeType="1"/>
            </p:cNvSpPr>
            <p:nvPr/>
          </p:nvSpPr>
          <p:spPr bwMode="auto">
            <a:xfrm flipV="1">
              <a:off x="4938" y="7274"/>
              <a:ext cx="1005"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2"/>
            <p:cNvSpPr>
              <a:spLocks noChangeShapeType="1"/>
            </p:cNvSpPr>
            <p:nvPr/>
          </p:nvSpPr>
          <p:spPr bwMode="auto">
            <a:xfrm>
              <a:off x="4938" y="8723"/>
              <a:ext cx="1005"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0" name="矩形 19"/>
          <p:cNvSpPr/>
          <p:nvPr/>
        </p:nvSpPr>
        <p:spPr>
          <a:xfrm>
            <a:off x="1143000" y="1327037"/>
            <a:ext cx="3144078" cy="1200329"/>
          </a:xfrm>
          <a:prstGeom prst="rect">
            <a:avLst/>
          </a:prstGeom>
        </p:spPr>
        <p:txBody>
          <a:bodyPr wrap="square">
            <a:spAutoFit/>
          </a:bodyPr>
          <a:lstStyle/>
          <a:p>
            <a:r>
              <a:rPr lang="zh-CN" altLang="zh-CN" sz="1800" b="1" dirty="0" smtClean="0">
                <a:cs typeface="Times New Roman" panose="02020603050405020304" pitchFamily="18" charset="0"/>
              </a:rPr>
              <a:t>管理</a:t>
            </a:r>
            <a:r>
              <a:rPr lang="zh-CN" altLang="en-US" sz="1800" b="1" dirty="0" smtClean="0">
                <a:cs typeface="Times New Roman" panose="02020603050405020304" pitchFamily="18" charset="0"/>
              </a:rPr>
              <a:t>视角：</a:t>
            </a:r>
            <a:endParaRPr lang="en-US" altLang="zh-CN" sz="1800" b="1" dirty="0" smtClean="0">
              <a:cs typeface="Times New Roman" panose="02020603050405020304" pitchFamily="18" charset="0"/>
            </a:endParaRPr>
          </a:p>
          <a:p>
            <a:pPr marL="285750" indent="-285750">
              <a:buFont typeface="Arial" panose="020B0604020202020204" pitchFamily="34" charset="0"/>
              <a:buChar char="•"/>
            </a:pPr>
            <a:r>
              <a:rPr lang="zh-CN" altLang="zh-CN" sz="1800" dirty="0" smtClean="0">
                <a:cs typeface="Times New Roman" panose="02020603050405020304" pitchFamily="18" charset="0"/>
              </a:rPr>
              <a:t>对</a:t>
            </a:r>
            <a:r>
              <a:rPr lang="zh-CN" altLang="zh-CN" sz="1800" dirty="0">
                <a:cs typeface="Times New Roman" panose="02020603050405020304" pitchFamily="18" charset="0"/>
              </a:rPr>
              <a:t>信息系统的建设和使用直接关系到企业的利润和管理水平的提升</a:t>
            </a:r>
            <a:r>
              <a:rPr lang="zh-CN" altLang="zh-CN" sz="1800" dirty="0" smtClean="0">
                <a:cs typeface="Times New Roman" panose="02020603050405020304" pitchFamily="18" charset="0"/>
              </a:rPr>
              <a:t>。</a:t>
            </a:r>
            <a:endParaRPr lang="zh-CN" altLang="en-US" sz="1800" dirty="0"/>
          </a:p>
        </p:txBody>
      </p:sp>
      <p:sp>
        <p:nvSpPr>
          <p:cNvPr id="21" name="矩形 20"/>
          <p:cNvSpPr/>
          <p:nvPr/>
        </p:nvSpPr>
        <p:spPr>
          <a:xfrm>
            <a:off x="4176710" y="1192488"/>
            <a:ext cx="4831953" cy="1200329"/>
          </a:xfrm>
          <a:prstGeom prst="rect">
            <a:avLst/>
          </a:prstGeom>
        </p:spPr>
        <p:txBody>
          <a:bodyPr wrap="square">
            <a:spAutoFit/>
          </a:bodyPr>
          <a:lstStyle/>
          <a:p>
            <a:r>
              <a:rPr lang="zh-CN" altLang="zh-CN" sz="1800" b="1" dirty="0" smtClean="0">
                <a:cs typeface="Times New Roman" panose="02020603050405020304" pitchFamily="18" charset="0"/>
              </a:rPr>
              <a:t>组织</a:t>
            </a:r>
            <a:r>
              <a:rPr lang="zh-CN" altLang="en-US" sz="1800" b="1" dirty="0" smtClean="0">
                <a:cs typeface="Times New Roman" panose="02020603050405020304" pitchFamily="18" charset="0"/>
              </a:rPr>
              <a:t>视角</a:t>
            </a:r>
            <a:r>
              <a:rPr lang="zh-CN" altLang="en-US" sz="1800" dirty="0" smtClean="0">
                <a:cs typeface="Times New Roman" panose="02020603050405020304" pitchFamily="18" charset="0"/>
              </a:rPr>
              <a:t>：</a:t>
            </a:r>
            <a:endParaRPr lang="en-US" altLang="zh-CN" sz="1800" dirty="0" smtClean="0">
              <a:cs typeface="Times New Roman" panose="02020603050405020304" pitchFamily="18" charset="0"/>
            </a:endParaRPr>
          </a:p>
          <a:p>
            <a:pPr marL="285750" indent="-285750">
              <a:buFont typeface="Arial" panose="020B0604020202020204" pitchFamily="34" charset="0"/>
              <a:buChar char="•"/>
            </a:pPr>
            <a:r>
              <a:rPr lang="zh-CN" altLang="zh-CN" sz="1800" dirty="0" smtClean="0">
                <a:cs typeface="Times New Roman" panose="02020603050405020304" pitchFamily="18" charset="0"/>
              </a:rPr>
              <a:t>所</a:t>
            </a:r>
            <a:r>
              <a:rPr lang="zh-CN" altLang="zh-CN" sz="1800" dirty="0">
                <a:cs typeface="Times New Roman" panose="02020603050405020304" pitchFamily="18" charset="0"/>
              </a:rPr>
              <a:t>关心的是系统的易用性，以及信息系统能否在组织中对日常工作给出合理建议和支持，并是否对组织的主要目标之外的区域有影响。</a:t>
            </a:r>
            <a:endParaRPr lang="zh-CN" altLang="en-US" sz="1800" dirty="0"/>
          </a:p>
        </p:txBody>
      </p:sp>
      <p:sp>
        <p:nvSpPr>
          <p:cNvPr id="22" name="矩形 21"/>
          <p:cNvSpPr/>
          <p:nvPr/>
        </p:nvSpPr>
        <p:spPr>
          <a:xfrm>
            <a:off x="1039185" y="4885597"/>
            <a:ext cx="3891372" cy="1477328"/>
          </a:xfrm>
          <a:prstGeom prst="rect">
            <a:avLst/>
          </a:prstGeom>
        </p:spPr>
        <p:txBody>
          <a:bodyPr wrap="square">
            <a:spAutoFit/>
          </a:bodyPr>
          <a:lstStyle/>
          <a:p>
            <a:r>
              <a:rPr lang="zh-CN" altLang="zh-CN" sz="1800" b="1" dirty="0" smtClean="0">
                <a:cs typeface="Times New Roman" panose="02020603050405020304" pitchFamily="18" charset="0"/>
              </a:rPr>
              <a:t>工程</a:t>
            </a:r>
            <a:r>
              <a:rPr lang="zh-CN" altLang="en-US" sz="1800" b="1" dirty="0" smtClean="0">
                <a:cs typeface="Times New Roman" panose="02020603050405020304" pitchFamily="18" charset="0"/>
              </a:rPr>
              <a:t>视角：</a:t>
            </a:r>
            <a:endParaRPr lang="en-US" altLang="zh-CN" sz="1800" b="1" dirty="0" smtClean="0">
              <a:cs typeface="Times New Roman" panose="02020603050405020304" pitchFamily="18" charset="0"/>
            </a:endParaRPr>
          </a:p>
          <a:p>
            <a:pPr marL="285750" indent="-285750">
              <a:buFont typeface="Arial" panose="020B0604020202020204" pitchFamily="34" charset="0"/>
              <a:buChar char="•"/>
            </a:pPr>
            <a:r>
              <a:rPr lang="zh-CN" altLang="zh-CN" sz="1800" dirty="0" smtClean="0">
                <a:cs typeface="Times New Roman" panose="02020603050405020304" pitchFamily="18" charset="0"/>
              </a:rPr>
              <a:t>代表</a:t>
            </a:r>
            <a:r>
              <a:rPr lang="zh-CN" altLang="zh-CN" sz="1800" dirty="0">
                <a:cs typeface="Times New Roman" panose="02020603050405020304" pitchFamily="18" charset="0"/>
              </a:rPr>
              <a:t>了系统质量的软件工程方法</a:t>
            </a:r>
            <a:r>
              <a:rPr lang="zh-CN" altLang="zh-CN" sz="1800" dirty="0" smtClean="0">
                <a:cs typeface="Times New Roman" panose="02020603050405020304" pitchFamily="18" charset="0"/>
              </a:rPr>
              <a:t>。</a:t>
            </a:r>
            <a:endParaRPr lang="en-US" altLang="zh-CN" sz="1800" dirty="0" smtClean="0">
              <a:cs typeface="Times New Roman" panose="02020603050405020304" pitchFamily="18" charset="0"/>
            </a:endParaRPr>
          </a:p>
          <a:p>
            <a:pPr marL="285750" indent="-285750">
              <a:buFont typeface="Arial" panose="020B0604020202020204" pitchFamily="34" charset="0"/>
              <a:buChar char="•"/>
            </a:pPr>
            <a:r>
              <a:rPr lang="zh-CN" altLang="zh-CN" sz="1800" dirty="0" smtClean="0">
                <a:cs typeface="Times New Roman" panose="02020603050405020304" pitchFamily="18" charset="0"/>
              </a:rPr>
              <a:t>强调</a:t>
            </a:r>
            <a:r>
              <a:rPr lang="zh-CN" altLang="zh-CN" sz="1800" dirty="0">
                <a:cs typeface="Times New Roman" panose="02020603050405020304" pitchFamily="18" charset="0"/>
              </a:rPr>
              <a:t>通过提高信息系统中软件的开发和维护的质量，来提高信息系统的质量</a:t>
            </a:r>
            <a:r>
              <a:rPr lang="zh-CN" altLang="zh-CN" sz="1800" dirty="0" smtClean="0">
                <a:cs typeface="Times New Roman" panose="02020603050405020304" pitchFamily="18" charset="0"/>
              </a:rPr>
              <a:t>。</a:t>
            </a:r>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26.2.2</a:t>
            </a:r>
            <a:r>
              <a:rPr lang="zh-CN" altLang="en-US" dirty="0" smtClean="0"/>
              <a:t>信息系统质量模型</a:t>
            </a:r>
            <a:endParaRPr lang="zh-CN" altLang="en-US" dirty="0"/>
          </a:p>
        </p:txBody>
      </p:sp>
      <p:grpSp>
        <p:nvGrpSpPr>
          <p:cNvPr id="4" name="Group 1"/>
          <p:cNvGrpSpPr>
            <a:grpSpLocks noChangeAspect="1"/>
          </p:cNvGrpSpPr>
          <p:nvPr/>
        </p:nvGrpSpPr>
        <p:grpSpPr bwMode="auto">
          <a:xfrm>
            <a:off x="1144982" y="2034397"/>
            <a:ext cx="7479659" cy="3959533"/>
            <a:chOff x="2405" y="5151"/>
            <a:chExt cx="7659" cy="4056"/>
          </a:xfrm>
        </p:grpSpPr>
        <p:sp>
          <p:nvSpPr>
            <p:cNvPr id="5" name="AutoShape 27"/>
            <p:cNvSpPr>
              <a:spLocks noChangeAspect="1" noChangeArrowheads="1" noTextEdit="1"/>
            </p:cNvSpPr>
            <p:nvPr/>
          </p:nvSpPr>
          <p:spPr bwMode="auto">
            <a:xfrm>
              <a:off x="2405" y="5151"/>
              <a:ext cx="7659" cy="40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Text Box 26"/>
            <p:cNvSpPr txBox="1">
              <a:spLocks noChangeArrowheads="1"/>
            </p:cNvSpPr>
            <p:nvPr/>
          </p:nvSpPr>
          <p:spPr bwMode="auto">
            <a:xfrm>
              <a:off x="2405" y="5639"/>
              <a:ext cx="1620"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用户参与</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社会技术系统</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动机</a:t>
              </a:r>
              <a:endParaRPr kumimoji="0" lang="zh-CN" altLang="zh-CN" sz="1600" b="0" i="0" u="none" strike="noStrike" cap="none" normalizeH="0" baseline="0" dirty="0" smtClean="0">
                <a:ln>
                  <a:noFill/>
                </a:ln>
                <a:solidFill>
                  <a:schemeClr val="tx1"/>
                </a:solidFill>
                <a:effectLst/>
              </a:endParaRPr>
            </a:p>
          </p:txBody>
        </p:sp>
        <p:sp>
          <p:nvSpPr>
            <p:cNvPr id="7" name="Text Box 25"/>
            <p:cNvSpPr txBox="1">
              <a:spLocks noChangeArrowheads="1"/>
            </p:cNvSpPr>
            <p:nvPr/>
          </p:nvSpPr>
          <p:spPr bwMode="auto">
            <a:xfrm>
              <a:off x="2526" y="5156"/>
              <a:ext cx="1508"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软件系统结构</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4"/>
            <p:cNvSpPr>
              <a:spLocks noChangeArrowheads="1"/>
            </p:cNvSpPr>
            <p:nvPr/>
          </p:nvSpPr>
          <p:spPr bwMode="auto">
            <a:xfrm>
              <a:off x="2828" y="6605"/>
              <a:ext cx="1407" cy="483"/>
            </a:xfrm>
            <a:prstGeom prst="hexagon">
              <a:avLst>
                <a:gd name="adj" fmla="val 44923"/>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过程</a:t>
              </a:r>
            </a:p>
          </p:txBody>
        </p:sp>
        <p:sp>
          <p:nvSpPr>
            <p:cNvPr id="9" name="Text Box 23"/>
            <p:cNvSpPr txBox="1">
              <a:spLocks noChangeArrowheads="1"/>
            </p:cNvSpPr>
            <p:nvPr/>
          </p:nvSpPr>
          <p:spPr bwMode="auto">
            <a:xfrm>
              <a:off x="3029" y="7893"/>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实践</a:t>
              </a:r>
            </a:p>
          </p:txBody>
        </p:sp>
        <p:sp>
          <p:nvSpPr>
            <p:cNvPr id="10" name="AutoShape 22"/>
            <p:cNvSpPr>
              <a:spLocks noChangeArrowheads="1"/>
            </p:cNvSpPr>
            <p:nvPr/>
          </p:nvSpPr>
          <p:spPr bwMode="auto">
            <a:xfrm>
              <a:off x="5441" y="6605"/>
              <a:ext cx="1407" cy="483"/>
            </a:xfrm>
            <a:prstGeom prst="hexagon">
              <a:avLst>
                <a:gd name="adj" fmla="val 44923"/>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产品</a:t>
              </a:r>
            </a:p>
          </p:txBody>
        </p:sp>
        <p:sp>
          <p:nvSpPr>
            <p:cNvPr id="11" name="AutoShape 21"/>
            <p:cNvSpPr>
              <a:spLocks noChangeArrowheads="1"/>
            </p:cNvSpPr>
            <p:nvPr/>
          </p:nvSpPr>
          <p:spPr bwMode="auto">
            <a:xfrm>
              <a:off x="8456" y="6605"/>
              <a:ext cx="1407" cy="483"/>
            </a:xfrm>
            <a:prstGeom prst="hexagon">
              <a:avLst>
                <a:gd name="adj" fmla="val 44923"/>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成功</a:t>
              </a:r>
            </a:p>
          </p:txBody>
        </p:sp>
        <p:sp>
          <p:nvSpPr>
            <p:cNvPr id="12" name="AutoShape 20"/>
            <p:cNvSpPr>
              <a:spLocks noChangeArrowheads="1"/>
            </p:cNvSpPr>
            <p:nvPr/>
          </p:nvSpPr>
          <p:spPr bwMode="auto">
            <a:xfrm>
              <a:off x="8456" y="5162"/>
              <a:ext cx="1407" cy="483"/>
            </a:xfrm>
            <a:prstGeom prst="hexagon">
              <a:avLst>
                <a:gd name="adj" fmla="val 44923"/>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使用感受</a:t>
              </a:r>
            </a:p>
          </p:txBody>
        </p:sp>
        <p:sp>
          <p:nvSpPr>
            <p:cNvPr id="13" name="Freeform 19"/>
            <p:cNvSpPr>
              <a:spLocks/>
            </p:cNvSpPr>
            <p:nvPr/>
          </p:nvSpPr>
          <p:spPr bwMode="auto">
            <a:xfrm>
              <a:off x="4230" y="6829"/>
              <a:ext cx="1230" cy="1"/>
            </a:xfrm>
            <a:custGeom>
              <a:avLst/>
              <a:gdLst>
                <a:gd name="T0" fmla="*/ 0 w 1230"/>
                <a:gd name="T1" fmla="*/ 0 h 1"/>
                <a:gd name="T2" fmla="*/ 1230 w 1230"/>
                <a:gd name="T3" fmla="*/ 0 h 1"/>
              </a:gdLst>
              <a:ahLst/>
              <a:cxnLst>
                <a:cxn ang="0">
                  <a:pos x="T0" y="T1"/>
                </a:cxn>
                <a:cxn ang="0">
                  <a:pos x="T2" y="T3"/>
                </a:cxn>
              </a:cxnLst>
              <a:rect l="0" t="0" r="r" b="b"/>
              <a:pathLst>
                <a:path w="1230" h="1">
                  <a:moveTo>
                    <a:pt x="0" y="0"/>
                  </a:moveTo>
                  <a:lnTo>
                    <a:pt x="123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18"/>
            <p:cNvSpPr>
              <a:spLocks/>
            </p:cNvSpPr>
            <p:nvPr/>
          </p:nvSpPr>
          <p:spPr bwMode="auto">
            <a:xfrm>
              <a:off x="6825" y="6818"/>
              <a:ext cx="1650" cy="15"/>
            </a:xfrm>
            <a:custGeom>
              <a:avLst/>
              <a:gdLst>
                <a:gd name="T0" fmla="*/ 0 w 1650"/>
                <a:gd name="T1" fmla="*/ 0 h 15"/>
                <a:gd name="T2" fmla="*/ 1650 w 1650"/>
                <a:gd name="T3" fmla="*/ 15 h 15"/>
              </a:gdLst>
              <a:ahLst/>
              <a:cxnLst>
                <a:cxn ang="0">
                  <a:pos x="T0" y="T1"/>
                </a:cxn>
                <a:cxn ang="0">
                  <a:pos x="T2" y="T3"/>
                </a:cxn>
              </a:cxnLst>
              <a:rect l="0" t="0" r="r" b="b"/>
              <a:pathLst>
                <a:path w="1650" h="15">
                  <a:moveTo>
                    <a:pt x="0" y="0"/>
                  </a:moveTo>
                  <a:lnTo>
                    <a:pt x="1650" y="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17"/>
            <p:cNvSpPr>
              <a:spLocks noChangeShapeType="1"/>
            </p:cNvSpPr>
            <p:nvPr/>
          </p:nvSpPr>
          <p:spPr bwMode="auto">
            <a:xfrm>
              <a:off x="4034" y="5417"/>
              <a:ext cx="442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6"/>
            <p:cNvSpPr>
              <a:spLocks noChangeShapeType="1"/>
            </p:cNvSpPr>
            <p:nvPr/>
          </p:nvSpPr>
          <p:spPr bwMode="auto">
            <a:xfrm>
              <a:off x="9245" y="5639"/>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15"/>
            <p:cNvSpPr txBox="1">
              <a:spLocks noChangeArrowheads="1"/>
            </p:cNvSpPr>
            <p:nvPr/>
          </p:nvSpPr>
          <p:spPr bwMode="auto">
            <a:xfrm>
              <a:off x="2828" y="7088"/>
              <a:ext cx="1206"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成熟性</a:t>
              </a:r>
              <a:endParaRPr kumimoji="0" lang="zh-CN" altLang="zh-CN"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质量</a:t>
              </a:r>
              <a:endParaRPr kumimoji="0" lang="zh-CN" altLang="zh-CN" sz="1600" b="0" i="0" u="none" strike="noStrike" cap="none" normalizeH="0" baseline="0" smtClean="0">
                <a:ln>
                  <a:noFill/>
                </a:ln>
                <a:solidFill>
                  <a:schemeClr val="tx1"/>
                </a:solidFill>
                <a:effectLst/>
              </a:endParaRPr>
            </a:p>
          </p:txBody>
        </p:sp>
        <p:sp>
          <p:nvSpPr>
            <p:cNvPr id="18" name="Text Box 14"/>
            <p:cNvSpPr txBox="1">
              <a:spLocks noChangeArrowheads="1"/>
            </p:cNvSpPr>
            <p:nvPr/>
          </p:nvSpPr>
          <p:spPr bwMode="auto">
            <a:xfrm>
              <a:off x="2828" y="8376"/>
              <a:ext cx="1809"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开发方法</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生产方法</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项目管理</a:t>
              </a:r>
              <a:endParaRPr kumimoji="0" lang="zh-CN" altLang="zh-CN" sz="1600" b="0" i="0" u="none" strike="noStrike" cap="none" normalizeH="0" baseline="0" dirty="0" smtClean="0">
                <a:ln>
                  <a:noFill/>
                </a:ln>
                <a:solidFill>
                  <a:schemeClr val="tx1"/>
                </a:solidFill>
                <a:effectLst/>
              </a:endParaRPr>
            </a:p>
          </p:txBody>
        </p:sp>
        <p:sp>
          <p:nvSpPr>
            <p:cNvPr id="19" name="Text Box 13"/>
            <p:cNvSpPr txBox="1">
              <a:spLocks noChangeArrowheads="1"/>
            </p:cNvSpPr>
            <p:nvPr/>
          </p:nvSpPr>
          <p:spPr bwMode="auto">
            <a:xfrm>
              <a:off x="5636" y="7138"/>
              <a:ext cx="1809"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信息质量</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系统质量</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设计质量</a:t>
              </a:r>
              <a:endParaRPr kumimoji="0" lang="zh-CN" altLang="zh-CN" sz="1600" b="0" i="0" u="none" strike="noStrike" cap="none" normalizeH="0" baseline="0" dirty="0" smtClean="0">
                <a:ln>
                  <a:noFill/>
                </a:ln>
                <a:solidFill>
                  <a:schemeClr val="tx1"/>
                </a:solidFill>
                <a:effectLst/>
              </a:endParaRPr>
            </a:p>
          </p:txBody>
        </p:sp>
        <p:sp>
          <p:nvSpPr>
            <p:cNvPr id="20" name="Text Box 12"/>
            <p:cNvSpPr txBox="1">
              <a:spLocks noChangeArrowheads="1"/>
            </p:cNvSpPr>
            <p:nvPr/>
          </p:nvSpPr>
          <p:spPr bwMode="auto">
            <a:xfrm>
              <a:off x="8255" y="7088"/>
              <a:ext cx="1809"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目标满意度</a:t>
              </a:r>
              <a:endParaRPr kumimoji="0" lang="zh-CN" altLang="zh-CN"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使用</a:t>
              </a:r>
              <a:endParaRPr kumimoji="0" lang="zh-CN" altLang="zh-CN"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创造的商业价值</a:t>
              </a:r>
              <a:endParaRPr kumimoji="0" lang="zh-CN" altLang="zh-CN" sz="1600" b="0" i="0" u="none" strike="noStrike" cap="none" normalizeH="0" baseline="0" smtClean="0">
                <a:ln>
                  <a:noFill/>
                </a:ln>
                <a:solidFill>
                  <a:schemeClr val="tx1"/>
                </a:solidFill>
                <a:effectLst/>
              </a:endParaRPr>
            </a:p>
          </p:txBody>
        </p:sp>
        <p:sp>
          <p:nvSpPr>
            <p:cNvPr id="21" name="Text Box 11"/>
            <p:cNvSpPr txBox="1">
              <a:spLocks noChangeArrowheads="1"/>
            </p:cNvSpPr>
            <p:nvPr/>
          </p:nvSpPr>
          <p:spPr bwMode="auto">
            <a:xfrm>
              <a:off x="7985" y="5639"/>
              <a:ext cx="1407" cy="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使用</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易用性</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用户满意度</a:t>
              </a:r>
              <a:endParaRPr kumimoji="0" lang="zh-CN" altLang="zh-CN" sz="1600" b="0" i="0" u="none" strike="noStrike" cap="none" normalizeH="0" baseline="0" dirty="0" smtClean="0">
                <a:ln>
                  <a:noFill/>
                </a:ln>
                <a:solidFill>
                  <a:schemeClr val="tx1"/>
                </a:solidFill>
                <a:effectLst/>
              </a:endParaRPr>
            </a:p>
          </p:txBody>
        </p:sp>
        <p:sp>
          <p:nvSpPr>
            <p:cNvPr id="22" name="Line 10"/>
            <p:cNvSpPr>
              <a:spLocks noChangeShapeType="1"/>
            </p:cNvSpPr>
            <p:nvPr/>
          </p:nvSpPr>
          <p:spPr bwMode="auto">
            <a:xfrm flipV="1">
              <a:off x="3833" y="7088"/>
              <a:ext cx="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9"/>
            <p:cNvSpPr>
              <a:spLocks noChangeShapeType="1"/>
            </p:cNvSpPr>
            <p:nvPr/>
          </p:nvSpPr>
          <p:spPr bwMode="auto">
            <a:xfrm flipV="1">
              <a:off x="4025" y="7023"/>
              <a:ext cx="1586"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8"/>
            <p:cNvSpPr>
              <a:spLocks noChangeShapeType="1"/>
            </p:cNvSpPr>
            <p:nvPr/>
          </p:nvSpPr>
          <p:spPr bwMode="auto">
            <a:xfrm>
              <a:off x="3833" y="5639"/>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7"/>
            <p:cNvSpPr>
              <a:spLocks noChangeShapeType="1"/>
            </p:cNvSpPr>
            <p:nvPr/>
          </p:nvSpPr>
          <p:spPr bwMode="auto">
            <a:xfrm>
              <a:off x="4034" y="5639"/>
              <a:ext cx="1577" cy="10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Text Box 6"/>
            <p:cNvSpPr txBox="1">
              <a:spLocks noChangeArrowheads="1"/>
            </p:cNvSpPr>
            <p:nvPr/>
          </p:nvSpPr>
          <p:spPr bwMode="auto">
            <a:xfrm>
              <a:off x="5645" y="5151"/>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决定着</a:t>
              </a:r>
            </a:p>
          </p:txBody>
        </p:sp>
        <p:sp>
          <p:nvSpPr>
            <p:cNvPr id="27" name="Text Box 5"/>
            <p:cNvSpPr txBox="1">
              <a:spLocks noChangeArrowheads="1"/>
            </p:cNvSpPr>
            <p:nvPr/>
          </p:nvSpPr>
          <p:spPr bwMode="auto">
            <a:xfrm>
              <a:off x="4351" y="580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分解出</a:t>
              </a:r>
            </a:p>
          </p:txBody>
        </p:sp>
        <p:sp>
          <p:nvSpPr>
            <p:cNvPr id="28" name="Text Box 4"/>
            <p:cNvSpPr txBox="1">
              <a:spLocks noChangeArrowheads="1"/>
            </p:cNvSpPr>
            <p:nvPr/>
          </p:nvSpPr>
          <p:spPr bwMode="auto">
            <a:xfrm>
              <a:off x="4385" y="6555"/>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决定着质量</a:t>
              </a:r>
            </a:p>
          </p:txBody>
        </p:sp>
        <p:sp>
          <p:nvSpPr>
            <p:cNvPr id="29" name="Text Box 3"/>
            <p:cNvSpPr txBox="1">
              <a:spLocks noChangeArrowheads="1"/>
            </p:cNvSpPr>
            <p:nvPr/>
          </p:nvSpPr>
          <p:spPr bwMode="auto">
            <a:xfrm>
              <a:off x="4205" y="749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决定着质量</a:t>
              </a:r>
            </a:p>
          </p:txBody>
        </p:sp>
        <p:sp>
          <p:nvSpPr>
            <p:cNvPr id="30" name="Text Box 2"/>
            <p:cNvSpPr txBox="1">
              <a:spLocks noChangeArrowheads="1"/>
            </p:cNvSpPr>
            <p:nvPr/>
          </p:nvSpPr>
          <p:spPr bwMode="auto">
            <a:xfrm>
              <a:off x="6905" y="6513"/>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运行和维护</a:t>
              </a:r>
            </a:p>
          </p:txBody>
        </p:sp>
      </p:grpSp>
      <p:sp>
        <p:nvSpPr>
          <p:cNvPr id="31" name="矩形 30"/>
          <p:cNvSpPr/>
          <p:nvPr/>
        </p:nvSpPr>
        <p:spPr>
          <a:xfrm>
            <a:off x="1156148" y="1416827"/>
            <a:ext cx="7281542" cy="646331"/>
          </a:xfrm>
          <a:prstGeom prst="rect">
            <a:avLst/>
          </a:prstGeom>
        </p:spPr>
        <p:txBody>
          <a:bodyPr wrap="square">
            <a:spAutoFit/>
          </a:bodyPr>
          <a:lstStyle/>
          <a:p>
            <a:pPr marL="285750" indent="-285750">
              <a:buFont typeface="Arial" panose="020B0604020202020204" pitchFamily="34" charset="0"/>
              <a:buChar char="•"/>
            </a:pPr>
            <a:r>
              <a:rPr lang="zh-CN" altLang="zh-CN" sz="1800" dirty="0" smtClean="0">
                <a:cs typeface="Times New Roman" panose="02020603050405020304" pitchFamily="18" charset="0"/>
              </a:rPr>
              <a:t>软件体系结构源于</a:t>
            </a:r>
            <a:r>
              <a:rPr lang="zh-CN" altLang="zh-CN" sz="1800" dirty="0">
                <a:cs typeface="Times New Roman" panose="02020603050405020304" pitchFamily="18" charset="0"/>
              </a:rPr>
              <a:t>用户的</a:t>
            </a:r>
            <a:r>
              <a:rPr lang="zh-CN" altLang="zh-CN" sz="1800" dirty="0" smtClean="0">
                <a:cs typeface="Times New Roman" panose="02020603050405020304" pitchFamily="18" charset="0"/>
              </a:rPr>
              <a:t>期望</a:t>
            </a:r>
            <a:r>
              <a:rPr lang="zh-CN" altLang="en-US" sz="1800" dirty="0">
                <a:cs typeface="Times New Roman" panose="02020603050405020304" pitchFamily="18" charset="0"/>
              </a:rPr>
              <a:t>、</a:t>
            </a:r>
            <a:r>
              <a:rPr lang="zh-CN" altLang="zh-CN" sz="1800" dirty="0" smtClean="0">
                <a:cs typeface="Times New Roman" panose="02020603050405020304" pitchFamily="18" charset="0"/>
              </a:rPr>
              <a:t>社会</a:t>
            </a:r>
            <a:r>
              <a:rPr lang="zh-CN" altLang="zh-CN" sz="1800" dirty="0">
                <a:cs typeface="Times New Roman" panose="02020603050405020304" pitchFamily="18" charset="0"/>
              </a:rPr>
              <a:t>和技术方面的</a:t>
            </a:r>
            <a:r>
              <a:rPr lang="zh-CN" altLang="zh-CN" sz="1800" dirty="0" smtClean="0">
                <a:cs typeface="Times New Roman" panose="02020603050405020304" pitchFamily="18" charset="0"/>
              </a:rPr>
              <a:t>考虑</a:t>
            </a:r>
            <a:r>
              <a:rPr lang="zh-CN" altLang="en-US" sz="1800" dirty="0" smtClean="0">
                <a:cs typeface="Times New Roman" panose="02020603050405020304" pitchFamily="18" charset="0"/>
              </a:rPr>
              <a:t>、</a:t>
            </a:r>
            <a:r>
              <a:rPr lang="zh-CN" altLang="zh-CN" sz="1800" dirty="0" smtClean="0">
                <a:cs typeface="Times New Roman" panose="02020603050405020304" pitchFamily="18" charset="0"/>
              </a:rPr>
              <a:t>以及</a:t>
            </a:r>
            <a:r>
              <a:rPr lang="zh-CN" altLang="zh-CN" sz="1800" dirty="0">
                <a:cs typeface="Times New Roman" panose="02020603050405020304" pitchFamily="18" charset="0"/>
              </a:rPr>
              <a:t>设计者的动机。</a:t>
            </a:r>
            <a:endParaRPr lang="zh-CN" altLang="en-US" sz="1800" dirty="0"/>
          </a:p>
        </p:txBody>
      </p:sp>
      <p:sp>
        <p:nvSpPr>
          <p:cNvPr id="33" name="矩形 32"/>
          <p:cNvSpPr/>
          <p:nvPr/>
        </p:nvSpPr>
        <p:spPr>
          <a:xfrm>
            <a:off x="4343400" y="4857713"/>
            <a:ext cx="4572000" cy="646331"/>
          </a:xfrm>
          <a:prstGeom prst="rect">
            <a:avLst/>
          </a:prstGeom>
        </p:spPr>
        <p:txBody>
          <a:bodyPr>
            <a:spAutoFit/>
          </a:bodyPr>
          <a:lstStyle/>
          <a:p>
            <a:pPr marL="285750" indent="-285750">
              <a:buFont typeface="Arial" panose="020B0604020202020204" pitchFamily="34" charset="0"/>
              <a:buChar char="•"/>
            </a:pPr>
            <a:r>
              <a:rPr lang="zh-CN" altLang="zh-CN" sz="1800" dirty="0">
                <a:cs typeface="Times New Roman" panose="02020603050405020304" pitchFamily="18" charset="0"/>
              </a:rPr>
              <a:t>高质量的产品部署、运行和维护才能满足客户的可用性的要求。</a:t>
            </a:r>
            <a:endParaRPr lang="zh-CN"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cs typeface="Times New Roman" panose="02020603050405020304" pitchFamily="18" charset="0"/>
              </a:rPr>
              <a:t>软件</a:t>
            </a:r>
            <a:r>
              <a:rPr lang="zh-CN" altLang="zh-CN" dirty="0" smtClean="0">
                <a:cs typeface="Times New Roman" panose="02020603050405020304" pitchFamily="18" charset="0"/>
              </a:rPr>
              <a:t>体系结构</a:t>
            </a:r>
            <a:r>
              <a:rPr lang="zh-CN" altLang="en-US" dirty="0" smtClean="0">
                <a:cs typeface="Times New Roman" panose="02020603050405020304" pitchFamily="18" charset="0"/>
              </a:rPr>
              <a:t>的作用</a:t>
            </a:r>
            <a:endParaRPr lang="zh-CN" altLang="en-US" dirty="0"/>
          </a:p>
        </p:txBody>
      </p:sp>
      <p:sp>
        <p:nvSpPr>
          <p:cNvPr id="3" name="内容占位符 2"/>
          <p:cNvSpPr>
            <a:spLocks noGrp="1"/>
          </p:cNvSpPr>
          <p:nvPr>
            <p:ph idx="1"/>
          </p:nvPr>
        </p:nvSpPr>
        <p:spPr/>
        <p:txBody>
          <a:bodyPr/>
          <a:lstStyle/>
          <a:p>
            <a:r>
              <a:rPr lang="zh-CN" altLang="en-US" dirty="0" smtClean="0"/>
              <a:t>软件体系结构在整个信息系统中扮演者关键的角色，体系结构源于用户的期望，对社会和技术方面的考虑，以及设计者的动机。</a:t>
            </a:r>
            <a:endParaRPr lang="en-US" altLang="zh-CN" dirty="0" smtClean="0"/>
          </a:p>
          <a:p>
            <a:pPr lvl="1"/>
            <a:r>
              <a:rPr lang="zh-CN" altLang="en-US" dirty="0" smtClean="0"/>
              <a:t>由此体系结构一方面决定着用户的感受（用户角度看待的系统质量），</a:t>
            </a:r>
            <a:endParaRPr lang="en-US" altLang="zh-CN" dirty="0" smtClean="0"/>
          </a:p>
          <a:p>
            <a:pPr lvl="1"/>
            <a:r>
              <a:rPr lang="zh-CN" altLang="en-US" dirty="0" smtClean="0"/>
              <a:t>另一方面从体系结构中可以抽象和产生出信息系统产品，部署和运行该产品，才能是用户满意。</a:t>
            </a:r>
            <a:endParaRPr lang="en-US" altLang="zh-CN" dirty="0" smtClean="0"/>
          </a:p>
          <a:p>
            <a:pPr lvl="1"/>
            <a:r>
              <a:rPr lang="zh-CN" altLang="en-US" dirty="0" smtClean="0"/>
              <a:t>体系结构设计要满足信息系统的质量要求，例如：</a:t>
            </a:r>
            <a:endParaRPr lang="en-US" altLang="zh-CN" dirty="0" smtClean="0"/>
          </a:p>
          <a:p>
            <a:pPr lvl="2"/>
            <a:r>
              <a:rPr lang="zh-CN" altLang="en-US" dirty="0" smtClean="0"/>
              <a:t>工程质量：可维护、可变更等</a:t>
            </a:r>
            <a:endParaRPr lang="en-US" altLang="zh-CN" dirty="0" smtClean="0"/>
          </a:p>
          <a:p>
            <a:pPr lvl="2"/>
            <a:r>
              <a:rPr lang="zh-CN" altLang="en-US" dirty="0" smtClean="0"/>
              <a:t>运行时的质量：性能、可用性、密安性等</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开发、部署和运维过程</a:t>
            </a:r>
            <a:endParaRPr lang="zh-CN" altLang="en-US" dirty="0"/>
          </a:p>
        </p:txBody>
      </p:sp>
      <p:sp>
        <p:nvSpPr>
          <p:cNvPr id="3" name="内容占位符 2"/>
          <p:cNvSpPr>
            <a:spLocks noGrp="1"/>
          </p:cNvSpPr>
          <p:nvPr>
            <p:ph idx="1"/>
          </p:nvPr>
        </p:nvSpPr>
        <p:spPr>
          <a:xfrm>
            <a:off x="1056861" y="1315278"/>
            <a:ext cx="7858539" cy="4902200"/>
          </a:xfrm>
        </p:spPr>
        <p:txBody>
          <a:bodyPr/>
          <a:lstStyle/>
          <a:p>
            <a:r>
              <a:rPr lang="zh-CN" altLang="en-US" dirty="0" smtClean="0"/>
              <a:t>针对不同的信息系统，需要采用不同的开发方法、生产方法和项目管理实践，包括常见的：</a:t>
            </a:r>
            <a:endParaRPr lang="en-US" altLang="zh-CN" dirty="0" smtClean="0"/>
          </a:p>
          <a:p>
            <a:pPr lvl="1"/>
            <a:r>
              <a:rPr lang="zh-CN" altLang="en-US" dirty="0" smtClean="0"/>
              <a:t>瀑布模型、增量、迭代、敏捷方法等。</a:t>
            </a:r>
            <a:endParaRPr lang="en-US" altLang="zh-CN" dirty="0" smtClean="0"/>
          </a:p>
          <a:p>
            <a:pPr lvl="1"/>
            <a:r>
              <a:rPr lang="zh-CN" altLang="en-US" dirty="0" smtClean="0"/>
              <a:t>无论采用那种开发模型，都期望是一个成熟的过程；</a:t>
            </a:r>
            <a:endParaRPr lang="en-US" altLang="zh-CN" dirty="0" smtClean="0"/>
          </a:p>
          <a:p>
            <a:pPr lvl="1"/>
            <a:r>
              <a:rPr lang="zh-CN" altLang="en-US" dirty="0" smtClean="0"/>
              <a:t>信息系统开发过程的成熟和稳定才能产生出高质量的产品；</a:t>
            </a:r>
            <a:endParaRPr lang="en-US" altLang="zh-CN" dirty="0" smtClean="0"/>
          </a:p>
          <a:p>
            <a:pPr lvl="1"/>
            <a:r>
              <a:rPr lang="zh-CN" altLang="en-US" dirty="0" smtClean="0"/>
              <a:t>高质量的产品部署、运行和维护才能满足客户的可用性的要求。</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 </a:t>
            </a:r>
            <a:r>
              <a:rPr lang="zh-CN" altLang="en-US" dirty="0" smtClean="0"/>
              <a:t>信息系统生命周期与建设过程</a:t>
            </a:r>
            <a:endParaRPr lang="zh-CN" altLang="en-US" dirty="0"/>
          </a:p>
        </p:txBody>
      </p:sp>
      <p:sp>
        <p:nvSpPr>
          <p:cNvPr id="3" name="内容占位符 2"/>
          <p:cNvSpPr>
            <a:spLocks noGrp="1"/>
          </p:cNvSpPr>
          <p:nvPr>
            <p:ph idx="1"/>
          </p:nvPr>
        </p:nvSpPr>
        <p:spPr/>
        <p:txBody>
          <a:bodyPr/>
          <a:lstStyle/>
          <a:p>
            <a:r>
              <a:rPr lang="en-US" dirty="0" smtClean="0"/>
              <a:t>26.3.1</a:t>
            </a:r>
            <a:r>
              <a:rPr lang="zh-CN" altLang="en-US" dirty="0" smtClean="0"/>
              <a:t>信息系统生命周期</a:t>
            </a:r>
          </a:p>
          <a:p>
            <a:r>
              <a:rPr lang="en-US" dirty="0" smtClean="0"/>
              <a:t>26.3.2</a:t>
            </a:r>
            <a:r>
              <a:rPr lang="zh-CN" altLang="en-US" dirty="0" smtClean="0"/>
              <a:t>信息系统的建设过程</a:t>
            </a:r>
          </a:p>
          <a:p>
            <a:r>
              <a:rPr lang="en-US" dirty="0" smtClean="0"/>
              <a:t>26.3.3</a:t>
            </a:r>
            <a:r>
              <a:rPr lang="zh-CN" altLang="en-US" dirty="0" smtClean="0"/>
              <a:t>过程中的角色和任务</a:t>
            </a:r>
            <a:endParaRPr lang="en-US" altLang="zh-CN" dirty="0" smtClean="0"/>
          </a:p>
          <a:p>
            <a:r>
              <a:rPr lang="en-US" altLang="zh-CN" dirty="0"/>
              <a:t>26.3.4 DevOps</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26.3.1</a:t>
            </a:r>
            <a:r>
              <a:rPr lang="zh-CN" altLang="en-US" dirty="0" smtClean="0"/>
              <a:t>信息系统生命周期</a:t>
            </a:r>
            <a:endParaRPr lang="zh-CN" altLang="en-US" dirty="0"/>
          </a:p>
        </p:txBody>
      </p:sp>
      <p:grpSp>
        <p:nvGrpSpPr>
          <p:cNvPr id="4" name="Group 1"/>
          <p:cNvGrpSpPr>
            <a:grpSpLocks noChangeAspect="1"/>
          </p:cNvGrpSpPr>
          <p:nvPr/>
        </p:nvGrpSpPr>
        <p:grpSpPr bwMode="auto">
          <a:xfrm>
            <a:off x="804154" y="1514686"/>
            <a:ext cx="7710680" cy="4915220"/>
            <a:chOff x="2344" y="6971"/>
            <a:chExt cx="7152" cy="5116"/>
          </a:xfrm>
        </p:grpSpPr>
        <p:sp>
          <p:nvSpPr>
            <p:cNvPr id="6" name="Rectangle 23"/>
            <p:cNvSpPr>
              <a:spLocks noChangeArrowheads="1"/>
            </p:cNvSpPr>
            <p:nvPr/>
          </p:nvSpPr>
          <p:spPr bwMode="auto">
            <a:xfrm>
              <a:off x="2344" y="6971"/>
              <a:ext cx="603" cy="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功能</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cs typeface="Times New Roman" panose="02020603050405020304" pitchFamily="18" charset="0"/>
                </a:rPr>
                <a:t>性能</a:t>
              </a:r>
              <a:r>
                <a:rPr kumimoji="0" lang="en-US" altLang="zh-CN" sz="1800" b="0" i="0" u="none" strike="noStrike" cap="none" normalizeH="0" baseline="0" dirty="0" smtClean="0">
                  <a:ln>
                    <a:noFill/>
                  </a:ln>
                  <a:solidFill>
                    <a:schemeClr val="tx1"/>
                  </a:solidFill>
                  <a:effectLst/>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cs typeface="Times New Roman" panose="02020603050405020304" pitchFamily="18" charset="0"/>
                </a:rPr>
                <a:t>质量</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2"/>
            <p:cNvSpPr>
              <a:spLocks noChangeArrowheads="1"/>
            </p:cNvSpPr>
            <p:nvPr/>
          </p:nvSpPr>
          <p:spPr bwMode="auto">
            <a:xfrm>
              <a:off x="8604" y="1113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时间</a:t>
              </a:r>
            </a:p>
          </p:txBody>
        </p:sp>
        <p:sp>
          <p:nvSpPr>
            <p:cNvPr id="8" name="Line 21"/>
            <p:cNvSpPr>
              <a:spLocks noChangeShapeType="1"/>
            </p:cNvSpPr>
            <p:nvPr/>
          </p:nvSpPr>
          <p:spPr bwMode="auto">
            <a:xfrm flipV="1">
              <a:off x="2927" y="7435"/>
              <a:ext cx="1" cy="41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Line 20"/>
            <p:cNvSpPr>
              <a:spLocks noChangeShapeType="1"/>
            </p:cNvSpPr>
            <p:nvPr/>
          </p:nvSpPr>
          <p:spPr bwMode="auto">
            <a:xfrm>
              <a:off x="2844" y="11642"/>
              <a:ext cx="648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Line 19"/>
            <p:cNvSpPr>
              <a:spLocks noChangeShapeType="1"/>
            </p:cNvSpPr>
            <p:nvPr/>
          </p:nvSpPr>
          <p:spPr bwMode="auto">
            <a:xfrm flipV="1">
              <a:off x="2928" y="7430"/>
              <a:ext cx="5856" cy="3708"/>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Line 18"/>
            <p:cNvSpPr>
              <a:spLocks noChangeShapeType="1"/>
            </p:cNvSpPr>
            <p:nvPr/>
          </p:nvSpPr>
          <p:spPr bwMode="auto">
            <a:xfrm flipV="1">
              <a:off x="2928" y="10333"/>
              <a:ext cx="1206" cy="1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AutoShape 17"/>
            <p:cNvSpPr>
              <a:spLocks noChangeArrowheads="1"/>
            </p:cNvSpPr>
            <p:nvPr/>
          </p:nvSpPr>
          <p:spPr bwMode="auto">
            <a:xfrm>
              <a:off x="3933" y="10977"/>
              <a:ext cx="1206" cy="483"/>
            </a:xfrm>
            <a:prstGeom prst="wedgeRectCallout">
              <a:avLst>
                <a:gd name="adj1" fmla="val -100745"/>
                <a:gd name="adj2" fmla="val 32194"/>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系统建设</a:t>
              </a:r>
            </a:p>
          </p:txBody>
        </p:sp>
        <p:sp>
          <p:nvSpPr>
            <p:cNvPr id="13" name="Freeform 16"/>
            <p:cNvSpPr>
              <a:spLocks/>
            </p:cNvSpPr>
            <p:nvPr/>
          </p:nvSpPr>
          <p:spPr bwMode="auto">
            <a:xfrm>
              <a:off x="4134" y="8563"/>
              <a:ext cx="3024" cy="1770"/>
            </a:xfrm>
            <a:custGeom>
              <a:avLst/>
              <a:gdLst>
                <a:gd name="T0" fmla="*/ 0 w 3024"/>
                <a:gd name="T1" fmla="*/ 1770 h 1770"/>
                <a:gd name="T2" fmla="*/ 355 w 3024"/>
                <a:gd name="T3" fmla="*/ 1770 h 1770"/>
                <a:gd name="T4" fmla="*/ 339 w 3024"/>
                <a:gd name="T5" fmla="*/ 1575 h 1770"/>
                <a:gd name="T6" fmla="*/ 729 w 3024"/>
                <a:gd name="T7" fmla="*/ 1545 h 1770"/>
                <a:gd name="T8" fmla="*/ 714 w 3024"/>
                <a:gd name="T9" fmla="*/ 1320 h 1770"/>
                <a:gd name="T10" fmla="*/ 1134 w 3024"/>
                <a:gd name="T11" fmla="*/ 1290 h 1770"/>
                <a:gd name="T12" fmla="*/ 1149 w 3024"/>
                <a:gd name="T13" fmla="*/ 1080 h 1770"/>
                <a:gd name="T14" fmla="*/ 1584 w 3024"/>
                <a:gd name="T15" fmla="*/ 1065 h 1770"/>
                <a:gd name="T16" fmla="*/ 2079 w 3024"/>
                <a:gd name="T17" fmla="*/ 510 h 1770"/>
                <a:gd name="T18" fmla="*/ 2514 w 3024"/>
                <a:gd name="T19" fmla="*/ 495 h 1770"/>
                <a:gd name="T20" fmla="*/ 2514 w 3024"/>
                <a:gd name="T21" fmla="*/ 165 h 1770"/>
                <a:gd name="T22" fmla="*/ 2844 w 3024"/>
                <a:gd name="T23" fmla="*/ 135 h 1770"/>
                <a:gd name="T24" fmla="*/ 2844 w 3024"/>
                <a:gd name="T25" fmla="*/ 15 h 1770"/>
                <a:gd name="T26" fmla="*/ 2994 w 3024"/>
                <a:gd name="T27" fmla="*/ 0 h 1770"/>
                <a:gd name="T28" fmla="*/ 3024 w 3024"/>
                <a:gd name="T29" fmla="*/ 675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4" h="1770">
                  <a:moveTo>
                    <a:pt x="0" y="1770"/>
                  </a:moveTo>
                  <a:lnTo>
                    <a:pt x="355" y="1770"/>
                  </a:lnTo>
                  <a:lnTo>
                    <a:pt x="339" y="1575"/>
                  </a:lnTo>
                  <a:lnTo>
                    <a:pt x="729" y="1545"/>
                  </a:lnTo>
                  <a:lnTo>
                    <a:pt x="714" y="1320"/>
                  </a:lnTo>
                  <a:lnTo>
                    <a:pt x="1134" y="1290"/>
                  </a:lnTo>
                  <a:lnTo>
                    <a:pt x="1149" y="1080"/>
                  </a:lnTo>
                  <a:lnTo>
                    <a:pt x="1584" y="1065"/>
                  </a:lnTo>
                  <a:lnTo>
                    <a:pt x="2079" y="510"/>
                  </a:lnTo>
                  <a:lnTo>
                    <a:pt x="2514" y="495"/>
                  </a:lnTo>
                  <a:lnTo>
                    <a:pt x="2514" y="165"/>
                  </a:lnTo>
                  <a:lnTo>
                    <a:pt x="2844" y="135"/>
                  </a:lnTo>
                  <a:lnTo>
                    <a:pt x="2844" y="15"/>
                  </a:lnTo>
                  <a:lnTo>
                    <a:pt x="2994" y="0"/>
                  </a:lnTo>
                  <a:lnTo>
                    <a:pt x="3024" y="675"/>
                  </a:lnTo>
                </a:path>
              </a:pathLst>
            </a:cu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Freeform 15"/>
            <p:cNvSpPr>
              <a:spLocks/>
            </p:cNvSpPr>
            <p:nvPr/>
          </p:nvSpPr>
          <p:spPr bwMode="auto">
            <a:xfrm>
              <a:off x="5943" y="7588"/>
              <a:ext cx="2880" cy="4033"/>
            </a:xfrm>
            <a:custGeom>
              <a:avLst/>
              <a:gdLst>
                <a:gd name="T0" fmla="*/ 0 w 2880"/>
                <a:gd name="T1" fmla="*/ 4033 h 4033"/>
                <a:gd name="T2" fmla="*/ 1785 w 2880"/>
                <a:gd name="T3" fmla="*/ 450 h 4033"/>
                <a:gd name="T4" fmla="*/ 2055 w 2880"/>
                <a:gd name="T5" fmla="*/ 435 h 4033"/>
                <a:gd name="T6" fmla="*/ 2055 w 2880"/>
                <a:gd name="T7" fmla="*/ 225 h 4033"/>
                <a:gd name="T8" fmla="*/ 2445 w 2880"/>
                <a:gd name="T9" fmla="*/ 225 h 4033"/>
                <a:gd name="T10" fmla="*/ 2445 w 2880"/>
                <a:gd name="T11" fmla="*/ 15 h 4033"/>
                <a:gd name="T12" fmla="*/ 2880 w 2880"/>
                <a:gd name="T13" fmla="*/ 0 h 4033"/>
              </a:gdLst>
              <a:ahLst/>
              <a:cxnLst>
                <a:cxn ang="0">
                  <a:pos x="T0" y="T1"/>
                </a:cxn>
                <a:cxn ang="0">
                  <a:pos x="T2" y="T3"/>
                </a:cxn>
                <a:cxn ang="0">
                  <a:pos x="T4" y="T5"/>
                </a:cxn>
                <a:cxn ang="0">
                  <a:pos x="T6" y="T7"/>
                </a:cxn>
                <a:cxn ang="0">
                  <a:pos x="T8" y="T9"/>
                </a:cxn>
                <a:cxn ang="0">
                  <a:pos x="T10" y="T11"/>
                </a:cxn>
                <a:cxn ang="0">
                  <a:pos x="T12" y="T13"/>
                </a:cxn>
              </a:cxnLst>
              <a:rect l="0" t="0" r="r" b="b"/>
              <a:pathLst>
                <a:path w="2880" h="4033">
                  <a:moveTo>
                    <a:pt x="0" y="4033"/>
                  </a:moveTo>
                  <a:lnTo>
                    <a:pt x="1785" y="450"/>
                  </a:lnTo>
                  <a:lnTo>
                    <a:pt x="2055" y="435"/>
                  </a:lnTo>
                  <a:lnTo>
                    <a:pt x="2055" y="225"/>
                  </a:lnTo>
                  <a:lnTo>
                    <a:pt x="2445" y="225"/>
                  </a:lnTo>
                  <a:lnTo>
                    <a:pt x="2445" y="15"/>
                  </a:lnTo>
                  <a:lnTo>
                    <a:pt x="2880" y="0"/>
                  </a:lnTo>
                </a:path>
              </a:pathLst>
            </a:cu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Oval 14"/>
            <p:cNvSpPr>
              <a:spLocks noChangeArrowheads="1"/>
            </p:cNvSpPr>
            <p:nvPr/>
          </p:nvSpPr>
          <p:spPr bwMode="auto">
            <a:xfrm rot="-2033218">
              <a:off x="3950" y="9584"/>
              <a:ext cx="2010" cy="644"/>
            </a:xfrm>
            <a:prstGeom prst="ellipse">
              <a:avLst/>
            </a:prstGeom>
            <a:noFill/>
            <a:ln w="9525">
              <a:solidFill>
                <a:srgbClr val="000000"/>
              </a:solidFill>
              <a:prstDash val="sysDot"/>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Oval 13"/>
            <p:cNvSpPr>
              <a:spLocks noChangeArrowheads="1"/>
            </p:cNvSpPr>
            <p:nvPr/>
          </p:nvSpPr>
          <p:spPr bwMode="auto">
            <a:xfrm rot="-2033218">
              <a:off x="6044" y="8574"/>
              <a:ext cx="1313" cy="489"/>
            </a:xfrm>
            <a:prstGeom prst="ellipse">
              <a:avLst/>
            </a:prstGeom>
            <a:noFill/>
            <a:ln w="9525">
              <a:solidFill>
                <a:srgbClr val="000000"/>
              </a:solidFill>
              <a:prstDash val="sysDot"/>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AutoShape 12"/>
            <p:cNvSpPr>
              <a:spLocks noChangeArrowheads="1"/>
            </p:cNvSpPr>
            <p:nvPr/>
          </p:nvSpPr>
          <p:spPr bwMode="auto">
            <a:xfrm>
              <a:off x="4617" y="7918"/>
              <a:ext cx="1728" cy="483"/>
            </a:xfrm>
            <a:prstGeom prst="wedgeRectCallout">
              <a:avLst>
                <a:gd name="adj1" fmla="val 59329"/>
                <a:gd name="adj2" fmla="val 10362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第二个维护阶段</a:t>
              </a:r>
            </a:p>
          </p:txBody>
        </p:sp>
        <p:sp>
          <p:nvSpPr>
            <p:cNvPr id="18" name="AutoShape 11"/>
            <p:cNvSpPr>
              <a:spLocks noChangeArrowheads="1"/>
            </p:cNvSpPr>
            <p:nvPr/>
          </p:nvSpPr>
          <p:spPr bwMode="auto">
            <a:xfrm>
              <a:off x="3732" y="8723"/>
              <a:ext cx="1206" cy="483"/>
            </a:xfrm>
            <a:prstGeom prst="wedgeRectCallout">
              <a:avLst>
                <a:gd name="adj1" fmla="val 45773"/>
                <a:gd name="adj2" fmla="val 136958"/>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维护阶段</a:t>
              </a:r>
            </a:p>
          </p:txBody>
        </p:sp>
        <p:sp>
          <p:nvSpPr>
            <p:cNvPr id="19" name="Text Box 10"/>
            <p:cNvSpPr txBox="1">
              <a:spLocks noChangeArrowheads="1"/>
            </p:cNvSpPr>
            <p:nvPr/>
          </p:nvSpPr>
          <p:spPr bwMode="auto">
            <a:xfrm>
              <a:off x="3494" y="11571"/>
              <a:ext cx="1681" cy="46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第一代系统</a:t>
              </a:r>
            </a:p>
          </p:txBody>
        </p:sp>
        <p:sp>
          <p:nvSpPr>
            <p:cNvPr id="20" name="Line 9"/>
            <p:cNvSpPr>
              <a:spLocks noChangeShapeType="1"/>
            </p:cNvSpPr>
            <p:nvPr/>
          </p:nvSpPr>
          <p:spPr bwMode="auto">
            <a:xfrm>
              <a:off x="2928" y="11621"/>
              <a:ext cx="0" cy="3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1" name="Line 8"/>
            <p:cNvSpPr>
              <a:spLocks noChangeShapeType="1"/>
            </p:cNvSpPr>
            <p:nvPr/>
          </p:nvSpPr>
          <p:spPr bwMode="auto">
            <a:xfrm>
              <a:off x="5943" y="11621"/>
              <a:ext cx="0" cy="32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Text Box 7"/>
            <p:cNvSpPr txBox="1">
              <a:spLocks noChangeArrowheads="1"/>
            </p:cNvSpPr>
            <p:nvPr/>
          </p:nvSpPr>
          <p:spPr bwMode="auto">
            <a:xfrm>
              <a:off x="7393" y="11620"/>
              <a:ext cx="1681" cy="46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第二代系统</a:t>
              </a:r>
            </a:p>
          </p:txBody>
        </p:sp>
        <p:sp>
          <p:nvSpPr>
            <p:cNvPr id="23" name="AutoShape 6"/>
            <p:cNvSpPr>
              <a:spLocks noChangeArrowheads="1"/>
            </p:cNvSpPr>
            <p:nvPr/>
          </p:nvSpPr>
          <p:spPr bwMode="auto">
            <a:xfrm>
              <a:off x="7953" y="8158"/>
              <a:ext cx="1543" cy="676"/>
            </a:xfrm>
            <a:prstGeom prst="wedgeRectCallout">
              <a:avLst>
                <a:gd name="adj1" fmla="val -30088"/>
                <a:gd name="adj2" fmla="val -8668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第二个代</a:t>
              </a:r>
              <a:r>
                <a:rPr kumimoji="0" lang="zh-CN" altLang="zh-CN" sz="1800" dirty="0" smtClean="0">
                  <a:latin typeface="楷体" panose="02010609060101010101" pitchFamily="49" charset="-122"/>
                  <a:ea typeface="楷体" panose="02010609060101010101" pitchFamily="49" charset="-122"/>
                  <a:cs typeface="Times New Roman" panose="02020603050405020304" pitchFamily="18" charset="0"/>
                </a:rPr>
                <a:t>系统的</a:t>
              </a:r>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维护阶段</a:t>
              </a:r>
            </a:p>
          </p:txBody>
        </p:sp>
        <p:sp>
          <p:nvSpPr>
            <p:cNvPr id="24" name="AutoShape 5"/>
            <p:cNvSpPr>
              <a:spLocks noChangeArrowheads="1"/>
            </p:cNvSpPr>
            <p:nvPr/>
          </p:nvSpPr>
          <p:spPr bwMode="auto">
            <a:xfrm>
              <a:off x="5139" y="10172"/>
              <a:ext cx="1187" cy="805"/>
            </a:xfrm>
            <a:prstGeom prst="wedgeEllipseCallout">
              <a:avLst>
                <a:gd name="adj1" fmla="val 24310"/>
                <a:gd name="adj2" fmla="val -147269"/>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smtClean="0">
                  <a:latin typeface="楷体" panose="02010609060101010101" pitchFamily="49" charset="-122"/>
                  <a:ea typeface="楷体" panose="02010609060101010101" pitchFamily="49" charset="-122"/>
                  <a:cs typeface="Times New Roman" panose="02020603050405020304" pitchFamily="18" charset="0"/>
                </a:rPr>
                <a:t>现代化改造</a:t>
              </a:r>
              <a:endParaRPr kumimoji="0" lang="zh-CN" altLang="zh-CN" sz="18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5" name="Line 4"/>
            <p:cNvSpPr>
              <a:spLocks noChangeShapeType="1"/>
            </p:cNvSpPr>
            <p:nvPr/>
          </p:nvSpPr>
          <p:spPr bwMode="auto">
            <a:xfrm>
              <a:off x="7153" y="9010"/>
              <a:ext cx="479"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6" name="Line 3"/>
            <p:cNvSpPr>
              <a:spLocks noChangeShapeType="1"/>
            </p:cNvSpPr>
            <p:nvPr/>
          </p:nvSpPr>
          <p:spPr bwMode="auto">
            <a:xfrm>
              <a:off x="7619" y="8205"/>
              <a:ext cx="0" cy="9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7" name="AutoShape 2"/>
            <p:cNvSpPr>
              <a:spLocks noChangeArrowheads="1"/>
            </p:cNvSpPr>
            <p:nvPr/>
          </p:nvSpPr>
          <p:spPr bwMode="auto">
            <a:xfrm>
              <a:off x="7149" y="9607"/>
              <a:ext cx="1455" cy="404"/>
            </a:xfrm>
            <a:prstGeom prst="wedgeRectCallout">
              <a:avLst>
                <a:gd name="adj1" fmla="val -37421"/>
                <a:gd name="adj2" fmla="val -174505"/>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信息系统替换</a:t>
              </a:r>
            </a:p>
          </p:txBody>
        </p:sp>
      </p:grpSp>
      <p:sp>
        <p:nvSpPr>
          <p:cNvPr id="3" name="矩形 2"/>
          <p:cNvSpPr/>
          <p:nvPr/>
        </p:nvSpPr>
        <p:spPr>
          <a:xfrm>
            <a:off x="1212730" y="1194370"/>
            <a:ext cx="7702670" cy="707886"/>
          </a:xfrm>
          <a:prstGeom prst="rect">
            <a:avLst/>
          </a:prstGeom>
        </p:spPr>
        <p:txBody>
          <a:bodyPr wrap="square">
            <a:spAutoFit/>
          </a:bodyPr>
          <a:lstStyle/>
          <a:p>
            <a:pPr marL="342900" indent="-342900">
              <a:buFont typeface="Arial" panose="020B0604020202020204" pitchFamily="34" charset="0"/>
              <a:buChar char="•"/>
            </a:pPr>
            <a:r>
              <a:rPr lang="zh-CN" altLang="zh-CN" sz="2000" dirty="0" smtClean="0">
                <a:cs typeface="Times New Roman" panose="02020603050405020304" pitchFamily="18" charset="0"/>
              </a:rPr>
              <a:t>信息系统</a:t>
            </a:r>
            <a:r>
              <a:rPr lang="zh-CN" altLang="en-US" sz="2000" dirty="0" smtClean="0">
                <a:cs typeface="Times New Roman" panose="02020603050405020304" pitchFamily="18" charset="0"/>
              </a:rPr>
              <a:t>是一个在</a:t>
            </a:r>
            <a:r>
              <a:rPr lang="zh-CN" altLang="zh-CN" sz="2000" dirty="0" smtClean="0">
                <a:cs typeface="Times New Roman" panose="02020603050405020304" pitchFamily="18" charset="0"/>
              </a:rPr>
              <a:t>运行</a:t>
            </a:r>
            <a:r>
              <a:rPr lang="zh-CN" altLang="zh-CN" sz="2000" dirty="0">
                <a:cs typeface="Times New Roman" panose="02020603050405020304" pitchFamily="18" charset="0"/>
              </a:rPr>
              <a:t>和</a:t>
            </a:r>
            <a:r>
              <a:rPr lang="zh-CN" altLang="zh-CN" sz="2000" dirty="0" smtClean="0">
                <a:cs typeface="Times New Roman" panose="02020603050405020304" pitchFamily="18" charset="0"/>
              </a:rPr>
              <a:t>维护</a:t>
            </a:r>
            <a:r>
              <a:rPr lang="zh-CN" altLang="en-US" sz="2000" dirty="0" smtClean="0">
                <a:cs typeface="Times New Roman" panose="02020603050405020304" pitchFamily="18" charset="0"/>
              </a:rPr>
              <a:t>中不断进化的系统</a:t>
            </a:r>
            <a:r>
              <a:rPr lang="zh-CN" altLang="zh-CN" sz="2000" dirty="0" smtClean="0">
                <a:cs typeface="Times New Roman" panose="02020603050405020304" pitchFamily="18" charset="0"/>
              </a:rPr>
              <a:t>，</a:t>
            </a:r>
            <a:r>
              <a:rPr lang="zh-CN" altLang="zh-CN" sz="2000" dirty="0">
                <a:cs typeface="Times New Roman" panose="02020603050405020304" pitchFamily="18" charset="0"/>
              </a:rPr>
              <a:t>需要不断地扩充系统功能、改善其性能，提高系统运维的质量和可信性</a:t>
            </a:r>
            <a:r>
              <a:rPr lang="zh-CN" altLang="zh-CN" sz="2000" dirty="0" smtClean="0">
                <a:cs typeface="Times New Roman" panose="02020603050405020304" pitchFamily="18" charset="0"/>
              </a:rPr>
              <a:t>。</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26.3.2</a:t>
            </a:r>
            <a:r>
              <a:rPr lang="zh-CN" altLang="zh-CN" dirty="0"/>
              <a:t>信息系统的建设</a:t>
            </a:r>
            <a:r>
              <a:rPr lang="zh-CN" altLang="zh-CN" dirty="0" smtClean="0"/>
              <a:t>过程</a:t>
            </a:r>
            <a:endParaRPr lang="zh-CN" altLang="en-US" dirty="0"/>
          </a:p>
        </p:txBody>
      </p:sp>
      <p:grpSp>
        <p:nvGrpSpPr>
          <p:cNvPr id="4" name="Group 1"/>
          <p:cNvGrpSpPr>
            <a:grpSpLocks noChangeAspect="1"/>
          </p:cNvGrpSpPr>
          <p:nvPr/>
        </p:nvGrpSpPr>
        <p:grpSpPr bwMode="auto">
          <a:xfrm>
            <a:off x="1065419" y="1046882"/>
            <a:ext cx="7572044" cy="5811118"/>
            <a:chOff x="2277" y="6625"/>
            <a:chExt cx="8088" cy="7644"/>
          </a:xfrm>
          <a:noFill/>
        </p:grpSpPr>
        <p:sp>
          <p:nvSpPr>
            <p:cNvPr id="5" name="AutoShape 103"/>
            <p:cNvSpPr>
              <a:spLocks noChangeAspect="1" noChangeArrowheads="1" noTextEdit="1"/>
            </p:cNvSpPr>
            <p:nvPr/>
          </p:nvSpPr>
          <p:spPr bwMode="auto">
            <a:xfrm>
              <a:off x="2277" y="6625"/>
              <a:ext cx="8088" cy="7644"/>
            </a:xfrm>
            <a:prstGeom prst="rect">
              <a:avLst/>
            </a:prstGeom>
            <a:grpFill/>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102"/>
            <p:cNvSpPr>
              <a:spLocks noChangeArrowheads="1"/>
            </p:cNvSpPr>
            <p:nvPr/>
          </p:nvSpPr>
          <p:spPr bwMode="auto">
            <a:xfrm>
              <a:off x="2304" y="6625"/>
              <a:ext cx="6834" cy="810"/>
            </a:xfrm>
            <a:prstGeom prst="rect">
              <a:avLst/>
            </a:prstGeom>
            <a:grpFill/>
            <a:ln w="19050">
              <a:solidFill>
                <a:srgbClr val="000000"/>
              </a:solidFill>
              <a:prstDash val="dash"/>
              <a:miter lim="800000"/>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101"/>
            <p:cNvSpPr>
              <a:spLocks noChangeArrowheads="1"/>
            </p:cNvSpPr>
            <p:nvPr/>
          </p:nvSpPr>
          <p:spPr bwMode="auto">
            <a:xfrm>
              <a:off x="2325" y="12464"/>
              <a:ext cx="7860" cy="966"/>
            </a:xfrm>
            <a:prstGeom prst="rect">
              <a:avLst/>
            </a:prstGeom>
            <a:grp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99"/>
            <p:cNvSpPr>
              <a:spLocks noChangeArrowheads="1"/>
            </p:cNvSpPr>
            <p:nvPr/>
          </p:nvSpPr>
          <p:spPr bwMode="auto">
            <a:xfrm>
              <a:off x="9018" y="6798"/>
              <a:ext cx="1206"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组织过程</a:t>
              </a:r>
            </a:p>
          </p:txBody>
        </p:sp>
        <p:sp>
          <p:nvSpPr>
            <p:cNvPr id="10" name="AutoShape 98"/>
            <p:cNvSpPr>
              <a:spLocks noChangeArrowheads="1"/>
            </p:cNvSpPr>
            <p:nvPr/>
          </p:nvSpPr>
          <p:spPr bwMode="auto">
            <a:xfrm>
              <a:off x="2706" y="6791"/>
              <a:ext cx="1206" cy="458"/>
            </a:xfrm>
            <a:prstGeom prst="roundRect">
              <a:avLst>
                <a:gd name="adj" fmla="val 16667"/>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管理</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AutoShape 97"/>
            <p:cNvSpPr>
              <a:spLocks noChangeArrowheads="1"/>
            </p:cNvSpPr>
            <p:nvPr/>
          </p:nvSpPr>
          <p:spPr bwMode="auto">
            <a:xfrm>
              <a:off x="4314" y="6791"/>
              <a:ext cx="1206" cy="483"/>
            </a:xfrm>
            <a:prstGeom prst="roundRect">
              <a:avLst>
                <a:gd name="adj" fmla="val 16667"/>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基础设施</a:t>
              </a:r>
            </a:p>
          </p:txBody>
        </p:sp>
        <p:sp>
          <p:nvSpPr>
            <p:cNvPr id="12" name="AutoShape 96"/>
            <p:cNvSpPr>
              <a:spLocks noChangeArrowheads="1"/>
            </p:cNvSpPr>
            <p:nvPr/>
          </p:nvSpPr>
          <p:spPr bwMode="auto">
            <a:xfrm>
              <a:off x="5922" y="6791"/>
              <a:ext cx="1206" cy="483"/>
            </a:xfrm>
            <a:prstGeom prst="roundRect">
              <a:avLst>
                <a:gd name="adj" fmla="val 16667"/>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培训</a:t>
              </a:r>
            </a:p>
          </p:txBody>
        </p:sp>
        <p:sp>
          <p:nvSpPr>
            <p:cNvPr id="13" name="AutoShape 95"/>
            <p:cNvSpPr>
              <a:spLocks noChangeArrowheads="1"/>
            </p:cNvSpPr>
            <p:nvPr/>
          </p:nvSpPr>
          <p:spPr bwMode="auto">
            <a:xfrm>
              <a:off x="7329" y="6791"/>
              <a:ext cx="1206" cy="483"/>
            </a:xfrm>
            <a:prstGeom prst="roundRect">
              <a:avLst>
                <a:gd name="adj" fmla="val 16667"/>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改进</a:t>
              </a:r>
            </a:p>
          </p:txBody>
        </p:sp>
        <p:sp>
          <p:nvSpPr>
            <p:cNvPr id="14" name="Oval 94"/>
            <p:cNvSpPr>
              <a:spLocks noChangeArrowheads="1"/>
            </p:cNvSpPr>
            <p:nvPr/>
          </p:nvSpPr>
          <p:spPr bwMode="auto">
            <a:xfrm>
              <a:off x="2928" y="8562"/>
              <a:ext cx="1206"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采购</a:t>
              </a:r>
            </a:p>
            <a:p>
              <a:pPr indent="0" algn="ctr"/>
              <a:r>
                <a:rPr kumimoji="0" lang="en-US" altLang="zh-CN" sz="1600" dirty="0">
                  <a:latin typeface="Times New Roman" pitchFamily="18" charset="0"/>
                  <a:cs typeface="Times New Roman" panose="02020603050405020304" pitchFamily="18" charset="0"/>
                </a:rPr>
                <a:t>U:4</a:t>
              </a:r>
            </a:p>
          </p:txBody>
        </p:sp>
        <p:sp>
          <p:nvSpPr>
            <p:cNvPr id="15" name="Oval 93"/>
            <p:cNvSpPr>
              <a:spLocks noChangeArrowheads="1"/>
            </p:cNvSpPr>
            <p:nvPr/>
          </p:nvSpPr>
          <p:spPr bwMode="auto">
            <a:xfrm>
              <a:off x="4737" y="8562"/>
              <a:ext cx="1407"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供应</a:t>
              </a:r>
            </a:p>
            <a:p>
              <a:pPr indent="0" algn="ctr"/>
              <a:r>
                <a:rPr kumimoji="0" lang="en-US" altLang="zh-CN" sz="1600" dirty="0">
                  <a:latin typeface="Times New Roman" pitchFamily="18" charset="0"/>
                  <a:cs typeface="Times New Roman" panose="02020603050405020304" pitchFamily="18" charset="0"/>
                </a:rPr>
                <a:t>U:4</a:t>
              </a:r>
            </a:p>
          </p:txBody>
        </p:sp>
        <p:sp>
          <p:nvSpPr>
            <p:cNvPr id="16" name="Oval 92"/>
            <p:cNvSpPr>
              <a:spLocks noChangeArrowheads="1"/>
            </p:cNvSpPr>
            <p:nvPr/>
          </p:nvSpPr>
          <p:spPr bwMode="auto">
            <a:xfrm>
              <a:off x="8154" y="9367"/>
              <a:ext cx="1005"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维护</a:t>
              </a:r>
            </a:p>
            <a:p>
              <a:pPr indent="0" algn="ctr"/>
              <a:r>
                <a:rPr kumimoji="0" lang="en-US" altLang="zh-CN" sz="1600" dirty="0">
                  <a:latin typeface="Times New Roman" pitchFamily="18" charset="0"/>
                  <a:cs typeface="Times New Roman" panose="02020603050405020304" pitchFamily="18" charset="0"/>
                </a:rPr>
                <a:t>E:2,3</a:t>
              </a:r>
            </a:p>
          </p:txBody>
        </p:sp>
        <p:sp>
          <p:nvSpPr>
            <p:cNvPr id="17" name="Oval 91"/>
            <p:cNvSpPr>
              <a:spLocks noChangeArrowheads="1"/>
            </p:cNvSpPr>
            <p:nvPr/>
          </p:nvSpPr>
          <p:spPr bwMode="auto">
            <a:xfrm>
              <a:off x="7953" y="8240"/>
              <a:ext cx="1206"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运行</a:t>
              </a:r>
              <a:r>
                <a:rPr kumimoji="0" lang="en-US" altLang="zh-CN" sz="1600" dirty="0">
                  <a:latin typeface="Times New Roman" pitchFamily="18" charset="0"/>
                  <a:cs typeface="Times New Roman" panose="02020603050405020304" pitchFamily="18" charset="0"/>
                </a:rPr>
                <a:t>:</a:t>
              </a:r>
            </a:p>
            <a:p>
              <a:pPr indent="0" algn="ctr"/>
              <a:r>
                <a:rPr kumimoji="0" lang="en-US" altLang="zh-CN" sz="1600" dirty="0">
                  <a:latin typeface="Times New Roman" pitchFamily="18" charset="0"/>
                  <a:cs typeface="Times New Roman" panose="02020603050405020304" pitchFamily="18" charset="0"/>
                </a:rPr>
                <a:t>E:3</a:t>
              </a:r>
            </a:p>
          </p:txBody>
        </p:sp>
        <p:sp>
          <p:nvSpPr>
            <p:cNvPr id="18" name="Oval 90"/>
            <p:cNvSpPr>
              <a:spLocks noChangeArrowheads="1"/>
            </p:cNvSpPr>
            <p:nvPr/>
          </p:nvSpPr>
          <p:spPr bwMode="auto">
            <a:xfrm>
              <a:off x="8154" y="10494"/>
              <a:ext cx="1206"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开发</a:t>
              </a:r>
            </a:p>
            <a:p>
              <a:pPr indent="0" algn="ctr"/>
              <a:r>
                <a:rPr kumimoji="0" lang="en-US" altLang="zh-CN" sz="1600" dirty="0">
                  <a:latin typeface="Times New Roman" pitchFamily="18" charset="0"/>
                  <a:cs typeface="Times New Roman" panose="02020603050405020304" pitchFamily="18" charset="0"/>
                </a:rPr>
                <a:t>E:1,2,3</a:t>
              </a:r>
            </a:p>
          </p:txBody>
        </p:sp>
        <p:sp>
          <p:nvSpPr>
            <p:cNvPr id="19" name="Line 89"/>
            <p:cNvSpPr>
              <a:spLocks noChangeShapeType="1"/>
            </p:cNvSpPr>
            <p:nvPr/>
          </p:nvSpPr>
          <p:spPr bwMode="auto">
            <a:xfrm>
              <a:off x="2526" y="9045"/>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88"/>
            <p:cNvSpPr>
              <a:spLocks noChangeShapeType="1"/>
            </p:cNvSpPr>
            <p:nvPr/>
          </p:nvSpPr>
          <p:spPr bwMode="auto">
            <a:xfrm>
              <a:off x="4134" y="9045"/>
              <a:ext cx="603"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87"/>
            <p:cNvSpPr>
              <a:spLocks noChangeShapeType="1"/>
            </p:cNvSpPr>
            <p:nvPr/>
          </p:nvSpPr>
          <p:spPr bwMode="auto">
            <a:xfrm>
              <a:off x="6144" y="9045"/>
              <a:ext cx="1407"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86"/>
            <p:cNvSpPr>
              <a:spLocks noChangeShapeType="1"/>
            </p:cNvSpPr>
            <p:nvPr/>
          </p:nvSpPr>
          <p:spPr bwMode="auto">
            <a:xfrm flipV="1">
              <a:off x="7551" y="8723"/>
              <a:ext cx="402" cy="32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85"/>
            <p:cNvSpPr>
              <a:spLocks noChangeShapeType="1"/>
            </p:cNvSpPr>
            <p:nvPr/>
          </p:nvSpPr>
          <p:spPr bwMode="auto">
            <a:xfrm>
              <a:off x="7551" y="9045"/>
              <a:ext cx="603" cy="644"/>
            </a:xfrm>
            <a:prstGeom prst="line">
              <a:avLst/>
            </a:prstGeom>
            <a:grpFill/>
            <a:ln w="9525">
              <a:solidFill>
                <a:srgbClr val="000000"/>
              </a:solidFill>
              <a:round/>
              <a:headEnd type="oval" w="med" len="me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84"/>
            <p:cNvSpPr>
              <a:spLocks noChangeShapeType="1"/>
            </p:cNvSpPr>
            <p:nvPr/>
          </p:nvSpPr>
          <p:spPr bwMode="auto">
            <a:xfrm>
              <a:off x="7551" y="9045"/>
              <a:ext cx="603" cy="177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Oval 83"/>
            <p:cNvSpPr>
              <a:spLocks noChangeArrowheads="1"/>
            </p:cNvSpPr>
            <p:nvPr/>
          </p:nvSpPr>
          <p:spPr bwMode="auto">
            <a:xfrm>
              <a:off x="3733" y="9367"/>
              <a:ext cx="1205"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联合评</a:t>
              </a:r>
            </a:p>
            <a:p>
              <a:pPr indent="0" algn="ctr"/>
              <a:r>
                <a:rPr kumimoji="0" lang="zh-CN" altLang="zh-CN" sz="1600" dirty="0">
                  <a:latin typeface="Times New Roman" pitchFamily="18" charset="0"/>
                  <a:cs typeface="Times New Roman" panose="02020603050405020304" pitchFamily="18" charset="0"/>
                </a:rPr>
                <a:t>审</a:t>
              </a:r>
              <a:r>
                <a:rPr kumimoji="0" lang="zh-CN" altLang="en-US" sz="1600" dirty="0">
                  <a:latin typeface="Times New Roman" pitchFamily="18" charset="0"/>
                  <a:cs typeface="Times New Roman" panose="02020603050405020304" pitchFamily="18" charset="0"/>
                </a:rPr>
                <a:t> </a:t>
              </a:r>
              <a:r>
                <a:rPr kumimoji="0" lang="en-US" altLang="zh-CN" sz="1600" dirty="0">
                  <a:latin typeface="Times New Roman" pitchFamily="18" charset="0"/>
                  <a:cs typeface="Times New Roman" panose="02020603050405020304" pitchFamily="18" charset="0"/>
                </a:rPr>
                <a:t>E:3</a:t>
              </a:r>
            </a:p>
          </p:txBody>
        </p:sp>
        <p:sp>
          <p:nvSpPr>
            <p:cNvPr id="26" name="Oval 82"/>
            <p:cNvSpPr>
              <a:spLocks noChangeArrowheads="1"/>
            </p:cNvSpPr>
            <p:nvPr/>
          </p:nvSpPr>
          <p:spPr bwMode="auto">
            <a:xfrm>
              <a:off x="3733" y="10333"/>
              <a:ext cx="1005"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审计</a:t>
              </a:r>
            </a:p>
            <a:p>
              <a:pPr indent="0" algn="ctr"/>
              <a:r>
                <a:rPr kumimoji="0" lang="en-US" altLang="zh-CN" sz="1600" dirty="0">
                  <a:latin typeface="Times New Roman" pitchFamily="18" charset="0"/>
                  <a:cs typeface="Times New Roman" panose="02020603050405020304" pitchFamily="18" charset="0"/>
                </a:rPr>
                <a:t>E:3</a:t>
              </a:r>
            </a:p>
          </p:txBody>
        </p:sp>
        <p:sp>
          <p:nvSpPr>
            <p:cNvPr id="27" name="Oval 81"/>
            <p:cNvSpPr>
              <a:spLocks noChangeArrowheads="1"/>
            </p:cNvSpPr>
            <p:nvPr/>
          </p:nvSpPr>
          <p:spPr bwMode="auto">
            <a:xfrm>
              <a:off x="3934" y="11299"/>
              <a:ext cx="1004"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600" dirty="0">
                  <a:latin typeface="Times New Roman" pitchFamily="18" charset="0"/>
                  <a:cs typeface="Times New Roman" panose="02020603050405020304" pitchFamily="18" charset="0"/>
                </a:rPr>
                <a:t>V&amp;V</a:t>
              </a:r>
            </a:p>
            <a:p>
              <a:pPr indent="0" algn="ctr"/>
              <a:r>
                <a:rPr kumimoji="0" lang="en-US" altLang="zh-CN" sz="1600" dirty="0">
                  <a:latin typeface="Times New Roman" pitchFamily="18" charset="0"/>
                  <a:cs typeface="Times New Roman" panose="02020603050405020304" pitchFamily="18" charset="0"/>
                </a:rPr>
                <a:t>E:3</a:t>
              </a:r>
            </a:p>
          </p:txBody>
        </p:sp>
        <p:sp>
          <p:nvSpPr>
            <p:cNvPr id="28" name="Freeform 80"/>
            <p:cNvSpPr>
              <a:spLocks/>
            </p:cNvSpPr>
            <p:nvPr/>
          </p:nvSpPr>
          <p:spPr bwMode="auto">
            <a:xfrm>
              <a:off x="3128" y="9206"/>
              <a:ext cx="5100" cy="2947"/>
            </a:xfrm>
            <a:custGeom>
              <a:avLst/>
              <a:gdLst>
                <a:gd name="T0" fmla="*/ 2 w 5100"/>
                <a:gd name="T1" fmla="*/ 0 h 2947"/>
                <a:gd name="T2" fmla="*/ 0 w 5100"/>
                <a:gd name="T3" fmla="*/ 2947 h 2947"/>
                <a:gd name="T4" fmla="*/ 4590 w 5100"/>
                <a:gd name="T5" fmla="*/ 2947 h 2947"/>
                <a:gd name="T6" fmla="*/ 5100 w 5100"/>
                <a:gd name="T7" fmla="*/ 1912 h 2947"/>
              </a:gdLst>
              <a:ahLst/>
              <a:cxnLst>
                <a:cxn ang="0">
                  <a:pos x="T0" y="T1"/>
                </a:cxn>
                <a:cxn ang="0">
                  <a:pos x="T2" y="T3"/>
                </a:cxn>
                <a:cxn ang="0">
                  <a:pos x="T4" y="T5"/>
                </a:cxn>
                <a:cxn ang="0">
                  <a:pos x="T6" y="T7"/>
                </a:cxn>
              </a:cxnLst>
              <a:rect l="0" t="0" r="r" b="b"/>
              <a:pathLst>
                <a:path w="5100" h="2947">
                  <a:moveTo>
                    <a:pt x="2" y="0"/>
                  </a:moveTo>
                  <a:lnTo>
                    <a:pt x="0" y="2947"/>
                  </a:lnTo>
                  <a:lnTo>
                    <a:pt x="4590" y="2947"/>
                  </a:lnTo>
                  <a:lnTo>
                    <a:pt x="5100" y="1912"/>
                  </a:lnTo>
                </a:path>
              </a:pathLst>
            </a:cu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79"/>
            <p:cNvSpPr>
              <a:spLocks noChangeShapeType="1"/>
            </p:cNvSpPr>
            <p:nvPr/>
          </p:nvSpPr>
          <p:spPr bwMode="auto">
            <a:xfrm>
              <a:off x="3330" y="9367"/>
              <a:ext cx="1" cy="2415"/>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78"/>
            <p:cNvSpPr>
              <a:spLocks noChangeShapeType="1"/>
            </p:cNvSpPr>
            <p:nvPr/>
          </p:nvSpPr>
          <p:spPr bwMode="auto">
            <a:xfrm>
              <a:off x="3331" y="9849"/>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77"/>
            <p:cNvSpPr>
              <a:spLocks noChangeShapeType="1"/>
            </p:cNvSpPr>
            <p:nvPr/>
          </p:nvSpPr>
          <p:spPr bwMode="auto">
            <a:xfrm>
              <a:off x="3331" y="10815"/>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76"/>
            <p:cNvSpPr>
              <a:spLocks noChangeShapeType="1"/>
            </p:cNvSpPr>
            <p:nvPr/>
          </p:nvSpPr>
          <p:spPr bwMode="auto">
            <a:xfrm>
              <a:off x="3331" y="11781"/>
              <a:ext cx="603"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Text Box 75"/>
            <p:cNvSpPr txBox="1">
              <a:spLocks noChangeArrowheads="1"/>
            </p:cNvSpPr>
            <p:nvPr/>
          </p:nvSpPr>
          <p:spPr bwMode="auto">
            <a:xfrm>
              <a:off x="3331" y="9528"/>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a:t>
              </a:r>
            </a:p>
          </p:txBody>
        </p:sp>
        <p:sp>
          <p:nvSpPr>
            <p:cNvPr id="34" name="Text Box 74"/>
            <p:cNvSpPr txBox="1">
              <a:spLocks noChangeArrowheads="1"/>
            </p:cNvSpPr>
            <p:nvPr/>
          </p:nvSpPr>
          <p:spPr bwMode="auto">
            <a:xfrm>
              <a:off x="3331" y="10494"/>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E</a:t>
              </a:r>
            </a:p>
          </p:txBody>
        </p:sp>
        <p:sp>
          <p:nvSpPr>
            <p:cNvPr id="35" name="Text Box 73"/>
            <p:cNvSpPr txBox="1">
              <a:spLocks noChangeArrowheads="1"/>
            </p:cNvSpPr>
            <p:nvPr/>
          </p:nvSpPr>
          <p:spPr bwMode="auto">
            <a:xfrm>
              <a:off x="3129" y="11299"/>
              <a:ext cx="804"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T(E)</a:t>
              </a:r>
            </a:p>
          </p:txBody>
        </p:sp>
        <p:sp>
          <p:nvSpPr>
            <p:cNvPr id="36" name="Line 72"/>
            <p:cNvSpPr>
              <a:spLocks noChangeShapeType="1"/>
            </p:cNvSpPr>
            <p:nvPr/>
          </p:nvSpPr>
          <p:spPr bwMode="auto">
            <a:xfrm>
              <a:off x="5140" y="9367"/>
              <a:ext cx="1" cy="1932"/>
            </a:xfrm>
            <a:prstGeom prst="line">
              <a:avLst/>
            </a:prstGeom>
            <a:grpFill/>
            <a:ln>
              <a:noFill/>
            </a:ln>
            <a:extLst>
              <a:ext uri="{91240B29-F687-4F45-9708-019B960494DF}">
                <a14:hiddenLine xmlns:a14="http://schemas.microsoft.com/office/drawing/2010/main" w="9525">
                  <a:solidFill>
                    <a:srgbClr val="0000FF"/>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71"/>
            <p:cNvSpPr>
              <a:spLocks noChangeShapeType="1"/>
            </p:cNvSpPr>
            <p:nvPr/>
          </p:nvSpPr>
          <p:spPr bwMode="auto">
            <a:xfrm>
              <a:off x="5340" y="9367"/>
              <a:ext cx="1" cy="1449"/>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70"/>
            <p:cNvSpPr>
              <a:spLocks noChangeShapeType="1"/>
            </p:cNvSpPr>
            <p:nvPr/>
          </p:nvSpPr>
          <p:spPr bwMode="auto">
            <a:xfrm flipH="1">
              <a:off x="4938" y="9850"/>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69"/>
            <p:cNvSpPr>
              <a:spLocks noChangeShapeType="1"/>
            </p:cNvSpPr>
            <p:nvPr/>
          </p:nvSpPr>
          <p:spPr bwMode="auto">
            <a:xfrm flipH="1">
              <a:off x="4737" y="10815"/>
              <a:ext cx="603"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Text Box 68"/>
            <p:cNvSpPr txBox="1">
              <a:spLocks noChangeArrowheads="1"/>
            </p:cNvSpPr>
            <p:nvPr/>
          </p:nvSpPr>
          <p:spPr bwMode="auto">
            <a:xfrm>
              <a:off x="4938" y="9528"/>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E</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1" name="Text Box 67"/>
            <p:cNvSpPr txBox="1">
              <a:spLocks noChangeArrowheads="1"/>
            </p:cNvSpPr>
            <p:nvPr/>
          </p:nvSpPr>
          <p:spPr bwMode="auto">
            <a:xfrm>
              <a:off x="4737" y="10494"/>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P</a:t>
              </a:r>
            </a:p>
          </p:txBody>
        </p:sp>
        <p:sp>
          <p:nvSpPr>
            <p:cNvPr id="42" name="Oval 66"/>
            <p:cNvSpPr>
              <a:spLocks noChangeArrowheads="1"/>
            </p:cNvSpPr>
            <p:nvPr/>
          </p:nvSpPr>
          <p:spPr bwMode="auto">
            <a:xfrm>
              <a:off x="5943" y="10172"/>
              <a:ext cx="1206"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质量保</a:t>
              </a:r>
            </a:p>
            <a:p>
              <a:pPr indent="0" algn="ctr"/>
              <a:r>
                <a:rPr kumimoji="0" lang="zh-CN" altLang="zh-CN" sz="1600" dirty="0">
                  <a:latin typeface="Times New Roman" pitchFamily="18" charset="0"/>
                  <a:cs typeface="Times New Roman" panose="02020603050405020304" pitchFamily="18" charset="0"/>
                </a:rPr>
                <a:t>证</a:t>
              </a:r>
              <a:r>
                <a:rPr kumimoji="0" lang="en-US" altLang="zh-CN" sz="1600" dirty="0">
                  <a:latin typeface="Times New Roman" pitchFamily="18" charset="0"/>
                  <a:cs typeface="Times New Roman" panose="02020603050405020304" pitchFamily="18" charset="0"/>
                </a:rPr>
                <a:t>E:3</a:t>
              </a:r>
            </a:p>
          </p:txBody>
        </p:sp>
        <p:sp>
          <p:nvSpPr>
            <p:cNvPr id="43" name="Oval 65"/>
            <p:cNvSpPr>
              <a:spLocks noChangeArrowheads="1"/>
            </p:cNvSpPr>
            <p:nvPr/>
          </p:nvSpPr>
          <p:spPr bwMode="auto">
            <a:xfrm>
              <a:off x="6184" y="11184"/>
              <a:ext cx="1005" cy="805"/>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600" dirty="0">
                  <a:latin typeface="Times New Roman" pitchFamily="18" charset="0"/>
                  <a:cs typeface="Times New Roman" panose="02020603050405020304" pitchFamily="18" charset="0"/>
                </a:rPr>
                <a:t>V&amp;V</a:t>
              </a:r>
            </a:p>
            <a:p>
              <a:pPr indent="0" algn="ctr"/>
              <a:r>
                <a:rPr kumimoji="0" lang="en-US" altLang="zh-CN" sz="1600" dirty="0">
                  <a:latin typeface="Times New Roman" pitchFamily="18" charset="0"/>
                  <a:cs typeface="Times New Roman" panose="02020603050405020304" pitchFamily="18" charset="0"/>
                </a:rPr>
                <a:t>E:3</a:t>
              </a:r>
            </a:p>
          </p:txBody>
        </p:sp>
        <p:sp>
          <p:nvSpPr>
            <p:cNvPr id="44" name="Line 64"/>
            <p:cNvSpPr>
              <a:spLocks noChangeShapeType="1"/>
            </p:cNvSpPr>
            <p:nvPr/>
          </p:nvSpPr>
          <p:spPr bwMode="auto">
            <a:xfrm>
              <a:off x="5741" y="9366"/>
              <a:ext cx="1" cy="2093"/>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63"/>
            <p:cNvSpPr>
              <a:spLocks noChangeShapeType="1"/>
            </p:cNvSpPr>
            <p:nvPr/>
          </p:nvSpPr>
          <p:spPr bwMode="auto">
            <a:xfrm>
              <a:off x="5742" y="10493"/>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Line 62"/>
            <p:cNvSpPr>
              <a:spLocks noChangeShapeType="1"/>
            </p:cNvSpPr>
            <p:nvPr/>
          </p:nvSpPr>
          <p:spPr bwMode="auto">
            <a:xfrm>
              <a:off x="5742" y="11458"/>
              <a:ext cx="402" cy="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Text Box 61"/>
            <p:cNvSpPr txBox="1">
              <a:spLocks noChangeArrowheads="1"/>
            </p:cNvSpPr>
            <p:nvPr/>
          </p:nvSpPr>
          <p:spPr bwMode="auto">
            <a:xfrm>
              <a:off x="5742" y="10011"/>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E</a:t>
              </a:r>
            </a:p>
          </p:txBody>
        </p:sp>
        <p:sp>
          <p:nvSpPr>
            <p:cNvPr id="48" name="Text Box 60"/>
            <p:cNvSpPr txBox="1">
              <a:spLocks noChangeArrowheads="1"/>
            </p:cNvSpPr>
            <p:nvPr/>
          </p:nvSpPr>
          <p:spPr bwMode="auto">
            <a:xfrm>
              <a:off x="5742" y="11138"/>
              <a:ext cx="401"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49" name="Line 59"/>
            <p:cNvSpPr>
              <a:spLocks noChangeShapeType="1"/>
            </p:cNvSpPr>
            <p:nvPr/>
          </p:nvSpPr>
          <p:spPr bwMode="auto">
            <a:xfrm>
              <a:off x="7551" y="9366"/>
              <a:ext cx="1" cy="1932"/>
            </a:xfrm>
            <a:prstGeom prst="line">
              <a:avLst/>
            </a:prstGeom>
            <a:grpFill/>
            <a:ln>
              <a:noFill/>
            </a:ln>
            <a:extLst>
              <a:ext uri="{91240B29-F687-4F45-9708-019B960494DF}">
                <a14:hiddenLine xmlns:a14="http://schemas.microsoft.com/office/drawing/2010/main" w="9525">
                  <a:solidFill>
                    <a:srgbClr val="0000FF"/>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Line 58"/>
            <p:cNvSpPr>
              <a:spLocks noChangeShapeType="1"/>
            </p:cNvSpPr>
            <p:nvPr/>
          </p:nvSpPr>
          <p:spPr bwMode="auto">
            <a:xfrm>
              <a:off x="7551" y="9045"/>
              <a:ext cx="1" cy="2415"/>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Line 57"/>
            <p:cNvSpPr>
              <a:spLocks noChangeShapeType="1"/>
            </p:cNvSpPr>
            <p:nvPr/>
          </p:nvSpPr>
          <p:spPr bwMode="auto">
            <a:xfrm>
              <a:off x="7149" y="11460"/>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Text Box 56"/>
            <p:cNvSpPr txBox="1">
              <a:spLocks noChangeArrowheads="1"/>
            </p:cNvSpPr>
            <p:nvPr/>
          </p:nvSpPr>
          <p:spPr bwMode="auto">
            <a:xfrm>
              <a:off x="7148" y="9527"/>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E</a:t>
              </a:r>
            </a:p>
          </p:txBody>
        </p:sp>
        <p:sp>
          <p:nvSpPr>
            <p:cNvPr id="53" name="Text Box 55"/>
            <p:cNvSpPr txBox="1">
              <a:spLocks noChangeArrowheads="1"/>
            </p:cNvSpPr>
            <p:nvPr/>
          </p:nvSpPr>
          <p:spPr bwMode="auto">
            <a:xfrm>
              <a:off x="7149" y="10171"/>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E</a:t>
              </a:r>
            </a:p>
          </p:txBody>
        </p:sp>
        <p:sp>
          <p:nvSpPr>
            <p:cNvPr id="54" name="Rectangle 54"/>
            <p:cNvSpPr>
              <a:spLocks noChangeArrowheads="1"/>
            </p:cNvSpPr>
            <p:nvPr/>
          </p:nvSpPr>
          <p:spPr bwMode="auto">
            <a:xfrm>
              <a:off x="6038" y="9367"/>
              <a:ext cx="1111" cy="644"/>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600" dirty="0">
                  <a:latin typeface="Times New Roman" pitchFamily="18" charset="0"/>
                  <a:cs typeface="Times New Roman" panose="02020603050405020304" pitchFamily="18" charset="0"/>
                </a:rPr>
                <a:t>E:</a:t>
              </a:r>
              <a:r>
                <a:rPr kumimoji="0" lang="zh-CN" altLang="en-US" sz="1600" dirty="0">
                  <a:latin typeface="Times New Roman" pitchFamily="18" charset="0"/>
                  <a:cs typeface="Times New Roman" panose="02020603050405020304" pitchFamily="18" charset="0"/>
                </a:rPr>
                <a:t>采购</a:t>
              </a:r>
            </a:p>
            <a:p>
              <a:pPr indent="0" algn="ctr"/>
              <a:r>
                <a:rPr kumimoji="0" lang="en-US" altLang="zh-CN" sz="1600" dirty="0">
                  <a:latin typeface="Times New Roman" pitchFamily="18" charset="0"/>
                  <a:cs typeface="Times New Roman" panose="02020603050405020304" pitchFamily="18" charset="0"/>
                </a:rPr>
                <a:t>T:</a:t>
              </a:r>
              <a:r>
                <a:rPr kumimoji="0" lang="zh-CN" altLang="en-US" sz="1600" dirty="0">
                  <a:latin typeface="Times New Roman" pitchFamily="18" charset="0"/>
                  <a:cs typeface="Times New Roman" panose="02020603050405020304" pitchFamily="18" charset="0"/>
                </a:rPr>
                <a:t>子合同</a:t>
              </a:r>
            </a:p>
          </p:txBody>
        </p:sp>
        <p:sp>
          <p:nvSpPr>
            <p:cNvPr id="55" name="Line 53"/>
            <p:cNvSpPr>
              <a:spLocks noChangeShapeType="1"/>
            </p:cNvSpPr>
            <p:nvPr/>
          </p:nvSpPr>
          <p:spPr bwMode="auto">
            <a:xfrm>
              <a:off x="6546" y="9045"/>
              <a:ext cx="1" cy="32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56" name="Line 52"/>
            <p:cNvSpPr>
              <a:spLocks noChangeShapeType="1"/>
            </p:cNvSpPr>
            <p:nvPr/>
          </p:nvSpPr>
          <p:spPr bwMode="auto">
            <a:xfrm>
              <a:off x="7149" y="9850"/>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57" name="Line 51"/>
            <p:cNvSpPr>
              <a:spLocks noChangeShapeType="1"/>
            </p:cNvSpPr>
            <p:nvPr/>
          </p:nvSpPr>
          <p:spPr bwMode="auto">
            <a:xfrm>
              <a:off x="7149" y="10494"/>
              <a:ext cx="402"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Text Box 50"/>
            <p:cNvSpPr txBox="1">
              <a:spLocks noChangeArrowheads="1"/>
            </p:cNvSpPr>
            <p:nvPr/>
          </p:nvSpPr>
          <p:spPr bwMode="auto">
            <a:xfrm>
              <a:off x="6747" y="8950"/>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E</a:t>
              </a:r>
            </a:p>
          </p:txBody>
        </p:sp>
        <p:sp>
          <p:nvSpPr>
            <p:cNvPr id="59" name="Line 49"/>
            <p:cNvSpPr>
              <a:spLocks noChangeShapeType="1"/>
            </p:cNvSpPr>
            <p:nvPr/>
          </p:nvSpPr>
          <p:spPr bwMode="auto">
            <a:xfrm flipV="1">
              <a:off x="9159" y="9253"/>
              <a:ext cx="358" cy="597"/>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Freeform 48"/>
            <p:cNvSpPr>
              <a:spLocks/>
            </p:cNvSpPr>
            <p:nvPr/>
          </p:nvSpPr>
          <p:spPr bwMode="auto">
            <a:xfrm>
              <a:off x="9561" y="9207"/>
              <a:ext cx="503" cy="4"/>
            </a:xfrm>
            <a:custGeom>
              <a:avLst/>
              <a:gdLst>
                <a:gd name="T0" fmla="*/ 0 w 503"/>
                <a:gd name="T1" fmla="*/ 0 h 4"/>
                <a:gd name="T2" fmla="*/ 503 w 503"/>
                <a:gd name="T3" fmla="*/ 4 h 4"/>
              </a:gdLst>
              <a:ahLst/>
              <a:cxnLst>
                <a:cxn ang="0">
                  <a:pos x="T0" y="T1"/>
                </a:cxn>
                <a:cxn ang="0">
                  <a:pos x="T2" y="T3"/>
                </a:cxn>
              </a:cxnLst>
              <a:rect l="0" t="0" r="r" b="b"/>
              <a:pathLst>
                <a:path w="503" h="4">
                  <a:moveTo>
                    <a:pt x="0" y="0"/>
                  </a:moveTo>
                  <a:lnTo>
                    <a:pt x="503" y="4"/>
                  </a:lnTo>
                </a:path>
              </a:pathLst>
            </a:custGeom>
            <a:grpFill/>
            <a:ln w="9525">
              <a:solidFill>
                <a:srgbClr val="000000"/>
              </a:solidFill>
              <a:round/>
              <a:headEnd type="oval" w="med" len="me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Line 47"/>
            <p:cNvSpPr>
              <a:spLocks noChangeShapeType="1"/>
            </p:cNvSpPr>
            <p:nvPr/>
          </p:nvSpPr>
          <p:spPr bwMode="auto">
            <a:xfrm>
              <a:off x="9159" y="8723"/>
              <a:ext cx="369" cy="39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Line 46"/>
            <p:cNvSpPr>
              <a:spLocks noChangeShapeType="1"/>
            </p:cNvSpPr>
            <p:nvPr/>
          </p:nvSpPr>
          <p:spPr bwMode="auto">
            <a:xfrm flipV="1">
              <a:off x="9360" y="9322"/>
              <a:ext cx="200" cy="1655"/>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Rectangle 45"/>
            <p:cNvSpPr>
              <a:spLocks noChangeArrowheads="1"/>
            </p:cNvSpPr>
            <p:nvPr/>
          </p:nvSpPr>
          <p:spPr bwMode="auto">
            <a:xfrm>
              <a:off x="2304" y="7757"/>
              <a:ext cx="7920" cy="4508"/>
            </a:xfrm>
            <a:prstGeom prst="rect">
              <a:avLst/>
            </a:prstGeom>
            <a:grpFill/>
            <a:ln w="19050">
              <a:solidFill>
                <a:srgbClr val="000000"/>
              </a:solidFill>
              <a:prstDash val="dash"/>
              <a:miter lim="800000"/>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4" name="Rectangle 44"/>
            <p:cNvSpPr>
              <a:spLocks noChangeArrowheads="1"/>
            </p:cNvSpPr>
            <p:nvPr/>
          </p:nvSpPr>
          <p:spPr bwMode="auto">
            <a:xfrm>
              <a:off x="8964" y="7546"/>
              <a:ext cx="1206" cy="4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项目过程</a:t>
              </a:r>
            </a:p>
          </p:txBody>
        </p:sp>
        <p:sp>
          <p:nvSpPr>
            <p:cNvPr id="65" name="Text Box 43"/>
            <p:cNvSpPr txBox="1">
              <a:spLocks noChangeArrowheads="1"/>
            </p:cNvSpPr>
            <p:nvPr/>
          </p:nvSpPr>
          <p:spPr bwMode="auto">
            <a:xfrm>
              <a:off x="4113" y="7435"/>
              <a:ext cx="804"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管理</a:t>
              </a:r>
            </a:p>
          </p:txBody>
        </p:sp>
        <p:sp>
          <p:nvSpPr>
            <p:cNvPr id="66" name="AutoShape 42"/>
            <p:cNvSpPr>
              <a:spLocks noChangeArrowheads="1"/>
            </p:cNvSpPr>
            <p:nvPr/>
          </p:nvSpPr>
          <p:spPr bwMode="auto">
            <a:xfrm>
              <a:off x="4917" y="7435"/>
              <a:ext cx="201" cy="322"/>
            </a:xfrm>
            <a:prstGeom prst="downArrow">
              <a:avLst>
                <a:gd name="adj1" fmla="val 50000"/>
                <a:gd name="adj2" fmla="val 40050"/>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7" name="Text Box 41"/>
            <p:cNvSpPr txBox="1">
              <a:spLocks noChangeArrowheads="1"/>
            </p:cNvSpPr>
            <p:nvPr/>
          </p:nvSpPr>
          <p:spPr bwMode="auto">
            <a:xfrm>
              <a:off x="6324" y="7435"/>
              <a:ext cx="804"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反馈</a:t>
              </a:r>
            </a:p>
          </p:txBody>
        </p:sp>
        <p:sp>
          <p:nvSpPr>
            <p:cNvPr id="68" name="AutoShape 40"/>
            <p:cNvSpPr>
              <a:spLocks noChangeArrowheads="1"/>
            </p:cNvSpPr>
            <p:nvPr/>
          </p:nvSpPr>
          <p:spPr bwMode="auto">
            <a:xfrm>
              <a:off x="6123" y="7435"/>
              <a:ext cx="201" cy="322"/>
            </a:xfrm>
            <a:prstGeom prst="upArrow">
              <a:avLst>
                <a:gd name="adj1" fmla="val 50000"/>
                <a:gd name="adj2" fmla="val 40050"/>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9" name="Line 39"/>
            <p:cNvSpPr>
              <a:spLocks noChangeShapeType="1"/>
            </p:cNvSpPr>
            <p:nvPr/>
          </p:nvSpPr>
          <p:spPr bwMode="auto">
            <a:xfrm>
              <a:off x="2727" y="8078"/>
              <a:ext cx="6834" cy="1"/>
            </a:xfrm>
            <a:prstGeom prst="line">
              <a:avLst/>
            </a:prstGeom>
            <a:grpFill/>
            <a:ln w="9525">
              <a:solidFill>
                <a:srgbClr val="000000"/>
              </a:solidFill>
              <a:prstDash val="dash"/>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0" name="Line 38"/>
            <p:cNvSpPr>
              <a:spLocks noChangeShapeType="1"/>
            </p:cNvSpPr>
            <p:nvPr/>
          </p:nvSpPr>
          <p:spPr bwMode="auto">
            <a:xfrm>
              <a:off x="2727" y="8079"/>
              <a:ext cx="1" cy="966"/>
            </a:xfrm>
            <a:prstGeom prst="line">
              <a:avLst/>
            </a:prstGeom>
            <a:grpFill/>
            <a:ln w="9525">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1" name="Text Box 37"/>
            <p:cNvSpPr txBox="1">
              <a:spLocks noChangeArrowheads="1"/>
            </p:cNvSpPr>
            <p:nvPr/>
          </p:nvSpPr>
          <p:spPr bwMode="auto">
            <a:xfrm>
              <a:off x="2526" y="8240"/>
              <a:ext cx="804"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反馈</a:t>
              </a:r>
            </a:p>
          </p:txBody>
        </p:sp>
        <p:sp>
          <p:nvSpPr>
            <p:cNvPr id="72" name="Line 36"/>
            <p:cNvSpPr>
              <a:spLocks noChangeShapeType="1"/>
            </p:cNvSpPr>
            <p:nvPr/>
          </p:nvSpPr>
          <p:spPr bwMode="auto">
            <a:xfrm>
              <a:off x="4335" y="8079"/>
              <a:ext cx="1" cy="966"/>
            </a:xfrm>
            <a:prstGeom prst="line">
              <a:avLst/>
            </a:prstGeom>
            <a:grpFill/>
            <a:ln w="9525">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3" name="Line 35"/>
            <p:cNvSpPr>
              <a:spLocks noChangeShapeType="1"/>
            </p:cNvSpPr>
            <p:nvPr/>
          </p:nvSpPr>
          <p:spPr bwMode="auto">
            <a:xfrm>
              <a:off x="6345" y="8079"/>
              <a:ext cx="1" cy="966"/>
            </a:xfrm>
            <a:prstGeom prst="line">
              <a:avLst/>
            </a:prstGeom>
            <a:grpFill/>
            <a:ln w="9525">
              <a:solidFill>
                <a:srgbClr val="000000"/>
              </a:solidFill>
              <a:prstDash val="dash"/>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4" name="Freeform 34"/>
            <p:cNvSpPr>
              <a:spLocks/>
            </p:cNvSpPr>
            <p:nvPr/>
          </p:nvSpPr>
          <p:spPr bwMode="auto">
            <a:xfrm>
              <a:off x="9561" y="8079"/>
              <a:ext cx="201" cy="1127"/>
            </a:xfrm>
            <a:custGeom>
              <a:avLst/>
              <a:gdLst>
                <a:gd name="T0" fmla="*/ 0 w 201"/>
                <a:gd name="T1" fmla="*/ 0 h 1127"/>
                <a:gd name="T2" fmla="*/ 17 w 201"/>
                <a:gd name="T3" fmla="*/ 624 h 1127"/>
                <a:gd name="T4" fmla="*/ 197 w 201"/>
                <a:gd name="T5" fmla="*/ 609 h 1127"/>
                <a:gd name="T6" fmla="*/ 201 w 201"/>
                <a:gd name="T7" fmla="*/ 1127 h 1127"/>
              </a:gdLst>
              <a:ahLst/>
              <a:cxnLst>
                <a:cxn ang="0">
                  <a:pos x="T0" y="T1"/>
                </a:cxn>
                <a:cxn ang="0">
                  <a:pos x="T2" y="T3"/>
                </a:cxn>
                <a:cxn ang="0">
                  <a:pos x="T4" y="T5"/>
                </a:cxn>
                <a:cxn ang="0">
                  <a:pos x="T6" y="T7"/>
                </a:cxn>
              </a:cxnLst>
              <a:rect l="0" t="0" r="r" b="b"/>
              <a:pathLst>
                <a:path w="201" h="1127">
                  <a:moveTo>
                    <a:pt x="0" y="0"/>
                  </a:moveTo>
                  <a:lnTo>
                    <a:pt x="17" y="624"/>
                  </a:lnTo>
                  <a:lnTo>
                    <a:pt x="197" y="609"/>
                  </a:lnTo>
                  <a:lnTo>
                    <a:pt x="201" y="1127"/>
                  </a:lnTo>
                </a:path>
              </a:pathLst>
            </a:custGeom>
            <a:grpFill/>
            <a:ln w="9525">
              <a:solidFill>
                <a:srgbClr val="000000"/>
              </a:solidFill>
              <a:prstDash val="dash"/>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5" name="Oval 33"/>
            <p:cNvSpPr>
              <a:spLocks noChangeArrowheads="1"/>
            </p:cNvSpPr>
            <p:nvPr/>
          </p:nvSpPr>
          <p:spPr bwMode="auto">
            <a:xfrm>
              <a:off x="2325" y="12587"/>
              <a:ext cx="1419" cy="805"/>
            </a:xfrm>
            <a:prstGeom prst="ellipse">
              <a:avLst/>
            </a:prstGeom>
            <a:grpFill/>
            <a:ln w="9525">
              <a:solidFill>
                <a:srgbClr val="000000"/>
              </a:solidFill>
              <a:round/>
              <a:headEnd/>
              <a:tailEnd/>
            </a:ln>
          </p:spPr>
          <p:txBody>
            <a:bodyPr vert="horz" wrap="square" lIns="91440" tIns="0" rIns="91440" bIns="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smtClean="0">
                  <a:latin typeface="楷体" panose="02010609060101010101" pitchFamily="49" charset="-122"/>
                  <a:ea typeface="楷体" panose="02010609060101010101" pitchFamily="49" charset="-122"/>
                  <a:cs typeface="Times New Roman" panose="02020603050405020304" pitchFamily="18" charset="0"/>
                </a:rPr>
                <a:t>1 </a:t>
              </a:r>
            </a:p>
            <a:p>
              <a:pPr indent="0" algn="ctr"/>
              <a:r>
                <a:rPr kumimoji="0" lang="zh-CN" altLang="en-US" sz="1400" dirty="0" smtClean="0">
                  <a:latin typeface="楷体" panose="02010609060101010101" pitchFamily="49" charset="-122"/>
                  <a:ea typeface="楷体" panose="02010609060101010101" pitchFamily="49" charset="-122"/>
                  <a:cs typeface="Times New Roman" panose="02020603050405020304" pitchFamily="18" charset="0"/>
                </a:rPr>
                <a:t>文档编制</a:t>
              </a:r>
              <a:endParaRPr kumimoji="0" lang="zh-CN" altLang="en-US"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6" name="Oval 32"/>
            <p:cNvSpPr>
              <a:spLocks noChangeArrowheads="1"/>
            </p:cNvSpPr>
            <p:nvPr/>
          </p:nvSpPr>
          <p:spPr bwMode="auto">
            <a:xfrm>
              <a:off x="4536" y="12587"/>
              <a:ext cx="1262" cy="805"/>
            </a:xfrm>
            <a:prstGeom prst="ellipse">
              <a:avLst/>
            </a:prstGeom>
            <a:grpFill/>
            <a:ln w="9525">
              <a:solidFill>
                <a:srgbClr val="000000"/>
              </a:solidFill>
              <a:round/>
              <a:headEnd/>
              <a:tailEnd/>
            </a:ln>
          </p:spPr>
          <p:txBody>
            <a:bodyPr vert="horz" wrap="square" lIns="36000" tIns="0" rIns="36000" bIns="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smtClean="0">
                  <a:latin typeface="楷体" panose="02010609060101010101" pitchFamily="49" charset="-122"/>
                  <a:ea typeface="楷体" panose="02010609060101010101" pitchFamily="49" charset="-122"/>
                  <a:cs typeface="Times New Roman" panose="02020603050405020304" pitchFamily="18" charset="0"/>
                </a:rPr>
                <a:t>2</a:t>
              </a:r>
            </a:p>
            <a:p>
              <a:pPr indent="0" algn="ctr"/>
              <a:r>
                <a:rPr kumimoji="0" lang="zh-CN" altLang="en-US" sz="1400" dirty="0" smtClean="0">
                  <a:latin typeface="楷体" panose="02010609060101010101" pitchFamily="49" charset="-122"/>
                  <a:ea typeface="楷体" panose="02010609060101010101" pitchFamily="49" charset="-122"/>
                  <a:cs typeface="Times New Roman" panose="02020603050405020304" pitchFamily="18" charset="0"/>
                </a:rPr>
                <a:t>配置管理</a:t>
              </a:r>
              <a:endParaRPr kumimoji="0" lang="zh-CN" altLang="en-US"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7" name="Oval 31"/>
            <p:cNvSpPr>
              <a:spLocks noChangeArrowheads="1"/>
            </p:cNvSpPr>
            <p:nvPr/>
          </p:nvSpPr>
          <p:spPr bwMode="auto">
            <a:xfrm>
              <a:off x="6069" y="12529"/>
              <a:ext cx="1260" cy="806"/>
            </a:xfrm>
            <a:prstGeom prst="ellipse">
              <a:avLst/>
            </a:prstGeom>
            <a:grpFill/>
            <a:ln w="9525">
              <a:solidFill>
                <a:srgbClr val="000000"/>
              </a:solidFill>
              <a:round/>
              <a:headEnd/>
              <a:tailEnd/>
            </a:ln>
          </p:spPr>
          <p:txBody>
            <a:bodyPr vert="horz" wrap="square" lIns="36000" tIns="0" rIns="0" bIns="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smtClean="0">
                  <a:latin typeface="楷体" panose="02010609060101010101" pitchFamily="49" charset="-122"/>
                  <a:ea typeface="楷体" panose="02010609060101010101" pitchFamily="49" charset="-122"/>
                  <a:cs typeface="Times New Roman" panose="02020603050405020304" pitchFamily="18" charset="0"/>
                </a:rPr>
                <a:t>3</a:t>
              </a:r>
            </a:p>
            <a:p>
              <a:pPr indent="0" algn="ctr"/>
              <a:r>
                <a:rPr kumimoji="0" lang="zh-CN" altLang="en-US" sz="1400" dirty="0" smtClean="0">
                  <a:latin typeface="楷体" panose="02010609060101010101" pitchFamily="49" charset="-122"/>
                  <a:ea typeface="楷体" panose="02010609060101010101" pitchFamily="49" charset="-122"/>
                  <a:cs typeface="Times New Roman" panose="02020603050405020304" pitchFamily="18" charset="0"/>
                </a:rPr>
                <a:t>问题解决</a:t>
              </a:r>
              <a:endParaRPr kumimoji="0" lang="zh-CN" altLang="en-US"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8" name="Oval 30"/>
            <p:cNvSpPr>
              <a:spLocks noChangeArrowheads="1"/>
            </p:cNvSpPr>
            <p:nvPr/>
          </p:nvSpPr>
          <p:spPr bwMode="auto">
            <a:xfrm>
              <a:off x="7732" y="12635"/>
              <a:ext cx="1232" cy="757"/>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楷体" panose="02010609060101010101" pitchFamily="49" charset="-122"/>
                  <a:ea typeface="楷体" panose="02010609060101010101" pitchFamily="49" charset="-122"/>
                  <a:cs typeface="Times New Roman" panose="02020603050405020304" pitchFamily="18" charset="0"/>
                </a:rPr>
                <a:t>4 </a:t>
              </a:r>
              <a:endParaRPr kumimoji="0" lang="en-US" altLang="zh-CN" sz="1400" dirty="0" smtClean="0">
                <a:latin typeface="楷体" panose="02010609060101010101" pitchFamily="49" charset="-122"/>
                <a:ea typeface="楷体" panose="02010609060101010101" pitchFamily="49" charset="-122"/>
                <a:cs typeface="Times New Roman" panose="02020603050405020304" pitchFamily="18" charset="0"/>
              </a:endParaRPr>
            </a:p>
            <a:p>
              <a:pPr indent="0" algn="ctr"/>
              <a:r>
                <a:rPr kumimoji="0" lang="zh-CN" altLang="en-US" sz="1400" dirty="0" smtClean="0">
                  <a:latin typeface="楷体" panose="02010609060101010101" pitchFamily="49" charset="-122"/>
                  <a:ea typeface="楷体" panose="02010609060101010101" pitchFamily="49" charset="-122"/>
                  <a:cs typeface="Times New Roman" panose="02020603050405020304" pitchFamily="18" charset="0"/>
                </a:rPr>
                <a:t>剪裁</a:t>
              </a:r>
              <a:endParaRPr kumimoji="0" lang="zh-CN" altLang="en-US" sz="1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9" name="Line 29"/>
            <p:cNvSpPr>
              <a:spLocks noChangeShapeType="1"/>
            </p:cNvSpPr>
            <p:nvPr/>
          </p:nvSpPr>
          <p:spPr bwMode="auto">
            <a:xfrm>
              <a:off x="3732" y="13070"/>
              <a:ext cx="804" cy="1"/>
            </a:xfrm>
            <a:prstGeom prst="line">
              <a:avLst/>
            </a:pr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80" name="AutoShape 28"/>
            <p:cNvSpPr>
              <a:spLocks noChangeArrowheads="1"/>
            </p:cNvSpPr>
            <p:nvPr/>
          </p:nvSpPr>
          <p:spPr bwMode="auto">
            <a:xfrm>
              <a:off x="6345" y="12265"/>
              <a:ext cx="201" cy="322"/>
            </a:xfrm>
            <a:prstGeom prst="downArrow">
              <a:avLst>
                <a:gd name="adj1" fmla="val 50000"/>
                <a:gd name="adj2" fmla="val 40050"/>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1" name="Text Box 27"/>
            <p:cNvSpPr txBox="1">
              <a:spLocks noChangeArrowheads="1"/>
            </p:cNvSpPr>
            <p:nvPr/>
          </p:nvSpPr>
          <p:spPr bwMode="auto">
            <a:xfrm>
              <a:off x="3744" y="12748"/>
              <a:ext cx="401"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82" name="Text Box 26"/>
            <p:cNvSpPr txBox="1">
              <a:spLocks noChangeArrowheads="1"/>
            </p:cNvSpPr>
            <p:nvPr/>
          </p:nvSpPr>
          <p:spPr bwMode="auto">
            <a:xfrm>
              <a:off x="4335" y="8240"/>
              <a:ext cx="804"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反馈</a:t>
              </a:r>
            </a:p>
          </p:txBody>
        </p:sp>
        <p:sp>
          <p:nvSpPr>
            <p:cNvPr id="83" name="Text Box 25"/>
            <p:cNvSpPr txBox="1">
              <a:spLocks noChangeArrowheads="1"/>
            </p:cNvSpPr>
            <p:nvPr/>
          </p:nvSpPr>
          <p:spPr bwMode="auto">
            <a:xfrm>
              <a:off x="6345" y="8240"/>
              <a:ext cx="804" cy="483"/>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反馈</a:t>
              </a:r>
            </a:p>
          </p:txBody>
        </p:sp>
        <p:sp>
          <p:nvSpPr>
            <p:cNvPr id="84" name="Rectangle 24"/>
            <p:cNvSpPr>
              <a:spLocks noChangeArrowheads="1"/>
            </p:cNvSpPr>
            <p:nvPr/>
          </p:nvSpPr>
          <p:spPr bwMode="auto">
            <a:xfrm>
              <a:off x="9018" y="12587"/>
              <a:ext cx="1206" cy="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支持过程</a:t>
              </a:r>
            </a:p>
          </p:txBody>
        </p:sp>
        <p:sp>
          <p:nvSpPr>
            <p:cNvPr id="85" name="Line 23"/>
            <p:cNvSpPr>
              <a:spLocks noChangeShapeType="1"/>
            </p:cNvSpPr>
            <p:nvPr/>
          </p:nvSpPr>
          <p:spPr bwMode="auto">
            <a:xfrm>
              <a:off x="3330" y="8562"/>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86" name="Line 22"/>
            <p:cNvSpPr>
              <a:spLocks noChangeShapeType="1"/>
            </p:cNvSpPr>
            <p:nvPr/>
          </p:nvSpPr>
          <p:spPr bwMode="auto">
            <a:xfrm>
              <a:off x="5146" y="8561"/>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87" name="Line 21"/>
            <p:cNvSpPr>
              <a:spLocks noChangeShapeType="1"/>
            </p:cNvSpPr>
            <p:nvPr/>
          </p:nvSpPr>
          <p:spPr bwMode="auto">
            <a:xfrm>
              <a:off x="8556" y="8239"/>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88" name="Line 20"/>
            <p:cNvSpPr>
              <a:spLocks noChangeShapeType="1"/>
            </p:cNvSpPr>
            <p:nvPr/>
          </p:nvSpPr>
          <p:spPr bwMode="auto">
            <a:xfrm>
              <a:off x="8556" y="9367"/>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89" name="Line 19"/>
            <p:cNvSpPr>
              <a:spLocks noChangeShapeType="1"/>
            </p:cNvSpPr>
            <p:nvPr/>
          </p:nvSpPr>
          <p:spPr bwMode="auto">
            <a:xfrm>
              <a:off x="8757" y="10493"/>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0" name="Line 18"/>
            <p:cNvSpPr>
              <a:spLocks noChangeShapeType="1"/>
            </p:cNvSpPr>
            <p:nvPr/>
          </p:nvSpPr>
          <p:spPr bwMode="auto">
            <a:xfrm flipH="1">
              <a:off x="8757" y="11298"/>
              <a:ext cx="157"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1" name="Line 17"/>
            <p:cNvSpPr>
              <a:spLocks noChangeShapeType="1"/>
            </p:cNvSpPr>
            <p:nvPr/>
          </p:nvSpPr>
          <p:spPr bwMode="auto">
            <a:xfrm flipH="1">
              <a:off x="8556" y="10171"/>
              <a:ext cx="201" cy="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2" name="Line 16"/>
            <p:cNvSpPr>
              <a:spLocks noChangeShapeType="1"/>
            </p:cNvSpPr>
            <p:nvPr/>
          </p:nvSpPr>
          <p:spPr bwMode="auto">
            <a:xfrm flipH="1">
              <a:off x="8556" y="9043"/>
              <a:ext cx="168" cy="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3" name="Line 15"/>
            <p:cNvSpPr>
              <a:spLocks noChangeShapeType="1"/>
            </p:cNvSpPr>
            <p:nvPr/>
          </p:nvSpPr>
          <p:spPr bwMode="auto">
            <a:xfrm>
              <a:off x="2928" y="8079"/>
              <a:ext cx="1" cy="966"/>
            </a:xfrm>
            <a:prstGeom prst="line">
              <a:avLst/>
            </a:prstGeom>
            <a:grpFill/>
            <a:ln w="9525">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4" name="Text Box 14"/>
            <p:cNvSpPr txBox="1">
              <a:spLocks noChangeArrowheads="1"/>
            </p:cNvSpPr>
            <p:nvPr/>
          </p:nvSpPr>
          <p:spPr bwMode="auto">
            <a:xfrm>
              <a:off x="9561" y="8240"/>
              <a:ext cx="636" cy="483"/>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反馈</a:t>
              </a:r>
            </a:p>
          </p:txBody>
        </p:sp>
        <p:sp>
          <p:nvSpPr>
            <p:cNvPr id="95" name="Freeform 13"/>
            <p:cNvSpPr>
              <a:spLocks/>
            </p:cNvSpPr>
            <p:nvPr/>
          </p:nvSpPr>
          <p:spPr bwMode="auto">
            <a:xfrm>
              <a:off x="4938" y="9367"/>
              <a:ext cx="603" cy="2415"/>
            </a:xfrm>
            <a:custGeom>
              <a:avLst/>
              <a:gdLst>
                <a:gd name="T0" fmla="*/ 0 w 603"/>
                <a:gd name="T1" fmla="*/ 2415 h 2415"/>
                <a:gd name="T2" fmla="*/ 603 w 603"/>
                <a:gd name="T3" fmla="*/ 2415 h 2415"/>
                <a:gd name="T4" fmla="*/ 603 w 603"/>
                <a:gd name="T5" fmla="*/ 0 h 2415"/>
              </a:gdLst>
              <a:ahLst/>
              <a:cxnLst>
                <a:cxn ang="0">
                  <a:pos x="T0" y="T1"/>
                </a:cxn>
                <a:cxn ang="0">
                  <a:pos x="T2" y="T3"/>
                </a:cxn>
                <a:cxn ang="0">
                  <a:pos x="T4" y="T5"/>
                </a:cxn>
              </a:cxnLst>
              <a:rect l="0" t="0" r="r" b="b"/>
              <a:pathLst>
                <a:path w="603" h="2415">
                  <a:moveTo>
                    <a:pt x="0" y="2415"/>
                  </a:moveTo>
                  <a:lnTo>
                    <a:pt x="603" y="2415"/>
                  </a:lnTo>
                  <a:lnTo>
                    <a:pt x="603" y="0"/>
                  </a:lnTo>
                </a:path>
              </a:pathLst>
            </a:cu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6" name="Line 12"/>
            <p:cNvSpPr>
              <a:spLocks noChangeShapeType="1"/>
            </p:cNvSpPr>
            <p:nvPr/>
          </p:nvSpPr>
          <p:spPr bwMode="auto">
            <a:xfrm>
              <a:off x="8556" y="9045"/>
              <a:ext cx="1" cy="32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97" name="Text Box 11"/>
            <p:cNvSpPr txBox="1">
              <a:spLocks noChangeArrowheads="1"/>
            </p:cNvSpPr>
            <p:nvPr/>
          </p:nvSpPr>
          <p:spPr bwMode="auto">
            <a:xfrm>
              <a:off x="8512" y="9000"/>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T</a:t>
              </a:r>
            </a:p>
          </p:txBody>
        </p:sp>
        <p:sp>
          <p:nvSpPr>
            <p:cNvPr id="98" name="Text Box 10"/>
            <p:cNvSpPr txBox="1">
              <a:spLocks noChangeArrowheads="1"/>
            </p:cNvSpPr>
            <p:nvPr/>
          </p:nvSpPr>
          <p:spPr bwMode="auto">
            <a:xfrm>
              <a:off x="8582" y="10119"/>
              <a:ext cx="402" cy="322"/>
            </a:xfrm>
            <a:prstGeom prst="rect">
              <a:avLst/>
            </a:prstGeom>
            <a:grp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U</a:t>
              </a:r>
            </a:p>
          </p:txBody>
        </p:sp>
        <p:sp>
          <p:nvSpPr>
            <p:cNvPr id="99" name="Line 9"/>
            <p:cNvSpPr>
              <a:spLocks noChangeShapeType="1"/>
            </p:cNvSpPr>
            <p:nvPr/>
          </p:nvSpPr>
          <p:spPr bwMode="auto">
            <a:xfrm>
              <a:off x="8556" y="10172"/>
              <a:ext cx="1" cy="322"/>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102" name="Freeform 3"/>
            <p:cNvSpPr>
              <a:spLocks/>
            </p:cNvSpPr>
            <p:nvPr/>
          </p:nvSpPr>
          <p:spPr bwMode="auto">
            <a:xfrm>
              <a:off x="5798" y="9213"/>
              <a:ext cx="240" cy="90"/>
            </a:xfrm>
            <a:custGeom>
              <a:avLst/>
              <a:gdLst>
                <a:gd name="T0" fmla="*/ 240 w 240"/>
                <a:gd name="T1" fmla="*/ 0 h 90"/>
                <a:gd name="T2" fmla="*/ 0 w 240"/>
                <a:gd name="T3" fmla="*/ 90 h 90"/>
              </a:gdLst>
              <a:ahLst/>
              <a:cxnLst>
                <a:cxn ang="0">
                  <a:pos x="T0" y="T1"/>
                </a:cxn>
                <a:cxn ang="0">
                  <a:pos x="T2" y="T3"/>
                </a:cxn>
              </a:cxnLst>
              <a:rect l="0" t="0" r="r" b="b"/>
              <a:pathLst>
                <a:path w="240" h="90">
                  <a:moveTo>
                    <a:pt x="240" y="0"/>
                  </a:moveTo>
                  <a:lnTo>
                    <a:pt x="0" y="90"/>
                  </a:lnTo>
                </a:path>
              </a:pathLst>
            </a:cu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103" name="Line 2"/>
            <p:cNvSpPr>
              <a:spLocks noChangeShapeType="1"/>
            </p:cNvSpPr>
            <p:nvPr/>
          </p:nvSpPr>
          <p:spPr bwMode="auto">
            <a:xfrm flipH="1">
              <a:off x="3531" y="9357"/>
              <a:ext cx="128" cy="11"/>
            </a:xfrm>
            <a:prstGeom prst="line">
              <a:avLst/>
            </a:prstGeom>
            <a:grpFill/>
            <a:ln w="952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07" name="Rectangle 150"/>
          <p:cNvSpPr>
            <a:spLocks noChangeArrowheads="1"/>
          </p:cNvSpPr>
          <p:nvPr/>
        </p:nvSpPr>
        <p:spPr bwMode="auto">
          <a:xfrm>
            <a:off x="1112114" y="6350174"/>
            <a:ext cx="7525349" cy="452329"/>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缩写词：</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E: </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执行， </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M</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：管理， </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P</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：参加， </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T</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任务， </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U</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使用，</a:t>
            </a:r>
            <a:r>
              <a:rPr kumimoji="0" lang="en-US" altLang="zh-CN" sz="1400" dirty="0" smtClean="0">
                <a:latin typeface="等线" panose="02010600030101010101" pitchFamily="2" charset="-122"/>
                <a:ea typeface="等线" panose="02010600030101010101" pitchFamily="2" charset="-122"/>
              </a:rPr>
              <a:t>  </a:t>
            </a:r>
            <a:r>
              <a:rPr kumimoji="0" lang="en-US" altLang="zh-CN"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V&amp;V</a:t>
            </a:r>
            <a:r>
              <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：验证与确认</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71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26.3.3</a:t>
            </a:r>
            <a:r>
              <a:rPr lang="zh-CN" altLang="en-US" dirty="0" smtClean="0"/>
              <a:t>过程中的角色和任务</a:t>
            </a:r>
            <a:endParaRPr lang="zh-CN" altLang="en-US" dirty="0"/>
          </a:p>
        </p:txBody>
      </p:sp>
      <p:sp>
        <p:nvSpPr>
          <p:cNvPr id="3" name="内容占位符 2"/>
          <p:cNvSpPr>
            <a:spLocks noGrp="1"/>
          </p:cNvSpPr>
          <p:nvPr>
            <p:ph idx="1"/>
          </p:nvPr>
        </p:nvSpPr>
        <p:spPr/>
        <p:txBody>
          <a:bodyPr/>
          <a:lstStyle/>
          <a:p>
            <a:r>
              <a:rPr lang="zh-CN" altLang="en-US" dirty="0" smtClean="0"/>
              <a:t>采购方</a:t>
            </a:r>
            <a:r>
              <a:rPr lang="en-US" dirty="0" smtClean="0"/>
              <a:t>(Acquirer)</a:t>
            </a:r>
            <a:r>
              <a:rPr lang="zh-CN" altLang="en-US" dirty="0" smtClean="0"/>
              <a:t>：</a:t>
            </a:r>
            <a:endParaRPr lang="en-US" altLang="zh-CN" dirty="0" smtClean="0"/>
          </a:p>
          <a:p>
            <a:pPr lvl="1"/>
            <a:r>
              <a:rPr lang="zh-CN" altLang="en-US" dirty="0" smtClean="0"/>
              <a:t>从供应商中采购系统、软件产品、或软件服务的组织机构。</a:t>
            </a:r>
          </a:p>
          <a:p>
            <a:r>
              <a:rPr lang="zh-CN" altLang="en-US" dirty="0" smtClean="0"/>
              <a:t>供应商</a:t>
            </a:r>
            <a:r>
              <a:rPr lang="en-US" dirty="0" smtClean="0"/>
              <a:t>(Supplier)</a:t>
            </a:r>
            <a:r>
              <a:rPr lang="zh-CN" altLang="en-US" dirty="0" smtClean="0"/>
              <a:t>：</a:t>
            </a:r>
            <a:endParaRPr lang="en-US" altLang="zh-CN" dirty="0" smtClean="0"/>
          </a:p>
          <a:p>
            <a:pPr lvl="1"/>
            <a:r>
              <a:rPr lang="zh-CN" altLang="en-US" dirty="0" smtClean="0"/>
              <a:t>获得合同，并按合同条款向采购方提供“系统、软件产品、或软件服务”的组织机构。</a:t>
            </a:r>
          </a:p>
          <a:p>
            <a:r>
              <a:rPr lang="zh-CN" altLang="en-US" dirty="0" smtClean="0"/>
              <a:t>开发方</a:t>
            </a:r>
            <a:r>
              <a:rPr lang="en-US" dirty="0" smtClean="0"/>
              <a:t>(Developer)</a:t>
            </a:r>
            <a:r>
              <a:rPr lang="zh-CN" altLang="en-US" dirty="0" smtClean="0"/>
              <a:t>：</a:t>
            </a:r>
            <a:endParaRPr lang="en-US" altLang="zh-CN" dirty="0" smtClean="0"/>
          </a:p>
          <a:p>
            <a:pPr lvl="1"/>
            <a:r>
              <a:rPr lang="zh-CN" altLang="en-US" dirty="0" smtClean="0"/>
              <a:t>在生命周期中，执行开发活动，包括：需求分析、设计、测试到验收的组织机构。供应商与开发方可能是一个单位。</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26.3.3</a:t>
            </a:r>
            <a:r>
              <a:rPr lang="zh-CN" altLang="en-US" dirty="0" smtClean="0"/>
              <a:t>过程中的角色和任务</a:t>
            </a:r>
            <a:endParaRPr lang="zh-CN" altLang="en-US" dirty="0"/>
          </a:p>
        </p:txBody>
      </p:sp>
      <p:sp>
        <p:nvSpPr>
          <p:cNvPr id="3" name="内容占位符 2"/>
          <p:cNvSpPr>
            <a:spLocks noGrp="1"/>
          </p:cNvSpPr>
          <p:nvPr>
            <p:ph idx="1"/>
          </p:nvPr>
        </p:nvSpPr>
        <p:spPr/>
        <p:txBody>
          <a:bodyPr/>
          <a:lstStyle/>
          <a:p>
            <a:r>
              <a:rPr lang="zh-CN" altLang="en-US" dirty="0" smtClean="0"/>
              <a:t>运行者</a:t>
            </a:r>
            <a:r>
              <a:rPr lang="en-US" dirty="0" smtClean="0"/>
              <a:t>(Operator)</a:t>
            </a:r>
            <a:r>
              <a:rPr lang="zh-CN" altLang="en-US" dirty="0" smtClean="0"/>
              <a:t>：</a:t>
            </a:r>
            <a:endParaRPr lang="en-US" altLang="zh-CN" dirty="0" smtClean="0"/>
          </a:p>
          <a:p>
            <a:pPr lvl="1"/>
            <a:r>
              <a:rPr lang="zh-CN" altLang="en-US" dirty="0" smtClean="0"/>
              <a:t>运行系统的组织机构，日常管理信息系统的小组和人员。负责系统的日常运行，一般故障的解决。</a:t>
            </a:r>
          </a:p>
          <a:p>
            <a:r>
              <a:rPr lang="zh-CN" altLang="en-US" dirty="0" smtClean="0"/>
              <a:t>系统维护者</a:t>
            </a:r>
            <a:r>
              <a:rPr lang="en-US" dirty="0" smtClean="0"/>
              <a:t>(Maintainer)</a:t>
            </a:r>
            <a:r>
              <a:rPr lang="zh-CN" altLang="en-US" dirty="0" smtClean="0"/>
              <a:t>：</a:t>
            </a:r>
            <a:endParaRPr lang="en-US" altLang="zh-CN" dirty="0" smtClean="0"/>
          </a:p>
          <a:p>
            <a:pPr lvl="1"/>
            <a:r>
              <a:rPr lang="zh-CN" altLang="en-US" dirty="0" smtClean="0"/>
              <a:t>执行维护活动的群体，一般由使用机构完成，也可委托开发方实施。</a:t>
            </a:r>
          </a:p>
          <a:p>
            <a:r>
              <a:rPr lang="zh-CN" altLang="en-US" dirty="0" smtClean="0"/>
              <a:t>用户</a:t>
            </a:r>
            <a:r>
              <a:rPr lang="en-US" dirty="0" smtClean="0"/>
              <a:t>(User) </a:t>
            </a:r>
            <a:r>
              <a:rPr lang="zh-CN" altLang="en-US" dirty="0" smtClean="0"/>
              <a:t>：</a:t>
            </a:r>
            <a:endParaRPr lang="en-US" altLang="zh-CN" dirty="0" smtClean="0"/>
          </a:p>
          <a:p>
            <a:pPr lvl="1"/>
            <a:r>
              <a:rPr lang="zh-CN" altLang="en-US" dirty="0" smtClean="0"/>
              <a:t>信息系统的一般用户，日常使用信息系统，采集、获得、使用信息系统的数据和信息。</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71" y="152400"/>
            <a:ext cx="8030029" cy="736600"/>
          </a:xfrm>
        </p:spPr>
        <p:txBody>
          <a:bodyPr/>
          <a:lstStyle/>
          <a:p>
            <a:r>
              <a:rPr lang="en-US" dirty="0" smtClean="0"/>
              <a:t>—</a:t>
            </a:r>
            <a:r>
              <a:rPr lang="zh-CN" altLang="en-US" dirty="0" smtClean="0"/>
              <a:t>基本过程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78752144"/>
              </p:ext>
            </p:extLst>
          </p:nvPr>
        </p:nvGraphicFramePr>
        <p:xfrm>
          <a:off x="947293" y="1244608"/>
          <a:ext cx="8084875" cy="4965066"/>
        </p:xfrm>
        <a:graphic>
          <a:graphicData uri="http://schemas.openxmlformats.org/drawingml/2006/table">
            <a:tbl>
              <a:tblPr/>
              <a:tblGrid>
                <a:gridCol w="1052547">
                  <a:extLst>
                    <a:ext uri="{9D8B030D-6E8A-4147-A177-3AD203B41FA5}">
                      <a16:colId xmlns:a16="http://schemas.microsoft.com/office/drawing/2014/main" val="2649250196"/>
                    </a:ext>
                  </a:extLst>
                </a:gridCol>
                <a:gridCol w="598635">
                  <a:extLst>
                    <a:ext uri="{9D8B030D-6E8A-4147-A177-3AD203B41FA5}">
                      <a16:colId xmlns:a16="http://schemas.microsoft.com/office/drawing/2014/main" val="82674801"/>
                    </a:ext>
                  </a:extLst>
                </a:gridCol>
                <a:gridCol w="565744">
                  <a:extLst>
                    <a:ext uri="{9D8B030D-6E8A-4147-A177-3AD203B41FA5}">
                      <a16:colId xmlns:a16="http://schemas.microsoft.com/office/drawing/2014/main" val="3060674367"/>
                    </a:ext>
                  </a:extLst>
                </a:gridCol>
                <a:gridCol w="5867949">
                  <a:extLst>
                    <a:ext uri="{9D8B030D-6E8A-4147-A177-3AD203B41FA5}">
                      <a16:colId xmlns:a16="http://schemas.microsoft.com/office/drawing/2014/main" val="2787336804"/>
                    </a:ext>
                  </a:extLst>
                </a:gridCol>
              </a:tblGrid>
              <a:tr h="228958">
                <a:tc>
                  <a:txBody>
                    <a:bodyPr/>
                    <a:lstStyle/>
                    <a:p>
                      <a:pPr marL="0" marR="71755" indent="0" algn="just" defTabSz="914400" rtl="0" eaLnBrk="1" latinLnBrk="0" hangingPunct="1">
                        <a:spcAft>
                          <a:spcPts val="0"/>
                        </a:spcAft>
                      </a:pPr>
                      <a:r>
                        <a:rPr lang="zh-CN" sz="1600" b="1" kern="100" dirty="0" smtClean="0">
                          <a:solidFill>
                            <a:schemeClr val="tx1"/>
                          </a:solidFill>
                          <a:effectLst/>
                          <a:latin typeface="Times New Roman" panose="02020603050405020304" pitchFamily="18" charset="0"/>
                          <a:ea typeface="宋体" panose="02010600030101010101" pitchFamily="2" charset="-122"/>
                          <a:cs typeface="+mn-cs"/>
                        </a:rPr>
                        <a:t>过程名称</a:t>
                      </a:r>
                      <a:endParaRPr lang="zh-CN" sz="1600" b="1"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主导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配合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主要任务和活动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673802"/>
                  </a:ext>
                </a:extLst>
              </a:tr>
              <a:tr h="710719">
                <a:tc>
                  <a:txBody>
                    <a:bodyPr/>
                    <a:lstStyle/>
                    <a:p>
                      <a:pPr marL="0" marR="71755" indent="0" algn="just" defTabSz="914400" rtl="0" eaLnBrk="1" latinLnBrk="0" hangingPunct="1">
                        <a:spcAft>
                          <a:spcPts val="0"/>
                        </a:spcAft>
                      </a:pP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0" marR="71755"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采购过程</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a:spcAft>
                          <a:spcPts val="0"/>
                        </a:spcAft>
                      </a:pPr>
                      <a:r>
                        <a:rPr lang="zh-CN" sz="1600" kern="100" dirty="0">
                          <a:effectLst/>
                          <a:latin typeface="Times New Roman" panose="02020603050405020304" pitchFamily="18" charset="0"/>
                          <a:ea typeface="宋体" panose="02010600030101010101" pitchFamily="2" charset="-122"/>
                        </a:rPr>
                        <a:t>采购方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a:spcAft>
                          <a:spcPts val="0"/>
                        </a:spcAft>
                      </a:pPr>
                      <a:r>
                        <a:rPr lang="zh-CN" sz="1600" b="0" kern="100" dirty="0">
                          <a:solidFill>
                            <a:schemeClr val="tx1"/>
                          </a:solidFill>
                          <a:effectLst/>
                          <a:latin typeface="Times New Roman" panose="02020603050405020304" pitchFamily="18" charset="0"/>
                          <a:ea typeface="宋体" panose="02010600030101010101" pitchFamily="2" charset="-122"/>
                          <a:cs typeface="+mn-cs"/>
                        </a:rPr>
                        <a:t>供应商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确定需方和获取系统、软件产品或软件服务的组织的活动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285750" marR="71755"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457200" marR="71755" lvl="1" indent="0" algn="just" defTabSz="914400" rtl="0" eaLnBrk="1" latinLnBrk="0" hangingPunct="1">
                        <a:spcAft>
                          <a:spcPts val="0"/>
                        </a:spcAft>
                      </a:pPr>
                      <a:r>
                        <a:rPr lang="zh-CN" sz="1400" kern="100" dirty="0" smtClean="0">
                          <a:solidFill>
                            <a:schemeClr val="tx1"/>
                          </a:solidFill>
                          <a:effectLst/>
                          <a:latin typeface="Times New Roman" panose="02020603050405020304" pitchFamily="18" charset="0"/>
                          <a:ea typeface="宋体" panose="02010600030101010101" pitchFamily="2" charset="-122"/>
                          <a:cs typeface="+mn-cs"/>
                        </a:rPr>
                        <a:t>启动</a:t>
                      </a:r>
                      <a:r>
                        <a:rPr lang="zh-CN" sz="1400" kern="100" dirty="0">
                          <a:solidFill>
                            <a:schemeClr val="tx1"/>
                          </a:solidFill>
                          <a:effectLst/>
                          <a:latin typeface="Times New Roman" panose="02020603050405020304" pitchFamily="18" charset="0"/>
                          <a:ea typeface="宋体" panose="02010600030101010101" pitchFamily="2" charset="-122"/>
                          <a:cs typeface="+mn-cs"/>
                        </a:rPr>
                        <a:t>；招标的准备；合同的准备和修改；对供方的监督；验收和完成。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791665"/>
                  </a:ext>
                </a:extLst>
              </a:tr>
              <a:tr h="947626">
                <a:tc>
                  <a:txBody>
                    <a:bodyPr/>
                    <a:lstStyle/>
                    <a:p>
                      <a:pPr marL="0" marR="71755" indent="0" algn="just" defTabSz="914400" rtl="0" eaLnBrk="1" latinLnBrk="0" hangingPunct="1">
                        <a:spcAft>
                          <a:spcPts val="0"/>
                        </a:spcAft>
                      </a:pP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0" marR="71755"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供应</a:t>
                      </a:r>
                      <a:r>
                        <a:rPr lang="zh-CN" sz="1600" kern="100" dirty="0">
                          <a:solidFill>
                            <a:schemeClr val="tx1"/>
                          </a:solidFill>
                          <a:effectLst/>
                          <a:latin typeface="Times New Roman" panose="02020603050405020304" pitchFamily="18" charset="0"/>
                          <a:ea typeface="宋体" panose="02010600030101010101" pitchFamily="2" charset="-122"/>
                          <a:cs typeface="+mn-cs"/>
                        </a:rPr>
                        <a:t>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确定供应商和向需方提供系统软件产品或软件服务的组织的活动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285750" marR="71755"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r>
                        <a:rPr lang="zh-CN" sz="1400" kern="100" dirty="0" smtClean="0">
                          <a:solidFill>
                            <a:schemeClr val="tx1"/>
                          </a:solidFill>
                          <a:effectLst/>
                          <a:latin typeface="Times New Roman" panose="02020603050405020304" pitchFamily="18" charset="0"/>
                          <a:ea typeface="宋体" panose="02010600030101010101" pitchFamily="2" charset="-122"/>
                          <a:cs typeface="+mn-cs"/>
                        </a:rPr>
                        <a:t>启动</a:t>
                      </a:r>
                      <a:r>
                        <a:rPr lang="zh-CN" sz="1400" kern="100" dirty="0">
                          <a:solidFill>
                            <a:schemeClr val="tx1"/>
                          </a:solidFill>
                          <a:effectLst/>
                          <a:latin typeface="Times New Roman" panose="02020603050405020304" pitchFamily="18" charset="0"/>
                          <a:ea typeface="宋体" panose="02010600030101010101" pitchFamily="2" charset="-122"/>
                          <a:cs typeface="+mn-cs"/>
                        </a:rPr>
                        <a:t>；准备投标；签订合同；编制计划；实施和控制；评审和评价；交付和完成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130673"/>
                  </a:ext>
                </a:extLst>
              </a:tr>
              <a:tr h="1049694">
                <a:tc>
                  <a:txBody>
                    <a:bodyPr/>
                    <a:lstStyle/>
                    <a:p>
                      <a:pPr marL="0" marR="71755" indent="0" algn="just" defTabSz="914400" rtl="0" eaLnBrk="1" latinLnBrk="0" hangingPunct="1">
                        <a:spcAft>
                          <a:spcPts val="0"/>
                        </a:spcAft>
                      </a:pP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0" marR="71755"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开发过程</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开发方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确定开发者和定义并开发软件产品的组织的活动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285750" marR="71755"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457200" marR="71755" lvl="1" indent="0" algn="just" defTabSz="914400" rtl="0" eaLnBrk="1" latinLnBrk="0" hangingPunct="1">
                        <a:spcAft>
                          <a:spcPts val="0"/>
                        </a:spcAft>
                      </a:pPr>
                      <a:r>
                        <a:rPr lang="zh-CN" sz="1400" kern="100" dirty="0" smtClean="0">
                          <a:solidFill>
                            <a:schemeClr val="tx1"/>
                          </a:solidFill>
                          <a:effectLst/>
                          <a:latin typeface="Times New Roman" panose="02020603050405020304" pitchFamily="18" charset="0"/>
                          <a:ea typeface="宋体" panose="02010600030101010101" pitchFamily="2" charset="-122"/>
                          <a:cs typeface="+mn-cs"/>
                        </a:rPr>
                        <a:t>过程</a:t>
                      </a:r>
                      <a:r>
                        <a:rPr lang="zh-CN" sz="1400" kern="100" dirty="0">
                          <a:solidFill>
                            <a:schemeClr val="tx1"/>
                          </a:solidFill>
                          <a:effectLst/>
                          <a:latin typeface="Times New Roman" panose="02020603050405020304" pitchFamily="18" charset="0"/>
                          <a:ea typeface="宋体" panose="02010600030101010101" pitchFamily="2" charset="-122"/>
                          <a:cs typeface="+mn-cs"/>
                        </a:rPr>
                        <a:t>实施；系统需求分析；系统结构分析；软件需求分析；软件结构设计；软件详细设计；软件编码和测试；软件集成；软件合格性测试；系统集成；系统合格性测试；软件安装；软件验收支持。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1913465"/>
                  </a:ext>
                </a:extLst>
              </a:tr>
              <a:tr h="817040">
                <a:tc>
                  <a:txBody>
                    <a:bodyPr/>
                    <a:lstStyle/>
                    <a:p>
                      <a:pPr marL="0" marR="71755" indent="0" algn="just" defTabSz="914400" rtl="0" eaLnBrk="1" latinLnBrk="0" hangingPunct="1">
                        <a:spcAft>
                          <a:spcPts val="0"/>
                        </a:spcAft>
                      </a:pP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0" marR="71755"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运行</a:t>
                      </a:r>
                      <a:r>
                        <a:rPr lang="zh-CN" sz="1600" kern="100" dirty="0">
                          <a:solidFill>
                            <a:schemeClr val="tx1"/>
                          </a:solidFill>
                          <a:effectLst/>
                          <a:latin typeface="Times New Roman" panose="02020603050405020304" pitchFamily="18" charset="0"/>
                          <a:ea typeface="宋体" panose="02010600030101010101" pitchFamily="2" charset="-122"/>
                          <a:cs typeface="+mn-cs"/>
                        </a:rPr>
                        <a:t>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运行者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维护者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确定运行者和在规定的环境中为其用户提供运行计算机系统服务的组织的活动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285750" marR="71755"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主要</a:t>
                      </a:r>
                      <a:r>
                        <a:rPr lang="zh-CN" sz="1600" kern="100" dirty="0">
                          <a:solidFill>
                            <a:schemeClr val="tx1"/>
                          </a:solidFill>
                          <a:effectLst/>
                          <a:latin typeface="Times New Roman" panose="02020603050405020304" pitchFamily="18" charset="0"/>
                          <a:ea typeface="宋体" panose="02010600030101010101" pitchFamily="2" charset="-122"/>
                          <a:cs typeface="+mn-cs"/>
                        </a:rPr>
                        <a:t>活动包括</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r>
                        <a:rPr lang="zh-CN" sz="1400" kern="100" dirty="0" smtClean="0">
                          <a:solidFill>
                            <a:schemeClr val="tx1"/>
                          </a:solidFill>
                          <a:effectLst/>
                          <a:latin typeface="Times New Roman" panose="02020603050405020304" pitchFamily="18" charset="0"/>
                          <a:ea typeface="宋体" panose="02010600030101010101" pitchFamily="2" charset="-122"/>
                          <a:cs typeface="+mn-cs"/>
                        </a:rPr>
                        <a:t>过程</a:t>
                      </a:r>
                      <a:r>
                        <a:rPr lang="zh-CN" sz="1400" kern="100" dirty="0">
                          <a:solidFill>
                            <a:schemeClr val="tx1"/>
                          </a:solidFill>
                          <a:effectLst/>
                          <a:latin typeface="Times New Roman" panose="02020603050405020304" pitchFamily="18" charset="0"/>
                          <a:ea typeface="宋体" panose="02010600030101010101" pitchFamily="2" charset="-122"/>
                          <a:cs typeface="+mn-cs"/>
                        </a:rPr>
                        <a:t>实施；运行测试；系统运行；用户支持。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173144"/>
                  </a:ext>
                </a:extLst>
              </a:tr>
              <a:tr h="710754">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维护过程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维护者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开发方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确定维护者和提供维护软件产品服务的组织的活动。</a:t>
                      </a:r>
                    </a:p>
                    <a:p>
                      <a:pPr marL="285750" marR="71755" indent="-285750" algn="just" defTabSz="914400" rtl="0" eaLnBrk="1" latinLnBrk="0" hangingPunct="1">
                        <a:spcAft>
                          <a:spcPts val="0"/>
                        </a:spcAft>
                        <a:buFont typeface="Arial" panose="020B0604020202020204" pitchFamily="34" charset="0"/>
                        <a:buChar char="•"/>
                      </a:pPr>
                      <a:r>
                        <a:rPr lang="zh-CN" sz="1600" kern="100" dirty="0">
                          <a:solidFill>
                            <a:schemeClr val="tx1"/>
                          </a:solidFill>
                          <a:effectLst/>
                          <a:latin typeface="Times New Roman" panose="02020603050405020304" pitchFamily="18" charset="0"/>
                          <a:ea typeface="宋体" panose="02010600030101010101" pitchFamily="2" charset="-122"/>
                          <a:cs typeface="+mn-cs"/>
                        </a:rPr>
                        <a:t>主要活动包括</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600" kern="100" dirty="0" smtClean="0">
                        <a:solidFill>
                          <a:schemeClr val="tx1"/>
                        </a:solidFill>
                        <a:effectLst/>
                        <a:latin typeface="Times New Roman" panose="02020603050405020304" pitchFamily="18" charset="0"/>
                        <a:ea typeface="宋体" panose="02010600030101010101" pitchFamily="2" charset="-122"/>
                        <a:cs typeface="+mn-cs"/>
                      </a:endParaRPr>
                    </a:p>
                    <a:p>
                      <a:pPr marL="457200" marR="71755" lvl="1" indent="0" algn="just" defTabSz="914400" rtl="0" eaLnBrk="1" latinLnBrk="0" hangingPunct="1">
                        <a:spcAft>
                          <a:spcPts val="0"/>
                        </a:spcAft>
                      </a:pPr>
                      <a:r>
                        <a:rPr lang="zh-CN" sz="1400" kern="100" dirty="0" smtClean="0">
                          <a:solidFill>
                            <a:schemeClr val="tx1"/>
                          </a:solidFill>
                          <a:effectLst/>
                          <a:latin typeface="Times New Roman" panose="02020603050405020304" pitchFamily="18" charset="0"/>
                          <a:ea typeface="宋体" panose="02010600030101010101" pitchFamily="2" charset="-122"/>
                          <a:cs typeface="+mn-cs"/>
                        </a:rPr>
                        <a:t>过程</a:t>
                      </a:r>
                      <a:r>
                        <a:rPr lang="zh-CN" sz="1400" kern="100" dirty="0">
                          <a:solidFill>
                            <a:schemeClr val="tx1"/>
                          </a:solidFill>
                          <a:effectLst/>
                          <a:latin typeface="Times New Roman" panose="02020603050405020304" pitchFamily="18" charset="0"/>
                          <a:ea typeface="宋体" panose="02010600030101010101" pitchFamily="2" charset="-122"/>
                          <a:cs typeface="+mn-cs"/>
                        </a:rPr>
                        <a:t>实施；问题和修改分析；修改实施；维护评审</a:t>
                      </a:r>
                      <a:r>
                        <a:rPr lang="en-US" sz="1400" kern="100" dirty="0">
                          <a:solidFill>
                            <a:schemeClr val="tx1"/>
                          </a:solidFill>
                          <a:effectLst/>
                          <a:latin typeface="Times New Roman" panose="02020603050405020304" pitchFamily="18" charset="0"/>
                          <a:ea typeface="宋体" panose="02010600030101010101" pitchFamily="2" charset="-122"/>
                          <a:cs typeface="+mn-cs"/>
                        </a:rPr>
                        <a:t>/</a:t>
                      </a:r>
                      <a:r>
                        <a:rPr lang="zh-CN" sz="1400" kern="100" dirty="0">
                          <a:solidFill>
                            <a:schemeClr val="tx1"/>
                          </a:solidFill>
                          <a:effectLst/>
                          <a:latin typeface="Times New Roman" panose="02020603050405020304" pitchFamily="18" charset="0"/>
                          <a:ea typeface="宋体" panose="02010600030101010101" pitchFamily="2" charset="-122"/>
                          <a:cs typeface="+mn-cs"/>
                        </a:rPr>
                        <a:t>验收；移植；软件退役。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188658"/>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26.1 </a:t>
            </a:r>
            <a:r>
              <a:rPr lang="zh-CN" altLang="en-US" dirty="0" smtClean="0"/>
              <a:t>信息系统危机</a:t>
            </a:r>
          </a:p>
          <a:p>
            <a:r>
              <a:rPr lang="en-US" dirty="0" smtClean="0"/>
              <a:t>26.2 </a:t>
            </a:r>
            <a:r>
              <a:rPr lang="zh-CN" altLang="en-US" dirty="0" smtClean="0"/>
              <a:t>信息系统质量</a:t>
            </a:r>
          </a:p>
          <a:p>
            <a:r>
              <a:rPr lang="en-US" dirty="0" smtClean="0"/>
              <a:t>26.3 </a:t>
            </a:r>
            <a:r>
              <a:rPr lang="zh-CN" altLang="en-US" dirty="0" smtClean="0"/>
              <a:t>信息系统生命周期与建设过程</a:t>
            </a:r>
          </a:p>
          <a:p>
            <a:r>
              <a:rPr lang="en-US" dirty="0" smtClean="0"/>
              <a:t>26.4 </a:t>
            </a:r>
            <a:r>
              <a:rPr lang="zh-CN" altLang="en-US" dirty="0" smtClean="0"/>
              <a:t>信息系统性能模型的建立</a:t>
            </a:r>
          </a:p>
          <a:p>
            <a:r>
              <a:rPr lang="en-US" dirty="0" smtClean="0"/>
              <a:t>26.5 </a:t>
            </a:r>
            <a:r>
              <a:rPr lang="zh-CN" altLang="en-US" dirty="0" smtClean="0"/>
              <a:t>性能评估的例子</a:t>
            </a:r>
          </a:p>
          <a:p>
            <a:r>
              <a:rPr lang="en-US" dirty="0" smtClean="0"/>
              <a:t>26.7 </a:t>
            </a:r>
            <a:r>
              <a:rPr lang="zh-CN" altLang="en-US" dirty="0" smtClean="0"/>
              <a:t>信息系统失败案例</a:t>
            </a:r>
            <a:r>
              <a:rPr lang="en-US" dirty="0" smtClean="0"/>
              <a:t>---</a:t>
            </a:r>
            <a:r>
              <a:rPr lang="zh-CN" altLang="en-US" dirty="0" smtClean="0"/>
              <a:t>伦敦救护车服务系统</a:t>
            </a:r>
            <a:endParaRPr lang="en-US" altLang="zh-CN" dirty="0" smtClean="0"/>
          </a:p>
          <a:p>
            <a:r>
              <a:rPr lang="en-US" dirty="0" smtClean="0"/>
              <a:t>26.8 </a:t>
            </a:r>
            <a:r>
              <a:rPr lang="zh-CN" altLang="en-US" dirty="0" smtClean="0"/>
              <a:t>信息系统安全</a:t>
            </a:r>
            <a:endParaRPr lang="en-US" altLang="zh-CN" dirty="0" smtClean="0"/>
          </a:p>
          <a:p>
            <a:r>
              <a:rPr lang="en-US" altLang="zh-CN" dirty="0" smtClean="0"/>
              <a:t>26.9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a:t>支持</a:t>
            </a:r>
            <a:r>
              <a:rPr lang="zh-CN" altLang="en-US" dirty="0" smtClean="0"/>
              <a:t>过程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122683913"/>
              </p:ext>
            </p:extLst>
          </p:nvPr>
        </p:nvGraphicFramePr>
        <p:xfrm>
          <a:off x="901147" y="1145907"/>
          <a:ext cx="8183217" cy="5537291"/>
        </p:xfrm>
        <a:graphic>
          <a:graphicData uri="http://schemas.openxmlformats.org/drawingml/2006/table">
            <a:tbl>
              <a:tblPr/>
              <a:tblGrid>
                <a:gridCol w="1046065">
                  <a:extLst>
                    <a:ext uri="{9D8B030D-6E8A-4147-A177-3AD203B41FA5}">
                      <a16:colId xmlns:a16="http://schemas.microsoft.com/office/drawing/2014/main" val="2783047368"/>
                    </a:ext>
                  </a:extLst>
                </a:gridCol>
                <a:gridCol w="678354">
                  <a:extLst>
                    <a:ext uri="{9D8B030D-6E8A-4147-A177-3AD203B41FA5}">
                      <a16:colId xmlns:a16="http://schemas.microsoft.com/office/drawing/2014/main" val="1818715629"/>
                    </a:ext>
                  </a:extLst>
                </a:gridCol>
                <a:gridCol w="644730">
                  <a:extLst>
                    <a:ext uri="{9D8B030D-6E8A-4147-A177-3AD203B41FA5}">
                      <a16:colId xmlns:a16="http://schemas.microsoft.com/office/drawing/2014/main" val="2165362255"/>
                    </a:ext>
                  </a:extLst>
                </a:gridCol>
                <a:gridCol w="5814068">
                  <a:extLst>
                    <a:ext uri="{9D8B030D-6E8A-4147-A177-3AD203B41FA5}">
                      <a16:colId xmlns:a16="http://schemas.microsoft.com/office/drawing/2014/main" val="3074330844"/>
                    </a:ext>
                  </a:extLst>
                </a:gridCol>
              </a:tblGrid>
              <a:tr h="311006">
                <a:tc>
                  <a:txBody>
                    <a:bodyPr/>
                    <a:lstStyle/>
                    <a:p>
                      <a:pPr indent="0" algn="just">
                        <a:spcAft>
                          <a:spcPts val="0"/>
                        </a:spcAft>
                      </a:pPr>
                      <a:r>
                        <a:rPr lang="zh-CN" sz="1600" b="1" kern="100" dirty="0" smtClean="0">
                          <a:effectLst/>
                          <a:latin typeface="Times New Roman" panose="02020603050405020304" pitchFamily="18" charset="0"/>
                          <a:ea typeface="宋体" panose="02010600030101010101" pitchFamily="2" charset="-122"/>
                        </a:rPr>
                        <a:t>过程名称</a:t>
                      </a:r>
                      <a:endParaRPr lang="zh-CN" sz="1600" b="1" kern="100" dirty="0">
                        <a:effectLst/>
                        <a:latin typeface="Times New Roman" panose="02020603050405020304" pitchFamily="18" charset="0"/>
                        <a:ea typeface="宋体" panose="02010600030101010101" pitchFamily="2" charset="-122"/>
                      </a:endParaRP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主导</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配合</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71755" marR="71755" indent="0" algn="ctr">
                        <a:spcAft>
                          <a:spcPts val="0"/>
                        </a:spcAft>
                      </a:pPr>
                      <a:r>
                        <a:rPr lang="zh-CN" sz="1600" b="1" kern="100" dirty="0">
                          <a:effectLst/>
                          <a:latin typeface="Times New Roman" panose="02020603050405020304" pitchFamily="18" charset="0"/>
                          <a:ea typeface="宋体" panose="02010600030101010101" pitchFamily="2" charset="-122"/>
                        </a:rPr>
                        <a:t>主要任务和活动</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46913402"/>
                  </a:ext>
                </a:extLst>
              </a:tr>
              <a:tr h="478577">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文档编制</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0" marR="71755"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开发方</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0" marR="71755"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记录</a:t>
                      </a:r>
                      <a:r>
                        <a:rPr lang="zh-CN" sz="1600" kern="100" dirty="0">
                          <a:solidFill>
                            <a:schemeClr val="tx1"/>
                          </a:solidFill>
                          <a:effectLst/>
                          <a:latin typeface="Times New Roman" panose="02020603050405020304" pitchFamily="18" charset="0"/>
                          <a:ea typeface="宋体" panose="02010600030101010101" pitchFamily="2" charset="-122"/>
                          <a:cs typeface="+mn-cs"/>
                        </a:rPr>
                        <a:t>生存周期过程产生的信息所需的活动。</a:t>
                      </a:r>
                    </a:p>
                    <a:p>
                      <a:pPr marL="285750"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过程实施；设计和开发；生产；维护。</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69148505"/>
                  </a:ext>
                </a:extLst>
              </a:tr>
              <a:tr h="687954">
                <a:tc>
                  <a:txBody>
                    <a:bodyPr/>
                    <a:lstStyle/>
                    <a:p>
                      <a:pPr marL="0" indent="0" algn="just" defTabSz="914400" rtl="0" eaLnBrk="1" latinLnBrk="0" hangingPunct="1">
                        <a:lnSpc>
                          <a:spcPct val="2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配置管理</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spcAft>
                          <a:spcPts val="0"/>
                        </a:spcAft>
                      </a:pPr>
                      <a:r>
                        <a:rPr lang="zh-CN" altLang="en-US" sz="1600" kern="100" dirty="0" smtClean="0">
                          <a:solidFill>
                            <a:schemeClr val="tx1"/>
                          </a:solidFill>
                          <a:effectLst/>
                          <a:latin typeface="Times New Roman" panose="02020603050405020304" pitchFamily="18" charset="0"/>
                          <a:ea typeface="宋体" panose="02010600030101010101" pitchFamily="2" charset="-122"/>
                          <a:cs typeface="+mn-cs"/>
                        </a:rPr>
                        <a:t>实施</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配置管理</a:t>
                      </a:r>
                      <a:r>
                        <a:rPr lang="zh-CN" sz="1600" kern="100" dirty="0">
                          <a:solidFill>
                            <a:schemeClr val="tx1"/>
                          </a:solidFill>
                          <a:effectLst/>
                          <a:latin typeface="Times New Roman" panose="02020603050405020304" pitchFamily="18" charset="0"/>
                          <a:ea typeface="宋体" panose="02010600030101010101" pitchFamily="2" charset="-122"/>
                          <a:cs typeface="+mn-cs"/>
                        </a:rPr>
                        <a:t>活动。</a:t>
                      </a:r>
                    </a:p>
                    <a:p>
                      <a:pPr marL="285750"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过程实施；配置标识；配置控制；配置状态统计；配置评价；发行管理和交付。</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10888205"/>
                  </a:ext>
                </a:extLst>
              </a:tr>
              <a:tr h="717865">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质量保证</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客观</a:t>
                      </a:r>
                      <a:r>
                        <a:rPr lang="zh-CN" sz="1600" kern="100" dirty="0">
                          <a:solidFill>
                            <a:schemeClr val="tx1"/>
                          </a:solidFill>
                          <a:effectLst/>
                          <a:latin typeface="Times New Roman" panose="02020603050405020304" pitchFamily="18" charset="0"/>
                          <a:ea typeface="宋体" panose="02010600030101010101" pitchFamily="2" charset="-122"/>
                          <a:cs typeface="+mn-cs"/>
                        </a:rPr>
                        <a:t>地保证软件产品和过程符合于规定需求以及已建立的计划所需的活动。</a:t>
                      </a:r>
                    </a:p>
                    <a:p>
                      <a:pPr marL="285750" indent="-285750" algn="just" defTabSz="914400" rtl="0" eaLnBrk="1" latinLnBrk="0" hangingPunct="1">
                        <a:spcAft>
                          <a:spcPts val="0"/>
                        </a:spcAft>
                        <a:buFont typeface="Arial" panose="020B0604020202020204" pitchFamily="34" charset="0"/>
                        <a:buChar char="•"/>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产品保证；过程实施；过程保证；质量体系保证。</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5031795"/>
                  </a:ext>
                </a:extLst>
              </a:tr>
              <a:tr h="478577">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验证</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gridSpan="2">
                  <a:txBody>
                    <a:bodyPr/>
                    <a:lstStyle/>
                    <a:p>
                      <a:pPr indent="0" algn="ctr">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采购方、供应方、开发方、用户、以及</a:t>
                      </a:r>
                      <a:r>
                        <a:rPr lang="en-US" sz="1600" kern="100" dirty="0" smtClean="0">
                          <a:solidFill>
                            <a:schemeClr val="tx1"/>
                          </a:solidFill>
                          <a:effectLst/>
                          <a:latin typeface="Times New Roman" panose="02020603050405020304" pitchFamily="18" charset="0"/>
                          <a:ea typeface="宋体" panose="02010600030101010101" pitchFamily="2" charset="-122"/>
                          <a:cs typeface="+mn-cs"/>
                        </a:rPr>
                        <a:t>IV&amp;V</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hMerge="1">
                  <a:txBody>
                    <a:bodyPr/>
                    <a:lstStyle/>
                    <a:p>
                      <a:endParaRPr lang="zh-CN" altLang="en-US"/>
                    </a:p>
                  </a:txBody>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根据软件项目需求，按不同深度（为需方、供方或某独立方</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）验证</a:t>
                      </a:r>
                      <a:r>
                        <a:rPr lang="zh-CN" sz="1600" kern="100" dirty="0">
                          <a:solidFill>
                            <a:schemeClr val="tx1"/>
                          </a:solidFill>
                          <a:effectLst/>
                          <a:latin typeface="Times New Roman" panose="02020603050405020304" pitchFamily="18" charset="0"/>
                          <a:ea typeface="宋体" panose="02010600030101010101" pitchFamily="2" charset="-122"/>
                          <a:cs typeface="+mn-cs"/>
                        </a:rPr>
                        <a:t>软件产品所需的活动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过程实施；验证。</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64367896"/>
                  </a:ext>
                </a:extLst>
              </a:tr>
              <a:tr h="478577">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确认</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vMerge="1">
                  <a:txBody>
                    <a:bodyPr/>
                    <a:lstStyle/>
                    <a:p>
                      <a:endParaRPr lang="zh-CN" altLang="en-US"/>
                    </a:p>
                  </a:txBody>
                  <a:tcPr/>
                </a:tc>
                <a:tc hMerge="1" vMerge="1">
                  <a:txBody>
                    <a:bodyPr/>
                    <a:lstStyle/>
                    <a:p>
                      <a:endParaRPr lang="zh-CN" altLang="en-US"/>
                    </a:p>
                  </a:txBody>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（为需方、供方</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或独立</a:t>
                      </a:r>
                      <a:r>
                        <a:rPr lang="zh-CN" sz="1600" kern="100" dirty="0">
                          <a:solidFill>
                            <a:schemeClr val="tx1"/>
                          </a:solidFill>
                          <a:effectLst/>
                          <a:latin typeface="Times New Roman" panose="02020603050405020304" pitchFamily="18" charset="0"/>
                          <a:ea typeface="宋体" panose="02010600030101010101" pitchFamily="2" charset="-122"/>
                          <a:cs typeface="+mn-cs"/>
                        </a:rPr>
                        <a:t>方）确定确认软件项目的软件产品所需的活动。主要活动包括：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过程实施；确认。</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36682030"/>
                  </a:ext>
                </a:extLst>
              </a:tr>
              <a:tr h="717865">
                <a:tc>
                  <a:txBody>
                    <a:bodyPr/>
                    <a:lstStyle/>
                    <a:p>
                      <a:pPr marL="0" indent="0" algn="just" defTabSz="914400" rtl="0" eaLnBrk="1" latinLnBrk="0" hangingPunct="1">
                        <a:lnSpc>
                          <a:spcPct val="2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联合评审</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71755"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71755"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评价</a:t>
                      </a:r>
                      <a:r>
                        <a:rPr lang="zh-CN" sz="1600" kern="100" dirty="0">
                          <a:solidFill>
                            <a:schemeClr val="tx1"/>
                          </a:solidFill>
                          <a:effectLst/>
                          <a:latin typeface="Times New Roman" panose="02020603050405020304" pitchFamily="18" charset="0"/>
                          <a:ea typeface="宋体" panose="02010600030101010101" pitchFamily="2" charset="-122"/>
                          <a:cs typeface="+mn-cs"/>
                        </a:rPr>
                        <a:t>一项活动的状态和产品所需的活动。这一过程可由任何两方采用，其中一方（评审方）以联合讨论会的形式评审另</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一方）。活动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过程实施；项目管理评审；技术评审。</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58020670"/>
                  </a:ext>
                </a:extLst>
              </a:tr>
              <a:tr h="717865">
                <a:tc>
                  <a:txBody>
                    <a:bodyPr/>
                    <a:lstStyle/>
                    <a:p>
                      <a:pPr marL="0" marR="71755"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审计</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71755" indent="0" algn="ctr"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txBody>
                  <a:tcPr marL="65298" marR="65298"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为</a:t>
                      </a:r>
                      <a:r>
                        <a:rPr lang="zh-CN" sz="1600" kern="100" dirty="0">
                          <a:solidFill>
                            <a:schemeClr val="tx1"/>
                          </a:solidFill>
                          <a:effectLst/>
                          <a:latin typeface="Times New Roman" panose="02020603050405020304" pitchFamily="18" charset="0"/>
                          <a:ea typeface="宋体" panose="02010600030101010101" pitchFamily="2" charset="-122"/>
                          <a:cs typeface="+mn-cs"/>
                        </a:rPr>
                        <a:t>判定符合于需求、计划和合同所需的活动。这一过程可由任何两方采用，其中一方（审核方）审核另一方（被审核方）的软件产品或活动</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包括：</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过程实施；审核。</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2325060"/>
                  </a:ext>
                </a:extLst>
              </a:tr>
              <a:tr h="867645">
                <a:tc>
                  <a:txBody>
                    <a:bodyPr/>
                    <a:lstStyle/>
                    <a:p>
                      <a:pPr marL="0" marR="71755" indent="0" algn="just" defTabSz="914400" rtl="0" eaLnBrk="1" latinLnBrk="0" hangingPunct="1">
                        <a:lnSpc>
                          <a:spcPct val="250000"/>
                        </a:lnSpc>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问题解决</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71755" indent="0" algn="just" defTabSz="914400" rtl="0" eaLnBrk="1" latinLnBrk="0" hangingPunct="1">
                        <a:lnSpc>
                          <a:spcPct val="2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各方面人员</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确定一个过程来分析和解决问题（包含不合格），不论问题的性质或来源如何，它们都是在实施开发、运作、维护或其它过程期间暴露出来的</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。主要</a:t>
                      </a:r>
                      <a:r>
                        <a:rPr lang="zh-CN" sz="1600" kern="100" dirty="0">
                          <a:solidFill>
                            <a:schemeClr val="tx1"/>
                          </a:solidFill>
                          <a:effectLst/>
                          <a:latin typeface="Times New Roman" panose="02020603050405020304" pitchFamily="18" charset="0"/>
                          <a:ea typeface="宋体" panose="02010600030101010101" pitchFamily="2" charset="-122"/>
                          <a:cs typeface="+mn-cs"/>
                        </a:rPr>
                        <a:t>活动：</a:t>
                      </a:r>
                      <a:r>
                        <a:rPr lang="zh-CN" sz="1400" kern="100" dirty="0">
                          <a:solidFill>
                            <a:schemeClr val="tx1"/>
                          </a:solidFill>
                          <a:effectLst/>
                          <a:latin typeface="Times New Roman" panose="02020603050405020304" pitchFamily="18" charset="0"/>
                          <a:ea typeface="宋体" panose="02010600030101010101" pitchFamily="2" charset="-122"/>
                          <a:cs typeface="+mn-cs"/>
                        </a:rPr>
                        <a:t>过程实施；问题解决。</a:t>
                      </a:r>
                    </a:p>
                  </a:txBody>
                  <a:tcPr marL="65298" marR="652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30440385"/>
                  </a:ext>
                </a:extLst>
              </a:tr>
            </a:tbl>
          </a:graphicData>
        </a:graphic>
      </p:graphicFrame>
    </p:spTree>
    <p:extLst>
      <p:ext uri="{BB962C8B-B14F-4D97-AF65-F5344CB8AC3E}">
        <p14:creationId xmlns:p14="http://schemas.microsoft.com/office/powerpoint/2010/main" val="233574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254000"/>
            <a:ext cx="8534399" cy="736600"/>
          </a:xfrm>
        </p:spPr>
        <p:txBody>
          <a:bodyPr/>
          <a:lstStyle/>
          <a:p>
            <a:r>
              <a:rPr lang="en-US" altLang="zh-CN" dirty="0"/>
              <a:t>—</a:t>
            </a:r>
            <a:r>
              <a:rPr lang="zh-CN" altLang="en-US" dirty="0" smtClean="0"/>
              <a:t>组织过程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133489921"/>
              </p:ext>
            </p:extLst>
          </p:nvPr>
        </p:nvGraphicFramePr>
        <p:xfrm>
          <a:off x="1104412" y="2052287"/>
          <a:ext cx="7810090" cy="3857796"/>
        </p:xfrm>
        <a:graphic>
          <a:graphicData uri="http://schemas.openxmlformats.org/drawingml/2006/table">
            <a:tbl>
              <a:tblPr/>
              <a:tblGrid>
                <a:gridCol w="1152406">
                  <a:extLst>
                    <a:ext uri="{9D8B030D-6E8A-4147-A177-3AD203B41FA5}">
                      <a16:colId xmlns:a16="http://schemas.microsoft.com/office/drawing/2014/main" val="4048153563"/>
                    </a:ext>
                  </a:extLst>
                </a:gridCol>
                <a:gridCol w="1011676">
                  <a:extLst>
                    <a:ext uri="{9D8B030D-6E8A-4147-A177-3AD203B41FA5}">
                      <a16:colId xmlns:a16="http://schemas.microsoft.com/office/drawing/2014/main" val="670227304"/>
                    </a:ext>
                  </a:extLst>
                </a:gridCol>
                <a:gridCol w="5646008">
                  <a:extLst>
                    <a:ext uri="{9D8B030D-6E8A-4147-A177-3AD203B41FA5}">
                      <a16:colId xmlns:a16="http://schemas.microsoft.com/office/drawing/2014/main" val="3368792377"/>
                    </a:ext>
                  </a:extLst>
                </a:gridCol>
              </a:tblGrid>
              <a:tr h="463935">
                <a:tc>
                  <a:txBody>
                    <a:bodyPr/>
                    <a:lstStyle/>
                    <a:p>
                      <a:pPr indent="0" algn="ctr">
                        <a:lnSpc>
                          <a:spcPct val="150000"/>
                        </a:lnSpc>
                        <a:spcAft>
                          <a:spcPts val="0"/>
                        </a:spcAft>
                      </a:pPr>
                      <a:r>
                        <a:rPr lang="zh-CN" sz="1600" b="1" kern="100" dirty="0" smtClean="0">
                          <a:effectLst/>
                          <a:latin typeface="Times New Roman" panose="02020603050405020304" pitchFamily="18" charset="0"/>
                          <a:ea typeface="宋体" panose="02010600030101010101" pitchFamily="2" charset="-122"/>
                        </a:rPr>
                        <a:t>过程名称</a:t>
                      </a:r>
                      <a:endParaRPr lang="zh-CN" sz="1600" b="1"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5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ctr" defTabSz="914400" rtl="0" eaLnBrk="1" latinLnBrk="0" hangingPunct="1">
                        <a:lnSpc>
                          <a:spcPct val="15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主要任务和活动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863852"/>
                  </a:ext>
                </a:extLst>
              </a:tr>
              <a:tr h="806167">
                <a:tc>
                  <a:txBody>
                    <a:bodyPr/>
                    <a:lstStyle/>
                    <a:p>
                      <a:pPr marL="0" indent="0" algn="just" defTabSz="914400" rtl="0" eaLnBrk="1" latinLnBrk="0" hangingPunct="1">
                        <a:lnSpc>
                          <a:spcPct val="2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确定生存周期过程中的基本管理活动，包括项目管理。</a:t>
                      </a:r>
                    </a:p>
                    <a:p>
                      <a:pPr marL="285750" indent="-285750" algn="just" defTabSz="914400" rtl="0" eaLnBrk="1" latinLnBrk="0" hangingPunct="1">
                        <a:spcAft>
                          <a:spcPts val="0"/>
                        </a:spcAft>
                        <a:buFont typeface="Arial" panose="020B0604020202020204" pitchFamily="34" charset="0"/>
                        <a:buChar char="•"/>
                      </a:pPr>
                      <a:r>
                        <a:rPr lang="zh-CN" sz="1600" kern="100" dirty="0">
                          <a:solidFill>
                            <a:schemeClr val="tx1"/>
                          </a:solidFill>
                          <a:effectLst/>
                          <a:latin typeface="Times New Roman" panose="02020603050405020304" pitchFamily="18" charset="0"/>
                          <a:ea typeface="宋体" panose="02010600030101010101" pitchFamily="2" charset="-122"/>
                          <a:cs typeface="+mn-cs"/>
                        </a:rPr>
                        <a:t>主要活动：启动和范围确定、策划、执行和控制、评审和评价、结束。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051507"/>
                  </a:ext>
                </a:extLst>
              </a:tr>
              <a:tr h="806167">
                <a:tc>
                  <a:txBody>
                    <a:bodyPr/>
                    <a:lstStyle/>
                    <a:p>
                      <a:pPr marL="0" indent="0" algn="just" defTabSz="914400" rtl="0" eaLnBrk="1" latinLnBrk="0" hangingPunct="1">
                        <a:lnSpc>
                          <a:spcPct val="200000"/>
                        </a:lnSpc>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基础设施</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确定建立生存周期过程基础结构的基本活动。</a:t>
                      </a:r>
                    </a:p>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主要活动：过程实施；建立基础设施；维护基础设施。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122203"/>
                  </a:ext>
                </a:extLst>
              </a:tr>
              <a:tr h="806167">
                <a:tc>
                  <a:txBody>
                    <a:bodyPr/>
                    <a:lstStyle/>
                    <a:p>
                      <a:pPr marL="0" indent="0" algn="just" defTabSz="914400" rtl="0" eaLnBrk="1" latinLnBrk="0" hangingPunct="1">
                        <a:lnSpc>
                          <a:spcPct val="200000"/>
                        </a:lnSpc>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改进过程</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2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各方机构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确定一个组织（即需方，供方，开发者，操作者，维护者，或另一过程的管理者）为建立、测量、控制和改进其生存周期过程所需开展的基本活动。</a:t>
                      </a:r>
                    </a:p>
                    <a:p>
                      <a:pPr marL="285750" indent="-285750" algn="just" defTabSz="914400" rtl="0" eaLnBrk="1" latinLnBrk="0" hangingPunct="1">
                        <a:spcAft>
                          <a:spcPts val="0"/>
                        </a:spcAft>
                        <a:buFont typeface="Arial" panose="020B0604020202020204" pitchFamily="34" charset="0"/>
                        <a:buChar char="•"/>
                      </a:pPr>
                      <a:r>
                        <a:rPr lang="zh-CN" sz="1600" kern="100" dirty="0">
                          <a:solidFill>
                            <a:schemeClr val="tx1"/>
                          </a:solidFill>
                          <a:effectLst/>
                          <a:latin typeface="Times New Roman" panose="02020603050405020304" pitchFamily="18" charset="0"/>
                          <a:ea typeface="宋体" panose="02010600030101010101" pitchFamily="2" charset="-122"/>
                          <a:cs typeface="+mn-cs"/>
                        </a:rPr>
                        <a:t>主要活动：过程建立；过程评估；过程改进。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182524"/>
                  </a:ext>
                </a:extLst>
              </a:tr>
              <a:tr h="806167">
                <a:tc>
                  <a:txBody>
                    <a:bodyPr/>
                    <a:lstStyle/>
                    <a:p>
                      <a:pPr marL="0" indent="0" algn="just" defTabSz="914400" rtl="0" eaLnBrk="1" latinLnBrk="0" hangingPunct="1">
                        <a:lnSpc>
                          <a:spcPct val="2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培训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供应商</a:t>
                      </a:r>
                    </a:p>
                    <a:p>
                      <a:pPr marL="0" indent="0" algn="just" defTabSz="914400" rtl="0" eaLnBrk="1" latinLnBrk="0" hangingPunct="1">
                        <a:lnSpc>
                          <a:spcPct val="15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采购方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确定提供经适当培训的人员所需的基本活动。</a:t>
                      </a:r>
                    </a:p>
                    <a:p>
                      <a:pPr marL="285750" indent="-285750" algn="just" defTabSz="914400" rtl="0" eaLnBrk="1" latinLnBrk="0" hangingPunct="1">
                        <a:spcAft>
                          <a:spcPts val="0"/>
                        </a:spcAft>
                        <a:buFont typeface="Arial" panose="020B0604020202020204" pitchFamily="34" charset="0"/>
                        <a:buChar char="•"/>
                      </a:pPr>
                      <a:r>
                        <a:rPr lang="zh-CN" sz="1600" kern="100" dirty="0">
                          <a:solidFill>
                            <a:schemeClr val="tx1"/>
                          </a:solidFill>
                          <a:effectLst/>
                          <a:latin typeface="Times New Roman" panose="02020603050405020304" pitchFamily="18" charset="0"/>
                          <a:ea typeface="宋体" panose="02010600030101010101" pitchFamily="2" charset="-122"/>
                          <a:cs typeface="+mn-cs"/>
                        </a:rPr>
                        <a:t>主要</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活动：</a:t>
                      </a:r>
                      <a:r>
                        <a:rPr lang="zh-CN" sz="1600" kern="100" dirty="0">
                          <a:solidFill>
                            <a:schemeClr val="tx1"/>
                          </a:solidFill>
                          <a:effectLst/>
                          <a:latin typeface="Times New Roman" panose="02020603050405020304" pitchFamily="18" charset="0"/>
                          <a:ea typeface="宋体" panose="02010600030101010101" pitchFamily="2" charset="-122"/>
                          <a:cs typeface="+mn-cs"/>
                        </a:rPr>
                        <a:t>过程实施；培训资料的编制；培训计划的实施。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937241"/>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26.3.4 DevOps</a:t>
            </a:r>
            <a:endParaRPr lang="zh-CN" altLang="en-US" dirty="0"/>
          </a:p>
        </p:txBody>
      </p:sp>
      <p:sp>
        <p:nvSpPr>
          <p:cNvPr id="3" name="内容占位符 2"/>
          <p:cNvSpPr>
            <a:spLocks noGrp="1"/>
          </p:cNvSpPr>
          <p:nvPr>
            <p:ph idx="1"/>
          </p:nvPr>
        </p:nvSpPr>
        <p:spPr/>
        <p:txBody>
          <a:bodyPr/>
          <a:lstStyle/>
          <a:p>
            <a:r>
              <a:rPr lang="zh-CN" altLang="en-US" dirty="0" smtClean="0"/>
              <a:t>往往，</a:t>
            </a:r>
            <a:r>
              <a:rPr lang="en-US" altLang="zh-CN" dirty="0" smtClean="0"/>
              <a:t>IS</a:t>
            </a:r>
            <a:r>
              <a:rPr lang="zh-CN" altLang="en-US" dirty="0" smtClean="0"/>
              <a:t>系统是一个不断进化的系统</a:t>
            </a:r>
            <a:r>
              <a:rPr lang="en-US" altLang="zh-CN" dirty="0" smtClean="0"/>
              <a:t>:</a:t>
            </a:r>
          </a:p>
          <a:p>
            <a:pPr lvl="1"/>
            <a:r>
              <a:rPr lang="zh-CN" altLang="en-US" dirty="0" smtClean="0"/>
              <a:t>在系统运行的同时，不断地开发、增加和部署新功能</a:t>
            </a:r>
            <a:endParaRPr lang="en-US" altLang="zh-CN" dirty="0" smtClean="0"/>
          </a:p>
          <a:p>
            <a:pPr lvl="1"/>
            <a:r>
              <a:rPr lang="zh-CN" altLang="en-US" dirty="0" smtClean="0"/>
              <a:t>在开发与运行维护是相辅相成的</a:t>
            </a:r>
            <a:endParaRPr lang="en-US" altLang="zh-CN" dirty="0" smtClean="0"/>
          </a:p>
          <a:p>
            <a:r>
              <a:rPr lang="zh-CN" altLang="en-US" dirty="0" smtClean="0"/>
              <a:t>即，开发与运维紧密的集成和关联。由此，诞生一个复合词：</a:t>
            </a:r>
            <a:r>
              <a:rPr lang="en-US" altLang="zh-CN" dirty="0"/>
              <a:t> DevOps</a:t>
            </a:r>
          </a:p>
          <a:p>
            <a:pPr lvl="1"/>
            <a:r>
              <a:rPr lang="en-US" altLang="zh-CN" dirty="0" smtClean="0"/>
              <a:t>DevOps</a:t>
            </a:r>
            <a:r>
              <a:rPr lang="zh-CN" altLang="en-US" dirty="0"/>
              <a:t>（</a:t>
            </a:r>
            <a:r>
              <a:rPr lang="zh-CN" altLang="en-US" dirty="0" smtClean="0"/>
              <a:t>“</a:t>
            </a:r>
            <a:r>
              <a:rPr lang="en-US" altLang="zh-CN" dirty="0" smtClean="0"/>
              <a:t>Development</a:t>
            </a:r>
            <a:r>
              <a:rPr lang="zh-CN" altLang="en-US" dirty="0" smtClean="0"/>
              <a:t>”</a:t>
            </a:r>
            <a:r>
              <a:rPr lang="zh-CN" altLang="en-US" dirty="0"/>
              <a:t>和</a:t>
            </a:r>
            <a:r>
              <a:rPr lang="zh-CN" altLang="en-US" dirty="0" smtClean="0"/>
              <a:t>“</a:t>
            </a:r>
            <a:r>
              <a:rPr lang="en-US" altLang="zh-CN" dirty="0" smtClean="0"/>
              <a:t>Operations</a:t>
            </a:r>
            <a:r>
              <a:rPr lang="zh-CN" altLang="en-US" dirty="0" smtClean="0"/>
              <a:t>”的复合）</a:t>
            </a:r>
            <a:r>
              <a:rPr lang="en-US" altLang="zh-CN" dirty="0" smtClean="0"/>
              <a:t>,</a:t>
            </a:r>
            <a:r>
              <a:rPr lang="zh-CN" altLang="en-US" dirty="0" smtClean="0"/>
              <a:t>，表达将</a:t>
            </a:r>
            <a:r>
              <a:rPr lang="zh-CN" altLang="en-US" dirty="0"/>
              <a:t>软件开发（</a:t>
            </a:r>
            <a:r>
              <a:rPr lang="en-US" altLang="zh-CN" dirty="0"/>
              <a:t>Dev</a:t>
            </a:r>
            <a:r>
              <a:rPr lang="zh-CN" altLang="en-US" dirty="0"/>
              <a:t>）与</a:t>
            </a:r>
            <a:r>
              <a:rPr lang="zh-CN" altLang="en-US" dirty="0" smtClean="0"/>
              <a:t>信息技术运行（</a:t>
            </a:r>
            <a:r>
              <a:rPr lang="en-US" altLang="zh-CN" dirty="0"/>
              <a:t>Ops</a:t>
            </a:r>
            <a:r>
              <a:rPr lang="zh-CN" altLang="en-US" dirty="0"/>
              <a:t>）相结合，以</a:t>
            </a:r>
            <a:r>
              <a:rPr lang="zh-CN" altLang="en-US" dirty="0" smtClean="0"/>
              <a:t>在运行的同时，缩短开发生命周期</a:t>
            </a:r>
            <a:r>
              <a:rPr lang="zh-CN" altLang="en-US" dirty="0"/>
              <a:t>，</a:t>
            </a:r>
            <a:r>
              <a:rPr lang="zh-CN" altLang="en-US" dirty="0" smtClean="0"/>
              <a:t>修改和不断更新</a:t>
            </a:r>
            <a:r>
              <a:rPr lang="zh-CN" altLang="en-US" dirty="0"/>
              <a:t>与业务</a:t>
            </a:r>
            <a:r>
              <a:rPr lang="zh-CN" altLang="en-US" dirty="0" smtClean="0"/>
              <a:t>目标</a:t>
            </a:r>
            <a:r>
              <a:rPr lang="en-US" altLang="zh-CN" dirty="0" smtClean="0"/>
              <a:t>.</a:t>
            </a:r>
          </a:p>
          <a:p>
            <a:pPr lvl="1"/>
            <a:endParaRPr lang="zh-CN" altLang="en-US" dirty="0"/>
          </a:p>
        </p:txBody>
      </p:sp>
    </p:spTree>
    <p:extLst>
      <p:ext uri="{BB962C8B-B14F-4D97-AF65-F5344CB8AC3E}">
        <p14:creationId xmlns:p14="http://schemas.microsoft.com/office/powerpoint/2010/main" val="1120867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DevOps</a:t>
            </a:r>
            <a:r>
              <a:rPr lang="zh-CN" altLang="en-US" dirty="0" smtClean="0"/>
              <a:t>能力成熟度</a:t>
            </a:r>
            <a:endParaRPr lang="zh-CN" altLang="en-US" dirty="0"/>
          </a:p>
        </p:txBody>
      </p:sp>
      <p:sp>
        <p:nvSpPr>
          <p:cNvPr id="3" name="内容占位符 2"/>
          <p:cNvSpPr>
            <a:spLocks noGrp="1"/>
          </p:cNvSpPr>
          <p:nvPr>
            <p:ph idx="1"/>
          </p:nvPr>
        </p:nvSpPr>
        <p:spPr>
          <a:xfrm>
            <a:off x="796772" y="1129491"/>
            <a:ext cx="8001000" cy="2546777"/>
          </a:xfrm>
        </p:spPr>
        <p:txBody>
          <a:bodyPr/>
          <a:lstStyle/>
          <a:p>
            <a:r>
              <a:rPr lang="zh-CN" altLang="en-US" sz="2400" dirty="0" smtClean="0"/>
              <a:t>在</a:t>
            </a:r>
            <a:r>
              <a:rPr lang="en-US" altLang="zh-CN" sz="2400" dirty="0" smtClean="0"/>
              <a:t>DevOps </a:t>
            </a:r>
            <a:r>
              <a:rPr lang="zh-CN" altLang="en-US" sz="2400" dirty="0" smtClean="0"/>
              <a:t>中，很难再完全区分各种角色，或者说，一个组织</a:t>
            </a:r>
            <a:r>
              <a:rPr lang="en-US" altLang="zh-CN" sz="2400" dirty="0" smtClean="0"/>
              <a:t>(</a:t>
            </a:r>
            <a:r>
              <a:rPr lang="zh-CN" altLang="en-US" sz="2400" dirty="0" smtClean="0"/>
              <a:t>或团队</a:t>
            </a:r>
            <a:r>
              <a:rPr lang="en-US" altLang="zh-CN" sz="2400" dirty="0" smtClean="0"/>
              <a:t>)</a:t>
            </a:r>
            <a:r>
              <a:rPr lang="zh-CN" altLang="en-US" sz="2400" dirty="0" smtClean="0"/>
              <a:t>可能要扮演多中角色。</a:t>
            </a:r>
            <a:endParaRPr lang="en-US" altLang="zh-CN" sz="2400" dirty="0" smtClean="0"/>
          </a:p>
          <a:p>
            <a:r>
              <a:rPr lang="en-US" altLang="zh-CN" sz="2400" dirty="0" smtClean="0"/>
              <a:t>DevOps</a:t>
            </a:r>
            <a:r>
              <a:rPr lang="zh-CN" altLang="en-US" sz="2400" dirty="0" smtClean="0"/>
              <a:t>的能力体现在三个方面：</a:t>
            </a:r>
            <a:endParaRPr lang="en-US" altLang="zh-CN" sz="2400" dirty="0" smtClean="0"/>
          </a:p>
          <a:p>
            <a:pPr lvl="1"/>
            <a:r>
              <a:rPr lang="zh-CN" altLang="en-US" sz="2000" dirty="0" smtClean="0"/>
              <a:t>过程</a:t>
            </a:r>
            <a:r>
              <a:rPr lang="en-US" altLang="zh-CN" sz="2000" dirty="0" smtClean="0"/>
              <a:t>(Process)</a:t>
            </a:r>
            <a:r>
              <a:rPr lang="zh-CN" altLang="en-US" sz="2000" dirty="0" smtClean="0"/>
              <a:t>成熟度</a:t>
            </a:r>
            <a:r>
              <a:rPr lang="en-US" altLang="zh-CN" sz="2000" dirty="0" smtClean="0"/>
              <a:t>(</a:t>
            </a:r>
            <a:r>
              <a:rPr lang="zh-CN" altLang="en-US" sz="2000" dirty="0" smtClean="0"/>
              <a:t>参见</a:t>
            </a:r>
            <a:r>
              <a:rPr lang="en-US" altLang="zh-CN" sz="2000" dirty="0" smtClean="0"/>
              <a:t>CMMI)</a:t>
            </a:r>
          </a:p>
          <a:p>
            <a:pPr lvl="1"/>
            <a:r>
              <a:rPr lang="zh-CN" altLang="en-US" sz="2000" dirty="0" smtClean="0"/>
              <a:t>自动化</a:t>
            </a:r>
            <a:r>
              <a:rPr lang="en-US" altLang="zh-CN" sz="2000" dirty="0" smtClean="0"/>
              <a:t>(Automation)</a:t>
            </a:r>
            <a:r>
              <a:rPr lang="zh-CN" altLang="en-US" sz="2000" dirty="0" smtClean="0"/>
              <a:t>工具成熟度</a:t>
            </a:r>
            <a:endParaRPr lang="en-US" altLang="zh-CN" sz="2000" dirty="0" smtClean="0"/>
          </a:p>
          <a:p>
            <a:pPr lvl="1"/>
            <a:r>
              <a:rPr lang="zh-CN" altLang="en-US" sz="2000" dirty="0" smtClean="0"/>
              <a:t>合作</a:t>
            </a:r>
            <a:r>
              <a:rPr lang="en-US" altLang="zh-CN" sz="2000" dirty="0" smtClean="0"/>
              <a:t>(Collaboration)</a:t>
            </a:r>
            <a:r>
              <a:rPr lang="zh-CN" altLang="en-US" sz="2000" dirty="0" smtClean="0"/>
              <a:t>成熟度</a:t>
            </a:r>
            <a:endParaRPr lang="en-US" altLang="zh-CN" sz="2000" b="1" dirty="0" smtClean="0"/>
          </a:p>
        </p:txBody>
      </p:sp>
      <p:sp>
        <p:nvSpPr>
          <p:cNvPr id="7" name="矩形 6"/>
          <p:cNvSpPr/>
          <p:nvPr/>
        </p:nvSpPr>
        <p:spPr bwMode="auto">
          <a:xfrm>
            <a:off x="1750650" y="4645161"/>
            <a:ext cx="1290536" cy="528600"/>
          </a:xfrm>
          <a:prstGeom prst="rect">
            <a:avLst/>
          </a:prstGeom>
          <a:solidFill>
            <a:srgbClr val="FF000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bg1"/>
                </a:solidFill>
              </a:rPr>
              <a:t>无</a:t>
            </a: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自动化</a:t>
            </a:r>
          </a:p>
        </p:txBody>
      </p:sp>
      <p:sp>
        <p:nvSpPr>
          <p:cNvPr id="8" name="文本框 7"/>
          <p:cNvSpPr txBox="1"/>
          <p:nvPr/>
        </p:nvSpPr>
        <p:spPr>
          <a:xfrm>
            <a:off x="1930381" y="5943249"/>
            <a:ext cx="954107" cy="400110"/>
          </a:xfrm>
          <a:prstGeom prst="rect">
            <a:avLst/>
          </a:prstGeom>
          <a:noFill/>
        </p:spPr>
        <p:txBody>
          <a:bodyPr wrap="none" rtlCol="0">
            <a:spAutoFit/>
          </a:bodyPr>
          <a:lstStyle/>
          <a:p>
            <a:r>
              <a:rPr lang="zh-CN" altLang="en-US" sz="2000" dirty="0" smtClean="0"/>
              <a:t>初始级</a:t>
            </a:r>
            <a:endParaRPr lang="zh-CN" altLang="en-US" sz="2000" dirty="0"/>
          </a:p>
        </p:txBody>
      </p:sp>
      <p:sp>
        <p:nvSpPr>
          <p:cNvPr id="9" name="矩形 8"/>
          <p:cNvSpPr/>
          <p:nvPr/>
        </p:nvSpPr>
        <p:spPr bwMode="auto">
          <a:xfrm>
            <a:off x="3160203" y="5048376"/>
            <a:ext cx="1290536" cy="894873"/>
          </a:xfrm>
          <a:prstGeom prst="rect">
            <a:avLst/>
          </a:prstGeom>
          <a:solidFill>
            <a:srgbClr val="0070C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过程被管理，但没标准化</a:t>
            </a:r>
          </a:p>
        </p:txBody>
      </p:sp>
      <p:sp>
        <p:nvSpPr>
          <p:cNvPr id="10" name="矩形 9"/>
          <p:cNvSpPr/>
          <p:nvPr/>
        </p:nvSpPr>
        <p:spPr bwMode="auto">
          <a:xfrm>
            <a:off x="4613553" y="4790814"/>
            <a:ext cx="1354443" cy="1152435"/>
          </a:xfrm>
          <a:prstGeom prst="rect">
            <a:avLst/>
          </a:prstGeom>
          <a:solidFill>
            <a:srgbClr val="0070C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0"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企业的过程已标准化</a:t>
            </a:r>
          </a:p>
        </p:txBody>
      </p:sp>
      <p:sp>
        <p:nvSpPr>
          <p:cNvPr id="11" name="矩形 10"/>
          <p:cNvSpPr/>
          <p:nvPr/>
        </p:nvSpPr>
        <p:spPr bwMode="auto">
          <a:xfrm>
            <a:off x="6112724" y="4460851"/>
            <a:ext cx="1290536" cy="1460958"/>
          </a:xfrm>
          <a:prstGeom prst="rect">
            <a:avLst/>
          </a:prstGeom>
          <a:solidFill>
            <a:srgbClr val="0070C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0"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过程质量和绩效是可预测的</a:t>
            </a:r>
          </a:p>
        </p:txBody>
      </p:sp>
      <p:sp>
        <p:nvSpPr>
          <p:cNvPr id="12" name="矩形 11"/>
          <p:cNvSpPr/>
          <p:nvPr/>
        </p:nvSpPr>
        <p:spPr bwMode="auto">
          <a:xfrm>
            <a:off x="7504333" y="4303776"/>
            <a:ext cx="1290536" cy="1618033"/>
          </a:xfrm>
          <a:prstGeom prst="rect">
            <a:avLst/>
          </a:prstGeom>
          <a:solidFill>
            <a:srgbClr val="0070C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0"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过程风险和成本不断优化</a:t>
            </a:r>
          </a:p>
        </p:txBody>
      </p:sp>
      <p:sp>
        <p:nvSpPr>
          <p:cNvPr id="13" name="矩形 12"/>
          <p:cNvSpPr/>
          <p:nvPr/>
        </p:nvSpPr>
        <p:spPr bwMode="auto">
          <a:xfrm>
            <a:off x="1751415" y="5161875"/>
            <a:ext cx="1290536" cy="781374"/>
          </a:xfrm>
          <a:prstGeom prst="rect">
            <a:avLst/>
          </a:prstGeom>
          <a:solidFill>
            <a:srgbClr val="0070C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不可预测、不可控、</a:t>
            </a:r>
            <a:endParaRPr kumimoji="1" lang="en-US" altLang="zh-CN" sz="1600" b="0" i="0" u="none" strike="noStrike" cap="none" normalizeH="0" baseline="0" dirty="0" smtClean="0">
              <a:ln>
                <a:noFill/>
              </a:ln>
              <a:solidFill>
                <a:schemeClr val="bg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被动过程</a:t>
            </a:r>
          </a:p>
        </p:txBody>
      </p:sp>
      <p:sp>
        <p:nvSpPr>
          <p:cNvPr id="14" name="矩形 13"/>
          <p:cNvSpPr/>
          <p:nvPr/>
        </p:nvSpPr>
        <p:spPr bwMode="auto">
          <a:xfrm>
            <a:off x="3149389" y="4255874"/>
            <a:ext cx="1307716" cy="792501"/>
          </a:xfrm>
          <a:prstGeom prst="rect">
            <a:avLst/>
          </a:prstGeom>
          <a:solidFill>
            <a:srgbClr val="FF000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rPr>
              <a:t>烟筒式的</a:t>
            </a: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自动化，无中心基础结构</a:t>
            </a:r>
          </a:p>
        </p:txBody>
      </p:sp>
      <p:sp>
        <p:nvSpPr>
          <p:cNvPr id="15" name="矩形 14"/>
          <p:cNvSpPr/>
          <p:nvPr/>
        </p:nvSpPr>
        <p:spPr bwMode="auto">
          <a:xfrm>
            <a:off x="4601832" y="3966207"/>
            <a:ext cx="1368166" cy="871543"/>
          </a:xfrm>
          <a:prstGeom prst="rect">
            <a:avLst/>
          </a:prstGeom>
          <a:solidFill>
            <a:srgbClr val="FF0000">
              <a:alpha val="80000"/>
            </a:srgbClr>
          </a:solidFill>
          <a:ln w="9525" cap="flat" cmpd="sng" algn="ctr">
            <a:solidFill>
              <a:schemeClr val="tx1"/>
            </a:solidFill>
            <a:prstDash val="solid"/>
            <a:round/>
            <a:headEnd type="none" w="med" len="med"/>
            <a:tailEnd type="none" w="med" len="med"/>
          </a:ln>
          <a:effectLst/>
        </p:spPr>
        <p:txBody>
          <a:bodyPr vert="horz" wrap="square" lIns="9144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rPr>
              <a:t>中心自动化过程，跨越整个生命周期</a:t>
            </a:r>
            <a:endParaRPr kumimoji="1" lang="zh-CN" altLang="en-US" sz="1600" b="0" i="0" u="none" strike="noStrike" cap="none" normalizeH="0" baseline="0" dirty="0" smtClean="0">
              <a:ln>
                <a:noFill/>
              </a:ln>
              <a:solidFill>
                <a:schemeClr val="bg1"/>
              </a:solidFill>
              <a:effectLst/>
            </a:endParaRPr>
          </a:p>
        </p:txBody>
      </p:sp>
      <p:sp>
        <p:nvSpPr>
          <p:cNvPr id="16" name="矩形 15"/>
          <p:cNvSpPr/>
          <p:nvPr/>
        </p:nvSpPr>
        <p:spPr bwMode="auto">
          <a:xfrm>
            <a:off x="6110842" y="3323422"/>
            <a:ext cx="1290536" cy="1131863"/>
          </a:xfrm>
          <a:prstGeom prst="rect">
            <a:avLst/>
          </a:prstGeom>
          <a:solidFill>
            <a:srgbClr val="FF0000">
              <a:alpha val="80000"/>
            </a:srgbClr>
          </a:solidFill>
          <a:ln w="9525" cap="flat" cmpd="sng" algn="ctr">
            <a:solidFill>
              <a:schemeClr val="tx1"/>
            </a:solidFill>
            <a:prstDash val="solid"/>
            <a:round/>
            <a:headEnd type="none" w="med" len="med"/>
            <a:tailEnd type="none" w="med" len="med"/>
          </a:ln>
          <a:effectLst/>
        </p:spPr>
        <p:txBody>
          <a:bodyPr vert="horz" wrap="square" lIns="9144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rPr>
              <a:t>针对商业目标，收集和分析自动化过程度量元</a:t>
            </a:r>
            <a:endParaRPr kumimoji="1" lang="zh-CN" altLang="en-US" sz="1600" b="0" i="0" u="none" strike="noStrike" cap="none" normalizeH="0" baseline="0" dirty="0" smtClean="0">
              <a:ln>
                <a:noFill/>
              </a:ln>
              <a:solidFill>
                <a:schemeClr val="bg1"/>
              </a:solidFill>
              <a:effectLst/>
            </a:endParaRPr>
          </a:p>
        </p:txBody>
      </p:sp>
      <p:sp>
        <p:nvSpPr>
          <p:cNvPr id="17" name="矩形 16"/>
          <p:cNvSpPr/>
          <p:nvPr/>
        </p:nvSpPr>
        <p:spPr bwMode="auto">
          <a:xfrm>
            <a:off x="7504768" y="3057425"/>
            <a:ext cx="1290536" cy="1239866"/>
          </a:xfrm>
          <a:prstGeom prst="rect">
            <a:avLst/>
          </a:prstGeom>
          <a:solidFill>
            <a:srgbClr val="FF0000">
              <a:alpha val="80000"/>
            </a:srgbClr>
          </a:solidFill>
          <a:ln w="9525" cap="flat" cmpd="sng" algn="ctr">
            <a:solidFill>
              <a:schemeClr val="tx1"/>
            </a:solidFill>
            <a:prstDash val="solid"/>
            <a:round/>
            <a:headEnd type="none" w="med" len="med"/>
            <a:tailEnd type="none" w="med" len="med"/>
          </a:ln>
          <a:effectLst/>
        </p:spPr>
        <p:txBody>
          <a:bodyPr vert="horz" wrap="square" lIns="9144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rPr>
              <a:t>基于分析，实现自服务自动化，自学习和自补救</a:t>
            </a:r>
            <a:endParaRPr kumimoji="1" lang="zh-CN" altLang="en-US" sz="1600" b="0" i="0" u="none" strike="noStrike" cap="none" normalizeH="0" baseline="0" dirty="0" smtClean="0">
              <a:ln>
                <a:noFill/>
              </a:ln>
              <a:solidFill>
                <a:schemeClr val="bg1"/>
              </a:solidFill>
              <a:effectLst/>
            </a:endParaRPr>
          </a:p>
        </p:txBody>
      </p:sp>
      <p:sp>
        <p:nvSpPr>
          <p:cNvPr id="18" name="矩形 17"/>
          <p:cNvSpPr/>
          <p:nvPr/>
        </p:nvSpPr>
        <p:spPr bwMode="auto">
          <a:xfrm>
            <a:off x="1748124" y="3917072"/>
            <a:ext cx="1290536" cy="715024"/>
          </a:xfrm>
          <a:prstGeom prst="rect">
            <a:avLst/>
          </a:prstGeom>
          <a:solidFill>
            <a:srgbClr val="339933">
              <a:alpha val="80000"/>
            </a:srgbClr>
          </a:solidFill>
          <a:ln w="9525" cap="flat" cmpd="sng" algn="ctr">
            <a:solidFill>
              <a:schemeClr val="tx1"/>
            </a:solidFill>
            <a:prstDash val="solid"/>
            <a:round/>
            <a:headEnd type="none" w="med" len="med"/>
            <a:tailEnd type="none" w="med" len="med"/>
          </a:ln>
          <a:effectLst/>
        </p:spPr>
        <p:txBody>
          <a:bodyPr vert="horz" wrap="square" lIns="36000" tIns="3600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贫乏、随意的交流与合作</a:t>
            </a:r>
          </a:p>
        </p:txBody>
      </p:sp>
      <p:sp>
        <p:nvSpPr>
          <p:cNvPr id="19" name="矩形 18"/>
          <p:cNvSpPr/>
          <p:nvPr/>
        </p:nvSpPr>
        <p:spPr bwMode="auto">
          <a:xfrm>
            <a:off x="3160203" y="3487937"/>
            <a:ext cx="1290536" cy="767936"/>
          </a:xfrm>
          <a:prstGeom prst="rect">
            <a:avLst/>
          </a:prstGeom>
          <a:solidFill>
            <a:srgbClr val="339933">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有管理的交流，共享做出决策</a:t>
            </a:r>
          </a:p>
        </p:txBody>
      </p:sp>
      <p:sp>
        <p:nvSpPr>
          <p:cNvPr id="20" name="矩形 19"/>
          <p:cNvSpPr/>
          <p:nvPr/>
        </p:nvSpPr>
        <p:spPr bwMode="auto">
          <a:xfrm>
            <a:off x="4610942" y="3101888"/>
            <a:ext cx="1359055" cy="885183"/>
          </a:xfrm>
          <a:prstGeom prst="rect">
            <a:avLst/>
          </a:prstGeom>
          <a:solidFill>
            <a:srgbClr val="339933">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合作、共享决策和责任</a:t>
            </a:r>
          </a:p>
        </p:txBody>
      </p:sp>
      <p:sp>
        <p:nvSpPr>
          <p:cNvPr id="21" name="矩形 20"/>
          <p:cNvSpPr/>
          <p:nvPr/>
        </p:nvSpPr>
        <p:spPr bwMode="auto">
          <a:xfrm>
            <a:off x="6110842" y="2431754"/>
            <a:ext cx="1290536" cy="885183"/>
          </a:xfrm>
          <a:prstGeom prst="rect">
            <a:avLst/>
          </a:prstGeom>
          <a:solidFill>
            <a:srgbClr val="339933">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对基于合作的过程进行测量</a:t>
            </a:r>
          </a:p>
        </p:txBody>
      </p:sp>
      <p:sp>
        <p:nvSpPr>
          <p:cNvPr id="22" name="矩形 21"/>
          <p:cNvSpPr/>
          <p:nvPr/>
        </p:nvSpPr>
        <p:spPr bwMode="auto">
          <a:xfrm>
            <a:off x="7491798" y="2229675"/>
            <a:ext cx="1290536" cy="885183"/>
          </a:xfrm>
          <a:prstGeom prst="rect">
            <a:avLst/>
          </a:prstGeom>
          <a:solidFill>
            <a:srgbClr val="339933">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宋体" pitchFamily="2" charset="-122"/>
              </a:rPr>
              <a:t>有效的知识分享和个人权力</a:t>
            </a:r>
          </a:p>
        </p:txBody>
      </p:sp>
      <p:sp>
        <p:nvSpPr>
          <p:cNvPr id="23" name="文本框 22"/>
          <p:cNvSpPr txBox="1"/>
          <p:nvPr/>
        </p:nvSpPr>
        <p:spPr>
          <a:xfrm>
            <a:off x="3306076" y="5945566"/>
            <a:ext cx="954107" cy="400110"/>
          </a:xfrm>
          <a:prstGeom prst="rect">
            <a:avLst/>
          </a:prstGeom>
          <a:noFill/>
        </p:spPr>
        <p:txBody>
          <a:bodyPr wrap="none" rtlCol="0">
            <a:spAutoFit/>
          </a:bodyPr>
          <a:lstStyle/>
          <a:p>
            <a:r>
              <a:rPr lang="zh-CN" altLang="en-US" sz="2000" dirty="0" smtClean="0"/>
              <a:t>已管理</a:t>
            </a:r>
            <a:endParaRPr lang="zh-CN" altLang="en-US" sz="2000" dirty="0"/>
          </a:p>
        </p:txBody>
      </p:sp>
      <p:sp>
        <p:nvSpPr>
          <p:cNvPr id="24" name="文本框 23"/>
          <p:cNvSpPr txBox="1"/>
          <p:nvPr/>
        </p:nvSpPr>
        <p:spPr>
          <a:xfrm>
            <a:off x="4766881" y="5935894"/>
            <a:ext cx="954107" cy="400110"/>
          </a:xfrm>
          <a:prstGeom prst="rect">
            <a:avLst/>
          </a:prstGeom>
          <a:noFill/>
        </p:spPr>
        <p:txBody>
          <a:bodyPr wrap="none" rtlCol="0">
            <a:spAutoFit/>
          </a:bodyPr>
          <a:lstStyle/>
          <a:p>
            <a:r>
              <a:rPr lang="zh-CN" altLang="en-US" sz="2000" dirty="0" smtClean="0"/>
              <a:t>已定义</a:t>
            </a:r>
            <a:endParaRPr lang="zh-CN" altLang="en-US" sz="2000" dirty="0"/>
          </a:p>
        </p:txBody>
      </p:sp>
      <p:sp>
        <p:nvSpPr>
          <p:cNvPr id="25" name="文本框 24"/>
          <p:cNvSpPr txBox="1"/>
          <p:nvPr/>
        </p:nvSpPr>
        <p:spPr>
          <a:xfrm>
            <a:off x="6247142" y="5933860"/>
            <a:ext cx="954107" cy="400110"/>
          </a:xfrm>
          <a:prstGeom prst="rect">
            <a:avLst/>
          </a:prstGeom>
          <a:noFill/>
        </p:spPr>
        <p:txBody>
          <a:bodyPr wrap="none" rtlCol="0">
            <a:spAutoFit/>
          </a:bodyPr>
          <a:lstStyle/>
          <a:p>
            <a:r>
              <a:rPr lang="zh-CN" altLang="en-US" sz="2000" dirty="0" smtClean="0"/>
              <a:t>已测量</a:t>
            </a:r>
            <a:endParaRPr lang="zh-CN" altLang="en-US" sz="2000" dirty="0"/>
          </a:p>
        </p:txBody>
      </p:sp>
      <p:sp>
        <p:nvSpPr>
          <p:cNvPr id="26" name="文本框 25"/>
          <p:cNvSpPr txBox="1"/>
          <p:nvPr/>
        </p:nvSpPr>
        <p:spPr>
          <a:xfrm>
            <a:off x="7617321" y="5921809"/>
            <a:ext cx="954107" cy="400110"/>
          </a:xfrm>
          <a:prstGeom prst="rect">
            <a:avLst/>
          </a:prstGeom>
          <a:noFill/>
        </p:spPr>
        <p:txBody>
          <a:bodyPr wrap="none" rtlCol="0">
            <a:spAutoFit/>
          </a:bodyPr>
          <a:lstStyle/>
          <a:p>
            <a:r>
              <a:rPr lang="zh-CN" altLang="en-US" sz="2000" dirty="0" smtClean="0"/>
              <a:t>已优化</a:t>
            </a:r>
            <a:endParaRPr lang="zh-CN" altLang="en-US" sz="2000" dirty="0"/>
          </a:p>
        </p:txBody>
      </p:sp>
      <p:sp>
        <p:nvSpPr>
          <p:cNvPr id="27" name="矩形 26"/>
          <p:cNvSpPr/>
          <p:nvPr/>
        </p:nvSpPr>
        <p:spPr>
          <a:xfrm>
            <a:off x="732935" y="4712096"/>
            <a:ext cx="1107996" cy="461665"/>
          </a:xfrm>
          <a:prstGeom prst="rect">
            <a:avLst/>
          </a:prstGeom>
        </p:spPr>
        <p:txBody>
          <a:bodyPr wrap="none">
            <a:spAutoFit/>
          </a:bodyPr>
          <a:lstStyle/>
          <a:p>
            <a:r>
              <a:rPr lang="zh-CN" altLang="en-US" dirty="0"/>
              <a:t>自动化</a:t>
            </a:r>
          </a:p>
        </p:txBody>
      </p:sp>
      <p:sp>
        <p:nvSpPr>
          <p:cNvPr id="28" name="矩形 27"/>
          <p:cNvSpPr/>
          <p:nvPr/>
        </p:nvSpPr>
        <p:spPr>
          <a:xfrm>
            <a:off x="950431" y="4053488"/>
            <a:ext cx="800219" cy="461665"/>
          </a:xfrm>
          <a:prstGeom prst="rect">
            <a:avLst/>
          </a:prstGeom>
        </p:spPr>
        <p:txBody>
          <a:bodyPr wrap="none">
            <a:spAutoFit/>
          </a:bodyPr>
          <a:lstStyle/>
          <a:p>
            <a:r>
              <a:rPr lang="zh-CN" altLang="en-US" dirty="0"/>
              <a:t>合作</a:t>
            </a:r>
          </a:p>
        </p:txBody>
      </p:sp>
      <p:sp>
        <p:nvSpPr>
          <p:cNvPr id="29" name="矩形 28"/>
          <p:cNvSpPr/>
          <p:nvPr/>
        </p:nvSpPr>
        <p:spPr>
          <a:xfrm>
            <a:off x="1040712" y="5327672"/>
            <a:ext cx="800219" cy="461665"/>
          </a:xfrm>
          <a:prstGeom prst="rect">
            <a:avLst/>
          </a:prstGeom>
        </p:spPr>
        <p:txBody>
          <a:bodyPr wrap="none">
            <a:spAutoFit/>
          </a:bodyPr>
          <a:lstStyle/>
          <a:p>
            <a:r>
              <a:rPr lang="zh-CN" altLang="en-US" dirty="0"/>
              <a:t>过程</a:t>
            </a:r>
          </a:p>
        </p:txBody>
      </p:sp>
    </p:spTree>
    <p:extLst>
      <p:ext uri="{BB962C8B-B14F-4D97-AF65-F5344CB8AC3E}">
        <p14:creationId xmlns:p14="http://schemas.microsoft.com/office/powerpoint/2010/main" val="113457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 </a:t>
            </a:r>
            <a:r>
              <a:rPr lang="zh-CN" altLang="en-US" dirty="0" smtClean="0"/>
              <a:t>信息系统性能模型的建立</a:t>
            </a:r>
            <a:endParaRPr lang="zh-CN" altLang="en-US" dirty="0"/>
          </a:p>
        </p:txBody>
      </p:sp>
      <p:sp>
        <p:nvSpPr>
          <p:cNvPr id="3" name="内容占位符 2"/>
          <p:cNvSpPr>
            <a:spLocks noGrp="1"/>
          </p:cNvSpPr>
          <p:nvPr>
            <p:ph idx="1"/>
          </p:nvPr>
        </p:nvSpPr>
        <p:spPr/>
        <p:txBody>
          <a:bodyPr/>
          <a:lstStyle/>
          <a:p>
            <a:r>
              <a:rPr lang="zh-CN" altLang="en-US" dirty="0" smtClean="0"/>
              <a:t>很多时候，</a:t>
            </a:r>
            <a:r>
              <a:rPr lang="zh-CN" altLang="zh-CN" dirty="0" smtClean="0"/>
              <a:t>信息系统</a:t>
            </a:r>
            <a:r>
              <a:rPr lang="zh-CN" altLang="zh-CN" dirty="0"/>
              <a:t>的功能</a:t>
            </a:r>
            <a:r>
              <a:rPr lang="zh-CN" altLang="zh-CN" dirty="0" smtClean="0"/>
              <a:t>看上去非常简单、</a:t>
            </a:r>
            <a:r>
              <a:rPr lang="zh-CN" altLang="zh-CN" dirty="0"/>
              <a:t>易于</a:t>
            </a:r>
            <a:r>
              <a:rPr lang="zh-CN" altLang="zh-CN" dirty="0" smtClean="0"/>
              <a:t>实现。</a:t>
            </a:r>
            <a:r>
              <a:rPr lang="zh-CN" altLang="zh-CN" dirty="0"/>
              <a:t>为何许多</a:t>
            </a:r>
            <a:r>
              <a:rPr lang="zh-CN" altLang="zh-CN" dirty="0" smtClean="0"/>
              <a:t>信息系统</a:t>
            </a:r>
            <a:r>
              <a:rPr lang="zh-CN" altLang="en-US" dirty="0" smtClean="0"/>
              <a:t>却</a:t>
            </a:r>
            <a:r>
              <a:rPr lang="zh-CN" altLang="zh-CN" dirty="0" smtClean="0"/>
              <a:t>不能</a:t>
            </a:r>
            <a:r>
              <a:rPr lang="zh-CN" altLang="zh-CN" dirty="0"/>
              <a:t>满足用户的要求呢</a:t>
            </a:r>
            <a:r>
              <a:rPr lang="zh-CN" altLang="zh-CN" dirty="0" smtClean="0"/>
              <a:t>？</a:t>
            </a:r>
            <a:endParaRPr lang="en-US" altLang="zh-CN" dirty="0" smtClean="0"/>
          </a:p>
          <a:p>
            <a:r>
              <a:rPr lang="zh-CN" altLang="zh-CN" dirty="0" smtClean="0"/>
              <a:t>很大原因</a:t>
            </a:r>
            <a:r>
              <a:rPr lang="zh-CN" altLang="en-US" dirty="0" smtClean="0"/>
              <a:t>需求分析得到的非功能</a:t>
            </a:r>
            <a:r>
              <a:rPr lang="en-US" altLang="zh-CN" dirty="0" smtClean="0"/>
              <a:t>(</a:t>
            </a:r>
            <a:r>
              <a:rPr lang="zh-CN" altLang="en-US" dirty="0" smtClean="0"/>
              <a:t>质量</a:t>
            </a:r>
            <a:r>
              <a:rPr lang="en-US" altLang="zh-CN" dirty="0" smtClean="0"/>
              <a:t>)</a:t>
            </a:r>
            <a:r>
              <a:rPr lang="zh-CN" altLang="en-US" dirty="0" smtClean="0"/>
              <a:t>指标完全偏离实际，我们以性能为例进行讨论：</a:t>
            </a:r>
            <a:endParaRPr lang="en-US" altLang="zh-CN" dirty="0"/>
          </a:p>
          <a:p>
            <a:pPr lvl="1"/>
            <a:r>
              <a:rPr lang="en-US" dirty="0" smtClean="0"/>
              <a:t>26.4.1 </a:t>
            </a:r>
            <a:r>
              <a:rPr lang="zh-CN" altLang="en-US" dirty="0" smtClean="0"/>
              <a:t>影响信息系统性能的因素</a:t>
            </a:r>
          </a:p>
          <a:p>
            <a:pPr lvl="1"/>
            <a:r>
              <a:rPr lang="en-US" dirty="0" smtClean="0"/>
              <a:t>26.4.2 </a:t>
            </a:r>
            <a:r>
              <a:rPr lang="zh-CN" altLang="en-US" dirty="0" smtClean="0"/>
              <a:t>测试与真实环境差异分析</a:t>
            </a:r>
          </a:p>
          <a:p>
            <a:pPr lvl="1"/>
            <a:r>
              <a:rPr lang="en-US" dirty="0" smtClean="0"/>
              <a:t>26.4.3 </a:t>
            </a:r>
            <a:r>
              <a:rPr lang="zh-CN" altLang="en-US" dirty="0" smtClean="0"/>
              <a:t>真实使用场景分析</a:t>
            </a:r>
          </a:p>
          <a:p>
            <a:pPr lvl="1"/>
            <a:r>
              <a:rPr lang="en-US" dirty="0" smtClean="0"/>
              <a:t>26.4.4 </a:t>
            </a:r>
            <a:r>
              <a:rPr lang="zh-CN" altLang="en-US" dirty="0" smtClean="0"/>
              <a:t>性能模型建立</a:t>
            </a:r>
          </a:p>
          <a:p>
            <a:pPr lvl="1"/>
            <a:r>
              <a:rPr lang="en-US" dirty="0" smtClean="0"/>
              <a:t>26.4.5 </a:t>
            </a:r>
            <a:r>
              <a:rPr lang="zh-CN" altLang="en-US" dirty="0" smtClean="0"/>
              <a:t>性能模型确认过程</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26.4.1 </a:t>
            </a:r>
            <a:r>
              <a:rPr lang="zh-CN" altLang="en-US" dirty="0" smtClean="0"/>
              <a:t>影响信息系统性能的因素</a:t>
            </a:r>
            <a:endParaRPr lang="zh-CN" altLang="en-US" dirty="0"/>
          </a:p>
        </p:txBody>
      </p:sp>
      <p:sp>
        <p:nvSpPr>
          <p:cNvPr id="3" name="内容占位符 2"/>
          <p:cNvSpPr>
            <a:spLocks noGrp="1"/>
          </p:cNvSpPr>
          <p:nvPr>
            <p:ph idx="1"/>
          </p:nvPr>
        </p:nvSpPr>
        <p:spPr/>
        <p:txBody>
          <a:bodyPr/>
          <a:lstStyle/>
          <a:p>
            <a:r>
              <a:rPr lang="zh-CN" altLang="zh-CN" dirty="0" smtClean="0"/>
              <a:t>影响</a:t>
            </a:r>
            <a:r>
              <a:rPr lang="zh-CN" altLang="zh-CN" dirty="0"/>
              <a:t>信息系性能的因素是数据需求，特别是数据的规模、流动方式、以及处理数据的技术结构</a:t>
            </a:r>
            <a:r>
              <a:rPr lang="zh-CN" altLang="zh-CN" dirty="0" smtClean="0"/>
              <a:t>。</a:t>
            </a:r>
            <a:r>
              <a:rPr lang="zh-CN" altLang="en-US" dirty="0" smtClean="0"/>
              <a:t>这些因素可能是：</a:t>
            </a:r>
            <a:endParaRPr lang="en-US" b="1" dirty="0" smtClean="0"/>
          </a:p>
          <a:p>
            <a:pPr lvl="1"/>
            <a:r>
              <a:rPr lang="en-US" b="1" dirty="0" smtClean="0"/>
              <a:t>1</a:t>
            </a:r>
            <a:r>
              <a:rPr lang="zh-CN" altLang="en-US" b="1" dirty="0" smtClean="0"/>
              <a:t>）工作负载</a:t>
            </a:r>
            <a:r>
              <a:rPr lang="en-US" b="1" dirty="0" smtClean="0"/>
              <a:t>(Workload)</a:t>
            </a:r>
            <a:r>
              <a:rPr lang="zh-CN" altLang="en-US" b="1" dirty="0" smtClean="0"/>
              <a:t>：</a:t>
            </a:r>
            <a:endParaRPr lang="en-US" altLang="zh-CN" b="1" dirty="0" smtClean="0"/>
          </a:p>
          <a:p>
            <a:pPr lvl="2"/>
            <a:r>
              <a:rPr lang="zh-CN" altLang="en-US" dirty="0" smtClean="0"/>
              <a:t>信息系统的业务功能容量和访问信息的模式影响着系统的性能。例如，业务功能的频度、用户数和响应时间。</a:t>
            </a:r>
          </a:p>
          <a:p>
            <a:pPr lvl="1"/>
            <a:r>
              <a:rPr lang="en-US" b="1" dirty="0" smtClean="0"/>
              <a:t>2</a:t>
            </a:r>
            <a:r>
              <a:rPr lang="zh-CN" altLang="en-US" b="1" dirty="0" smtClean="0"/>
              <a:t>）基础结构</a:t>
            </a:r>
            <a:r>
              <a:rPr lang="en-US" b="1" dirty="0" smtClean="0"/>
              <a:t>(infrastructure)</a:t>
            </a:r>
            <a:r>
              <a:rPr lang="zh-CN" altLang="en-US" b="1" dirty="0" smtClean="0"/>
              <a:t>：</a:t>
            </a:r>
            <a:endParaRPr lang="en-US" altLang="zh-CN" b="1" dirty="0" smtClean="0"/>
          </a:p>
          <a:p>
            <a:pPr lvl="2"/>
            <a:r>
              <a:rPr lang="zh-CN" altLang="en-US" dirty="0" smtClean="0"/>
              <a:t>系统服务器、硬件、网络和软件子系统。</a:t>
            </a:r>
            <a:endParaRPr lang="en-US" altLang="zh-CN" dirty="0" smtClean="0"/>
          </a:p>
          <a:p>
            <a:pPr lvl="3"/>
            <a:r>
              <a:rPr lang="zh-CN" altLang="en-US" dirty="0" smtClean="0"/>
              <a:t>服务器的基本属性涉及到</a:t>
            </a:r>
            <a:r>
              <a:rPr lang="en-US" dirty="0" smtClean="0"/>
              <a:t>CPU</a:t>
            </a:r>
            <a:r>
              <a:rPr lang="zh-CN" altLang="en-US" dirty="0" smtClean="0"/>
              <a:t>的个数、</a:t>
            </a:r>
            <a:r>
              <a:rPr lang="en-US" dirty="0" smtClean="0"/>
              <a:t>CPU</a:t>
            </a:r>
            <a:r>
              <a:rPr lang="zh-CN" altLang="en-US" dirty="0" smtClean="0"/>
              <a:t>速度、内存大小、操作系和服务器的个数。</a:t>
            </a:r>
            <a:endParaRPr lang="en-US" altLang="zh-CN" dirty="0" smtClean="0"/>
          </a:p>
          <a:p>
            <a:pPr lvl="3"/>
            <a:r>
              <a:rPr lang="zh-CN" altLang="en-US" dirty="0" smtClean="0"/>
              <a:t>网络因素有带宽和延迟。</a:t>
            </a:r>
            <a:endParaRPr lang="en-US" altLang="zh-CN" dirty="0" smtClean="0"/>
          </a:p>
          <a:p>
            <a:pPr lvl="3"/>
            <a:r>
              <a:rPr lang="zh-CN" altLang="en-US" dirty="0" smtClean="0"/>
              <a:t>软件系统也是基础结构的一部分，涉及到线程、实例个数、以及相关的服务器。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26.4.1 </a:t>
            </a:r>
            <a:r>
              <a:rPr lang="zh-CN" altLang="en-US" dirty="0" smtClean="0"/>
              <a:t>影响信息系统性能的因素</a:t>
            </a:r>
            <a:endParaRPr lang="zh-CN" altLang="en-US" dirty="0"/>
          </a:p>
        </p:txBody>
      </p:sp>
      <p:sp>
        <p:nvSpPr>
          <p:cNvPr id="3" name="内容占位符 2"/>
          <p:cNvSpPr>
            <a:spLocks noGrp="1"/>
          </p:cNvSpPr>
          <p:nvPr>
            <p:ph idx="1"/>
          </p:nvPr>
        </p:nvSpPr>
        <p:spPr>
          <a:xfrm>
            <a:off x="1024466" y="1264671"/>
            <a:ext cx="7991981" cy="5000662"/>
          </a:xfrm>
        </p:spPr>
        <p:txBody>
          <a:bodyPr/>
          <a:lstStyle/>
          <a:p>
            <a:pPr lvl="1"/>
            <a:r>
              <a:rPr lang="en-US" b="1" dirty="0" smtClean="0"/>
              <a:t>3</a:t>
            </a:r>
            <a:r>
              <a:rPr lang="zh-CN" altLang="en-US" b="1" dirty="0" smtClean="0"/>
              <a:t>）流程</a:t>
            </a:r>
            <a:r>
              <a:rPr lang="en-US" b="1" dirty="0" smtClean="0"/>
              <a:t>(flow)</a:t>
            </a:r>
            <a:r>
              <a:rPr lang="zh-CN" altLang="en-US" b="1" dirty="0" smtClean="0"/>
              <a:t>数据：</a:t>
            </a:r>
            <a:endParaRPr lang="en-US" altLang="zh-CN" b="1" dirty="0" smtClean="0"/>
          </a:p>
          <a:p>
            <a:pPr lvl="2"/>
            <a:r>
              <a:rPr lang="zh-CN" altLang="en-US" dirty="0" smtClean="0"/>
              <a:t>流程表达一个业务功能的执行</a:t>
            </a:r>
            <a:r>
              <a:rPr lang="en-US" dirty="0" smtClean="0"/>
              <a:t>(</a:t>
            </a:r>
            <a:r>
              <a:rPr lang="zh-CN" altLang="en-US" dirty="0" smtClean="0"/>
              <a:t>跟踪</a:t>
            </a:r>
            <a:r>
              <a:rPr lang="en-US" dirty="0" smtClean="0"/>
              <a:t>)</a:t>
            </a:r>
            <a:r>
              <a:rPr lang="zh-CN" altLang="en-US" dirty="0" smtClean="0"/>
              <a:t>过程。</a:t>
            </a:r>
            <a:endParaRPr lang="en-US" altLang="zh-CN" dirty="0" smtClean="0"/>
          </a:p>
          <a:p>
            <a:pPr lvl="2"/>
            <a:r>
              <a:rPr lang="zh-CN" altLang="en-US" dirty="0" smtClean="0"/>
              <a:t>特别是对于多层体系结构的信息系统，层与层之间的事务“请求</a:t>
            </a:r>
            <a:r>
              <a:rPr lang="en-US" dirty="0" smtClean="0"/>
              <a:t>/</a:t>
            </a:r>
            <a:r>
              <a:rPr lang="zh-CN" altLang="en-US" dirty="0" smtClean="0"/>
              <a:t>响应对</a:t>
            </a:r>
            <a:r>
              <a:rPr lang="en-US" dirty="0" smtClean="0"/>
              <a:t>(Request-Response-Pair)</a:t>
            </a:r>
            <a:r>
              <a:rPr lang="zh-CN" altLang="en-US" dirty="0" smtClean="0"/>
              <a:t>”主要处理这些业务功能。</a:t>
            </a:r>
            <a:endParaRPr lang="en-US" altLang="zh-CN" dirty="0" smtClean="0"/>
          </a:p>
          <a:p>
            <a:pPr marL="857250" lvl="2" indent="0">
              <a:buNone/>
            </a:pPr>
            <a:endParaRPr kumimoji="0" lang="en-US" altLang="zh-CN" sz="1200" kern="1200" dirty="0">
              <a:latin typeface="Times New Roman" pitchFamily="18" charset="0"/>
              <a:ea typeface="楷体_GB2312" charset="-122"/>
              <a:cs typeface="Times New Roman" panose="02020603050405020304" pitchFamily="18" charset="0"/>
            </a:endParaRPr>
          </a:p>
          <a:p>
            <a:pPr lvl="2"/>
            <a:endParaRPr lang="en-US" altLang="zh-CN" dirty="0" smtClean="0"/>
          </a:p>
          <a:p>
            <a:pPr lvl="2"/>
            <a:endParaRPr lang="en-US" altLang="zh-CN" dirty="0" smtClean="0"/>
          </a:p>
          <a:p>
            <a:pPr lvl="2"/>
            <a:endParaRPr lang="en-US" altLang="zh-CN" dirty="0"/>
          </a:p>
          <a:p>
            <a:pPr lvl="2"/>
            <a:endParaRPr lang="en-US" altLang="zh-CN" dirty="0" smtClean="0"/>
          </a:p>
          <a:p>
            <a:pPr lvl="1"/>
            <a:endParaRPr lang="en-US" altLang="zh-CN" b="1" dirty="0" smtClean="0"/>
          </a:p>
          <a:p>
            <a:pPr lvl="1"/>
            <a:r>
              <a:rPr lang="en-US" altLang="zh-CN" b="1" dirty="0" smtClean="0"/>
              <a:t>4</a:t>
            </a:r>
            <a:r>
              <a:rPr lang="zh-CN" altLang="en-US" b="1" dirty="0"/>
              <a:t>）资源</a:t>
            </a:r>
            <a:r>
              <a:rPr lang="en-US" altLang="zh-CN" b="1" dirty="0"/>
              <a:t>(Resource)</a:t>
            </a:r>
            <a:r>
              <a:rPr lang="zh-CN" altLang="en-US" b="1" dirty="0"/>
              <a:t>数据：</a:t>
            </a:r>
            <a:endParaRPr lang="en-US" altLang="zh-CN" b="1" dirty="0"/>
          </a:p>
          <a:p>
            <a:pPr lvl="2"/>
            <a:r>
              <a:rPr lang="zh-CN" altLang="en-US" dirty="0"/>
              <a:t>主要表达业务数据访问每个服务器情况，主要有：每个访问占用</a:t>
            </a:r>
            <a:r>
              <a:rPr lang="en-US" altLang="zh-CN" dirty="0"/>
              <a:t>CPU</a:t>
            </a:r>
            <a:r>
              <a:rPr lang="zh-CN" altLang="en-US" dirty="0"/>
              <a:t>的时间和</a:t>
            </a:r>
            <a:r>
              <a:rPr lang="en-US" altLang="zh-CN" dirty="0"/>
              <a:t>I/O</a:t>
            </a:r>
            <a:r>
              <a:rPr lang="zh-CN" altLang="en-US" dirty="0"/>
              <a:t>的情况。</a:t>
            </a:r>
          </a:p>
          <a:p>
            <a:pPr lvl="1"/>
            <a:endParaRPr lang="zh-CN" altLang="en-US" dirty="0" smtClean="0"/>
          </a:p>
          <a:p>
            <a:endParaRPr lang="zh-CN" altLang="en-US" dirty="0"/>
          </a:p>
        </p:txBody>
      </p:sp>
      <p:sp>
        <p:nvSpPr>
          <p:cNvPr id="4" name="Rectangle 30"/>
          <p:cNvSpPr>
            <a:spLocks noChangeArrowheads="1"/>
          </p:cNvSpPr>
          <p:nvPr/>
        </p:nvSpPr>
        <p:spPr bwMode="auto">
          <a:xfrm>
            <a:off x="1437861" y="32931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143001" y="3149233"/>
            <a:ext cx="7518400" cy="1831422"/>
            <a:chOff x="1208" y="2593"/>
            <a:chExt cx="8100" cy="2184"/>
          </a:xfrm>
        </p:grpSpPr>
        <p:sp>
          <p:nvSpPr>
            <p:cNvPr id="6" name="AutoShape 29"/>
            <p:cNvSpPr>
              <a:spLocks noChangeAspect="1" noChangeArrowheads="1" noTextEdit="1"/>
            </p:cNvSpPr>
            <p:nvPr/>
          </p:nvSpPr>
          <p:spPr bwMode="auto">
            <a:xfrm>
              <a:off x="1208" y="2593"/>
              <a:ext cx="8100" cy="21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AutoShape 28"/>
            <p:cNvSpPr>
              <a:spLocks noChangeArrowheads="1"/>
            </p:cNvSpPr>
            <p:nvPr/>
          </p:nvSpPr>
          <p:spPr bwMode="auto">
            <a:xfrm>
              <a:off x="1388" y="3373"/>
              <a:ext cx="360" cy="468"/>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 name="Text Box 27"/>
            <p:cNvSpPr txBox="1">
              <a:spLocks noChangeArrowheads="1"/>
            </p:cNvSpPr>
            <p:nvPr/>
          </p:nvSpPr>
          <p:spPr bwMode="auto">
            <a:xfrm>
              <a:off x="1208" y="3865"/>
              <a:ext cx="721"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ea typeface="楷体_GB2312" charset="-122"/>
                  <a:cs typeface="Times New Roman" panose="02020603050405020304" pitchFamily="18" charset="0"/>
                </a:rPr>
                <a:t>最终</a:t>
              </a:r>
            </a:p>
            <a:p>
              <a:pPr indent="0"/>
              <a:r>
                <a:rPr kumimoji="0" lang="zh-CN" altLang="zh-CN" sz="1600" dirty="0">
                  <a:latin typeface="Times New Roman" pitchFamily="18" charset="0"/>
                  <a:ea typeface="楷体_GB2312" charset="-122"/>
                  <a:cs typeface="Times New Roman" panose="02020603050405020304" pitchFamily="18" charset="0"/>
                </a:rPr>
                <a:t>用户</a:t>
              </a:r>
            </a:p>
          </p:txBody>
        </p:sp>
        <p:sp>
          <p:nvSpPr>
            <p:cNvPr id="9" name="Text Box 26"/>
            <p:cNvSpPr txBox="1">
              <a:spLocks noChangeArrowheads="1"/>
            </p:cNvSpPr>
            <p:nvPr/>
          </p:nvSpPr>
          <p:spPr bwMode="auto">
            <a:xfrm>
              <a:off x="2108" y="3217"/>
              <a:ext cx="900" cy="8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200000"/>
                </a:lnSpc>
              </a:pPr>
              <a:r>
                <a:rPr kumimoji="0" lang="zh-CN" altLang="zh-CN" sz="1600" dirty="0">
                  <a:ea typeface="楷体_GB2312" charset="-122"/>
                  <a:cs typeface="Times New Roman" panose="02020603050405020304" pitchFamily="18" charset="0"/>
                </a:rPr>
                <a:t>浏览器</a:t>
              </a:r>
            </a:p>
          </p:txBody>
        </p:sp>
        <p:sp>
          <p:nvSpPr>
            <p:cNvPr id="10" name="Text Box 25"/>
            <p:cNvSpPr txBox="1">
              <a:spLocks noChangeArrowheads="1"/>
            </p:cNvSpPr>
            <p:nvPr/>
          </p:nvSpPr>
          <p:spPr bwMode="auto">
            <a:xfrm>
              <a:off x="3908" y="3217"/>
              <a:ext cx="1080" cy="8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endParaRPr kumimoji="0" lang="en-US" altLang="zh-CN" sz="1400" dirty="0" smtClean="0">
                <a:ea typeface="楷体_GB2312" charset="-122"/>
                <a:cs typeface="Times New Roman" panose="02020603050405020304" pitchFamily="18" charset="0"/>
              </a:endParaRPr>
            </a:p>
            <a:p>
              <a:pPr eaLnBrk="0" hangingPunct="0"/>
              <a:r>
                <a:rPr kumimoji="0" lang="en-US" altLang="zh-CN" sz="1400" dirty="0" err="1" smtClean="0">
                  <a:ea typeface="楷体_GB2312" charset="-122"/>
                  <a:cs typeface="Times New Roman" panose="02020603050405020304" pitchFamily="18" charset="0"/>
                </a:rPr>
                <a:t>WebServer</a:t>
              </a:r>
              <a:endParaRPr kumimoji="0" lang="en-US" altLang="zh-CN" sz="1400" dirty="0">
                <a:ea typeface="楷体_GB2312" charset="-122"/>
                <a:cs typeface="Times New Roman" panose="02020603050405020304" pitchFamily="18" charset="0"/>
              </a:endParaRPr>
            </a:p>
          </p:txBody>
        </p:sp>
        <p:sp>
          <p:nvSpPr>
            <p:cNvPr id="11" name="Text Box 24"/>
            <p:cNvSpPr txBox="1">
              <a:spLocks noChangeArrowheads="1"/>
            </p:cNvSpPr>
            <p:nvPr/>
          </p:nvSpPr>
          <p:spPr bwMode="auto">
            <a:xfrm>
              <a:off x="5888" y="3217"/>
              <a:ext cx="1080" cy="8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endParaRPr kumimoji="0" lang="en-US" altLang="zh-CN" sz="1400" dirty="0" smtClean="0">
                <a:ea typeface="楷体_GB2312" charset="-122"/>
                <a:cs typeface="Times New Roman" panose="02020603050405020304" pitchFamily="18" charset="0"/>
              </a:endParaRPr>
            </a:p>
            <a:p>
              <a:pPr eaLnBrk="0" hangingPunct="0"/>
              <a:r>
                <a:rPr kumimoji="0" lang="en-US" altLang="zh-CN" sz="1400" dirty="0" err="1" smtClean="0">
                  <a:ea typeface="楷体_GB2312" charset="-122"/>
                  <a:cs typeface="Times New Roman" panose="02020603050405020304" pitchFamily="18" charset="0"/>
                </a:rPr>
                <a:t>AppServer</a:t>
              </a:r>
              <a:endParaRPr kumimoji="0" lang="en-US" altLang="zh-CN" sz="1400" dirty="0">
                <a:ea typeface="楷体_GB2312" charset="-122"/>
                <a:cs typeface="Times New Roman" panose="02020603050405020304" pitchFamily="18" charset="0"/>
              </a:endParaRPr>
            </a:p>
          </p:txBody>
        </p:sp>
        <p:sp>
          <p:nvSpPr>
            <p:cNvPr id="13" name="Line 22"/>
            <p:cNvSpPr>
              <a:spLocks noChangeShapeType="1"/>
            </p:cNvSpPr>
            <p:nvPr/>
          </p:nvSpPr>
          <p:spPr bwMode="auto">
            <a:xfrm>
              <a:off x="1748" y="3645"/>
              <a:ext cx="3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21"/>
            <p:cNvSpPr>
              <a:spLocks noChangeShapeType="1"/>
            </p:cNvSpPr>
            <p:nvPr/>
          </p:nvSpPr>
          <p:spPr bwMode="auto">
            <a:xfrm>
              <a:off x="3008" y="3373"/>
              <a:ext cx="9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20"/>
            <p:cNvSpPr>
              <a:spLocks noChangeShapeType="1"/>
            </p:cNvSpPr>
            <p:nvPr/>
          </p:nvSpPr>
          <p:spPr bwMode="auto">
            <a:xfrm flipH="1">
              <a:off x="3008" y="3865"/>
              <a:ext cx="9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9"/>
            <p:cNvSpPr>
              <a:spLocks noChangeShapeType="1"/>
            </p:cNvSpPr>
            <p:nvPr/>
          </p:nvSpPr>
          <p:spPr bwMode="auto">
            <a:xfrm>
              <a:off x="4988" y="3373"/>
              <a:ext cx="9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18"/>
            <p:cNvSpPr>
              <a:spLocks noChangeShapeType="1"/>
            </p:cNvSpPr>
            <p:nvPr/>
          </p:nvSpPr>
          <p:spPr bwMode="auto">
            <a:xfrm flipH="1">
              <a:off x="4988" y="3865"/>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17"/>
            <p:cNvSpPr>
              <a:spLocks noChangeShapeType="1"/>
            </p:cNvSpPr>
            <p:nvPr/>
          </p:nvSpPr>
          <p:spPr bwMode="auto">
            <a:xfrm>
              <a:off x="6968" y="3373"/>
              <a:ext cx="108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16"/>
            <p:cNvSpPr>
              <a:spLocks noChangeShapeType="1"/>
            </p:cNvSpPr>
            <p:nvPr/>
          </p:nvSpPr>
          <p:spPr bwMode="auto">
            <a:xfrm flipH="1">
              <a:off x="6968" y="3865"/>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15"/>
            <p:cNvSpPr txBox="1">
              <a:spLocks noChangeArrowheads="1"/>
            </p:cNvSpPr>
            <p:nvPr/>
          </p:nvSpPr>
          <p:spPr bwMode="auto">
            <a:xfrm>
              <a:off x="2348" y="2617"/>
              <a:ext cx="1147"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15.8KB</a:t>
              </a:r>
            </a:p>
          </p:txBody>
        </p:sp>
        <p:sp>
          <p:nvSpPr>
            <p:cNvPr id="21" name="Line 14"/>
            <p:cNvSpPr>
              <a:spLocks noChangeShapeType="1"/>
            </p:cNvSpPr>
            <p:nvPr/>
          </p:nvSpPr>
          <p:spPr bwMode="auto">
            <a:xfrm>
              <a:off x="3008" y="2905"/>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13"/>
            <p:cNvSpPr txBox="1">
              <a:spLocks noChangeArrowheads="1"/>
            </p:cNvSpPr>
            <p:nvPr/>
          </p:nvSpPr>
          <p:spPr bwMode="auto">
            <a:xfrm>
              <a:off x="4448" y="2593"/>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1.2KB</a:t>
              </a:r>
            </a:p>
          </p:txBody>
        </p:sp>
        <p:sp>
          <p:nvSpPr>
            <p:cNvPr id="23" name="Text Box 12"/>
            <p:cNvSpPr txBox="1">
              <a:spLocks noChangeArrowheads="1"/>
            </p:cNvSpPr>
            <p:nvPr/>
          </p:nvSpPr>
          <p:spPr bwMode="auto">
            <a:xfrm>
              <a:off x="6788" y="2593"/>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defTabSz="914400" eaLnBrk="0" latinLnBrk="0" hangingPunct="0">
                <a:lnSpc>
                  <a:spcPct val="100000"/>
                </a:lnSpc>
                <a:buClrTx/>
                <a:buSzTx/>
                <a:buFontTx/>
                <a:buNone/>
                <a:tabLst/>
              </a:pPr>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0.9KB</a:t>
              </a:r>
            </a:p>
          </p:txBody>
        </p:sp>
        <p:sp>
          <p:nvSpPr>
            <p:cNvPr id="24" name="Line 11"/>
            <p:cNvSpPr>
              <a:spLocks noChangeShapeType="1"/>
            </p:cNvSpPr>
            <p:nvPr/>
          </p:nvSpPr>
          <p:spPr bwMode="auto">
            <a:xfrm>
              <a:off x="4988" y="2905"/>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Text Box 10"/>
            <p:cNvSpPr txBox="1">
              <a:spLocks noChangeArrowheads="1"/>
            </p:cNvSpPr>
            <p:nvPr/>
          </p:nvSpPr>
          <p:spPr bwMode="auto">
            <a:xfrm>
              <a:off x="3068" y="3373"/>
              <a:ext cx="8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ea typeface="楷体_GB2312" charset="-122"/>
                  <a:cs typeface="Times New Roman" panose="02020603050405020304" pitchFamily="18" charset="0"/>
                </a:rPr>
                <a:t>32</a:t>
              </a:r>
              <a:r>
                <a:rPr kumimoji="0" lang="zh-CN" altLang="en-US" sz="1400" dirty="0">
                  <a:latin typeface="Times New Roman" pitchFamily="18" charset="0"/>
                  <a:ea typeface="楷体_GB2312" charset="-122"/>
                  <a:cs typeface="Times New Roman" panose="02020603050405020304" pitchFamily="18" charset="0"/>
                </a:rPr>
                <a:t>个</a:t>
              </a:r>
            </a:p>
            <a:p>
              <a:pPr indent="0"/>
              <a:r>
                <a:rPr kumimoji="0" lang="zh-CN" altLang="en-US" sz="1400" dirty="0">
                  <a:latin typeface="Times New Roman" pitchFamily="18" charset="0"/>
                  <a:ea typeface="楷体_GB2312" charset="-122"/>
                  <a:cs typeface="Times New Roman" panose="02020603050405020304" pitchFamily="18" charset="0"/>
                </a:rPr>
                <a:t>请求</a:t>
              </a:r>
            </a:p>
          </p:txBody>
        </p:sp>
        <p:sp>
          <p:nvSpPr>
            <p:cNvPr id="26" name="Text Box 9"/>
            <p:cNvSpPr txBox="1">
              <a:spLocks noChangeArrowheads="1"/>
            </p:cNvSpPr>
            <p:nvPr/>
          </p:nvSpPr>
          <p:spPr bwMode="auto">
            <a:xfrm>
              <a:off x="5048" y="3373"/>
              <a:ext cx="8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ea typeface="楷体_GB2312" charset="-122"/>
                  <a:cs typeface="Times New Roman" panose="02020603050405020304" pitchFamily="18" charset="0"/>
                </a:rPr>
                <a:t>4</a:t>
              </a:r>
              <a:r>
                <a:rPr kumimoji="0" lang="zh-CN" altLang="en-US" sz="1400" dirty="0">
                  <a:latin typeface="Times New Roman" pitchFamily="18" charset="0"/>
                  <a:ea typeface="楷体_GB2312" charset="-122"/>
                  <a:cs typeface="Times New Roman" panose="02020603050405020304" pitchFamily="18" charset="0"/>
                </a:rPr>
                <a:t>个</a:t>
              </a:r>
            </a:p>
            <a:p>
              <a:pPr indent="0"/>
              <a:r>
                <a:rPr kumimoji="0" lang="zh-CN" altLang="en-US" sz="1400" dirty="0">
                  <a:latin typeface="Times New Roman" pitchFamily="18" charset="0"/>
                  <a:ea typeface="楷体_GB2312" charset="-122"/>
                  <a:cs typeface="Times New Roman" panose="02020603050405020304" pitchFamily="18" charset="0"/>
                </a:rPr>
                <a:t>请求</a:t>
              </a:r>
            </a:p>
          </p:txBody>
        </p:sp>
        <p:sp>
          <p:nvSpPr>
            <p:cNvPr id="27" name="Text Box 8"/>
            <p:cNvSpPr txBox="1">
              <a:spLocks noChangeArrowheads="1"/>
            </p:cNvSpPr>
            <p:nvPr/>
          </p:nvSpPr>
          <p:spPr bwMode="auto">
            <a:xfrm>
              <a:off x="7106" y="3285"/>
              <a:ext cx="8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ea typeface="楷体_GB2312" charset="-122"/>
                  <a:cs typeface="Times New Roman" panose="02020603050405020304" pitchFamily="18" charset="0"/>
                </a:rPr>
                <a:t>5</a:t>
              </a:r>
              <a:r>
                <a:rPr kumimoji="0" lang="zh-CN" altLang="en-US" sz="1400" dirty="0">
                  <a:latin typeface="Times New Roman" pitchFamily="18" charset="0"/>
                  <a:ea typeface="楷体_GB2312" charset="-122"/>
                  <a:cs typeface="Times New Roman" panose="02020603050405020304" pitchFamily="18" charset="0"/>
                </a:rPr>
                <a:t>个</a:t>
              </a:r>
            </a:p>
            <a:p>
              <a:pPr indent="0"/>
              <a:r>
                <a:rPr kumimoji="0" lang="zh-CN" altLang="en-US" sz="1400" dirty="0">
                  <a:latin typeface="Times New Roman" pitchFamily="18" charset="0"/>
                  <a:ea typeface="楷体_GB2312" charset="-122"/>
                  <a:cs typeface="Times New Roman" panose="02020603050405020304" pitchFamily="18" charset="0"/>
                </a:rPr>
                <a:t>请求</a:t>
              </a:r>
            </a:p>
          </p:txBody>
        </p:sp>
        <p:sp>
          <p:nvSpPr>
            <p:cNvPr id="28" name="Text Box 7"/>
            <p:cNvSpPr txBox="1">
              <a:spLocks noChangeArrowheads="1"/>
            </p:cNvSpPr>
            <p:nvPr/>
          </p:nvSpPr>
          <p:spPr bwMode="auto">
            <a:xfrm>
              <a:off x="3248" y="4257"/>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151.9KB</a:t>
              </a:r>
            </a:p>
          </p:txBody>
        </p:sp>
        <p:sp>
          <p:nvSpPr>
            <p:cNvPr id="29" name="Text Box 6"/>
            <p:cNvSpPr txBox="1">
              <a:spLocks noChangeArrowheads="1"/>
            </p:cNvSpPr>
            <p:nvPr/>
          </p:nvSpPr>
          <p:spPr bwMode="auto">
            <a:xfrm>
              <a:off x="5408" y="4309"/>
              <a:ext cx="12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1.2 KB</a:t>
              </a:r>
            </a:p>
          </p:txBody>
        </p:sp>
        <p:sp>
          <p:nvSpPr>
            <p:cNvPr id="30" name="Text Box 5"/>
            <p:cNvSpPr txBox="1">
              <a:spLocks noChangeArrowheads="1"/>
            </p:cNvSpPr>
            <p:nvPr/>
          </p:nvSpPr>
          <p:spPr bwMode="auto">
            <a:xfrm>
              <a:off x="7748" y="4309"/>
              <a:ext cx="12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ea typeface="楷体_GB2312" charset="-122"/>
                  <a:cs typeface="Times New Roman" panose="02020603050405020304" pitchFamily="18" charset="0"/>
                </a:rPr>
                <a:t>共</a:t>
              </a:r>
              <a:r>
                <a:rPr kumimoji="0" lang="en-US" altLang="zh-CN" sz="1400" dirty="0">
                  <a:ea typeface="楷体_GB2312" charset="-122"/>
                  <a:cs typeface="Times New Roman" panose="02020603050405020304" pitchFamily="18" charset="0"/>
                </a:rPr>
                <a:t>0.6KB</a:t>
              </a:r>
            </a:p>
          </p:txBody>
        </p:sp>
        <p:sp>
          <p:nvSpPr>
            <p:cNvPr id="31" name="Line 4"/>
            <p:cNvSpPr>
              <a:spLocks noChangeShapeType="1"/>
            </p:cNvSpPr>
            <p:nvPr/>
          </p:nvSpPr>
          <p:spPr bwMode="auto">
            <a:xfrm flipH="1" flipV="1">
              <a:off x="3437" y="3919"/>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3"/>
            <p:cNvSpPr>
              <a:spLocks noChangeShapeType="1"/>
            </p:cNvSpPr>
            <p:nvPr/>
          </p:nvSpPr>
          <p:spPr bwMode="auto">
            <a:xfrm flipH="1" flipV="1">
              <a:off x="5348" y="3841"/>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2"/>
            <p:cNvSpPr>
              <a:spLocks noChangeShapeType="1"/>
            </p:cNvSpPr>
            <p:nvPr/>
          </p:nvSpPr>
          <p:spPr bwMode="auto">
            <a:xfrm flipH="1" flipV="1">
              <a:off x="7328" y="3841"/>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4" name="圆柱形 33"/>
          <p:cNvSpPr/>
          <p:nvPr/>
        </p:nvSpPr>
        <p:spPr bwMode="auto">
          <a:xfrm>
            <a:off x="7488306" y="3437098"/>
            <a:ext cx="1066800" cy="1012538"/>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altLang="zh-CN" sz="1400" dirty="0" smtClean="0">
              <a:ea typeface="楷体_GB2312" charset="-122"/>
              <a:cs typeface="Times New Roman" panose="02020603050405020304" pitchFamily="18" charset="0"/>
            </a:endParaRPr>
          </a:p>
          <a:p>
            <a:pPr algn="ctr"/>
            <a:r>
              <a:rPr kumimoji="0" lang="en-US" altLang="zh-CN" sz="1400" dirty="0" err="1" smtClean="0">
                <a:ea typeface="楷体_GB2312" charset="-122"/>
                <a:cs typeface="Times New Roman" panose="02020603050405020304" pitchFamily="18" charset="0"/>
              </a:rPr>
              <a:t>DBServer</a:t>
            </a:r>
            <a:endParaRPr kumimoji="0" lang="en-US" altLang="zh-CN" sz="1400" dirty="0">
              <a:ea typeface="楷体_GB231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26.4.2 </a:t>
            </a:r>
            <a:r>
              <a:rPr lang="zh-CN" altLang="en-US" dirty="0" smtClean="0"/>
              <a:t>测试与真实环境差异分析</a:t>
            </a:r>
            <a:endParaRPr lang="zh-CN" altLang="en-US" dirty="0"/>
          </a:p>
        </p:txBody>
      </p:sp>
      <p:sp>
        <p:nvSpPr>
          <p:cNvPr id="3" name="内容占位符 2"/>
          <p:cNvSpPr>
            <a:spLocks noGrp="1"/>
          </p:cNvSpPr>
          <p:nvPr>
            <p:ph idx="1"/>
          </p:nvPr>
        </p:nvSpPr>
        <p:spPr/>
        <p:txBody>
          <a:bodyPr/>
          <a:lstStyle/>
          <a:p>
            <a:r>
              <a:rPr lang="zh-CN" altLang="en-US" dirty="0" smtClean="0"/>
              <a:t>在信息系统的实际使用的环境中，一个应用系统必然是与其它软件共享了一系列的资源，例如：</a:t>
            </a:r>
          </a:p>
          <a:p>
            <a:pPr lvl="1"/>
            <a:r>
              <a:rPr lang="en-US" dirty="0" smtClean="0"/>
              <a:t>1</a:t>
            </a:r>
            <a:r>
              <a:rPr lang="zh-CN" altLang="en-US" dirty="0" smtClean="0"/>
              <a:t>）共享网络，路由器、带宽等；</a:t>
            </a:r>
          </a:p>
          <a:p>
            <a:pPr lvl="1"/>
            <a:r>
              <a:rPr lang="en-US" dirty="0" smtClean="0"/>
              <a:t>2</a:t>
            </a:r>
            <a:r>
              <a:rPr lang="zh-CN" altLang="en-US" dirty="0" smtClean="0"/>
              <a:t>）共享一个或几个数据库管理系统</a:t>
            </a:r>
            <a:r>
              <a:rPr lang="en-US" dirty="0" smtClean="0"/>
              <a:t>(DBMS)</a:t>
            </a:r>
            <a:r>
              <a:rPr lang="zh-CN" altLang="en-US" dirty="0" smtClean="0"/>
              <a:t>，当几个应用共享一个</a:t>
            </a:r>
            <a:r>
              <a:rPr lang="en-US" dirty="0" smtClean="0"/>
              <a:t>DBMS</a:t>
            </a:r>
            <a:r>
              <a:rPr lang="zh-CN" altLang="en-US" dirty="0" smtClean="0"/>
              <a:t>时，必然造成</a:t>
            </a:r>
            <a:r>
              <a:rPr lang="en-US" dirty="0" smtClean="0"/>
              <a:t>DBMS</a:t>
            </a:r>
            <a:r>
              <a:rPr lang="zh-CN" altLang="en-US" dirty="0" smtClean="0"/>
              <a:t>对各种操作（例如，查询、删除、增添等）的任务的调度，从而使各种应用软件之间相互影响性能。</a:t>
            </a:r>
          </a:p>
          <a:p>
            <a:pPr lvl="1"/>
            <a:r>
              <a:rPr lang="en-US" dirty="0" smtClean="0"/>
              <a:t>3)Web </a:t>
            </a:r>
            <a:r>
              <a:rPr lang="zh-CN" altLang="en-US" dirty="0" smtClean="0"/>
              <a:t>服务器、认证服务器等的共享，与数据库服务器共享对性能的影响具有类同的地方；</a:t>
            </a:r>
          </a:p>
          <a:p>
            <a:pPr lvl="1"/>
            <a:r>
              <a:rPr lang="en-US" dirty="0" smtClean="0"/>
              <a:t>4</a:t>
            </a:r>
            <a:r>
              <a:rPr lang="zh-CN" altLang="en-US" dirty="0" smtClean="0"/>
              <a:t>）不同业务的数据量和用户量，直接影响到系统的性能。</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期望、实验</a:t>
            </a:r>
            <a:r>
              <a:rPr lang="zh-CN" altLang="en-US" dirty="0"/>
              <a:t>与</a:t>
            </a:r>
            <a:r>
              <a:rPr lang="zh-CN" altLang="en-US" dirty="0" smtClean="0"/>
              <a:t>实际的差别</a:t>
            </a:r>
            <a:endParaRPr lang="zh-CN" altLang="en-US" dirty="0"/>
          </a:p>
        </p:txBody>
      </p:sp>
      <p:sp>
        <p:nvSpPr>
          <p:cNvPr id="3" name="Rectangle 2"/>
          <p:cNvSpPr>
            <a:spLocks noChangeArrowheads="1"/>
          </p:cNvSpPr>
          <p:nvPr/>
        </p:nvSpPr>
        <p:spPr bwMode="auto">
          <a:xfrm>
            <a:off x="1225826" y="2690190"/>
            <a:ext cx="126240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68494196"/>
              </p:ext>
            </p:extLst>
          </p:nvPr>
        </p:nvGraphicFramePr>
        <p:xfrm>
          <a:off x="936552" y="2454607"/>
          <a:ext cx="7952344" cy="3783494"/>
        </p:xfrm>
        <a:graphic>
          <a:graphicData uri="http://schemas.openxmlformats.org/presentationml/2006/ole">
            <mc:AlternateContent xmlns:mc="http://schemas.openxmlformats.org/markup-compatibility/2006">
              <mc:Choice xmlns:v="urn:schemas-microsoft-com:vml" Requires="v">
                <p:oleObj spid="_x0000_s81952" name="图表" r:id="rId3" imgW="4324502" imgH="2057400" progId="MSGraph.Chart.8">
                  <p:embed/>
                </p:oleObj>
              </mc:Choice>
              <mc:Fallback>
                <p:oleObj name="图表" r:id="rId3" imgW="4324502" imgH="2057400"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52" y="2454607"/>
                        <a:ext cx="7952344" cy="3783494"/>
                      </a:xfrm>
                      <a:prstGeom prst="rect">
                        <a:avLst/>
                      </a:prstGeom>
                      <a:noFill/>
                    </p:spPr>
                  </p:pic>
                </p:oleObj>
              </mc:Fallback>
            </mc:AlternateContent>
          </a:graphicData>
        </a:graphic>
      </p:graphicFrame>
      <p:sp>
        <p:nvSpPr>
          <p:cNvPr id="5" name="矩形 4"/>
          <p:cNvSpPr/>
          <p:nvPr/>
        </p:nvSpPr>
        <p:spPr>
          <a:xfrm>
            <a:off x="1065727" y="1201089"/>
            <a:ext cx="7747001" cy="1569660"/>
          </a:xfrm>
          <a:prstGeom prst="rect">
            <a:avLst/>
          </a:prstGeom>
        </p:spPr>
        <p:txBody>
          <a:bodyPr wrap="square">
            <a:spAutoFit/>
          </a:bodyPr>
          <a:lstStyle/>
          <a:p>
            <a:pPr marL="342900" indent="-342900" algn="just">
              <a:spcAft>
                <a:spcPts val="0"/>
              </a:spcAft>
              <a:buFont typeface="Arial" panose="020B0604020202020204" pitchFamily="34" charset="0"/>
              <a:buChar char="•"/>
            </a:pPr>
            <a:r>
              <a:rPr lang="zh-CN" altLang="zh-CN" dirty="0" smtClean="0"/>
              <a:t>需求</a:t>
            </a:r>
            <a:r>
              <a:rPr lang="zh-CN" altLang="zh-CN" dirty="0"/>
              <a:t>方和开发方需要说明性能的验收指标的环境和条件，即，实验室测试环境，还是实际使用环境</a:t>
            </a:r>
            <a:r>
              <a:rPr lang="zh-CN" altLang="zh-CN" dirty="0" smtClean="0"/>
              <a:t>。</a:t>
            </a:r>
            <a:endParaRPr lang="en-US" altLang="zh-CN" dirty="0" smtClean="0"/>
          </a:p>
          <a:p>
            <a:pPr marL="342900" indent="-342900" algn="just">
              <a:spcAft>
                <a:spcPts val="0"/>
              </a:spcAft>
              <a:buFont typeface="Arial" panose="020B0604020202020204" pitchFamily="34" charset="0"/>
              <a:buChar char="•"/>
            </a:pPr>
            <a:r>
              <a:rPr lang="zh-CN" altLang="zh-CN" dirty="0"/>
              <a:t>测试者必须描述实际使用的环境，并指出与实验环境的差别</a:t>
            </a:r>
            <a:r>
              <a:rPr lang="zh-CN" altLang="zh-CN" dirty="0" smtClean="0"/>
              <a:t>。</a:t>
            </a:r>
            <a:endParaRPr lang="en-US" altLang="zh-CN" dirty="0"/>
          </a:p>
        </p:txBody>
      </p:sp>
      <p:sp>
        <p:nvSpPr>
          <p:cNvPr id="6" name="矩形 5"/>
          <p:cNvSpPr/>
          <p:nvPr/>
        </p:nvSpPr>
        <p:spPr>
          <a:xfrm>
            <a:off x="963056" y="5921958"/>
            <a:ext cx="7670799" cy="369332"/>
          </a:xfrm>
          <a:prstGeom prst="rect">
            <a:avLst/>
          </a:prstGeom>
        </p:spPr>
        <p:txBody>
          <a:bodyPr wrap="square">
            <a:spAutoFit/>
          </a:bodyPr>
          <a:lstStyle/>
          <a:p>
            <a:pPr lvl="1" algn="just">
              <a:spcAft>
                <a:spcPts val="0"/>
              </a:spcAft>
            </a:pPr>
            <a:r>
              <a:rPr lang="zh-CN" altLang="zh-CN" sz="1800" dirty="0">
                <a:latin typeface="楷体" panose="02010609060101010101" pitchFamily="49" charset="-122"/>
                <a:ea typeface="楷体" panose="02010609060101010101" pitchFamily="49" charset="-122"/>
              </a:rPr>
              <a:t>一个应用软件在实验环境、真实环境以及期望的响应时间</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26.4.3 </a:t>
            </a:r>
            <a:r>
              <a:rPr lang="zh-CN" altLang="en-US" dirty="0" smtClean="0"/>
              <a:t>真实使用场景分析</a:t>
            </a:r>
            <a:endParaRPr lang="zh-CN" altLang="en-US" dirty="0"/>
          </a:p>
        </p:txBody>
      </p:sp>
      <p:sp>
        <p:nvSpPr>
          <p:cNvPr id="3" name="内容占位符 2"/>
          <p:cNvSpPr>
            <a:spLocks noGrp="1"/>
          </p:cNvSpPr>
          <p:nvPr>
            <p:ph idx="1"/>
          </p:nvPr>
        </p:nvSpPr>
        <p:spPr>
          <a:xfrm>
            <a:off x="1028700" y="1439458"/>
            <a:ext cx="8001000" cy="4902200"/>
          </a:xfrm>
        </p:spPr>
        <p:txBody>
          <a:bodyPr/>
          <a:lstStyle/>
          <a:p>
            <a:r>
              <a:rPr lang="zh-CN" altLang="en-US" sz="2400" dirty="0" smtClean="0"/>
              <a:t>对</a:t>
            </a:r>
            <a:r>
              <a:rPr lang="zh-CN" altLang="en-US" sz="2400" dirty="0"/>
              <a:t>每个功能页面</a:t>
            </a:r>
            <a:r>
              <a:rPr lang="zh-CN" altLang="en-US" sz="2400" dirty="0" smtClean="0"/>
              <a:t>（如</a:t>
            </a:r>
            <a:r>
              <a:rPr lang="en-US" altLang="zh-CN" sz="2400" dirty="0" smtClean="0"/>
              <a:t>Web</a:t>
            </a:r>
            <a:r>
              <a:rPr lang="zh-CN" altLang="en-US" sz="2400" dirty="0" smtClean="0"/>
              <a:t>应用网页）情况</a:t>
            </a:r>
            <a:r>
              <a:rPr lang="zh-CN" altLang="en-US" sz="2400" dirty="0"/>
              <a:t>进行分析，给出预计的业务频度</a:t>
            </a:r>
            <a:r>
              <a:rPr lang="zh-CN" altLang="en-US" sz="2400" dirty="0" smtClean="0"/>
              <a:t>。</a:t>
            </a:r>
            <a:endParaRPr lang="en-US" altLang="zh-CN" sz="2400" dirty="0" smtClean="0"/>
          </a:p>
          <a:p>
            <a:pPr lvl="1"/>
            <a:r>
              <a:rPr lang="zh-CN" altLang="en-US" sz="2000" dirty="0" smtClean="0"/>
              <a:t>可依据</a:t>
            </a:r>
            <a:r>
              <a:rPr lang="zh-CN" altLang="en-US" sz="2000" dirty="0"/>
              <a:t>已有的类似系统的运行情况估计出这些频度数据</a:t>
            </a:r>
            <a:r>
              <a:rPr lang="zh-CN" altLang="en-US" sz="2000" dirty="0" smtClean="0"/>
              <a:t>，如对系统</a:t>
            </a:r>
            <a:r>
              <a:rPr lang="zh-CN" altLang="en-US" sz="2000" dirty="0"/>
              <a:t>的日志文件（</a:t>
            </a:r>
            <a:r>
              <a:rPr lang="en-US" altLang="zh-CN" sz="2000" dirty="0"/>
              <a:t>Web  server Log</a:t>
            </a:r>
            <a:r>
              <a:rPr lang="zh-CN" altLang="en-US" sz="2000" dirty="0"/>
              <a:t>）的分析，</a:t>
            </a:r>
            <a:endParaRPr lang="en-US" altLang="zh-CN" sz="2000" dirty="0" smtClean="0"/>
          </a:p>
          <a:p>
            <a:endParaRPr lang="en-US" altLang="zh-CN" sz="2400" dirty="0" smtClean="0"/>
          </a:p>
          <a:p>
            <a:r>
              <a:rPr lang="zh-CN" altLang="en-US" sz="2400" dirty="0" smtClean="0"/>
              <a:t>获得</a:t>
            </a:r>
            <a:r>
              <a:rPr lang="zh-CN" altLang="en-US" sz="2400" dirty="0"/>
              <a:t>如下的关键数据：</a:t>
            </a:r>
          </a:p>
          <a:p>
            <a:pPr lvl="1" fontAlgn="auto"/>
            <a:r>
              <a:rPr lang="zh-CN" altLang="en-US" sz="2000" b="1" dirty="0" smtClean="0"/>
              <a:t>每单位时间内的</a:t>
            </a:r>
            <a:r>
              <a:rPr lang="en-US" sz="2000" b="1" dirty="0" err="1" smtClean="0"/>
              <a:t>PageView</a:t>
            </a:r>
            <a:r>
              <a:rPr lang="zh-CN" altLang="en-US" sz="2000" b="1" dirty="0" smtClean="0"/>
              <a:t>：</a:t>
            </a:r>
            <a:r>
              <a:rPr lang="en-US" sz="2000" dirty="0" smtClean="0"/>
              <a:t> </a:t>
            </a:r>
          </a:p>
          <a:p>
            <a:pPr lvl="2" fontAlgn="auto"/>
            <a:r>
              <a:rPr lang="en-US" sz="1800" dirty="0" err="1" smtClean="0"/>
              <a:t>PageView</a:t>
            </a:r>
            <a:r>
              <a:rPr lang="zh-CN" altLang="en-US" sz="1800" dirty="0" smtClean="0"/>
              <a:t>是一个页面请求，包括所有的独立文件的请求</a:t>
            </a:r>
            <a:r>
              <a:rPr lang="en-US" sz="1800" dirty="0" smtClean="0"/>
              <a:t>(</a:t>
            </a:r>
            <a:r>
              <a:rPr lang="zh-CN" altLang="en-US" sz="1800" dirty="0" smtClean="0"/>
              <a:t>例如：</a:t>
            </a:r>
            <a:r>
              <a:rPr lang="en-US" sz="1800" dirty="0" smtClean="0"/>
              <a:t>.jpg</a:t>
            </a:r>
            <a:r>
              <a:rPr lang="zh-CN" altLang="en-US" sz="1800" dirty="0"/>
              <a:t>文件、</a:t>
            </a:r>
            <a:r>
              <a:rPr lang="en-US" sz="1800" dirty="0"/>
              <a:t>CSS</a:t>
            </a:r>
            <a:r>
              <a:rPr lang="zh-CN" altLang="en-US" sz="1800" dirty="0"/>
              <a:t>文件等</a:t>
            </a:r>
            <a:r>
              <a:rPr lang="en-US" sz="1800" dirty="0"/>
              <a:t>)</a:t>
            </a:r>
            <a:r>
              <a:rPr lang="zh-CN" altLang="en-US" sz="1800" dirty="0"/>
              <a:t>。</a:t>
            </a:r>
            <a:r>
              <a:rPr lang="en-US" sz="1800" dirty="0" err="1"/>
              <a:t>PageView</a:t>
            </a:r>
            <a:r>
              <a:rPr lang="zh-CN" altLang="en-US" sz="1800" dirty="0"/>
              <a:t>可以定义为，每小时、每天、每周的访问次数，以及在峰值期间的访问次数。</a:t>
            </a:r>
          </a:p>
          <a:p>
            <a:pPr lvl="1" fontAlgn="auto"/>
            <a:r>
              <a:rPr lang="zh-CN" altLang="en-US" sz="2000" b="1" dirty="0" smtClean="0"/>
              <a:t>单位时间内的用户任务</a:t>
            </a:r>
            <a:r>
              <a:rPr lang="zh-CN" altLang="en-US" sz="2000" dirty="0" smtClean="0"/>
              <a:t>：</a:t>
            </a:r>
            <a:endParaRPr lang="en-US" altLang="zh-CN" sz="2000" dirty="0" smtClean="0"/>
          </a:p>
          <a:p>
            <a:pPr lvl="2" fontAlgn="auto"/>
            <a:r>
              <a:rPr lang="zh-CN" altLang="en-US" sz="1800" dirty="0" smtClean="0"/>
              <a:t>用户任务是一个用户访问</a:t>
            </a:r>
            <a:r>
              <a:rPr lang="en-US" sz="1800" dirty="0" smtClean="0"/>
              <a:t>Web</a:t>
            </a:r>
            <a:r>
              <a:rPr lang="zh-CN" altLang="en-US" sz="1800" dirty="0" smtClean="0"/>
              <a:t>的请求，可以定义为，每小时、每天、每周的访问次数，以及在峰值期间的访问次数。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26.1</a:t>
            </a:r>
            <a:r>
              <a:rPr lang="zh-CN" altLang="en-US" dirty="0" smtClean="0"/>
              <a:t>信息系统危机</a:t>
            </a:r>
            <a:endParaRPr lang="zh-CN" altLang="en-US" dirty="0"/>
          </a:p>
        </p:txBody>
      </p:sp>
      <p:sp>
        <p:nvSpPr>
          <p:cNvPr id="3" name="内容占位符 2"/>
          <p:cNvSpPr>
            <a:spLocks noGrp="1"/>
          </p:cNvSpPr>
          <p:nvPr>
            <p:ph idx="1"/>
          </p:nvPr>
        </p:nvSpPr>
        <p:spPr/>
        <p:txBody>
          <a:bodyPr/>
          <a:lstStyle/>
          <a:p>
            <a:r>
              <a:rPr lang="zh-CN" altLang="en-US" dirty="0"/>
              <a:t>信息系统（</a:t>
            </a:r>
            <a:r>
              <a:rPr lang="en-US" altLang="zh-CN" dirty="0"/>
              <a:t>IS</a:t>
            </a:r>
            <a:r>
              <a:rPr lang="zh-CN" altLang="en-US" dirty="0"/>
              <a:t>）</a:t>
            </a:r>
            <a:r>
              <a:rPr lang="zh-CN" altLang="en-US" dirty="0" smtClean="0"/>
              <a:t>是信息技术和人的活动的组合，能够很好都支持信息收集、处理、存储</a:t>
            </a:r>
            <a:r>
              <a:rPr lang="zh-CN" altLang="en-US" dirty="0"/>
              <a:t>和</a:t>
            </a:r>
            <a:r>
              <a:rPr lang="zh-CN" altLang="en-US" dirty="0" smtClean="0"/>
              <a:t>分发系统。</a:t>
            </a:r>
            <a:endParaRPr lang="en-US" altLang="zh-CN" dirty="0" smtClean="0"/>
          </a:p>
          <a:p>
            <a:pPr lvl="1"/>
            <a:r>
              <a:rPr lang="zh-CN" altLang="en-US" dirty="0" smtClean="0"/>
              <a:t>从</a:t>
            </a:r>
            <a:r>
              <a:rPr lang="zh-CN" altLang="en-US" dirty="0"/>
              <a:t>社会技术角度来看，信息系统由四个部分组成：任务，人员，结构（或角色）和</a:t>
            </a:r>
            <a:r>
              <a:rPr lang="zh-CN" altLang="en-US" dirty="0" smtClean="0"/>
              <a:t>技术</a:t>
            </a:r>
            <a:endParaRPr lang="en-US" altLang="zh-CN" dirty="0"/>
          </a:p>
          <a:p>
            <a:r>
              <a:rPr lang="zh-CN" altLang="en-US" dirty="0"/>
              <a:t>计算机</a:t>
            </a:r>
            <a:r>
              <a:rPr lang="zh-CN" altLang="en-US" dirty="0" smtClean="0"/>
              <a:t>信息系统</a:t>
            </a:r>
            <a:r>
              <a:rPr lang="en-US" altLang="zh-CN" dirty="0" smtClean="0"/>
              <a:t>(</a:t>
            </a:r>
            <a:r>
              <a:rPr lang="zh-CN" altLang="en-US" dirty="0" smtClean="0"/>
              <a:t>或基于计算机的信息系统</a:t>
            </a:r>
            <a:r>
              <a:rPr lang="en-US" altLang="zh-CN" dirty="0" smtClean="0"/>
              <a:t>)</a:t>
            </a:r>
            <a:r>
              <a:rPr lang="zh-CN" altLang="en-US" dirty="0" smtClean="0"/>
              <a:t>是</a:t>
            </a:r>
            <a:r>
              <a:rPr lang="zh-CN" altLang="en-US" dirty="0"/>
              <a:t>由处理或解释信息的人和计算机组成的系统</a:t>
            </a:r>
            <a:r>
              <a:rPr lang="zh-CN" altLang="en-US" dirty="0" smtClean="0"/>
              <a:t>。</a:t>
            </a:r>
            <a:endParaRPr lang="en-US" altLang="zh-CN" dirty="0" smtClean="0"/>
          </a:p>
          <a:p>
            <a:pPr lvl="1"/>
            <a:r>
              <a:rPr lang="zh-CN" altLang="en-US" dirty="0" smtClean="0"/>
              <a:t>注意：信息系统具有更长的历史，例如，</a:t>
            </a:r>
            <a:endParaRPr lang="en-US" altLang="zh-CN" dirty="0" smtClean="0"/>
          </a:p>
          <a:p>
            <a:pPr lvl="2"/>
            <a:r>
              <a:rPr lang="zh-CN" altLang="en-US" dirty="0" smtClean="0"/>
              <a:t>人工的档案、图书管理</a:t>
            </a:r>
            <a:endParaRPr lang="en-US" altLang="zh-CN" dirty="0" smtClean="0"/>
          </a:p>
          <a:p>
            <a:pPr lvl="2"/>
            <a:r>
              <a:rPr lang="zh-CN" altLang="en-US" dirty="0" smtClean="0"/>
              <a:t>人工救护车派车系统</a:t>
            </a:r>
            <a:endParaRPr lang="en-US" altLang="zh-CN" dirty="0" smtClean="0"/>
          </a:p>
          <a:p>
            <a:pPr lvl="2"/>
            <a:r>
              <a:rPr lang="zh-CN" altLang="en-US" dirty="0" smtClean="0"/>
              <a:t>手工的学生成绩管理</a:t>
            </a:r>
            <a:endParaRPr lang="en-US" altLang="zh-CN" dirty="0" smtClean="0"/>
          </a:p>
          <a:p>
            <a:pPr lvl="2"/>
            <a:r>
              <a:rPr lang="zh-CN" altLang="en-US" dirty="0" smtClean="0"/>
              <a:t>等</a:t>
            </a:r>
            <a:endParaRPr lang="en-US" altLang="zh-CN" dirty="0" smtClean="0"/>
          </a:p>
          <a:p>
            <a:pPr lvl="2"/>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26.4.3 </a:t>
            </a:r>
            <a:r>
              <a:rPr lang="zh-CN" altLang="en-US" dirty="0" smtClean="0"/>
              <a:t>真实使用场景分析</a:t>
            </a:r>
            <a:endParaRPr lang="zh-CN" altLang="en-US" dirty="0"/>
          </a:p>
        </p:txBody>
      </p:sp>
      <p:sp>
        <p:nvSpPr>
          <p:cNvPr id="3" name="内容占位符 2"/>
          <p:cNvSpPr>
            <a:spLocks noGrp="1"/>
          </p:cNvSpPr>
          <p:nvPr>
            <p:ph idx="1"/>
          </p:nvPr>
        </p:nvSpPr>
        <p:spPr>
          <a:xfrm>
            <a:off x="1028700" y="1361184"/>
            <a:ext cx="8001000" cy="4902200"/>
          </a:xfrm>
        </p:spPr>
        <p:txBody>
          <a:bodyPr/>
          <a:lstStyle/>
          <a:p>
            <a:r>
              <a:rPr lang="zh-CN" altLang="en-US" sz="2400" dirty="0" smtClean="0"/>
              <a:t>获得如下的关键数据（续）</a:t>
            </a:r>
            <a:r>
              <a:rPr lang="zh-CN" altLang="en-US" sz="2400" b="1" dirty="0" smtClean="0"/>
              <a:t>：</a:t>
            </a:r>
            <a:endParaRPr lang="zh-CN" altLang="en-US" sz="2400" dirty="0" smtClean="0"/>
          </a:p>
          <a:p>
            <a:pPr lvl="1" fontAlgn="auto"/>
            <a:r>
              <a:rPr lang="zh-CN" altLang="en-US" sz="2000" b="1" dirty="0"/>
              <a:t>任务持续时间：</a:t>
            </a:r>
            <a:endParaRPr lang="en-US" altLang="zh-CN" sz="2000" b="1" dirty="0"/>
          </a:p>
          <a:p>
            <a:pPr lvl="2" fontAlgn="auto"/>
            <a:r>
              <a:rPr lang="zh-CN" altLang="en-US" sz="1800" dirty="0"/>
              <a:t>表示用户任务的持续时间，从用户进入第一页，到最后一页完成。任务持续时间，包括用户从一页到另一页的暂停时间</a:t>
            </a:r>
            <a:r>
              <a:rPr lang="zh-CN" altLang="en-US" sz="1800" dirty="0" smtClean="0"/>
              <a:t>。</a:t>
            </a:r>
            <a:endParaRPr lang="en-US" altLang="zh-CN" b="1" dirty="0" smtClean="0"/>
          </a:p>
          <a:p>
            <a:pPr lvl="1" fontAlgn="auto"/>
            <a:r>
              <a:rPr lang="zh-CN" altLang="en-US" sz="2000" b="1" dirty="0"/>
              <a:t>页请求的分布：</a:t>
            </a:r>
            <a:endParaRPr lang="en-US" altLang="zh-CN" sz="2000" b="1" dirty="0"/>
          </a:p>
          <a:p>
            <a:pPr lvl="2" fontAlgn="auto"/>
            <a:r>
              <a:rPr lang="zh-CN" altLang="en-US" sz="1800" dirty="0"/>
              <a:t>度量各种功能（主页、登录、付账等）类型的百分比和分布情况，由此，可以建立对页面点击率的分布情况。</a:t>
            </a:r>
          </a:p>
          <a:p>
            <a:pPr lvl="1" fontAlgn="auto"/>
            <a:r>
              <a:rPr lang="zh-CN" altLang="en-US" sz="2000" b="1" dirty="0"/>
              <a:t>交互速度：</a:t>
            </a:r>
            <a:endParaRPr lang="en-US" altLang="zh-CN" sz="2000" b="1" dirty="0"/>
          </a:p>
          <a:p>
            <a:pPr lvl="2" fontAlgn="auto"/>
            <a:r>
              <a:rPr lang="zh-CN" altLang="en-US" sz="1800" dirty="0"/>
              <a:t>度量用户从一页到另一页的迁移时间，包括用户的思考时间。需要注意是每个用户的频度是不一样的。</a:t>
            </a:r>
          </a:p>
          <a:p>
            <a:pPr lvl="1"/>
            <a:r>
              <a:rPr lang="zh-CN" altLang="en-US" sz="2000" b="1" dirty="0"/>
              <a:t>用户放弃时间：</a:t>
            </a:r>
            <a:endParaRPr lang="en-US" altLang="zh-CN" sz="2000" b="1" dirty="0"/>
          </a:p>
          <a:p>
            <a:pPr lvl="2" fontAlgn="auto"/>
            <a:r>
              <a:rPr lang="zh-CN" altLang="en-US" sz="1800" dirty="0"/>
              <a:t>使用信息系统时，用户长时间的等待后，会放弃任务或退出系统。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依据业务场景所建立的工作负载的样例</a:t>
            </a:r>
            <a:endParaRPr lang="zh-CN" altLang="en-US" dirty="0"/>
          </a:p>
        </p:txBody>
      </p:sp>
      <p:grpSp>
        <p:nvGrpSpPr>
          <p:cNvPr id="4" name="Group 1"/>
          <p:cNvGrpSpPr>
            <a:grpSpLocks noChangeAspect="1"/>
          </p:cNvGrpSpPr>
          <p:nvPr/>
        </p:nvGrpSpPr>
        <p:grpSpPr bwMode="auto">
          <a:xfrm>
            <a:off x="1092493" y="1371648"/>
            <a:ext cx="7427699" cy="4747729"/>
            <a:chOff x="1167" y="1670"/>
            <a:chExt cx="8147" cy="5208"/>
          </a:xfrm>
        </p:grpSpPr>
        <p:sp>
          <p:nvSpPr>
            <p:cNvPr id="5" name="AutoShape 75"/>
            <p:cNvSpPr>
              <a:spLocks noChangeAspect="1" noChangeArrowheads="1" noTextEdit="1"/>
            </p:cNvSpPr>
            <p:nvPr/>
          </p:nvSpPr>
          <p:spPr bwMode="auto">
            <a:xfrm>
              <a:off x="1167" y="1670"/>
              <a:ext cx="7980" cy="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TextBox 206"/>
            <p:cNvSpPr txBox="1">
              <a:spLocks noChangeArrowheads="1"/>
            </p:cNvSpPr>
            <p:nvPr/>
          </p:nvSpPr>
          <p:spPr bwMode="auto">
            <a:xfrm>
              <a:off x="1167" y="3386"/>
              <a:ext cx="12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b="1" dirty="0">
                  <a:solidFill>
                    <a:srgbClr val="000000"/>
                  </a:solidFill>
                  <a:latin typeface="Calibri" panose="020F0502020204030204" pitchFamily="34" charset="0"/>
                  <a:cs typeface="Calibri" panose="020F0502020204030204" pitchFamily="34" charset="0"/>
                </a:rPr>
                <a:t>Web</a:t>
              </a:r>
              <a:r>
                <a:rPr kumimoji="0" lang="zh-CN" altLang="en-US" sz="1600" b="1" dirty="0">
                  <a:solidFill>
                    <a:srgbClr val="000000"/>
                  </a:solidFill>
                  <a:latin typeface="Calibri" panose="020F0502020204030204" pitchFamily="34" charset="0"/>
                  <a:cs typeface="Calibri" panose="020F0502020204030204" pitchFamily="34" charset="0"/>
                </a:rPr>
                <a:t>主页</a:t>
              </a:r>
            </a:p>
            <a:p>
              <a:pPr indent="0"/>
              <a:r>
                <a:rPr kumimoji="0" lang="en-US" altLang="zh-CN" sz="1600" b="1" dirty="0">
                  <a:solidFill>
                    <a:srgbClr val="000000"/>
                  </a:solidFill>
                  <a:latin typeface="Calibri" panose="020F0502020204030204" pitchFamily="34" charset="0"/>
                  <a:cs typeface="Calibri" panose="020F0502020204030204" pitchFamily="34" charset="0"/>
                </a:rPr>
                <a:t>(100%)</a:t>
              </a:r>
            </a:p>
          </p:txBody>
        </p:sp>
        <p:sp>
          <p:nvSpPr>
            <p:cNvPr id="7" name="直接连接符 5"/>
            <p:cNvSpPr>
              <a:spLocks noChangeShapeType="1"/>
            </p:cNvSpPr>
            <p:nvPr/>
          </p:nvSpPr>
          <p:spPr bwMode="auto">
            <a:xfrm rot="5400000">
              <a:off x="43" y="4494"/>
              <a:ext cx="4767" cy="1"/>
            </a:xfrm>
            <a:prstGeom prst="line">
              <a:avLst/>
            </a:prstGeom>
            <a:noFill/>
            <a:ln w="6350">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直接连接符 6"/>
            <p:cNvSpPr>
              <a:spLocks noChangeShapeType="1"/>
            </p:cNvSpPr>
            <p:nvPr/>
          </p:nvSpPr>
          <p:spPr bwMode="auto">
            <a:xfrm rot="5400000">
              <a:off x="6164" y="4494"/>
              <a:ext cx="4767" cy="1"/>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直接连接符 8"/>
            <p:cNvSpPr>
              <a:spLocks noChangeShapeType="1"/>
            </p:cNvSpPr>
            <p:nvPr/>
          </p:nvSpPr>
          <p:spPr bwMode="auto">
            <a:xfrm flipV="1">
              <a:off x="1167" y="4010"/>
              <a:ext cx="900" cy="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直接连接符 10"/>
            <p:cNvSpPr>
              <a:spLocks noChangeShapeType="1"/>
            </p:cNvSpPr>
            <p:nvPr/>
          </p:nvSpPr>
          <p:spPr bwMode="auto">
            <a:xfrm rot="16200000" flipV="1">
              <a:off x="1993" y="4092"/>
              <a:ext cx="953" cy="80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直接连接符 15"/>
            <p:cNvSpPr>
              <a:spLocks noChangeShapeType="1"/>
            </p:cNvSpPr>
            <p:nvPr/>
          </p:nvSpPr>
          <p:spPr bwMode="auto">
            <a:xfrm rot="5400000">
              <a:off x="2066" y="3284"/>
              <a:ext cx="735"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直接连接符 27"/>
            <p:cNvSpPr>
              <a:spLocks noChangeShapeType="1"/>
            </p:cNvSpPr>
            <p:nvPr/>
          </p:nvSpPr>
          <p:spPr bwMode="auto">
            <a:xfrm>
              <a:off x="2783" y="3283"/>
              <a:ext cx="110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直接连接符 28"/>
            <p:cNvSpPr>
              <a:spLocks noChangeShapeType="1"/>
            </p:cNvSpPr>
            <p:nvPr/>
          </p:nvSpPr>
          <p:spPr bwMode="auto">
            <a:xfrm>
              <a:off x="2856" y="4971"/>
              <a:ext cx="58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直接连接符 32"/>
            <p:cNvSpPr>
              <a:spLocks noChangeShapeType="1"/>
            </p:cNvSpPr>
            <p:nvPr/>
          </p:nvSpPr>
          <p:spPr bwMode="auto">
            <a:xfrm rot="10800000">
              <a:off x="3883" y="3283"/>
              <a:ext cx="514" cy="44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直接连接符 34"/>
            <p:cNvSpPr>
              <a:spLocks noChangeShapeType="1"/>
            </p:cNvSpPr>
            <p:nvPr/>
          </p:nvSpPr>
          <p:spPr bwMode="auto">
            <a:xfrm rot="5400000">
              <a:off x="3442" y="4604"/>
              <a:ext cx="367" cy="36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直接连接符 38"/>
            <p:cNvSpPr>
              <a:spLocks noChangeShapeType="1"/>
            </p:cNvSpPr>
            <p:nvPr/>
          </p:nvSpPr>
          <p:spPr bwMode="auto">
            <a:xfrm>
              <a:off x="4397" y="2770"/>
              <a:ext cx="197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直接连接符 40"/>
            <p:cNvSpPr>
              <a:spLocks noChangeShapeType="1"/>
            </p:cNvSpPr>
            <p:nvPr/>
          </p:nvSpPr>
          <p:spPr bwMode="auto">
            <a:xfrm rot="5400000" flipH="1" flipV="1">
              <a:off x="3883" y="2770"/>
              <a:ext cx="513" cy="5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直接连接符 42"/>
            <p:cNvSpPr>
              <a:spLocks noChangeShapeType="1"/>
            </p:cNvSpPr>
            <p:nvPr/>
          </p:nvSpPr>
          <p:spPr bwMode="auto">
            <a:xfrm>
              <a:off x="4397" y="3724"/>
              <a:ext cx="1906"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直接连接符 43"/>
            <p:cNvSpPr>
              <a:spLocks noChangeShapeType="1"/>
            </p:cNvSpPr>
            <p:nvPr/>
          </p:nvSpPr>
          <p:spPr bwMode="auto">
            <a:xfrm rot="10800000">
              <a:off x="6376" y="2770"/>
              <a:ext cx="514" cy="44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直接连接符 51"/>
            <p:cNvSpPr>
              <a:spLocks noChangeShapeType="1"/>
            </p:cNvSpPr>
            <p:nvPr/>
          </p:nvSpPr>
          <p:spPr bwMode="auto">
            <a:xfrm rot="16200000" flipV="1">
              <a:off x="4689" y="2845"/>
              <a:ext cx="441" cy="29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直接连接符 55"/>
            <p:cNvSpPr>
              <a:spLocks noChangeShapeType="1"/>
            </p:cNvSpPr>
            <p:nvPr/>
          </p:nvSpPr>
          <p:spPr bwMode="auto">
            <a:xfrm rot="5400000" flipH="1" flipV="1">
              <a:off x="5972" y="2808"/>
              <a:ext cx="441" cy="36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直接连接符 62"/>
            <p:cNvSpPr>
              <a:spLocks noChangeShapeType="1"/>
            </p:cNvSpPr>
            <p:nvPr/>
          </p:nvSpPr>
          <p:spPr bwMode="auto">
            <a:xfrm rot="10800000">
              <a:off x="5056" y="3211"/>
              <a:ext cx="95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直接连接符 64"/>
            <p:cNvSpPr>
              <a:spLocks noChangeShapeType="1"/>
            </p:cNvSpPr>
            <p:nvPr/>
          </p:nvSpPr>
          <p:spPr bwMode="auto">
            <a:xfrm rot="10800000" flipV="1">
              <a:off x="6303" y="3211"/>
              <a:ext cx="587" cy="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直接连接符 72"/>
            <p:cNvSpPr>
              <a:spLocks noChangeShapeType="1"/>
            </p:cNvSpPr>
            <p:nvPr/>
          </p:nvSpPr>
          <p:spPr bwMode="auto">
            <a:xfrm>
              <a:off x="3809" y="4604"/>
              <a:ext cx="264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直接连接符 74"/>
            <p:cNvSpPr>
              <a:spLocks noChangeShapeType="1"/>
            </p:cNvSpPr>
            <p:nvPr/>
          </p:nvSpPr>
          <p:spPr bwMode="auto">
            <a:xfrm flipV="1">
              <a:off x="3956" y="5704"/>
              <a:ext cx="223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直接连接符 76"/>
            <p:cNvSpPr>
              <a:spLocks noChangeShapeType="1"/>
            </p:cNvSpPr>
            <p:nvPr/>
          </p:nvSpPr>
          <p:spPr bwMode="auto">
            <a:xfrm rot="16200000" flipH="1">
              <a:off x="3332" y="5081"/>
              <a:ext cx="733" cy="51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直接连接符 79"/>
            <p:cNvSpPr>
              <a:spLocks noChangeShapeType="1"/>
            </p:cNvSpPr>
            <p:nvPr/>
          </p:nvSpPr>
          <p:spPr bwMode="auto">
            <a:xfrm rot="10800000">
              <a:off x="6450" y="4604"/>
              <a:ext cx="513" cy="4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直接连接符 80"/>
            <p:cNvSpPr>
              <a:spLocks noChangeShapeType="1"/>
            </p:cNvSpPr>
            <p:nvPr/>
          </p:nvSpPr>
          <p:spPr bwMode="auto">
            <a:xfrm rot="10800000" flipV="1">
              <a:off x="6194" y="5044"/>
              <a:ext cx="769" cy="66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直接连接符 82"/>
            <p:cNvSpPr>
              <a:spLocks noChangeShapeType="1"/>
            </p:cNvSpPr>
            <p:nvPr/>
          </p:nvSpPr>
          <p:spPr bwMode="auto">
            <a:xfrm rot="16200000" flipV="1">
              <a:off x="5350" y="5448"/>
              <a:ext cx="293" cy="2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直接连接符 85"/>
            <p:cNvSpPr>
              <a:spLocks noChangeShapeType="1"/>
            </p:cNvSpPr>
            <p:nvPr/>
          </p:nvSpPr>
          <p:spPr bwMode="auto">
            <a:xfrm rot="5400000" flipH="1" flipV="1">
              <a:off x="4323" y="5448"/>
              <a:ext cx="293" cy="2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直接连接符 88"/>
            <p:cNvSpPr>
              <a:spLocks noChangeShapeType="1"/>
            </p:cNvSpPr>
            <p:nvPr/>
          </p:nvSpPr>
          <p:spPr bwMode="auto">
            <a:xfrm>
              <a:off x="4580" y="5411"/>
              <a:ext cx="80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直接连接符 89"/>
            <p:cNvSpPr>
              <a:spLocks noChangeShapeType="1"/>
            </p:cNvSpPr>
            <p:nvPr/>
          </p:nvSpPr>
          <p:spPr bwMode="auto">
            <a:xfrm rot="5400000">
              <a:off x="5313" y="5778"/>
              <a:ext cx="367" cy="2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直接连接符 90"/>
            <p:cNvSpPr>
              <a:spLocks noChangeShapeType="1"/>
            </p:cNvSpPr>
            <p:nvPr/>
          </p:nvSpPr>
          <p:spPr bwMode="auto">
            <a:xfrm rot="16200000" flipH="1">
              <a:off x="4286" y="5778"/>
              <a:ext cx="367" cy="22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直接连接符 91"/>
            <p:cNvSpPr>
              <a:spLocks noChangeShapeType="1"/>
            </p:cNvSpPr>
            <p:nvPr/>
          </p:nvSpPr>
          <p:spPr bwMode="auto">
            <a:xfrm flipV="1">
              <a:off x="4580" y="6071"/>
              <a:ext cx="80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直接连接符 95"/>
            <p:cNvSpPr>
              <a:spLocks noChangeShapeType="1"/>
            </p:cNvSpPr>
            <p:nvPr/>
          </p:nvSpPr>
          <p:spPr bwMode="auto">
            <a:xfrm rot="16200000" flipV="1">
              <a:off x="4434" y="3797"/>
              <a:ext cx="440" cy="29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直接连接符 96"/>
            <p:cNvSpPr>
              <a:spLocks noChangeShapeType="1"/>
            </p:cNvSpPr>
            <p:nvPr/>
          </p:nvSpPr>
          <p:spPr bwMode="auto">
            <a:xfrm rot="5400000" flipH="1" flipV="1">
              <a:off x="5753" y="3760"/>
              <a:ext cx="440" cy="36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直接连接符 97"/>
            <p:cNvSpPr>
              <a:spLocks noChangeShapeType="1"/>
            </p:cNvSpPr>
            <p:nvPr/>
          </p:nvSpPr>
          <p:spPr bwMode="auto">
            <a:xfrm rot="10800000">
              <a:off x="4801" y="4164"/>
              <a:ext cx="988"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直接连接符 116"/>
            <p:cNvSpPr>
              <a:spLocks noChangeShapeType="1"/>
            </p:cNvSpPr>
            <p:nvPr/>
          </p:nvSpPr>
          <p:spPr bwMode="auto">
            <a:xfrm>
              <a:off x="6890" y="3211"/>
              <a:ext cx="9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直接连接符 118"/>
            <p:cNvSpPr>
              <a:spLocks noChangeShapeType="1"/>
            </p:cNvSpPr>
            <p:nvPr/>
          </p:nvSpPr>
          <p:spPr bwMode="auto">
            <a:xfrm>
              <a:off x="6963" y="5044"/>
              <a:ext cx="95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直接连接符 119"/>
            <p:cNvSpPr>
              <a:spLocks noChangeShapeType="1"/>
            </p:cNvSpPr>
            <p:nvPr/>
          </p:nvSpPr>
          <p:spPr bwMode="auto">
            <a:xfrm rot="16200000" flipV="1">
              <a:off x="7525" y="3529"/>
              <a:ext cx="979" cy="3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直接连接符 120"/>
            <p:cNvSpPr>
              <a:spLocks noChangeShapeType="1"/>
            </p:cNvSpPr>
            <p:nvPr/>
          </p:nvSpPr>
          <p:spPr bwMode="auto">
            <a:xfrm rot="5400000">
              <a:off x="7625" y="4481"/>
              <a:ext cx="854" cy="27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直接连接符 126"/>
            <p:cNvSpPr>
              <a:spLocks noChangeShapeType="1"/>
            </p:cNvSpPr>
            <p:nvPr/>
          </p:nvSpPr>
          <p:spPr bwMode="auto">
            <a:xfrm flipV="1">
              <a:off x="8187" y="4190"/>
              <a:ext cx="90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直接连接符 127"/>
            <p:cNvSpPr>
              <a:spLocks noChangeShapeType="1"/>
            </p:cNvSpPr>
            <p:nvPr/>
          </p:nvSpPr>
          <p:spPr bwMode="auto">
            <a:xfrm rot="5400000">
              <a:off x="5936" y="4678"/>
              <a:ext cx="367" cy="21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直接连接符 128"/>
            <p:cNvSpPr>
              <a:spLocks noChangeShapeType="1"/>
            </p:cNvSpPr>
            <p:nvPr/>
          </p:nvSpPr>
          <p:spPr bwMode="auto">
            <a:xfrm rot="16200000" flipH="1">
              <a:off x="4360" y="4678"/>
              <a:ext cx="367" cy="21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直接连接符 129"/>
            <p:cNvSpPr>
              <a:spLocks noChangeShapeType="1"/>
            </p:cNvSpPr>
            <p:nvPr/>
          </p:nvSpPr>
          <p:spPr bwMode="auto">
            <a:xfrm>
              <a:off x="4653" y="4971"/>
              <a:ext cx="135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直接连接符 170"/>
            <p:cNvSpPr>
              <a:spLocks noChangeShapeType="1"/>
            </p:cNvSpPr>
            <p:nvPr/>
          </p:nvSpPr>
          <p:spPr bwMode="auto">
            <a:xfrm>
              <a:off x="3590" y="2036"/>
              <a:ext cx="3520" cy="1"/>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弧形 177"/>
            <p:cNvSpPr>
              <a:spLocks/>
            </p:cNvSpPr>
            <p:nvPr/>
          </p:nvSpPr>
          <p:spPr bwMode="auto">
            <a:xfrm rot="-685641">
              <a:off x="6059" y="2036"/>
              <a:ext cx="1833" cy="1908"/>
            </a:xfrm>
            <a:custGeom>
              <a:avLst/>
              <a:gdLst>
                <a:gd name="T0" fmla="*/ 1184240 w 1800200"/>
                <a:gd name="T1" fmla="*/ 47866 h 1872208"/>
                <a:gd name="T2" fmla="*/ 900100 w 1800200"/>
                <a:gd name="T3" fmla="*/ 936104 h 1872208"/>
                <a:gd name="T4" fmla="*/ 1719997 w 1800200"/>
                <a:gd name="T5" fmla="*/ 1322375 h 1872208"/>
                <a:gd name="T6" fmla="*/ 11796480 60000 65536"/>
                <a:gd name="T7" fmla="*/ 11796480 60000 65536"/>
                <a:gd name="T8" fmla="*/ 5898240 60000 65536"/>
                <a:gd name="T9" fmla="*/ 1184240 w 1800200"/>
                <a:gd name="T10" fmla="*/ 47866 h 1872208"/>
                <a:gd name="T11" fmla="*/ 1800200 w 1800200"/>
                <a:gd name="T12" fmla="*/ 1322375 h 1872208"/>
              </a:gdLst>
              <a:ahLst/>
              <a:cxnLst>
                <a:cxn ang="T6">
                  <a:pos x="T0" y="T1"/>
                </a:cxn>
                <a:cxn ang="T7">
                  <a:pos x="T2" y="T3"/>
                </a:cxn>
                <a:cxn ang="T8">
                  <a:pos x="T4" y="T5"/>
                </a:cxn>
              </a:cxnLst>
              <a:rect l="T9" t="T10" r="T11" b="T12"/>
              <a:pathLst>
                <a:path w="1800200" h="1872208" stroke="0">
                  <a:moveTo>
                    <a:pt x="1184240" y="47866"/>
                  </a:moveTo>
                  <a:lnTo>
                    <a:pt x="1184240" y="47865"/>
                  </a:lnTo>
                  <a:cubicBezTo>
                    <a:pt x="1552042" y="175123"/>
                    <a:pt x="1800200" y="532976"/>
                    <a:pt x="1800200" y="936104"/>
                  </a:cubicBezTo>
                  <a:cubicBezTo>
                    <a:pt x="1800200" y="1069330"/>
                    <a:pt x="1772856" y="1201021"/>
                    <a:pt x="1719996" y="1322377"/>
                  </a:cubicBezTo>
                  <a:lnTo>
                    <a:pt x="900100" y="936104"/>
                  </a:lnTo>
                  <a:close/>
                </a:path>
                <a:path w="1800200" h="1872208" fill="none">
                  <a:moveTo>
                    <a:pt x="1184240" y="47866"/>
                  </a:moveTo>
                  <a:lnTo>
                    <a:pt x="1184240" y="47865"/>
                  </a:lnTo>
                  <a:cubicBezTo>
                    <a:pt x="1552042" y="175123"/>
                    <a:pt x="1800200" y="532976"/>
                    <a:pt x="1800200" y="936104"/>
                  </a:cubicBezTo>
                  <a:cubicBezTo>
                    <a:pt x="1800200" y="1069330"/>
                    <a:pt x="1772856" y="1201021"/>
                    <a:pt x="1719996" y="1322377"/>
                  </a:cubicBezTo>
                </a:path>
              </a:pathLst>
            </a:custGeom>
            <a:noFill/>
            <a:ln w="31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sp>
          <p:nvSpPr>
            <p:cNvPr id="48" name="弧形 182"/>
            <p:cNvSpPr>
              <a:spLocks/>
            </p:cNvSpPr>
            <p:nvPr/>
          </p:nvSpPr>
          <p:spPr bwMode="auto">
            <a:xfrm flipH="1">
              <a:off x="2827" y="2036"/>
              <a:ext cx="1760" cy="1834"/>
            </a:xfrm>
            <a:custGeom>
              <a:avLst/>
              <a:gdLst>
                <a:gd name="T0" fmla="*/ 864097 w 1728192"/>
                <a:gd name="T1" fmla="*/ 0 h 1800200"/>
                <a:gd name="T2" fmla="*/ 864096 w 1728192"/>
                <a:gd name="T3" fmla="*/ 900100 h 1800200"/>
                <a:gd name="T4" fmla="*/ 1661943 w 1728192"/>
                <a:gd name="T5" fmla="*/ 1245741 h 1800200"/>
                <a:gd name="T6" fmla="*/ 11796480 60000 65536"/>
                <a:gd name="T7" fmla="*/ 11796480 60000 65536"/>
                <a:gd name="T8" fmla="*/ 5898240 60000 65536"/>
                <a:gd name="T9" fmla="*/ 864097 w 1728192"/>
                <a:gd name="T10" fmla="*/ 0 h 1800200"/>
                <a:gd name="T11" fmla="*/ 1728192 w 1728192"/>
                <a:gd name="T12" fmla="*/ 1245741 h 1800200"/>
              </a:gdLst>
              <a:ahLst/>
              <a:cxnLst>
                <a:cxn ang="T6">
                  <a:pos x="T0" y="T1"/>
                </a:cxn>
                <a:cxn ang="T7">
                  <a:pos x="T2" y="T3"/>
                </a:cxn>
                <a:cxn ang="T8">
                  <a:pos x="T4" y="T5"/>
                </a:cxn>
              </a:cxnLst>
              <a:rect l="T9" t="T10" r="T11" b="T12"/>
              <a:pathLst>
                <a:path w="1728192" h="1800200" stroke="0">
                  <a:moveTo>
                    <a:pt x="864097" y="0"/>
                  </a:moveTo>
                  <a:lnTo>
                    <a:pt x="864096" y="-1"/>
                  </a:lnTo>
                  <a:cubicBezTo>
                    <a:pt x="1341323" y="0"/>
                    <a:pt x="1728192" y="402988"/>
                    <a:pt x="1728192" y="900100"/>
                  </a:cubicBezTo>
                  <a:cubicBezTo>
                    <a:pt x="1728192" y="1018736"/>
                    <a:pt x="1705677" y="1136202"/>
                    <a:pt x="1661942" y="1245743"/>
                  </a:cubicBezTo>
                  <a:lnTo>
                    <a:pt x="864096" y="900100"/>
                  </a:lnTo>
                  <a:close/>
                </a:path>
                <a:path w="1728192" h="1800200" fill="none">
                  <a:moveTo>
                    <a:pt x="864097" y="0"/>
                  </a:moveTo>
                  <a:lnTo>
                    <a:pt x="864096" y="-1"/>
                  </a:lnTo>
                  <a:cubicBezTo>
                    <a:pt x="1341323" y="0"/>
                    <a:pt x="1728192" y="402988"/>
                    <a:pt x="1728192" y="900100"/>
                  </a:cubicBezTo>
                  <a:cubicBezTo>
                    <a:pt x="1728192" y="1018736"/>
                    <a:pt x="1705677" y="1136202"/>
                    <a:pt x="1661942" y="1245743"/>
                  </a:cubicBezTo>
                </a:path>
              </a:pathLst>
            </a:custGeom>
            <a:noFill/>
            <a:ln w="3175">
              <a:solidFill>
                <a:srgbClr val="00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sp>
          <p:nvSpPr>
            <p:cNvPr id="49" name="任意多边形 200"/>
            <p:cNvSpPr>
              <a:spLocks/>
            </p:cNvSpPr>
            <p:nvPr/>
          </p:nvSpPr>
          <p:spPr bwMode="auto">
            <a:xfrm>
              <a:off x="8367" y="4190"/>
              <a:ext cx="556" cy="323"/>
            </a:xfrm>
            <a:custGeom>
              <a:avLst/>
              <a:gdLst>
                <a:gd name="T0" fmla="*/ 0 w 546100"/>
                <a:gd name="T1" fmla="*/ 0 h 317500"/>
                <a:gd name="T2" fmla="*/ 342900 w 546100"/>
                <a:gd name="T3" fmla="*/ 88900 h 317500"/>
                <a:gd name="T4" fmla="*/ 546100 w 546100"/>
                <a:gd name="T5" fmla="*/ 317500 h 317500"/>
                <a:gd name="T6" fmla="*/ 0 60000 65536"/>
                <a:gd name="T7" fmla="*/ 0 60000 65536"/>
                <a:gd name="T8" fmla="*/ 0 60000 65536"/>
              </a:gdLst>
              <a:ahLst/>
              <a:cxnLst>
                <a:cxn ang="T6">
                  <a:pos x="T0" y="T1"/>
                </a:cxn>
                <a:cxn ang="T7">
                  <a:pos x="T2" y="T3"/>
                </a:cxn>
                <a:cxn ang="T8">
                  <a:pos x="T4" y="T5"/>
                </a:cxn>
              </a:cxnLst>
              <a:rect l="0" t="0" r="r" b="b"/>
              <a:pathLst>
                <a:path w="546100" h="317500">
                  <a:moveTo>
                    <a:pt x="0" y="0"/>
                  </a:moveTo>
                  <a:cubicBezTo>
                    <a:pt x="125941" y="17991"/>
                    <a:pt x="251883" y="35983"/>
                    <a:pt x="342900" y="88900"/>
                  </a:cubicBezTo>
                  <a:cubicBezTo>
                    <a:pt x="433917" y="141817"/>
                    <a:pt x="503767" y="268817"/>
                    <a:pt x="546100" y="317500"/>
                  </a:cubicBezTo>
                </a:path>
              </a:pathLst>
            </a:custGeom>
            <a:noFill/>
            <a:ln w="3175">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grpSp>
          <p:nvGrpSpPr>
            <p:cNvPr id="50" name="组合 205"/>
            <p:cNvGrpSpPr>
              <a:grpSpLocks/>
            </p:cNvGrpSpPr>
            <p:nvPr/>
          </p:nvGrpSpPr>
          <p:grpSpPr bwMode="auto">
            <a:xfrm flipV="1">
              <a:off x="2770" y="4238"/>
              <a:ext cx="5183" cy="2199"/>
              <a:chOff x="24837" y="53732"/>
              <a:chExt cx="50889" cy="18722"/>
            </a:xfrm>
          </p:grpSpPr>
          <p:sp>
            <p:nvSpPr>
              <p:cNvPr id="47117" name="直接连接符 202"/>
              <p:cNvSpPr>
                <a:spLocks noChangeShapeType="1"/>
              </p:cNvSpPr>
              <p:nvPr/>
            </p:nvSpPr>
            <p:spPr bwMode="auto">
              <a:xfrm>
                <a:off x="33478" y="53732"/>
                <a:ext cx="34564" cy="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118" name="弧形 203"/>
              <p:cNvSpPr>
                <a:spLocks/>
              </p:cNvSpPr>
              <p:nvPr/>
            </p:nvSpPr>
            <p:spPr bwMode="auto">
              <a:xfrm rot="-685641">
                <a:off x="57725" y="53732"/>
                <a:ext cx="18002" cy="18722"/>
              </a:xfrm>
              <a:custGeom>
                <a:avLst/>
                <a:gdLst>
                  <a:gd name="T0" fmla="*/ 1184240 w 1800200"/>
                  <a:gd name="T1" fmla="*/ 47866 h 1872208"/>
                  <a:gd name="T2" fmla="*/ 900100 w 1800200"/>
                  <a:gd name="T3" fmla="*/ 936104 h 1872208"/>
                  <a:gd name="T4" fmla="*/ 1719997 w 1800200"/>
                  <a:gd name="T5" fmla="*/ 1322375 h 1872208"/>
                  <a:gd name="T6" fmla="*/ 11796480 60000 65536"/>
                  <a:gd name="T7" fmla="*/ 11796480 60000 65536"/>
                  <a:gd name="T8" fmla="*/ 5898240 60000 65536"/>
                  <a:gd name="T9" fmla="*/ 1184240 w 1800200"/>
                  <a:gd name="T10" fmla="*/ 47866 h 1872208"/>
                  <a:gd name="T11" fmla="*/ 1800200 w 1800200"/>
                  <a:gd name="T12" fmla="*/ 1322375 h 1872208"/>
                </a:gdLst>
                <a:ahLst/>
                <a:cxnLst>
                  <a:cxn ang="T6">
                    <a:pos x="T0" y="T1"/>
                  </a:cxn>
                  <a:cxn ang="T7">
                    <a:pos x="T2" y="T3"/>
                  </a:cxn>
                  <a:cxn ang="T8">
                    <a:pos x="T4" y="T5"/>
                  </a:cxn>
                </a:cxnLst>
                <a:rect l="T9" t="T10" r="T11" b="T12"/>
                <a:pathLst>
                  <a:path w="1800200" h="1872208" stroke="0">
                    <a:moveTo>
                      <a:pt x="1184240" y="47866"/>
                    </a:moveTo>
                    <a:lnTo>
                      <a:pt x="1184240" y="47865"/>
                    </a:lnTo>
                    <a:cubicBezTo>
                      <a:pt x="1552042" y="175123"/>
                      <a:pt x="1800200" y="532976"/>
                      <a:pt x="1800200" y="936104"/>
                    </a:cubicBezTo>
                    <a:cubicBezTo>
                      <a:pt x="1800200" y="1069330"/>
                      <a:pt x="1772856" y="1201021"/>
                      <a:pt x="1719996" y="1322377"/>
                    </a:cubicBezTo>
                    <a:lnTo>
                      <a:pt x="900100" y="936104"/>
                    </a:lnTo>
                    <a:close/>
                  </a:path>
                  <a:path w="1800200" h="1872208" fill="none">
                    <a:moveTo>
                      <a:pt x="1184240" y="47866"/>
                    </a:moveTo>
                    <a:lnTo>
                      <a:pt x="1184240" y="47865"/>
                    </a:lnTo>
                    <a:cubicBezTo>
                      <a:pt x="1552042" y="175123"/>
                      <a:pt x="1800200" y="532976"/>
                      <a:pt x="1800200" y="936104"/>
                    </a:cubicBezTo>
                    <a:cubicBezTo>
                      <a:pt x="1800200" y="1069330"/>
                      <a:pt x="1772856" y="1201021"/>
                      <a:pt x="1719996" y="1322377"/>
                    </a:cubicBezTo>
                  </a:path>
                </a:pathLst>
              </a:custGeom>
              <a:noFill/>
              <a:ln w="31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sp>
            <p:nvSpPr>
              <p:cNvPr id="47119" name="弧形 204"/>
              <p:cNvSpPr>
                <a:spLocks/>
              </p:cNvSpPr>
              <p:nvPr/>
            </p:nvSpPr>
            <p:spPr bwMode="auto">
              <a:xfrm flipH="1">
                <a:off x="24837" y="53732"/>
                <a:ext cx="17282" cy="18002"/>
              </a:xfrm>
              <a:custGeom>
                <a:avLst/>
                <a:gdLst>
                  <a:gd name="T0" fmla="*/ 864097 w 1728192"/>
                  <a:gd name="T1" fmla="*/ 0 h 1800200"/>
                  <a:gd name="T2" fmla="*/ 864096 w 1728192"/>
                  <a:gd name="T3" fmla="*/ 900100 h 1800200"/>
                  <a:gd name="T4" fmla="*/ 1661943 w 1728192"/>
                  <a:gd name="T5" fmla="*/ 1245741 h 1800200"/>
                  <a:gd name="T6" fmla="*/ 11796480 60000 65536"/>
                  <a:gd name="T7" fmla="*/ 11796480 60000 65536"/>
                  <a:gd name="T8" fmla="*/ 5898240 60000 65536"/>
                  <a:gd name="T9" fmla="*/ 864097 w 1728192"/>
                  <a:gd name="T10" fmla="*/ 0 h 1800200"/>
                  <a:gd name="T11" fmla="*/ 1728192 w 1728192"/>
                  <a:gd name="T12" fmla="*/ 1245741 h 1800200"/>
                </a:gdLst>
                <a:ahLst/>
                <a:cxnLst>
                  <a:cxn ang="T6">
                    <a:pos x="T0" y="T1"/>
                  </a:cxn>
                  <a:cxn ang="T7">
                    <a:pos x="T2" y="T3"/>
                  </a:cxn>
                  <a:cxn ang="T8">
                    <a:pos x="T4" y="T5"/>
                  </a:cxn>
                </a:cxnLst>
                <a:rect l="T9" t="T10" r="T11" b="T12"/>
                <a:pathLst>
                  <a:path w="1728192" h="1800200" stroke="0">
                    <a:moveTo>
                      <a:pt x="864097" y="0"/>
                    </a:moveTo>
                    <a:lnTo>
                      <a:pt x="864096" y="-1"/>
                    </a:lnTo>
                    <a:cubicBezTo>
                      <a:pt x="1341323" y="0"/>
                      <a:pt x="1728192" y="402988"/>
                      <a:pt x="1728192" y="900100"/>
                    </a:cubicBezTo>
                    <a:cubicBezTo>
                      <a:pt x="1728192" y="1018736"/>
                      <a:pt x="1705677" y="1136202"/>
                      <a:pt x="1661942" y="1245743"/>
                    </a:cubicBezTo>
                    <a:lnTo>
                      <a:pt x="864096" y="900100"/>
                    </a:lnTo>
                    <a:close/>
                  </a:path>
                  <a:path w="1728192" h="1800200" fill="none">
                    <a:moveTo>
                      <a:pt x="864097" y="0"/>
                    </a:moveTo>
                    <a:lnTo>
                      <a:pt x="864096" y="-1"/>
                    </a:lnTo>
                    <a:cubicBezTo>
                      <a:pt x="1341323" y="0"/>
                      <a:pt x="1728192" y="402988"/>
                      <a:pt x="1728192" y="900100"/>
                    </a:cubicBezTo>
                    <a:cubicBezTo>
                      <a:pt x="1728192" y="1018736"/>
                      <a:pt x="1705677" y="1136202"/>
                      <a:pt x="1661942" y="1245743"/>
                    </a:cubicBezTo>
                  </a:path>
                </a:pathLst>
              </a:custGeom>
              <a:noFill/>
              <a:ln w="3175">
                <a:solidFill>
                  <a:srgbClr val="0000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grpSp>
        <p:sp>
          <p:nvSpPr>
            <p:cNvPr id="51" name="TextBox 207"/>
            <p:cNvSpPr txBox="1">
              <a:spLocks noChangeArrowheads="1"/>
            </p:cNvSpPr>
            <p:nvPr/>
          </p:nvSpPr>
          <p:spPr bwMode="auto">
            <a:xfrm>
              <a:off x="1501" y="1797"/>
              <a:ext cx="146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主页开始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2" name="TextBox 208"/>
            <p:cNvSpPr txBox="1">
              <a:spLocks noChangeArrowheads="1"/>
            </p:cNvSpPr>
            <p:nvPr/>
          </p:nvSpPr>
          <p:spPr bwMode="auto">
            <a:xfrm>
              <a:off x="2427" y="4384"/>
              <a:ext cx="1299"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列出工作项</a:t>
              </a:r>
              <a:r>
                <a:rPr kumimoji="0" lang="zh-CN" altLang="en-US" sz="1600" b="1" dirty="0">
                  <a:solidFill>
                    <a:srgbClr val="000000"/>
                  </a:solidFill>
                  <a:latin typeface="Calibri" panose="020F0502020204030204" pitchFamily="34" charset="0"/>
                  <a:cs typeface="Calibri" panose="020F0502020204030204" pitchFamily="34" charset="0"/>
                </a:rPr>
                <a:t/>
              </a:r>
              <a:br>
                <a:rPr kumimoji="0" lang="zh-CN" altLang="en-US" sz="1600" b="1" dirty="0">
                  <a:solidFill>
                    <a:srgbClr val="000000"/>
                  </a:solidFill>
                  <a:latin typeface="Calibri" panose="020F0502020204030204" pitchFamily="34" charset="0"/>
                  <a:cs typeface="Calibri" panose="020F0502020204030204" pitchFamily="34" charset="0"/>
                </a:rPr>
              </a:br>
              <a:r>
                <a:rPr kumimoji="0" lang="en-US" altLang="zh-CN" sz="1600" b="1" dirty="0">
                  <a:solidFill>
                    <a:srgbClr val="000000"/>
                  </a:solidFill>
                  <a:latin typeface="Calibri" panose="020F0502020204030204" pitchFamily="34" charset="0"/>
                  <a:cs typeface="Calibri" panose="020F0502020204030204" pitchFamily="34" charset="0"/>
                </a:rPr>
                <a:t>(85%)</a:t>
              </a:r>
            </a:p>
          </p:txBody>
        </p:sp>
        <p:sp>
          <p:nvSpPr>
            <p:cNvPr id="53" name="TextBox 209"/>
            <p:cNvSpPr txBox="1">
              <a:spLocks noChangeArrowheads="1"/>
            </p:cNvSpPr>
            <p:nvPr/>
          </p:nvSpPr>
          <p:spPr bwMode="auto">
            <a:xfrm>
              <a:off x="2803" y="2977"/>
              <a:ext cx="124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分析</a:t>
              </a:r>
              <a:r>
                <a:rPr kumimoji="0" lang="en-US" altLang="zh-CN" sz="1600" b="1" dirty="0">
                  <a:solidFill>
                    <a:srgbClr val="000000"/>
                  </a:solidFill>
                  <a:latin typeface="Calibri" panose="020F0502020204030204" pitchFamily="34" charset="0"/>
                  <a:cs typeface="Calibri" panose="020F0502020204030204" pitchFamily="34" charset="0"/>
                </a:rPr>
                <a:t>(15%)</a:t>
              </a:r>
            </a:p>
          </p:txBody>
        </p:sp>
        <p:sp>
          <p:nvSpPr>
            <p:cNvPr id="54" name="TextBox 210"/>
            <p:cNvSpPr txBox="1">
              <a:spLocks noChangeArrowheads="1"/>
            </p:cNvSpPr>
            <p:nvPr/>
          </p:nvSpPr>
          <p:spPr bwMode="auto">
            <a:xfrm>
              <a:off x="4653" y="2404"/>
              <a:ext cx="168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分析类型</a:t>
              </a:r>
              <a:r>
                <a:rPr kumimoji="0" lang="en-US" altLang="zh-CN" sz="1600" b="1" dirty="0">
                  <a:solidFill>
                    <a:srgbClr val="000000"/>
                  </a:solidFill>
                  <a:latin typeface="Calibri" panose="020F0502020204030204" pitchFamily="34" charset="0"/>
                  <a:cs typeface="Calibri" panose="020F0502020204030204" pitchFamily="34" charset="0"/>
                </a:rPr>
                <a:t>(4%)</a:t>
              </a:r>
            </a:p>
          </p:txBody>
        </p:sp>
        <p:sp>
          <p:nvSpPr>
            <p:cNvPr id="55" name="TextBox 211"/>
            <p:cNvSpPr txBox="1">
              <a:spLocks noChangeArrowheads="1"/>
            </p:cNvSpPr>
            <p:nvPr/>
          </p:nvSpPr>
          <p:spPr bwMode="auto">
            <a:xfrm>
              <a:off x="4873" y="2917"/>
              <a:ext cx="14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可选项</a:t>
              </a:r>
              <a:r>
                <a:rPr kumimoji="0" lang="en-US" altLang="zh-CN" sz="1600" b="1" dirty="0">
                  <a:solidFill>
                    <a:srgbClr val="000000"/>
                  </a:solidFill>
                  <a:latin typeface="Calibri" panose="020F0502020204030204" pitchFamily="34" charset="0"/>
                  <a:cs typeface="Calibri" panose="020F0502020204030204" pitchFamily="34" charset="0"/>
                </a:rPr>
                <a:t>(TBD)</a:t>
              </a:r>
            </a:p>
          </p:txBody>
        </p:sp>
        <p:sp>
          <p:nvSpPr>
            <p:cNvPr id="56" name="TextBox 212"/>
            <p:cNvSpPr txBox="1">
              <a:spLocks noChangeArrowheads="1"/>
            </p:cNvSpPr>
            <p:nvPr/>
          </p:nvSpPr>
          <p:spPr bwMode="auto">
            <a:xfrm>
              <a:off x="4434" y="3431"/>
              <a:ext cx="168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报告类型</a:t>
              </a:r>
              <a:r>
                <a:rPr kumimoji="0" lang="en-US" altLang="zh-CN" sz="1600" b="1" dirty="0">
                  <a:solidFill>
                    <a:srgbClr val="000000"/>
                  </a:solidFill>
                  <a:latin typeface="Calibri" panose="020F0502020204030204" pitchFamily="34" charset="0"/>
                  <a:cs typeface="Calibri" panose="020F0502020204030204" pitchFamily="34" charset="0"/>
                </a:rPr>
                <a:t>(11%)</a:t>
              </a:r>
            </a:p>
          </p:txBody>
        </p:sp>
        <p:sp>
          <p:nvSpPr>
            <p:cNvPr id="57" name="TextBox 213"/>
            <p:cNvSpPr txBox="1">
              <a:spLocks noChangeArrowheads="1"/>
            </p:cNvSpPr>
            <p:nvPr/>
          </p:nvSpPr>
          <p:spPr bwMode="auto">
            <a:xfrm>
              <a:off x="4653" y="4689"/>
              <a:ext cx="14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可选项</a:t>
              </a:r>
              <a:r>
                <a:rPr kumimoji="0" lang="en-US" altLang="zh-CN" sz="1600" b="1" dirty="0">
                  <a:solidFill>
                    <a:srgbClr val="000000"/>
                  </a:solidFill>
                  <a:latin typeface="Calibri" panose="020F0502020204030204" pitchFamily="34" charset="0"/>
                  <a:cs typeface="Calibri" panose="020F0502020204030204" pitchFamily="34" charset="0"/>
                </a:rPr>
                <a:t>(TBD)</a:t>
              </a:r>
            </a:p>
          </p:txBody>
        </p:sp>
        <p:sp>
          <p:nvSpPr>
            <p:cNvPr id="58" name="TextBox 215"/>
            <p:cNvSpPr txBox="1">
              <a:spLocks noChangeArrowheads="1"/>
            </p:cNvSpPr>
            <p:nvPr/>
          </p:nvSpPr>
          <p:spPr bwMode="auto">
            <a:xfrm>
              <a:off x="4395" y="5073"/>
              <a:ext cx="16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键入数据</a:t>
              </a:r>
              <a:r>
                <a:rPr kumimoji="0" lang="en-US" altLang="zh-CN" sz="1600" b="1" dirty="0">
                  <a:solidFill>
                    <a:srgbClr val="000000"/>
                  </a:solidFill>
                  <a:latin typeface="Calibri" panose="020F0502020204030204" pitchFamily="34" charset="0"/>
                  <a:cs typeface="Calibri" panose="020F0502020204030204" pitchFamily="34" charset="0"/>
                </a:rPr>
                <a:t>(60%)</a:t>
              </a:r>
            </a:p>
          </p:txBody>
        </p:sp>
        <p:sp>
          <p:nvSpPr>
            <p:cNvPr id="59" name="TextBox 216"/>
            <p:cNvSpPr txBox="1">
              <a:spLocks noChangeArrowheads="1"/>
            </p:cNvSpPr>
            <p:nvPr/>
          </p:nvSpPr>
          <p:spPr bwMode="auto">
            <a:xfrm>
              <a:off x="3425" y="5306"/>
              <a:ext cx="1136"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en-US" altLang="zh-CN" sz="1600" b="1" dirty="0">
                  <a:solidFill>
                    <a:srgbClr val="000000"/>
                  </a:solidFill>
                  <a:latin typeface="Calibri" panose="020F0502020204030204" pitchFamily="34" charset="0"/>
                  <a:cs typeface="Calibri" panose="020F0502020204030204" pitchFamily="34" charset="0"/>
                </a:rPr>
                <a:t>Check Out</a:t>
              </a:r>
              <a:br>
                <a:rPr kumimoji="0" lang="en-US" altLang="zh-CN" sz="1600" b="1" dirty="0">
                  <a:solidFill>
                    <a:srgbClr val="000000"/>
                  </a:solidFill>
                  <a:latin typeface="Calibri" panose="020F0502020204030204" pitchFamily="34" charset="0"/>
                  <a:cs typeface="Calibri" panose="020F0502020204030204" pitchFamily="34" charset="0"/>
                </a:rPr>
              </a:br>
              <a:r>
                <a:rPr kumimoji="0" lang="en-US" altLang="zh-CN" sz="1600" b="1" dirty="0">
                  <a:solidFill>
                    <a:srgbClr val="000000"/>
                  </a:solidFill>
                  <a:latin typeface="Calibri" panose="020F0502020204030204" pitchFamily="34" charset="0"/>
                  <a:cs typeface="Calibri" panose="020F0502020204030204" pitchFamily="34" charset="0"/>
                </a:rPr>
                <a:t>(75%)</a:t>
              </a:r>
            </a:p>
          </p:txBody>
        </p:sp>
        <p:sp>
          <p:nvSpPr>
            <p:cNvPr id="60" name="TextBox 220"/>
            <p:cNvSpPr txBox="1">
              <a:spLocks noChangeArrowheads="1"/>
            </p:cNvSpPr>
            <p:nvPr/>
          </p:nvSpPr>
          <p:spPr bwMode="auto">
            <a:xfrm>
              <a:off x="5612" y="5317"/>
              <a:ext cx="94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en-US" altLang="zh-CN" sz="1600" b="1" dirty="0">
                  <a:solidFill>
                    <a:srgbClr val="000000"/>
                  </a:solidFill>
                  <a:latin typeface="Calibri" panose="020F0502020204030204" pitchFamily="34" charset="0"/>
                  <a:cs typeface="Calibri" panose="020F0502020204030204" pitchFamily="34" charset="0"/>
                </a:rPr>
                <a:t>Check In</a:t>
              </a:r>
              <a:br>
                <a:rPr kumimoji="0" lang="en-US" altLang="zh-CN" sz="1600" b="1" dirty="0">
                  <a:solidFill>
                    <a:srgbClr val="000000"/>
                  </a:solidFill>
                  <a:latin typeface="Calibri" panose="020F0502020204030204" pitchFamily="34" charset="0"/>
                  <a:cs typeface="Calibri" panose="020F0502020204030204" pitchFamily="34" charset="0"/>
                </a:rPr>
              </a:br>
              <a:r>
                <a:rPr kumimoji="0" lang="en-US" altLang="zh-CN" sz="1600" b="1" dirty="0">
                  <a:solidFill>
                    <a:srgbClr val="000000"/>
                  </a:solidFill>
                  <a:latin typeface="Calibri" panose="020F0502020204030204" pitchFamily="34" charset="0"/>
                  <a:cs typeface="Calibri" panose="020F0502020204030204" pitchFamily="34" charset="0"/>
                </a:rPr>
                <a:t>(75%)</a:t>
              </a:r>
            </a:p>
          </p:txBody>
        </p:sp>
        <p:sp>
          <p:nvSpPr>
            <p:cNvPr id="61" name="TextBox 223"/>
            <p:cNvSpPr txBox="1">
              <a:spLocks noChangeArrowheads="1"/>
            </p:cNvSpPr>
            <p:nvPr/>
          </p:nvSpPr>
          <p:spPr bwMode="auto">
            <a:xfrm>
              <a:off x="5753" y="5924"/>
              <a:ext cx="124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en-US" altLang="zh-CN" sz="1600" b="1" dirty="0">
                  <a:solidFill>
                    <a:srgbClr val="000000"/>
                  </a:solidFill>
                  <a:latin typeface="Calibri" panose="020F0502020204030204" pitchFamily="34" charset="0"/>
                  <a:cs typeface="Calibri" panose="020F0502020204030204" pitchFamily="34" charset="0"/>
                </a:rPr>
                <a:t>Logout(3%)</a:t>
              </a:r>
            </a:p>
          </p:txBody>
        </p:sp>
        <p:sp>
          <p:nvSpPr>
            <p:cNvPr id="62" name="任意多边形 224"/>
            <p:cNvSpPr>
              <a:spLocks/>
            </p:cNvSpPr>
            <p:nvPr/>
          </p:nvSpPr>
          <p:spPr bwMode="auto">
            <a:xfrm>
              <a:off x="5607" y="5704"/>
              <a:ext cx="556" cy="324"/>
            </a:xfrm>
            <a:custGeom>
              <a:avLst/>
              <a:gdLst>
                <a:gd name="T0" fmla="*/ 0 w 546100"/>
                <a:gd name="T1" fmla="*/ 0 h 317500"/>
                <a:gd name="T2" fmla="*/ 342900 w 546100"/>
                <a:gd name="T3" fmla="*/ 88900 h 317500"/>
                <a:gd name="T4" fmla="*/ 546100 w 546100"/>
                <a:gd name="T5" fmla="*/ 317500 h 317500"/>
                <a:gd name="T6" fmla="*/ 0 60000 65536"/>
                <a:gd name="T7" fmla="*/ 0 60000 65536"/>
                <a:gd name="T8" fmla="*/ 0 60000 65536"/>
              </a:gdLst>
              <a:ahLst/>
              <a:cxnLst>
                <a:cxn ang="T6">
                  <a:pos x="T0" y="T1"/>
                </a:cxn>
                <a:cxn ang="T7">
                  <a:pos x="T2" y="T3"/>
                </a:cxn>
                <a:cxn ang="T8">
                  <a:pos x="T4" y="T5"/>
                </a:cxn>
              </a:cxnLst>
              <a:rect l="0" t="0" r="r" b="b"/>
              <a:pathLst>
                <a:path w="546100" h="317500">
                  <a:moveTo>
                    <a:pt x="0" y="0"/>
                  </a:moveTo>
                  <a:cubicBezTo>
                    <a:pt x="125941" y="17991"/>
                    <a:pt x="251883" y="35983"/>
                    <a:pt x="342900" y="88900"/>
                  </a:cubicBezTo>
                  <a:cubicBezTo>
                    <a:pt x="433917" y="141817"/>
                    <a:pt x="503767" y="268817"/>
                    <a:pt x="546100" y="317500"/>
                  </a:cubicBezTo>
                </a:path>
              </a:pathLst>
            </a:custGeom>
            <a:noFill/>
            <a:ln w="3175">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sp>
          <p:nvSpPr>
            <p:cNvPr id="63" name="任意多边形 225"/>
            <p:cNvSpPr>
              <a:spLocks/>
            </p:cNvSpPr>
            <p:nvPr/>
          </p:nvSpPr>
          <p:spPr bwMode="auto">
            <a:xfrm>
              <a:off x="6927" y="5044"/>
              <a:ext cx="557" cy="324"/>
            </a:xfrm>
            <a:custGeom>
              <a:avLst/>
              <a:gdLst>
                <a:gd name="T0" fmla="*/ 0 w 546100"/>
                <a:gd name="T1" fmla="*/ 0 h 317500"/>
                <a:gd name="T2" fmla="*/ 342900 w 546100"/>
                <a:gd name="T3" fmla="*/ 88900 h 317500"/>
                <a:gd name="T4" fmla="*/ 546100 w 546100"/>
                <a:gd name="T5" fmla="*/ 317500 h 317500"/>
                <a:gd name="T6" fmla="*/ 0 60000 65536"/>
                <a:gd name="T7" fmla="*/ 0 60000 65536"/>
                <a:gd name="T8" fmla="*/ 0 60000 65536"/>
              </a:gdLst>
              <a:ahLst/>
              <a:cxnLst>
                <a:cxn ang="T6">
                  <a:pos x="T0" y="T1"/>
                </a:cxn>
                <a:cxn ang="T7">
                  <a:pos x="T2" y="T3"/>
                </a:cxn>
                <a:cxn ang="T8">
                  <a:pos x="T4" y="T5"/>
                </a:cxn>
              </a:cxnLst>
              <a:rect l="0" t="0" r="r" b="b"/>
              <a:pathLst>
                <a:path w="546100" h="317500">
                  <a:moveTo>
                    <a:pt x="0" y="0"/>
                  </a:moveTo>
                  <a:cubicBezTo>
                    <a:pt x="125941" y="17991"/>
                    <a:pt x="251883" y="35983"/>
                    <a:pt x="342900" y="88900"/>
                  </a:cubicBezTo>
                  <a:cubicBezTo>
                    <a:pt x="433917" y="141817"/>
                    <a:pt x="503767" y="268817"/>
                    <a:pt x="546100" y="317500"/>
                  </a:cubicBezTo>
                </a:path>
              </a:pathLst>
            </a:custGeom>
            <a:noFill/>
            <a:ln w="3175">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600"/>
            </a:p>
          </p:txBody>
        </p:sp>
        <p:sp>
          <p:nvSpPr>
            <p:cNvPr id="47104" name="TextBox 227"/>
            <p:cNvSpPr txBox="1">
              <a:spLocks noChangeArrowheads="1"/>
            </p:cNvSpPr>
            <p:nvPr/>
          </p:nvSpPr>
          <p:spPr bwMode="auto">
            <a:xfrm>
              <a:off x="4740" y="3884"/>
              <a:ext cx="14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可选项</a:t>
              </a:r>
              <a:r>
                <a:rPr kumimoji="0" lang="en-US" altLang="zh-CN" sz="1600" b="1" dirty="0">
                  <a:solidFill>
                    <a:srgbClr val="000000"/>
                  </a:solidFill>
                  <a:latin typeface="Calibri" panose="020F0502020204030204" pitchFamily="34" charset="0"/>
                  <a:cs typeface="Calibri" panose="020F0502020204030204" pitchFamily="34" charset="0"/>
                </a:rPr>
                <a:t>(TBD)</a:t>
              </a:r>
            </a:p>
          </p:txBody>
        </p:sp>
        <p:sp>
          <p:nvSpPr>
            <p:cNvPr id="47105" name="TextBox 229"/>
            <p:cNvSpPr txBox="1">
              <a:spLocks noChangeArrowheads="1"/>
            </p:cNvSpPr>
            <p:nvPr/>
          </p:nvSpPr>
          <p:spPr bwMode="auto">
            <a:xfrm>
              <a:off x="4475" y="6453"/>
              <a:ext cx="139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新项</a:t>
              </a:r>
              <a:r>
                <a:rPr kumimoji="0" lang="en-US" altLang="zh-CN" sz="1600" b="1" dirty="0">
                  <a:solidFill>
                    <a:srgbClr val="000000"/>
                  </a:solidFill>
                  <a:latin typeface="Calibri" panose="020F0502020204030204" pitchFamily="34" charset="0"/>
                  <a:cs typeface="Calibri" panose="020F0502020204030204" pitchFamily="34" charset="0"/>
                </a:rPr>
                <a:t>(33%)</a:t>
              </a:r>
            </a:p>
          </p:txBody>
        </p:sp>
        <p:sp>
          <p:nvSpPr>
            <p:cNvPr id="47107" name="TextBox 230"/>
            <p:cNvSpPr txBox="1">
              <a:spLocks noChangeArrowheads="1"/>
            </p:cNvSpPr>
            <p:nvPr/>
          </p:nvSpPr>
          <p:spPr bwMode="auto">
            <a:xfrm>
              <a:off x="4767" y="1670"/>
              <a:ext cx="15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新报告</a:t>
              </a:r>
              <a:r>
                <a:rPr kumimoji="0" lang="en-US" altLang="zh-CN" sz="1600" b="1" dirty="0">
                  <a:solidFill>
                    <a:srgbClr val="000000"/>
                  </a:solidFill>
                  <a:latin typeface="Calibri" panose="020F0502020204030204" pitchFamily="34" charset="0"/>
                  <a:cs typeface="Calibri" panose="020F0502020204030204" pitchFamily="34" charset="0"/>
                </a:rPr>
                <a:t>(40%)</a:t>
              </a:r>
            </a:p>
          </p:txBody>
        </p:sp>
        <p:sp>
          <p:nvSpPr>
            <p:cNvPr id="47108" name="TextBox 231"/>
            <p:cNvSpPr txBox="1">
              <a:spLocks noChangeArrowheads="1"/>
            </p:cNvSpPr>
            <p:nvPr/>
          </p:nvSpPr>
          <p:spPr bwMode="auto">
            <a:xfrm>
              <a:off x="4363" y="5477"/>
              <a:ext cx="135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添加项</a:t>
              </a:r>
              <a:r>
                <a:rPr kumimoji="0" lang="en-US" altLang="zh-CN" sz="1600" b="1" dirty="0">
                  <a:solidFill>
                    <a:srgbClr val="000000"/>
                  </a:solidFill>
                  <a:latin typeface="Calibri" panose="020F0502020204030204" pitchFamily="34" charset="0"/>
                  <a:cs typeface="Calibri" panose="020F0502020204030204" pitchFamily="34" charset="0"/>
                </a:rPr>
                <a:t>(12%)</a:t>
              </a:r>
            </a:p>
          </p:txBody>
        </p:sp>
        <p:sp>
          <p:nvSpPr>
            <p:cNvPr id="47109" name="TextBox 232"/>
            <p:cNvSpPr txBox="1">
              <a:spLocks noChangeArrowheads="1"/>
            </p:cNvSpPr>
            <p:nvPr/>
          </p:nvSpPr>
          <p:spPr bwMode="auto">
            <a:xfrm>
              <a:off x="4507" y="5851"/>
              <a:ext cx="114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报告</a:t>
              </a:r>
              <a:r>
                <a:rPr kumimoji="0" lang="en-US" altLang="zh-CN" sz="1600" b="1" dirty="0">
                  <a:solidFill>
                    <a:srgbClr val="000000"/>
                  </a:solidFill>
                  <a:latin typeface="Calibri" panose="020F0502020204030204" pitchFamily="34" charset="0"/>
                  <a:cs typeface="Calibri" panose="020F0502020204030204" pitchFamily="34" charset="0"/>
                </a:rPr>
                <a:t>(18%)</a:t>
              </a:r>
            </a:p>
          </p:txBody>
        </p:sp>
        <p:sp>
          <p:nvSpPr>
            <p:cNvPr id="47110" name="TextBox 233"/>
            <p:cNvSpPr txBox="1">
              <a:spLocks noChangeArrowheads="1"/>
            </p:cNvSpPr>
            <p:nvPr/>
          </p:nvSpPr>
          <p:spPr bwMode="auto">
            <a:xfrm>
              <a:off x="6927" y="5265"/>
              <a:ext cx="102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b="1" dirty="0">
                  <a:solidFill>
                    <a:srgbClr val="000000"/>
                  </a:solidFill>
                  <a:latin typeface="Calibri" panose="020F0502020204030204" pitchFamily="34" charset="0"/>
                  <a:cs typeface="Calibri" panose="020F0502020204030204" pitchFamily="34" charset="0"/>
                </a:rPr>
                <a:t>Logout</a:t>
              </a:r>
            </a:p>
            <a:p>
              <a:pPr indent="0"/>
              <a:r>
                <a:rPr kumimoji="0" lang="en-US" altLang="zh-CN" sz="1600" b="1" dirty="0">
                  <a:solidFill>
                    <a:srgbClr val="000000"/>
                  </a:solidFill>
                  <a:latin typeface="Calibri" panose="020F0502020204030204" pitchFamily="34" charset="0"/>
                  <a:cs typeface="Calibri" panose="020F0502020204030204" pitchFamily="34" charset="0"/>
                </a:rPr>
                <a:t>(25%</a:t>
              </a:r>
              <a:r>
                <a:rPr kumimoji="0" lang="en-US" altLang="zh-CN" sz="1600" b="1"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a:t>
              </a:r>
              <a:endParaRPr kumimoji="0" lang="en-US" altLang="zh-CN" sz="1600" b="0" i="0" u="none" strike="noStrike" cap="none" normalizeH="0" baseline="0" dirty="0" smtClean="0">
                <a:ln>
                  <a:noFill/>
                </a:ln>
                <a:solidFill>
                  <a:schemeClr val="tx1"/>
                </a:solidFill>
                <a:effectLst/>
              </a:endParaRPr>
            </a:p>
          </p:txBody>
        </p:sp>
        <p:sp>
          <p:nvSpPr>
            <p:cNvPr id="47111" name="TextBox 234"/>
            <p:cNvSpPr txBox="1">
              <a:spLocks noChangeArrowheads="1"/>
            </p:cNvSpPr>
            <p:nvPr/>
          </p:nvSpPr>
          <p:spPr bwMode="auto">
            <a:xfrm>
              <a:off x="6747" y="4370"/>
              <a:ext cx="1259"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solidFill>
                    <a:srgbClr val="000000"/>
                  </a:solidFill>
                  <a:latin typeface="Calibri" panose="020F0502020204030204" pitchFamily="34" charset="0"/>
                  <a:cs typeface="Calibri" panose="020F0502020204030204" pitchFamily="34" charset="0"/>
                </a:rPr>
                <a:t>列出工作项</a:t>
              </a:r>
            </a:p>
            <a:p>
              <a:pPr indent="0"/>
              <a:r>
                <a:rPr kumimoji="0" lang="en-US" altLang="zh-CN" sz="1600" b="1" dirty="0">
                  <a:solidFill>
                    <a:srgbClr val="000000"/>
                  </a:solidFill>
                  <a:latin typeface="Calibri" panose="020F0502020204030204" pitchFamily="34" charset="0"/>
                  <a:cs typeface="Calibri" panose="020F0502020204030204" pitchFamily="34" charset="0"/>
                </a:rPr>
                <a:t>(57%)</a:t>
              </a:r>
            </a:p>
          </p:txBody>
        </p:sp>
        <p:sp>
          <p:nvSpPr>
            <p:cNvPr id="47112" name="TextBox 235"/>
            <p:cNvSpPr txBox="1">
              <a:spLocks noChangeArrowheads="1"/>
            </p:cNvSpPr>
            <p:nvPr/>
          </p:nvSpPr>
          <p:spPr bwMode="auto">
            <a:xfrm>
              <a:off x="8007" y="1826"/>
              <a:ext cx="110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主页结束</a:t>
              </a:r>
            </a:p>
          </p:txBody>
        </p:sp>
        <p:sp>
          <p:nvSpPr>
            <p:cNvPr id="47113" name="TextBox 236"/>
            <p:cNvSpPr txBox="1">
              <a:spLocks noChangeArrowheads="1"/>
            </p:cNvSpPr>
            <p:nvPr/>
          </p:nvSpPr>
          <p:spPr bwMode="auto">
            <a:xfrm>
              <a:off x="8154" y="3650"/>
              <a:ext cx="89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主页</a:t>
              </a:r>
            </a:p>
          </p:txBody>
        </p:sp>
        <p:sp>
          <p:nvSpPr>
            <p:cNvPr id="47114" name="TextBox 237"/>
            <p:cNvSpPr txBox="1">
              <a:spLocks noChangeArrowheads="1"/>
            </p:cNvSpPr>
            <p:nvPr/>
          </p:nvSpPr>
          <p:spPr bwMode="auto">
            <a:xfrm>
              <a:off x="7974" y="4510"/>
              <a:ext cx="13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en-US" altLang="zh-CN" sz="1600" b="1" dirty="0">
                  <a:solidFill>
                    <a:srgbClr val="000000"/>
                  </a:solidFill>
                  <a:latin typeface="Calibri" panose="020F0502020204030204" pitchFamily="34" charset="0"/>
                  <a:cs typeface="Calibri" panose="020F0502020204030204" pitchFamily="34" charset="0"/>
                </a:rPr>
                <a:t>Logout(62%)</a:t>
              </a:r>
            </a:p>
          </p:txBody>
        </p:sp>
        <p:sp>
          <p:nvSpPr>
            <p:cNvPr id="47115" name="TextBox 208"/>
            <p:cNvSpPr txBox="1">
              <a:spLocks noChangeArrowheads="1"/>
            </p:cNvSpPr>
            <p:nvPr/>
          </p:nvSpPr>
          <p:spPr bwMode="auto">
            <a:xfrm>
              <a:off x="4407" y="4274"/>
              <a:ext cx="207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59436" tIns="29718" rIns="59436" bIns="29718" numCol="1" anchor="t" anchorCtr="0" compatLnSpc="1">
              <a:prstTxWarp prst="textNoShape">
                <a:avLst/>
              </a:prstTxWarp>
            </a:bodyPr>
            <a:lstStyle/>
            <a:p>
              <a:pPr eaLnBrk="0" hangingPunct="0"/>
              <a:r>
                <a:rPr kumimoji="0" lang="zh-CN" altLang="zh-CN" sz="1600" b="1" dirty="0">
                  <a:solidFill>
                    <a:srgbClr val="000000"/>
                  </a:solidFill>
                  <a:latin typeface="Calibri" panose="020F0502020204030204" pitchFamily="34" charset="0"/>
                  <a:cs typeface="Calibri" panose="020F0502020204030204" pitchFamily="34" charset="0"/>
                </a:rPr>
                <a:t>提交</a:t>
              </a:r>
              <a:r>
                <a:rPr kumimoji="0" lang="en-US" altLang="zh-CN" sz="1600" b="1" dirty="0">
                  <a:solidFill>
                    <a:srgbClr val="000000"/>
                  </a:solidFill>
                  <a:latin typeface="Calibri" panose="020F0502020204030204" pitchFamily="34" charset="0"/>
                  <a:cs typeface="Calibri" panose="020F0502020204030204" pitchFamily="34" charset="0"/>
                </a:rPr>
                <a:t>/</a:t>
              </a:r>
              <a:r>
                <a:rPr kumimoji="0" lang="zh-CN" altLang="en-US" sz="1600" b="1" dirty="0">
                  <a:solidFill>
                    <a:srgbClr val="000000"/>
                  </a:solidFill>
                  <a:latin typeface="Calibri" panose="020F0502020204030204" pitchFamily="34" charset="0"/>
                  <a:cs typeface="Calibri" panose="020F0502020204030204" pitchFamily="34" charset="0"/>
                </a:rPr>
                <a:t>拒绝</a:t>
              </a:r>
              <a:r>
                <a:rPr kumimoji="0" lang="en-US" altLang="zh-CN" sz="1600" b="1" dirty="0">
                  <a:solidFill>
                    <a:srgbClr val="000000"/>
                  </a:solidFill>
                  <a:latin typeface="Calibri" panose="020F0502020204030204" pitchFamily="34" charset="0"/>
                  <a:cs typeface="Calibri" panose="020F0502020204030204" pitchFamily="34" charset="0"/>
                </a:rPr>
                <a:t>(85%)</a:t>
              </a:r>
            </a:p>
          </p:txBody>
        </p:sp>
        <p:sp>
          <p:nvSpPr>
            <p:cNvPr id="47116" name="Freeform 2"/>
            <p:cNvSpPr>
              <a:spLocks/>
            </p:cNvSpPr>
            <p:nvPr/>
          </p:nvSpPr>
          <p:spPr bwMode="auto">
            <a:xfrm>
              <a:off x="4777" y="4147"/>
              <a:ext cx="1040" cy="10"/>
            </a:xfrm>
            <a:custGeom>
              <a:avLst/>
              <a:gdLst>
                <a:gd name="T0" fmla="*/ 0 w 1040"/>
                <a:gd name="T1" fmla="*/ 0 h 10"/>
                <a:gd name="T2" fmla="*/ 1040 w 1040"/>
                <a:gd name="T3" fmla="*/ 10 h 10"/>
              </a:gdLst>
              <a:ahLst/>
              <a:cxnLst>
                <a:cxn ang="0">
                  <a:pos x="T0" y="T1"/>
                </a:cxn>
                <a:cxn ang="0">
                  <a:pos x="T2" y="T3"/>
                </a:cxn>
              </a:cxnLst>
              <a:rect l="0" t="0" r="r" b="b"/>
              <a:pathLst>
                <a:path w="1040" h="10">
                  <a:moveTo>
                    <a:pt x="0" y="0"/>
                  </a:moveTo>
                  <a:lnTo>
                    <a:pt x="1040" y="1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网页的各活动的性能</a:t>
            </a:r>
            <a:r>
              <a:rPr lang="en-US" dirty="0" smtClean="0"/>
              <a:t>---</a:t>
            </a:r>
            <a:r>
              <a:rPr lang="zh-CN" altLang="en-US" dirty="0" smtClean="0"/>
              <a:t>成员登录活动</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84543386"/>
              </p:ext>
            </p:extLst>
          </p:nvPr>
        </p:nvGraphicFramePr>
        <p:xfrm>
          <a:off x="993343" y="2808982"/>
          <a:ext cx="7922057" cy="3194676"/>
        </p:xfrm>
        <a:graphic>
          <a:graphicData uri="http://schemas.openxmlformats.org/drawingml/2006/table">
            <a:tbl>
              <a:tblPr firstRow="1" firstCol="1" lastRow="1" lastCol="1" bandRow="1" bandCol="1"/>
              <a:tblGrid>
                <a:gridCol w="1711159">
                  <a:extLst>
                    <a:ext uri="{9D8B030D-6E8A-4147-A177-3AD203B41FA5}">
                      <a16:colId xmlns:a16="http://schemas.microsoft.com/office/drawing/2014/main" val="248042046"/>
                    </a:ext>
                  </a:extLst>
                </a:gridCol>
                <a:gridCol w="760516">
                  <a:extLst>
                    <a:ext uri="{9D8B030D-6E8A-4147-A177-3AD203B41FA5}">
                      <a16:colId xmlns:a16="http://schemas.microsoft.com/office/drawing/2014/main" val="4117621134"/>
                    </a:ext>
                  </a:extLst>
                </a:gridCol>
                <a:gridCol w="270419">
                  <a:extLst>
                    <a:ext uri="{9D8B030D-6E8A-4147-A177-3AD203B41FA5}">
                      <a16:colId xmlns:a16="http://schemas.microsoft.com/office/drawing/2014/main" val="1298493005"/>
                    </a:ext>
                  </a:extLst>
                </a:gridCol>
                <a:gridCol w="593163">
                  <a:extLst>
                    <a:ext uri="{9D8B030D-6E8A-4147-A177-3AD203B41FA5}">
                      <a16:colId xmlns:a16="http://schemas.microsoft.com/office/drawing/2014/main" val="3117817741"/>
                    </a:ext>
                  </a:extLst>
                </a:gridCol>
                <a:gridCol w="1008157">
                  <a:extLst>
                    <a:ext uri="{9D8B030D-6E8A-4147-A177-3AD203B41FA5}">
                      <a16:colId xmlns:a16="http://schemas.microsoft.com/office/drawing/2014/main" val="1050568045"/>
                    </a:ext>
                  </a:extLst>
                </a:gridCol>
                <a:gridCol w="1123871">
                  <a:extLst>
                    <a:ext uri="{9D8B030D-6E8A-4147-A177-3AD203B41FA5}">
                      <a16:colId xmlns:a16="http://schemas.microsoft.com/office/drawing/2014/main" val="2498092847"/>
                    </a:ext>
                  </a:extLst>
                </a:gridCol>
                <a:gridCol w="1330901">
                  <a:extLst>
                    <a:ext uri="{9D8B030D-6E8A-4147-A177-3AD203B41FA5}">
                      <a16:colId xmlns:a16="http://schemas.microsoft.com/office/drawing/2014/main" val="3227242402"/>
                    </a:ext>
                  </a:extLst>
                </a:gridCol>
                <a:gridCol w="1123871">
                  <a:extLst>
                    <a:ext uri="{9D8B030D-6E8A-4147-A177-3AD203B41FA5}">
                      <a16:colId xmlns:a16="http://schemas.microsoft.com/office/drawing/2014/main" val="3320818678"/>
                    </a:ext>
                  </a:extLst>
                </a:gridCol>
              </a:tblGrid>
              <a:tr h="426739">
                <a:tc rowSpan="2">
                  <a:txBody>
                    <a:bodyPr/>
                    <a:lstStyle/>
                    <a:p>
                      <a:pPr marL="0" indent="0" algn="just" defTabSz="914400" rtl="0" eaLnBrk="1" latinLnBrk="0" hangingPunct="1">
                        <a:lnSpc>
                          <a:spcPct val="2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用户思考时间</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秒</a:t>
                      </a:r>
                      <a:r>
                        <a:rPr lang="en-US" sz="1600" kern="1200" dirty="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最小</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最大</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标准方差</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分布</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3753370364"/>
                  </a:ext>
                </a:extLst>
              </a:tr>
              <a:tr h="310046">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6.0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8.0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正态分布</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680026"/>
                  </a:ext>
                </a:extLst>
              </a:tr>
              <a:tr h="426988">
                <a:tc rowSpan="2">
                  <a:txBody>
                    <a:bodyPr/>
                    <a:lstStyle/>
                    <a:p>
                      <a:pPr marL="0" indent="0" algn="just" defTabSz="914400" rtl="0" eaLnBrk="1" latinLnBrk="0" hangingPunct="1">
                        <a:lnSpc>
                          <a:spcPct val="2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放弃</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秒</a:t>
                      </a:r>
                      <a:r>
                        <a:rPr lang="en-US" sz="1600" kern="1200" dirty="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最小</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最大</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标准方差</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分布</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事件</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63716695"/>
                  </a:ext>
                </a:extLst>
              </a:tr>
              <a:tr h="322951">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20.0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50.0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没有</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线性分布</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重复</a:t>
                      </a:r>
                    </a:p>
                  </a:txBody>
                  <a:tcPr marL="68580" marR="68580"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485076"/>
                  </a:ext>
                </a:extLst>
              </a:tr>
              <a:tr h="426988">
                <a:tc>
                  <a:txBody>
                    <a:bodyPr/>
                    <a:lstStyle/>
                    <a:p>
                      <a:pPr marL="0" indent="0" algn="just" defTabSz="914400" rtl="0" eaLnBrk="1" latinLnBrk="0" hangingPunct="1">
                        <a:lnSpc>
                          <a:spcPct val="15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通过</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失败条件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7">
                  <a:txBody>
                    <a:bodyPr/>
                    <a:lstStyle/>
                    <a:p>
                      <a:pPr marL="0" indent="0" algn="just" defTabSz="914400" rtl="0" eaLnBrk="1" latinLnBrk="0" hangingPunct="1">
                        <a:lnSpc>
                          <a:spcPct val="15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如果失败，记录数据，并重复一次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2402174"/>
                  </a:ext>
                </a:extLst>
              </a:tr>
              <a:tr h="426988">
                <a:tc rowSpan="3">
                  <a:txBody>
                    <a:bodyPr/>
                    <a:lstStyle/>
                    <a:p>
                      <a:pPr marL="0" indent="0" algn="just" defTabSz="914400" rtl="0" eaLnBrk="1" latinLnBrk="0" hangingPunct="1">
                        <a:lnSpc>
                          <a:spcPct val="25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信任域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字段</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变量名</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数据描述</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数据位置</a:t>
                      </a:r>
                    </a:p>
                  </a:txBody>
                  <a:tcPr marL="68580" marR="68580" marT="72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861969486"/>
                  </a:ext>
                </a:extLst>
              </a:tr>
              <a:tr h="426988">
                <a:tc v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Username</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Str_guid</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合法用户名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Datapool</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459208"/>
                  </a:ext>
                </a:extLst>
              </a:tr>
              <a:tr h="426988">
                <a:tc v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Password</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Str_pwd</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合法口令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Datapool</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753988"/>
                  </a:ext>
                </a:extLst>
              </a:tr>
            </a:tbl>
          </a:graphicData>
        </a:graphic>
      </p:graphicFrame>
      <p:sp>
        <p:nvSpPr>
          <p:cNvPr id="6" name="矩形 5"/>
          <p:cNvSpPr/>
          <p:nvPr/>
        </p:nvSpPr>
        <p:spPr>
          <a:xfrm>
            <a:off x="993343" y="1291617"/>
            <a:ext cx="7683589" cy="1323439"/>
          </a:xfrm>
          <a:prstGeom prst="rect">
            <a:avLst/>
          </a:prstGeom>
        </p:spPr>
        <p:txBody>
          <a:bodyPr wrap="square">
            <a:spAutoFit/>
          </a:bodyPr>
          <a:lstStyle/>
          <a:p>
            <a:pPr algn="just">
              <a:spcAft>
                <a:spcPts val="0"/>
              </a:spcAft>
            </a:pPr>
            <a:r>
              <a:rPr lang="zh-CN" altLang="zh-CN" sz="2000" dirty="0"/>
              <a:t>该网页对应的两个活动性能特征描述</a:t>
            </a:r>
            <a:r>
              <a:rPr lang="zh-CN" altLang="zh-CN" sz="2000" dirty="0" smtClean="0"/>
              <a:t>。</a:t>
            </a:r>
            <a:endParaRPr lang="en-US" altLang="zh-CN" sz="2000" dirty="0" smtClean="0"/>
          </a:p>
          <a:p>
            <a:pPr lvl="1" algn="just">
              <a:spcAft>
                <a:spcPts val="0"/>
              </a:spcAft>
            </a:pPr>
            <a:r>
              <a:rPr lang="en-US" altLang="zh-CN" sz="2000" dirty="0" smtClean="0"/>
              <a:t>(</a:t>
            </a:r>
            <a:r>
              <a:rPr lang="en-US" altLang="zh-CN" sz="2000" dirty="0"/>
              <a:t>a)</a:t>
            </a:r>
            <a:r>
              <a:rPr lang="zh-CN" altLang="zh-CN" sz="2000" dirty="0"/>
              <a:t>是</a:t>
            </a:r>
            <a:r>
              <a:rPr lang="zh-CN" altLang="zh-CN" sz="2000" b="1" dirty="0"/>
              <a:t>成员登录活动的性能情况</a:t>
            </a:r>
            <a:r>
              <a:rPr lang="zh-CN" altLang="zh-CN" sz="2000" dirty="0"/>
              <a:t>，包括用户思考的时间（最大、最小、标准方差），且发生的概率服从正态分布。而用户放弃登录的可能性为线性分布。</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网页的各活动的性能</a:t>
            </a:r>
            <a:r>
              <a:rPr lang="en-US" dirty="0" smtClean="0"/>
              <a:t>---</a:t>
            </a:r>
            <a:r>
              <a:rPr lang="zh-CN" altLang="en-US" dirty="0" smtClean="0"/>
              <a:t>建立账户活动</a:t>
            </a:r>
            <a:endParaRPr lang="zh-CN" altLang="en-US" dirty="0"/>
          </a:p>
        </p:txBody>
      </p:sp>
      <p:sp>
        <p:nvSpPr>
          <p:cNvPr id="3" name="矩形 2"/>
          <p:cNvSpPr/>
          <p:nvPr/>
        </p:nvSpPr>
        <p:spPr>
          <a:xfrm>
            <a:off x="981829" y="1170135"/>
            <a:ext cx="8094742" cy="707886"/>
          </a:xfrm>
          <a:prstGeom prst="rect">
            <a:avLst/>
          </a:prstGeom>
        </p:spPr>
        <p:txBody>
          <a:bodyPr wrap="square">
            <a:spAutoFit/>
          </a:bodyPr>
          <a:lstStyle/>
          <a:p>
            <a:r>
              <a:rPr lang="en-US" altLang="zh-CN" sz="2000" dirty="0" smtClean="0"/>
              <a:t>(b)</a:t>
            </a:r>
            <a:r>
              <a:rPr lang="zh-CN" altLang="zh-CN" sz="2000" dirty="0"/>
              <a:t>是</a:t>
            </a:r>
            <a:r>
              <a:rPr lang="zh-CN" altLang="zh-CN" sz="2000" dirty="0" smtClean="0">
                <a:cs typeface="Times New Roman" panose="02020603050405020304" pitchFamily="18" charset="0"/>
              </a:rPr>
              <a:t>建立</a:t>
            </a:r>
            <a:r>
              <a:rPr lang="zh-CN" altLang="zh-CN" sz="2000" dirty="0">
                <a:cs typeface="Times New Roman" panose="02020603050405020304" pitchFamily="18" charset="0"/>
              </a:rPr>
              <a:t>账户活动性能情况，同样包括思考时间和放弃账户建立的概率分布。用户在建立账户的过程中放弃的概率分布可能</a:t>
            </a:r>
            <a:r>
              <a:rPr lang="zh-CN" altLang="zh-CN" sz="2000" dirty="0" smtClean="0">
                <a:cs typeface="Times New Roman" panose="02020603050405020304" pitchFamily="18" charset="0"/>
              </a:rPr>
              <a:t>是指数分布</a:t>
            </a:r>
            <a:r>
              <a:rPr lang="zh-CN" altLang="zh-CN" sz="2000" dirty="0">
                <a:cs typeface="Times New Roman" panose="02020603050405020304" pitchFamily="18" charset="0"/>
              </a:rPr>
              <a:t>的。</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835271099"/>
              </p:ext>
            </p:extLst>
          </p:nvPr>
        </p:nvGraphicFramePr>
        <p:xfrm>
          <a:off x="934133" y="1973290"/>
          <a:ext cx="8142438" cy="4130436"/>
        </p:xfrm>
        <a:graphic>
          <a:graphicData uri="http://schemas.openxmlformats.org/drawingml/2006/table">
            <a:tbl>
              <a:tblPr firstRow="1" firstCol="1" lastRow="1" lastCol="1" bandRow="1" bandCol="1"/>
              <a:tblGrid>
                <a:gridCol w="1630511">
                  <a:extLst>
                    <a:ext uri="{9D8B030D-6E8A-4147-A177-3AD203B41FA5}">
                      <a16:colId xmlns:a16="http://schemas.microsoft.com/office/drawing/2014/main" val="1143503912"/>
                    </a:ext>
                  </a:extLst>
                </a:gridCol>
                <a:gridCol w="1179389">
                  <a:extLst>
                    <a:ext uri="{9D8B030D-6E8A-4147-A177-3AD203B41FA5}">
                      <a16:colId xmlns:a16="http://schemas.microsoft.com/office/drawing/2014/main" val="2572426155"/>
                    </a:ext>
                  </a:extLst>
                </a:gridCol>
                <a:gridCol w="894152">
                  <a:extLst>
                    <a:ext uri="{9D8B030D-6E8A-4147-A177-3AD203B41FA5}">
                      <a16:colId xmlns:a16="http://schemas.microsoft.com/office/drawing/2014/main" val="847261248"/>
                    </a:ext>
                  </a:extLst>
                </a:gridCol>
                <a:gridCol w="1142976">
                  <a:extLst>
                    <a:ext uri="{9D8B030D-6E8A-4147-A177-3AD203B41FA5}">
                      <a16:colId xmlns:a16="http://schemas.microsoft.com/office/drawing/2014/main" val="2109137383"/>
                    </a:ext>
                  </a:extLst>
                </a:gridCol>
                <a:gridCol w="1076217">
                  <a:extLst>
                    <a:ext uri="{9D8B030D-6E8A-4147-A177-3AD203B41FA5}">
                      <a16:colId xmlns:a16="http://schemas.microsoft.com/office/drawing/2014/main" val="2562369532"/>
                    </a:ext>
                  </a:extLst>
                </a:gridCol>
                <a:gridCol w="1142976">
                  <a:extLst>
                    <a:ext uri="{9D8B030D-6E8A-4147-A177-3AD203B41FA5}">
                      <a16:colId xmlns:a16="http://schemas.microsoft.com/office/drawing/2014/main" val="4031211157"/>
                    </a:ext>
                  </a:extLst>
                </a:gridCol>
                <a:gridCol w="1076217">
                  <a:extLst>
                    <a:ext uri="{9D8B030D-6E8A-4147-A177-3AD203B41FA5}">
                      <a16:colId xmlns:a16="http://schemas.microsoft.com/office/drawing/2014/main" val="3866837065"/>
                    </a:ext>
                  </a:extLst>
                </a:gridCol>
              </a:tblGrid>
              <a:tr h="344203">
                <a:tc rowSpan="2">
                  <a:txBody>
                    <a:bodyPr/>
                    <a:lstStyle/>
                    <a:p>
                      <a:pPr indent="0" algn="just">
                        <a:lnSpc>
                          <a:spcPct val="100000"/>
                        </a:lnSpc>
                        <a:spcAft>
                          <a:spcPts val="0"/>
                        </a:spcAft>
                      </a:pPr>
                      <a:r>
                        <a:rPr lang="zh-CN" sz="1600" dirty="0">
                          <a:effectLst/>
                          <a:latin typeface="Times New Roman" panose="02020603050405020304" pitchFamily="18" charset="0"/>
                          <a:ea typeface="宋体" panose="02010600030101010101" pitchFamily="2" charset="-122"/>
                        </a:rPr>
                        <a:t>思考时间</a:t>
                      </a:r>
                      <a:r>
                        <a:rPr lang="en-US" sz="1600" dirty="0">
                          <a:effectLst/>
                          <a:latin typeface="Times New Roman" panose="02020603050405020304" pitchFamily="18" charset="0"/>
                          <a:ea typeface="宋体" panose="02010600030101010101" pitchFamily="2" charset="-122"/>
                        </a:rPr>
                        <a:t>(</a:t>
                      </a:r>
                      <a:r>
                        <a:rPr lang="zh-CN" sz="1600" dirty="0">
                          <a:effectLst/>
                          <a:latin typeface="Times New Roman" panose="02020603050405020304" pitchFamily="18" charset="0"/>
                          <a:ea typeface="宋体" panose="02010600030101010101" pitchFamily="2" charset="-122"/>
                        </a:rPr>
                        <a:t>秒</a:t>
                      </a:r>
                      <a:r>
                        <a:rPr lang="en-US" sz="1600" dirty="0">
                          <a:effectLst/>
                          <a:latin typeface="Times New Roman" panose="02020603050405020304" pitchFamily="18" charset="0"/>
                          <a:ea typeface="宋体" panose="02010600030101010101" pitchFamily="2" charset="-122"/>
                        </a:rPr>
                        <a:t>)</a:t>
                      </a:r>
                      <a:endParaRPr lang="zh-CN" sz="1600" dirty="0">
                        <a:effectLst/>
                        <a:latin typeface="Times New Roman" panose="02020603050405020304" pitchFamily="18" charset="0"/>
                        <a:ea typeface="宋体" panose="02010600030101010101" pitchFamily="2" charset="-122"/>
                      </a:endParaRPr>
                    </a:p>
                  </a:txBody>
                  <a:tcPr marL="64882" marR="64882"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最小</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最大</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标准方差</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分布</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255905" indent="217805" algn="just">
                        <a:lnSpc>
                          <a:spcPts val="1660"/>
                        </a:lnSpc>
                        <a:spcAft>
                          <a:spcPts val="0"/>
                        </a:spcAft>
                      </a:pPr>
                      <a:r>
                        <a:rPr lang="en-US" sz="1600" dirty="0">
                          <a:effectLst/>
                          <a:latin typeface="Times New Roman" panose="02020603050405020304" pitchFamily="18" charset="0"/>
                          <a:ea typeface="宋体" panose="02010600030101010101" pitchFamily="2" charset="-122"/>
                        </a:rPr>
                        <a:t> </a:t>
                      </a:r>
                      <a:endParaRPr lang="zh-CN" sz="1600" dirty="0">
                        <a:effectLst/>
                        <a:latin typeface="Times New Roman" panose="02020603050405020304" pitchFamily="18" charset="0"/>
                        <a:ea typeface="宋体" panose="02010600030101010101" pitchFamily="2" charset="-122"/>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765071155"/>
                  </a:ext>
                </a:extLst>
              </a:tr>
              <a:tr h="344203">
                <a:tc vMerge="1">
                  <a:txBody>
                    <a:bodyPr/>
                    <a:lstStyle/>
                    <a:p>
                      <a:endParaRPr lang="zh-CN" altLang="en-US"/>
                    </a:p>
                  </a:txBody>
                  <a:tcPr/>
                </a:tc>
                <a:tc>
                  <a:txBody>
                    <a:bodyPr/>
                    <a:lstStyle/>
                    <a:p>
                      <a:pPr indent="0" algn="just">
                        <a:lnSpc>
                          <a:spcPct val="100000"/>
                        </a:lnSpc>
                        <a:spcAft>
                          <a:spcPts val="0"/>
                        </a:spcAft>
                      </a:pPr>
                      <a:r>
                        <a:rPr lang="en-US" sz="1600" dirty="0">
                          <a:effectLst/>
                          <a:latin typeface="Times New Roman" panose="02020603050405020304" pitchFamily="18" charset="0"/>
                          <a:ea typeface="宋体" panose="02010600030101010101" pitchFamily="2" charset="-122"/>
                        </a:rPr>
                        <a:t>25.0</a:t>
                      </a:r>
                      <a:endParaRPr lang="zh-CN" sz="1600" dirty="0">
                        <a:effectLst/>
                        <a:latin typeface="Times New Roman" panose="02020603050405020304" pitchFamily="18" charset="0"/>
                        <a:ea typeface="宋体" panose="02010600030101010101" pitchFamily="2" charset="-122"/>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60.0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8.0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正态分布</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5905" indent="21780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000182"/>
                  </a:ext>
                </a:extLst>
              </a:tr>
              <a:tr h="344203">
                <a:tc rowSpan="2">
                  <a:txBody>
                    <a:bodyPr/>
                    <a:lstStyle/>
                    <a:p>
                      <a:pPr marL="0" indent="0" algn="just" defTabSz="914400" rtl="0" eaLnBrk="1" latinLnBrk="0" hangingPunct="1">
                        <a:lnSpc>
                          <a:spcPct val="15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放弃</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秒</a:t>
                      </a:r>
                      <a:r>
                        <a:rPr lang="en-US" sz="1600" kern="1200" dirty="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180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最小</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最大</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标准</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分布</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事件</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518328040"/>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60.0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120.0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没有</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指数分布</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放弃</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6941848"/>
                  </a:ext>
                </a:extLst>
              </a:tr>
              <a:tr h="344203">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通过</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失败条件</a:t>
                      </a:r>
                    </a:p>
                  </a:txBody>
                  <a:tcPr marL="64882" marR="64882"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6">
                  <a:txBody>
                    <a:bodyPr/>
                    <a:lstStyle/>
                    <a:p>
                      <a:pPr marL="255905" indent="217805" algn="just">
                        <a:lnSpc>
                          <a:spcPts val="1660"/>
                        </a:lnSpc>
                        <a:spcAft>
                          <a:spcPts val="0"/>
                        </a:spcAft>
                      </a:pPr>
                      <a:r>
                        <a:rPr lang="zh-CN" sz="1600" dirty="0">
                          <a:effectLst/>
                          <a:latin typeface="Times New Roman" panose="02020603050405020304" pitchFamily="18" charset="0"/>
                          <a:ea typeface="宋体" panose="02010600030101010101" pitchFamily="2" charset="-122"/>
                        </a:rPr>
                        <a:t>如果失败，记录数据，并重复一次</a:t>
                      </a:r>
                    </a:p>
                  </a:txBody>
                  <a:tcPr marL="64882" marR="64882" marT="36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1158448"/>
                  </a:ext>
                </a:extLst>
              </a:tr>
              <a:tr h="344203">
                <a:tc rowSpan="7">
                  <a:txBody>
                    <a:bodyPr/>
                    <a:lstStyle/>
                    <a:p>
                      <a:pPr marL="255905" indent="217805" algn="just">
                        <a:lnSpc>
                          <a:spcPts val="1660"/>
                        </a:lnSpc>
                        <a:spcAft>
                          <a:spcPts val="0"/>
                        </a:spcAft>
                      </a:pPr>
                      <a:r>
                        <a:rPr lang="en-US" sz="1600" b="1" dirty="0">
                          <a:effectLst/>
                          <a:latin typeface="Times New Roman" panose="02020603050405020304" pitchFamily="18" charset="0"/>
                          <a:ea typeface="宋体" panose="02010600030101010101" pitchFamily="2" charset="-122"/>
                        </a:rPr>
                        <a:t> </a:t>
                      </a:r>
                      <a:endParaRPr lang="zh-CN" sz="1600" dirty="0">
                        <a:effectLst/>
                        <a:latin typeface="Times New Roman" panose="02020603050405020304" pitchFamily="18" charset="0"/>
                        <a:ea typeface="宋体" panose="02010600030101010101" pitchFamily="2" charset="-122"/>
                      </a:endParaRPr>
                    </a:p>
                    <a:p>
                      <a:pPr marL="255905" indent="217805" algn="just">
                        <a:lnSpc>
                          <a:spcPts val="1660"/>
                        </a:lnSpc>
                        <a:spcAft>
                          <a:spcPts val="0"/>
                        </a:spcAft>
                      </a:pPr>
                      <a:r>
                        <a:rPr lang="en-US" sz="1600" b="1" dirty="0">
                          <a:effectLst/>
                          <a:latin typeface="Times New Roman" panose="02020603050405020304" pitchFamily="18" charset="0"/>
                          <a:ea typeface="宋体" panose="02010600030101010101" pitchFamily="2" charset="-122"/>
                        </a:rPr>
                        <a:t> </a:t>
                      </a:r>
                      <a:endParaRPr lang="zh-CN" sz="1600" dirty="0">
                        <a:effectLst/>
                        <a:latin typeface="Times New Roman" panose="02020603050405020304" pitchFamily="18" charset="0"/>
                        <a:ea typeface="宋体" panose="02010600030101010101" pitchFamily="2" charset="-122"/>
                      </a:endParaRPr>
                    </a:p>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字段</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变量名</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数据描述</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数据位置</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810012409"/>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Ccard</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Int_ccard</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合法</a:t>
                      </a:r>
                      <a:r>
                        <a:rPr lang="en-US" sz="1600" kern="1200">
                          <a:solidFill>
                            <a:schemeClr val="tx1"/>
                          </a:solidFill>
                          <a:effectLst/>
                          <a:latin typeface="Times New Roman" panose="02020603050405020304" pitchFamily="18" charset="0"/>
                          <a:ea typeface="宋体" panose="02010600030101010101" pitchFamily="2" charset="-122"/>
                          <a:cs typeface="+mn-cs"/>
                        </a:rPr>
                        <a:t> C-card </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File.cvs</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95092"/>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Exp_date</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int_exp</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C_Card</a:t>
                      </a:r>
                      <a:r>
                        <a:rPr lang="zh-CN" sz="1600" kern="1200" dirty="0">
                          <a:solidFill>
                            <a:schemeClr val="tx1"/>
                          </a:solidFill>
                          <a:effectLst/>
                          <a:latin typeface="Times New Roman" panose="02020603050405020304" pitchFamily="18" charset="0"/>
                          <a:ea typeface="宋体" panose="02010600030101010101" pitchFamily="2" charset="-122"/>
                          <a:cs typeface="+mn-cs"/>
                        </a:rPr>
                        <a:t>的合法日期</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File.cvs</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005685"/>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Name</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Str_name</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C_Card</a:t>
                      </a:r>
                      <a:r>
                        <a:rPr lang="zh-CN" sz="1600" kern="1200" dirty="0">
                          <a:solidFill>
                            <a:schemeClr val="tx1"/>
                          </a:solidFill>
                          <a:effectLst/>
                          <a:latin typeface="Times New Roman" panose="02020603050405020304" pitchFamily="18" charset="0"/>
                          <a:ea typeface="宋体" panose="02010600030101010101" pitchFamily="2" charset="-122"/>
                          <a:cs typeface="+mn-cs"/>
                        </a:rPr>
                        <a:t>的合法名</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File.cvs</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684723"/>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Street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Str_street</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C_Card</a:t>
                      </a:r>
                      <a:r>
                        <a:rPr lang="zh-CN" sz="1600" kern="1200" dirty="0">
                          <a:solidFill>
                            <a:schemeClr val="tx1"/>
                          </a:solidFill>
                          <a:effectLst/>
                          <a:latin typeface="Times New Roman" panose="02020603050405020304" pitchFamily="18" charset="0"/>
                          <a:ea typeface="宋体" panose="02010600030101010101" pitchFamily="2" charset="-122"/>
                          <a:cs typeface="+mn-cs"/>
                        </a:rPr>
                        <a:t>的合法街道</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File.cvs</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597982"/>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City</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Str_city</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C_Card</a:t>
                      </a:r>
                      <a:r>
                        <a:rPr lang="zh-CN" sz="1600" kern="1200">
                          <a:solidFill>
                            <a:schemeClr val="tx1"/>
                          </a:solidFill>
                          <a:effectLst/>
                          <a:latin typeface="Times New Roman" panose="02020603050405020304" pitchFamily="18" charset="0"/>
                          <a:ea typeface="宋体" panose="02010600030101010101" pitchFamily="2" charset="-122"/>
                          <a:cs typeface="+mn-cs"/>
                        </a:rPr>
                        <a:t>的合法城市</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File.cvs</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161696"/>
                  </a:ext>
                </a:extLst>
              </a:tr>
              <a:tr h="344203">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State</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Str_state</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C_Card</a:t>
                      </a:r>
                      <a:r>
                        <a:rPr lang="zh-CN" sz="1600" kern="1200">
                          <a:solidFill>
                            <a:schemeClr val="tx1"/>
                          </a:solidFill>
                          <a:effectLst/>
                          <a:latin typeface="Times New Roman" panose="02020603050405020304" pitchFamily="18" charset="0"/>
                          <a:ea typeface="宋体" panose="02010600030101010101" pitchFamily="2" charset="-122"/>
                          <a:cs typeface="+mn-cs"/>
                        </a:rPr>
                        <a:t>的合法省份</a:t>
                      </a: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File.cvs</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4882" marR="648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726047"/>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26.4.4 </a:t>
            </a:r>
            <a:r>
              <a:rPr lang="zh-CN" altLang="en-US" dirty="0" smtClean="0"/>
              <a:t>性能模型建立</a:t>
            </a:r>
            <a:endParaRPr lang="zh-CN" altLang="en-US" dirty="0"/>
          </a:p>
        </p:txBody>
      </p:sp>
      <p:sp>
        <p:nvSpPr>
          <p:cNvPr id="3" name="内容占位符 2"/>
          <p:cNvSpPr>
            <a:spLocks noGrp="1"/>
          </p:cNvSpPr>
          <p:nvPr>
            <p:ph idx="1"/>
          </p:nvPr>
        </p:nvSpPr>
        <p:spPr/>
        <p:txBody>
          <a:bodyPr/>
          <a:lstStyle/>
          <a:p>
            <a:r>
              <a:rPr lang="zh-CN" altLang="en-US" dirty="0" smtClean="0"/>
              <a:t>性能模型的建立是以离散仿真为基础的</a:t>
            </a:r>
            <a:endParaRPr lang="en-US" altLang="zh-CN" dirty="0" smtClean="0"/>
          </a:p>
          <a:p>
            <a:pPr lvl="1"/>
            <a:r>
              <a:rPr lang="zh-CN" altLang="en-US" dirty="0" smtClean="0"/>
              <a:t>首先，在模型中，直接分解和表达出基础部件；</a:t>
            </a:r>
            <a:endParaRPr lang="en-US" altLang="zh-CN" dirty="0" smtClean="0"/>
          </a:p>
          <a:p>
            <a:pPr lvl="1"/>
            <a:r>
              <a:rPr lang="zh-CN" altLang="en-US" dirty="0" smtClean="0"/>
              <a:t>其次，模拟贯穿系统的业务功能流程。</a:t>
            </a:r>
          </a:p>
          <a:p>
            <a:pPr lvl="1"/>
            <a:r>
              <a:rPr lang="zh-CN" altLang="en-US" dirty="0" smtClean="0"/>
              <a:t>层与层之间的每个业务功能流程用服务器</a:t>
            </a:r>
            <a:r>
              <a:rPr lang="en-US" dirty="0" smtClean="0"/>
              <a:t>(</a:t>
            </a:r>
            <a:r>
              <a:rPr lang="zh-CN" altLang="en-US" dirty="0" smtClean="0"/>
              <a:t>层</a:t>
            </a:r>
            <a:r>
              <a:rPr lang="en-US" dirty="0" smtClean="0"/>
              <a:t>)</a:t>
            </a:r>
            <a:r>
              <a:rPr lang="zh-CN" altLang="en-US" dirty="0" smtClean="0"/>
              <a:t>之间的传递消息表达。对于每个服务器，考虑业务功能消耗的资源</a:t>
            </a:r>
            <a:r>
              <a:rPr lang="en-US" dirty="0" smtClean="0"/>
              <a:t>(</a:t>
            </a:r>
            <a:r>
              <a:rPr lang="zh-CN" altLang="en-US" dirty="0" smtClean="0"/>
              <a:t>例如，</a:t>
            </a:r>
            <a:r>
              <a:rPr lang="en-US" dirty="0" smtClean="0"/>
              <a:t>CPU</a:t>
            </a:r>
            <a:r>
              <a:rPr lang="zh-CN" altLang="en-US" dirty="0" smtClean="0"/>
              <a:t>、</a:t>
            </a:r>
            <a:r>
              <a:rPr lang="en-US" dirty="0" smtClean="0"/>
              <a:t>I/O</a:t>
            </a:r>
            <a:r>
              <a:rPr lang="zh-CN" altLang="en-US" dirty="0" smtClean="0"/>
              <a:t>和内存等</a:t>
            </a:r>
            <a:r>
              <a:rPr lang="en-US" dirty="0" smtClean="0"/>
              <a:t>)</a:t>
            </a:r>
            <a:r>
              <a:rPr lang="zh-CN" altLang="en-US" dirty="0" smtClean="0"/>
              <a:t>。</a:t>
            </a:r>
          </a:p>
          <a:p>
            <a:r>
              <a:rPr lang="zh-CN" altLang="en-US" dirty="0" smtClean="0"/>
              <a:t>这样，就可以分步构造出性能模型：</a:t>
            </a:r>
          </a:p>
          <a:p>
            <a:pPr lvl="1"/>
            <a:r>
              <a:rPr lang="en-US" dirty="0" smtClean="0"/>
              <a:t>1</a:t>
            </a:r>
            <a:r>
              <a:rPr lang="zh-CN" altLang="en-US" dirty="0" smtClean="0"/>
              <a:t>）建立基本测试基础结构的表达；</a:t>
            </a:r>
          </a:p>
          <a:p>
            <a:pPr lvl="1"/>
            <a:r>
              <a:rPr lang="en-US" dirty="0" smtClean="0"/>
              <a:t>2</a:t>
            </a:r>
            <a:r>
              <a:rPr lang="zh-CN" altLang="en-US" dirty="0" smtClean="0"/>
              <a:t>）将业务功能流程分解到基础结构的各个部分；</a:t>
            </a:r>
          </a:p>
          <a:p>
            <a:pPr lvl="1"/>
            <a:r>
              <a:rPr lang="en-US" dirty="0" smtClean="0"/>
              <a:t>3</a:t>
            </a:r>
            <a:r>
              <a:rPr lang="zh-CN" altLang="en-US" dirty="0" smtClean="0"/>
              <a:t>）考虑对业务功能对每个服务器访问时，消耗的资源。</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26.4.5 </a:t>
            </a:r>
            <a:r>
              <a:rPr lang="zh-CN" altLang="en-US" dirty="0" smtClean="0"/>
              <a:t>性能模型确认过程</a:t>
            </a:r>
            <a:endParaRPr lang="zh-CN" altLang="en-US" dirty="0"/>
          </a:p>
        </p:txBody>
      </p:sp>
      <p:sp>
        <p:nvSpPr>
          <p:cNvPr id="3" name="内容占位符 2"/>
          <p:cNvSpPr>
            <a:spLocks noGrp="1"/>
          </p:cNvSpPr>
          <p:nvPr>
            <p:ph idx="1"/>
          </p:nvPr>
        </p:nvSpPr>
        <p:spPr>
          <a:xfrm>
            <a:off x="1028700" y="1293624"/>
            <a:ext cx="8001000" cy="4626951"/>
          </a:xfrm>
        </p:spPr>
        <p:txBody>
          <a:bodyPr/>
          <a:lstStyle/>
          <a:p>
            <a:r>
              <a:rPr lang="zh-CN" altLang="en-US" dirty="0" smtClean="0"/>
              <a:t>从下面几个角度确认模型：</a:t>
            </a:r>
          </a:p>
          <a:p>
            <a:pPr lvl="1"/>
            <a:r>
              <a:rPr lang="en-US" dirty="0" smtClean="0"/>
              <a:t>1</a:t>
            </a:r>
            <a:r>
              <a:rPr lang="zh-CN" altLang="en-US" dirty="0" smtClean="0"/>
              <a:t>）在业务功能流程分解到模型拓扑后，就要评估每个业务的工作流是否与单个业务功能跟踪测试结果一致。包括对每层的跟踪。</a:t>
            </a:r>
          </a:p>
          <a:p>
            <a:pPr lvl="1"/>
            <a:r>
              <a:rPr lang="en-US" dirty="0" smtClean="0"/>
              <a:t>2</a:t>
            </a:r>
            <a:r>
              <a:rPr lang="zh-CN" altLang="en-US" dirty="0" smtClean="0"/>
              <a:t>）将业务功能所需的资源落实到各个层上后，再次确认：多个业务和单个业务是否使用一样</a:t>
            </a:r>
            <a:r>
              <a:rPr lang="en-US" dirty="0" smtClean="0"/>
              <a:t>(</a:t>
            </a:r>
            <a:r>
              <a:rPr lang="zh-CN" altLang="en-US" dirty="0" smtClean="0"/>
              <a:t>种类</a:t>
            </a:r>
            <a:r>
              <a:rPr lang="en-US" dirty="0" smtClean="0"/>
              <a:t>)</a:t>
            </a:r>
            <a:r>
              <a:rPr lang="zh-CN" altLang="en-US" dirty="0" smtClean="0"/>
              <a:t>的资源？</a:t>
            </a:r>
          </a:p>
          <a:p>
            <a:pPr lvl="1"/>
            <a:r>
              <a:rPr lang="en-US" dirty="0" smtClean="0"/>
              <a:t>3</a:t>
            </a:r>
            <a:r>
              <a:rPr lang="zh-CN" altLang="en-US" dirty="0" smtClean="0"/>
              <a:t>）最后的确认是在执行测试时，将确认点与实际的测试进行比较。</a:t>
            </a:r>
            <a:endParaRPr lang="en-US" altLang="zh-CN" dirty="0" smtClean="0"/>
          </a:p>
          <a:p>
            <a:pPr lvl="2"/>
            <a:r>
              <a:rPr lang="zh-CN" altLang="en-US" dirty="0" smtClean="0"/>
              <a:t>通常把人为增加的负载与实际的实验情况进行混合。</a:t>
            </a:r>
            <a:endParaRPr lang="en-US" altLang="zh-CN" dirty="0" smtClean="0"/>
          </a:p>
          <a:p>
            <a:pPr lvl="2"/>
            <a:r>
              <a:rPr lang="zh-CN" altLang="en-US" dirty="0" smtClean="0"/>
              <a:t>使用模拟用户替代系统的业务功能混合。</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26.4.5 </a:t>
            </a:r>
            <a:r>
              <a:rPr lang="zh-CN" altLang="en-US" dirty="0" smtClean="0"/>
              <a:t>性能模型确认过程</a:t>
            </a:r>
            <a:endParaRPr lang="zh-CN" altLang="en-US" dirty="0"/>
          </a:p>
        </p:txBody>
      </p:sp>
      <p:sp>
        <p:nvSpPr>
          <p:cNvPr id="3" name="内容占位符 2"/>
          <p:cNvSpPr>
            <a:spLocks noGrp="1"/>
          </p:cNvSpPr>
          <p:nvPr>
            <p:ph idx="1"/>
          </p:nvPr>
        </p:nvSpPr>
        <p:spPr>
          <a:xfrm>
            <a:off x="1143000" y="1322009"/>
            <a:ext cx="8001000" cy="4902200"/>
          </a:xfrm>
        </p:spPr>
        <p:txBody>
          <a:bodyPr/>
          <a:lstStyle/>
          <a:p>
            <a:r>
              <a:rPr lang="zh-CN" altLang="en-US" dirty="0" smtClean="0"/>
              <a:t>对于模型的确认，至少需要度量：</a:t>
            </a:r>
            <a:endParaRPr lang="en-US" altLang="zh-CN" dirty="0" smtClean="0"/>
          </a:p>
          <a:p>
            <a:pPr lvl="1"/>
            <a:r>
              <a:rPr lang="zh-CN" altLang="en-US" dirty="0" smtClean="0"/>
              <a:t>① 服务器和网络的使用率；</a:t>
            </a:r>
            <a:endParaRPr lang="en-US" altLang="zh-CN" dirty="0" smtClean="0"/>
          </a:p>
          <a:p>
            <a:pPr lvl="1"/>
            <a:r>
              <a:rPr lang="zh-CN" altLang="en-US" dirty="0" smtClean="0"/>
              <a:t>② 业务功能的响应时间；</a:t>
            </a:r>
            <a:endParaRPr lang="en-US" altLang="zh-CN" dirty="0" smtClean="0"/>
          </a:p>
          <a:p>
            <a:pPr lvl="1"/>
            <a:r>
              <a:rPr lang="zh-CN" altLang="en-US" dirty="0" smtClean="0"/>
              <a:t>③ 业务功能的吞吐量。</a:t>
            </a:r>
          </a:p>
          <a:p>
            <a:r>
              <a:rPr lang="zh-CN" altLang="en-US" dirty="0" smtClean="0"/>
              <a:t>模型预测与实际测试结果足够接近时，才能说明模型是可信任的。</a:t>
            </a:r>
            <a:endParaRPr lang="en-US" altLang="zh-CN" dirty="0" smtClean="0"/>
          </a:p>
          <a:p>
            <a:pPr lvl="1"/>
            <a:r>
              <a:rPr lang="zh-CN" altLang="en-US" dirty="0" smtClean="0"/>
              <a:t>在比较时，起码要达到：</a:t>
            </a:r>
            <a:endParaRPr lang="en-US" altLang="zh-CN" dirty="0" smtClean="0"/>
          </a:p>
          <a:p>
            <a:pPr lvl="2"/>
            <a:r>
              <a:rPr lang="zh-CN" altLang="en-US" dirty="0" smtClean="0"/>
              <a:t>① 模型估计的利用率和实测的利用率小于</a:t>
            </a:r>
            <a:r>
              <a:rPr lang="en-US" dirty="0" smtClean="0"/>
              <a:t>10%</a:t>
            </a:r>
            <a:r>
              <a:rPr lang="zh-CN" altLang="en-US" dirty="0" smtClean="0"/>
              <a:t>；</a:t>
            </a:r>
            <a:endParaRPr lang="en-US" altLang="zh-CN" dirty="0" smtClean="0"/>
          </a:p>
          <a:p>
            <a:pPr lvl="2"/>
            <a:r>
              <a:rPr lang="zh-CN" altLang="en-US" dirty="0" smtClean="0"/>
              <a:t>② 模型估计和实测的响应时间在</a:t>
            </a:r>
            <a:r>
              <a:rPr lang="en-US" dirty="0" smtClean="0"/>
              <a:t>10%~20%</a:t>
            </a:r>
            <a:r>
              <a:rPr lang="zh-CN" altLang="en-US" dirty="0" smtClean="0"/>
              <a:t>范围内；</a:t>
            </a:r>
            <a:endParaRPr lang="en-US" altLang="zh-CN" dirty="0" smtClean="0"/>
          </a:p>
          <a:p>
            <a:pPr lvl="2"/>
            <a:r>
              <a:rPr lang="zh-CN" altLang="en-US" dirty="0" smtClean="0"/>
              <a:t>③模型估计和实测的吞吐量在</a:t>
            </a:r>
            <a:r>
              <a:rPr lang="en-US" dirty="0" smtClean="0"/>
              <a:t>10%~15%</a:t>
            </a:r>
            <a:r>
              <a:rPr lang="zh-CN" altLang="en-US" dirty="0" smtClean="0"/>
              <a:t>范围内。</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 </a:t>
            </a:r>
            <a:r>
              <a:rPr lang="zh-CN" altLang="en-US" dirty="0" smtClean="0"/>
              <a:t>性能评估的例子</a:t>
            </a:r>
            <a:endParaRPr lang="zh-CN" altLang="en-US" dirty="0"/>
          </a:p>
        </p:txBody>
      </p:sp>
      <p:sp>
        <p:nvSpPr>
          <p:cNvPr id="3" name="内容占位符 2"/>
          <p:cNvSpPr>
            <a:spLocks noGrp="1"/>
          </p:cNvSpPr>
          <p:nvPr>
            <p:ph idx="1"/>
          </p:nvPr>
        </p:nvSpPr>
        <p:spPr/>
        <p:txBody>
          <a:bodyPr/>
          <a:lstStyle/>
          <a:p>
            <a:r>
              <a:rPr lang="en-US" dirty="0" smtClean="0"/>
              <a:t>26.5.1 </a:t>
            </a:r>
            <a:r>
              <a:rPr lang="zh-CN" altLang="en-US" dirty="0" smtClean="0"/>
              <a:t>基本功能和性能模型</a:t>
            </a:r>
            <a:r>
              <a:rPr lang="en-US" dirty="0" smtClean="0"/>
              <a:t>	</a:t>
            </a:r>
            <a:endParaRPr lang="zh-CN" altLang="en-US" dirty="0" smtClean="0"/>
          </a:p>
          <a:p>
            <a:r>
              <a:rPr lang="en-US" dirty="0" smtClean="0"/>
              <a:t>26.5.2 </a:t>
            </a:r>
            <a:r>
              <a:rPr lang="zh-CN" altLang="en-US" dirty="0" smtClean="0"/>
              <a:t>单个业务追踪</a:t>
            </a:r>
            <a:r>
              <a:rPr lang="en-US" dirty="0" smtClean="0"/>
              <a:t>—T1</a:t>
            </a:r>
            <a:endParaRPr lang="zh-CN" altLang="en-US" dirty="0" smtClean="0"/>
          </a:p>
          <a:p>
            <a:r>
              <a:rPr lang="en-US" dirty="0" smtClean="0"/>
              <a:t>26.5.3 </a:t>
            </a:r>
            <a:r>
              <a:rPr lang="zh-CN" altLang="en-US" dirty="0" smtClean="0"/>
              <a:t>单个业务追踪压力测试</a:t>
            </a:r>
            <a:r>
              <a:rPr lang="en-US" dirty="0" smtClean="0"/>
              <a:t>—T2</a:t>
            </a:r>
            <a:endParaRPr lang="zh-CN" altLang="en-US" dirty="0" smtClean="0"/>
          </a:p>
          <a:p>
            <a:r>
              <a:rPr lang="en-US" dirty="0" smtClean="0"/>
              <a:t>26.5.4 </a:t>
            </a:r>
            <a:r>
              <a:rPr lang="zh-CN" altLang="en-US" dirty="0" smtClean="0"/>
              <a:t>多用户压力测试</a:t>
            </a:r>
            <a:r>
              <a:rPr lang="en-US" dirty="0" smtClean="0"/>
              <a:t>—T3	</a:t>
            </a:r>
            <a:endParaRPr lang="zh-CN" altLang="en-US" dirty="0" smtClean="0"/>
          </a:p>
          <a:p>
            <a:r>
              <a:rPr lang="en-US" dirty="0" smtClean="0"/>
              <a:t>26.5.5 </a:t>
            </a:r>
            <a:r>
              <a:rPr lang="zh-CN" altLang="en-US" dirty="0" smtClean="0"/>
              <a:t>确认和问题分析</a:t>
            </a:r>
          </a:p>
          <a:p>
            <a:pPr lvl="1"/>
            <a:r>
              <a:rPr lang="en-US" dirty="0" smtClean="0"/>
              <a:t>26.5.5.1</a:t>
            </a:r>
            <a:r>
              <a:rPr lang="zh-CN" altLang="en-US" dirty="0" smtClean="0"/>
              <a:t>场景之一：瓶颈分析</a:t>
            </a:r>
          </a:p>
          <a:p>
            <a:pPr lvl="1"/>
            <a:r>
              <a:rPr lang="en-US" dirty="0" smtClean="0"/>
              <a:t>26.5.5.2</a:t>
            </a:r>
            <a:r>
              <a:rPr lang="zh-CN" altLang="en-US" dirty="0" smtClean="0"/>
              <a:t>场景之二：测试配置</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26.5.1 </a:t>
            </a:r>
            <a:r>
              <a:rPr lang="zh-CN" altLang="en-US" dirty="0" smtClean="0"/>
              <a:t>基本功能和性能模型</a:t>
            </a:r>
            <a:endParaRPr lang="zh-CN" altLang="en-US" dirty="0"/>
          </a:p>
        </p:txBody>
      </p:sp>
      <p:sp>
        <p:nvSpPr>
          <p:cNvPr id="3" name="内容占位符 2"/>
          <p:cNvSpPr>
            <a:spLocks noGrp="1"/>
          </p:cNvSpPr>
          <p:nvPr>
            <p:ph idx="1"/>
          </p:nvPr>
        </p:nvSpPr>
        <p:spPr>
          <a:xfrm>
            <a:off x="990600" y="1295400"/>
            <a:ext cx="8001000" cy="1375229"/>
          </a:xfrm>
        </p:spPr>
        <p:txBody>
          <a:bodyPr/>
          <a:lstStyle/>
          <a:p>
            <a:r>
              <a:rPr lang="en-US" dirty="0" err="1" smtClean="0"/>
              <a:t>FMStocks</a:t>
            </a:r>
            <a:r>
              <a:rPr lang="zh-CN" altLang="en-US" dirty="0" smtClean="0"/>
              <a:t>的基本功能包括六个基本功能：</a:t>
            </a:r>
            <a:endParaRPr lang="en-US" altLang="zh-CN" dirty="0" smtClean="0"/>
          </a:p>
          <a:p>
            <a:pPr lvl="1"/>
            <a:r>
              <a:rPr lang="zh-CN" altLang="en-US" dirty="0" smtClean="0"/>
              <a:t>登录、浏览证劵投资、买股票、卖股票、查看总计、和退出。</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841862925"/>
              </p:ext>
            </p:extLst>
          </p:nvPr>
        </p:nvGraphicFramePr>
        <p:xfrm>
          <a:off x="1143000" y="2851265"/>
          <a:ext cx="7653866" cy="3081375"/>
        </p:xfrm>
        <a:graphic>
          <a:graphicData uri="http://schemas.openxmlformats.org/drawingml/2006/table">
            <a:tbl>
              <a:tblPr firstRow="1" firstCol="1" lastRow="1" lastCol="1" bandRow="1" bandCol="1"/>
              <a:tblGrid>
                <a:gridCol w="659364">
                  <a:extLst>
                    <a:ext uri="{9D8B030D-6E8A-4147-A177-3AD203B41FA5}">
                      <a16:colId xmlns:a16="http://schemas.microsoft.com/office/drawing/2014/main" val="3864363226"/>
                    </a:ext>
                  </a:extLst>
                </a:gridCol>
                <a:gridCol w="2395966">
                  <a:extLst>
                    <a:ext uri="{9D8B030D-6E8A-4147-A177-3AD203B41FA5}">
                      <a16:colId xmlns:a16="http://schemas.microsoft.com/office/drawing/2014/main" val="2058177141"/>
                    </a:ext>
                  </a:extLst>
                </a:gridCol>
                <a:gridCol w="2114909">
                  <a:extLst>
                    <a:ext uri="{9D8B030D-6E8A-4147-A177-3AD203B41FA5}">
                      <a16:colId xmlns:a16="http://schemas.microsoft.com/office/drawing/2014/main" val="2751051427"/>
                    </a:ext>
                  </a:extLst>
                </a:gridCol>
                <a:gridCol w="2483627">
                  <a:extLst>
                    <a:ext uri="{9D8B030D-6E8A-4147-A177-3AD203B41FA5}">
                      <a16:colId xmlns:a16="http://schemas.microsoft.com/office/drawing/2014/main" val="850612255"/>
                    </a:ext>
                  </a:extLst>
                </a:gridCol>
              </a:tblGrid>
              <a:tr h="262102">
                <a:tc>
                  <a:txBody>
                    <a:bodyPr/>
                    <a:lstStyle/>
                    <a:p>
                      <a:pPr indent="0" algn="just">
                        <a:lnSpc>
                          <a:spcPct val="100000"/>
                        </a:lnSpc>
                        <a:spcAft>
                          <a:spcPts val="0"/>
                        </a:spcAft>
                      </a:pPr>
                      <a:r>
                        <a:rPr lang="zh-CN" sz="1800" b="1" dirty="0">
                          <a:effectLst/>
                          <a:latin typeface="Times New Roman" panose="02020603050405020304" pitchFamily="18" charset="0"/>
                          <a:ea typeface="宋体" panose="02010600030101010101" pitchFamily="2" charset="-122"/>
                        </a:rPr>
                        <a:t>场景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浏览账户</a:t>
                      </a:r>
                      <a:r>
                        <a:rPr lang="en-US" sz="1800" b="1" kern="1200" dirty="0">
                          <a:solidFill>
                            <a:schemeClr val="tx1"/>
                          </a:solidFill>
                          <a:effectLst/>
                          <a:latin typeface="Times New Roman" panose="02020603050405020304" pitchFamily="18" charset="0"/>
                          <a:ea typeface="宋体" panose="02010600030101010101" pitchFamily="2" charset="-122"/>
                          <a:cs typeface="+mn-cs"/>
                        </a:rPr>
                        <a:t> </a:t>
                      </a:r>
                      <a:endParaRPr lang="zh-CN" sz="1800" b="1"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买入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卖出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420861"/>
                  </a:ext>
                </a:extLst>
              </a:tr>
              <a:tr h="390023">
                <a:tc rowSpan="6">
                  <a:txBody>
                    <a:bodyPr/>
                    <a:lstStyle/>
                    <a:p>
                      <a:pPr marL="0" marR="71755"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场景动作</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进入</a:t>
                      </a:r>
                      <a:r>
                        <a:rPr lang="en-US" sz="1800" kern="1200" dirty="0">
                          <a:solidFill>
                            <a:schemeClr val="tx1"/>
                          </a:solidFill>
                          <a:effectLst/>
                          <a:latin typeface="Times New Roman" panose="02020603050405020304" pitchFamily="18" charset="0"/>
                          <a:ea typeface="宋体" panose="02010600030101010101" pitchFamily="2" charset="-122"/>
                          <a:cs typeface="+mn-cs"/>
                        </a:rPr>
                        <a:t>(Login)</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进入</a:t>
                      </a:r>
                      <a:r>
                        <a:rPr lang="en-US" sz="1800" kern="1200" dirty="0">
                          <a:solidFill>
                            <a:schemeClr val="tx1"/>
                          </a:solidFill>
                          <a:effectLst/>
                          <a:latin typeface="Times New Roman" panose="02020603050405020304" pitchFamily="18" charset="0"/>
                          <a:ea typeface="宋体" panose="02010600030101010101" pitchFamily="2" charset="-122"/>
                          <a:cs typeface="+mn-cs"/>
                        </a:rPr>
                        <a:t>(Login)</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进入</a:t>
                      </a:r>
                      <a:r>
                        <a:rPr lang="en-US" sz="1800" kern="1200">
                          <a:solidFill>
                            <a:schemeClr val="tx1"/>
                          </a:solidFill>
                          <a:effectLst/>
                          <a:latin typeface="Times New Roman" panose="02020603050405020304" pitchFamily="18" charset="0"/>
                          <a:ea typeface="宋体" panose="02010600030101010101" pitchFamily="2" charset="-122"/>
                          <a:cs typeface="+mn-cs"/>
                        </a:rPr>
                        <a:t>(Login)</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065423"/>
                  </a:ext>
                </a:extLst>
              </a:tr>
              <a:tr h="390023">
                <a:tc vMerge="1">
                  <a:txBody>
                    <a:bodyPr/>
                    <a:lstStyle/>
                    <a:p>
                      <a:endParaRPr lang="zh-CN" altLang="en-US"/>
                    </a:p>
                  </a:txBody>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a:t>
                      </a:r>
                      <a:r>
                        <a:rPr lang="en-US" sz="1800" kern="1200" dirty="0">
                          <a:solidFill>
                            <a:schemeClr val="tx1"/>
                          </a:solidFill>
                          <a:effectLst/>
                          <a:latin typeface="Times New Roman" panose="02020603050405020304" pitchFamily="18" charset="0"/>
                          <a:ea typeface="宋体" panose="02010600030101010101" pitchFamily="2" charset="-122"/>
                          <a:cs typeface="+mn-cs"/>
                        </a:rPr>
                        <a:t>(View)</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a:t>
                      </a:r>
                      <a:r>
                        <a:rPr lang="en-US" sz="1800" kern="1200" dirty="0">
                          <a:solidFill>
                            <a:schemeClr val="tx1"/>
                          </a:solidFill>
                          <a:effectLst/>
                          <a:latin typeface="Times New Roman" panose="02020603050405020304" pitchFamily="18" charset="0"/>
                          <a:ea typeface="宋体" panose="02010600030101010101" pitchFamily="2" charset="-122"/>
                          <a:cs typeface="+mn-cs"/>
                        </a:rPr>
                        <a:t>(View)</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卖出股票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30555"/>
                  </a:ext>
                </a:extLst>
              </a:tr>
              <a:tr h="524205">
                <a:tc vMerge="1">
                  <a:txBody>
                    <a:bodyPr/>
                    <a:lstStyle/>
                    <a:p>
                      <a:endParaRPr lang="zh-CN" altLang="en-US"/>
                    </a:p>
                  </a:txBody>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总计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股票资料</a:t>
                      </a:r>
                      <a:r>
                        <a:rPr lang="en-US" sz="1800" kern="1200" dirty="0">
                          <a:solidFill>
                            <a:schemeClr val="tx1"/>
                          </a:solidFill>
                          <a:effectLst/>
                          <a:latin typeface="Times New Roman" panose="02020603050405020304" pitchFamily="18" charset="0"/>
                          <a:ea typeface="宋体" panose="02010600030101010101" pitchFamily="2" charset="-122"/>
                          <a:cs typeface="+mn-cs"/>
                        </a:rPr>
                        <a:t>(Portfolio)</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查看</a:t>
                      </a:r>
                      <a:r>
                        <a:rPr lang="en-US" sz="1800" kern="1200">
                          <a:solidFill>
                            <a:schemeClr val="tx1"/>
                          </a:solidFill>
                          <a:effectLst/>
                          <a:latin typeface="Times New Roman" panose="02020603050405020304" pitchFamily="18" charset="0"/>
                          <a:ea typeface="宋体" panose="02010600030101010101" pitchFamily="2" charset="-122"/>
                          <a:cs typeface="+mn-cs"/>
                        </a:rPr>
                        <a:t>(View)</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2351433"/>
                  </a:ext>
                </a:extLst>
              </a:tr>
              <a:tr h="524205">
                <a:tc vMerge="1">
                  <a:txBody>
                    <a:bodyPr/>
                    <a:lstStyle/>
                    <a:p>
                      <a:endParaRPr lang="zh-CN" altLang="en-US"/>
                    </a:p>
                  </a:txBody>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股票资料</a:t>
                      </a:r>
                      <a:r>
                        <a:rPr lang="en-US" sz="1800" kern="1200" dirty="0">
                          <a:solidFill>
                            <a:schemeClr val="tx1"/>
                          </a:solidFill>
                          <a:effectLst/>
                          <a:latin typeface="Times New Roman" panose="02020603050405020304" pitchFamily="18" charset="0"/>
                          <a:ea typeface="宋体" panose="02010600030101010101" pitchFamily="2" charset="-122"/>
                          <a:cs typeface="+mn-cs"/>
                        </a:rPr>
                        <a:t>(Portfolio)</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买入股票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股票资料</a:t>
                      </a:r>
                      <a:r>
                        <a:rPr lang="en-US" sz="1800" kern="1200" dirty="0">
                          <a:solidFill>
                            <a:schemeClr val="tx1"/>
                          </a:solidFill>
                          <a:effectLst/>
                          <a:latin typeface="Times New Roman" panose="02020603050405020304" pitchFamily="18" charset="0"/>
                          <a:ea typeface="宋体" panose="02010600030101010101" pitchFamily="2" charset="-122"/>
                          <a:cs typeface="+mn-cs"/>
                        </a:rPr>
                        <a:t>(Portfolio)</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648928"/>
                  </a:ext>
                </a:extLst>
              </a:tr>
              <a:tr h="390023">
                <a:tc vMerge="1">
                  <a:txBody>
                    <a:bodyPr/>
                    <a:lstStyle/>
                    <a:p>
                      <a:endParaRPr lang="zh-CN" altLang="en-US"/>
                    </a:p>
                  </a:txBody>
                  <a:tcPr/>
                </a:tc>
                <a:tc>
                  <a:txBody>
                    <a:bodyPr/>
                    <a:lstStyle/>
                    <a:p>
                      <a:pPr marL="0"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退出</a:t>
                      </a:r>
                      <a:r>
                        <a:rPr lang="en-US" sz="1800" kern="1200">
                          <a:solidFill>
                            <a:schemeClr val="tx1"/>
                          </a:solidFill>
                          <a:effectLst/>
                          <a:latin typeface="Times New Roman" panose="02020603050405020304" pitchFamily="18" charset="0"/>
                          <a:ea typeface="宋体" panose="02010600030101010101" pitchFamily="2" charset="-122"/>
                          <a:cs typeface="+mn-cs"/>
                        </a:rPr>
                        <a:t>(Logout)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股票资料</a:t>
                      </a:r>
                      <a:r>
                        <a:rPr lang="en-US" sz="1800" kern="1200" dirty="0">
                          <a:solidFill>
                            <a:schemeClr val="tx1"/>
                          </a:solidFill>
                          <a:effectLst/>
                          <a:latin typeface="Times New Roman" panose="02020603050405020304" pitchFamily="18" charset="0"/>
                          <a:ea typeface="宋体" panose="02010600030101010101" pitchFamily="2" charset="-122"/>
                          <a:cs typeface="+mn-cs"/>
                        </a:rPr>
                        <a:t>(Portfolio)</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退出</a:t>
                      </a:r>
                      <a:r>
                        <a:rPr lang="en-US" sz="1800" kern="1200" dirty="0">
                          <a:solidFill>
                            <a:schemeClr val="tx1"/>
                          </a:solidFill>
                          <a:effectLst/>
                          <a:latin typeface="Times New Roman" panose="02020603050405020304" pitchFamily="18" charset="0"/>
                          <a:ea typeface="宋体" panose="02010600030101010101" pitchFamily="2" charset="-122"/>
                          <a:cs typeface="+mn-cs"/>
                        </a:rPr>
                        <a:t>(Logout)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179682"/>
                  </a:ext>
                </a:extLst>
              </a:tr>
              <a:tr h="524205">
                <a:tc vMerge="1">
                  <a:txBody>
                    <a:bodyPr/>
                    <a:lstStyle/>
                    <a:p>
                      <a:endParaRPr lang="zh-CN" altLang="en-US"/>
                    </a:p>
                  </a:txBody>
                  <a:tcPr/>
                </a:tc>
                <a:tc>
                  <a:txBody>
                    <a:bodyPr/>
                    <a:lstStyle/>
                    <a:p>
                      <a:pPr marL="0" indent="0" algn="just" defTabSz="914400" rtl="0" eaLnBrk="1" latinLnBrk="0" hangingPunct="1">
                        <a:lnSpc>
                          <a:spcPct val="15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退出</a:t>
                      </a:r>
                      <a:r>
                        <a:rPr lang="en-US" sz="1800" kern="1200" dirty="0">
                          <a:solidFill>
                            <a:schemeClr val="tx1"/>
                          </a:solidFill>
                          <a:effectLst/>
                          <a:latin typeface="Times New Roman" panose="02020603050405020304" pitchFamily="18" charset="0"/>
                          <a:ea typeface="宋体" panose="02010600030101010101" pitchFamily="2" charset="-122"/>
                          <a:cs typeface="+mn-cs"/>
                        </a:rPr>
                        <a:t>(Logout)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92697"/>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股票交易性能测试模型</a:t>
            </a:r>
            <a:endParaRPr lang="zh-CN" altLang="en-US" dirty="0"/>
          </a:p>
        </p:txBody>
      </p:sp>
      <p:grpSp>
        <p:nvGrpSpPr>
          <p:cNvPr id="4" name="Group 1"/>
          <p:cNvGrpSpPr>
            <a:grpSpLocks noChangeAspect="1"/>
          </p:cNvGrpSpPr>
          <p:nvPr/>
        </p:nvGrpSpPr>
        <p:grpSpPr bwMode="auto">
          <a:xfrm>
            <a:off x="1049862" y="2307608"/>
            <a:ext cx="7888652" cy="2703444"/>
            <a:chOff x="1208" y="2749"/>
            <a:chExt cx="7740" cy="2652"/>
          </a:xfrm>
        </p:grpSpPr>
        <p:sp>
          <p:nvSpPr>
            <p:cNvPr id="5" name="AutoShape 27"/>
            <p:cNvSpPr>
              <a:spLocks noChangeAspect="1" noChangeArrowheads="1" noTextEdit="1"/>
            </p:cNvSpPr>
            <p:nvPr/>
          </p:nvSpPr>
          <p:spPr bwMode="auto">
            <a:xfrm>
              <a:off x="1208" y="2749"/>
              <a:ext cx="7740" cy="2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AutoShape 26"/>
            <p:cNvSpPr>
              <a:spLocks noChangeArrowheads="1"/>
            </p:cNvSpPr>
            <p:nvPr/>
          </p:nvSpPr>
          <p:spPr bwMode="auto">
            <a:xfrm>
              <a:off x="1568" y="3709"/>
              <a:ext cx="360" cy="468"/>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25"/>
            <p:cNvSpPr txBox="1">
              <a:spLocks noChangeArrowheads="1"/>
            </p:cNvSpPr>
            <p:nvPr/>
          </p:nvSpPr>
          <p:spPr bwMode="auto">
            <a:xfrm>
              <a:off x="1388" y="4177"/>
              <a:ext cx="721"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虚拟</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用户</a:t>
              </a:r>
              <a:endParaRPr kumimoji="0" lang="zh-CN" altLang="zh-CN" sz="1600" b="0" i="0" u="none" strike="noStrike" cap="none" normalizeH="0" baseline="0" dirty="0" smtClean="0">
                <a:ln>
                  <a:noFill/>
                </a:ln>
                <a:solidFill>
                  <a:schemeClr val="tx1"/>
                </a:solidFill>
                <a:effectLst/>
              </a:endParaRPr>
            </a:p>
          </p:txBody>
        </p:sp>
        <p:sp>
          <p:nvSpPr>
            <p:cNvPr id="8" name="Text Box 24"/>
            <p:cNvSpPr txBox="1">
              <a:spLocks noChangeArrowheads="1"/>
            </p:cNvSpPr>
            <p:nvPr/>
          </p:nvSpPr>
          <p:spPr bwMode="auto">
            <a:xfrm>
              <a:off x="2288" y="3529"/>
              <a:ext cx="540" cy="1116"/>
            </a:xfrm>
            <a:prstGeom prst="rect">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负载驱动器</a:t>
              </a:r>
            </a:p>
          </p:txBody>
        </p:sp>
        <p:sp>
          <p:nvSpPr>
            <p:cNvPr id="9" name="Line 23"/>
            <p:cNvSpPr>
              <a:spLocks noChangeShapeType="1"/>
            </p:cNvSpPr>
            <p:nvPr/>
          </p:nvSpPr>
          <p:spPr bwMode="auto">
            <a:xfrm>
              <a:off x="1928" y="4021"/>
              <a:ext cx="360"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Line 22"/>
            <p:cNvSpPr>
              <a:spLocks noChangeShapeType="1"/>
            </p:cNvSpPr>
            <p:nvPr/>
          </p:nvSpPr>
          <p:spPr bwMode="auto">
            <a:xfrm>
              <a:off x="3548" y="3529"/>
              <a:ext cx="1" cy="9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Text Box 21"/>
            <p:cNvSpPr txBox="1">
              <a:spLocks noChangeArrowheads="1"/>
            </p:cNvSpPr>
            <p:nvPr/>
          </p:nvSpPr>
          <p:spPr bwMode="auto">
            <a:xfrm>
              <a:off x="3098" y="4430"/>
              <a:ext cx="900" cy="6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网络</a:t>
              </a:r>
            </a:p>
            <a:p>
              <a:pPr indent="0" algn="ctr"/>
              <a:r>
                <a:rPr kumimoji="0" lang="zh-CN" altLang="zh-CN" sz="1600" dirty="0">
                  <a:latin typeface="Times New Roman" panose="02020603050405020304" pitchFamily="18" charset="0"/>
                  <a:cs typeface="Times New Roman" panose="02020603050405020304" pitchFamily="18" charset="0"/>
                </a:rPr>
                <a:t>交换机</a:t>
              </a:r>
            </a:p>
          </p:txBody>
        </p:sp>
        <p:sp>
          <p:nvSpPr>
            <p:cNvPr id="12" name="Text Box 20"/>
            <p:cNvSpPr txBox="1">
              <a:spLocks noChangeArrowheads="1"/>
            </p:cNvSpPr>
            <p:nvPr/>
          </p:nvSpPr>
          <p:spPr bwMode="auto">
            <a:xfrm>
              <a:off x="5168" y="2905"/>
              <a:ext cx="108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50000"/>
                </a:lnSpc>
              </a:pPr>
              <a:r>
                <a:rPr kumimoji="0" lang="en-US" altLang="zh-CN" sz="1600" dirty="0" err="1">
                  <a:cs typeface="Times New Roman" panose="02020603050405020304" pitchFamily="18" charset="0"/>
                </a:rPr>
                <a:t>WebServer</a:t>
              </a:r>
              <a:endParaRPr kumimoji="0" lang="en-US" altLang="zh-CN" sz="1600" dirty="0">
                <a:cs typeface="Times New Roman" panose="02020603050405020304" pitchFamily="18" charset="0"/>
              </a:endParaRPr>
            </a:p>
          </p:txBody>
        </p:sp>
        <p:sp>
          <p:nvSpPr>
            <p:cNvPr id="13" name="AutoShape 19"/>
            <p:cNvSpPr>
              <a:spLocks noChangeArrowheads="1"/>
            </p:cNvSpPr>
            <p:nvPr/>
          </p:nvSpPr>
          <p:spPr bwMode="auto">
            <a:xfrm rot="10800000">
              <a:off x="7148" y="2905"/>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4" name="AutoShape 18"/>
            <p:cNvSpPr>
              <a:spLocks noChangeArrowheads="1"/>
            </p:cNvSpPr>
            <p:nvPr/>
          </p:nvSpPr>
          <p:spPr bwMode="auto">
            <a:xfrm>
              <a:off x="7148" y="2749"/>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17"/>
            <p:cNvSpPr txBox="1">
              <a:spLocks noChangeArrowheads="1"/>
            </p:cNvSpPr>
            <p:nvPr/>
          </p:nvSpPr>
          <p:spPr bwMode="auto">
            <a:xfrm>
              <a:off x="7868" y="2749"/>
              <a:ext cx="798"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smtClean="0">
                  <a:latin typeface="Times New Roman" panose="02020603050405020304" pitchFamily="18" charset="0"/>
                  <a:cs typeface="Times New Roman" panose="02020603050405020304" pitchFamily="18" charset="0"/>
                </a:rPr>
                <a:t>Web</a:t>
              </a:r>
              <a:r>
                <a:rPr kumimoji="0" lang="zh-CN" altLang="en-US" sz="1600" dirty="0" smtClean="0">
                  <a:latin typeface="Times New Roman" panose="02020603050405020304" pitchFamily="18" charset="0"/>
                  <a:cs typeface="Times New Roman" panose="02020603050405020304" pitchFamily="18" charset="0"/>
                </a:rPr>
                <a:t>服务程序</a:t>
              </a:r>
              <a:endParaRPr kumimoji="0" lang="zh-CN" altLang="en-US" sz="1600" dirty="0">
                <a:latin typeface="Times New Roman" panose="02020603050405020304" pitchFamily="18" charset="0"/>
                <a:cs typeface="Times New Roman" panose="02020603050405020304" pitchFamily="18" charset="0"/>
              </a:endParaRPr>
            </a:p>
          </p:txBody>
        </p:sp>
        <p:sp>
          <p:nvSpPr>
            <p:cNvPr id="16" name="Text Box 16"/>
            <p:cNvSpPr txBox="1">
              <a:spLocks noChangeArrowheads="1"/>
            </p:cNvSpPr>
            <p:nvPr/>
          </p:nvSpPr>
          <p:spPr bwMode="auto">
            <a:xfrm>
              <a:off x="5168" y="3841"/>
              <a:ext cx="108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50000"/>
                </a:lnSpc>
              </a:pPr>
              <a:r>
                <a:rPr kumimoji="0" lang="en-US" altLang="zh-CN" sz="1600" dirty="0" err="1">
                  <a:cs typeface="Times New Roman" panose="02020603050405020304" pitchFamily="18" charset="0"/>
                </a:rPr>
                <a:t>AppServer</a:t>
              </a:r>
              <a:endParaRPr kumimoji="0" lang="en-US" altLang="zh-CN" sz="1600" dirty="0">
                <a:cs typeface="Times New Roman" panose="02020603050405020304" pitchFamily="18" charset="0"/>
              </a:endParaRPr>
            </a:p>
          </p:txBody>
        </p:sp>
        <p:sp>
          <p:nvSpPr>
            <p:cNvPr id="17" name="AutoShape 15"/>
            <p:cNvSpPr>
              <a:spLocks noChangeArrowheads="1"/>
            </p:cNvSpPr>
            <p:nvPr/>
          </p:nvSpPr>
          <p:spPr bwMode="auto">
            <a:xfrm rot="10800000">
              <a:off x="7148" y="3841"/>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8" name="AutoShape 14"/>
            <p:cNvSpPr>
              <a:spLocks noChangeArrowheads="1"/>
            </p:cNvSpPr>
            <p:nvPr/>
          </p:nvSpPr>
          <p:spPr bwMode="auto">
            <a:xfrm>
              <a:off x="7148" y="3685"/>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13"/>
            <p:cNvSpPr txBox="1">
              <a:spLocks noChangeArrowheads="1"/>
            </p:cNvSpPr>
            <p:nvPr/>
          </p:nvSpPr>
          <p:spPr bwMode="auto">
            <a:xfrm>
              <a:off x="7868" y="3685"/>
              <a:ext cx="90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业务应</a:t>
              </a:r>
            </a:p>
            <a:p>
              <a:pPr indent="0"/>
              <a:r>
                <a:rPr kumimoji="0" lang="zh-CN" altLang="zh-CN" sz="1600" dirty="0">
                  <a:latin typeface="Times New Roman" panose="02020603050405020304" pitchFamily="18" charset="0"/>
                  <a:cs typeface="Times New Roman" panose="02020603050405020304" pitchFamily="18" charset="0"/>
                </a:rPr>
                <a:t>用程序</a:t>
              </a:r>
            </a:p>
          </p:txBody>
        </p:sp>
        <p:sp>
          <p:nvSpPr>
            <p:cNvPr id="20" name="Text Box 12"/>
            <p:cNvSpPr txBox="1">
              <a:spLocks noChangeArrowheads="1"/>
            </p:cNvSpPr>
            <p:nvPr/>
          </p:nvSpPr>
          <p:spPr bwMode="auto">
            <a:xfrm>
              <a:off x="5168" y="4777"/>
              <a:ext cx="108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50000"/>
                </a:lnSpc>
              </a:pPr>
              <a:r>
                <a:rPr kumimoji="0" lang="en-US" altLang="zh-CN" sz="1600" dirty="0" err="1">
                  <a:cs typeface="Times New Roman" panose="02020603050405020304" pitchFamily="18" charset="0"/>
                </a:rPr>
                <a:t>DBServer</a:t>
              </a:r>
              <a:endParaRPr kumimoji="0" lang="en-US" altLang="zh-CN" sz="1600" dirty="0">
                <a:cs typeface="Times New Roman" panose="02020603050405020304" pitchFamily="18" charset="0"/>
              </a:endParaRPr>
            </a:p>
          </p:txBody>
        </p:sp>
        <p:sp>
          <p:nvSpPr>
            <p:cNvPr id="21" name="AutoShape 11"/>
            <p:cNvSpPr>
              <a:spLocks noChangeArrowheads="1"/>
            </p:cNvSpPr>
            <p:nvPr/>
          </p:nvSpPr>
          <p:spPr bwMode="auto">
            <a:xfrm rot="10800000">
              <a:off x="7148" y="4777"/>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2" name="AutoShape 10"/>
            <p:cNvSpPr>
              <a:spLocks noChangeArrowheads="1"/>
            </p:cNvSpPr>
            <p:nvPr/>
          </p:nvSpPr>
          <p:spPr bwMode="auto">
            <a:xfrm>
              <a:off x="7148" y="4621"/>
              <a:ext cx="540" cy="468"/>
            </a:xfrm>
            <a:custGeom>
              <a:avLst/>
              <a:gdLst>
                <a:gd name="G0" fmla="+- -448 0 0"/>
                <a:gd name="G1" fmla="+- -11796480 0 0"/>
                <a:gd name="G2" fmla="+- -448 0 -11796480"/>
                <a:gd name="G3" fmla="+- 10800 0 0"/>
                <a:gd name="G4" fmla="+- 0 0 -448"/>
                <a:gd name="T0" fmla="*/ 360 256 1"/>
                <a:gd name="T1" fmla="*/ 0 256 1"/>
                <a:gd name="G5" fmla="+- G2 T0 T1"/>
                <a:gd name="G6" fmla="?: G2 G2 G5"/>
                <a:gd name="G7" fmla="+- 0 0 G6"/>
                <a:gd name="G8" fmla="+- 8400 0 0"/>
                <a:gd name="G9" fmla="+- 0 0 -11796480"/>
                <a:gd name="G10" fmla="+- 8400 0 2700"/>
                <a:gd name="G11" fmla="cos G10 -448"/>
                <a:gd name="G12" fmla="sin G10 -448"/>
                <a:gd name="G13" fmla="cos 13500 -448"/>
                <a:gd name="G14" fmla="sin 13500 -448"/>
                <a:gd name="G15" fmla="+- G11 10800 0"/>
                <a:gd name="G16" fmla="+- G12 10800 0"/>
                <a:gd name="G17" fmla="+- G13 10800 0"/>
                <a:gd name="G18" fmla="+- G14 10800 0"/>
                <a:gd name="G19" fmla="*/ 8400 1 2"/>
                <a:gd name="G20" fmla="+- G19 5400 0"/>
                <a:gd name="G21" fmla="cos G20 -448"/>
                <a:gd name="G22" fmla="sin G20 -448"/>
                <a:gd name="G23" fmla="+- G21 10800 0"/>
                <a:gd name="G24" fmla="+- G12 G23 G22"/>
                <a:gd name="G25" fmla="+- G22 G23 G11"/>
                <a:gd name="G26" fmla="cos 10800 -448"/>
                <a:gd name="G27" fmla="sin 10800 -448"/>
                <a:gd name="G28" fmla="cos 8400 -448"/>
                <a:gd name="G29" fmla="sin 8400 -448"/>
                <a:gd name="G30" fmla="+- G26 10800 0"/>
                <a:gd name="G31" fmla="+- G27 10800 0"/>
                <a:gd name="G32" fmla="+- G28 10800 0"/>
                <a:gd name="G33" fmla="+- G29 10800 0"/>
                <a:gd name="G34" fmla="+- G19 5400 0"/>
                <a:gd name="G35" fmla="cos G34 -11796480"/>
                <a:gd name="G36" fmla="sin G34 -11796480"/>
                <a:gd name="G37" fmla="+/ -11796480 -448 2"/>
                <a:gd name="T2" fmla="*/ 180 256 1"/>
                <a:gd name="T3" fmla="*/ 0 256 1"/>
                <a:gd name="G38" fmla="+- G37 T2 T3"/>
                <a:gd name="G39" fmla="?: G2 G37 G38"/>
                <a:gd name="G40" fmla="cos 10800 G39"/>
                <a:gd name="G41" fmla="sin 10800 G39"/>
                <a:gd name="G42" fmla="cos 8400 G39"/>
                <a:gd name="G43" fmla="sin 8400 G39"/>
                <a:gd name="G44" fmla="+- G40 10800 0"/>
                <a:gd name="G45" fmla="+- G41 10800 0"/>
                <a:gd name="G46" fmla="+- G42 10800 0"/>
                <a:gd name="G47" fmla="+- G43 10800 0"/>
                <a:gd name="G48" fmla="+- G35 10800 0"/>
                <a:gd name="G49" fmla="+- G36 10800 0"/>
                <a:gd name="T4" fmla="*/ 10799 w 21600"/>
                <a:gd name="T5" fmla="*/ 0 h 21600"/>
                <a:gd name="T6" fmla="*/ 1200 w 21600"/>
                <a:gd name="T7" fmla="*/ 10800 h 21600"/>
                <a:gd name="T8" fmla="*/ 10799 w 21600"/>
                <a:gd name="T9" fmla="*/ 2400 h 21600"/>
                <a:gd name="T10" fmla="*/ 24299 w 21600"/>
                <a:gd name="T11" fmla="*/ 10798 h 21600"/>
                <a:gd name="T12" fmla="*/ 20400 w 21600"/>
                <a:gd name="T13" fmla="*/ 14698 h 21600"/>
                <a:gd name="T14" fmla="*/ 16499 w 21600"/>
                <a:gd name="T15" fmla="*/ 1079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99" y="10798"/>
                  </a:moveTo>
                  <a:cubicBezTo>
                    <a:pt x="19199" y="6160"/>
                    <a:pt x="15438" y="2400"/>
                    <a:pt x="10800" y="2400"/>
                  </a:cubicBezTo>
                  <a:cubicBezTo>
                    <a:pt x="6160" y="2400"/>
                    <a:pt x="2400" y="6160"/>
                    <a:pt x="2400" y="10800"/>
                  </a:cubicBezTo>
                  <a:lnTo>
                    <a:pt x="0" y="10800"/>
                  </a:lnTo>
                  <a:cubicBezTo>
                    <a:pt x="0" y="4835"/>
                    <a:pt x="4835" y="0"/>
                    <a:pt x="10800" y="0"/>
                  </a:cubicBezTo>
                  <a:cubicBezTo>
                    <a:pt x="16764" y="0"/>
                    <a:pt x="21599" y="4834"/>
                    <a:pt x="21599" y="10798"/>
                  </a:cubicBezTo>
                  <a:lnTo>
                    <a:pt x="24299" y="10798"/>
                  </a:lnTo>
                  <a:lnTo>
                    <a:pt x="20400" y="14698"/>
                  </a:lnTo>
                  <a:lnTo>
                    <a:pt x="16499" y="10799"/>
                  </a:lnTo>
                  <a:lnTo>
                    <a:pt x="19199" y="1079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 name="Text Box 9"/>
            <p:cNvSpPr txBox="1">
              <a:spLocks noChangeArrowheads="1"/>
            </p:cNvSpPr>
            <p:nvPr/>
          </p:nvSpPr>
          <p:spPr bwMode="auto">
            <a:xfrm>
              <a:off x="7868" y="4621"/>
              <a:ext cx="108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数据库</a:t>
              </a:r>
            </a:p>
            <a:p>
              <a:pPr indent="0"/>
              <a:r>
                <a:rPr kumimoji="0" lang="zh-CN" altLang="zh-CN" sz="1600" dirty="0">
                  <a:latin typeface="Times New Roman" panose="02020603050405020304" pitchFamily="18" charset="0"/>
                  <a:cs typeface="Times New Roman" panose="02020603050405020304" pitchFamily="18" charset="0"/>
                </a:rPr>
                <a:t>服务程序</a:t>
              </a:r>
            </a:p>
          </p:txBody>
        </p:sp>
        <p:sp>
          <p:nvSpPr>
            <p:cNvPr id="24" name="Line 8"/>
            <p:cNvSpPr>
              <a:spLocks noChangeShapeType="1"/>
            </p:cNvSpPr>
            <p:nvPr/>
          </p:nvSpPr>
          <p:spPr bwMode="auto">
            <a:xfrm>
              <a:off x="2828" y="3997"/>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7"/>
            <p:cNvSpPr>
              <a:spLocks noChangeShapeType="1"/>
            </p:cNvSpPr>
            <p:nvPr/>
          </p:nvSpPr>
          <p:spPr bwMode="auto">
            <a:xfrm flipV="1">
              <a:off x="3548" y="3217"/>
              <a:ext cx="16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6"/>
            <p:cNvSpPr>
              <a:spLocks noChangeShapeType="1"/>
            </p:cNvSpPr>
            <p:nvPr/>
          </p:nvSpPr>
          <p:spPr bwMode="auto">
            <a:xfrm>
              <a:off x="3548" y="3997"/>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5"/>
            <p:cNvSpPr>
              <a:spLocks noChangeShapeType="1"/>
            </p:cNvSpPr>
            <p:nvPr/>
          </p:nvSpPr>
          <p:spPr bwMode="auto">
            <a:xfrm>
              <a:off x="3548" y="4153"/>
              <a:ext cx="16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4"/>
            <p:cNvSpPr>
              <a:spLocks noChangeShapeType="1"/>
            </p:cNvSpPr>
            <p:nvPr/>
          </p:nvSpPr>
          <p:spPr bwMode="auto">
            <a:xfrm>
              <a:off x="6248" y="3061"/>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3"/>
            <p:cNvSpPr>
              <a:spLocks noChangeShapeType="1"/>
            </p:cNvSpPr>
            <p:nvPr/>
          </p:nvSpPr>
          <p:spPr bwMode="auto">
            <a:xfrm>
              <a:off x="6248" y="3997"/>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2"/>
            <p:cNvSpPr>
              <a:spLocks noChangeShapeType="1"/>
            </p:cNvSpPr>
            <p:nvPr/>
          </p:nvSpPr>
          <p:spPr bwMode="auto">
            <a:xfrm>
              <a:off x="6248" y="4933"/>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1" name="矩形 30"/>
          <p:cNvSpPr/>
          <p:nvPr/>
        </p:nvSpPr>
        <p:spPr>
          <a:xfrm>
            <a:off x="1072976" y="1259679"/>
            <a:ext cx="7842424" cy="1200329"/>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用一个局域网络将用户、</a:t>
            </a:r>
            <a:r>
              <a:rPr lang="en-US" altLang="zh-CN" dirty="0"/>
              <a:t>Web</a:t>
            </a:r>
            <a:r>
              <a:rPr lang="zh-CN" altLang="zh-CN" dirty="0">
                <a:cs typeface="Times New Roman" panose="02020603050405020304" pitchFamily="18" charset="0"/>
              </a:rPr>
              <a:t>服务程序、业务应用程序、和数据库管理程序连接起来</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zh-CN" dirty="0" smtClean="0">
                <a:cs typeface="Times New Roman" panose="02020603050405020304" pitchFamily="18" charset="0"/>
              </a:rPr>
              <a:t>在</a:t>
            </a:r>
            <a:r>
              <a:rPr lang="zh-CN" altLang="zh-CN" dirty="0">
                <a:cs typeface="Times New Roman" panose="02020603050405020304" pitchFamily="18" charset="0"/>
              </a:rPr>
              <a:t>负载驱动端，模拟多个虚拟用户。</a:t>
            </a:r>
            <a:endParaRPr lang="zh-CN" altLang="en-US" dirty="0"/>
          </a:p>
        </p:txBody>
      </p:sp>
      <p:sp>
        <p:nvSpPr>
          <p:cNvPr id="32" name="矩形 31"/>
          <p:cNvSpPr/>
          <p:nvPr/>
        </p:nvSpPr>
        <p:spPr>
          <a:xfrm>
            <a:off x="1139494" y="4887906"/>
            <a:ext cx="7156920" cy="1384995"/>
          </a:xfrm>
          <a:prstGeom prst="rect">
            <a:avLst/>
          </a:prstGeom>
        </p:spPr>
        <p:txBody>
          <a:bodyPr wrap="square">
            <a:spAutoFit/>
          </a:bodyPr>
          <a:lstStyle/>
          <a:p>
            <a:pPr algn="just">
              <a:spcAft>
                <a:spcPts val="0"/>
              </a:spcAft>
            </a:pPr>
            <a:r>
              <a:rPr lang="zh-CN" altLang="zh-CN" dirty="0">
                <a:cs typeface="Times New Roman" panose="02020603050405020304" pitchFamily="18" charset="0"/>
              </a:rPr>
              <a:t>接下来，分析和各个业务数据的情况。可分为</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lvl="1" algn="just">
              <a:spcAft>
                <a:spcPts val="0"/>
              </a:spcAft>
            </a:pPr>
            <a:r>
              <a:rPr lang="en-US" altLang="zh-CN" sz="2000" dirty="0" smtClean="0">
                <a:cs typeface="Times New Roman" panose="02020603050405020304" pitchFamily="18" charset="0"/>
              </a:rPr>
              <a:t>T1</a:t>
            </a:r>
            <a:r>
              <a:rPr lang="en-US" altLang="zh-CN" sz="2000" dirty="0">
                <a:cs typeface="Times New Roman" panose="02020603050405020304" pitchFamily="18" charset="0"/>
              </a:rPr>
              <a:t>—</a:t>
            </a:r>
            <a:r>
              <a:rPr lang="zh-CN" altLang="zh-CN" sz="2000" dirty="0">
                <a:cs typeface="Times New Roman" panose="02020603050405020304" pitchFamily="18" charset="0"/>
              </a:rPr>
              <a:t>单个业务功能追踪</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lvl="1" algn="just">
              <a:spcAft>
                <a:spcPts val="0"/>
              </a:spcAft>
            </a:pPr>
            <a:r>
              <a:rPr lang="en-US" altLang="zh-CN" sz="2000" dirty="0" smtClean="0">
                <a:cs typeface="Times New Roman" panose="02020603050405020304" pitchFamily="18" charset="0"/>
              </a:rPr>
              <a:t>T2</a:t>
            </a:r>
            <a:r>
              <a:rPr lang="en-US" altLang="zh-CN" sz="2000" dirty="0">
                <a:cs typeface="Times New Roman" panose="02020603050405020304" pitchFamily="18" charset="0"/>
              </a:rPr>
              <a:t>—</a:t>
            </a:r>
            <a:r>
              <a:rPr lang="zh-CN" altLang="zh-CN" sz="2000" dirty="0">
                <a:cs typeface="Times New Roman" panose="02020603050405020304" pitchFamily="18" charset="0"/>
              </a:rPr>
              <a:t>单个业务功能压力测试；以及</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lvl="1" algn="just">
              <a:spcAft>
                <a:spcPts val="0"/>
              </a:spcAft>
            </a:pPr>
            <a:r>
              <a:rPr lang="en-US" altLang="zh-CN" sz="2000" dirty="0" smtClean="0">
                <a:cs typeface="Times New Roman" panose="02020603050405020304" pitchFamily="18" charset="0"/>
              </a:rPr>
              <a:t>T3</a:t>
            </a:r>
            <a:r>
              <a:rPr lang="en-US" altLang="zh-CN" sz="2000" dirty="0">
                <a:cs typeface="Times New Roman" panose="02020603050405020304" pitchFamily="18" charset="0"/>
              </a:rPr>
              <a:t>—</a:t>
            </a:r>
            <a:r>
              <a:rPr lang="zh-CN" altLang="zh-CN" sz="2000" dirty="0">
                <a:cs typeface="Times New Roman" panose="02020603050405020304" pitchFamily="18" charset="0"/>
              </a:rPr>
              <a:t>多用户压力测试。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26.1</a:t>
            </a:r>
            <a:r>
              <a:rPr lang="zh-CN" altLang="en-US" dirty="0" smtClean="0"/>
              <a:t>信息系统危机</a:t>
            </a:r>
            <a:endParaRPr lang="zh-CN" altLang="en-US" dirty="0"/>
          </a:p>
        </p:txBody>
      </p:sp>
      <p:sp>
        <p:nvSpPr>
          <p:cNvPr id="3" name="内容占位符 2"/>
          <p:cNvSpPr>
            <a:spLocks noGrp="1"/>
          </p:cNvSpPr>
          <p:nvPr>
            <p:ph idx="1"/>
          </p:nvPr>
        </p:nvSpPr>
        <p:spPr>
          <a:xfrm>
            <a:off x="914400" y="1340796"/>
            <a:ext cx="8001000" cy="4902200"/>
          </a:xfrm>
        </p:spPr>
        <p:txBody>
          <a:bodyPr/>
          <a:lstStyle/>
          <a:p>
            <a:r>
              <a:rPr lang="zh-CN" altLang="en-US" dirty="0" smtClean="0"/>
              <a:t>信息系统由下列</a:t>
            </a:r>
            <a:r>
              <a:rPr lang="en-US" dirty="0" smtClean="0"/>
              <a:t>5</a:t>
            </a:r>
            <a:r>
              <a:rPr lang="zh-CN" altLang="en-US" dirty="0" smtClean="0"/>
              <a:t>个基本资源组成：</a:t>
            </a:r>
          </a:p>
          <a:p>
            <a:pPr lvl="1"/>
            <a:r>
              <a:rPr lang="en-US" dirty="0" smtClean="0"/>
              <a:t>1) </a:t>
            </a:r>
            <a:r>
              <a:rPr lang="zh-CN" altLang="en-US" dirty="0" smtClean="0"/>
              <a:t>人</a:t>
            </a:r>
            <a:r>
              <a:rPr lang="en-US" dirty="0" smtClean="0"/>
              <a:t>(People)</a:t>
            </a:r>
            <a:r>
              <a:rPr lang="zh-CN" altLang="en-US" dirty="0" smtClean="0"/>
              <a:t>，包括系统的开开发和管理专家</a:t>
            </a:r>
            <a:r>
              <a:rPr lang="en-US" dirty="0" smtClean="0"/>
              <a:t>(</a:t>
            </a:r>
            <a:r>
              <a:rPr lang="zh-CN" altLang="en-US" dirty="0" smtClean="0"/>
              <a:t>如数据库管理员或网络工程师</a:t>
            </a:r>
            <a:r>
              <a:rPr lang="en-US" dirty="0" smtClean="0"/>
              <a:t>)</a:t>
            </a:r>
            <a:r>
              <a:rPr lang="zh-CN" altLang="en-US" dirty="0" smtClean="0"/>
              <a:t>、最终用户（如数据采集和使用人员）。</a:t>
            </a:r>
          </a:p>
          <a:p>
            <a:pPr lvl="1"/>
            <a:r>
              <a:rPr lang="en-US" dirty="0" smtClean="0"/>
              <a:t>2) </a:t>
            </a:r>
            <a:r>
              <a:rPr lang="zh-CN" altLang="en-US" dirty="0" smtClean="0"/>
              <a:t>硬件</a:t>
            </a:r>
            <a:r>
              <a:rPr lang="en-US" dirty="0" smtClean="0"/>
              <a:t>(Hardware)</a:t>
            </a:r>
            <a:r>
              <a:rPr lang="zh-CN" altLang="en-US" dirty="0" smtClean="0"/>
              <a:t>，组成信息系统的硬件，包括外围设备、计算机和服务器等。</a:t>
            </a:r>
          </a:p>
          <a:p>
            <a:pPr lvl="1"/>
            <a:r>
              <a:rPr lang="en-US" dirty="0" smtClean="0"/>
              <a:t>3) </a:t>
            </a:r>
            <a:r>
              <a:rPr lang="zh-CN" altLang="en-US" dirty="0" smtClean="0"/>
              <a:t>软件</a:t>
            </a:r>
            <a:r>
              <a:rPr lang="en-US" dirty="0" smtClean="0"/>
              <a:t>(Software)</a:t>
            </a:r>
            <a:r>
              <a:rPr lang="zh-CN" altLang="en-US" dirty="0" smtClean="0"/>
              <a:t>，包括系统软件、应用软件、工具软件等。</a:t>
            </a:r>
          </a:p>
          <a:p>
            <a:pPr lvl="1"/>
            <a:r>
              <a:rPr lang="en-US" dirty="0" smtClean="0"/>
              <a:t>4) </a:t>
            </a:r>
            <a:r>
              <a:rPr lang="zh-CN" altLang="en-US" dirty="0" smtClean="0"/>
              <a:t>数据</a:t>
            </a:r>
            <a:r>
              <a:rPr lang="en-US" dirty="0" smtClean="0"/>
              <a:t>(Data)</a:t>
            </a:r>
            <a:r>
              <a:rPr lang="zh-CN" altLang="en-US" dirty="0" smtClean="0"/>
              <a:t>，指</a:t>
            </a:r>
            <a:r>
              <a:rPr lang="en-US" dirty="0" smtClean="0"/>
              <a:t>IS</a:t>
            </a:r>
            <a:r>
              <a:rPr lang="zh-CN" altLang="en-US" dirty="0" smtClean="0"/>
              <a:t>中的所有知识和数据库。</a:t>
            </a:r>
          </a:p>
          <a:p>
            <a:pPr lvl="1"/>
            <a:r>
              <a:rPr lang="en-US" dirty="0" smtClean="0"/>
              <a:t>5) </a:t>
            </a:r>
            <a:r>
              <a:rPr lang="zh-CN" altLang="en-US" dirty="0" smtClean="0"/>
              <a:t>网络</a:t>
            </a:r>
            <a:r>
              <a:rPr lang="en-US" dirty="0" smtClean="0"/>
              <a:t>(Networks)</a:t>
            </a:r>
            <a:r>
              <a:rPr lang="zh-CN" altLang="en-US" dirty="0" smtClean="0"/>
              <a:t>，通信介质和网络支撑。</a:t>
            </a:r>
            <a:endParaRPr lang="zh-CN" altLang="en-US" dirty="0"/>
          </a:p>
        </p:txBody>
      </p:sp>
    </p:spTree>
    <p:extLst>
      <p:ext uri="{BB962C8B-B14F-4D97-AF65-F5344CB8AC3E}">
        <p14:creationId xmlns:p14="http://schemas.microsoft.com/office/powerpoint/2010/main" val="3127249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26.5.2 </a:t>
            </a:r>
            <a:r>
              <a:rPr lang="zh-CN" altLang="en-US" dirty="0" smtClean="0"/>
              <a:t>单个业务追踪</a:t>
            </a:r>
            <a:r>
              <a:rPr lang="en-US" dirty="0" smtClean="0"/>
              <a:t>—T1</a:t>
            </a:r>
            <a:endParaRPr lang="zh-CN" altLang="en-US" dirty="0"/>
          </a:p>
        </p:txBody>
      </p:sp>
      <p:sp>
        <p:nvSpPr>
          <p:cNvPr id="3" name="内容占位符 2"/>
          <p:cNvSpPr>
            <a:spLocks noGrp="1"/>
          </p:cNvSpPr>
          <p:nvPr>
            <p:ph idx="1"/>
          </p:nvPr>
        </p:nvSpPr>
        <p:spPr>
          <a:xfrm>
            <a:off x="990600" y="1295400"/>
            <a:ext cx="8001000" cy="1244600"/>
          </a:xfrm>
        </p:spPr>
        <p:txBody>
          <a:bodyPr/>
          <a:lstStyle/>
          <a:p>
            <a:r>
              <a:rPr lang="zh-CN" altLang="en-US" dirty="0" smtClean="0"/>
              <a:t>许多性能测试工具可以自动提交业务功能，并能够让每个业务按一定的时间间隔（例如每</a:t>
            </a:r>
            <a:r>
              <a:rPr lang="en-US" dirty="0" smtClean="0"/>
              <a:t>60</a:t>
            </a:r>
            <a:r>
              <a:rPr lang="zh-CN" altLang="en-US" dirty="0" smtClean="0"/>
              <a:t>秒）产生，形成一个初步测试脚本</a:t>
            </a:r>
            <a:endParaRPr lang="zh-CN" altLang="en-US" dirty="0"/>
          </a:p>
        </p:txBody>
      </p:sp>
      <p:grpSp>
        <p:nvGrpSpPr>
          <p:cNvPr id="5" name="Group 1"/>
          <p:cNvGrpSpPr>
            <a:grpSpLocks noChangeAspect="1"/>
          </p:cNvGrpSpPr>
          <p:nvPr/>
        </p:nvGrpSpPr>
        <p:grpSpPr bwMode="auto">
          <a:xfrm>
            <a:off x="1292086" y="3187147"/>
            <a:ext cx="7179212" cy="1649896"/>
            <a:chOff x="1208" y="2593"/>
            <a:chExt cx="7463" cy="1716"/>
          </a:xfrm>
        </p:grpSpPr>
        <p:sp>
          <p:nvSpPr>
            <p:cNvPr id="6" name="AutoShape 19"/>
            <p:cNvSpPr>
              <a:spLocks noChangeAspect="1" noChangeArrowheads="1" noTextEdit="1"/>
            </p:cNvSpPr>
            <p:nvPr/>
          </p:nvSpPr>
          <p:spPr bwMode="auto">
            <a:xfrm>
              <a:off x="1208" y="2593"/>
              <a:ext cx="7463" cy="17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18"/>
            <p:cNvSpPr txBox="1">
              <a:spLocks noChangeArrowheads="1"/>
            </p:cNvSpPr>
            <p:nvPr/>
          </p:nvSpPr>
          <p:spPr bwMode="auto">
            <a:xfrm>
              <a:off x="1208" y="3529"/>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Login</a:t>
              </a:r>
            </a:p>
          </p:txBody>
        </p:sp>
        <p:sp>
          <p:nvSpPr>
            <p:cNvPr id="8" name="Text Box 17"/>
            <p:cNvSpPr txBox="1">
              <a:spLocks noChangeArrowheads="1"/>
            </p:cNvSpPr>
            <p:nvPr/>
          </p:nvSpPr>
          <p:spPr bwMode="auto">
            <a:xfrm>
              <a:off x="2468" y="3373"/>
              <a:ext cx="720" cy="6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查看</a:t>
              </a:r>
            </a:p>
            <a:p>
              <a:pPr indent="0"/>
              <a:r>
                <a:rPr kumimoji="0" lang="zh-CN" altLang="zh-CN" sz="1600" dirty="0">
                  <a:latin typeface="Times New Roman" pitchFamily="18" charset="0"/>
                  <a:cs typeface="Times New Roman" panose="02020603050405020304" pitchFamily="18" charset="0"/>
                </a:rPr>
                <a:t>股票</a:t>
              </a:r>
            </a:p>
          </p:txBody>
        </p:sp>
        <p:sp>
          <p:nvSpPr>
            <p:cNvPr id="9" name="Text Box 16"/>
            <p:cNvSpPr txBox="1">
              <a:spLocks noChangeArrowheads="1"/>
            </p:cNvSpPr>
            <p:nvPr/>
          </p:nvSpPr>
          <p:spPr bwMode="auto">
            <a:xfrm>
              <a:off x="3728" y="3469"/>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买入</a:t>
              </a:r>
            </a:p>
          </p:txBody>
        </p:sp>
        <p:sp>
          <p:nvSpPr>
            <p:cNvPr id="10" name="Text Box 15"/>
            <p:cNvSpPr txBox="1">
              <a:spLocks noChangeArrowheads="1"/>
            </p:cNvSpPr>
            <p:nvPr/>
          </p:nvSpPr>
          <p:spPr bwMode="auto">
            <a:xfrm>
              <a:off x="5168" y="3472"/>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卖出</a:t>
              </a:r>
            </a:p>
          </p:txBody>
        </p:sp>
        <p:sp>
          <p:nvSpPr>
            <p:cNvPr id="11" name="Text Box 14"/>
            <p:cNvSpPr txBox="1">
              <a:spLocks noChangeArrowheads="1"/>
            </p:cNvSpPr>
            <p:nvPr/>
          </p:nvSpPr>
          <p:spPr bwMode="auto">
            <a:xfrm>
              <a:off x="6428" y="3373"/>
              <a:ext cx="720" cy="6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查看</a:t>
              </a:r>
            </a:p>
            <a:p>
              <a:pPr indent="0"/>
              <a:r>
                <a:rPr kumimoji="0" lang="zh-CN" altLang="zh-CN" sz="1600" dirty="0">
                  <a:latin typeface="Times New Roman" pitchFamily="18" charset="0"/>
                  <a:cs typeface="Times New Roman" panose="02020603050405020304" pitchFamily="18" charset="0"/>
                </a:rPr>
                <a:t>总计</a:t>
              </a:r>
            </a:p>
          </p:txBody>
        </p:sp>
        <p:sp>
          <p:nvSpPr>
            <p:cNvPr id="12" name="Text Box 13"/>
            <p:cNvSpPr txBox="1">
              <a:spLocks noChangeArrowheads="1"/>
            </p:cNvSpPr>
            <p:nvPr/>
          </p:nvSpPr>
          <p:spPr bwMode="auto">
            <a:xfrm>
              <a:off x="7688" y="3529"/>
              <a:ext cx="90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Logout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3" name="Line 12"/>
            <p:cNvSpPr>
              <a:spLocks noChangeShapeType="1"/>
            </p:cNvSpPr>
            <p:nvPr/>
          </p:nvSpPr>
          <p:spPr bwMode="auto">
            <a:xfrm>
              <a:off x="1928" y="3685"/>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11"/>
            <p:cNvSpPr>
              <a:spLocks noChangeShapeType="1"/>
            </p:cNvSpPr>
            <p:nvPr/>
          </p:nvSpPr>
          <p:spPr bwMode="auto">
            <a:xfrm>
              <a:off x="3188" y="3685"/>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10"/>
            <p:cNvSpPr>
              <a:spLocks noChangeShapeType="1"/>
            </p:cNvSpPr>
            <p:nvPr/>
          </p:nvSpPr>
          <p:spPr bwMode="auto">
            <a:xfrm>
              <a:off x="4448" y="3685"/>
              <a:ext cx="72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9"/>
            <p:cNvSpPr>
              <a:spLocks noChangeShapeType="1"/>
            </p:cNvSpPr>
            <p:nvPr/>
          </p:nvSpPr>
          <p:spPr bwMode="auto">
            <a:xfrm>
              <a:off x="5888" y="3685"/>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8"/>
            <p:cNvSpPr>
              <a:spLocks noChangeShapeType="1"/>
            </p:cNvSpPr>
            <p:nvPr/>
          </p:nvSpPr>
          <p:spPr bwMode="auto">
            <a:xfrm>
              <a:off x="7148" y="3684"/>
              <a:ext cx="54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7"/>
            <p:cNvSpPr>
              <a:spLocks/>
            </p:cNvSpPr>
            <p:nvPr/>
          </p:nvSpPr>
          <p:spPr bwMode="auto">
            <a:xfrm>
              <a:off x="2108" y="2856"/>
              <a:ext cx="1717" cy="829"/>
            </a:xfrm>
            <a:custGeom>
              <a:avLst/>
              <a:gdLst>
                <a:gd name="T0" fmla="*/ 0 w 1260"/>
                <a:gd name="T1" fmla="*/ 780 h 780"/>
                <a:gd name="T2" fmla="*/ 403 w 1260"/>
                <a:gd name="T3" fmla="*/ 220 h 780"/>
                <a:gd name="T4" fmla="*/ 1260 w 1260"/>
                <a:gd name="T5" fmla="*/ 0 h 780"/>
              </a:gdLst>
              <a:ahLst/>
              <a:cxnLst>
                <a:cxn ang="0">
                  <a:pos x="T0" y="T1"/>
                </a:cxn>
                <a:cxn ang="0">
                  <a:pos x="T2" y="T3"/>
                </a:cxn>
                <a:cxn ang="0">
                  <a:pos x="T4" y="T5"/>
                </a:cxn>
              </a:cxnLst>
              <a:rect l="0" t="0" r="r" b="b"/>
              <a:pathLst>
                <a:path w="1260" h="780">
                  <a:moveTo>
                    <a:pt x="0" y="780"/>
                  </a:moveTo>
                  <a:lnTo>
                    <a:pt x="403" y="220"/>
                  </a:lnTo>
                  <a:lnTo>
                    <a:pt x="1260" y="0"/>
                  </a:ln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6"/>
            <p:cNvSpPr>
              <a:spLocks noChangeShapeType="1"/>
            </p:cNvSpPr>
            <p:nvPr/>
          </p:nvSpPr>
          <p:spPr bwMode="auto">
            <a:xfrm flipV="1">
              <a:off x="3548" y="2979"/>
              <a:ext cx="433" cy="7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5"/>
            <p:cNvSpPr>
              <a:spLocks noChangeShapeType="1"/>
            </p:cNvSpPr>
            <p:nvPr/>
          </p:nvSpPr>
          <p:spPr bwMode="auto">
            <a:xfrm flipH="1" flipV="1">
              <a:off x="4448" y="2979"/>
              <a:ext cx="360" cy="70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4"/>
            <p:cNvSpPr>
              <a:spLocks noChangeShapeType="1"/>
            </p:cNvSpPr>
            <p:nvPr/>
          </p:nvSpPr>
          <p:spPr bwMode="auto">
            <a:xfrm flipH="1" flipV="1">
              <a:off x="4915" y="2924"/>
              <a:ext cx="1333" cy="76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Freeform 3"/>
            <p:cNvSpPr>
              <a:spLocks/>
            </p:cNvSpPr>
            <p:nvPr/>
          </p:nvSpPr>
          <p:spPr bwMode="auto">
            <a:xfrm>
              <a:off x="5168" y="2779"/>
              <a:ext cx="2340" cy="906"/>
            </a:xfrm>
            <a:custGeom>
              <a:avLst/>
              <a:gdLst>
                <a:gd name="T0" fmla="*/ 1907 w 1907"/>
                <a:gd name="T1" fmla="*/ 755 h 755"/>
                <a:gd name="T2" fmla="*/ 1515 w 1907"/>
                <a:gd name="T3" fmla="*/ 270 h 755"/>
                <a:gd name="T4" fmla="*/ 0 w 1907"/>
                <a:gd name="T5" fmla="*/ 0 h 755"/>
              </a:gdLst>
              <a:ahLst/>
              <a:cxnLst>
                <a:cxn ang="0">
                  <a:pos x="T0" y="T1"/>
                </a:cxn>
                <a:cxn ang="0">
                  <a:pos x="T2" y="T3"/>
                </a:cxn>
                <a:cxn ang="0">
                  <a:pos x="T4" y="T5"/>
                </a:cxn>
              </a:cxnLst>
              <a:rect l="0" t="0" r="r" b="b"/>
              <a:pathLst>
                <a:path w="1907" h="755">
                  <a:moveTo>
                    <a:pt x="1907" y="755"/>
                  </a:moveTo>
                  <a:lnTo>
                    <a:pt x="1515" y="270"/>
                  </a:lnTo>
                  <a:lnTo>
                    <a:pt x="0" y="0"/>
                  </a:ln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Text Box 2"/>
            <p:cNvSpPr txBox="1">
              <a:spLocks noChangeArrowheads="1"/>
            </p:cNvSpPr>
            <p:nvPr/>
          </p:nvSpPr>
          <p:spPr bwMode="auto">
            <a:xfrm>
              <a:off x="3908" y="2593"/>
              <a:ext cx="1260"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延迟</a:t>
              </a:r>
              <a:r>
                <a:rPr kumimoji="0" lang="en-US" altLang="zh-CN" sz="1600" dirty="0">
                  <a:cs typeface="Times New Roman" panose="02020603050405020304" pitchFamily="18" charset="0"/>
                </a:rPr>
                <a:t>60</a:t>
              </a:r>
              <a:r>
                <a:rPr kumimoji="0" lang="zh-CN" altLang="en-US" sz="1600" dirty="0">
                  <a:cs typeface="Times New Roman" panose="02020603050405020304" pitchFamily="18" charset="0"/>
                </a:rPr>
                <a:t>秒</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买入业务的功能流程</a:t>
            </a:r>
            <a:endParaRPr lang="zh-CN" altLang="en-US" dirty="0"/>
          </a:p>
        </p:txBody>
      </p:sp>
      <p:pic>
        <p:nvPicPr>
          <p:cNvPr id="68610" name="Picture 2"/>
          <p:cNvPicPr>
            <a:picLocks noChangeAspect="1" noChangeArrowheads="1"/>
          </p:cNvPicPr>
          <p:nvPr/>
        </p:nvPicPr>
        <p:blipFill>
          <a:blip r:embed="rId2"/>
          <a:srcRect/>
          <a:stretch>
            <a:fillRect/>
          </a:stretch>
        </p:blipFill>
        <p:spPr bwMode="auto">
          <a:xfrm>
            <a:off x="869496" y="1298802"/>
            <a:ext cx="7476218" cy="4900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26.5.3 </a:t>
            </a:r>
            <a:r>
              <a:rPr lang="zh-CN" altLang="en-US" dirty="0" smtClean="0"/>
              <a:t>单个业务追踪压力测试</a:t>
            </a:r>
            <a:r>
              <a:rPr lang="en-US" dirty="0" smtClean="0"/>
              <a:t>—T2</a:t>
            </a:r>
            <a:endParaRPr lang="zh-CN" altLang="en-US" dirty="0"/>
          </a:p>
        </p:txBody>
      </p:sp>
      <p:sp>
        <p:nvSpPr>
          <p:cNvPr id="3" name="内容占位符 2"/>
          <p:cNvSpPr>
            <a:spLocks noGrp="1"/>
          </p:cNvSpPr>
          <p:nvPr>
            <p:ph idx="1"/>
          </p:nvPr>
        </p:nvSpPr>
        <p:spPr>
          <a:xfrm>
            <a:off x="791817" y="1439863"/>
            <a:ext cx="8001000" cy="1433286"/>
          </a:xfrm>
        </p:spPr>
        <p:txBody>
          <a:bodyPr/>
          <a:lstStyle/>
          <a:p>
            <a:r>
              <a:rPr lang="en-US" dirty="0" smtClean="0"/>
              <a:t>T2 </a:t>
            </a:r>
            <a:r>
              <a:rPr lang="zh-CN" altLang="en-US" dirty="0" smtClean="0"/>
              <a:t>测试判断每个业务功能对服务器资源的消耗。执行每个独立的业务功能多次，直到能够测量出系统资源的使用情况。</a:t>
            </a:r>
            <a:endParaRPr lang="zh-CN" altLang="en-US" dirty="0"/>
          </a:p>
        </p:txBody>
      </p:sp>
      <p:sp>
        <p:nvSpPr>
          <p:cNvPr id="4" name="Rectangle 1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967408" y="3152661"/>
            <a:ext cx="8008309" cy="2446381"/>
            <a:chOff x="1208" y="2742"/>
            <a:chExt cx="6660" cy="2035"/>
          </a:xfrm>
        </p:grpSpPr>
        <p:sp>
          <p:nvSpPr>
            <p:cNvPr id="6" name="AutoShape 18"/>
            <p:cNvSpPr>
              <a:spLocks noChangeAspect="1" noChangeArrowheads="1" noTextEdit="1"/>
            </p:cNvSpPr>
            <p:nvPr/>
          </p:nvSpPr>
          <p:spPr bwMode="auto">
            <a:xfrm>
              <a:off x="1208" y="2749"/>
              <a:ext cx="6660" cy="2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17"/>
            <p:cNvSpPr txBox="1">
              <a:spLocks noChangeArrowheads="1"/>
            </p:cNvSpPr>
            <p:nvPr/>
          </p:nvSpPr>
          <p:spPr bwMode="auto">
            <a:xfrm>
              <a:off x="1208" y="3373"/>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Login</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Text Box 16"/>
            <p:cNvSpPr txBox="1">
              <a:spLocks noChangeArrowheads="1"/>
            </p:cNvSpPr>
            <p:nvPr/>
          </p:nvSpPr>
          <p:spPr bwMode="auto">
            <a:xfrm>
              <a:off x="2288" y="3373"/>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买入</a:t>
              </a:r>
            </a:p>
          </p:txBody>
        </p:sp>
        <p:sp>
          <p:nvSpPr>
            <p:cNvPr id="9" name="Text Box 15"/>
            <p:cNvSpPr txBox="1">
              <a:spLocks noChangeArrowheads="1"/>
            </p:cNvSpPr>
            <p:nvPr/>
          </p:nvSpPr>
          <p:spPr bwMode="auto">
            <a:xfrm>
              <a:off x="6608" y="3373"/>
              <a:ext cx="90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en-US" altLang="zh-CN" sz="1600" dirty="0">
                  <a:cs typeface="Times New Roman" panose="02020603050405020304" pitchFamily="18" charset="0"/>
                </a:rPr>
                <a:t>Logout</a:t>
              </a:r>
            </a:p>
          </p:txBody>
        </p:sp>
        <p:sp>
          <p:nvSpPr>
            <p:cNvPr id="10" name="Text Box 14"/>
            <p:cNvSpPr txBox="1">
              <a:spLocks noChangeArrowheads="1"/>
            </p:cNvSpPr>
            <p:nvPr/>
          </p:nvSpPr>
          <p:spPr bwMode="auto">
            <a:xfrm>
              <a:off x="3188" y="3373"/>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买入</a:t>
              </a:r>
            </a:p>
          </p:txBody>
        </p:sp>
        <p:sp>
          <p:nvSpPr>
            <p:cNvPr id="11" name="Text Box 13"/>
            <p:cNvSpPr txBox="1">
              <a:spLocks noChangeArrowheads="1"/>
            </p:cNvSpPr>
            <p:nvPr/>
          </p:nvSpPr>
          <p:spPr bwMode="auto">
            <a:xfrm>
              <a:off x="5708" y="3373"/>
              <a:ext cx="720"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lnSpc>
                  <a:spcPct val="150000"/>
                </a:lnSpc>
              </a:pPr>
              <a:r>
                <a:rPr kumimoji="0" lang="zh-CN" altLang="zh-CN" sz="1600" dirty="0">
                  <a:cs typeface="Times New Roman" panose="02020603050405020304" pitchFamily="18" charset="0"/>
                </a:rPr>
                <a:t>买入</a:t>
              </a:r>
            </a:p>
          </p:txBody>
        </p:sp>
        <p:sp>
          <p:nvSpPr>
            <p:cNvPr id="12" name="Text Box 12"/>
            <p:cNvSpPr txBox="1">
              <a:spLocks noChangeArrowheads="1"/>
            </p:cNvSpPr>
            <p:nvPr/>
          </p:nvSpPr>
          <p:spPr bwMode="auto">
            <a:xfrm>
              <a:off x="2468" y="2742"/>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最小思考时间</a:t>
              </a:r>
            </a:p>
          </p:txBody>
        </p:sp>
        <p:sp>
          <p:nvSpPr>
            <p:cNvPr id="13" name="Line 11"/>
            <p:cNvSpPr>
              <a:spLocks noChangeShapeType="1"/>
            </p:cNvSpPr>
            <p:nvPr/>
          </p:nvSpPr>
          <p:spPr bwMode="auto">
            <a:xfrm>
              <a:off x="2648" y="3061"/>
              <a:ext cx="90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10"/>
            <p:cNvSpPr>
              <a:spLocks noChangeShapeType="1"/>
            </p:cNvSpPr>
            <p:nvPr/>
          </p:nvSpPr>
          <p:spPr bwMode="auto">
            <a:xfrm>
              <a:off x="3008" y="3061"/>
              <a:ext cx="1" cy="46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9"/>
            <p:cNvSpPr>
              <a:spLocks noChangeShapeType="1"/>
            </p:cNvSpPr>
            <p:nvPr/>
          </p:nvSpPr>
          <p:spPr bwMode="auto">
            <a:xfrm>
              <a:off x="3188" y="3061"/>
              <a:ext cx="0" cy="312"/>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Text Box 8"/>
            <p:cNvSpPr txBox="1">
              <a:spLocks noChangeArrowheads="1"/>
            </p:cNvSpPr>
            <p:nvPr/>
          </p:nvSpPr>
          <p:spPr bwMode="auto">
            <a:xfrm>
              <a:off x="3728" y="2749"/>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最小思考时间</a:t>
              </a:r>
            </a:p>
          </p:txBody>
        </p:sp>
        <p:sp>
          <p:nvSpPr>
            <p:cNvPr id="17" name="Line 7"/>
            <p:cNvSpPr>
              <a:spLocks noChangeShapeType="1"/>
            </p:cNvSpPr>
            <p:nvPr/>
          </p:nvSpPr>
          <p:spPr bwMode="auto">
            <a:xfrm>
              <a:off x="3728" y="3061"/>
              <a:ext cx="90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6"/>
            <p:cNvSpPr>
              <a:spLocks noChangeShapeType="1"/>
            </p:cNvSpPr>
            <p:nvPr/>
          </p:nvSpPr>
          <p:spPr bwMode="auto">
            <a:xfrm>
              <a:off x="3908" y="3061"/>
              <a:ext cx="1" cy="46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5"/>
            <p:cNvSpPr>
              <a:spLocks noChangeShapeType="1"/>
            </p:cNvSpPr>
            <p:nvPr/>
          </p:nvSpPr>
          <p:spPr bwMode="auto">
            <a:xfrm>
              <a:off x="4088" y="3061"/>
              <a:ext cx="1" cy="312"/>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4"/>
            <p:cNvSpPr txBox="1">
              <a:spLocks noChangeArrowheads="1"/>
            </p:cNvSpPr>
            <p:nvPr/>
          </p:nvSpPr>
          <p:spPr bwMode="auto">
            <a:xfrm>
              <a:off x="4088" y="3373"/>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 ▃ ▃</a:t>
              </a:r>
              <a:r>
                <a:rPr kumimoji="0" lang="zh-CN" altLang="zh-CN" sz="1600" b="0" i="0" u="none" strike="noStrike" cap="none" normalizeH="0" baseline="0" smtClean="0">
                  <a:ln>
                    <a:noFill/>
                  </a:ln>
                  <a:solidFill>
                    <a:schemeClr val="tx1"/>
                  </a:solidFill>
                  <a:effectLst/>
                  <a:cs typeface="Times New Roman" panose="02020603050405020304" pitchFamily="18" charset="0"/>
                </a:rPr>
                <a:t> </a:t>
              </a:r>
              <a:r>
                <a:rPr kumimoji="0" lang="zh-CN" altLang="zh-CN" sz="1600"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1" name="AutoShape 3"/>
            <p:cNvSpPr>
              <a:spLocks/>
            </p:cNvSpPr>
            <p:nvPr/>
          </p:nvSpPr>
          <p:spPr bwMode="auto">
            <a:xfrm rot="5400000">
              <a:off x="4214" y="2095"/>
              <a:ext cx="468" cy="3960"/>
            </a:xfrm>
            <a:prstGeom prst="rightBrace">
              <a:avLst>
                <a:gd name="adj1" fmla="val 4806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2"/>
            <p:cNvSpPr txBox="1">
              <a:spLocks noChangeArrowheads="1"/>
            </p:cNvSpPr>
            <p:nvPr/>
          </p:nvSpPr>
          <p:spPr bwMode="auto">
            <a:xfrm>
              <a:off x="3728" y="4309"/>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T2</a:t>
              </a:r>
              <a:r>
                <a:rPr kumimoji="0" lang="zh-CN" altLang="en-US" sz="1600" dirty="0">
                  <a:cs typeface="Times New Roman" panose="02020603050405020304" pitchFamily="18" charset="0"/>
                </a:rPr>
                <a:t>的重复测试</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215572"/>
            <a:ext cx="8001000" cy="3291114"/>
          </a:xfrm>
        </p:spPr>
        <p:txBody>
          <a:bodyPr/>
          <a:lstStyle/>
          <a:p>
            <a:r>
              <a:rPr lang="zh-CN" altLang="en-US" dirty="0" smtClean="0"/>
              <a:t>执行</a:t>
            </a:r>
            <a:r>
              <a:rPr lang="en-US" dirty="0" smtClean="0"/>
              <a:t>T2</a:t>
            </a:r>
            <a:r>
              <a:rPr lang="zh-CN" altLang="en-US" dirty="0" smtClean="0"/>
              <a:t>的每个脚本的顺序按如下方式进行：</a:t>
            </a:r>
          </a:p>
          <a:p>
            <a:pPr lvl="1"/>
            <a:r>
              <a:rPr lang="en-US" dirty="0" smtClean="0"/>
              <a:t>1</a:t>
            </a:r>
            <a:r>
              <a:rPr lang="zh-CN" altLang="en-US" dirty="0" smtClean="0"/>
              <a:t>）开始用两个最终用户。在稳定的状态下，执行</a:t>
            </a:r>
            <a:r>
              <a:rPr lang="en-US" dirty="0" smtClean="0"/>
              <a:t>15</a:t>
            </a:r>
            <a:r>
              <a:rPr lang="zh-CN" altLang="en-US" dirty="0" smtClean="0"/>
              <a:t>分钟</a:t>
            </a:r>
            <a:r>
              <a:rPr lang="en-US" dirty="0" smtClean="0"/>
              <a:t>(</a:t>
            </a:r>
            <a:r>
              <a:rPr lang="zh-CN" altLang="en-US" dirty="0" smtClean="0"/>
              <a:t>针对本系统</a:t>
            </a:r>
            <a:r>
              <a:rPr lang="en-US" dirty="0" smtClean="0"/>
              <a:t>)</a:t>
            </a:r>
            <a:r>
              <a:rPr lang="zh-CN" altLang="en-US" dirty="0" smtClean="0"/>
              <a:t>；</a:t>
            </a:r>
          </a:p>
          <a:p>
            <a:pPr lvl="1"/>
            <a:r>
              <a:rPr lang="en-US" dirty="0" smtClean="0"/>
              <a:t>2</a:t>
            </a:r>
            <a:r>
              <a:rPr lang="zh-CN" altLang="en-US" dirty="0" smtClean="0"/>
              <a:t>）增加</a:t>
            </a:r>
            <a:r>
              <a:rPr lang="en-US" dirty="0" smtClean="0"/>
              <a:t>2</a:t>
            </a:r>
            <a:r>
              <a:rPr lang="zh-CN" altLang="en-US" dirty="0" smtClean="0"/>
              <a:t>个用户，并连续运行</a:t>
            </a:r>
            <a:r>
              <a:rPr lang="en-US" dirty="0" smtClean="0"/>
              <a:t>15</a:t>
            </a:r>
            <a:r>
              <a:rPr lang="zh-CN" altLang="en-US" dirty="0" smtClean="0"/>
              <a:t>分钟；</a:t>
            </a:r>
          </a:p>
          <a:p>
            <a:pPr lvl="1"/>
            <a:r>
              <a:rPr lang="en-US" dirty="0" smtClean="0"/>
              <a:t>3</a:t>
            </a:r>
            <a:r>
              <a:rPr lang="zh-CN" altLang="en-US" dirty="0" smtClean="0"/>
              <a:t>）重复步骤</a:t>
            </a:r>
            <a:r>
              <a:rPr lang="en-US" dirty="0" smtClean="0"/>
              <a:t>2</a:t>
            </a:r>
            <a:r>
              <a:rPr lang="zh-CN" altLang="en-US" dirty="0" smtClean="0"/>
              <a:t>），直到其中一台服务器饱和。</a:t>
            </a:r>
          </a:p>
          <a:p>
            <a:r>
              <a:rPr lang="zh-CN" altLang="en-US" dirty="0" smtClean="0"/>
              <a:t>经过</a:t>
            </a:r>
            <a:r>
              <a:rPr lang="en-US" dirty="0" smtClean="0"/>
              <a:t>T2</a:t>
            </a:r>
            <a:r>
              <a:rPr lang="zh-CN" altLang="en-US" dirty="0" smtClean="0"/>
              <a:t>测试，能够知道每层的吞吐和利用率。可用（</a:t>
            </a:r>
            <a:r>
              <a:rPr lang="en-US" dirty="0" smtClean="0"/>
              <a:t>26-1</a:t>
            </a:r>
            <a:r>
              <a:rPr lang="zh-CN" altLang="en-US" dirty="0" smtClean="0"/>
              <a:t>）的利用率公式进行计算</a:t>
            </a:r>
            <a:r>
              <a:rPr lang="en-US" altLang="zh-CN" dirty="0" smtClean="0"/>
              <a:t>:</a:t>
            </a:r>
            <a:endParaRPr lang="zh-CN" altLang="en-US" dirty="0"/>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57" name="Object 1"/>
          <p:cNvGraphicFramePr>
            <a:graphicFrameLocks noChangeAspect="1"/>
          </p:cNvGraphicFramePr>
          <p:nvPr>
            <p:extLst>
              <p:ext uri="{D42A27DB-BD31-4B8C-83A1-F6EECF244321}">
                <p14:modId xmlns:p14="http://schemas.microsoft.com/office/powerpoint/2010/main" val="2259550379"/>
              </p:ext>
            </p:extLst>
          </p:nvPr>
        </p:nvGraphicFramePr>
        <p:xfrm>
          <a:off x="2177142" y="4395943"/>
          <a:ext cx="4339772" cy="884028"/>
        </p:xfrm>
        <a:graphic>
          <a:graphicData uri="http://schemas.openxmlformats.org/presentationml/2006/ole">
            <mc:AlternateContent xmlns:mc="http://schemas.openxmlformats.org/markup-compatibility/2006">
              <mc:Choice xmlns:v="urn:schemas-microsoft-com:vml" Requires="v">
                <p:oleObj spid="_x0000_s70693" name="公式" r:id="rId3" imgW="2057400" imgH="419100" progId="Equation.3">
                  <p:embed/>
                </p:oleObj>
              </mc:Choice>
              <mc:Fallback>
                <p:oleObj name="公式" r:id="rId3" imgW="2057400" imgH="4191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2" y="4395943"/>
                        <a:ext cx="4339772" cy="884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6790588" y="4506686"/>
            <a:ext cx="1851789" cy="461665"/>
          </a:xfrm>
          <a:prstGeom prst="rect">
            <a:avLst/>
          </a:prstGeom>
        </p:spPr>
        <p:txBody>
          <a:bodyPr wrap="none">
            <a:spAutoFit/>
          </a:bodyPr>
          <a:lstStyle/>
          <a:p>
            <a:r>
              <a:rPr lang="en-US" altLang="zh-CN" dirty="0"/>
              <a:t>-------- (26-1)</a:t>
            </a:r>
            <a:endParaRPr lang="zh-CN" altLang="en-US" dirty="0"/>
          </a:p>
        </p:txBody>
      </p:sp>
      <p:sp>
        <p:nvSpPr>
          <p:cNvPr id="5" name="矩形 4"/>
          <p:cNvSpPr/>
          <p:nvPr/>
        </p:nvSpPr>
        <p:spPr>
          <a:xfrm>
            <a:off x="1204510" y="5357036"/>
            <a:ext cx="7367167" cy="954107"/>
          </a:xfrm>
          <a:prstGeom prst="rect">
            <a:avLst/>
          </a:prstGeom>
        </p:spPr>
        <p:txBody>
          <a:bodyPr wrap="square">
            <a:spAutoFit/>
          </a:bodyPr>
          <a:lstStyle/>
          <a:p>
            <a:r>
              <a:rPr lang="zh-CN" altLang="en-US" sz="1400" dirty="0"/>
              <a:t>其中，</a:t>
            </a:r>
            <a:r>
              <a:rPr lang="en-US" altLang="zh-CN" sz="1400" dirty="0"/>
              <a:t>BF_CPU</a:t>
            </a:r>
            <a:r>
              <a:rPr lang="zh-CN" altLang="en-US" sz="1400" dirty="0"/>
              <a:t>表示处理一个业务功所使用的</a:t>
            </a:r>
            <a:r>
              <a:rPr lang="en-US" altLang="zh-CN" sz="1400" dirty="0"/>
              <a:t>CPU</a:t>
            </a:r>
            <a:r>
              <a:rPr lang="zh-CN" altLang="en-US" sz="1400" dirty="0"/>
              <a:t>时间</a:t>
            </a:r>
            <a:r>
              <a:rPr lang="en-US" altLang="zh-CN" sz="1400" dirty="0" smtClean="0"/>
              <a:t>(</a:t>
            </a:r>
            <a:r>
              <a:rPr lang="zh-CN" altLang="en-US" sz="1400" dirty="0" smtClean="0"/>
              <a:t>秒</a:t>
            </a:r>
            <a:r>
              <a:rPr lang="en-US" altLang="zh-CN" sz="1400" dirty="0" smtClean="0"/>
              <a:t>/</a:t>
            </a:r>
            <a:r>
              <a:rPr lang="en-US" altLang="zh-CN" sz="1400" dirty="0"/>
              <a:t>BF)</a:t>
            </a:r>
            <a:r>
              <a:rPr lang="zh-CN" altLang="en-US" sz="1400" dirty="0" smtClean="0"/>
              <a:t>，</a:t>
            </a:r>
            <a:r>
              <a:rPr lang="en-US" altLang="zh-CN" sz="1400" dirty="0" smtClean="0"/>
              <a:t>  BF</a:t>
            </a:r>
            <a:r>
              <a:rPr lang="zh-CN" altLang="en-US" sz="1400" dirty="0"/>
              <a:t>表示业务</a:t>
            </a:r>
            <a:r>
              <a:rPr lang="zh-CN" altLang="en-US" sz="1400" dirty="0" smtClean="0"/>
              <a:t>功能</a:t>
            </a:r>
            <a:r>
              <a:rPr lang="en-US" altLang="zh-CN" sz="1400" dirty="0" smtClean="0"/>
              <a:t>,           </a:t>
            </a:r>
          </a:p>
          <a:p>
            <a:r>
              <a:rPr lang="en-US" altLang="zh-CN" sz="1400" dirty="0"/>
              <a:t> </a:t>
            </a:r>
            <a:r>
              <a:rPr lang="en-US" altLang="zh-CN" sz="1400" dirty="0" smtClean="0"/>
              <a:t>           </a:t>
            </a:r>
            <a:r>
              <a:rPr lang="en-US" altLang="zh-CN" sz="1400" dirty="0" err="1" smtClean="0"/>
              <a:t>CPU_Util</a:t>
            </a:r>
            <a:r>
              <a:rPr lang="zh-CN" altLang="en-US" sz="1400" dirty="0"/>
              <a:t>是</a:t>
            </a:r>
            <a:r>
              <a:rPr lang="en-US" altLang="zh-CN" sz="1400" dirty="0"/>
              <a:t>CPU</a:t>
            </a:r>
            <a:r>
              <a:rPr lang="zh-CN" altLang="en-US" sz="1400" dirty="0"/>
              <a:t>的使用率</a:t>
            </a:r>
            <a:r>
              <a:rPr lang="zh-CN" altLang="en-US" sz="1400" dirty="0" smtClean="0"/>
              <a:t>，</a:t>
            </a:r>
            <a:endParaRPr lang="en-US" altLang="zh-CN" sz="1400" dirty="0" smtClean="0"/>
          </a:p>
          <a:p>
            <a:r>
              <a:rPr lang="en-US" altLang="zh-CN" sz="1400" dirty="0"/>
              <a:t> </a:t>
            </a:r>
            <a:r>
              <a:rPr lang="en-US" altLang="zh-CN" sz="1400" dirty="0" smtClean="0"/>
              <a:t>           N_CPU </a:t>
            </a:r>
            <a:r>
              <a:rPr lang="zh-CN" altLang="en-US" sz="1400" dirty="0"/>
              <a:t>表示服务器的</a:t>
            </a:r>
            <a:r>
              <a:rPr lang="en-US" altLang="zh-CN" sz="1400" dirty="0"/>
              <a:t>CPU</a:t>
            </a:r>
            <a:r>
              <a:rPr lang="zh-CN" altLang="en-US" sz="1400" dirty="0"/>
              <a:t>个数</a:t>
            </a:r>
            <a:r>
              <a:rPr lang="zh-CN" altLang="en-US" sz="1400" dirty="0" smtClean="0"/>
              <a:t>，</a:t>
            </a:r>
            <a:endParaRPr lang="en-US" altLang="zh-CN" sz="1400" dirty="0" smtClean="0"/>
          </a:p>
          <a:p>
            <a:r>
              <a:rPr lang="en-US" altLang="zh-CN" sz="1400" dirty="0"/>
              <a:t> </a:t>
            </a:r>
            <a:r>
              <a:rPr lang="en-US" altLang="zh-CN" sz="1400" dirty="0" smtClean="0"/>
              <a:t>           </a:t>
            </a:r>
            <a:r>
              <a:rPr lang="en-US" altLang="zh-CN" sz="1400" dirty="0" err="1" smtClean="0"/>
              <a:t>BF_Tput</a:t>
            </a:r>
            <a:r>
              <a:rPr lang="zh-CN" altLang="en-US" sz="1400" dirty="0"/>
              <a:t>表示业务吞吐量</a:t>
            </a:r>
            <a:r>
              <a:rPr lang="en-US" altLang="zh-CN" sz="1400" dirty="0"/>
              <a:t>(BF</a:t>
            </a:r>
            <a:r>
              <a:rPr lang="en-US" altLang="zh-CN" sz="1400" dirty="0" smtClean="0"/>
              <a:t>/</a:t>
            </a:r>
            <a:r>
              <a:rPr lang="zh-CN" altLang="en-US" sz="1400" dirty="0" smtClean="0"/>
              <a:t>秒</a:t>
            </a:r>
            <a:r>
              <a:rPr lang="en-US" altLang="zh-CN" sz="1400" dirty="0" smtClean="0"/>
              <a:t>----</a:t>
            </a:r>
            <a:r>
              <a:rPr lang="zh-CN" altLang="en-US" sz="1400" dirty="0"/>
              <a:t>每秒处理的业务个数</a:t>
            </a:r>
            <a:r>
              <a:rPr lang="en-US" altLang="zh-CN" sz="1400" dirty="0"/>
              <a:t>)</a:t>
            </a:r>
            <a:r>
              <a:rPr lang="zh-CN" altLang="en-US" sz="1400" dirty="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0430" y="1164772"/>
            <a:ext cx="8001000" cy="1999343"/>
          </a:xfrm>
        </p:spPr>
        <p:txBody>
          <a:bodyPr/>
          <a:lstStyle/>
          <a:p>
            <a:r>
              <a:rPr lang="zh-CN" altLang="en-US" sz="2400" dirty="0" smtClean="0"/>
              <a:t>例如，假定一个业务功能的测试报告为：</a:t>
            </a:r>
            <a:r>
              <a:rPr lang="en-US" sz="2400" dirty="0" smtClean="0"/>
              <a:t>4</a:t>
            </a:r>
            <a:r>
              <a:rPr lang="zh-CN" altLang="en-US" sz="2400" dirty="0" smtClean="0"/>
              <a:t>个</a:t>
            </a:r>
            <a:r>
              <a:rPr lang="en-US" sz="2400" dirty="0" smtClean="0"/>
              <a:t>CPU</a:t>
            </a:r>
            <a:r>
              <a:rPr lang="zh-CN" altLang="en-US" sz="2400" dirty="0" smtClean="0"/>
              <a:t>服务的利用率为</a:t>
            </a:r>
            <a:r>
              <a:rPr lang="en-US" sz="2400" dirty="0" smtClean="0"/>
              <a:t>21%</a:t>
            </a:r>
            <a:r>
              <a:rPr lang="zh-CN" altLang="en-US" sz="2400" dirty="0" smtClean="0"/>
              <a:t>，每秒完成</a:t>
            </a:r>
            <a:r>
              <a:rPr lang="en-US" sz="2400" dirty="0" smtClean="0"/>
              <a:t>45</a:t>
            </a:r>
            <a:r>
              <a:rPr lang="zh-CN" altLang="en-US" sz="2400" dirty="0" smtClean="0"/>
              <a:t>个业务功能，那么，业务处理能力为</a:t>
            </a:r>
            <a:r>
              <a:rPr lang="en-US" sz="2400" dirty="0" smtClean="0"/>
              <a:t>18.7</a:t>
            </a:r>
            <a:r>
              <a:rPr lang="zh-CN" altLang="en-US" sz="2400" dirty="0" smtClean="0"/>
              <a:t>百万分之一秒，即，</a:t>
            </a:r>
          </a:p>
          <a:p>
            <a:endParaRPr lang="zh-CN" altLang="en-US" dirty="0"/>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1" name="Object 1"/>
          <p:cNvGraphicFramePr>
            <a:graphicFrameLocks noChangeAspect="1"/>
          </p:cNvGraphicFramePr>
          <p:nvPr>
            <p:extLst>
              <p:ext uri="{D42A27DB-BD31-4B8C-83A1-F6EECF244321}">
                <p14:modId xmlns:p14="http://schemas.microsoft.com/office/powerpoint/2010/main" val="949516648"/>
              </p:ext>
            </p:extLst>
          </p:nvPr>
        </p:nvGraphicFramePr>
        <p:xfrm>
          <a:off x="2378433" y="2331360"/>
          <a:ext cx="3802743" cy="799551"/>
        </p:xfrm>
        <a:graphic>
          <a:graphicData uri="http://schemas.openxmlformats.org/presentationml/2006/ole">
            <mc:AlternateContent xmlns:mc="http://schemas.openxmlformats.org/markup-compatibility/2006">
              <mc:Choice xmlns:v="urn:schemas-microsoft-com:vml" Requires="v">
                <p:oleObj spid="_x0000_s71718" name="公式" r:id="rId3" imgW="1854200" imgH="393700" progId="Equation.3">
                  <p:embed/>
                </p:oleObj>
              </mc:Choice>
              <mc:Fallback>
                <p:oleObj name="公式" r:id="rId3" imgW="1854200" imgH="3937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433" y="2331360"/>
                        <a:ext cx="3802743" cy="799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647371" y="5457096"/>
            <a:ext cx="6763657" cy="338554"/>
          </a:xfrm>
          <a:prstGeom prst="rect">
            <a:avLst/>
          </a:prstGeom>
        </p:spPr>
        <p:txBody>
          <a:bodyPr wrap="square">
            <a:spAutoFit/>
          </a:bodyPr>
          <a:lstStyle/>
          <a:p>
            <a:r>
              <a:rPr lang="zh-CN" altLang="en-US" sz="1600" dirty="0" smtClean="0"/>
              <a:t>注释：业务占用每层服务器的</a:t>
            </a:r>
            <a:r>
              <a:rPr lang="en-US" sz="1600" dirty="0" smtClean="0"/>
              <a:t>CPU</a:t>
            </a:r>
            <a:r>
              <a:rPr lang="zh-CN" altLang="en-US" sz="1600" dirty="0" smtClean="0"/>
              <a:t>时间</a:t>
            </a:r>
            <a:r>
              <a:rPr lang="en-US" sz="1600" dirty="0" smtClean="0"/>
              <a:t>(</a:t>
            </a:r>
            <a:r>
              <a:rPr lang="zh-CN" altLang="en-US" sz="1600" dirty="0" smtClean="0"/>
              <a:t>百万分之一秒</a:t>
            </a:r>
            <a:r>
              <a:rPr lang="en-US" sz="1600" dirty="0" smtClean="0"/>
              <a:t>)</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111178961"/>
              </p:ext>
            </p:extLst>
          </p:nvPr>
        </p:nvGraphicFramePr>
        <p:xfrm>
          <a:off x="1070430" y="3330210"/>
          <a:ext cx="7320037" cy="2045943"/>
        </p:xfrm>
        <a:graphic>
          <a:graphicData uri="http://schemas.openxmlformats.org/drawingml/2006/table">
            <a:tbl>
              <a:tblPr firstRow="1" firstCol="1" lastRow="1" lastCol="1" bandRow="1" bandCol="1"/>
              <a:tblGrid>
                <a:gridCol w="2368247">
                  <a:extLst>
                    <a:ext uri="{9D8B030D-6E8A-4147-A177-3AD203B41FA5}">
                      <a16:colId xmlns:a16="http://schemas.microsoft.com/office/drawing/2014/main" val="1850993457"/>
                    </a:ext>
                  </a:extLst>
                </a:gridCol>
                <a:gridCol w="1722362">
                  <a:extLst>
                    <a:ext uri="{9D8B030D-6E8A-4147-A177-3AD203B41FA5}">
                      <a16:colId xmlns:a16="http://schemas.microsoft.com/office/drawing/2014/main" val="3996273383"/>
                    </a:ext>
                  </a:extLst>
                </a:gridCol>
                <a:gridCol w="1722362">
                  <a:extLst>
                    <a:ext uri="{9D8B030D-6E8A-4147-A177-3AD203B41FA5}">
                      <a16:colId xmlns:a16="http://schemas.microsoft.com/office/drawing/2014/main" val="3291581693"/>
                    </a:ext>
                  </a:extLst>
                </a:gridCol>
                <a:gridCol w="1507066">
                  <a:extLst>
                    <a:ext uri="{9D8B030D-6E8A-4147-A177-3AD203B41FA5}">
                      <a16:colId xmlns:a16="http://schemas.microsoft.com/office/drawing/2014/main" val="1840589409"/>
                    </a:ext>
                  </a:extLst>
                </a:gridCol>
              </a:tblGrid>
              <a:tr h="524882">
                <a:tc>
                  <a:txBody>
                    <a:bodyPr/>
                    <a:lstStyle/>
                    <a:p>
                      <a:pPr marL="0" marR="63500" indent="0" algn="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服务器</a:t>
                      </a: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业务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Web Server</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App Server</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DB Server</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194290"/>
                  </a:ext>
                </a:extLst>
              </a:tr>
              <a:tr h="262441">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进入</a:t>
                      </a:r>
                      <a:r>
                        <a:rPr lang="en-US" sz="1800" kern="1200" dirty="0">
                          <a:solidFill>
                            <a:schemeClr val="tx1"/>
                          </a:solidFill>
                          <a:effectLst/>
                          <a:latin typeface="Times New Roman" panose="02020603050405020304" pitchFamily="18" charset="0"/>
                          <a:ea typeface="宋体" panose="02010600030101010101" pitchFamily="2" charset="-122"/>
                          <a:cs typeface="+mn-cs"/>
                        </a:rPr>
                        <a:t>(Login)</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13.4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851325"/>
                  </a:ext>
                </a:extLst>
              </a:tr>
              <a:tr h="262441">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买入</a:t>
                      </a:r>
                      <a:r>
                        <a:rPr lang="en-US" sz="1800" kern="1200" dirty="0">
                          <a:solidFill>
                            <a:schemeClr val="tx1"/>
                          </a:solidFill>
                          <a:effectLst/>
                          <a:latin typeface="Times New Roman" panose="02020603050405020304" pitchFamily="18" charset="0"/>
                          <a:ea typeface="宋体" panose="02010600030101010101" pitchFamily="2" charset="-122"/>
                          <a:cs typeface="+mn-cs"/>
                        </a:rPr>
                        <a:t>(Buy)</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20.2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18.7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5655222"/>
                  </a:ext>
                </a:extLst>
              </a:tr>
              <a:tr h="262441">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卖出</a:t>
                      </a:r>
                      <a:r>
                        <a:rPr lang="en-US" sz="1800" kern="1200">
                          <a:solidFill>
                            <a:schemeClr val="tx1"/>
                          </a:solidFill>
                          <a:effectLst/>
                          <a:latin typeface="Times New Roman" panose="02020603050405020304" pitchFamily="18" charset="0"/>
                          <a:ea typeface="宋体" panose="02010600030101010101" pitchFamily="2" charset="-122"/>
                          <a:cs typeface="+mn-cs"/>
                        </a:rPr>
                        <a:t>(Sell)</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23.2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22.5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11.1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813177"/>
                  </a:ext>
                </a:extLst>
              </a:tr>
              <a:tr h="303449">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查看资料</a:t>
                      </a:r>
                      <a:r>
                        <a:rPr lang="en-US" sz="1800" kern="1200" dirty="0">
                          <a:solidFill>
                            <a:schemeClr val="tx1"/>
                          </a:solidFill>
                          <a:effectLst/>
                          <a:latin typeface="Times New Roman" panose="02020603050405020304" pitchFamily="18" charset="0"/>
                          <a:ea typeface="宋体" panose="02010600030101010101" pitchFamily="2" charset="-122"/>
                          <a:cs typeface="+mn-cs"/>
                        </a:rPr>
                        <a:t>(Portfolio)</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29.4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8.1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5.2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1924435"/>
                  </a:ext>
                </a:extLst>
              </a:tr>
              <a:tr h="37089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查看总计</a:t>
                      </a:r>
                      <a:r>
                        <a:rPr lang="en-US" sz="1800" kern="1200" dirty="0">
                          <a:solidFill>
                            <a:schemeClr val="tx1"/>
                          </a:solidFill>
                          <a:effectLst/>
                          <a:latin typeface="Times New Roman" panose="02020603050405020304" pitchFamily="18" charset="0"/>
                          <a:ea typeface="宋体" panose="02010600030101010101" pitchFamily="2" charset="-122"/>
                          <a:cs typeface="+mn-cs"/>
                        </a:rPr>
                        <a:t>(Summary)</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4.7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6.6</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56166"/>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26.5.4 </a:t>
            </a:r>
            <a:r>
              <a:rPr lang="zh-CN" altLang="en-US" dirty="0" smtClean="0"/>
              <a:t>多用户压力测试</a:t>
            </a:r>
            <a:r>
              <a:rPr lang="en-US" dirty="0" smtClean="0"/>
              <a:t>—T3</a:t>
            </a:r>
            <a:endParaRPr lang="zh-CN" altLang="en-US" dirty="0"/>
          </a:p>
        </p:txBody>
      </p:sp>
      <p:sp>
        <p:nvSpPr>
          <p:cNvPr id="3" name="内容占位符 2"/>
          <p:cNvSpPr>
            <a:spLocks noGrp="1"/>
          </p:cNvSpPr>
          <p:nvPr>
            <p:ph idx="1"/>
          </p:nvPr>
        </p:nvSpPr>
        <p:spPr>
          <a:xfrm>
            <a:off x="990600" y="1295400"/>
            <a:ext cx="8001000" cy="1433286"/>
          </a:xfrm>
        </p:spPr>
        <p:txBody>
          <a:bodyPr/>
          <a:lstStyle/>
          <a:p>
            <a:r>
              <a:rPr lang="en-US" dirty="0" smtClean="0"/>
              <a:t>T3</a:t>
            </a:r>
            <a:r>
              <a:rPr lang="zh-CN" altLang="en-US" dirty="0" smtClean="0"/>
              <a:t>是多用户的压力测试，目的是让</a:t>
            </a:r>
            <a:r>
              <a:rPr lang="en-US" dirty="0" smtClean="0"/>
              <a:t>CPU</a:t>
            </a:r>
            <a:r>
              <a:rPr lang="zh-CN" altLang="en-US" dirty="0" smtClean="0"/>
              <a:t>、用户数尽可能得到或接近设计的最大值，观察系统能否正常工作。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85349252"/>
              </p:ext>
            </p:extLst>
          </p:nvPr>
        </p:nvGraphicFramePr>
        <p:xfrm>
          <a:off x="1595967" y="3039532"/>
          <a:ext cx="5693834" cy="2895600"/>
        </p:xfrm>
        <a:graphic>
          <a:graphicData uri="http://schemas.openxmlformats.org/drawingml/2006/table">
            <a:tbl>
              <a:tblPr firstRow="1" firstCol="1" lastRow="1" lastCol="1" bandRow="1" bandCol="1"/>
              <a:tblGrid>
                <a:gridCol w="1830161">
                  <a:extLst>
                    <a:ext uri="{9D8B030D-6E8A-4147-A177-3AD203B41FA5}">
                      <a16:colId xmlns:a16="http://schemas.microsoft.com/office/drawing/2014/main" val="2276489745"/>
                    </a:ext>
                  </a:extLst>
                </a:gridCol>
                <a:gridCol w="1423459">
                  <a:extLst>
                    <a:ext uri="{9D8B030D-6E8A-4147-A177-3AD203B41FA5}">
                      <a16:colId xmlns:a16="http://schemas.microsoft.com/office/drawing/2014/main" val="1787587600"/>
                    </a:ext>
                  </a:extLst>
                </a:gridCol>
                <a:gridCol w="930897">
                  <a:extLst>
                    <a:ext uri="{9D8B030D-6E8A-4147-A177-3AD203B41FA5}">
                      <a16:colId xmlns:a16="http://schemas.microsoft.com/office/drawing/2014/main" val="2363409356"/>
                    </a:ext>
                  </a:extLst>
                </a:gridCol>
                <a:gridCol w="1509317">
                  <a:extLst>
                    <a:ext uri="{9D8B030D-6E8A-4147-A177-3AD203B41FA5}">
                      <a16:colId xmlns:a16="http://schemas.microsoft.com/office/drawing/2014/main" val="1532459770"/>
                    </a:ext>
                  </a:extLst>
                </a:gridCol>
              </a:tblGrid>
              <a:tr h="579120">
                <a:tc>
                  <a:txBody>
                    <a:bodyPr/>
                    <a:lstStyle/>
                    <a:p>
                      <a:pPr marL="255905"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工作负载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5905"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百分比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255905"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55905"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用户数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910553"/>
                  </a:ext>
                </a:extLst>
              </a:tr>
              <a:tr h="579120">
                <a:tc>
                  <a:txBody>
                    <a:bodyPr/>
                    <a:lstStyle/>
                    <a:p>
                      <a:pPr marL="255905" indent="0" algn="just"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查看股票资料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80%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7338552"/>
                  </a:ext>
                </a:extLst>
              </a:tr>
              <a:tr h="579120">
                <a:tc>
                  <a:txBody>
                    <a:bodyPr/>
                    <a:lstStyle/>
                    <a:p>
                      <a:pPr marL="255905"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买入股票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300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881052"/>
                  </a:ext>
                </a:extLst>
              </a:tr>
              <a:tr h="579120">
                <a:tc>
                  <a:txBody>
                    <a:bodyPr/>
                    <a:lstStyle/>
                    <a:p>
                      <a:pPr marL="255905" indent="0" algn="just" defTabSz="914400" rtl="0" eaLnBrk="1" latinLnBrk="0" hangingPunct="1">
                        <a:lnSpc>
                          <a:spcPct val="15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卖出股票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500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622356"/>
                  </a:ext>
                </a:extLst>
              </a:tr>
              <a:tr h="579120">
                <a:tc gridSpan="2">
                  <a:txBody>
                    <a:bodyPr/>
                    <a:lstStyle/>
                    <a:p>
                      <a:pPr marL="255905"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vMerge="1">
                  <a:txBody>
                    <a:bodyPr/>
                    <a:lstStyle/>
                    <a:p>
                      <a:endParaRPr lang="zh-CN" altLang="en-US"/>
                    </a:p>
                  </a:txBody>
                  <a:tcPr/>
                </a:tc>
                <a:tc>
                  <a:txBody>
                    <a:bodyPr/>
                    <a:lstStyle/>
                    <a:p>
                      <a:pPr marL="255905" indent="0" algn="just" defTabSz="914400" rtl="0" eaLnBrk="1" latinLnBrk="0" hangingPunct="1">
                        <a:lnSpc>
                          <a:spcPct val="15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700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368201"/>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测试结果确认</a:t>
            </a:r>
            <a:r>
              <a:rPr lang="en-US" dirty="0" smtClean="0"/>
              <a:t>---</a:t>
            </a:r>
            <a:r>
              <a:rPr lang="zh-CN" altLang="en-US" dirty="0" smtClean="0"/>
              <a:t>业务响应时间</a:t>
            </a:r>
            <a:endParaRPr lang="zh-CN" altLang="en-US" dirty="0"/>
          </a:p>
        </p:txBody>
      </p:sp>
      <p:sp>
        <p:nvSpPr>
          <p:cNvPr id="3" name="矩形 2"/>
          <p:cNvSpPr/>
          <p:nvPr/>
        </p:nvSpPr>
        <p:spPr>
          <a:xfrm>
            <a:off x="1041398" y="1188302"/>
            <a:ext cx="7789334" cy="707886"/>
          </a:xfrm>
          <a:prstGeom prst="rect">
            <a:avLst/>
          </a:prstGeom>
        </p:spPr>
        <p:txBody>
          <a:bodyPr wrap="square">
            <a:spAutoFit/>
          </a:bodyPr>
          <a:lstStyle/>
          <a:p>
            <a:r>
              <a:rPr lang="zh-CN" altLang="zh-CN" sz="2000" dirty="0">
                <a:cs typeface="Times New Roman" panose="02020603050405020304" pitchFamily="18" charset="0"/>
              </a:rPr>
              <a:t>在假定了压力测试的工作负载要求后，建立和执行测试，收集测试结果，包括每个</a:t>
            </a:r>
            <a:r>
              <a:rPr lang="zh-CN" altLang="zh-CN" sz="2000" dirty="0" smtClean="0">
                <a:cs typeface="Times New Roman" panose="02020603050405020304" pitchFamily="18" charset="0"/>
              </a:rPr>
              <a:t>服务器</a:t>
            </a:r>
            <a:r>
              <a:rPr lang="zh-CN" altLang="en-US" sz="2000" dirty="0" smtClean="0">
                <a:cs typeface="Times New Roman" panose="02020603050405020304" pitchFamily="18" charset="0"/>
              </a:rPr>
              <a:t>的</a:t>
            </a:r>
            <a:r>
              <a:rPr lang="zh-CN" altLang="zh-CN" sz="2000" dirty="0" smtClean="0">
                <a:cs typeface="Times New Roman" panose="02020603050405020304" pitchFamily="18" charset="0"/>
              </a:rPr>
              <a:t>利用率</a:t>
            </a:r>
            <a:r>
              <a:rPr lang="zh-CN" altLang="zh-CN" sz="2000" dirty="0">
                <a:cs typeface="Times New Roman" panose="02020603050405020304" pitchFamily="18" charset="0"/>
              </a:rPr>
              <a:t>、每个业务的吞吐量</a:t>
            </a:r>
            <a:r>
              <a:rPr lang="zh-CN" altLang="zh-CN" sz="2000" dirty="0" smtClean="0">
                <a:cs typeface="Times New Roman" panose="02020603050405020304" pitchFamily="18" charset="0"/>
              </a:rPr>
              <a:t>和</a:t>
            </a:r>
            <a:r>
              <a:rPr lang="zh-CN" altLang="en-US" sz="2000" dirty="0" smtClean="0">
                <a:cs typeface="Times New Roman" panose="02020603050405020304" pitchFamily="18" charset="0"/>
              </a:rPr>
              <a:t>响应</a:t>
            </a:r>
            <a:r>
              <a:rPr lang="zh-CN" altLang="zh-CN" sz="2000" dirty="0" smtClean="0">
                <a:cs typeface="Times New Roman" panose="02020603050405020304" pitchFamily="18" charset="0"/>
              </a:rPr>
              <a:t>时间</a:t>
            </a:r>
            <a:r>
              <a:rPr lang="zh-CN" altLang="zh-CN" sz="2000" dirty="0">
                <a:cs typeface="Times New Roman" panose="02020603050405020304" pitchFamily="18" charset="0"/>
              </a:rPr>
              <a:t>。</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424609410"/>
              </p:ext>
            </p:extLst>
          </p:nvPr>
        </p:nvGraphicFramePr>
        <p:xfrm>
          <a:off x="1083738" y="2195490"/>
          <a:ext cx="7831662" cy="2308138"/>
        </p:xfrm>
        <a:graphic>
          <a:graphicData uri="http://schemas.openxmlformats.org/drawingml/2006/table">
            <a:tbl>
              <a:tblPr firstRow="1" firstCol="1" lastRow="1" lastCol="1" bandRow="1" bandCol="1"/>
              <a:tblGrid>
                <a:gridCol w="1090372">
                  <a:extLst>
                    <a:ext uri="{9D8B030D-6E8A-4147-A177-3AD203B41FA5}">
                      <a16:colId xmlns:a16="http://schemas.microsoft.com/office/drawing/2014/main" val="2089492350"/>
                    </a:ext>
                  </a:extLst>
                </a:gridCol>
                <a:gridCol w="842785">
                  <a:extLst>
                    <a:ext uri="{9D8B030D-6E8A-4147-A177-3AD203B41FA5}">
                      <a16:colId xmlns:a16="http://schemas.microsoft.com/office/drawing/2014/main" val="2501459041"/>
                    </a:ext>
                  </a:extLst>
                </a:gridCol>
                <a:gridCol w="842785">
                  <a:extLst>
                    <a:ext uri="{9D8B030D-6E8A-4147-A177-3AD203B41FA5}">
                      <a16:colId xmlns:a16="http://schemas.microsoft.com/office/drawing/2014/main" val="2364406191"/>
                    </a:ext>
                  </a:extLst>
                </a:gridCol>
                <a:gridCol w="842785">
                  <a:extLst>
                    <a:ext uri="{9D8B030D-6E8A-4147-A177-3AD203B41FA5}">
                      <a16:colId xmlns:a16="http://schemas.microsoft.com/office/drawing/2014/main" val="3403499676"/>
                    </a:ext>
                  </a:extLst>
                </a:gridCol>
                <a:gridCol w="842785">
                  <a:extLst>
                    <a:ext uri="{9D8B030D-6E8A-4147-A177-3AD203B41FA5}">
                      <a16:colId xmlns:a16="http://schemas.microsoft.com/office/drawing/2014/main" val="1765997073"/>
                    </a:ext>
                  </a:extLst>
                </a:gridCol>
                <a:gridCol w="842785">
                  <a:extLst>
                    <a:ext uri="{9D8B030D-6E8A-4147-A177-3AD203B41FA5}">
                      <a16:colId xmlns:a16="http://schemas.microsoft.com/office/drawing/2014/main" val="1929940804"/>
                    </a:ext>
                  </a:extLst>
                </a:gridCol>
                <a:gridCol w="842785">
                  <a:extLst>
                    <a:ext uri="{9D8B030D-6E8A-4147-A177-3AD203B41FA5}">
                      <a16:colId xmlns:a16="http://schemas.microsoft.com/office/drawing/2014/main" val="1283112885"/>
                    </a:ext>
                  </a:extLst>
                </a:gridCol>
                <a:gridCol w="842785">
                  <a:extLst>
                    <a:ext uri="{9D8B030D-6E8A-4147-A177-3AD203B41FA5}">
                      <a16:colId xmlns:a16="http://schemas.microsoft.com/office/drawing/2014/main" val="403191575"/>
                    </a:ext>
                  </a:extLst>
                </a:gridCol>
                <a:gridCol w="841795">
                  <a:extLst>
                    <a:ext uri="{9D8B030D-6E8A-4147-A177-3AD203B41FA5}">
                      <a16:colId xmlns:a16="http://schemas.microsoft.com/office/drawing/2014/main" val="2378015101"/>
                    </a:ext>
                  </a:extLst>
                </a:gridCol>
              </a:tblGrid>
              <a:tr h="329734">
                <a:tc rowSpan="2">
                  <a:txBody>
                    <a:bodyPr/>
                    <a:lstStyle/>
                    <a:p>
                      <a:pPr marL="255905" indent="217805" algn="just">
                        <a:lnSpc>
                          <a:spcPts val="1660"/>
                        </a:lnSpc>
                        <a:spcAft>
                          <a:spcPts val="0"/>
                        </a:spcAft>
                      </a:pPr>
                      <a:r>
                        <a:rPr lang="en-US" sz="1800">
                          <a:effectLst/>
                          <a:latin typeface="Times New Roman" panose="02020603050405020304" pitchFamily="18" charset="0"/>
                          <a:ea typeface="宋体" panose="02010600030101010101" pitchFamily="2" charset="-122"/>
                        </a:rPr>
                        <a:t> </a:t>
                      </a:r>
                      <a:endParaRPr lang="zh-CN" sz="18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just">
                        <a:lnSpc>
                          <a:spcPct val="100000"/>
                        </a:lnSpc>
                        <a:spcAft>
                          <a:spcPts val="0"/>
                        </a:spcAft>
                      </a:pPr>
                      <a:r>
                        <a:rPr lang="en-US" sz="1800" dirty="0">
                          <a:effectLst/>
                          <a:latin typeface="Times New Roman" panose="02020603050405020304" pitchFamily="18" charset="0"/>
                          <a:ea typeface="宋体" panose="02010600030101010101" pitchFamily="2" charset="-122"/>
                        </a:rPr>
                        <a:t>100</a:t>
                      </a:r>
                      <a:r>
                        <a:rPr lang="zh-CN" sz="1800" dirty="0">
                          <a:effectLst/>
                          <a:latin typeface="Times New Roman" panose="02020603050405020304" pitchFamily="18" charset="0"/>
                          <a:ea typeface="宋体" panose="02010600030101010101" pitchFamily="2" charset="-122"/>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300</a:t>
                      </a:r>
                      <a:r>
                        <a:rPr lang="zh-CN" sz="1800" kern="1200" dirty="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500</a:t>
                      </a:r>
                      <a:r>
                        <a:rPr lang="zh-CN" sz="1800" kern="120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700</a:t>
                      </a:r>
                      <a:r>
                        <a:rPr lang="zh-CN" sz="1800" kern="120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518548573"/>
                  </a:ext>
                </a:extLst>
              </a:tr>
              <a:tr h="329734">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824492"/>
                  </a:ext>
                </a:extLst>
              </a:tr>
              <a:tr h="329734">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Login</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0.05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0.11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0.12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796712"/>
                  </a:ext>
                </a:extLst>
              </a:tr>
              <a:tr h="32973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买入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0.09</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0.15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0.17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0.35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0.35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9535545"/>
                  </a:ext>
                </a:extLst>
              </a:tr>
              <a:tr h="32973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卖出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0.10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0.14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0.14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0.30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0.31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9491142"/>
                  </a:ext>
                </a:extLst>
              </a:tr>
              <a:tr h="32973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看资料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0.06</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0.06</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0.07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0.10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0.20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0.20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0875276"/>
                  </a:ext>
                </a:extLst>
              </a:tr>
              <a:tr h="32973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查看总计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0.03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0.05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0.12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0.13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147678"/>
                  </a:ext>
                </a:extLst>
              </a:tr>
            </a:tbl>
          </a:graphicData>
        </a:graphic>
      </p:graphicFrame>
      <p:sp>
        <p:nvSpPr>
          <p:cNvPr id="5" name="矩形 4"/>
          <p:cNvSpPr/>
          <p:nvPr/>
        </p:nvSpPr>
        <p:spPr>
          <a:xfrm>
            <a:off x="2995582" y="1810863"/>
            <a:ext cx="2031325" cy="461665"/>
          </a:xfrm>
          <a:prstGeom prst="rect">
            <a:avLst/>
          </a:prstGeom>
        </p:spPr>
        <p:txBody>
          <a:bodyPr wrap="none">
            <a:spAutoFit/>
          </a:bodyPr>
          <a:lstStyle/>
          <a:p>
            <a:r>
              <a:rPr lang="zh-CN" altLang="zh-CN" dirty="0" smtClean="0">
                <a:latin typeface="楷体" panose="02010609060101010101" pitchFamily="49" charset="-122"/>
                <a:ea typeface="楷体" panose="02010609060101010101" pitchFamily="49" charset="-122"/>
                <a:cs typeface="Times New Roman" panose="02020603050405020304" pitchFamily="18" charset="0"/>
              </a:rPr>
              <a:t>业务</a:t>
            </a:r>
            <a:r>
              <a:rPr lang="zh-CN" altLang="zh-CN" dirty="0">
                <a:latin typeface="楷体" panose="02010609060101010101" pitchFamily="49" charset="-122"/>
                <a:ea typeface="楷体" panose="02010609060101010101" pitchFamily="49" charset="-122"/>
                <a:cs typeface="Times New Roman" panose="02020603050405020304" pitchFamily="18" charset="0"/>
              </a:rPr>
              <a:t>响应时间</a:t>
            </a:r>
            <a:endParaRPr lang="zh-CN" altLang="en-US" dirty="0">
              <a:latin typeface="楷体" panose="02010609060101010101" pitchFamily="49" charset="-122"/>
              <a:ea typeface="楷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42308812"/>
              </p:ext>
            </p:extLst>
          </p:nvPr>
        </p:nvGraphicFramePr>
        <p:xfrm>
          <a:off x="1083738" y="4885265"/>
          <a:ext cx="7852832" cy="1403773"/>
        </p:xfrm>
        <a:graphic>
          <a:graphicData uri="http://schemas.openxmlformats.org/drawingml/2006/table">
            <a:tbl>
              <a:tblPr firstRow="1" firstCol="1" lastRow="1" lastCol="1" bandRow="1" bandCol="1"/>
              <a:tblGrid>
                <a:gridCol w="1094715">
                  <a:extLst>
                    <a:ext uri="{9D8B030D-6E8A-4147-A177-3AD203B41FA5}">
                      <a16:colId xmlns:a16="http://schemas.microsoft.com/office/drawing/2014/main" val="3347916443"/>
                    </a:ext>
                  </a:extLst>
                </a:gridCol>
                <a:gridCol w="831172">
                  <a:extLst>
                    <a:ext uri="{9D8B030D-6E8A-4147-A177-3AD203B41FA5}">
                      <a16:colId xmlns:a16="http://schemas.microsoft.com/office/drawing/2014/main" val="105945285"/>
                    </a:ext>
                  </a:extLst>
                </a:gridCol>
                <a:gridCol w="845917">
                  <a:extLst>
                    <a:ext uri="{9D8B030D-6E8A-4147-A177-3AD203B41FA5}">
                      <a16:colId xmlns:a16="http://schemas.microsoft.com/office/drawing/2014/main" val="2816226561"/>
                    </a:ext>
                  </a:extLst>
                </a:gridCol>
                <a:gridCol w="846838">
                  <a:extLst>
                    <a:ext uri="{9D8B030D-6E8A-4147-A177-3AD203B41FA5}">
                      <a16:colId xmlns:a16="http://schemas.microsoft.com/office/drawing/2014/main" val="2623024327"/>
                    </a:ext>
                  </a:extLst>
                </a:gridCol>
                <a:gridCol w="846838">
                  <a:extLst>
                    <a:ext uri="{9D8B030D-6E8A-4147-A177-3AD203B41FA5}">
                      <a16:colId xmlns:a16="http://schemas.microsoft.com/office/drawing/2014/main" val="1182763736"/>
                    </a:ext>
                  </a:extLst>
                </a:gridCol>
                <a:gridCol w="846838">
                  <a:extLst>
                    <a:ext uri="{9D8B030D-6E8A-4147-A177-3AD203B41FA5}">
                      <a16:colId xmlns:a16="http://schemas.microsoft.com/office/drawing/2014/main" val="2521356961"/>
                    </a:ext>
                  </a:extLst>
                </a:gridCol>
                <a:gridCol w="846838">
                  <a:extLst>
                    <a:ext uri="{9D8B030D-6E8A-4147-A177-3AD203B41FA5}">
                      <a16:colId xmlns:a16="http://schemas.microsoft.com/office/drawing/2014/main" val="661960769"/>
                    </a:ext>
                  </a:extLst>
                </a:gridCol>
                <a:gridCol w="846838">
                  <a:extLst>
                    <a:ext uri="{9D8B030D-6E8A-4147-A177-3AD203B41FA5}">
                      <a16:colId xmlns:a16="http://schemas.microsoft.com/office/drawing/2014/main" val="2429285593"/>
                    </a:ext>
                  </a:extLst>
                </a:gridCol>
                <a:gridCol w="846838">
                  <a:extLst>
                    <a:ext uri="{9D8B030D-6E8A-4147-A177-3AD203B41FA5}">
                      <a16:colId xmlns:a16="http://schemas.microsoft.com/office/drawing/2014/main" val="1615413313"/>
                    </a:ext>
                  </a:extLst>
                </a:gridCol>
              </a:tblGrid>
              <a:tr h="299501">
                <a:tc rowSpan="2">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100</a:t>
                      </a:r>
                      <a:r>
                        <a:rPr lang="zh-CN" sz="1800" kern="1200" dirty="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300</a:t>
                      </a:r>
                      <a:r>
                        <a:rPr lang="zh-CN" sz="1800" kern="1200" dirty="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500</a:t>
                      </a:r>
                      <a:r>
                        <a:rPr lang="zh-CN" sz="1800" kern="120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700</a:t>
                      </a:r>
                      <a:r>
                        <a:rPr lang="zh-CN" sz="1800" kern="1200">
                          <a:solidFill>
                            <a:schemeClr val="tx1"/>
                          </a:solidFill>
                          <a:effectLst/>
                          <a:latin typeface="Times New Roman" panose="02020603050405020304" pitchFamily="18" charset="0"/>
                          <a:ea typeface="宋体" panose="02010600030101010101" pitchFamily="2" charset="-122"/>
                          <a:cs typeface="+mn-cs"/>
                        </a:rPr>
                        <a:t>虚拟用户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760391580"/>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模型的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0901548"/>
                  </a:ext>
                </a:extLst>
              </a:tr>
              <a:tr h="2813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Web Server</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9.3%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27.2%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27.5%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43.7%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45.6%</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65.7%</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63.0%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158963"/>
                  </a:ext>
                </a:extLst>
              </a:tr>
              <a:tr h="0">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App Server</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10.3%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17.9%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17.0%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27.2%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23.4%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816682"/>
                  </a:ext>
                </a:extLst>
              </a:tr>
              <a:tr h="0">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DB Server</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9.0%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8.7%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16.1%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14.5%</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21.8%</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19.9%</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9207"/>
                  </a:ext>
                </a:extLst>
              </a:tr>
            </a:tbl>
          </a:graphicData>
        </a:graphic>
      </p:graphicFrame>
      <p:sp>
        <p:nvSpPr>
          <p:cNvPr id="9" name="矩形 8"/>
          <p:cNvSpPr/>
          <p:nvPr/>
        </p:nvSpPr>
        <p:spPr>
          <a:xfrm>
            <a:off x="2447607" y="4503628"/>
            <a:ext cx="5435600" cy="461665"/>
          </a:xfrm>
          <a:prstGeom prst="rect">
            <a:avLst/>
          </a:prstGeom>
        </p:spPr>
        <p:txBody>
          <a:bodyPr wrap="square">
            <a:spAutoFit/>
          </a:bodyPr>
          <a:lstStyle/>
          <a:p>
            <a:r>
              <a:rPr lang="zh-CN" altLang="en-US" dirty="0" smtClean="0">
                <a:latin typeface="楷体" panose="02010609060101010101" pitchFamily="49" charset="-122"/>
                <a:ea typeface="楷体" panose="02010609060101010101" pitchFamily="49" charset="-122"/>
                <a:cs typeface="Times New Roman" panose="02020603050405020304" pitchFamily="18" charset="0"/>
              </a:rPr>
              <a:t>服务器</a:t>
            </a:r>
            <a:r>
              <a:rPr lang="en-US" altLang="zh-CN" dirty="0">
                <a:latin typeface="楷体" panose="02010609060101010101" pitchFamily="49" charset="-122"/>
                <a:ea typeface="楷体" panose="02010609060101010101" pitchFamily="49" charset="-122"/>
                <a:cs typeface="Times New Roman" panose="02020603050405020304" pitchFamily="18" charset="0"/>
              </a:rPr>
              <a:t>CPU</a:t>
            </a:r>
            <a:r>
              <a:rPr lang="zh-CN" altLang="en-US" dirty="0">
                <a:latin typeface="楷体" panose="02010609060101010101" pitchFamily="49" charset="-122"/>
                <a:ea typeface="楷体" panose="02010609060101010101" pitchFamily="49" charset="-122"/>
                <a:cs typeface="Times New Roman" panose="02020603050405020304" pitchFamily="18" charset="0"/>
              </a:rPr>
              <a:t>利用率</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a:t>
            </a:r>
            <a:r>
              <a:rPr lang="en-US" altLang="zh-CN" dirty="0" smtClean="0"/>
              <a:t>5</a:t>
            </a:r>
            <a:r>
              <a:rPr lang="en-US" dirty="0" smtClean="0"/>
              <a:t> </a:t>
            </a:r>
            <a:r>
              <a:rPr lang="zh-CN" altLang="en-US" dirty="0" smtClean="0"/>
              <a:t>确认和问题分析</a:t>
            </a:r>
            <a:endParaRPr lang="zh-CN" altLang="en-US" dirty="0"/>
          </a:p>
        </p:txBody>
      </p:sp>
      <p:sp>
        <p:nvSpPr>
          <p:cNvPr id="3" name="内容占位符 2"/>
          <p:cNvSpPr>
            <a:spLocks noGrp="1"/>
          </p:cNvSpPr>
          <p:nvPr>
            <p:ph idx="1"/>
          </p:nvPr>
        </p:nvSpPr>
        <p:spPr>
          <a:xfrm>
            <a:off x="914400" y="1330739"/>
            <a:ext cx="8001000" cy="4902200"/>
          </a:xfrm>
        </p:spPr>
        <p:txBody>
          <a:bodyPr/>
          <a:lstStyle/>
          <a:p>
            <a:r>
              <a:rPr lang="zh-CN" altLang="zh-CN" dirty="0"/>
              <a:t>性能测试的目的是回答构造的系统是否能够满足需求和设计的要求</a:t>
            </a:r>
            <a:r>
              <a:rPr lang="zh-CN" altLang="zh-CN" dirty="0" smtClean="0"/>
              <a:t>。</a:t>
            </a:r>
            <a:endParaRPr lang="en-US" altLang="zh-CN" dirty="0" smtClean="0"/>
          </a:p>
          <a:p>
            <a:r>
              <a:rPr lang="zh-CN" altLang="zh-CN" dirty="0" smtClean="0"/>
              <a:t>从</a:t>
            </a:r>
            <a:r>
              <a:rPr lang="zh-CN" altLang="en-US" dirty="0" smtClean="0"/>
              <a:t>上面几个</a:t>
            </a:r>
            <a:r>
              <a:rPr lang="zh-CN" altLang="zh-CN" dirty="0" smtClean="0"/>
              <a:t>表</a:t>
            </a:r>
            <a:r>
              <a:rPr lang="zh-CN" altLang="en-US" dirty="0" smtClean="0"/>
              <a:t>中</a:t>
            </a:r>
            <a:r>
              <a:rPr lang="zh-CN" altLang="zh-CN" dirty="0" smtClean="0"/>
              <a:t>看</a:t>
            </a:r>
            <a:r>
              <a:rPr lang="zh-CN" altLang="en-US" dirty="0" smtClean="0"/>
              <a:t>出：</a:t>
            </a:r>
            <a:endParaRPr lang="en-US" altLang="zh-CN" dirty="0" smtClean="0"/>
          </a:p>
          <a:p>
            <a:pPr lvl="1"/>
            <a:r>
              <a:rPr lang="zh-CN" altLang="zh-CN" dirty="0" smtClean="0"/>
              <a:t>压力</a:t>
            </a:r>
            <a:r>
              <a:rPr lang="zh-CN" altLang="zh-CN" dirty="0"/>
              <a:t>测试的结果与模型预期基本接近</a:t>
            </a:r>
            <a:r>
              <a:rPr lang="zh-CN" altLang="zh-CN" dirty="0" smtClean="0"/>
              <a:t>；</a:t>
            </a:r>
            <a:endParaRPr lang="en-US" altLang="zh-CN" dirty="0" smtClean="0"/>
          </a:p>
          <a:p>
            <a:pPr lvl="1"/>
            <a:r>
              <a:rPr lang="zh-CN" altLang="zh-CN" dirty="0" smtClean="0"/>
              <a:t>测试</a:t>
            </a:r>
            <a:r>
              <a:rPr lang="zh-CN" altLang="zh-CN" dirty="0"/>
              <a:t>结果可以用来评估配置变化情况</a:t>
            </a:r>
            <a:r>
              <a:rPr lang="zh-CN" altLang="zh-CN" dirty="0" smtClean="0"/>
              <a:t>。</a:t>
            </a:r>
            <a:endParaRPr lang="en-US" altLang="zh-CN" dirty="0" smtClean="0"/>
          </a:p>
          <a:p>
            <a:r>
              <a:rPr lang="zh-CN" altLang="zh-CN" dirty="0" smtClean="0"/>
              <a:t>接下来</a:t>
            </a:r>
            <a:r>
              <a:rPr lang="zh-CN" altLang="zh-CN" dirty="0"/>
              <a:t>是用此测试结果和模型</a:t>
            </a:r>
            <a:r>
              <a:rPr lang="zh-CN" altLang="zh-CN" dirty="0" smtClean="0"/>
              <a:t>预测</a:t>
            </a:r>
            <a:r>
              <a:rPr lang="zh-CN" altLang="en-US" dirty="0" smtClean="0"/>
              <a:t>以下问题</a:t>
            </a:r>
            <a:r>
              <a:rPr lang="zh-CN" altLang="zh-CN" dirty="0" smtClean="0"/>
              <a:t>：</a:t>
            </a:r>
            <a:endParaRPr lang="zh-CN" altLang="zh-CN" dirty="0"/>
          </a:p>
          <a:p>
            <a:pPr lvl="1"/>
            <a:r>
              <a:rPr lang="en-US" altLang="zh-CN" dirty="0" smtClean="0"/>
              <a:t>1</a:t>
            </a:r>
            <a:r>
              <a:rPr lang="zh-CN" altLang="en-US" dirty="0" smtClean="0"/>
              <a:t>）</a:t>
            </a:r>
            <a:r>
              <a:rPr lang="zh-CN" altLang="zh-CN" dirty="0" smtClean="0"/>
              <a:t>当前</a:t>
            </a:r>
            <a:r>
              <a:rPr lang="zh-CN" altLang="zh-CN" dirty="0"/>
              <a:t>测试配置状态存在</a:t>
            </a:r>
            <a:r>
              <a:rPr lang="zh-CN" altLang="zh-CN" b="1" i="1" dirty="0"/>
              <a:t>哪些限制或</a:t>
            </a:r>
            <a:r>
              <a:rPr lang="zh-CN" altLang="zh-CN" b="1" i="1" dirty="0" smtClean="0"/>
              <a:t>瓶颈</a:t>
            </a:r>
            <a:endParaRPr lang="en-US" altLang="zh-CN" b="1" i="1" dirty="0" smtClean="0"/>
          </a:p>
          <a:p>
            <a:pPr marL="914400" lvl="2" indent="0">
              <a:buNone/>
            </a:pPr>
            <a:r>
              <a:rPr lang="zh-CN" altLang="en-US" i="1" dirty="0" smtClean="0"/>
              <a:t>（书上</a:t>
            </a:r>
            <a:r>
              <a:rPr lang="en-US" altLang="zh-CN" i="1" dirty="0" smtClean="0"/>
              <a:t>26.5.5.1</a:t>
            </a:r>
            <a:r>
              <a:rPr lang="zh-CN" altLang="en-US" i="1" dirty="0" smtClean="0"/>
              <a:t>节）</a:t>
            </a:r>
            <a:r>
              <a:rPr lang="en-US" altLang="zh-CN" i="1" dirty="0" smtClean="0"/>
              <a:t> </a:t>
            </a:r>
            <a:endParaRPr lang="zh-CN" altLang="zh-CN" dirty="0"/>
          </a:p>
          <a:p>
            <a:pPr lvl="1"/>
            <a:r>
              <a:rPr lang="zh-CN" altLang="zh-CN" dirty="0"/>
              <a:t>进一步</a:t>
            </a:r>
            <a:r>
              <a:rPr lang="zh-CN" altLang="zh-CN" b="1" i="1" dirty="0"/>
              <a:t>增加用户数量时，当前的配置能否支持更多的用户</a:t>
            </a:r>
            <a:r>
              <a:rPr lang="zh-CN" altLang="zh-CN" dirty="0"/>
              <a:t>，例如，</a:t>
            </a:r>
            <a:r>
              <a:rPr lang="en-US" altLang="zh-CN" dirty="0"/>
              <a:t>1200</a:t>
            </a:r>
            <a:r>
              <a:rPr lang="zh-CN" altLang="zh-CN" dirty="0"/>
              <a:t>个用户</a:t>
            </a:r>
            <a:r>
              <a:rPr lang="zh-CN" altLang="zh-CN" dirty="0" smtClean="0"/>
              <a:t>。</a:t>
            </a:r>
            <a:r>
              <a:rPr lang="zh-CN" altLang="en-US" b="1" i="1" dirty="0"/>
              <a:t> </a:t>
            </a:r>
            <a:endParaRPr lang="en-US" altLang="zh-CN" b="1" i="1" dirty="0" smtClean="0"/>
          </a:p>
          <a:p>
            <a:pPr marL="914400" lvl="2" indent="0">
              <a:buNone/>
            </a:pPr>
            <a:r>
              <a:rPr lang="zh-CN" altLang="en-US" i="1" dirty="0" smtClean="0"/>
              <a:t>（书上</a:t>
            </a:r>
            <a:r>
              <a:rPr lang="en-US" altLang="zh-CN" i="1" dirty="0" smtClean="0"/>
              <a:t>26.5.5.2 </a:t>
            </a:r>
            <a:r>
              <a:rPr lang="zh-CN" altLang="en-US" i="1" dirty="0" smtClean="0"/>
              <a:t>节）</a:t>
            </a:r>
            <a:endParaRPr lang="en-US" dirty="0"/>
          </a:p>
          <a:p>
            <a:endParaRPr lang="zh-CN" altLang="en-US" dirty="0"/>
          </a:p>
        </p:txBody>
      </p:sp>
    </p:spTree>
    <p:extLst>
      <p:ext uri="{BB962C8B-B14F-4D97-AF65-F5344CB8AC3E}">
        <p14:creationId xmlns:p14="http://schemas.microsoft.com/office/powerpoint/2010/main" val="459351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26.5.5.1</a:t>
            </a:r>
            <a:r>
              <a:rPr lang="zh-CN" altLang="en-US" dirty="0"/>
              <a:t>场景之一：瓶颈分析</a:t>
            </a:r>
          </a:p>
        </p:txBody>
      </p:sp>
      <p:pic>
        <p:nvPicPr>
          <p:cNvPr id="75778" name="Picture 2"/>
          <p:cNvPicPr>
            <a:picLocks noChangeAspect="1" noChangeArrowheads="1"/>
          </p:cNvPicPr>
          <p:nvPr/>
        </p:nvPicPr>
        <p:blipFill>
          <a:blip r:embed="rId2"/>
          <a:srcRect/>
          <a:stretch>
            <a:fillRect/>
          </a:stretch>
        </p:blipFill>
        <p:spPr bwMode="auto">
          <a:xfrm>
            <a:off x="1282492" y="1399105"/>
            <a:ext cx="5943311" cy="2490286"/>
          </a:xfrm>
          <a:prstGeom prst="rect">
            <a:avLst/>
          </a:prstGeom>
          <a:noFill/>
          <a:ln w="9525">
            <a:noFill/>
            <a:miter lim="800000"/>
            <a:headEnd/>
            <a:tailEnd/>
          </a:ln>
          <a:effectLst/>
        </p:spPr>
      </p:pic>
      <p:pic>
        <p:nvPicPr>
          <p:cNvPr id="75781" name="Picture 5"/>
          <p:cNvPicPr>
            <a:picLocks noChangeAspect="1" noChangeArrowheads="1"/>
          </p:cNvPicPr>
          <p:nvPr/>
        </p:nvPicPr>
        <p:blipFill>
          <a:blip r:embed="rId3"/>
          <a:srcRect/>
          <a:stretch>
            <a:fillRect/>
          </a:stretch>
        </p:blipFill>
        <p:spPr bwMode="auto">
          <a:xfrm>
            <a:off x="1282491" y="3733161"/>
            <a:ext cx="5943311" cy="2392639"/>
          </a:xfrm>
          <a:prstGeom prst="rect">
            <a:avLst/>
          </a:prstGeom>
          <a:noFill/>
          <a:ln w="9525">
            <a:noFill/>
            <a:miter lim="800000"/>
            <a:headEnd/>
            <a:tailEnd/>
          </a:ln>
          <a:effectLst/>
        </p:spPr>
      </p:pic>
      <p:sp>
        <p:nvSpPr>
          <p:cNvPr id="8" name="矩形 7"/>
          <p:cNvSpPr/>
          <p:nvPr/>
        </p:nvSpPr>
        <p:spPr>
          <a:xfrm>
            <a:off x="7397141" y="4151142"/>
            <a:ext cx="1610933" cy="1200329"/>
          </a:xfrm>
          <a:prstGeom prst="rect">
            <a:avLst/>
          </a:prstGeom>
        </p:spPr>
        <p:txBody>
          <a:bodyPr wrap="square">
            <a:spAutoFit/>
          </a:bodyPr>
          <a:lstStyle/>
          <a:p>
            <a:r>
              <a:rPr lang="zh-CN" altLang="en-US" b="1" dirty="0" smtClean="0"/>
              <a:t>处理事务的速度和用户数</a:t>
            </a:r>
            <a:endParaRPr lang="zh-CN" altLang="en-US" b="1" dirty="0"/>
          </a:p>
        </p:txBody>
      </p:sp>
      <p:sp>
        <p:nvSpPr>
          <p:cNvPr id="9" name="矩形 8"/>
          <p:cNvSpPr/>
          <p:nvPr/>
        </p:nvSpPr>
        <p:spPr>
          <a:xfrm>
            <a:off x="7449769" y="2062107"/>
            <a:ext cx="1381496" cy="1200329"/>
          </a:xfrm>
          <a:prstGeom prst="rect">
            <a:avLst/>
          </a:prstGeom>
        </p:spPr>
        <p:txBody>
          <a:bodyPr wrap="square">
            <a:spAutoFit/>
          </a:bodyPr>
          <a:lstStyle/>
          <a:p>
            <a:r>
              <a:rPr lang="zh-CN" altLang="en-US" b="1" dirty="0" smtClean="0"/>
              <a:t>响应时间与用户数</a:t>
            </a:r>
            <a:endParaRPr lang="zh-CN" altLang="en-US" b="1" dirty="0"/>
          </a:p>
        </p:txBody>
      </p:sp>
      <p:sp>
        <p:nvSpPr>
          <p:cNvPr id="3" name="矩形 2"/>
          <p:cNvSpPr/>
          <p:nvPr/>
        </p:nvSpPr>
        <p:spPr>
          <a:xfrm>
            <a:off x="1368498" y="1190912"/>
            <a:ext cx="4493538" cy="461665"/>
          </a:xfrm>
          <a:prstGeom prst="rect">
            <a:avLst/>
          </a:prstGeom>
        </p:spPr>
        <p:txBody>
          <a:bodyPr wrap="none">
            <a:spAutoFit/>
          </a:bodyPr>
          <a:lstStyle/>
          <a:p>
            <a:r>
              <a:rPr lang="zh-CN" altLang="zh-CN" dirty="0">
                <a:cs typeface="Times New Roman" panose="02020603050405020304" pitchFamily="18" charset="0"/>
              </a:rPr>
              <a:t>将测试数据用图的形式表现出来</a:t>
            </a:r>
            <a:endParaRPr lang="zh-CN" altLang="en-US" dirty="0"/>
          </a:p>
        </p:txBody>
      </p:sp>
      <p:cxnSp>
        <p:nvCxnSpPr>
          <p:cNvPr id="6" name="直接连接符 5"/>
          <p:cNvCxnSpPr/>
          <p:nvPr/>
        </p:nvCxnSpPr>
        <p:spPr bwMode="auto">
          <a:xfrm>
            <a:off x="4339816" y="1652577"/>
            <a:ext cx="0" cy="39390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紧接着，观察各个服务器</a:t>
            </a:r>
            <a:r>
              <a:rPr lang="en-US" altLang="zh-CN" dirty="0"/>
              <a:t>CPU</a:t>
            </a:r>
            <a:r>
              <a:rPr lang="zh-CN" altLang="zh-CN" dirty="0"/>
              <a:t>的</a:t>
            </a:r>
            <a:r>
              <a:rPr lang="zh-CN" altLang="zh-CN" dirty="0" smtClean="0"/>
              <a:t>利用率</a:t>
            </a:r>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1563254" y="1832628"/>
            <a:ext cx="6449490" cy="2503460"/>
          </a:xfrm>
          <a:prstGeom prst="rect">
            <a:avLst/>
          </a:prstGeom>
          <a:noFill/>
          <a:ln w="9525">
            <a:noFill/>
            <a:miter lim="800000"/>
            <a:headEnd/>
            <a:tailEnd/>
          </a:ln>
          <a:effectLst/>
        </p:spPr>
      </p:pic>
      <p:sp>
        <p:nvSpPr>
          <p:cNvPr id="4" name="矩形 3"/>
          <p:cNvSpPr/>
          <p:nvPr/>
        </p:nvSpPr>
        <p:spPr>
          <a:xfrm>
            <a:off x="3315522" y="1632573"/>
            <a:ext cx="5422078" cy="400110"/>
          </a:xfrm>
          <a:prstGeom prst="rect">
            <a:avLst/>
          </a:prstGeom>
        </p:spPr>
        <p:txBody>
          <a:bodyPr wrap="square">
            <a:spAutoFit/>
          </a:bodyPr>
          <a:lstStyle/>
          <a:p>
            <a:r>
              <a:rPr lang="zh-CN" altLang="en-US" sz="2000" b="1" dirty="0"/>
              <a:t>三个服务器的</a:t>
            </a:r>
            <a:r>
              <a:rPr lang="en-US" sz="2000" b="1" dirty="0"/>
              <a:t>CPU</a:t>
            </a:r>
            <a:r>
              <a:rPr lang="zh-CN" altLang="en-US" sz="2000" b="1" dirty="0"/>
              <a:t>利用率</a:t>
            </a:r>
          </a:p>
        </p:txBody>
      </p:sp>
      <p:sp>
        <p:nvSpPr>
          <p:cNvPr id="7" name="矩形 6"/>
          <p:cNvSpPr/>
          <p:nvPr/>
        </p:nvSpPr>
        <p:spPr>
          <a:xfrm>
            <a:off x="1330780" y="4536142"/>
            <a:ext cx="6681963" cy="923330"/>
          </a:xfrm>
          <a:prstGeom prst="rect">
            <a:avLst/>
          </a:prstGeom>
        </p:spPr>
        <p:txBody>
          <a:bodyPr wrap="square">
            <a:spAutoFit/>
          </a:bodyPr>
          <a:lstStyle/>
          <a:p>
            <a:pPr marL="285750" indent="-285750">
              <a:buFont typeface="Arial" panose="020B0604020202020204" pitchFamily="34" charset="0"/>
              <a:buChar char="•"/>
            </a:pPr>
            <a:r>
              <a:rPr lang="zh-CN" altLang="en-US" sz="1800" dirty="0"/>
              <a:t>可以看出</a:t>
            </a:r>
            <a:r>
              <a:rPr lang="en-US" altLang="zh-CN" sz="1800" dirty="0"/>
              <a:t>DB</a:t>
            </a:r>
            <a:r>
              <a:rPr lang="zh-CN" altLang="en-US" sz="1800" dirty="0"/>
              <a:t>和</a:t>
            </a:r>
            <a:r>
              <a:rPr lang="en-US" altLang="zh-CN" sz="1800" dirty="0"/>
              <a:t>APP</a:t>
            </a:r>
            <a:r>
              <a:rPr lang="zh-CN" altLang="en-US" sz="1800" dirty="0"/>
              <a:t>的利用率并不饱满，基本上不会超过</a:t>
            </a:r>
            <a:r>
              <a:rPr lang="en-US" altLang="zh-CN" sz="1800" dirty="0"/>
              <a:t>40%</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随着</a:t>
            </a:r>
            <a:r>
              <a:rPr lang="zh-CN" altLang="en-US" sz="1800" dirty="0"/>
              <a:t>用户数的增减，</a:t>
            </a:r>
            <a:r>
              <a:rPr lang="en-US" altLang="zh-CN" sz="1800" dirty="0"/>
              <a:t>Web</a:t>
            </a:r>
            <a:r>
              <a:rPr lang="zh-CN" altLang="en-US" sz="1800" dirty="0"/>
              <a:t>服务器</a:t>
            </a:r>
            <a:r>
              <a:rPr lang="en-US" altLang="zh-CN" sz="1800" dirty="0"/>
              <a:t>CPU</a:t>
            </a:r>
            <a:r>
              <a:rPr lang="zh-CN" altLang="en-US" sz="1800" dirty="0"/>
              <a:t>利用率迅速上升，用户数达到</a:t>
            </a:r>
            <a:r>
              <a:rPr lang="en-US" altLang="zh-CN" sz="1800" dirty="0"/>
              <a:t>900</a:t>
            </a:r>
            <a:r>
              <a:rPr lang="zh-CN" altLang="en-US" sz="1800" dirty="0"/>
              <a:t>时，</a:t>
            </a:r>
            <a:r>
              <a:rPr lang="en-US" altLang="zh-CN" sz="1800" dirty="0"/>
              <a:t>CPU</a:t>
            </a:r>
            <a:r>
              <a:rPr lang="zh-CN" altLang="en-US" sz="1800" dirty="0"/>
              <a:t>的利用率高达</a:t>
            </a:r>
            <a:r>
              <a:rPr lang="en-US" altLang="zh-CN" sz="1800" dirty="0"/>
              <a:t>80%</a:t>
            </a:r>
            <a:r>
              <a:rPr lang="zh-CN" altLang="en-US" sz="1800" dirty="0"/>
              <a:t>之多。</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商业</a:t>
            </a:r>
            <a:r>
              <a:rPr lang="zh-CN" altLang="en-US" dirty="0" smtClean="0"/>
              <a:t>信息学</a:t>
            </a:r>
            <a:r>
              <a:rPr lang="en-US" altLang="zh-CN" dirty="0"/>
              <a:t>(Business informatics)</a:t>
            </a:r>
            <a:endParaRPr lang="zh-CN" altLang="en-US" dirty="0"/>
          </a:p>
        </p:txBody>
      </p:sp>
      <p:sp>
        <p:nvSpPr>
          <p:cNvPr id="3" name="内容占位符 2"/>
          <p:cNvSpPr>
            <a:spLocks noGrp="1"/>
          </p:cNvSpPr>
          <p:nvPr>
            <p:ph idx="1"/>
          </p:nvPr>
        </p:nvSpPr>
        <p:spPr/>
        <p:txBody>
          <a:bodyPr/>
          <a:lstStyle/>
          <a:p>
            <a:r>
              <a:rPr lang="zh-CN" altLang="en-US" dirty="0"/>
              <a:t>商业信息学（</a:t>
            </a:r>
            <a:r>
              <a:rPr lang="en-US" altLang="zh-CN" dirty="0"/>
              <a:t>BI</a:t>
            </a:r>
            <a:r>
              <a:rPr lang="zh-CN" altLang="en-US" dirty="0"/>
              <a:t>）或组织信息学是结合信息技术（</a:t>
            </a:r>
            <a:r>
              <a:rPr lang="en-US" altLang="zh-CN" dirty="0"/>
              <a:t>IT</a:t>
            </a:r>
            <a:r>
              <a:rPr lang="zh-CN" altLang="en-US" dirty="0"/>
              <a:t>），信息学和管理概念的学科。 </a:t>
            </a:r>
            <a:endParaRPr lang="en-US" altLang="zh-CN" dirty="0" smtClean="0"/>
          </a:p>
          <a:p>
            <a:pPr lvl="1"/>
            <a:r>
              <a:rPr lang="en-US" altLang="zh-CN" dirty="0" smtClean="0"/>
              <a:t>BI</a:t>
            </a:r>
            <a:r>
              <a:rPr lang="zh-CN" altLang="en-US" dirty="0" smtClean="0"/>
              <a:t>学科</a:t>
            </a:r>
            <a:r>
              <a:rPr lang="zh-CN" altLang="en-US" dirty="0"/>
              <a:t>源于</a:t>
            </a:r>
            <a:r>
              <a:rPr lang="zh-CN" altLang="en-US" dirty="0" smtClean="0"/>
              <a:t>德国</a:t>
            </a:r>
            <a:r>
              <a:rPr lang="en-US" altLang="zh-CN" dirty="0" smtClean="0"/>
              <a:t>(</a:t>
            </a:r>
            <a:r>
              <a:rPr lang="en-US" altLang="zh-CN" dirty="0" err="1" smtClean="0"/>
              <a:t>Wirtschafts</a:t>
            </a:r>
            <a:r>
              <a:rPr lang="en-US" altLang="zh-CN" dirty="0" smtClean="0"/>
              <a:t> </a:t>
            </a:r>
            <a:r>
              <a:rPr lang="en-US" altLang="zh-CN" dirty="0" err="1" smtClean="0"/>
              <a:t>informatik</a:t>
            </a:r>
            <a:r>
              <a:rPr lang="en-US" altLang="zh-CN" dirty="0" smtClean="0"/>
              <a:t>)</a:t>
            </a:r>
            <a:r>
              <a:rPr lang="zh-CN" altLang="en-US" dirty="0" smtClean="0"/>
              <a:t>概念</a:t>
            </a:r>
            <a:r>
              <a:rPr lang="zh-CN" altLang="en-US" dirty="0"/>
              <a:t>。 </a:t>
            </a:r>
            <a:endParaRPr lang="en-US" altLang="zh-CN" dirty="0" smtClean="0"/>
          </a:p>
          <a:p>
            <a:pPr lvl="2"/>
            <a:r>
              <a:rPr lang="zh-CN" altLang="en-US" dirty="0" smtClean="0"/>
              <a:t>目的是把信息系统</a:t>
            </a:r>
            <a:r>
              <a:rPr lang="zh-CN" altLang="en-US" dirty="0"/>
              <a:t>和计算机科学等学科的核心要素整合到一个领域</a:t>
            </a:r>
            <a:r>
              <a:rPr lang="zh-CN" altLang="en-US" dirty="0" smtClean="0"/>
              <a:t>。</a:t>
            </a:r>
            <a:endParaRPr lang="en-US" altLang="zh-CN" dirty="0" smtClean="0"/>
          </a:p>
          <a:p>
            <a:r>
              <a:rPr lang="zh-CN" altLang="en-US" dirty="0" smtClean="0"/>
              <a:t>信息系统源自北美。 </a:t>
            </a:r>
            <a:endParaRPr lang="en-US" altLang="zh-CN" dirty="0" smtClean="0"/>
          </a:p>
          <a:p>
            <a:r>
              <a:rPr lang="zh-CN" altLang="en-US" dirty="0" smtClean="0"/>
              <a:t>两者之间的差异，使</a:t>
            </a:r>
            <a:r>
              <a:rPr lang="zh-CN" altLang="en-US" dirty="0"/>
              <a:t>商业信息学成为一个独特的学科：</a:t>
            </a:r>
          </a:p>
          <a:p>
            <a:pPr lvl="2"/>
            <a:r>
              <a:rPr lang="zh-CN" altLang="en-US" dirty="0"/>
              <a:t>与信息系统相比，商业信息学在很大程度上包括信息技术，如应用计算机科学的相关部分。</a:t>
            </a:r>
          </a:p>
          <a:p>
            <a:pPr lvl="2"/>
            <a:r>
              <a:rPr lang="zh-CN" altLang="en-US" dirty="0"/>
              <a:t>商业信息学包括重要的构建和实施导向元素。</a:t>
            </a:r>
            <a:r>
              <a:rPr lang="zh-CN" altLang="en-US" dirty="0" smtClean="0"/>
              <a:t>即</a:t>
            </a:r>
            <a:r>
              <a:rPr lang="en-US" altLang="zh-CN" dirty="0" smtClean="0"/>
              <a:t>,</a:t>
            </a:r>
            <a:r>
              <a:rPr lang="zh-CN" altLang="en-US" dirty="0" smtClean="0"/>
              <a:t> 重点</a:t>
            </a:r>
            <a:r>
              <a:rPr lang="zh-CN" altLang="en-US" dirty="0"/>
              <a:t>是开发业务问题的解决方案，而不是事后调查其影响。</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分析瓶颈的原因</a:t>
            </a:r>
            <a:endParaRPr lang="zh-CN" altLang="en-US" dirty="0"/>
          </a:p>
        </p:txBody>
      </p:sp>
      <p:pic>
        <p:nvPicPr>
          <p:cNvPr id="76803" name="Picture 3"/>
          <p:cNvPicPr>
            <a:picLocks noChangeAspect="1" noChangeArrowheads="1"/>
          </p:cNvPicPr>
          <p:nvPr/>
        </p:nvPicPr>
        <p:blipFill>
          <a:blip r:embed="rId2"/>
          <a:srcRect/>
          <a:stretch>
            <a:fillRect/>
          </a:stretch>
        </p:blipFill>
        <p:spPr bwMode="auto">
          <a:xfrm>
            <a:off x="1143000" y="3223235"/>
            <a:ext cx="5303849" cy="1898792"/>
          </a:xfrm>
          <a:prstGeom prst="rect">
            <a:avLst/>
          </a:prstGeom>
          <a:noFill/>
          <a:ln w="9525">
            <a:noFill/>
            <a:miter lim="800000"/>
            <a:headEnd/>
            <a:tailEnd/>
          </a:ln>
          <a:effectLst/>
        </p:spPr>
      </p:pic>
      <p:sp>
        <p:nvSpPr>
          <p:cNvPr id="6" name="矩形 5"/>
          <p:cNvSpPr/>
          <p:nvPr/>
        </p:nvSpPr>
        <p:spPr>
          <a:xfrm>
            <a:off x="6891421" y="3381179"/>
            <a:ext cx="2023980" cy="1200329"/>
          </a:xfrm>
          <a:prstGeom prst="rect">
            <a:avLst/>
          </a:prstGeom>
        </p:spPr>
        <p:txBody>
          <a:bodyPr wrap="square">
            <a:spAutoFit/>
          </a:bodyPr>
          <a:lstStyle/>
          <a:p>
            <a:r>
              <a:rPr lang="en-US" b="1" dirty="0"/>
              <a:t>Web </a:t>
            </a:r>
            <a:r>
              <a:rPr lang="zh-CN" altLang="en-US" b="1" dirty="0"/>
              <a:t>服务器的事务处理数和队列长度</a:t>
            </a:r>
          </a:p>
        </p:txBody>
      </p:sp>
      <p:sp>
        <p:nvSpPr>
          <p:cNvPr id="3" name="矩形 2"/>
          <p:cNvSpPr/>
          <p:nvPr/>
        </p:nvSpPr>
        <p:spPr>
          <a:xfrm>
            <a:off x="1014442" y="5342931"/>
            <a:ext cx="7723158" cy="923330"/>
          </a:xfrm>
          <a:prstGeom prst="rect">
            <a:avLst/>
          </a:prstGeom>
        </p:spPr>
        <p:txBody>
          <a:bodyPr wrap="square">
            <a:spAutoFit/>
          </a:bodyPr>
          <a:lstStyle/>
          <a:p>
            <a:pPr marL="285750" indent="-285750">
              <a:buFont typeface="Arial" panose="020B0604020202020204" pitchFamily="34" charset="0"/>
              <a:buChar char="•"/>
            </a:pPr>
            <a:r>
              <a:rPr lang="zh-CN" altLang="zh-CN" sz="1800" dirty="0">
                <a:cs typeface="Times New Roman" panose="02020603050405020304" pitchFamily="18" charset="0"/>
              </a:rPr>
              <a:t>看出每秒处理的事务数</a:t>
            </a:r>
            <a:r>
              <a:rPr lang="en-US" altLang="zh-CN" sz="1800" dirty="0"/>
              <a:t>(</a:t>
            </a:r>
            <a:r>
              <a:rPr lang="zh-CN" altLang="zh-CN" sz="1800" dirty="0">
                <a:cs typeface="Times New Roman" panose="02020603050405020304" pitchFamily="18" charset="0"/>
              </a:rPr>
              <a:t>吞吐量</a:t>
            </a:r>
            <a:r>
              <a:rPr lang="en-US" altLang="zh-CN" sz="1800" dirty="0"/>
              <a:t>)</a:t>
            </a:r>
            <a:r>
              <a:rPr lang="zh-CN" altLang="zh-CN" sz="1800" dirty="0">
                <a:cs typeface="Times New Roman" panose="02020603050405020304" pitchFamily="18" charset="0"/>
              </a:rPr>
              <a:t>不再上升</a:t>
            </a:r>
            <a:r>
              <a:rPr lang="en-US" altLang="zh-CN" sz="1800" dirty="0"/>
              <a:t>(</a:t>
            </a:r>
            <a:r>
              <a:rPr lang="zh-CN" altLang="zh-CN" sz="1800" dirty="0">
                <a:cs typeface="Times New Roman" panose="02020603050405020304" pitchFamily="18" charset="0"/>
              </a:rPr>
              <a:t>各项业务功能均低于</a:t>
            </a:r>
            <a:r>
              <a:rPr lang="en-US" altLang="zh-CN" sz="1800" dirty="0"/>
              <a:t>60</a:t>
            </a:r>
            <a:r>
              <a:rPr lang="zh-CN" altLang="zh-CN" sz="1800" dirty="0">
                <a:cs typeface="Times New Roman" panose="02020603050405020304" pitchFamily="18" charset="0"/>
              </a:rPr>
              <a:t>个</a:t>
            </a:r>
            <a:r>
              <a:rPr lang="en-US" altLang="zh-CN" sz="1800" dirty="0"/>
              <a:t>/</a:t>
            </a:r>
            <a:r>
              <a:rPr lang="zh-CN" altLang="zh-CN" sz="1800" dirty="0">
                <a:cs typeface="Times New Roman" panose="02020603050405020304" pitchFamily="18" charset="0"/>
              </a:rPr>
              <a:t>秒</a:t>
            </a:r>
            <a:r>
              <a:rPr lang="en-US" altLang="zh-CN" sz="1800" dirty="0"/>
              <a:t>)</a:t>
            </a:r>
            <a:r>
              <a:rPr lang="zh-CN" altLang="zh-CN" sz="1800" dirty="0" smtClean="0">
                <a:cs typeface="Times New Roman" panose="02020603050405020304" pitchFamily="18" charset="0"/>
              </a:rPr>
              <a:t>。</a:t>
            </a:r>
            <a:endParaRPr lang="en-US" altLang="zh-CN" sz="1800" dirty="0" smtClean="0">
              <a:cs typeface="Times New Roman" panose="02020603050405020304" pitchFamily="18" charset="0"/>
            </a:endParaRPr>
          </a:p>
          <a:p>
            <a:pPr marL="285750" indent="-285750">
              <a:buFont typeface="Arial" panose="020B0604020202020204" pitchFamily="34" charset="0"/>
              <a:buChar char="•"/>
            </a:pPr>
            <a:r>
              <a:rPr lang="zh-CN" altLang="zh-CN" sz="1800" dirty="0">
                <a:cs typeface="Times New Roman" panose="02020603050405020304" pitchFamily="18" charset="0"/>
              </a:rPr>
              <a:t>产生瓶颈的原因可能是：当用户数到</a:t>
            </a:r>
            <a:r>
              <a:rPr lang="en-US" altLang="zh-CN" sz="1800" dirty="0">
                <a:cs typeface="Times New Roman" panose="02020603050405020304" pitchFamily="18" charset="0"/>
              </a:rPr>
              <a:t>900</a:t>
            </a:r>
            <a:r>
              <a:rPr lang="zh-CN" altLang="zh-CN" sz="1800" dirty="0">
                <a:cs typeface="Times New Roman" panose="02020603050405020304" pitchFamily="18" charset="0"/>
              </a:rPr>
              <a:t>时，</a:t>
            </a:r>
            <a:r>
              <a:rPr lang="en-US" altLang="zh-CN" sz="1800" dirty="0">
                <a:cs typeface="Times New Roman" panose="02020603050405020304" pitchFamily="18" charset="0"/>
              </a:rPr>
              <a:t>Web</a:t>
            </a:r>
            <a:r>
              <a:rPr lang="zh-CN" altLang="zh-CN" sz="1800" dirty="0">
                <a:cs typeface="Times New Roman" panose="02020603050405020304" pitchFamily="18" charset="0"/>
              </a:rPr>
              <a:t>服务器的软件服务队列开始拥挤，因为</a:t>
            </a:r>
            <a:r>
              <a:rPr lang="en-US" altLang="zh-CN" sz="1800" dirty="0">
                <a:cs typeface="Times New Roman" panose="02020603050405020304" pitchFamily="18" charset="0"/>
              </a:rPr>
              <a:t>Web </a:t>
            </a:r>
            <a:r>
              <a:rPr lang="zh-CN" altLang="zh-CN" sz="1800" dirty="0">
                <a:cs typeface="Times New Roman" panose="02020603050405020304" pitchFamily="18" charset="0"/>
              </a:rPr>
              <a:t>服务器线程最多支持</a:t>
            </a:r>
            <a:r>
              <a:rPr lang="en-US" altLang="zh-CN" sz="1800" dirty="0">
                <a:cs typeface="Times New Roman" panose="02020603050405020304" pitchFamily="18" charset="0"/>
              </a:rPr>
              <a:t>64</a:t>
            </a:r>
            <a:r>
              <a:rPr lang="zh-CN" altLang="zh-CN" sz="1800" dirty="0">
                <a:cs typeface="Times New Roman" panose="02020603050405020304" pitchFamily="18" charset="0"/>
              </a:rPr>
              <a:t>个并发请求</a:t>
            </a:r>
            <a:r>
              <a:rPr lang="zh-CN" altLang="en-US" sz="1800" dirty="0">
                <a:cs typeface="Times New Roman" panose="02020603050405020304" pitchFamily="18" charset="0"/>
              </a:rPr>
              <a:t>。</a:t>
            </a:r>
          </a:p>
        </p:txBody>
      </p:sp>
      <p:pic>
        <p:nvPicPr>
          <p:cNvPr id="9" name="Picture 5"/>
          <p:cNvPicPr>
            <a:picLocks noChangeAspect="1" noChangeArrowheads="1"/>
          </p:cNvPicPr>
          <p:nvPr/>
        </p:nvPicPr>
        <p:blipFill>
          <a:blip r:embed="rId3"/>
          <a:srcRect/>
          <a:stretch>
            <a:fillRect/>
          </a:stretch>
        </p:blipFill>
        <p:spPr bwMode="auto">
          <a:xfrm>
            <a:off x="1241676" y="1173891"/>
            <a:ext cx="5715060" cy="2392639"/>
          </a:xfrm>
          <a:prstGeom prst="rect">
            <a:avLst/>
          </a:prstGeom>
          <a:noFill/>
          <a:ln w="9525">
            <a:noFill/>
            <a:miter lim="800000"/>
            <a:headEnd/>
            <a:tailEnd/>
          </a:ln>
          <a:effectLst/>
        </p:spPr>
      </p:pic>
      <p:sp>
        <p:nvSpPr>
          <p:cNvPr id="10" name="矩形 9"/>
          <p:cNvSpPr/>
          <p:nvPr/>
        </p:nvSpPr>
        <p:spPr>
          <a:xfrm>
            <a:off x="7196152" y="1520462"/>
            <a:ext cx="1610933" cy="1200329"/>
          </a:xfrm>
          <a:prstGeom prst="rect">
            <a:avLst/>
          </a:prstGeom>
        </p:spPr>
        <p:txBody>
          <a:bodyPr wrap="square">
            <a:spAutoFit/>
          </a:bodyPr>
          <a:lstStyle/>
          <a:p>
            <a:r>
              <a:rPr lang="zh-CN" altLang="en-US" b="1" dirty="0" smtClean="0"/>
              <a:t>处理事务的速度和用户数</a:t>
            </a:r>
            <a:endParaRPr lang="zh-CN" altLang="en-US" b="1" dirty="0"/>
          </a:p>
        </p:txBody>
      </p:sp>
      <p:cxnSp>
        <p:nvCxnSpPr>
          <p:cNvPr id="8" name="直接连接符 7"/>
          <p:cNvCxnSpPr/>
          <p:nvPr/>
        </p:nvCxnSpPr>
        <p:spPr bwMode="auto">
          <a:xfrm>
            <a:off x="4183873" y="1173891"/>
            <a:ext cx="19735" cy="34076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7749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26.5.5.2</a:t>
            </a:r>
            <a:r>
              <a:rPr lang="zh-CN" altLang="en-US" dirty="0" smtClean="0"/>
              <a:t>场景之二：测试配置</a:t>
            </a:r>
            <a:endParaRPr lang="zh-CN" altLang="en-US" dirty="0"/>
          </a:p>
        </p:txBody>
      </p:sp>
      <p:sp>
        <p:nvSpPr>
          <p:cNvPr id="3" name="内容占位符 2"/>
          <p:cNvSpPr>
            <a:spLocks noGrp="1"/>
          </p:cNvSpPr>
          <p:nvPr>
            <p:ph idx="1"/>
          </p:nvPr>
        </p:nvSpPr>
        <p:spPr>
          <a:xfrm>
            <a:off x="990600" y="1295400"/>
            <a:ext cx="8001000" cy="518886"/>
          </a:xfrm>
        </p:spPr>
        <p:txBody>
          <a:bodyPr/>
          <a:lstStyle/>
          <a:p>
            <a:r>
              <a:rPr lang="zh-CN" altLang="en-US" sz="2400" dirty="0" smtClean="0"/>
              <a:t>确定</a:t>
            </a:r>
            <a:r>
              <a:rPr lang="zh-CN" altLang="en-US" sz="2400" dirty="0"/>
              <a:t>了</a:t>
            </a:r>
            <a:r>
              <a:rPr lang="en-US" altLang="zh-CN" sz="2400" dirty="0"/>
              <a:t>Web</a:t>
            </a:r>
            <a:r>
              <a:rPr lang="zh-CN" altLang="en-US" sz="2400" dirty="0"/>
              <a:t>服务器是主要瓶颈，就可以改善</a:t>
            </a:r>
            <a:r>
              <a:rPr lang="en-US" altLang="zh-CN" sz="2400" dirty="0"/>
              <a:t>Web</a:t>
            </a:r>
            <a:r>
              <a:rPr lang="zh-CN" altLang="en-US" sz="2400" dirty="0" smtClean="0"/>
              <a:t>服务器：</a:t>
            </a:r>
            <a:endParaRPr lang="en-US" altLang="zh-CN" sz="2400" dirty="0" smtClean="0"/>
          </a:p>
          <a:p>
            <a:pPr lvl="1"/>
            <a:r>
              <a:rPr lang="zh-CN" altLang="en-US" sz="2000" dirty="0" smtClean="0"/>
              <a:t>例如</a:t>
            </a:r>
            <a:r>
              <a:rPr lang="zh-CN" altLang="en-US" sz="2000" dirty="0"/>
              <a:t>，用两个</a:t>
            </a:r>
            <a:r>
              <a:rPr lang="en-US" altLang="zh-CN" sz="2000" dirty="0"/>
              <a:t>Web</a:t>
            </a:r>
            <a:r>
              <a:rPr lang="zh-CN" altLang="en-US" sz="2000" dirty="0"/>
              <a:t>服务器方案替换现有的单个服务器，并测试新的方案是否可以支持</a:t>
            </a:r>
            <a:r>
              <a:rPr lang="en-US" altLang="zh-CN" sz="2000" dirty="0"/>
              <a:t>1200</a:t>
            </a:r>
            <a:r>
              <a:rPr lang="zh-CN" altLang="en-US" sz="2000" dirty="0"/>
              <a:t>个用户。</a:t>
            </a:r>
          </a:p>
          <a:p>
            <a:pPr lvl="1"/>
            <a:r>
              <a:rPr lang="zh-CN" altLang="en-US" sz="2000" dirty="0" smtClean="0"/>
              <a:t>方案</a:t>
            </a:r>
            <a:r>
              <a:rPr lang="zh-CN" altLang="en-US" sz="2000" dirty="0"/>
              <a:t>一：</a:t>
            </a:r>
            <a:r>
              <a:rPr lang="en-US" altLang="zh-CN" sz="2000" dirty="0"/>
              <a:t>4</a:t>
            </a:r>
            <a:r>
              <a:rPr lang="zh-CN" altLang="en-US" sz="2000" dirty="0"/>
              <a:t>个</a:t>
            </a:r>
            <a:r>
              <a:rPr lang="en-US" altLang="zh-CN" sz="2000" dirty="0"/>
              <a:t>15.GHzWeb</a:t>
            </a:r>
            <a:r>
              <a:rPr lang="zh-CN" altLang="en-US" sz="2000" dirty="0"/>
              <a:t>服务器</a:t>
            </a:r>
            <a:r>
              <a:rPr lang="en-US" altLang="zh-CN" sz="2000" dirty="0"/>
              <a:t>(</a:t>
            </a:r>
            <a:r>
              <a:rPr lang="zh-CN" altLang="en-US" sz="2000" dirty="0"/>
              <a:t>原先的测试配置</a:t>
            </a:r>
            <a:r>
              <a:rPr lang="en-US" altLang="zh-CN" sz="2000" dirty="0" smtClean="0"/>
              <a:t>)</a:t>
            </a:r>
            <a:endParaRPr lang="en-US" altLang="zh-CN" sz="2000" dirty="0"/>
          </a:p>
          <a:p>
            <a:pPr lvl="1"/>
            <a:r>
              <a:rPr lang="zh-CN" altLang="en-US" sz="2000" dirty="0" smtClean="0"/>
              <a:t>方案</a:t>
            </a:r>
            <a:r>
              <a:rPr lang="zh-CN" altLang="en-US" sz="2000" dirty="0"/>
              <a:t>二： </a:t>
            </a:r>
            <a:r>
              <a:rPr lang="en-US" altLang="zh-CN" sz="2000" dirty="0"/>
              <a:t>2</a:t>
            </a:r>
            <a:r>
              <a:rPr lang="zh-CN" altLang="en-US" sz="2000" dirty="0"/>
              <a:t>个 </a:t>
            </a:r>
            <a:r>
              <a:rPr lang="en-US" altLang="zh-CN" sz="2000" dirty="0"/>
              <a:t>2.4GHz Web</a:t>
            </a:r>
            <a:r>
              <a:rPr lang="zh-CN" altLang="en-US" sz="2000" dirty="0"/>
              <a:t>服务器</a:t>
            </a:r>
            <a:r>
              <a:rPr lang="en-US" altLang="zh-CN" sz="2000" dirty="0"/>
              <a:t>(</a:t>
            </a:r>
            <a:r>
              <a:rPr lang="zh-CN" altLang="en-US" sz="2000" dirty="0"/>
              <a:t>新的测试配置</a:t>
            </a:r>
            <a:r>
              <a:rPr lang="en-US" altLang="zh-CN" sz="2000" dirty="0"/>
              <a:t>)</a:t>
            </a:r>
            <a:r>
              <a:rPr lang="zh-CN" altLang="en-US" sz="2000" dirty="0"/>
              <a:t>进行</a:t>
            </a:r>
            <a:r>
              <a:rPr lang="zh-CN" altLang="en-US" sz="2000" dirty="0" smtClean="0"/>
              <a:t>测试</a:t>
            </a:r>
            <a:endParaRPr lang="en-US" altLang="zh-CN" sz="2000" dirty="0" smtClean="0"/>
          </a:p>
          <a:p>
            <a:pPr marL="57150" indent="0">
              <a:buNone/>
            </a:pPr>
            <a:r>
              <a:rPr lang="zh-CN" altLang="en-US" sz="2400" dirty="0" smtClean="0"/>
              <a:t>得到如下的响应时间</a:t>
            </a:r>
            <a:r>
              <a:rPr lang="zh-CN" altLang="en-US" sz="2400" dirty="0"/>
              <a:t>曲线。</a:t>
            </a:r>
          </a:p>
          <a:p>
            <a:pPr lvl="1"/>
            <a:endParaRPr lang="zh-CN" altLang="en-US" sz="2000" dirty="0"/>
          </a:p>
        </p:txBody>
      </p:sp>
      <p:pic>
        <p:nvPicPr>
          <p:cNvPr id="77826" name="Picture 2"/>
          <p:cNvPicPr>
            <a:picLocks noChangeAspect="1" noChangeArrowheads="1"/>
          </p:cNvPicPr>
          <p:nvPr/>
        </p:nvPicPr>
        <p:blipFill>
          <a:blip r:embed="rId2"/>
          <a:srcRect/>
          <a:stretch>
            <a:fillRect/>
          </a:stretch>
        </p:blipFill>
        <p:spPr bwMode="auto">
          <a:xfrm>
            <a:off x="1263057" y="3244246"/>
            <a:ext cx="7266776" cy="3252853"/>
          </a:xfrm>
          <a:prstGeom prst="rect">
            <a:avLst/>
          </a:prstGeom>
          <a:noFill/>
          <a:ln w="9525">
            <a:noFill/>
            <a:miter lim="800000"/>
            <a:headEnd/>
            <a:tailEnd/>
          </a:ln>
          <a:effectLst/>
        </p:spPr>
      </p:pic>
      <p:cxnSp>
        <p:nvCxnSpPr>
          <p:cNvPr id="5" name="直接连接符 4"/>
          <p:cNvCxnSpPr/>
          <p:nvPr/>
        </p:nvCxnSpPr>
        <p:spPr bwMode="auto">
          <a:xfrm>
            <a:off x="6177227" y="4501021"/>
            <a:ext cx="6579" cy="9775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5022621" y="4615210"/>
            <a:ext cx="6579" cy="9775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6789197" y="4079132"/>
            <a:ext cx="6579" cy="13994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同样，可以得到吞吐量的比较曲线和三个服务器的</a:t>
            </a:r>
            <a:r>
              <a:rPr lang="en-US" altLang="zh-CN" dirty="0"/>
              <a:t>CPU</a:t>
            </a:r>
            <a:r>
              <a:rPr lang="zh-CN" altLang="zh-CN" dirty="0"/>
              <a:t>利用率</a:t>
            </a:r>
            <a:r>
              <a:rPr lang="zh-CN" altLang="zh-CN" dirty="0" smtClean="0"/>
              <a:t>。</a:t>
            </a:r>
            <a:endParaRPr lang="en-US" altLang="zh-CN" dirty="0" smtClean="0"/>
          </a:p>
          <a:p>
            <a:r>
              <a:rPr lang="zh-CN" altLang="zh-CN" dirty="0" smtClean="0"/>
              <a:t>这些</a:t>
            </a:r>
            <a:r>
              <a:rPr lang="zh-CN" altLang="zh-CN" dirty="0"/>
              <a:t>参数均反映出与响应时间类似的结论</a:t>
            </a:r>
            <a:r>
              <a:rPr lang="zh-CN" altLang="zh-CN" dirty="0" smtClean="0"/>
              <a:t>：</a:t>
            </a:r>
            <a:endParaRPr lang="en-US" altLang="zh-CN" dirty="0" smtClean="0"/>
          </a:p>
          <a:p>
            <a:pPr lvl="1"/>
            <a:r>
              <a:rPr lang="zh-CN" altLang="zh-CN" dirty="0" smtClean="0"/>
              <a:t>曲线</a:t>
            </a:r>
            <a:r>
              <a:rPr lang="zh-CN" altLang="zh-CN" dirty="0"/>
              <a:t>的转折点在原先的</a:t>
            </a:r>
            <a:r>
              <a:rPr lang="en-US" altLang="zh-CN" dirty="0"/>
              <a:t>900</a:t>
            </a:r>
            <a:r>
              <a:rPr lang="zh-CN" altLang="zh-CN" dirty="0"/>
              <a:t>个</a:t>
            </a:r>
            <a:r>
              <a:rPr lang="zh-CN" altLang="zh-CN" dirty="0" smtClean="0"/>
              <a:t>用户</a:t>
            </a:r>
            <a:r>
              <a:rPr lang="zh-CN" altLang="en-US" dirty="0" smtClean="0"/>
              <a:t>与</a:t>
            </a:r>
            <a:r>
              <a:rPr lang="en-US" altLang="zh-CN" dirty="0" smtClean="0"/>
              <a:t>1100</a:t>
            </a:r>
            <a:r>
              <a:rPr lang="zh-CN" altLang="zh-CN" dirty="0"/>
              <a:t>个用户之间</a:t>
            </a:r>
            <a:r>
              <a:rPr lang="zh-CN" altLang="zh-CN" dirty="0" smtClean="0"/>
              <a:t>。</a:t>
            </a:r>
            <a:endParaRPr lang="en-US" altLang="zh-CN" dirty="0" smtClean="0"/>
          </a:p>
          <a:p>
            <a:pPr lvl="1"/>
            <a:r>
              <a:rPr lang="zh-CN" altLang="zh-CN" dirty="0" smtClean="0"/>
              <a:t>最多</a:t>
            </a:r>
            <a:r>
              <a:rPr lang="zh-CN" altLang="zh-CN" dirty="0"/>
              <a:t>能支持大约</a:t>
            </a:r>
            <a:r>
              <a:rPr lang="en-US" altLang="zh-CN" dirty="0"/>
              <a:t>1200</a:t>
            </a:r>
            <a:r>
              <a:rPr lang="zh-CN" altLang="zh-CN" dirty="0"/>
              <a:t>个用户的使用</a:t>
            </a:r>
            <a:r>
              <a:rPr lang="zh-CN" altLang="zh-CN" dirty="0" smtClean="0"/>
              <a:t>。</a:t>
            </a:r>
            <a:endParaRPr lang="en-US" altLang="zh-CN" dirty="0" smtClean="0"/>
          </a:p>
          <a:p>
            <a:pPr lvl="1"/>
            <a:r>
              <a:rPr lang="zh-CN" altLang="zh-CN" dirty="0" smtClean="0"/>
              <a:t>无论</a:t>
            </a:r>
            <a:r>
              <a:rPr lang="zh-CN" altLang="zh-CN" dirty="0"/>
              <a:t>是响应时间、吞吐量和</a:t>
            </a:r>
            <a:r>
              <a:rPr lang="en-US" altLang="zh-CN" dirty="0"/>
              <a:t>CPU</a:t>
            </a:r>
            <a:r>
              <a:rPr lang="zh-CN" altLang="zh-CN" dirty="0"/>
              <a:t>的使用率，均在</a:t>
            </a:r>
            <a:r>
              <a:rPr lang="en-US" altLang="zh-CN" dirty="0"/>
              <a:t>1100</a:t>
            </a:r>
            <a:r>
              <a:rPr lang="zh-CN" altLang="zh-CN" dirty="0"/>
              <a:t>个用户时开始出现明显的变化。</a:t>
            </a:r>
          </a:p>
          <a:p>
            <a:r>
              <a:rPr lang="zh-CN" altLang="en-US" dirty="0" smtClean="0"/>
              <a:t>这就是：可以向外发布的系统支持的用户数、响应时间等</a:t>
            </a:r>
            <a:endParaRPr lang="en-US" altLang="zh-CN" dirty="0" smtClean="0"/>
          </a:p>
          <a:p>
            <a:endParaRPr lang="zh-CN" altLang="en-US" dirty="0"/>
          </a:p>
        </p:txBody>
      </p:sp>
    </p:spTree>
    <p:extLst>
      <p:ext uri="{BB962C8B-B14F-4D97-AF65-F5344CB8AC3E}">
        <p14:creationId xmlns:p14="http://schemas.microsoft.com/office/powerpoint/2010/main" val="1492204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 </a:t>
            </a:r>
            <a:r>
              <a:rPr lang="zh-CN" altLang="en-US" dirty="0" smtClean="0"/>
              <a:t>性能能力库的建立和使用</a:t>
            </a:r>
            <a:endParaRPr lang="zh-CN" altLang="en-US" dirty="0"/>
          </a:p>
        </p:txBody>
      </p:sp>
      <p:sp>
        <p:nvSpPr>
          <p:cNvPr id="3" name="内容占位符 2"/>
          <p:cNvSpPr>
            <a:spLocks noGrp="1"/>
          </p:cNvSpPr>
          <p:nvPr>
            <p:ph idx="1"/>
          </p:nvPr>
        </p:nvSpPr>
        <p:spPr>
          <a:xfrm>
            <a:off x="1143000" y="1295400"/>
            <a:ext cx="6486728" cy="4902200"/>
          </a:xfrm>
        </p:spPr>
        <p:txBody>
          <a:bodyPr/>
          <a:lstStyle/>
          <a:p>
            <a:r>
              <a:rPr lang="en-US" dirty="0" smtClean="0"/>
              <a:t>26.6.1</a:t>
            </a:r>
            <a:r>
              <a:rPr lang="zh-CN" altLang="en-US" dirty="0" smtClean="0"/>
              <a:t>性能分析报告</a:t>
            </a:r>
          </a:p>
          <a:p>
            <a:pPr lvl="1"/>
            <a:r>
              <a:rPr lang="en-US" dirty="0" smtClean="0"/>
              <a:t>26.6.1.1 </a:t>
            </a:r>
            <a:r>
              <a:rPr lang="zh-CN" altLang="en-US" dirty="0" smtClean="0"/>
              <a:t>响应时间和资源利用率</a:t>
            </a:r>
          </a:p>
          <a:p>
            <a:pPr lvl="1"/>
            <a:r>
              <a:rPr lang="en-US" dirty="0" smtClean="0"/>
              <a:t>26.6.1.2 </a:t>
            </a:r>
            <a:r>
              <a:rPr lang="zh-CN" altLang="en-US" dirty="0" smtClean="0"/>
              <a:t>系统容量</a:t>
            </a:r>
          </a:p>
          <a:p>
            <a:pPr lvl="1"/>
            <a:r>
              <a:rPr lang="en-US" dirty="0" smtClean="0"/>
              <a:t>26.6.1.3</a:t>
            </a:r>
            <a:r>
              <a:rPr lang="zh-CN" altLang="en-US" dirty="0" smtClean="0"/>
              <a:t>部件</a:t>
            </a:r>
            <a:r>
              <a:rPr lang="en-US" dirty="0" smtClean="0"/>
              <a:t>(</a:t>
            </a:r>
            <a:r>
              <a:rPr lang="zh-CN" altLang="en-US" dirty="0" smtClean="0"/>
              <a:t>子系统的</a:t>
            </a:r>
            <a:r>
              <a:rPr lang="en-US" dirty="0" smtClean="0"/>
              <a:t>)</a:t>
            </a:r>
            <a:r>
              <a:rPr lang="zh-CN" altLang="en-US" dirty="0" smtClean="0"/>
              <a:t>响应时间</a:t>
            </a:r>
          </a:p>
          <a:p>
            <a:pPr lvl="1"/>
            <a:r>
              <a:rPr lang="en-US" dirty="0" smtClean="0"/>
              <a:t>26.6.1.4</a:t>
            </a:r>
            <a:r>
              <a:rPr lang="zh-CN" altLang="en-US" dirty="0" smtClean="0"/>
              <a:t>版本升级的性能</a:t>
            </a:r>
          </a:p>
          <a:p>
            <a:r>
              <a:rPr lang="en-US" dirty="0" smtClean="0"/>
              <a:t>26.6.2 </a:t>
            </a:r>
            <a:r>
              <a:rPr lang="zh-CN" altLang="en-US" dirty="0" smtClean="0"/>
              <a:t>建立和使用性能库</a:t>
            </a:r>
          </a:p>
          <a:p>
            <a:pPr lvl="1"/>
            <a:r>
              <a:rPr lang="en-US" dirty="0" smtClean="0"/>
              <a:t>26.6.2.1 </a:t>
            </a:r>
            <a:r>
              <a:rPr lang="zh-CN" altLang="en-US" dirty="0" smtClean="0"/>
              <a:t>性能与成本</a:t>
            </a:r>
          </a:p>
          <a:p>
            <a:pPr lvl="1"/>
            <a:r>
              <a:rPr lang="en-US" dirty="0" smtClean="0"/>
              <a:t>26.6.4.2 </a:t>
            </a:r>
            <a:r>
              <a:rPr lang="zh-CN" altLang="en-US" dirty="0" smtClean="0"/>
              <a:t>性能基线库的建立</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 </a:t>
            </a:r>
            <a:r>
              <a:rPr lang="zh-CN" altLang="en-US" dirty="0" smtClean="0"/>
              <a:t>性能</a:t>
            </a:r>
            <a:r>
              <a:rPr lang="zh-CN" altLang="en-US" dirty="0" smtClean="0"/>
              <a:t>分析报告</a:t>
            </a:r>
            <a:endParaRPr lang="zh-CN" altLang="en-US" dirty="0"/>
          </a:p>
        </p:txBody>
      </p:sp>
      <p:sp>
        <p:nvSpPr>
          <p:cNvPr id="3" name="内容占位符 2"/>
          <p:cNvSpPr>
            <a:spLocks noGrp="1"/>
          </p:cNvSpPr>
          <p:nvPr>
            <p:ph idx="1"/>
          </p:nvPr>
        </p:nvSpPr>
        <p:spPr>
          <a:xfrm>
            <a:off x="906193" y="1154723"/>
            <a:ext cx="8001000" cy="4902200"/>
          </a:xfrm>
        </p:spPr>
        <p:txBody>
          <a:bodyPr/>
          <a:lstStyle/>
          <a:p>
            <a:r>
              <a:rPr lang="zh-CN" altLang="en-US" dirty="0" smtClean="0"/>
              <a:t>在实际的性能报告中要关注如下的因素：</a:t>
            </a:r>
          </a:p>
          <a:p>
            <a:pPr lvl="1"/>
            <a:r>
              <a:rPr lang="en-US" dirty="0" smtClean="0"/>
              <a:t>1</a:t>
            </a:r>
            <a:r>
              <a:rPr lang="zh-CN" altLang="en-US" dirty="0" smtClean="0"/>
              <a:t>）报告曲线中异常点，一个异常点会对性能曲线产生很大的影响。</a:t>
            </a:r>
          </a:p>
          <a:p>
            <a:pPr lvl="1"/>
            <a:r>
              <a:rPr lang="en-US" dirty="0" smtClean="0"/>
              <a:t>2</a:t>
            </a:r>
            <a:r>
              <a:rPr lang="zh-CN" altLang="en-US" dirty="0" smtClean="0"/>
              <a:t>）注意“平均值”、极大</a:t>
            </a:r>
            <a:r>
              <a:rPr lang="en-US" dirty="0" smtClean="0"/>
              <a:t>/</a:t>
            </a:r>
            <a:r>
              <a:rPr lang="zh-CN" altLang="en-US" dirty="0" smtClean="0"/>
              <a:t>极小值，和第</a:t>
            </a:r>
            <a:r>
              <a:rPr lang="en-US" dirty="0" smtClean="0"/>
              <a:t>90</a:t>
            </a:r>
            <a:r>
              <a:rPr lang="zh-CN" altLang="en-US" dirty="0" smtClean="0"/>
              <a:t>个值的不同。</a:t>
            </a:r>
            <a:endParaRPr lang="en-US" altLang="zh-CN" dirty="0" smtClean="0"/>
          </a:p>
          <a:p>
            <a:pPr lvl="2"/>
            <a:r>
              <a:rPr lang="zh-CN" altLang="en-US" dirty="0" smtClean="0"/>
              <a:t>许多测试报告中只给出平均值，这是十分不准确的度量。</a:t>
            </a:r>
            <a:endParaRPr lang="en-US" altLang="zh-CN" dirty="0" smtClean="0"/>
          </a:p>
          <a:p>
            <a:pPr lvl="2"/>
            <a:r>
              <a:rPr lang="zh-CN" altLang="en-US" dirty="0" smtClean="0"/>
              <a:t>产业界要求呈现第</a:t>
            </a:r>
            <a:r>
              <a:rPr lang="en-US" dirty="0" smtClean="0"/>
              <a:t>90</a:t>
            </a:r>
            <a:r>
              <a:rPr lang="zh-CN" altLang="en-US" dirty="0" smtClean="0"/>
              <a:t>个的响应时间，表明系统稳定响应时间。</a:t>
            </a:r>
          </a:p>
          <a:p>
            <a:pPr lvl="1"/>
            <a:r>
              <a:rPr lang="en-US" dirty="0" smtClean="0"/>
              <a:t>3</a:t>
            </a:r>
            <a:r>
              <a:rPr lang="zh-CN" altLang="en-US" dirty="0" smtClean="0"/>
              <a:t>）如果测试中，包括了用户放弃某个网页的次数，在计算响应时间时，必须将其扣除。</a:t>
            </a:r>
            <a:endParaRPr lang="en-US" altLang="zh-CN" dirty="0" smtClean="0"/>
          </a:p>
          <a:p>
            <a:pPr lvl="2"/>
            <a:r>
              <a:rPr lang="zh-CN" altLang="en-US" dirty="0" smtClean="0"/>
              <a:t>为保险起见，应当要求测试报告中给出没有用户放弃情况下的响应时间，以及放弃页面的百分比。</a:t>
            </a:r>
          </a:p>
          <a:p>
            <a:pPr lvl="1"/>
            <a:r>
              <a:rPr lang="en-US" dirty="0" smtClean="0"/>
              <a:t>4</a:t>
            </a:r>
            <a:r>
              <a:rPr lang="zh-CN" altLang="en-US" dirty="0" smtClean="0"/>
              <a:t>）每一页（或一个事务处理）要分别报告。既使有些页面的类型是一样的，但也不能推断出其响应时间。</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26.6.1.1 </a:t>
            </a:r>
            <a:r>
              <a:rPr lang="zh-CN" altLang="en-US" dirty="0" smtClean="0"/>
              <a:t>响应时间和资源利用率</a:t>
            </a:r>
            <a:endParaRPr lang="zh-CN" altLang="en-US" dirty="0"/>
          </a:p>
        </p:txBody>
      </p:sp>
      <p:sp>
        <p:nvSpPr>
          <p:cNvPr id="3" name="内容占位符 2"/>
          <p:cNvSpPr>
            <a:spLocks noGrp="1"/>
          </p:cNvSpPr>
          <p:nvPr>
            <p:ph idx="1"/>
          </p:nvPr>
        </p:nvSpPr>
        <p:spPr/>
        <p:txBody>
          <a:bodyPr/>
          <a:lstStyle/>
          <a:p>
            <a:r>
              <a:rPr lang="zh-CN" altLang="en-US" dirty="0" smtClean="0"/>
              <a:t>对于</a:t>
            </a:r>
            <a:r>
              <a:rPr lang="en-US" dirty="0" smtClean="0"/>
              <a:t>Web</a:t>
            </a:r>
            <a:r>
              <a:rPr lang="zh-CN" altLang="en-US" dirty="0" smtClean="0"/>
              <a:t>方式的信息系统需要给出主页和第一页的最小、最大、第</a:t>
            </a:r>
            <a:r>
              <a:rPr lang="en-US" dirty="0" smtClean="0"/>
              <a:t>50</a:t>
            </a:r>
            <a:r>
              <a:rPr lang="zh-CN" altLang="en-US" dirty="0" smtClean="0"/>
              <a:t>、</a:t>
            </a:r>
            <a:r>
              <a:rPr lang="en-US" dirty="0" smtClean="0"/>
              <a:t>70</a:t>
            </a:r>
            <a:r>
              <a:rPr lang="zh-CN" altLang="en-US" dirty="0" smtClean="0"/>
              <a:t>、</a:t>
            </a:r>
            <a:r>
              <a:rPr lang="en-US" dirty="0" smtClean="0"/>
              <a:t>80</a:t>
            </a:r>
            <a:r>
              <a:rPr lang="zh-CN" altLang="en-US" dirty="0" smtClean="0"/>
              <a:t>、</a:t>
            </a:r>
            <a:r>
              <a:rPr lang="en-US" dirty="0" smtClean="0"/>
              <a:t>90</a:t>
            </a:r>
            <a:r>
              <a:rPr lang="zh-CN" altLang="en-US" dirty="0" smtClean="0"/>
              <a:t>、</a:t>
            </a:r>
            <a:r>
              <a:rPr lang="en-US" dirty="0" smtClean="0"/>
              <a:t>95</a:t>
            </a:r>
            <a:r>
              <a:rPr lang="zh-CN" altLang="en-US" dirty="0" smtClean="0"/>
              <a:t>次访问的响应时间。并给出响应时间突然变化的拐点。</a:t>
            </a:r>
            <a:endParaRPr lang="en-US" altLang="zh-CN" dirty="0" smtClean="0"/>
          </a:p>
          <a:p>
            <a:r>
              <a:rPr lang="zh-CN" altLang="en-US" dirty="0" smtClean="0"/>
              <a:t>在测试报告中，应要求和关注如下的因素：</a:t>
            </a:r>
          </a:p>
          <a:p>
            <a:pPr lvl="1"/>
            <a:r>
              <a:rPr lang="en-US" dirty="0" smtClean="0"/>
              <a:t>1</a:t>
            </a:r>
            <a:r>
              <a:rPr lang="zh-CN" altLang="en-US" dirty="0" smtClean="0"/>
              <a:t>）给出原始数据，并进行总结。测试报告中应要求展示如何收集的测试数据。</a:t>
            </a:r>
          </a:p>
          <a:p>
            <a:pPr lvl="1"/>
            <a:r>
              <a:rPr lang="en-US" dirty="0" smtClean="0"/>
              <a:t>2</a:t>
            </a:r>
            <a:r>
              <a:rPr lang="zh-CN" altLang="en-US" dirty="0" smtClean="0"/>
              <a:t>）将负载和响应时间与资源使用率关联起来。</a:t>
            </a:r>
            <a:endParaRPr lang="en-US" altLang="zh-CN" dirty="0" smtClean="0"/>
          </a:p>
          <a:p>
            <a:pPr lvl="2"/>
            <a:r>
              <a:rPr lang="zh-CN" altLang="en-US" dirty="0" smtClean="0"/>
              <a:t>例如，建立用户个数与资源使用率的关系图，可以很好地反应实际情况。</a:t>
            </a:r>
          </a:p>
          <a:p>
            <a:pPr lvl="1"/>
            <a:r>
              <a:rPr lang="en-US" dirty="0" smtClean="0"/>
              <a:t>3</a:t>
            </a:r>
            <a:r>
              <a:rPr lang="zh-CN" altLang="en-US" dirty="0" smtClean="0"/>
              <a:t>）不能轻信对性能的外推或趋势分析。</a:t>
            </a:r>
            <a:endParaRPr lang="en-US" altLang="zh-CN" dirty="0" smtClean="0"/>
          </a:p>
          <a:p>
            <a:pPr lvl="2"/>
            <a:r>
              <a:rPr lang="zh-CN" altLang="en-US" dirty="0" smtClean="0"/>
              <a:t>资源使用率常常会随着下一个测试点发生剧烈的变化。</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26.6.1.2 </a:t>
            </a:r>
            <a:r>
              <a:rPr lang="zh-CN" altLang="en-US" dirty="0" smtClean="0"/>
              <a:t>系统容量</a:t>
            </a:r>
            <a:endParaRPr lang="zh-CN" altLang="en-US" dirty="0"/>
          </a:p>
        </p:txBody>
      </p:sp>
      <p:sp>
        <p:nvSpPr>
          <p:cNvPr id="3" name="内容占位符 2"/>
          <p:cNvSpPr>
            <a:spLocks noGrp="1"/>
          </p:cNvSpPr>
          <p:nvPr>
            <p:ph idx="1"/>
          </p:nvPr>
        </p:nvSpPr>
        <p:spPr>
          <a:xfrm>
            <a:off x="997701" y="1303753"/>
            <a:ext cx="7917699" cy="3897096"/>
          </a:xfrm>
        </p:spPr>
        <p:txBody>
          <a:bodyPr/>
          <a:lstStyle/>
          <a:p>
            <a:r>
              <a:rPr lang="zh-CN" altLang="zh-CN" sz="2400" dirty="0"/>
              <a:t>实际系统的容量、能力和频度也是经常使用的性能测量指标</a:t>
            </a:r>
            <a:r>
              <a:rPr lang="zh-CN" altLang="zh-CN" sz="2400" dirty="0" smtClean="0"/>
              <a:t>。</a:t>
            </a:r>
            <a:r>
              <a:rPr lang="zh-CN" altLang="en-US" sz="2400" dirty="0" smtClean="0"/>
              <a:t>包括</a:t>
            </a:r>
            <a:r>
              <a:rPr lang="zh-CN" altLang="zh-CN" sz="2400" dirty="0" smtClean="0"/>
              <a:t>：</a:t>
            </a:r>
            <a:endParaRPr lang="en-US" altLang="zh-CN" sz="2400" dirty="0" smtClean="0"/>
          </a:p>
          <a:p>
            <a:pPr lvl="1"/>
            <a:r>
              <a:rPr lang="zh-CN" altLang="zh-CN" sz="2000" dirty="0" smtClean="0"/>
              <a:t>消耗</a:t>
            </a:r>
            <a:r>
              <a:rPr lang="zh-CN" altLang="zh-CN" sz="2000" dirty="0"/>
              <a:t>的带宽、吞吐量、事务数</a:t>
            </a:r>
            <a:r>
              <a:rPr lang="en-US" altLang="zh-CN" sz="2000" dirty="0"/>
              <a:t>/</a:t>
            </a:r>
            <a:r>
              <a:rPr lang="zh-CN" altLang="zh-CN" sz="2000" dirty="0"/>
              <a:t>秒、点击数</a:t>
            </a:r>
            <a:r>
              <a:rPr lang="en-US" altLang="zh-CN" sz="2000" dirty="0"/>
              <a:t>/</a:t>
            </a:r>
            <a:r>
              <a:rPr lang="zh-CN" altLang="zh-CN" sz="2000" dirty="0"/>
              <a:t>秒、支持已注册用户个数、以及能够存储到数据库中的记录条数。</a:t>
            </a:r>
          </a:p>
          <a:p>
            <a:r>
              <a:rPr lang="zh-CN" altLang="en-US" sz="2400" dirty="0" smtClean="0"/>
              <a:t>在测试报告和使用中，要报告这些值，应当注意：</a:t>
            </a:r>
          </a:p>
          <a:p>
            <a:pPr lvl="1" fontAlgn="auto"/>
            <a:r>
              <a:rPr lang="zh-CN" altLang="en-US" sz="2000" dirty="0" smtClean="0"/>
              <a:t>这些值往往是密切相关的，即，相互之间是关联的；</a:t>
            </a:r>
          </a:p>
          <a:p>
            <a:pPr lvl="1" fontAlgn="auto"/>
            <a:r>
              <a:rPr lang="zh-CN" altLang="en-US" sz="2000" dirty="0" smtClean="0"/>
              <a:t>必须描述测试或使用条件和数据，否则，很难相信所给出的结果；</a:t>
            </a:r>
          </a:p>
          <a:p>
            <a:pPr lvl="1" fontAlgn="auto"/>
            <a:r>
              <a:rPr lang="zh-CN" altLang="en-US" sz="2000" dirty="0" smtClean="0"/>
              <a:t>在测试报告中，要对这些测试做叙事形式的总结，以保证这些指标可以被理解。</a:t>
            </a:r>
          </a:p>
          <a:p>
            <a:endParaRPr lang="zh-CN" altLang="en-US" sz="2400" dirty="0"/>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例如</a:t>
            </a:r>
            <a:r>
              <a:rPr lang="zh-CN" altLang="zh-CN" sz="2400" dirty="0" smtClean="0"/>
              <a:t>，</a:t>
            </a:r>
            <a:r>
              <a:rPr lang="zh-CN" altLang="en-US" sz="2400" dirty="0" smtClean="0"/>
              <a:t>下图</a:t>
            </a:r>
            <a:r>
              <a:rPr lang="zh-CN" altLang="zh-CN" sz="2400" dirty="0" smtClean="0"/>
              <a:t>是</a:t>
            </a:r>
            <a:r>
              <a:rPr lang="zh-CN" altLang="zh-CN" sz="2400" dirty="0"/>
              <a:t>对系统的吞吐量和用户个数对应关系分析</a:t>
            </a:r>
            <a:r>
              <a:rPr lang="zh-CN" altLang="zh-CN" sz="2400" dirty="0" smtClean="0"/>
              <a:t>。</a:t>
            </a:r>
            <a:endParaRPr lang="en-US" altLang="zh-CN" sz="2400" dirty="0" smtClean="0"/>
          </a:p>
          <a:p>
            <a:pPr lvl="1"/>
            <a:r>
              <a:rPr lang="zh-CN" altLang="zh-CN" sz="2000" dirty="0" smtClean="0"/>
              <a:t>假定</a:t>
            </a:r>
            <a:r>
              <a:rPr lang="en-US" altLang="zh-CN" sz="2000" dirty="0"/>
              <a:t>SLA</a:t>
            </a:r>
            <a:r>
              <a:rPr lang="zh-CN" altLang="zh-CN" sz="2000" dirty="0"/>
              <a:t>（运营服务条款）要求每个用户的吞吐量不小于</a:t>
            </a:r>
            <a:r>
              <a:rPr lang="en-US" altLang="zh-CN" sz="2000" dirty="0"/>
              <a:t>0.25(</a:t>
            </a:r>
            <a:r>
              <a:rPr lang="zh-CN" altLang="zh-CN" sz="2000" dirty="0"/>
              <a:t>请求</a:t>
            </a:r>
            <a:r>
              <a:rPr lang="en-US" altLang="zh-CN" sz="2000" dirty="0"/>
              <a:t>/</a:t>
            </a:r>
            <a:r>
              <a:rPr lang="zh-CN" altLang="zh-CN" sz="2000" dirty="0"/>
              <a:t>秒</a:t>
            </a:r>
            <a:r>
              <a:rPr lang="en-US" altLang="zh-CN" sz="2000" dirty="0"/>
              <a:t>)</a:t>
            </a:r>
            <a:r>
              <a:rPr lang="zh-CN" altLang="zh-CN" sz="2000" dirty="0" smtClean="0"/>
              <a:t>。</a:t>
            </a:r>
            <a:endParaRPr lang="en-US" altLang="zh-CN" sz="2000" dirty="0" smtClean="0"/>
          </a:p>
          <a:p>
            <a:pPr lvl="1"/>
            <a:r>
              <a:rPr lang="zh-CN" altLang="zh-CN" sz="2000" dirty="0" smtClean="0"/>
              <a:t>从图中</a:t>
            </a:r>
            <a:r>
              <a:rPr lang="zh-CN" altLang="zh-CN" sz="2000" dirty="0"/>
              <a:t>的测试曲线可以看出吞吐量的峰值是</a:t>
            </a:r>
            <a:r>
              <a:rPr lang="en-US" altLang="zh-CN" sz="2000" dirty="0"/>
              <a:t>900</a:t>
            </a:r>
            <a:r>
              <a:rPr lang="zh-CN" altLang="zh-CN" sz="2000" dirty="0"/>
              <a:t>个用户访问时，得到</a:t>
            </a:r>
            <a:r>
              <a:rPr lang="en-US" altLang="zh-CN" sz="2000" dirty="0"/>
              <a:t>300/900=0.3(</a:t>
            </a:r>
            <a:r>
              <a:rPr lang="zh-CN" altLang="zh-CN" sz="2000" dirty="0"/>
              <a:t>请求</a:t>
            </a:r>
            <a:r>
              <a:rPr lang="en-US" altLang="zh-CN" sz="2000" dirty="0"/>
              <a:t>/</a:t>
            </a:r>
            <a:r>
              <a:rPr lang="zh-CN" altLang="zh-CN" sz="2000" dirty="0"/>
              <a:t>秒</a:t>
            </a:r>
            <a:r>
              <a:rPr lang="en-US" altLang="zh-CN" sz="2000" dirty="0"/>
              <a:t>)</a:t>
            </a:r>
            <a:r>
              <a:rPr lang="zh-CN" altLang="zh-CN" sz="2000" dirty="0"/>
              <a:t>高峰。而</a:t>
            </a:r>
            <a:r>
              <a:rPr lang="en-US" altLang="zh-CN" sz="2000" dirty="0"/>
              <a:t>1200</a:t>
            </a:r>
            <a:r>
              <a:rPr lang="zh-CN" altLang="zh-CN" sz="2000" dirty="0"/>
              <a:t>个并发用户时，每个用户的吞吐量</a:t>
            </a:r>
            <a:r>
              <a:rPr lang="en-US" altLang="zh-CN" sz="2000" dirty="0"/>
              <a:t>240/1200=0.2(</a:t>
            </a:r>
            <a:r>
              <a:rPr lang="zh-CN" altLang="zh-CN" sz="2000" dirty="0"/>
              <a:t>请求</a:t>
            </a:r>
            <a:r>
              <a:rPr lang="en-US" altLang="zh-CN" sz="2000" dirty="0"/>
              <a:t>/</a:t>
            </a:r>
            <a:r>
              <a:rPr lang="zh-CN" altLang="zh-CN" sz="2000" dirty="0"/>
              <a:t>秒</a:t>
            </a:r>
            <a:r>
              <a:rPr lang="en-US" altLang="zh-CN" sz="2000" dirty="0"/>
              <a:t>)</a:t>
            </a:r>
            <a:r>
              <a:rPr lang="zh-CN" altLang="zh-CN" sz="2000" dirty="0"/>
              <a:t>，就不能满足合同的使用要求了。</a:t>
            </a:r>
          </a:p>
          <a:p>
            <a:pPr lvl="1"/>
            <a:endParaRPr lang="zh-CN" altLang="en-US" sz="2000" dirty="0"/>
          </a:p>
        </p:txBody>
      </p:sp>
      <p:pic>
        <p:nvPicPr>
          <p:cNvPr id="4" name="Picture 1"/>
          <p:cNvPicPr>
            <a:picLocks noChangeAspect="1" noChangeArrowheads="1"/>
          </p:cNvPicPr>
          <p:nvPr/>
        </p:nvPicPr>
        <p:blipFill>
          <a:blip r:embed="rId2"/>
          <a:srcRect/>
          <a:stretch>
            <a:fillRect/>
          </a:stretch>
        </p:blipFill>
        <p:spPr bwMode="auto">
          <a:xfrm>
            <a:off x="2006600" y="3519134"/>
            <a:ext cx="6725822" cy="2864974"/>
          </a:xfrm>
          <a:prstGeom prst="rect">
            <a:avLst/>
          </a:prstGeom>
          <a:noFill/>
          <a:effectLst/>
        </p:spPr>
      </p:pic>
    </p:spTree>
    <p:extLst>
      <p:ext uri="{BB962C8B-B14F-4D97-AF65-F5344CB8AC3E}">
        <p14:creationId xmlns:p14="http://schemas.microsoft.com/office/powerpoint/2010/main" val="3443724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26.6.1.3</a:t>
            </a:r>
            <a:r>
              <a:rPr lang="zh-CN" altLang="en-US" dirty="0" smtClean="0"/>
              <a:t>部件</a:t>
            </a:r>
            <a:r>
              <a:rPr lang="en-US" dirty="0" smtClean="0"/>
              <a:t>(</a:t>
            </a:r>
            <a:r>
              <a:rPr lang="zh-CN" altLang="en-US" dirty="0" smtClean="0"/>
              <a:t>子系统的</a:t>
            </a:r>
            <a:r>
              <a:rPr lang="en-US" dirty="0" smtClean="0"/>
              <a:t>)</a:t>
            </a:r>
            <a:r>
              <a:rPr lang="zh-CN" altLang="en-US" dirty="0" smtClean="0"/>
              <a:t>响应时间</a:t>
            </a:r>
            <a:endParaRPr lang="zh-CN" altLang="en-US" dirty="0"/>
          </a:p>
        </p:txBody>
      </p:sp>
      <p:sp>
        <p:nvSpPr>
          <p:cNvPr id="3" name="内容占位符 2"/>
          <p:cNvSpPr>
            <a:spLocks noGrp="1"/>
          </p:cNvSpPr>
          <p:nvPr>
            <p:ph idx="1"/>
          </p:nvPr>
        </p:nvSpPr>
        <p:spPr>
          <a:xfrm>
            <a:off x="914400" y="1134533"/>
            <a:ext cx="8001000" cy="1738141"/>
          </a:xfrm>
        </p:spPr>
        <p:txBody>
          <a:bodyPr/>
          <a:lstStyle/>
          <a:p>
            <a:r>
              <a:rPr lang="zh-CN" altLang="zh-CN" sz="2000" dirty="0"/>
              <a:t>系统部件或子系统的响应时间，能够帮助新</a:t>
            </a:r>
            <a:r>
              <a:rPr lang="zh-CN" altLang="zh-CN" sz="2000" dirty="0" smtClean="0"/>
              <a:t>项目分析日常</a:t>
            </a:r>
            <a:r>
              <a:rPr lang="zh-CN" altLang="zh-CN" sz="2000" dirty="0"/>
              <a:t>的数据库系统管理与运行，供应商的软件开发和设计人员等了解和判断系统的哪些部分严重影响大多数用户的最终响应时间</a:t>
            </a:r>
            <a:r>
              <a:rPr lang="zh-CN" altLang="zh-CN" sz="2000" dirty="0" smtClean="0"/>
              <a:t>。</a:t>
            </a:r>
            <a:endParaRPr lang="en-US" altLang="zh-CN" sz="2000" dirty="0" smtClean="0"/>
          </a:p>
          <a:p>
            <a:pPr lvl="1"/>
            <a:r>
              <a:rPr lang="zh-CN" altLang="zh-CN" sz="2000" dirty="0" smtClean="0"/>
              <a:t>这</a:t>
            </a:r>
            <a:r>
              <a:rPr lang="zh-CN" altLang="zh-CN" sz="2000" dirty="0"/>
              <a:t>对于基于部件的软件工程方法是十分有用的，设计者可以依据性能选择合理的部件。</a:t>
            </a:r>
          </a:p>
          <a:p>
            <a:pPr lvl="1"/>
            <a:r>
              <a:rPr lang="zh-CN" altLang="zh-CN" sz="2000" dirty="0"/>
              <a:t>例如，</a:t>
            </a:r>
            <a:r>
              <a:rPr lang="zh-CN" altLang="zh-CN" sz="2000" dirty="0" smtClean="0"/>
              <a:t>对于</a:t>
            </a:r>
            <a:r>
              <a:rPr lang="zh-CN" altLang="en-US" sz="2000" dirty="0"/>
              <a:t>一</a:t>
            </a:r>
            <a:r>
              <a:rPr lang="zh-CN" altLang="en-US" sz="2000" dirty="0" smtClean="0"/>
              <a:t>个商业</a:t>
            </a:r>
            <a:r>
              <a:rPr lang="en-US" altLang="zh-CN" sz="2000" dirty="0" smtClean="0"/>
              <a:t>DBMS</a:t>
            </a:r>
            <a:r>
              <a:rPr lang="zh-CN" altLang="zh-CN" sz="2000" dirty="0" smtClean="0"/>
              <a:t>，</a:t>
            </a:r>
            <a:r>
              <a:rPr lang="zh-CN" altLang="zh-CN" sz="2000" dirty="0"/>
              <a:t>可以不断向数据库的表中插入记录，直到响应时间慢下来。获得如</a:t>
            </a:r>
            <a:r>
              <a:rPr lang="zh-CN" altLang="zh-CN" sz="2000" dirty="0" smtClean="0"/>
              <a:t>图所</a:t>
            </a:r>
            <a:r>
              <a:rPr lang="zh-CN" altLang="zh-CN" sz="2000" dirty="0"/>
              <a:t>示</a:t>
            </a:r>
            <a:r>
              <a:rPr lang="zh-CN" altLang="zh-CN" sz="2000" dirty="0" smtClean="0"/>
              <a:t>的</a:t>
            </a:r>
            <a:r>
              <a:rPr lang="zh-CN" altLang="en-US" sz="2000" dirty="0" smtClean="0"/>
              <a:t>响应</a:t>
            </a:r>
            <a:r>
              <a:rPr lang="zh-CN" altLang="zh-CN" sz="2000" dirty="0" smtClean="0"/>
              <a:t>时间</a:t>
            </a:r>
            <a:r>
              <a:rPr lang="zh-CN" altLang="zh-CN" sz="2000" dirty="0"/>
              <a:t>记录。</a:t>
            </a:r>
          </a:p>
          <a:p>
            <a:endParaRPr lang="zh-CN" altLang="en-US" sz="2400" dirty="0"/>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1549401" y="3566416"/>
            <a:ext cx="6273799" cy="2692268"/>
          </a:xfrm>
          <a:prstGeom prst="rect">
            <a:avLst/>
          </a:prstGeom>
        </p:spPr>
      </p:pic>
    </p:spTree>
    <p:extLst>
      <p:ext uri="{BB962C8B-B14F-4D97-AF65-F5344CB8AC3E}">
        <p14:creationId xmlns:p14="http://schemas.microsoft.com/office/powerpoint/2010/main" val="26295945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26.6.1.3</a:t>
            </a:r>
            <a:r>
              <a:rPr lang="zh-CN" altLang="en-US" dirty="0" smtClean="0"/>
              <a:t>部件</a:t>
            </a:r>
            <a:r>
              <a:rPr lang="en-US" dirty="0" smtClean="0"/>
              <a:t>(</a:t>
            </a:r>
            <a:r>
              <a:rPr lang="zh-CN" altLang="en-US" dirty="0" smtClean="0"/>
              <a:t>子系统的</a:t>
            </a:r>
            <a:r>
              <a:rPr lang="en-US" dirty="0" smtClean="0"/>
              <a:t>)</a:t>
            </a:r>
            <a:r>
              <a:rPr lang="zh-CN" altLang="en-US" dirty="0" smtClean="0"/>
              <a:t>响应时间</a:t>
            </a:r>
            <a:endParaRPr lang="zh-CN" altLang="en-US" dirty="0"/>
          </a:p>
        </p:txBody>
      </p:sp>
      <p:sp>
        <p:nvSpPr>
          <p:cNvPr id="3" name="内容占位符 2"/>
          <p:cNvSpPr>
            <a:spLocks noGrp="1"/>
          </p:cNvSpPr>
          <p:nvPr>
            <p:ph idx="1"/>
          </p:nvPr>
        </p:nvSpPr>
        <p:spPr>
          <a:xfrm>
            <a:off x="914400" y="1445607"/>
            <a:ext cx="8001000" cy="1738141"/>
          </a:xfrm>
        </p:spPr>
        <p:txBody>
          <a:bodyPr/>
          <a:lstStyle/>
          <a:p>
            <a:r>
              <a:rPr lang="zh-CN" altLang="en-US" dirty="0" smtClean="0"/>
              <a:t>对于测试结果和使用报告，要注意如下的因素：</a:t>
            </a:r>
            <a:endParaRPr lang="zh-CN" altLang="en-US" sz="3600" dirty="0" smtClean="0"/>
          </a:p>
          <a:p>
            <a:pPr lvl="1"/>
            <a:r>
              <a:rPr lang="zh-CN" altLang="en-US" dirty="0" smtClean="0"/>
              <a:t>将部件的响应时间与最终用户的活动关联起来。因为，用户的行为会影响到部件的响应时间；</a:t>
            </a:r>
            <a:endParaRPr lang="zh-CN" altLang="en-US" sz="3200" dirty="0" smtClean="0"/>
          </a:p>
          <a:p>
            <a:pPr lvl="1"/>
            <a:r>
              <a:rPr lang="zh-CN" altLang="en-US" dirty="0" smtClean="0"/>
              <a:t>报告中要对部件响应时间进行解释；</a:t>
            </a:r>
            <a:endParaRPr lang="en-US" altLang="zh-CN" dirty="0" smtClean="0"/>
          </a:p>
          <a:p>
            <a:pPr lvl="2"/>
            <a:r>
              <a:rPr lang="zh-CN" altLang="en-US" dirty="0" smtClean="0"/>
              <a:t>如果某个部件的处理速度太慢，极可能是系统性能的瓶颈。</a:t>
            </a:r>
            <a:endParaRPr lang="zh-CN" altLang="en-US" sz="2800" dirty="0" smtClean="0"/>
          </a:p>
          <a:p>
            <a:endParaRPr lang="zh-CN" altLang="en-US" dirty="0"/>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a:t>
            </a:r>
            <a:r>
              <a:rPr lang="zh-CN" altLang="en-US" dirty="0" smtClean="0"/>
              <a:t>系统</a:t>
            </a:r>
            <a:endParaRPr lang="zh-CN" altLang="en-US" dirty="0"/>
          </a:p>
        </p:txBody>
      </p:sp>
      <p:sp>
        <p:nvSpPr>
          <p:cNvPr id="6" name="等腰三角形 5"/>
          <p:cNvSpPr/>
          <p:nvPr/>
        </p:nvSpPr>
        <p:spPr bwMode="auto">
          <a:xfrm>
            <a:off x="2922868" y="1166404"/>
            <a:ext cx="5740908" cy="4545686"/>
          </a:xfrm>
          <a:prstGeom prst="triangle">
            <a:avLst>
              <a:gd name="adj" fmla="val 49141"/>
            </a:avLst>
          </a:prstGeom>
          <a:noFill/>
          <a:ln w="1587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文本框 6"/>
          <p:cNvSpPr txBox="1"/>
          <p:nvPr/>
        </p:nvSpPr>
        <p:spPr>
          <a:xfrm>
            <a:off x="3778034" y="4252743"/>
            <a:ext cx="3922646" cy="646331"/>
          </a:xfrm>
          <a:prstGeom prst="rect">
            <a:avLst/>
          </a:prstGeom>
          <a:noFill/>
        </p:spPr>
        <p:txBody>
          <a:bodyPr wrap="square" rtlCol="0">
            <a:spAutoFit/>
          </a:bodyPr>
          <a:lstStyle/>
          <a:p>
            <a:pPr algn="ctr"/>
            <a:r>
              <a:rPr lang="zh-CN" altLang="en-US" sz="1800" dirty="0" smtClean="0"/>
              <a:t>管理信息系统</a:t>
            </a:r>
            <a:endParaRPr lang="en-US" altLang="zh-CN" sz="1800" dirty="0" smtClean="0"/>
          </a:p>
          <a:p>
            <a:r>
              <a:rPr lang="en-US" altLang="zh-CN" sz="1800" dirty="0" smtClean="0"/>
              <a:t>(Management Information Systems)</a:t>
            </a:r>
            <a:endParaRPr lang="zh-CN" altLang="en-US" sz="1800" dirty="0"/>
          </a:p>
        </p:txBody>
      </p:sp>
      <p:sp>
        <p:nvSpPr>
          <p:cNvPr id="8" name="文本框 7"/>
          <p:cNvSpPr txBox="1"/>
          <p:nvPr/>
        </p:nvSpPr>
        <p:spPr>
          <a:xfrm>
            <a:off x="3778034" y="5007707"/>
            <a:ext cx="3922646" cy="646331"/>
          </a:xfrm>
          <a:prstGeom prst="rect">
            <a:avLst/>
          </a:prstGeom>
          <a:noFill/>
        </p:spPr>
        <p:txBody>
          <a:bodyPr wrap="square" rtlCol="0">
            <a:spAutoFit/>
          </a:bodyPr>
          <a:lstStyle/>
          <a:p>
            <a:pPr algn="ctr"/>
            <a:r>
              <a:rPr lang="zh-CN" altLang="en-US" sz="1800" dirty="0" smtClean="0"/>
              <a:t>事务处理系统</a:t>
            </a:r>
            <a:endParaRPr lang="en-US" altLang="zh-CN" sz="1800" dirty="0" smtClean="0"/>
          </a:p>
          <a:p>
            <a:r>
              <a:rPr lang="en-US" altLang="zh-CN" sz="1800" dirty="0" smtClean="0"/>
              <a:t>(Transaction Processing Systems)</a:t>
            </a:r>
            <a:endParaRPr lang="zh-CN" altLang="en-US" sz="1800" dirty="0"/>
          </a:p>
        </p:txBody>
      </p:sp>
      <p:sp>
        <p:nvSpPr>
          <p:cNvPr id="9" name="文本框 8"/>
          <p:cNvSpPr txBox="1"/>
          <p:nvPr/>
        </p:nvSpPr>
        <p:spPr>
          <a:xfrm>
            <a:off x="4248169" y="3439247"/>
            <a:ext cx="2700790" cy="646331"/>
          </a:xfrm>
          <a:prstGeom prst="rect">
            <a:avLst/>
          </a:prstGeom>
          <a:noFill/>
        </p:spPr>
        <p:txBody>
          <a:bodyPr wrap="square" rtlCol="0">
            <a:spAutoFit/>
          </a:bodyPr>
          <a:lstStyle/>
          <a:p>
            <a:pPr algn="ctr"/>
            <a:r>
              <a:rPr lang="zh-CN" altLang="en-US" sz="1800" dirty="0" smtClean="0"/>
              <a:t>决策支撑系统</a:t>
            </a:r>
            <a:endParaRPr lang="en-US" altLang="zh-CN" sz="1800" dirty="0" smtClean="0"/>
          </a:p>
          <a:p>
            <a:r>
              <a:rPr lang="en-US" altLang="zh-CN" sz="1800" dirty="0" smtClean="0"/>
              <a:t>(Decision Support Systems)</a:t>
            </a:r>
            <a:endParaRPr lang="zh-CN" altLang="en-US" sz="1800" dirty="0"/>
          </a:p>
        </p:txBody>
      </p:sp>
      <p:sp>
        <p:nvSpPr>
          <p:cNvPr id="10" name="文本框 9"/>
          <p:cNvSpPr txBox="1"/>
          <p:nvPr/>
        </p:nvSpPr>
        <p:spPr>
          <a:xfrm>
            <a:off x="4388962" y="2218234"/>
            <a:ext cx="2700790" cy="923330"/>
          </a:xfrm>
          <a:prstGeom prst="rect">
            <a:avLst/>
          </a:prstGeom>
          <a:noFill/>
        </p:spPr>
        <p:txBody>
          <a:bodyPr wrap="square" rtlCol="0">
            <a:spAutoFit/>
          </a:bodyPr>
          <a:lstStyle/>
          <a:p>
            <a:pPr algn="ctr"/>
            <a:r>
              <a:rPr lang="zh-CN" altLang="en-US" sz="1800" dirty="0" smtClean="0"/>
              <a:t>执行</a:t>
            </a:r>
            <a:r>
              <a:rPr lang="zh-CN" altLang="en-US" sz="1800" dirty="0"/>
              <a:t>信息</a:t>
            </a:r>
            <a:r>
              <a:rPr lang="zh-CN" altLang="en-US" sz="1800" dirty="0" smtClean="0"/>
              <a:t>系统</a:t>
            </a:r>
            <a:endParaRPr lang="en-US" altLang="zh-CN" sz="1800" dirty="0" smtClean="0"/>
          </a:p>
          <a:p>
            <a:pPr algn="ctr"/>
            <a:r>
              <a:rPr lang="en-US" altLang="zh-CN" sz="1800" dirty="0" smtClean="0"/>
              <a:t>(Executive</a:t>
            </a:r>
          </a:p>
          <a:p>
            <a:pPr algn="ctr"/>
            <a:r>
              <a:rPr lang="en-US" altLang="zh-CN" sz="1800" dirty="0" smtClean="0"/>
              <a:t> Information Systems)</a:t>
            </a:r>
            <a:endParaRPr lang="zh-CN" altLang="en-US" sz="1800" dirty="0"/>
          </a:p>
        </p:txBody>
      </p:sp>
      <p:sp>
        <p:nvSpPr>
          <p:cNvPr id="11" name="文本框 10"/>
          <p:cNvSpPr txBox="1"/>
          <p:nvPr/>
        </p:nvSpPr>
        <p:spPr>
          <a:xfrm>
            <a:off x="1194854" y="2310567"/>
            <a:ext cx="2077291" cy="369332"/>
          </a:xfrm>
          <a:prstGeom prst="rect">
            <a:avLst/>
          </a:prstGeom>
          <a:noFill/>
        </p:spPr>
        <p:txBody>
          <a:bodyPr wrap="square" rtlCol="0">
            <a:spAutoFit/>
          </a:bodyPr>
          <a:lstStyle/>
          <a:p>
            <a:pPr algn="ctr"/>
            <a:r>
              <a:rPr lang="zh-CN" altLang="en-US" sz="1800" dirty="0" smtClean="0"/>
              <a:t>执行</a:t>
            </a:r>
            <a:r>
              <a:rPr lang="zh-CN" altLang="en-US" sz="1800" dirty="0"/>
              <a:t>层</a:t>
            </a:r>
          </a:p>
        </p:txBody>
      </p:sp>
      <p:sp>
        <p:nvSpPr>
          <p:cNvPr id="12" name="文本框 11"/>
          <p:cNvSpPr txBox="1"/>
          <p:nvPr/>
        </p:nvSpPr>
        <p:spPr>
          <a:xfrm>
            <a:off x="941922" y="3451139"/>
            <a:ext cx="2700790" cy="369332"/>
          </a:xfrm>
          <a:prstGeom prst="rect">
            <a:avLst/>
          </a:prstGeom>
          <a:noFill/>
        </p:spPr>
        <p:txBody>
          <a:bodyPr wrap="square" rtlCol="0">
            <a:spAutoFit/>
          </a:bodyPr>
          <a:lstStyle/>
          <a:p>
            <a:pPr algn="ctr"/>
            <a:r>
              <a:rPr lang="zh-CN" altLang="en-US" sz="1800" dirty="0" smtClean="0"/>
              <a:t>高级管理层</a:t>
            </a:r>
            <a:endParaRPr lang="zh-CN" altLang="en-US" sz="1800" dirty="0"/>
          </a:p>
        </p:txBody>
      </p:sp>
      <p:sp>
        <p:nvSpPr>
          <p:cNvPr id="13" name="文本框 12"/>
          <p:cNvSpPr txBox="1"/>
          <p:nvPr/>
        </p:nvSpPr>
        <p:spPr>
          <a:xfrm>
            <a:off x="1277144" y="4460123"/>
            <a:ext cx="1841110" cy="369332"/>
          </a:xfrm>
          <a:prstGeom prst="rect">
            <a:avLst/>
          </a:prstGeom>
          <a:noFill/>
        </p:spPr>
        <p:txBody>
          <a:bodyPr wrap="square" rtlCol="0">
            <a:spAutoFit/>
          </a:bodyPr>
          <a:lstStyle/>
          <a:p>
            <a:pPr algn="ctr"/>
            <a:r>
              <a:rPr lang="zh-CN" altLang="en-US" sz="1800" dirty="0" smtClean="0"/>
              <a:t>中级管理层</a:t>
            </a:r>
            <a:endParaRPr lang="zh-CN" altLang="en-US" sz="1800" dirty="0"/>
          </a:p>
        </p:txBody>
      </p:sp>
      <p:sp>
        <p:nvSpPr>
          <p:cNvPr id="14" name="文本框 13"/>
          <p:cNvSpPr txBox="1"/>
          <p:nvPr/>
        </p:nvSpPr>
        <p:spPr>
          <a:xfrm>
            <a:off x="1194854" y="5245157"/>
            <a:ext cx="1841110" cy="369332"/>
          </a:xfrm>
          <a:prstGeom prst="rect">
            <a:avLst/>
          </a:prstGeom>
          <a:noFill/>
        </p:spPr>
        <p:txBody>
          <a:bodyPr wrap="square" rtlCol="0">
            <a:spAutoFit/>
          </a:bodyPr>
          <a:lstStyle/>
          <a:p>
            <a:pPr algn="ctr"/>
            <a:r>
              <a:rPr lang="zh-CN" altLang="en-US" sz="1800" dirty="0" smtClean="0"/>
              <a:t>员工层</a:t>
            </a:r>
            <a:endParaRPr lang="zh-CN" altLang="en-US" sz="1800" dirty="0"/>
          </a:p>
        </p:txBody>
      </p:sp>
      <p:cxnSp>
        <p:nvCxnSpPr>
          <p:cNvPr id="16" name="直接连接符 15"/>
          <p:cNvCxnSpPr/>
          <p:nvPr/>
        </p:nvCxnSpPr>
        <p:spPr bwMode="auto">
          <a:xfrm flipV="1">
            <a:off x="4493060" y="3168329"/>
            <a:ext cx="2539268" cy="287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flipV="1">
            <a:off x="3908677" y="4085578"/>
            <a:ext cx="3702552" cy="2846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flipV="1">
            <a:off x="3387200" y="4949655"/>
            <a:ext cx="4789773" cy="277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左右箭头 22"/>
          <p:cNvSpPr/>
          <p:nvPr/>
        </p:nvSpPr>
        <p:spPr bwMode="auto">
          <a:xfrm rot="5400000">
            <a:off x="-303117" y="3614874"/>
            <a:ext cx="3303921" cy="510642"/>
          </a:xfrm>
          <a:prstGeom prst="leftRightArrow">
            <a:avLst>
              <a:gd name="adj1" fmla="val 41919"/>
              <a:gd name="adj2" fmla="val 43198"/>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068372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26.6.1.4</a:t>
            </a:r>
            <a:r>
              <a:rPr lang="zh-CN" altLang="en-US" dirty="0" smtClean="0"/>
              <a:t>版本升级的性能</a:t>
            </a:r>
            <a:endParaRPr lang="zh-CN" altLang="en-US" dirty="0"/>
          </a:p>
        </p:txBody>
      </p:sp>
      <p:pic>
        <p:nvPicPr>
          <p:cNvPr id="83970" name="Picture 2"/>
          <p:cNvPicPr>
            <a:picLocks noChangeAspect="1" noChangeArrowheads="1"/>
          </p:cNvPicPr>
          <p:nvPr/>
        </p:nvPicPr>
        <p:blipFill>
          <a:blip r:embed="rId2"/>
          <a:srcRect/>
          <a:stretch>
            <a:fillRect/>
          </a:stretch>
        </p:blipFill>
        <p:spPr bwMode="auto">
          <a:xfrm>
            <a:off x="2348900" y="2151364"/>
            <a:ext cx="6665378" cy="2905805"/>
          </a:xfrm>
          <a:prstGeom prst="rect">
            <a:avLst/>
          </a:prstGeom>
          <a:noFill/>
          <a:ln w="9525">
            <a:noFill/>
            <a:miter lim="800000"/>
            <a:headEnd/>
            <a:tailEnd/>
          </a:ln>
          <a:effectLst/>
        </p:spPr>
      </p:pic>
      <p:sp>
        <p:nvSpPr>
          <p:cNvPr id="83971" name="Rectangle 3"/>
          <p:cNvSpPr>
            <a:spLocks noChangeArrowheads="1"/>
          </p:cNvSpPr>
          <p:nvPr/>
        </p:nvSpPr>
        <p:spPr bwMode="auto">
          <a:xfrm>
            <a:off x="947292" y="4588090"/>
            <a:ext cx="8066986"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在编写版本趋势报告中要注意：</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）一般至少有三次以上版本值才能看出趋势情况。如果只是一次升级，只能对比，而不能对性能趋势轻易下结论；</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333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）在得到性能改善的结论之前，要与开发人员、数据库管理人员、使用人员等共同协商。</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
        <p:nvSpPr>
          <p:cNvPr id="3" name="矩形 2"/>
          <p:cNvSpPr/>
          <p:nvPr/>
        </p:nvSpPr>
        <p:spPr>
          <a:xfrm>
            <a:off x="847174" y="1229340"/>
            <a:ext cx="8167104" cy="1200329"/>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随着信息系统版本的升级，系统的性能一般会得到改善，但也可能变得更糟。性能改善的趋势可以用来客观地评价成本投入和性能效益。</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26.6.2 </a:t>
            </a:r>
            <a:r>
              <a:rPr lang="zh-CN" altLang="en-US" dirty="0" smtClean="0"/>
              <a:t>建立和使用性能库</a:t>
            </a:r>
            <a:endParaRPr lang="zh-CN" altLang="en-US" dirty="0"/>
          </a:p>
        </p:txBody>
      </p:sp>
      <p:sp>
        <p:nvSpPr>
          <p:cNvPr id="3" name="内容占位符 2"/>
          <p:cNvSpPr>
            <a:spLocks noGrp="1"/>
          </p:cNvSpPr>
          <p:nvPr>
            <p:ph idx="1"/>
          </p:nvPr>
        </p:nvSpPr>
        <p:spPr>
          <a:xfrm>
            <a:off x="990600" y="1295400"/>
            <a:ext cx="8001000" cy="660009"/>
          </a:xfrm>
        </p:spPr>
        <p:txBody>
          <a:bodyPr/>
          <a:lstStyle/>
          <a:p>
            <a:r>
              <a:rPr lang="en-US" dirty="0" smtClean="0"/>
              <a:t>26.6.2.1 </a:t>
            </a:r>
            <a:r>
              <a:rPr lang="zh-CN" altLang="en-US" dirty="0" smtClean="0"/>
              <a:t>性能与成本</a:t>
            </a:r>
          </a:p>
        </p:txBody>
      </p:sp>
      <p:sp>
        <p:nvSpPr>
          <p:cNvPr id="6" name="矩形 5"/>
          <p:cNvSpPr/>
          <p:nvPr/>
        </p:nvSpPr>
        <p:spPr>
          <a:xfrm>
            <a:off x="990600" y="1849070"/>
            <a:ext cx="7744265" cy="1569660"/>
          </a:xfrm>
          <a:prstGeom prst="rect">
            <a:avLst/>
          </a:prstGeom>
        </p:spPr>
        <p:txBody>
          <a:bodyPr wrap="square">
            <a:spAutoFit/>
          </a:bodyPr>
          <a:lstStyle/>
          <a:p>
            <a:pPr marL="800100" lvl="1" indent="-342900">
              <a:buFont typeface="Arial" panose="020B0604020202020204" pitchFamily="34" charset="0"/>
              <a:buChar char="•"/>
            </a:pPr>
            <a:r>
              <a:rPr lang="zh-CN" altLang="en-US" dirty="0" smtClean="0"/>
              <a:t>当用户满意性能后，仍然不断地增加资金成本只会造成资金浪费。</a:t>
            </a:r>
            <a:endParaRPr lang="en-US" altLang="zh-CN" dirty="0" smtClean="0"/>
          </a:p>
          <a:p>
            <a:pPr marL="800100" lvl="1" indent="-342900">
              <a:buFont typeface="Arial" panose="020B0604020202020204" pitchFamily="34" charset="0"/>
              <a:buChar char="•"/>
            </a:pPr>
            <a:r>
              <a:rPr lang="zh-CN" altLang="en-US" dirty="0" smtClean="0"/>
              <a:t>或者说，系统的性能远远大于客户的要求，客户自然满意，但是却浪费了资金</a:t>
            </a:r>
            <a:r>
              <a:rPr lang="en-US" dirty="0" smtClean="0"/>
              <a:t>(</a:t>
            </a:r>
            <a:r>
              <a:rPr lang="zh-CN" altLang="en-US" dirty="0" smtClean="0"/>
              <a:t>过高的硬件配置等</a:t>
            </a:r>
            <a:r>
              <a:rPr lang="en-US" dirty="0" smtClean="0"/>
              <a:t>)</a:t>
            </a:r>
            <a:r>
              <a:rPr lang="zh-CN" altLang="en-US" dirty="0" smtClean="0"/>
              <a:t>。</a:t>
            </a:r>
            <a:endParaRPr lang="zh-CN" altLang="en-US" dirty="0"/>
          </a:p>
        </p:txBody>
      </p:sp>
      <p:grpSp>
        <p:nvGrpSpPr>
          <p:cNvPr id="5" name="Group 1"/>
          <p:cNvGrpSpPr>
            <a:grpSpLocks noChangeAspect="1"/>
          </p:cNvGrpSpPr>
          <p:nvPr/>
        </p:nvGrpSpPr>
        <p:grpSpPr bwMode="auto">
          <a:xfrm>
            <a:off x="1253068" y="3528084"/>
            <a:ext cx="7170439" cy="2548469"/>
            <a:chOff x="1637" y="7592"/>
            <a:chExt cx="7020" cy="2496"/>
          </a:xfrm>
        </p:grpSpPr>
        <p:sp>
          <p:nvSpPr>
            <p:cNvPr id="7" name="AutoShape 18"/>
            <p:cNvSpPr>
              <a:spLocks noChangeAspect="1" noChangeArrowheads="1" noTextEdit="1"/>
            </p:cNvSpPr>
            <p:nvPr/>
          </p:nvSpPr>
          <p:spPr bwMode="auto">
            <a:xfrm>
              <a:off x="1637" y="7592"/>
              <a:ext cx="7020" cy="24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8" name="Line 17"/>
            <p:cNvSpPr>
              <a:spLocks noChangeShapeType="1"/>
            </p:cNvSpPr>
            <p:nvPr/>
          </p:nvSpPr>
          <p:spPr bwMode="auto">
            <a:xfrm flipV="1">
              <a:off x="2896" y="7748"/>
              <a:ext cx="1" cy="2184"/>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Line 16"/>
            <p:cNvSpPr>
              <a:spLocks noChangeShapeType="1"/>
            </p:cNvSpPr>
            <p:nvPr/>
          </p:nvSpPr>
          <p:spPr bwMode="auto">
            <a:xfrm>
              <a:off x="2897" y="9932"/>
              <a:ext cx="5401" cy="1"/>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Text Box 15"/>
            <p:cNvSpPr txBox="1">
              <a:spLocks noChangeArrowheads="1"/>
            </p:cNvSpPr>
            <p:nvPr/>
          </p:nvSpPr>
          <p:spPr bwMode="auto">
            <a:xfrm>
              <a:off x="1817" y="7748"/>
              <a:ext cx="900"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满意度</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Line 14"/>
            <p:cNvSpPr>
              <a:spLocks noChangeShapeType="1"/>
            </p:cNvSpPr>
            <p:nvPr/>
          </p:nvSpPr>
          <p:spPr bwMode="auto">
            <a:xfrm>
              <a:off x="2897" y="8528"/>
              <a:ext cx="3240"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Text Box 13"/>
            <p:cNvSpPr txBox="1">
              <a:spLocks noChangeArrowheads="1"/>
            </p:cNvSpPr>
            <p:nvPr/>
          </p:nvSpPr>
          <p:spPr bwMode="auto">
            <a:xfrm>
              <a:off x="1817" y="8372"/>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800" dirty="0">
                  <a:cs typeface="Times New Roman" panose="02020603050405020304" pitchFamily="18" charset="0"/>
                </a:rPr>
                <a:t>100%</a:t>
              </a:r>
            </a:p>
          </p:txBody>
        </p:sp>
        <p:sp>
          <p:nvSpPr>
            <p:cNvPr id="13" name="Freeform 12"/>
            <p:cNvSpPr>
              <a:spLocks/>
            </p:cNvSpPr>
            <p:nvPr/>
          </p:nvSpPr>
          <p:spPr bwMode="auto">
            <a:xfrm>
              <a:off x="2895" y="7798"/>
              <a:ext cx="4485" cy="1712"/>
            </a:xfrm>
            <a:custGeom>
              <a:avLst/>
              <a:gdLst>
                <a:gd name="T0" fmla="*/ 0 w 4485"/>
                <a:gd name="T1" fmla="*/ 1712 h 1712"/>
                <a:gd name="T2" fmla="*/ 426 w 4485"/>
                <a:gd name="T3" fmla="*/ 1682 h 1712"/>
                <a:gd name="T4" fmla="*/ 878 w 4485"/>
                <a:gd name="T5" fmla="*/ 1652 h 1712"/>
                <a:gd name="T6" fmla="*/ 1118 w 4485"/>
                <a:gd name="T7" fmla="*/ 1637 h 1712"/>
                <a:gd name="T8" fmla="*/ 1740 w 4485"/>
                <a:gd name="T9" fmla="*/ 1577 h 1712"/>
                <a:gd name="T10" fmla="*/ 2249 w 4485"/>
                <a:gd name="T11" fmla="*/ 1427 h 1712"/>
                <a:gd name="T12" fmla="*/ 2886 w 4485"/>
                <a:gd name="T13" fmla="*/ 1042 h 1712"/>
                <a:gd name="T14" fmla="*/ 3345 w 4485"/>
                <a:gd name="T15" fmla="*/ 587 h 1712"/>
                <a:gd name="T16" fmla="*/ 3840 w 4485"/>
                <a:gd name="T17" fmla="*/ 242 h 1712"/>
                <a:gd name="T18" fmla="*/ 4170 w 4485"/>
                <a:gd name="T19" fmla="*/ 137 h 1712"/>
                <a:gd name="T20" fmla="*/ 4485 w 4485"/>
                <a:gd name="T21" fmla="*/ 0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5" h="1712">
                  <a:moveTo>
                    <a:pt x="0" y="1712"/>
                  </a:moveTo>
                  <a:cubicBezTo>
                    <a:pt x="71" y="1704"/>
                    <a:pt x="280" y="1692"/>
                    <a:pt x="426" y="1682"/>
                  </a:cubicBezTo>
                  <a:cubicBezTo>
                    <a:pt x="572" y="1672"/>
                    <a:pt x="763" y="1659"/>
                    <a:pt x="878" y="1652"/>
                  </a:cubicBezTo>
                  <a:cubicBezTo>
                    <a:pt x="993" y="1645"/>
                    <a:pt x="975" y="1649"/>
                    <a:pt x="1118" y="1637"/>
                  </a:cubicBezTo>
                  <a:cubicBezTo>
                    <a:pt x="1261" y="1625"/>
                    <a:pt x="1551" y="1612"/>
                    <a:pt x="1740" y="1577"/>
                  </a:cubicBezTo>
                  <a:cubicBezTo>
                    <a:pt x="1928" y="1542"/>
                    <a:pt x="2057" y="1516"/>
                    <a:pt x="2249" y="1427"/>
                  </a:cubicBezTo>
                  <a:cubicBezTo>
                    <a:pt x="2440" y="1338"/>
                    <a:pt x="2703" y="1182"/>
                    <a:pt x="2886" y="1042"/>
                  </a:cubicBezTo>
                  <a:cubicBezTo>
                    <a:pt x="3069" y="902"/>
                    <a:pt x="3186" y="720"/>
                    <a:pt x="3345" y="587"/>
                  </a:cubicBezTo>
                  <a:cubicBezTo>
                    <a:pt x="3504" y="454"/>
                    <a:pt x="3703" y="317"/>
                    <a:pt x="3840" y="242"/>
                  </a:cubicBezTo>
                  <a:cubicBezTo>
                    <a:pt x="3977" y="167"/>
                    <a:pt x="4063" y="177"/>
                    <a:pt x="4170" y="137"/>
                  </a:cubicBezTo>
                  <a:cubicBezTo>
                    <a:pt x="4277" y="97"/>
                    <a:pt x="4420" y="29"/>
                    <a:pt x="4485" y="0"/>
                  </a:cubicBezTo>
                </a:path>
              </a:pathLst>
            </a:custGeom>
            <a:noFill/>
            <a:ln w="3175">
              <a:solidFill>
                <a:srgbClr val="000000"/>
              </a:solidFill>
              <a:round/>
              <a:headEn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Line 11"/>
            <p:cNvSpPr>
              <a:spLocks noChangeShapeType="1"/>
            </p:cNvSpPr>
            <p:nvPr/>
          </p:nvSpPr>
          <p:spPr bwMode="auto">
            <a:xfrm flipH="1" flipV="1">
              <a:off x="7397" y="7796"/>
              <a:ext cx="0" cy="213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Text Box 10"/>
            <p:cNvSpPr txBox="1">
              <a:spLocks noChangeArrowheads="1"/>
            </p:cNvSpPr>
            <p:nvPr/>
          </p:nvSpPr>
          <p:spPr bwMode="auto">
            <a:xfrm>
              <a:off x="3617" y="899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性能曲线</a:t>
              </a:r>
            </a:p>
          </p:txBody>
        </p:sp>
        <p:sp>
          <p:nvSpPr>
            <p:cNvPr id="16" name="Text Box 9"/>
            <p:cNvSpPr txBox="1">
              <a:spLocks noChangeArrowheads="1"/>
            </p:cNvSpPr>
            <p:nvPr/>
          </p:nvSpPr>
          <p:spPr bwMode="auto">
            <a:xfrm>
              <a:off x="3977" y="806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费用</a:t>
              </a:r>
              <a:r>
                <a:rPr kumimoji="0" lang="en-US" altLang="zh-CN" sz="1800" dirty="0">
                  <a:cs typeface="Times New Roman" panose="02020603050405020304" pitchFamily="18" charset="0"/>
                </a:rPr>
                <a:t>/</a:t>
              </a:r>
              <a:r>
                <a:rPr kumimoji="0" lang="zh-CN" altLang="en-US" sz="1800" dirty="0">
                  <a:cs typeface="Times New Roman" panose="02020603050405020304" pitchFamily="18" charset="0"/>
                </a:rPr>
                <a:t>优化</a:t>
              </a:r>
            </a:p>
          </p:txBody>
        </p:sp>
        <p:sp>
          <p:nvSpPr>
            <p:cNvPr id="17" name="Line 8"/>
            <p:cNvSpPr>
              <a:spLocks noChangeShapeType="1"/>
            </p:cNvSpPr>
            <p:nvPr/>
          </p:nvSpPr>
          <p:spPr bwMode="auto">
            <a:xfrm>
              <a:off x="6137" y="8528"/>
              <a:ext cx="0" cy="14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Freeform 7"/>
            <p:cNvSpPr>
              <a:spLocks/>
            </p:cNvSpPr>
            <p:nvPr/>
          </p:nvSpPr>
          <p:spPr bwMode="auto">
            <a:xfrm>
              <a:off x="2897" y="8528"/>
              <a:ext cx="3240" cy="1415"/>
            </a:xfrm>
            <a:custGeom>
              <a:avLst/>
              <a:gdLst>
                <a:gd name="T0" fmla="*/ 0 w 3240"/>
                <a:gd name="T1" fmla="*/ 1404 h 1415"/>
                <a:gd name="T2" fmla="*/ 360 w 3240"/>
                <a:gd name="T3" fmla="*/ 1404 h 1415"/>
                <a:gd name="T4" fmla="*/ 1018 w 3240"/>
                <a:gd name="T5" fmla="*/ 1341 h 1415"/>
                <a:gd name="T6" fmla="*/ 1483 w 3240"/>
                <a:gd name="T7" fmla="*/ 1267 h 1415"/>
                <a:gd name="T8" fmla="*/ 1903 w 3240"/>
                <a:gd name="T9" fmla="*/ 1161 h 1415"/>
                <a:gd name="T10" fmla="*/ 2068 w 3240"/>
                <a:gd name="T11" fmla="*/ 1102 h 1415"/>
                <a:gd name="T12" fmla="*/ 2520 w 3240"/>
                <a:gd name="T13" fmla="*/ 936 h 1415"/>
                <a:gd name="T14" fmla="*/ 2878 w 3240"/>
                <a:gd name="T15" fmla="*/ 637 h 1415"/>
                <a:gd name="T16" fmla="*/ 3043 w 3240"/>
                <a:gd name="T17" fmla="*/ 397 h 1415"/>
                <a:gd name="T18" fmla="*/ 3240 w 3240"/>
                <a:gd name="T19" fmla="*/ 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0" h="1415">
                  <a:moveTo>
                    <a:pt x="0" y="1404"/>
                  </a:moveTo>
                  <a:cubicBezTo>
                    <a:pt x="90" y="1404"/>
                    <a:pt x="190" y="1415"/>
                    <a:pt x="360" y="1404"/>
                  </a:cubicBezTo>
                  <a:cubicBezTo>
                    <a:pt x="530" y="1393"/>
                    <a:pt x="831" y="1364"/>
                    <a:pt x="1018" y="1341"/>
                  </a:cubicBezTo>
                  <a:cubicBezTo>
                    <a:pt x="1205" y="1318"/>
                    <a:pt x="1336" y="1297"/>
                    <a:pt x="1483" y="1267"/>
                  </a:cubicBezTo>
                  <a:cubicBezTo>
                    <a:pt x="1630" y="1237"/>
                    <a:pt x="1806" y="1188"/>
                    <a:pt x="1903" y="1161"/>
                  </a:cubicBezTo>
                  <a:cubicBezTo>
                    <a:pt x="2000" y="1134"/>
                    <a:pt x="1965" y="1139"/>
                    <a:pt x="2068" y="1102"/>
                  </a:cubicBezTo>
                  <a:cubicBezTo>
                    <a:pt x="2171" y="1065"/>
                    <a:pt x="2385" y="1013"/>
                    <a:pt x="2520" y="936"/>
                  </a:cubicBezTo>
                  <a:cubicBezTo>
                    <a:pt x="2655" y="859"/>
                    <a:pt x="2791" y="727"/>
                    <a:pt x="2878" y="637"/>
                  </a:cubicBezTo>
                  <a:cubicBezTo>
                    <a:pt x="2965" y="547"/>
                    <a:pt x="2983" y="503"/>
                    <a:pt x="3043" y="397"/>
                  </a:cubicBezTo>
                  <a:cubicBezTo>
                    <a:pt x="3103" y="291"/>
                    <a:pt x="3199" y="83"/>
                    <a:pt x="3240" y="0"/>
                  </a:cubicBezTo>
                </a:path>
              </a:pathLst>
            </a:custGeom>
            <a:noFill/>
            <a:ln w="3175">
              <a:solidFill>
                <a:srgbClr val="000000"/>
              </a:solidFill>
              <a:prstDash val="dash"/>
              <a:round/>
              <a:headEn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Text Box 6"/>
            <p:cNvSpPr txBox="1">
              <a:spLocks noChangeArrowheads="1"/>
            </p:cNvSpPr>
            <p:nvPr/>
          </p:nvSpPr>
          <p:spPr bwMode="auto">
            <a:xfrm>
              <a:off x="4517" y="962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用户满意度</a:t>
              </a:r>
            </a:p>
          </p:txBody>
        </p:sp>
        <p:sp>
          <p:nvSpPr>
            <p:cNvPr id="20" name="Freeform 5"/>
            <p:cNvSpPr>
              <a:spLocks/>
            </p:cNvSpPr>
            <p:nvPr/>
          </p:nvSpPr>
          <p:spPr bwMode="auto">
            <a:xfrm>
              <a:off x="6137" y="7796"/>
              <a:ext cx="1268" cy="2136"/>
            </a:xfrm>
            <a:custGeom>
              <a:avLst/>
              <a:gdLst>
                <a:gd name="T0" fmla="*/ 0 w 1260"/>
                <a:gd name="T1" fmla="*/ 624 h 2028"/>
                <a:gd name="T2" fmla="*/ 148 w 1260"/>
                <a:gd name="T3" fmla="*/ 436 h 2028"/>
                <a:gd name="T4" fmla="*/ 373 w 1260"/>
                <a:gd name="T5" fmla="*/ 301 h 2028"/>
                <a:gd name="T6" fmla="*/ 540 w 1260"/>
                <a:gd name="T7" fmla="*/ 156 h 2028"/>
                <a:gd name="T8" fmla="*/ 853 w 1260"/>
                <a:gd name="T9" fmla="*/ 16 h 2028"/>
                <a:gd name="T10" fmla="*/ 1080 w 1260"/>
                <a:gd name="T11" fmla="*/ 0 h 2028"/>
                <a:gd name="T12" fmla="*/ 1260 w 1260"/>
                <a:gd name="T13" fmla="*/ 0 h 2028"/>
                <a:gd name="T14" fmla="*/ 1260 w 1260"/>
                <a:gd name="T15" fmla="*/ 2028 h 2028"/>
                <a:gd name="T16" fmla="*/ 0 w 1260"/>
                <a:gd name="T17" fmla="*/ 2028 h 2028"/>
                <a:gd name="T18" fmla="*/ 0 w 1260"/>
                <a:gd name="T19" fmla="*/ 624 h 2028"/>
                <a:gd name="connsiteX0" fmla="*/ 0 w 10066"/>
                <a:gd name="connsiteY0" fmla="*/ 3609 h 10532"/>
                <a:gd name="connsiteX1" fmla="*/ 1175 w 10066"/>
                <a:gd name="connsiteY1" fmla="*/ 2682 h 10532"/>
                <a:gd name="connsiteX2" fmla="*/ 2960 w 10066"/>
                <a:gd name="connsiteY2" fmla="*/ 2016 h 10532"/>
                <a:gd name="connsiteX3" fmla="*/ 4286 w 10066"/>
                <a:gd name="connsiteY3" fmla="*/ 1301 h 10532"/>
                <a:gd name="connsiteX4" fmla="*/ 6770 w 10066"/>
                <a:gd name="connsiteY4" fmla="*/ 611 h 10532"/>
                <a:gd name="connsiteX5" fmla="*/ 8571 w 10066"/>
                <a:gd name="connsiteY5" fmla="*/ 532 h 10532"/>
                <a:gd name="connsiteX6" fmla="*/ 10066 w 10066"/>
                <a:gd name="connsiteY6" fmla="*/ 0 h 10532"/>
                <a:gd name="connsiteX7" fmla="*/ 10000 w 10066"/>
                <a:gd name="connsiteY7" fmla="*/ 10532 h 10532"/>
                <a:gd name="connsiteX8" fmla="*/ 0 w 10066"/>
                <a:gd name="connsiteY8" fmla="*/ 10532 h 10532"/>
                <a:gd name="connsiteX9" fmla="*/ 0 w 10066"/>
                <a:gd name="connsiteY9" fmla="*/ 3609 h 10532"/>
                <a:gd name="connsiteX0" fmla="*/ 0 w 10066"/>
                <a:gd name="connsiteY0" fmla="*/ 3609 h 10532"/>
                <a:gd name="connsiteX1" fmla="*/ 1175 w 10066"/>
                <a:gd name="connsiteY1" fmla="*/ 2682 h 10532"/>
                <a:gd name="connsiteX2" fmla="*/ 2960 w 10066"/>
                <a:gd name="connsiteY2" fmla="*/ 2016 h 10532"/>
                <a:gd name="connsiteX3" fmla="*/ 4286 w 10066"/>
                <a:gd name="connsiteY3" fmla="*/ 1301 h 10532"/>
                <a:gd name="connsiteX4" fmla="*/ 6770 w 10066"/>
                <a:gd name="connsiteY4" fmla="*/ 611 h 10532"/>
                <a:gd name="connsiteX5" fmla="*/ 8439 w 10066"/>
                <a:gd name="connsiteY5" fmla="*/ 368 h 10532"/>
                <a:gd name="connsiteX6" fmla="*/ 10066 w 10066"/>
                <a:gd name="connsiteY6" fmla="*/ 0 h 10532"/>
                <a:gd name="connsiteX7" fmla="*/ 10000 w 10066"/>
                <a:gd name="connsiteY7" fmla="*/ 10532 h 10532"/>
                <a:gd name="connsiteX8" fmla="*/ 0 w 10066"/>
                <a:gd name="connsiteY8" fmla="*/ 10532 h 10532"/>
                <a:gd name="connsiteX9" fmla="*/ 0 w 10066"/>
                <a:gd name="connsiteY9" fmla="*/ 3609 h 10532"/>
                <a:gd name="connsiteX0" fmla="*/ 0 w 10066"/>
                <a:gd name="connsiteY0" fmla="*/ 3609 h 10532"/>
                <a:gd name="connsiteX1" fmla="*/ 1175 w 10066"/>
                <a:gd name="connsiteY1" fmla="*/ 2682 h 10532"/>
                <a:gd name="connsiteX2" fmla="*/ 2894 w 10066"/>
                <a:gd name="connsiteY2" fmla="*/ 1975 h 10532"/>
                <a:gd name="connsiteX3" fmla="*/ 4286 w 10066"/>
                <a:gd name="connsiteY3" fmla="*/ 1301 h 10532"/>
                <a:gd name="connsiteX4" fmla="*/ 6770 w 10066"/>
                <a:gd name="connsiteY4" fmla="*/ 611 h 10532"/>
                <a:gd name="connsiteX5" fmla="*/ 8439 w 10066"/>
                <a:gd name="connsiteY5" fmla="*/ 368 h 10532"/>
                <a:gd name="connsiteX6" fmla="*/ 10066 w 10066"/>
                <a:gd name="connsiteY6" fmla="*/ 0 h 10532"/>
                <a:gd name="connsiteX7" fmla="*/ 10000 w 10066"/>
                <a:gd name="connsiteY7" fmla="*/ 10532 h 10532"/>
                <a:gd name="connsiteX8" fmla="*/ 0 w 10066"/>
                <a:gd name="connsiteY8" fmla="*/ 10532 h 10532"/>
                <a:gd name="connsiteX9" fmla="*/ 0 w 10066"/>
                <a:gd name="connsiteY9" fmla="*/ 3609 h 1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6" h="10532">
                  <a:moveTo>
                    <a:pt x="0" y="3609"/>
                  </a:moveTo>
                  <a:lnTo>
                    <a:pt x="1175" y="2682"/>
                  </a:lnTo>
                  <a:lnTo>
                    <a:pt x="2894" y="1975"/>
                  </a:lnTo>
                  <a:lnTo>
                    <a:pt x="4286" y="1301"/>
                  </a:lnTo>
                  <a:lnTo>
                    <a:pt x="6770" y="611"/>
                  </a:lnTo>
                  <a:lnTo>
                    <a:pt x="8439" y="368"/>
                  </a:lnTo>
                  <a:lnTo>
                    <a:pt x="10066" y="0"/>
                  </a:lnTo>
                  <a:cubicBezTo>
                    <a:pt x="10044" y="3511"/>
                    <a:pt x="10022" y="7021"/>
                    <a:pt x="10000" y="10532"/>
                  </a:cubicBezTo>
                  <a:lnTo>
                    <a:pt x="0" y="10532"/>
                  </a:lnTo>
                  <a:lnTo>
                    <a:pt x="0" y="3609"/>
                  </a:lnTo>
                  <a:close/>
                </a:path>
              </a:pathLst>
            </a:custGeom>
            <a:solidFill>
              <a:srgbClr val="80808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21" name="Text Box 4"/>
            <p:cNvSpPr txBox="1">
              <a:spLocks noChangeArrowheads="1"/>
            </p:cNvSpPr>
            <p:nvPr/>
          </p:nvSpPr>
          <p:spPr bwMode="auto">
            <a:xfrm>
              <a:off x="6137" y="899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solidFill>
                    <a:schemeClr val="bg1"/>
                  </a:solidFill>
                  <a:cs typeface="Times New Roman" panose="02020603050405020304" pitchFamily="18" charset="0"/>
                </a:rPr>
                <a:t>资金浪费</a:t>
              </a:r>
            </a:p>
          </p:txBody>
        </p:sp>
        <p:sp>
          <p:nvSpPr>
            <p:cNvPr id="22" name="Text Box 3"/>
            <p:cNvSpPr txBox="1">
              <a:spLocks noChangeArrowheads="1"/>
            </p:cNvSpPr>
            <p:nvPr/>
          </p:nvSpPr>
          <p:spPr bwMode="auto">
            <a:xfrm>
              <a:off x="1817" y="9620"/>
              <a:ext cx="900"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800" dirty="0">
                  <a:cs typeface="Times New Roman" panose="02020603050405020304" pitchFamily="18" charset="0"/>
                </a:rPr>
                <a:t>0%</a:t>
              </a:r>
            </a:p>
          </p:txBody>
        </p:sp>
        <p:sp>
          <p:nvSpPr>
            <p:cNvPr id="23" name="Text Box 2"/>
            <p:cNvSpPr txBox="1">
              <a:spLocks noChangeArrowheads="1"/>
            </p:cNvSpPr>
            <p:nvPr/>
          </p:nvSpPr>
          <p:spPr bwMode="auto">
            <a:xfrm>
              <a:off x="7577" y="946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成本</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26.6.2 </a:t>
            </a:r>
            <a:r>
              <a:rPr lang="zh-CN" altLang="en-US" dirty="0"/>
              <a:t>建立和使用性能库</a:t>
            </a:r>
          </a:p>
        </p:txBody>
      </p:sp>
      <p:sp>
        <p:nvSpPr>
          <p:cNvPr id="3" name="内容占位符 2"/>
          <p:cNvSpPr>
            <a:spLocks noGrp="1"/>
          </p:cNvSpPr>
          <p:nvPr>
            <p:ph idx="1"/>
          </p:nvPr>
        </p:nvSpPr>
        <p:spPr/>
        <p:txBody>
          <a:bodyPr/>
          <a:lstStyle/>
          <a:p>
            <a:r>
              <a:rPr lang="en-US" altLang="zh-CN" dirty="0"/>
              <a:t>26.6.4.2 </a:t>
            </a:r>
            <a:r>
              <a:rPr lang="zh-CN" altLang="en-US" dirty="0"/>
              <a:t>性能基线库的建立</a:t>
            </a:r>
          </a:p>
          <a:p>
            <a:pPr lvl="1"/>
            <a:r>
              <a:rPr lang="zh-CN" altLang="zh-CN" dirty="0" smtClean="0"/>
              <a:t>在</a:t>
            </a:r>
            <a:r>
              <a:rPr lang="zh-CN" altLang="zh-CN" dirty="0"/>
              <a:t>实际工程中，可以依据信息运行历史，从体系结构模式、业务处理方式和用户数量三个方面建立系统的性能模型</a:t>
            </a:r>
            <a:r>
              <a:rPr lang="zh-CN" altLang="zh-CN" dirty="0" smtClean="0"/>
              <a:t>。</a:t>
            </a:r>
            <a:endParaRPr lang="en-US" altLang="zh-CN" dirty="0" smtClean="0"/>
          </a:p>
          <a:p>
            <a:pPr lvl="1"/>
            <a:r>
              <a:rPr lang="zh-CN" altLang="zh-CN" dirty="0" smtClean="0"/>
              <a:t>在</a:t>
            </a:r>
            <a:r>
              <a:rPr lang="zh-CN" altLang="zh-CN" dirty="0"/>
              <a:t>需求分析阶段，分析用户数量、业务处理方式，之后在设计阶段给出所建议的体系结构，并对性能进行实验和评估</a:t>
            </a:r>
            <a:r>
              <a:rPr lang="zh-CN" altLang="zh-CN" dirty="0" smtClean="0"/>
              <a:t>。</a:t>
            </a:r>
            <a:endParaRPr lang="en-US" altLang="zh-CN" dirty="0" smtClean="0"/>
          </a:p>
          <a:p>
            <a:pPr lvl="1"/>
            <a:r>
              <a:rPr lang="zh-CN" altLang="zh-CN" dirty="0" smtClean="0"/>
              <a:t>在</a:t>
            </a:r>
            <a:r>
              <a:rPr lang="zh-CN" altLang="zh-CN" dirty="0"/>
              <a:t>系统测试阶段验证和确认系统的性能是否符合需求的要求。</a:t>
            </a:r>
          </a:p>
          <a:p>
            <a:endParaRPr lang="zh-CN" altLang="en-US" dirty="0"/>
          </a:p>
        </p:txBody>
      </p:sp>
    </p:spTree>
    <p:extLst>
      <p:ext uri="{BB962C8B-B14F-4D97-AF65-F5344CB8AC3E}">
        <p14:creationId xmlns:p14="http://schemas.microsoft.com/office/powerpoint/2010/main" val="1041773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26.6.2 </a:t>
            </a:r>
            <a:r>
              <a:rPr lang="zh-CN" altLang="en-US" dirty="0" smtClean="0"/>
              <a:t>建立和使用性能库</a:t>
            </a:r>
            <a:endParaRPr lang="zh-CN" altLang="en-US" dirty="0"/>
          </a:p>
        </p:txBody>
      </p:sp>
      <p:sp>
        <p:nvSpPr>
          <p:cNvPr id="3" name="内容占位符 2"/>
          <p:cNvSpPr>
            <a:spLocks noGrp="1"/>
          </p:cNvSpPr>
          <p:nvPr>
            <p:ph idx="1"/>
          </p:nvPr>
        </p:nvSpPr>
        <p:spPr>
          <a:xfrm>
            <a:off x="990600" y="1295400"/>
            <a:ext cx="8001000" cy="660009"/>
          </a:xfrm>
        </p:spPr>
        <p:txBody>
          <a:bodyPr/>
          <a:lstStyle/>
          <a:p>
            <a:endParaRPr lang="zh-CN" altLang="en-US" dirty="0"/>
          </a:p>
        </p:txBody>
      </p:sp>
      <p:pic>
        <p:nvPicPr>
          <p:cNvPr id="86018" name="Picture 2"/>
          <p:cNvPicPr>
            <a:picLocks noChangeAspect="1" noChangeArrowheads="1"/>
          </p:cNvPicPr>
          <p:nvPr/>
        </p:nvPicPr>
        <p:blipFill>
          <a:blip r:embed="rId2"/>
          <a:srcRect/>
          <a:stretch>
            <a:fillRect/>
          </a:stretch>
        </p:blipFill>
        <p:spPr bwMode="auto">
          <a:xfrm>
            <a:off x="562574" y="1906442"/>
            <a:ext cx="8459731" cy="40582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26.7</a:t>
            </a:r>
            <a:r>
              <a:rPr lang="zh-CN" altLang="en-US" dirty="0"/>
              <a:t>信息系统失败</a:t>
            </a:r>
            <a:r>
              <a:rPr lang="zh-CN" altLang="en-US" dirty="0" smtClean="0"/>
              <a:t>案例</a:t>
            </a:r>
            <a:endParaRPr lang="zh-CN" altLang="en-US" dirty="0"/>
          </a:p>
        </p:txBody>
      </p:sp>
      <p:sp>
        <p:nvSpPr>
          <p:cNvPr id="3" name="内容占位符 2"/>
          <p:cNvSpPr>
            <a:spLocks noGrp="1"/>
          </p:cNvSpPr>
          <p:nvPr>
            <p:ph idx="1"/>
          </p:nvPr>
        </p:nvSpPr>
        <p:spPr/>
        <p:txBody>
          <a:bodyPr/>
          <a:lstStyle/>
          <a:p>
            <a:r>
              <a:rPr lang="zh-CN" altLang="en-US" dirty="0" smtClean="0"/>
              <a:t>伦敦</a:t>
            </a:r>
            <a:r>
              <a:rPr lang="zh-CN" altLang="en-US" dirty="0"/>
              <a:t>救护车</a:t>
            </a:r>
            <a:r>
              <a:rPr lang="zh-CN" altLang="en-US" dirty="0" smtClean="0"/>
              <a:t>服务系统</a:t>
            </a:r>
            <a:endParaRPr lang="en-US" dirty="0" smtClean="0"/>
          </a:p>
          <a:p>
            <a:pPr lvl="1"/>
            <a:r>
              <a:rPr lang="en-US" dirty="0" smtClean="0"/>
              <a:t>26.7.1 </a:t>
            </a:r>
            <a:r>
              <a:rPr lang="zh-CN" altLang="en-US" dirty="0" smtClean="0"/>
              <a:t>系统简述</a:t>
            </a:r>
          </a:p>
          <a:p>
            <a:pPr lvl="1"/>
            <a:r>
              <a:rPr lang="en-US" dirty="0" smtClean="0"/>
              <a:t>26.7.2 </a:t>
            </a:r>
            <a:r>
              <a:rPr lang="zh-CN" altLang="en-US" dirty="0" smtClean="0"/>
              <a:t>系统失败原因分析</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26.7.1 </a:t>
            </a:r>
            <a:r>
              <a:rPr lang="zh-CN" altLang="en-US" dirty="0" smtClean="0"/>
              <a:t>系统简述</a:t>
            </a:r>
            <a:endParaRPr lang="zh-CN" altLang="en-US" dirty="0"/>
          </a:p>
        </p:txBody>
      </p:sp>
      <p:sp>
        <p:nvSpPr>
          <p:cNvPr id="3" name="内容占位符 2"/>
          <p:cNvSpPr>
            <a:spLocks noGrp="1"/>
          </p:cNvSpPr>
          <p:nvPr>
            <p:ph idx="1"/>
          </p:nvPr>
        </p:nvSpPr>
        <p:spPr/>
        <p:txBody>
          <a:bodyPr/>
          <a:lstStyle/>
          <a:p>
            <a:r>
              <a:rPr lang="zh-CN" altLang="en-US" dirty="0" smtClean="0"/>
              <a:t>伦敦救护车服务（</a:t>
            </a:r>
            <a:r>
              <a:rPr lang="en-US" dirty="0" smtClean="0"/>
              <a:t>LAS</a:t>
            </a:r>
            <a:r>
              <a:rPr lang="zh-CN" altLang="en-US" dirty="0" smtClean="0"/>
              <a:t>）系统</a:t>
            </a:r>
            <a:endParaRPr lang="en-US" altLang="zh-CN" dirty="0" smtClean="0"/>
          </a:p>
          <a:p>
            <a:pPr lvl="1"/>
            <a:r>
              <a:rPr lang="zh-CN" altLang="en-US" dirty="0" smtClean="0"/>
              <a:t>负责大伦敦地区的救护车交通指挥。其范围覆盖</a:t>
            </a:r>
            <a:r>
              <a:rPr lang="en-US" dirty="0" smtClean="0"/>
              <a:t>600</a:t>
            </a:r>
            <a:r>
              <a:rPr lang="zh-CN" altLang="en-US" dirty="0" smtClean="0"/>
              <a:t>平方英里，每天要有</a:t>
            </a:r>
            <a:r>
              <a:rPr lang="en-US" dirty="0" smtClean="0"/>
              <a:t>750</a:t>
            </a:r>
            <a:r>
              <a:rPr lang="zh-CN" altLang="en-US" dirty="0" smtClean="0"/>
              <a:t>辆车运输</a:t>
            </a:r>
            <a:r>
              <a:rPr lang="en-US" dirty="0" smtClean="0"/>
              <a:t>5000</a:t>
            </a:r>
            <a:r>
              <a:rPr lang="zh-CN" altLang="en-US" dirty="0" smtClean="0"/>
              <a:t>个病人。</a:t>
            </a:r>
            <a:endParaRPr lang="en-US" altLang="zh-CN" dirty="0" smtClean="0"/>
          </a:p>
          <a:p>
            <a:pPr lvl="1"/>
            <a:r>
              <a:rPr lang="en-US" dirty="0" smtClean="0"/>
              <a:t>LAS</a:t>
            </a:r>
            <a:r>
              <a:rPr lang="zh-CN" altLang="en-US" dirty="0" smtClean="0"/>
              <a:t>每天平均收到</a:t>
            </a:r>
            <a:r>
              <a:rPr lang="en-US" dirty="0" smtClean="0"/>
              <a:t>2000</a:t>
            </a:r>
            <a:r>
              <a:rPr lang="zh-CN" altLang="en-US" dirty="0" smtClean="0"/>
              <a:t>个电话，包括超过</a:t>
            </a:r>
            <a:r>
              <a:rPr lang="en-US" dirty="0" smtClean="0"/>
              <a:t>1300</a:t>
            </a:r>
            <a:r>
              <a:rPr lang="zh-CN" altLang="en-US" dirty="0" smtClean="0"/>
              <a:t>个紧急电话。这里讨论的是其中的计算机辅助派车系统（</a:t>
            </a:r>
            <a:r>
              <a:rPr lang="en-US" dirty="0" smtClean="0"/>
              <a:t>CAD-Computer Aided Dispatch</a:t>
            </a:r>
            <a:r>
              <a:rPr lang="zh-CN" altLang="en-US" dirty="0" smtClean="0"/>
              <a:t>），其目的是取代纯人工的派车系统，提高派车的效率和资源利用率。</a:t>
            </a:r>
            <a:endParaRPr lang="en-US" altLang="zh-CN" dirty="0" smtClean="0"/>
          </a:p>
          <a:p>
            <a:pPr lvl="1"/>
            <a:r>
              <a:rPr lang="en-US" dirty="0" smtClean="0"/>
              <a:t>CAD</a:t>
            </a:r>
            <a:r>
              <a:rPr lang="zh-CN" altLang="en-US" dirty="0" smtClean="0"/>
              <a:t>主要的功能要求如下：</a:t>
            </a:r>
          </a:p>
          <a:p>
            <a:pPr lvl="2"/>
            <a:r>
              <a:rPr lang="zh-CN" altLang="en-US" dirty="0" smtClean="0"/>
              <a:t>处理接到的电话，接收和验证事故的细节，包括地点；</a:t>
            </a:r>
          </a:p>
          <a:p>
            <a:pPr lvl="2"/>
            <a:r>
              <a:rPr lang="zh-CN" altLang="en-US" dirty="0" smtClean="0"/>
              <a:t>决定派哪辆救护车；</a:t>
            </a:r>
          </a:p>
          <a:p>
            <a:pPr lvl="2"/>
            <a:r>
              <a:rPr lang="zh-CN" altLang="en-US" dirty="0" smtClean="0"/>
              <a:t>跟踪救护车，并将事故的细节告知救护车；</a:t>
            </a:r>
          </a:p>
          <a:p>
            <a:pPr lvl="2"/>
            <a:r>
              <a:rPr lang="zh-CN" altLang="en-US" dirty="0" smtClean="0"/>
              <a:t>管理救护车资源，指出救护车的位置，减少响应时间。</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43000" y="1295400"/>
            <a:ext cx="7848600" cy="4902200"/>
          </a:xfrm>
        </p:spPr>
        <p:txBody>
          <a:bodyPr/>
          <a:lstStyle/>
          <a:p>
            <a:r>
              <a:rPr lang="en-US" dirty="0" smtClean="0"/>
              <a:t>CAD</a:t>
            </a:r>
            <a:r>
              <a:rPr lang="zh-CN" altLang="en-US" dirty="0" smtClean="0"/>
              <a:t>项目于</a:t>
            </a:r>
            <a:r>
              <a:rPr lang="en-US" dirty="0" smtClean="0"/>
              <a:t>1990</a:t>
            </a:r>
            <a:r>
              <a:rPr lang="zh-CN" altLang="en-US" dirty="0" smtClean="0"/>
              <a:t>年秋天启动。</a:t>
            </a:r>
            <a:endParaRPr lang="en-US" altLang="zh-CN" dirty="0" smtClean="0"/>
          </a:p>
          <a:p>
            <a:r>
              <a:rPr lang="en-US" dirty="0" smtClean="0"/>
              <a:t>1992</a:t>
            </a:r>
            <a:r>
              <a:rPr lang="zh-CN" altLang="en-US" dirty="0" smtClean="0"/>
              <a:t>年</a:t>
            </a:r>
            <a:r>
              <a:rPr lang="en-US" dirty="0" smtClean="0"/>
              <a:t>1</a:t>
            </a:r>
            <a:r>
              <a:rPr lang="zh-CN" altLang="en-US" dirty="0" smtClean="0"/>
              <a:t>月开始派车，虽然软件仍未彻底完成。</a:t>
            </a:r>
            <a:endParaRPr lang="en-US" altLang="zh-CN" dirty="0" smtClean="0"/>
          </a:p>
          <a:p>
            <a:r>
              <a:rPr lang="en-US" dirty="0" smtClean="0"/>
              <a:t>1992</a:t>
            </a:r>
            <a:r>
              <a:rPr lang="zh-CN" altLang="en-US" dirty="0" smtClean="0"/>
              <a:t>年的头</a:t>
            </a:r>
            <a:r>
              <a:rPr lang="en-US" dirty="0" smtClean="0"/>
              <a:t>9</a:t>
            </a:r>
            <a:r>
              <a:rPr lang="zh-CN" altLang="en-US" dirty="0" smtClean="0"/>
              <a:t>个月里，系统非常不稳定。</a:t>
            </a:r>
            <a:endParaRPr lang="en-US" altLang="zh-CN" dirty="0" smtClean="0"/>
          </a:p>
          <a:p>
            <a:r>
              <a:rPr lang="en-US" dirty="0" smtClean="0"/>
              <a:t>1992</a:t>
            </a:r>
            <a:r>
              <a:rPr lang="zh-CN" altLang="en-US" dirty="0" smtClean="0"/>
              <a:t>年</a:t>
            </a:r>
            <a:r>
              <a:rPr lang="en-US" dirty="0" smtClean="0"/>
              <a:t>10</a:t>
            </a:r>
            <a:r>
              <a:rPr lang="zh-CN" altLang="en-US" dirty="0" smtClean="0"/>
              <a:t>月</a:t>
            </a:r>
            <a:r>
              <a:rPr lang="en-US" dirty="0" smtClean="0"/>
              <a:t>27</a:t>
            </a:r>
            <a:r>
              <a:rPr lang="zh-CN" altLang="en-US" dirty="0" smtClean="0"/>
              <a:t>日，系统发生严重问题，导致回到半手工的派车状态。</a:t>
            </a:r>
            <a:endParaRPr lang="en-US" altLang="zh-CN" dirty="0" smtClean="0"/>
          </a:p>
          <a:p>
            <a:r>
              <a:rPr lang="en-US" dirty="0" smtClean="0"/>
              <a:t>1992</a:t>
            </a:r>
            <a:r>
              <a:rPr lang="zh-CN" altLang="en-US" dirty="0" smtClean="0"/>
              <a:t>年</a:t>
            </a:r>
            <a:r>
              <a:rPr lang="en-US" dirty="0" smtClean="0"/>
              <a:t>11</a:t>
            </a:r>
            <a:r>
              <a:rPr lang="zh-CN" altLang="en-US" dirty="0" smtClean="0"/>
              <a:t>月</a:t>
            </a:r>
            <a:r>
              <a:rPr lang="en-US" dirty="0" smtClean="0"/>
              <a:t>4</a:t>
            </a:r>
            <a:r>
              <a:rPr lang="zh-CN" altLang="en-US" dirty="0" smtClean="0"/>
              <a:t>日系统垮掉。</a:t>
            </a:r>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26.7.2 </a:t>
            </a:r>
            <a:r>
              <a:rPr lang="zh-CN" altLang="en-US" dirty="0" smtClean="0"/>
              <a:t>系统失败原因分析</a:t>
            </a:r>
            <a:endParaRPr lang="zh-CN" altLang="en-US" dirty="0"/>
          </a:p>
        </p:txBody>
      </p:sp>
      <p:sp>
        <p:nvSpPr>
          <p:cNvPr id="3" name="内容占位符 2"/>
          <p:cNvSpPr>
            <a:spLocks noGrp="1"/>
          </p:cNvSpPr>
          <p:nvPr>
            <p:ph idx="1"/>
          </p:nvPr>
        </p:nvSpPr>
        <p:spPr/>
        <p:txBody>
          <a:bodyPr/>
          <a:lstStyle/>
          <a:p>
            <a:r>
              <a:rPr lang="zh-CN" altLang="en-US" b="1" dirty="0" smtClean="0"/>
              <a:t>第一，没有类似系统的经验可用</a:t>
            </a:r>
            <a:endParaRPr lang="en-US" altLang="zh-CN" b="1" dirty="0" smtClean="0"/>
          </a:p>
          <a:p>
            <a:pPr lvl="1"/>
            <a:r>
              <a:rPr lang="zh-CN" altLang="en-US" dirty="0" smtClean="0"/>
              <a:t>项目计划是将原先的手工处理过程（原先是：填好的表单在一个传输带上，由传输带将表单从一个员工传到下一个员工）转换为自动调度系统。</a:t>
            </a:r>
            <a:endParaRPr lang="en-US" altLang="zh-CN" dirty="0" smtClean="0"/>
          </a:p>
          <a:p>
            <a:pPr lvl="2"/>
            <a:r>
              <a:rPr lang="zh-CN" altLang="en-US" dirty="0" smtClean="0"/>
              <a:t>这种业务模式的任意性很强。系统建设者们完全没有意识到实现该系统的风险。</a:t>
            </a:r>
          </a:p>
          <a:p>
            <a:r>
              <a:rPr lang="zh-CN" altLang="en-US" b="1" dirty="0" smtClean="0"/>
              <a:t>第二，对项目的预算和估计不足</a:t>
            </a:r>
            <a:endParaRPr lang="en-US" altLang="zh-CN" b="1" dirty="0" smtClean="0"/>
          </a:p>
          <a:p>
            <a:pPr lvl="1"/>
            <a:r>
              <a:rPr lang="zh-CN" altLang="en-US" dirty="0" smtClean="0"/>
              <a:t>项目开始前，管理者咨询了一家公司。咨询报告的建议是该项目需要花费一百五十万英镑和</a:t>
            </a:r>
            <a:r>
              <a:rPr lang="en-US" dirty="0" smtClean="0"/>
              <a:t>19</a:t>
            </a:r>
            <a:r>
              <a:rPr lang="zh-CN" altLang="en-US" dirty="0" smtClean="0"/>
              <a:t>个月时间。并指出，如果不能给出完整的解决方案，可能还要花更多的经费和时间。</a:t>
            </a:r>
            <a:endParaRPr lang="en-US" altLang="zh-CN" dirty="0" smtClean="0"/>
          </a:p>
          <a:p>
            <a:pPr lvl="2"/>
            <a:r>
              <a:rPr lang="zh-CN" altLang="en-US" dirty="0" smtClean="0"/>
              <a:t>系统的建设者没有给出完整的方案，只是采纳了咨询报告的参考数字。</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26.7.2 </a:t>
            </a:r>
            <a:r>
              <a:rPr lang="zh-CN" altLang="en-US" dirty="0" smtClean="0"/>
              <a:t>系统失败原因分析</a:t>
            </a:r>
            <a:endParaRPr lang="zh-CN" altLang="en-US" dirty="0"/>
          </a:p>
        </p:txBody>
      </p:sp>
      <p:sp>
        <p:nvSpPr>
          <p:cNvPr id="3" name="内容占位符 2"/>
          <p:cNvSpPr>
            <a:spLocks noGrp="1"/>
          </p:cNvSpPr>
          <p:nvPr>
            <p:ph idx="1"/>
          </p:nvPr>
        </p:nvSpPr>
        <p:spPr>
          <a:xfrm>
            <a:off x="970864" y="1282243"/>
            <a:ext cx="8001000" cy="4902200"/>
          </a:xfrm>
        </p:spPr>
        <p:txBody>
          <a:bodyPr/>
          <a:lstStyle/>
          <a:p>
            <a:r>
              <a:rPr lang="zh-CN" altLang="en-US" b="1" dirty="0" smtClean="0"/>
              <a:t>第三，依据最低价的标书，决定承包商</a:t>
            </a:r>
            <a:endParaRPr lang="en-US" altLang="zh-CN" b="1" dirty="0" smtClean="0"/>
          </a:p>
          <a:p>
            <a:pPr lvl="1"/>
            <a:r>
              <a:rPr lang="zh-CN" altLang="en-US" dirty="0" smtClean="0"/>
              <a:t>该项目的招商广告引起了</a:t>
            </a:r>
            <a:r>
              <a:rPr lang="en-US" dirty="0" smtClean="0"/>
              <a:t>35</a:t>
            </a:r>
            <a:r>
              <a:rPr lang="zh-CN" altLang="en-US" dirty="0" smtClean="0"/>
              <a:t>家公司的回应。</a:t>
            </a:r>
            <a:endParaRPr lang="en-US" altLang="zh-CN" dirty="0" smtClean="0"/>
          </a:p>
          <a:p>
            <a:pPr lvl="1"/>
            <a:r>
              <a:rPr lang="zh-CN" altLang="en-US" dirty="0" smtClean="0"/>
              <a:t>使用方将需求规格说明和时间进度要求交给这些公司讨论，并提出工期时间是</a:t>
            </a:r>
            <a:r>
              <a:rPr lang="en-US" dirty="0" smtClean="0"/>
              <a:t>11</a:t>
            </a:r>
            <a:r>
              <a:rPr lang="zh-CN" altLang="en-US" dirty="0" smtClean="0"/>
              <a:t>个月。</a:t>
            </a:r>
            <a:endParaRPr lang="en-US" altLang="zh-CN" dirty="0" smtClean="0"/>
          </a:p>
          <a:p>
            <a:pPr lvl="2"/>
            <a:r>
              <a:rPr lang="zh-CN" altLang="en-US" dirty="0" smtClean="0"/>
              <a:t>虽然，许多公司对工期表示异议，但被告知项目工期没有谈判余地。</a:t>
            </a:r>
            <a:endParaRPr lang="en-US" altLang="zh-CN" dirty="0" smtClean="0"/>
          </a:p>
          <a:p>
            <a:r>
              <a:rPr lang="zh-CN" altLang="en-US" b="1" dirty="0" smtClean="0"/>
              <a:t>第四，方案建议书给出的需求分析不合理</a:t>
            </a:r>
            <a:endParaRPr lang="en-US" altLang="zh-CN" b="1" dirty="0" smtClean="0"/>
          </a:p>
          <a:p>
            <a:pPr lvl="1"/>
            <a:r>
              <a:rPr lang="zh-CN" altLang="en-US" dirty="0" smtClean="0"/>
              <a:t>在需求工程阶段，用户没有参与。</a:t>
            </a:r>
            <a:endParaRPr lang="en-US" altLang="zh-CN" dirty="0" smtClean="0"/>
          </a:p>
          <a:p>
            <a:pPr lvl="2"/>
            <a:r>
              <a:rPr lang="zh-CN" altLang="en-US" dirty="0" smtClean="0"/>
              <a:t>方案建议书中给出的需求和设计很大程度上影响和改变了救护车司机原先的工作方式。</a:t>
            </a:r>
            <a:endParaRPr lang="en-US" altLang="zh-CN" dirty="0" smtClean="0"/>
          </a:p>
          <a:p>
            <a:pPr lvl="1"/>
            <a:r>
              <a:rPr lang="zh-CN" altLang="en-US" dirty="0" smtClean="0"/>
              <a:t>这是极为不合理的，如果司机不在正确时间内以正确的次序按下设定的按钮，就可能导致混乱。</a:t>
            </a:r>
          </a:p>
          <a:p>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例如，新</a:t>
            </a:r>
            <a:r>
              <a:rPr lang="en-US" dirty="0" smtClean="0"/>
              <a:t>CAD</a:t>
            </a:r>
            <a:r>
              <a:rPr lang="zh-CN" altLang="en-US" dirty="0" smtClean="0"/>
              <a:t>系统需求中提出“按设定的目标运行，以期望能为每个事故调动最优的资源。”</a:t>
            </a:r>
            <a:endParaRPr lang="en-US" altLang="zh-CN" dirty="0" smtClean="0"/>
          </a:p>
          <a:p>
            <a:pPr lvl="1"/>
            <a:r>
              <a:rPr lang="zh-CN" altLang="en-US" dirty="0" smtClean="0"/>
              <a:t>这样可以克服原先</a:t>
            </a:r>
            <a:r>
              <a:rPr lang="en-US" dirty="0" smtClean="0"/>
              <a:t>LAS</a:t>
            </a:r>
            <a:r>
              <a:rPr lang="zh-CN" altLang="en-US" dirty="0" smtClean="0"/>
              <a:t>的资源管理不够优化的问题。新系统将根据指定的救护车停车点，就近分配资源。然而，这样需求条款可能会导致发生下面的应用场景：</a:t>
            </a:r>
          </a:p>
          <a:p>
            <a:pPr lvl="2"/>
            <a:r>
              <a:rPr lang="zh-CN" altLang="en-US" dirty="0" smtClean="0"/>
              <a:t>将司机约翰派往常驻地点的东面几英里的远的事故现场；</a:t>
            </a:r>
          </a:p>
          <a:p>
            <a:pPr lvl="2"/>
            <a:r>
              <a:rPr lang="zh-CN" altLang="en-US" dirty="0" smtClean="0"/>
              <a:t>一旦到那里，直接将病人送到东面几英里的一家医院；</a:t>
            </a:r>
          </a:p>
          <a:p>
            <a:pPr lvl="2"/>
            <a:r>
              <a:rPr lang="zh-CN" altLang="en-US" dirty="0" smtClean="0"/>
              <a:t>另一个紧急请求电话打进来，由于约翰是最近的司机，他又被派到更东面的几英里的地方；</a:t>
            </a:r>
          </a:p>
          <a:p>
            <a:pPr lvl="2"/>
            <a:r>
              <a:rPr lang="zh-CN" altLang="en-US" dirty="0" smtClean="0"/>
              <a:t>等等。</a:t>
            </a:r>
          </a:p>
          <a:p>
            <a:r>
              <a:rPr lang="zh-CN" altLang="en-US" dirty="0" smtClean="0"/>
              <a:t>这样一来，约翰会离他的常驻地越来越远，自然就会到他很不熟悉的地区。</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影响信息系统成功的四个因素：</a:t>
            </a:r>
            <a:endParaRPr lang="zh-CN" altLang="en-US" dirty="0"/>
          </a:p>
        </p:txBody>
      </p:sp>
      <p:sp>
        <p:nvSpPr>
          <p:cNvPr id="3" name="内容占位符 2"/>
          <p:cNvSpPr>
            <a:spLocks noGrp="1"/>
          </p:cNvSpPr>
          <p:nvPr>
            <p:ph idx="1"/>
          </p:nvPr>
        </p:nvSpPr>
        <p:spPr>
          <a:xfrm>
            <a:off x="914400" y="1282430"/>
            <a:ext cx="8001000" cy="4902200"/>
          </a:xfrm>
        </p:spPr>
        <p:txBody>
          <a:bodyPr/>
          <a:lstStyle/>
          <a:p>
            <a:r>
              <a:rPr lang="en-US" altLang="zh-CN" sz="2400" dirty="0" smtClean="0"/>
              <a:t>CIO</a:t>
            </a:r>
            <a:r>
              <a:rPr lang="en-US" altLang="zh-CN" sz="2400" dirty="0"/>
              <a:t> (</a:t>
            </a:r>
            <a:r>
              <a:rPr lang="zh-CN" altLang="en-US" sz="2400" dirty="0"/>
              <a:t>信息总管</a:t>
            </a:r>
            <a:r>
              <a:rPr lang="en-US" altLang="zh-CN" sz="2400" dirty="0"/>
              <a:t>--Chief Information Officer)</a:t>
            </a:r>
            <a:r>
              <a:rPr lang="zh-CN" altLang="zh-CN" sz="2400" dirty="0" smtClean="0"/>
              <a:t>确信</a:t>
            </a:r>
            <a:r>
              <a:rPr lang="zh-CN" altLang="zh-CN" sz="2400" dirty="0"/>
              <a:t>系统已实现了客户需求且能正确运行</a:t>
            </a:r>
            <a:r>
              <a:rPr lang="zh-CN" altLang="zh-CN" sz="2400" dirty="0" smtClean="0"/>
              <a:t>。</a:t>
            </a:r>
            <a:endParaRPr lang="en-US" altLang="zh-CN" sz="2400" dirty="0" smtClean="0"/>
          </a:p>
          <a:p>
            <a:r>
              <a:rPr lang="zh-CN" altLang="en-US" sz="2400" dirty="0" smtClean="0"/>
              <a:t>但是，</a:t>
            </a:r>
            <a:r>
              <a:rPr lang="en-US" altLang="zh-CN" sz="2400" dirty="0" smtClean="0"/>
              <a:t>CIO</a:t>
            </a:r>
            <a:r>
              <a:rPr lang="zh-CN" altLang="zh-CN" sz="2400" dirty="0"/>
              <a:t>更多地关注的是验收测试时的软虫，造成系统不一定能满足客户</a:t>
            </a:r>
            <a:r>
              <a:rPr lang="zh-CN" altLang="zh-CN" sz="2400" dirty="0" smtClean="0"/>
              <a:t>需求，</a:t>
            </a:r>
            <a:r>
              <a:rPr lang="zh-CN" altLang="zh-CN" sz="2400" dirty="0"/>
              <a:t>例如，性能、用户的处理业务的习惯等</a:t>
            </a:r>
            <a:r>
              <a:rPr lang="zh-CN" altLang="zh-CN" sz="2400" dirty="0" smtClean="0"/>
              <a:t>。</a:t>
            </a:r>
            <a:endParaRPr lang="en-US" altLang="zh-CN" sz="2400" dirty="0" smtClean="0"/>
          </a:p>
          <a:p>
            <a:pPr lvl="1"/>
            <a:r>
              <a:rPr lang="zh-CN" altLang="en-US" sz="2000" dirty="0" smtClean="0"/>
              <a:t>一、被动</a:t>
            </a:r>
            <a:r>
              <a:rPr lang="zh-CN" altLang="en-US" sz="2000" dirty="0"/>
              <a:t>的需求分析，即，用户或采购方没能积极地参与信息系统需求分析，而</a:t>
            </a:r>
            <a:r>
              <a:rPr lang="zh-CN" altLang="en-US" sz="2000" dirty="0" smtClean="0"/>
              <a:t>由开发</a:t>
            </a:r>
            <a:r>
              <a:rPr lang="zh-CN" altLang="en-US" sz="2000" dirty="0"/>
              <a:t>方主导；</a:t>
            </a:r>
            <a:endParaRPr lang="en-US" altLang="zh-CN" sz="2000" dirty="0"/>
          </a:p>
          <a:p>
            <a:pPr lvl="1"/>
            <a:r>
              <a:rPr lang="zh-CN" altLang="en-US" sz="2000" dirty="0" smtClean="0"/>
              <a:t>二、</a:t>
            </a:r>
            <a:r>
              <a:rPr lang="en-US" altLang="zh-CN" sz="2000" dirty="0" smtClean="0"/>
              <a:t>CEO</a:t>
            </a:r>
            <a:r>
              <a:rPr lang="en-US" altLang="zh-CN" sz="2000" dirty="0"/>
              <a:t>(</a:t>
            </a:r>
            <a:r>
              <a:rPr lang="zh-CN" altLang="en-US" sz="2000" dirty="0"/>
              <a:t>执行总裁</a:t>
            </a:r>
            <a:r>
              <a:rPr lang="en-US" altLang="zh-CN" sz="2000" dirty="0"/>
              <a:t>-- Chief Executive Officer)</a:t>
            </a:r>
            <a:r>
              <a:rPr lang="zh-CN" altLang="en-US" sz="2000" dirty="0"/>
              <a:t>和部门经理们的角色的被动</a:t>
            </a:r>
            <a:r>
              <a:rPr lang="zh-CN" altLang="en-US" sz="2000" dirty="0" smtClean="0"/>
              <a:t>。</a:t>
            </a:r>
            <a:endParaRPr lang="en-US" altLang="zh-CN" sz="2000" dirty="0" smtClean="0"/>
          </a:p>
          <a:p>
            <a:pPr lvl="2"/>
            <a:r>
              <a:rPr lang="zh-CN" altLang="en-US" sz="1600" dirty="0" smtClean="0"/>
              <a:t>虽然</a:t>
            </a:r>
            <a:r>
              <a:rPr lang="en-US" altLang="zh-CN" sz="1600" dirty="0" smtClean="0"/>
              <a:t>CIO</a:t>
            </a:r>
            <a:r>
              <a:rPr lang="zh-CN" altLang="en-US" sz="1600" dirty="0" smtClean="0"/>
              <a:t>会</a:t>
            </a:r>
            <a:r>
              <a:rPr lang="zh-CN" altLang="en-US" sz="1600" dirty="0"/>
              <a:t>推动企业各部分主管使用信息系统，但是部门经理们会勉强地使用，造成</a:t>
            </a:r>
            <a:r>
              <a:rPr lang="en-US" altLang="zh-CN" sz="1600" dirty="0"/>
              <a:t>CEO</a:t>
            </a:r>
            <a:r>
              <a:rPr lang="zh-CN" altLang="en-US" sz="1600" dirty="0"/>
              <a:t>与</a:t>
            </a:r>
            <a:r>
              <a:rPr lang="en-US" altLang="zh-CN" sz="1600" dirty="0"/>
              <a:t>CIO</a:t>
            </a:r>
            <a:r>
              <a:rPr lang="zh-CN" altLang="en-US" sz="1600" dirty="0"/>
              <a:t>之间的隔阂；</a:t>
            </a:r>
            <a:endParaRPr lang="en-US" altLang="zh-CN" sz="1600" dirty="0"/>
          </a:p>
          <a:p>
            <a:pPr lvl="1"/>
            <a:r>
              <a:rPr lang="zh-CN" altLang="en-US" sz="2000" dirty="0" smtClean="0"/>
              <a:t>三、一般</a:t>
            </a:r>
            <a:r>
              <a:rPr lang="zh-CN" altLang="en-US" sz="2000" dirty="0"/>
              <a:t>用户的消极抵抗；</a:t>
            </a:r>
            <a:endParaRPr lang="en-US" altLang="zh-CN" sz="2000" dirty="0"/>
          </a:p>
          <a:p>
            <a:pPr lvl="1"/>
            <a:r>
              <a:rPr lang="zh-CN" altLang="en-US" sz="2000" dirty="0" smtClean="0"/>
              <a:t>四、信息系统</a:t>
            </a:r>
            <a:r>
              <a:rPr lang="zh-CN" altLang="en-US" sz="2000" dirty="0"/>
              <a:t>的验收测试由</a:t>
            </a:r>
            <a:r>
              <a:rPr lang="en-US" altLang="zh-CN" sz="2000" dirty="0"/>
              <a:t>CIO</a:t>
            </a:r>
            <a:r>
              <a:rPr lang="zh-CN" altLang="en-US" sz="2000" dirty="0"/>
              <a:t>主持，而不是由实际用户</a:t>
            </a:r>
            <a:r>
              <a:rPr lang="zh-CN" altLang="en-US" sz="2000" dirty="0" smtClean="0"/>
              <a:t>。</a:t>
            </a:r>
            <a:endParaRPr lang="zh-CN" altLang="en-US" dirty="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第五，需求分析给出了不合理的资源配置</a:t>
            </a:r>
            <a:endParaRPr lang="en-US" altLang="zh-CN" b="1" dirty="0" smtClean="0"/>
          </a:p>
          <a:p>
            <a:pPr lvl="1"/>
            <a:r>
              <a:rPr lang="zh-CN" altLang="en-US" dirty="0" smtClean="0"/>
              <a:t>新系统取消了当地紧急救护站的灵活性，统一重新分配资源。</a:t>
            </a:r>
            <a:endParaRPr lang="en-US" altLang="zh-CN" dirty="0" smtClean="0"/>
          </a:p>
          <a:p>
            <a:pPr lvl="1"/>
            <a:r>
              <a:rPr lang="zh-CN" altLang="en-US" dirty="0" smtClean="0"/>
              <a:t>新系统要求所有的资源管理被完全集中和统一处理。</a:t>
            </a:r>
            <a:endParaRPr lang="en-US" altLang="zh-CN" dirty="0" smtClean="0"/>
          </a:p>
          <a:p>
            <a:pPr lvl="2"/>
            <a:r>
              <a:rPr lang="zh-CN" altLang="en-US" dirty="0" smtClean="0"/>
              <a:t>假如约翰在他自己汽车的停放位置，但是计算机可能命令他开</a:t>
            </a:r>
            <a:r>
              <a:rPr lang="en-US" dirty="0" smtClean="0"/>
              <a:t>5</a:t>
            </a:r>
            <a:r>
              <a:rPr lang="zh-CN" altLang="en-US" dirty="0" smtClean="0"/>
              <a:t>号车。约翰在匆忙之中，并不能迅速到达</a:t>
            </a:r>
            <a:r>
              <a:rPr lang="en-US" dirty="0" smtClean="0"/>
              <a:t>5</a:t>
            </a:r>
            <a:r>
              <a:rPr lang="zh-CN" altLang="en-US" dirty="0" smtClean="0"/>
              <a:t>号车的位置，或者，</a:t>
            </a:r>
            <a:r>
              <a:rPr lang="en-US" dirty="0" smtClean="0"/>
              <a:t>5</a:t>
            </a:r>
            <a:r>
              <a:rPr lang="zh-CN" altLang="en-US" dirty="0" smtClean="0"/>
              <a:t>号车被其它车挡住。如果为病人考虑，约翰会急忙开别的车</a:t>
            </a:r>
            <a:r>
              <a:rPr lang="en-US" dirty="0" smtClean="0"/>
              <a:t>(</a:t>
            </a:r>
            <a:r>
              <a:rPr lang="zh-CN" altLang="en-US" dirty="0" smtClean="0"/>
              <a:t>例如</a:t>
            </a:r>
            <a:r>
              <a:rPr lang="en-US" dirty="0" smtClean="0"/>
              <a:t>4</a:t>
            </a:r>
            <a:r>
              <a:rPr lang="zh-CN" altLang="en-US" dirty="0" smtClean="0"/>
              <a:t>号车</a:t>
            </a:r>
            <a:r>
              <a:rPr lang="en-US" dirty="0" smtClean="0"/>
              <a:t>)</a:t>
            </a:r>
            <a:r>
              <a:rPr lang="zh-CN" altLang="en-US" dirty="0" smtClean="0"/>
              <a:t>出发。</a:t>
            </a:r>
            <a:endParaRPr lang="en-US" altLang="zh-CN" dirty="0" smtClean="0"/>
          </a:p>
          <a:p>
            <a:pPr lvl="2"/>
            <a:r>
              <a:rPr lang="zh-CN" altLang="en-US" dirty="0" smtClean="0"/>
              <a:t>这给司机造成了极大麻烦，司机们不熟悉所开的车辆。</a:t>
            </a:r>
          </a:p>
          <a:p>
            <a:pPr lvl="1"/>
            <a:r>
              <a:rPr lang="zh-CN" altLang="en-US" dirty="0" smtClean="0"/>
              <a:t>需求分析者相信计算机系统可以改变人的行为，而不是用计算机协助人的工作。</a:t>
            </a:r>
            <a:endParaRPr lang="en-US" altLang="zh-CN" dirty="0" smtClean="0"/>
          </a:p>
          <a:p>
            <a:pPr lvl="2"/>
            <a:r>
              <a:rPr lang="zh-CN" altLang="en-US" dirty="0" smtClean="0"/>
              <a:t>彻底打乱了人们做事的习惯流程。</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第六，代码错误导致系统最终崩溃</a:t>
            </a:r>
            <a:endParaRPr lang="en-US" altLang="zh-CN" b="1" dirty="0" smtClean="0"/>
          </a:p>
          <a:p>
            <a:pPr lvl="1"/>
            <a:r>
              <a:rPr lang="zh-CN" altLang="en-US" dirty="0" smtClean="0"/>
              <a:t>系统最终于</a:t>
            </a:r>
            <a:r>
              <a:rPr lang="en-US" dirty="0" smtClean="0"/>
              <a:t>1992</a:t>
            </a:r>
            <a:r>
              <a:rPr lang="zh-CN" altLang="en-US" dirty="0" smtClean="0"/>
              <a:t>年</a:t>
            </a:r>
            <a:r>
              <a:rPr lang="en-US" dirty="0" smtClean="0"/>
              <a:t>11</a:t>
            </a:r>
            <a:r>
              <a:rPr lang="zh-CN" altLang="en-US" dirty="0" smtClean="0"/>
              <a:t>月</a:t>
            </a:r>
            <a:r>
              <a:rPr lang="en-US" dirty="0" smtClean="0"/>
              <a:t>4</a:t>
            </a:r>
            <a:r>
              <a:rPr lang="zh-CN" altLang="en-US" dirty="0" smtClean="0"/>
              <a:t>日崩溃，直接的原因是一个很小的程序错误。</a:t>
            </a:r>
            <a:endParaRPr lang="en-US" altLang="zh-CN" dirty="0" smtClean="0"/>
          </a:p>
          <a:p>
            <a:pPr lvl="1"/>
            <a:r>
              <a:rPr lang="zh-CN" altLang="en-US" dirty="0" smtClean="0"/>
              <a:t>三周前，系统中的一个程序员在修改代码时，忘了删除其中一段代码，该代码本身没有危害性。但是，系统每产生一次派车时，该代码都要申请分配一点内存，而忘记了释放。</a:t>
            </a:r>
            <a:endParaRPr lang="en-US" altLang="zh-CN" dirty="0" smtClean="0"/>
          </a:p>
          <a:p>
            <a:pPr lvl="1"/>
            <a:r>
              <a:rPr lang="zh-CN" altLang="en-US" dirty="0" smtClean="0"/>
              <a:t>修改后，并没有做彻底的回归测试。三周后，所有的内存被用尽导致系统崩溃。</a:t>
            </a:r>
          </a:p>
          <a:p>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原因总结</a:t>
            </a:r>
            <a:endParaRPr lang="zh-CN" altLang="en-US" dirty="0"/>
          </a:p>
        </p:txBody>
      </p:sp>
      <p:sp>
        <p:nvSpPr>
          <p:cNvPr id="3" name="内容占位符 2"/>
          <p:cNvSpPr>
            <a:spLocks noGrp="1"/>
          </p:cNvSpPr>
          <p:nvPr>
            <p:ph idx="1"/>
          </p:nvPr>
        </p:nvSpPr>
        <p:spPr>
          <a:xfrm>
            <a:off x="787791" y="1210994"/>
            <a:ext cx="8229597" cy="4902200"/>
          </a:xfrm>
        </p:spPr>
        <p:txBody>
          <a:bodyPr/>
          <a:lstStyle/>
          <a:p>
            <a:pPr lvl="1"/>
            <a:r>
              <a:rPr lang="zh-CN" altLang="en-US" dirty="0" smtClean="0"/>
              <a:t>虽然</a:t>
            </a:r>
            <a:r>
              <a:rPr lang="en-US" dirty="0" smtClean="0"/>
              <a:t>LAS</a:t>
            </a:r>
            <a:r>
              <a:rPr lang="zh-CN" altLang="en-US" dirty="0" smtClean="0"/>
              <a:t>项目整体失败的直接原因是代码修改造成的。其实，这个错误只是压倒天平的最后一根稻草而已！</a:t>
            </a:r>
            <a:endParaRPr lang="en-US" altLang="zh-CN" dirty="0" smtClean="0"/>
          </a:p>
          <a:p>
            <a:pPr lvl="1"/>
            <a:r>
              <a:rPr lang="zh-CN" altLang="en-US" dirty="0" smtClean="0"/>
              <a:t>从软件工程和信息系统建设过程看，可归纳为：</a:t>
            </a:r>
          </a:p>
          <a:p>
            <a:pPr lvl="2"/>
            <a:r>
              <a:rPr lang="en-US" dirty="0" smtClean="0"/>
              <a:t>1</a:t>
            </a:r>
            <a:r>
              <a:rPr lang="zh-CN" altLang="en-US" dirty="0" smtClean="0"/>
              <a:t>）项目的进度过于紧张。工期和费用预算有极大的问题；</a:t>
            </a:r>
          </a:p>
          <a:p>
            <a:pPr lvl="2"/>
            <a:r>
              <a:rPr lang="en-US" dirty="0" smtClean="0"/>
              <a:t>2</a:t>
            </a:r>
            <a:r>
              <a:rPr lang="zh-CN" altLang="en-US" dirty="0" smtClean="0"/>
              <a:t>）采购商和承包商的管理层都缺乏和没有开发如此大规模和复杂程度软件项目的经验。低估了工作工程量。</a:t>
            </a:r>
          </a:p>
          <a:p>
            <a:pPr lvl="2"/>
            <a:r>
              <a:rPr lang="en-US" dirty="0" smtClean="0"/>
              <a:t>3</a:t>
            </a:r>
            <a:r>
              <a:rPr lang="zh-CN" altLang="en-US" dirty="0" smtClean="0"/>
              <a:t>）假设所有的人都要与系统交互，并在所有的时间内都正确地工作。让人服从计算机，而不是计算机辅助人，背离了原项目让计算机辅助人的目标。</a:t>
            </a:r>
          </a:p>
          <a:p>
            <a:pPr lvl="2"/>
            <a:r>
              <a:rPr lang="en-US" dirty="0" smtClean="0"/>
              <a:t>4</a:t>
            </a:r>
            <a:r>
              <a:rPr lang="zh-CN" altLang="en-US" dirty="0" smtClean="0"/>
              <a:t>）假定系统中所有的硬件均能按要求精确地完成任务。</a:t>
            </a:r>
          </a:p>
          <a:p>
            <a:pPr lvl="2"/>
            <a:r>
              <a:rPr lang="en-US" dirty="0" smtClean="0"/>
              <a:t>5</a:t>
            </a:r>
            <a:r>
              <a:rPr lang="zh-CN" altLang="en-US" dirty="0" smtClean="0"/>
              <a:t>）管理者在决定系统功能时，几乎没有咨询系统的主要用户。</a:t>
            </a:r>
          </a:p>
          <a:p>
            <a:pPr lvl="2"/>
            <a:r>
              <a:rPr lang="en-US" dirty="0" smtClean="0"/>
              <a:t>6</a:t>
            </a:r>
            <a:r>
              <a:rPr lang="zh-CN" altLang="en-US" dirty="0" smtClean="0"/>
              <a:t>）对系统性能需求考虑和测试不足等等。</a:t>
            </a:r>
          </a:p>
          <a:p>
            <a:pPr lvl="2"/>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与“安全关键”系统相比，信息系统的错误看上去不会造成严重灾难。</a:t>
            </a:r>
            <a:endParaRPr lang="en-US" altLang="zh-CN" dirty="0" smtClean="0"/>
          </a:p>
          <a:p>
            <a:r>
              <a:rPr lang="zh-CN" altLang="en-US" dirty="0" smtClean="0"/>
              <a:t>但是仔细分析本案例就会发现，一旦系统垮掉，就意味着有些危急病人得不到及时本应的及时救治。</a:t>
            </a:r>
            <a:endParaRPr lang="en-US" altLang="zh-CN" dirty="0" smtClean="0"/>
          </a:p>
          <a:p>
            <a:r>
              <a:rPr lang="zh-CN" altLang="en-US" dirty="0" smtClean="0"/>
              <a:t>间接地导致生命死亡。</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a:t>
            </a:r>
            <a:r>
              <a:rPr lang="zh-CN" altLang="en-US" dirty="0" smtClean="0"/>
              <a:t>信息系统安全</a:t>
            </a:r>
          </a:p>
        </p:txBody>
      </p:sp>
      <p:sp>
        <p:nvSpPr>
          <p:cNvPr id="3" name="内容占位符 2"/>
          <p:cNvSpPr>
            <a:spLocks noGrp="1"/>
          </p:cNvSpPr>
          <p:nvPr>
            <p:ph idx="1"/>
          </p:nvPr>
        </p:nvSpPr>
        <p:spPr/>
        <p:txBody>
          <a:bodyPr/>
          <a:lstStyle/>
          <a:p>
            <a:r>
              <a:rPr lang="en-US" dirty="0" smtClean="0"/>
              <a:t>26.8.1 </a:t>
            </a:r>
            <a:r>
              <a:rPr lang="zh-CN" altLang="en-US" dirty="0" smtClean="0"/>
              <a:t>不安全的来源</a:t>
            </a:r>
          </a:p>
          <a:p>
            <a:r>
              <a:rPr lang="en-US" dirty="0" smtClean="0"/>
              <a:t>26.8.2 </a:t>
            </a:r>
            <a:r>
              <a:rPr lang="zh-CN" altLang="en-US" dirty="0" smtClean="0"/>
              <a:t>瑞士奶酪用于信息安全</a:t>
            </a:r>
          </a:p>
          <a:p>
            <a:pPr lvl="1"/>
            <a:r>
              <a:rPr lang="en-US" dirty="0" smtClean="0"/>
              <a:t>26.8.2.1 </a:t>
            </a:r>
            <a:r>
              <a:rPr lang="zh-CN" altLang="en-US" dirty="0" smtClean="0"/>
              <a:t>奶酪切片方式</a:t>
            </a:r>
            <a:r>
              <a:rPr lang="en-US" dirty="0" smtClean="0"/>
              <a:t>1---</a:t>
            </a:r>
            <a:r>
              <a:rPr lang="zh-CN" altLang="en-US" dirty="0" smtClean="0"/>
              <a:t>开发过程</a:t>
            </a:r>
          </a:p>
          <a:p>
            <a:pPr lvl="1"/>
            <a:r>
              <a:rPr lang="en-US" dirty="0" smtClean="0"/>
              <a:t>26.8.2.2 </a:t>
            </a:r>
            <a:r>
              <a:rPr lang="zh-CN" altLang="en-US" dirty="0" smtClean="0"/>
              <a:t>奶酪切片方式</a:t>
            </a:r>
            <a:r>
              <a:rPr lang="en-US" dirty="0" smtClean="0"/>
              <a:t>2---</a:t>
            </a:r>
            <a:r>
              <a:rPr lang="zh-CN" altLang="en-US" dirty="0" smtClean="0"/>
              <a:t>体系结构</a:t>
            </a:r>
          </a:p>
          <a:p>
            <a:pPr lvl="1"/>
            <a:r>
              <a:rPr lang="en-US" dirty="0" smtClean="0"/>
              <a:t>26.8.2.3 </a:t>
            </a:r>
            <a:r>
              <a:rPr lang="zh-CN" altLang="en-US" dirty="0" smtClean="0"/>
              <a:t>奶酪切片方式</a:t>
            </a:r>
            <a:r>
              <a:rPr lang="en-US" dirty="0" smtClean="0"/>
              <a:t>3---</a:t>
            </a:r>
            <a:r>
              <a:rPr lang="zh-CN" altLang="en-US" dirty="0" smtClean="0"/>
              <a:t>信息安全管理框架</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26.8.1 </a:t>
            </a:r>
            <a:r>
              <a:rPr lang="zh-CN" altLang="en-US" dirty="0" smtClean="0"/>
              <a:t>不安全的来源</a:t>
            </a:r>
            <a:endParaRPr lang="zh-CN" altLang="en-US" dirty="0"/>
          </a:p>
        </p:txBody>
      </p:sp>
      <p:sp>
        <p:nvSpPr>
          <p:cNvPr id="3" name="内容占位符 2"/>
          <p:cNvSpPr>
            <a:spLocks noGrp="1"/>
          </p:cNvSpPr>
          <p:nvPr>
            <p:ph idx="1"/>
          </p:nvPr>
        </p:nvSpPr>
        <p:spPr>
          <a:xfrm>
            <a:off x="928468" y="1295400"/>
            <a:ext cx="8063132" cy="4902200"/>
          </a:xfrm>
        </p:spPr>
        <p:txBody>
          <a:bodyPr/>
          <a:lstStyle/>
          <a:p>
            <a:r>
              <a:rPr lang="zh-CN" altLang="en-US" dirty="0" smtClean="0"/>
              <a:t>信息系统不安全因素主要源于内部威胁和外部攻击。</a:t>
            </a:r>
          </a:p>
          <a:p>
            <a:pPr lvl="1"/>
            <a:r>
              <a:rPr lang="zh-CN" altLang="en-US" dirty="0" smtClean="0"/>
              <a:t>信息系统必然存在</a:t>
            </a:r>
            <a:r>
              <a:rPr lang="zh-CN" altLang="en-US" b="1" dirty="0" smtClean="0">
                <a:solidFill>
                  <a:srgbClr val="FF0000"/>
                </a:solidFill>
              </a:rPr>
              <a:t>内部威胁</a:t>
            </a:r>
            <a:r>
              <a:rPr lang="zh-CN" altLang="en-US" b="1" dirty="0" smtClean="0"/>
              <a:t>，</a:t>
            </a:r>
            <a:r>
              <a:rPr lang="zh-CN" altLang="en-US" dirty="0" smtClean="0"/>
              <a:t>因为系统依靠人提供的指令和数据才能工作。</a:t>
            </a:r>
            <a:endParaRPr lang="en-US" altLang="zh-CN" dirty="0" smtClean="0"/>
          </a:p>
          <a:p>
            <a:pPr lvl="2"/>
            <a:r>
              <a:rPr lang="zh-CN" altLang="en-US" dirty="0" smtClean="0"/>
              <a:t>公司内部人员会犯罪，例如，系统管理员滥用自己的权限，输入破坏性的数据，或盗用敏感信息等。对于内部威胁，必须加强信息系统的运行和维护的管理工作。</a:t>
            </a:r>
          </a:p>
          <a:p>
            <a:pPr lvl="1"/>
            <a:r>
              <a:rPr lang="zh-CN" altLang="en-US" b="1" dirty="0" smtClean="0">
                <a:solidFill>
                  <a:srgbClr val="FF0000"/>
                </a:solidFill>
              </a:rPr>
              <a:t>外部攻击</a:t>
            </a:r>
            <a:r>
              <a:rPr lang="zh-CN" altLang="en-US" b="1" dirty="0" smtClean="0"/>
              <a:t>者</a:t>
            </a:r>
            <a:r>
              <a:rPr lang="zh-CN" altLang="en-US" dirty="0" smtClean="0"/>
              <a:t>可以通过一系列的路由地址变化，隐蔽自己的身份。经过的路由变换越多，越难以被跟踪。</a:t>
            </a:r>
            <a:endParaRPr lang="en-US" altLang="zh-CN" dirty="0" smtClean="0"/>
          </a:p>
          <a:p>
            <a:pPr lvl="2"/>
            <a:r>
              <a:rPr lang="zh-CN" altLang="en-US" dirty="0" smtClean="0"/>
              <a:t>大多数信息系统运行在互联网上，敌人可以从外部对信息系统发起攻击，而却不用承担风险。外部攻击也可以在境外进行，而逃脱信息系统所在国的法律管辖权。</a:t>
            </a:r>
          </a:p>
          <a:p>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 </a:t>
            </a:r>
            <a:r>
              <a:rPr lang="zh-CN" altLang="en-US" dirty="0" smtClean="0"/>
              <a:t>瑞士奶酪用于信息安全</a:t>
            </a:r>
            <a:endParaRPr lang="zh-CN" altLang="en-US" dirty="0"/>
          </a:p>
        </p:txBody>
      </p:sp>
      <p:sp>
        <p:nvSpPr>
          <p:cNvPr id="3" name="内容占位符 2"/>
          <p:cNvSpPr>
            <a:spLocks noGrp="1"/>
          </p:cNvSpPr>
          <p:nvPr>
            <p:ph idx="1"/>
          </p:nvPr>
        </p:nvSpPr>
        <p:spPr>
          <a:xfrm>
            <a:off x="914400" y="1156218"/>
            <a:ext cx="8001000" cy="4902200"/>
          </a:xfrm>
        </p:spPr>
        <p:txBody>
          <a:bodyPr/>
          <a:lstStyle/>
          <a:p>
            <a:r>
              <a:rPr lang="zh-CN" altLang="en-US" dirty="0"/>
              <a:t>“瑞士奶酪”中的奶酪掉到地下的原因是奶酪穿过了相关的面包层</a:t>
            </a:r>
            <a:r>
              <a:rPr lang="zh-CN" altLang="en-US" dirty="0" smtClean="0"/>
              <a:t>。</a:t>
            </a:r>
            <a:endParaRPr lang="en-US" altLang="zh-CN" dirty="0" smtClean="0"/>
          </a:p>
          <a:p>
            <a:pPr lvl="1"/>
            <a:r>
              <a:rPr lang="zh-CN" altLang="en-US" dirty="0" smtClean="0"/>
              <a:t>这个</a:t>
            </a:r>
            <a:r>
              <a:rPr lang="zh-CN" altLang="en-US" dirty="0"/>
              <a:t>原理可用于系统安全</a:t>
            </a:r>
            <a:r>
              <a:rPr lang="en-US" altLang="zh-CN" dirty="0"/>
              <a:t>(safety)</a:t>
            </a:r>
            <a:r>
              <a:rPr lang="zh-CN" altLang="en-US" dirty="0"/>
              <a:t>设计，例如避免人为的操作错误</a:t>
            </a:r>
            <a:r>
              <a:rPr lang="en-US" altLang="zh-CN" dirty="0"/>
              <a:t>(</a:t>
            </a:r>
            <a:r>
              <a:rPr lang="zh-CN" altLang="en-US" dirty="0"/>
              <a:t>参见</a:t>
            </a:r>
            <a:r>
              <a:rPr lang="en-US" altLang="zh-CN" dirty="0"/>
              <a:t>2.4.3)</a:t>
            </a:r>
            <a:r>
              <a:rPr lang="zh-CN" altLang="en-US" dirty="0" smtClean="0"/>
              <a:t>。</a:t>
            </a:r>
            <a:endParaRPr lang="en-US" altLang="zh-CN" dirty="0" smtClean="0"/>
          </a:p>
          <a:p>
            <a:pPr lvl="1"/>
            <a:r>
              <a:rPr lang="zh-CN" altLang="en-US" dirty="0" smtClean="0"/>
              <a:t>这个</a:t>
            </a:r>
            <a:r>
              <a:rPr lang="zh-CN" altLang="en-US" dirty="0"/>
              <a:t>原理也被用于信息系统的安全：“当一个信息经过计算机系统的各个层的漏洞</a:t>
            </a:r>
            <a:r>
              <a:rPr lang="en-US" altLang="zh-CN" dirty="0"/>
              <a:t>(</a:t>
            </a:r>
            <a:r>
              <a:rPr lang="zh-CN" altLang="en-US" dirty="0"/>
              <a:t>小孔</a:t>
            </a:r>
            <a:r>
              <a:rPr lang="en-US" altLang="zh-CN" dirty="0"/>
              <a:t>)</a:t>
            </a:r>
            <a:r>
              <a:rPr lang="zh-CN" altLang="en-US" dirty="0"/>
              <a:t>后，该信息泄露必然出去。”</a:t>
            </a:r>
            <a:endParaRPr lang="en-US" altLang="zh-CN" dirty="0" smtClean="0"/>
          </a:p>
          <a:p>
            <a:r>
              <a:rPr lang="zh-CN" altLang="en-US" dirty="0" smtClean="0"/>
              <a:t>依据“瑞士奶酪”原理，解决信息安全的方法就成为：</a:t>
            </a:r>
            <a:endParaRPr lang="en-US" altLang="zh-CN" dirty="0" smtClean="0"/>
          </a:p>
          <a:p>
            <a:pPr lvl="1"/>
            <a:r>
              <a:rPr lang="en-US" dirty="0" smtClean="0"/>
              <a:t>1</a:t>
            </a:r>
            <a:r>
              <a:rPr lang="zh-CN" altLang="en-US" dirty="0" smtClean="0"/>
              <a:t>）如何切分“信息系统面包”层次，</a:t>
            </a:r>
            <a:endParaRPr lang="en-US" altLang="zh-CN" dirty="0" smtClean="0"/>
          </a:p>
          <a:p>
            <a:pPr lvl="1"/>
            <a:r>
              <a:rPr lang="en-US" dirty="0" smtClean="0"/>
              <a:t>2</a:t>
            </a:r>
            <a:r>
              <a:rPr lang="zh-CN" altLang="en-US" dirty="0" smtClean="0"/>
              <a:t>）如何避免每层的漏洞</a:t>
            </a:r>
            <a:r>
              <a:rPr lang="zh-CN" altLang="en-US" dirty="0"/>
              <a:t>，以及</a:t>
            </a:r>
            <a:endParaRPr lang="en-US" altLang="zh-CN" dirty="0" smtClean="0"/>
          </a:p>
          <a:p>
            <a:pPr lvl="1"/>
            <a:r>
              <a:rPr lang="en-US" dirty="0" smtClean="0"/>
              <a:t>3</a:t>
            </a:r>
            <a:r>
              <a:rPr lang="zh-CN" altLang="en-US" dirty="0" smtClean="0"/>
              <a:t>）如何避免各层漏洞的贯通。</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26.8.2.1 </a:t>
            </a:r>
            <a:r>
              <a:rPr lang="zh-CN" altLang="en-US" dirty="0" smtClean="0"/>
              <a:t>奶酪切片方式</a:t>
            </a:r>
            <a:r>
              <a:rPr lang="en-US" dirty="0" smtClean="0"/>
              <a:t>1---</a:t>
            </a:r>
            <a:r>
              <a:rPr lang="zh-CN" altLang="en-US" dirty="0" smtClean="0"/>
              <a:t>开发过程</a:t>
            </a:r>
            <a:endParaRPr lang="zh-CN" altLang="en-US" dirty="0"/>
          </a:p>
        </p:txBody>
      </p:sp>
      <p:sp>
        <p:nvSpPr>
          <p:cNvPr id="3" name="矩形 2"/>
          <p:cNvSpPr/>
          <p:nvPr/>
        </p:nvSpPr>
        <p:spPr>
          <a:xfrm>
            <a:off x="1028700" y="1181489"/>
            <a:ext cx="8001000"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t>开发商具有</a:t>
            </a:r>
            <a:r>
              <a:rPr lang="en-US" altLang="zh-CN" sz="2000" dirty="0" smtClean="0"/>
              <a:t>CMMI</a:t>
            </a:r>
            <a:r>
              <a:rPr lang="zh-CN" altLang="zh-CN" sz="2000" dirty="0" smtClean="0">
                <a:cs typeface="Times New Roman" panose="02020603050405020304" pitchFamily="18" charset="0"/>
              </a:rPr>
              <a:t>二级</a:t>
            </a:r>
            <a:r>
              <a:rPr lang="zh-CN" altLang="en-US" sz="2000" dirty="0">
                <a:cs typeface="Times New Roman" panose="02020603050405020304" pitchFamily="18" charset="0"/>
              </a:rPr>
              <a:t>资质</a:t>
            </a:r>
            <a:r>
              <a:rPr lang="zh-CN" altLang="en-US" sz="2000" dirty="0" smtClean="0">
                <a:cs typeface="Times New Roman" panose="02020603050405020304" pitchFamily="18" charset="0"/>
              </a:rPr>
              <a:t>是起码的要求</a:t>
            </a:r>
            <a:endParaRPr lang="en-US" altLang="zh-CN" sz="2000" dirty="0" smtClean="0">
              <a:cs typeface="Times New Roman" panose="02020603050405020304" pitchFamily="18" charset="0"/>
            </a:endParaRPr>
          </a:p>
          <a:p>
            <a:pPr marL="342900" indent="-342900">
              <a:buFont typeface="Arial" panose="020B0604020202020204" pitchFamily="34" charset="0"/>
              <a:buChar char="•"/>
            </a:pPr>
            <a:r>
              <a:rPr lang="en-US" altLang="zh-CN" sz="2000" dirty="0"/>
              <a:t>SSE-CMM</a:t>
            </a:r>
            <a:r>
              <a:rPr lang="zh-CN" altLang="zh-CN" sz="2000" dirty="0">
                <a:cs typeface="Times New Roman" panose="02020603050405020304" pitchFamily="18" charset="0"/>
              </a:rPr>
              <a:t>（</a:t>
            </a:r>
            <a:r>
              <a:rPr lang="en-US" altLang="zh-CN" sz="2000" dirty="0"/>
              <a:t>Systems Security Engineering CMM</a:t>
            </a:r>
            <a:r>
              <a:rPr lang="zh-CN" altLang="zh-CN" sz="2000" dirty="0" smtClean="0">
                <a:cs typeface="Times New Roman" panose="02020603050405020304" pitchFamily="18" charset="0"/>
              </a:rPr>
              <a:t>）是</a:t>
            </a:r>
            <a:r>
              <a:rPr lang="zh-CN" altLang="zh-CN" sz="2000" dirty="0">
                <a:cs typeface="Times New Roman" panose="02020603050405020304" pitchFamily="18" charset="0"/>
              </a:rPr>
              <a:t>美国国家安全署</a:t>
            </a:r>
            <a:r>
              <a:rPr lang="en-US" altLang="zh-CN" sz="2000" dirty="0"/>
              <a:t>(</a:t>
            </a:r>
            <a:r>
              <a:rPr lang="en-US" altLang="zh-CN" sz="2000" dirty="0" smtClean="0"/>
              <a:t>NSA)</a:t>
            </a:r>
            <a:r>
              <a:rPr lang="zh-CN" altLang="en-US" sz="2000" dirty="0" smtClean="0"/>
              <a:t>制定的过程模型，</a:t>
            </a:r>
            <a:r>
              <a:rPr lang="zh-CN" altLang="en-US" sz="2000" dirty="0" smtClean="0">
                <a:cs typeface="Times New Roman" panose="02020603050405020304" pitchFamily="18" charset="0"/>
              </a:rPr>
              <a:t>已</a:t>
            </a:r>
            <a:r>
              <a:rPr lang="zh-CN" altLang="zh-CN" sz="2000" dirty="0" smtClean="0">
                <a:cs typeface="Times New Roman" panose="02020603050405020304" pitchFamily="18" charset="0"/>
              </a:rPr>
              <a:t>纳入</a:t>
            </a:r>
            <a:r>
              <a:rPr lang="zh-CN" altLang="zh-CN" sz="2000" dirty="0">
                <a:cs typeface="Times New Roman" panose="02020603050405020304" pitchFamily="18" charset="0"/>
              </a:rPr>
              <a:t>到</a:t>
            </a:r>
            <a:r>
              <a:rPr lang="en-US" altLang="zh-CN" sz="2000" dirty="0"/>
              <a:t>CMMI</a:t>
            </a:r>
            <a:r>
              <a:rPr lang="zh-CN" altLang="zh-CN" sz="2000" dirty="0">
                <a:cs typeface="Times New Roman" panose="02020603050405020304" pitchFamily="18" charset="0"/>
              </a:rPr>
              <a:t>体系</a:t>
            </a:r>
            <a:r>
              <a:rPr lang="zh-CN" altLang="zh-CN" sz="2000" dirty="0" smtClean="0">
                <a:cs typeface="Times New Roman" panose="02020603050405020304" pitchFamily="18" charset="0"/>
              </a:rPr>
              <a:t>中</a:t>
            </a:r>
            <a:r>
              <a:rPr lang="zh-CN" altLang="en-US" sz="2000" dirty="0" smtClean="0">
                <a:cs typeface="Times New Roman" panose="02020603050405020304" pitchFamily="18" charset="0"/>
              </a:rPr>
              <a:t>。</a:t>
            </a:r>
            <a:endParaRPr lang="zh-CN" altLang="en-US" sz="2000" dirty="0"/>
          </a:p>
        </p:txBody>
      </p:sp>
      <p:sp>
        <p:nvSpPr>
          <p:cNvPr id="4"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413356" y="2306040"/>
            <a:ext cx="7231688" cy="4005747"/>
            <a:chOff x="1724" y="1304"/>
            <a:chExt cx="7740" cy="4847"/>
          </a:xfrm>
        </p:grpSpPr>
        <p:sp>
          <p:nvSpPr>
            <p:cNvPr id="7" name="Text Box 76"/>
            <p:cNvSpPr txBox="1">
              <a:spLocks noChangeArrowheads="1"/>
            </p:cNvSpPr>
            <p:nvPr/>
          </p:nvSpPr>
          <p:spPr bwMode="auto">
            <a:xfrm>
              <a:off x="1724" y="1522"/>
              <a:ext cx="540" cy="1404"/>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内部威胁源</a:t>
              </a:r>
            </a:p>
          </p:txBody>
        </p:sp>
        <p:sp>
          <p:nvSpPr>
            <p:cNvPr id="8" name="Text Box 75"/>
            <p:cNvSpPr txBox="1">
              <a:spLocks noChangeArrowheads="1"/>
            </p:cNvSpPr>
            <p:nvPr/>
          </p:nvSpPr>
          <p:spPr bwMode="auto">
            <a:xfrm>
              <a:off x="1724" y="3238"/>
              <a:ext cx="540" cy="1404"/>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外部攻击源</a:t>
              </a:r>
            </a:p>
          </p:txBody>
        </p:sp>
        <p:sp>
          <p:nvSpPr>
            <p:cNvPr id="9" name="Text Box 74"/>
            <p:cNvSpPr txBox="1">
              <a:spLocks noChangeArrowheads="1"/>
            </p:cNvSpPr>
            <p:nvPr/>
          </p:nvSpPr>
          <p:spPr bwMode="auto">
            <a:xfrm>
              <a:off x="4056" y="1304"/>
              <a:ext cx="1980" cy="468"/>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信息系统开发过程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Text Box 73"/>
            <p:cNvSpPr txBox="1">
              <a:spLocks noChangeArrowheads="1"/>
            </p:cNvSpPr>
            <p:nvPr/>
          </p:nvSpPr>
          <p:spPr bwMode="auto">
            <a:xfrm>
              <a:off x="3344" y="4438"/>
              <a:ext cx="540" cy="1601"/>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安全要求评审</a:t>
              </a:r>
            </a:p>
          </p:txBody>
        </p:sp>
        <p:grpSp>
          <p:nvGrpSpPr>
            <p:cNvPr id="11" name="Group 70"/>
            <p:cNvGrpSpPr>
              <a:grpSpLocks/>
            </p:cNvGrpSpPr>
            <p:nvPr/>
          </p:nvGrpSpPr>
          <p:grpSpPr bwMode="auto">
            <a:xfrm>
              <a:off x="2973" y="2139"/>
              <a:ext cx="564" cy="2177"/>
              <a:chOff x="3513" y="2139"/>
              <a:chExt cx="564" cy="2009"/>
            </a:xfrm>
          </p:grpSpPr>
          <p:sp>
            <p:nvSpPr>
              <p:cNvPr id="87057" name="Freeform 72"/>
              <p:cNvSpPr>
                <a:spLocks/>
              </p:cNvSpPr>
              <p:nvPr/>
            </p:nvSpPr>
            <p:spPr bwMode="auto">
              <a:xfrm>
                <a:off x="3537" y="2139"/>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58" name="Text Box 71"/>
              <p:cNvSpPr txBox="1">
                <a:spLocks noChangeArrowheads="1"/>
              </p:cNvSpPr>
              <p:nvPr/>
            </p:nvSpPr>
            <p:spPr bwMode="auto">
              <a:xfrm>
                <a:off x="3513" y="2276"/>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系统安全分析</a:t>
                </a:r>
              </a:p>
            </p:txBody>
          </p:sp>
        </p:grpSp>
        <p:grpSp>
          <p:nvGrpSpPr>
            <p:cNvPr id="12" name="Group 67"/>
            <p:cNvGrpSpPr>
              <a:grpSpLocks/>
            </p:cNvGrpSpPr>
            <p:nvPr/>
          </p:nvGrpSpPr>
          <p:grpSpPr bwMode="auto">
            <a:xfrm>
              <a:off x="4776" y="1991"/>
              <a:ext cx="548" cy="2447"/>
              <a:chOff x="3516" y="2146"/>
              <a:chExt cx="548" cy="2097"/>
            </a:xfrm>
          </p:grpSpPr>
          <p:sp>
            <p:nvSpPr>
              <p:cNvPr id="87055" name="Freeform 69"/>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56" name="Text Box 68"/>
              <p:cNvSpPr txBox="1">
                <a:spLocks noChangeArrowheads="1"/>
              </p:cNvSpPr>
              <p:nvPr/>
            </p:nvSpPr>
            <p:spPr bwMode="auto">
              <a:xfrm>
                <a:off x="3516" y="2371"/>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软件体系设计</a:t>
                </a:r>
              </a:p>
            </p:txBody>
          </p:sp>
        </p:grpSp>
        <p:grpSp>
          <p:nvGrpSpPr>
            <p:cNvPr id="13" name="Group 64"/>
            <p:cNvGrpSpPr>
              <a:grpSpLocks/>
            </p:cNvGrpSpPr>
            <p:nvPr/>
          </p:nvGrpSpPr>
          <p:grpSpPr bwMode="auto">
            <a:xfrm>
              <a:off x="3884" y="2146"/>
              <a:ext cx="540" cy="2184"/>
              <a:chOff x="3524" y="2146"/>
              <a:chExt cx="540" cy="2016"/>
            </a:xfrm>
          </p:grpSpPr>
          <p:sp>
            <p:nvSpPr>
              <p:cNvPr id="87053" name="Freeform 66"/>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54" name="Text Box 65"/>
              <p:cNvSpPr txBox="1">
                <a:spLocks noChangeArrowheads="1"/>
              </p:cNvSpPr>
              <p:nvPr/>
            </p:nvSpPr>
            <p:spPr bwMode="auto">
              <a:xfrm>
                <a:off x="3524" y="2290"/>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系统体系设计</a:t>
                </a:r>
              </a:p>
            </p:txBody>
          </p:sp>
        </p:grpSp>
        <p:grpSp>
          <p:nvGrpSpPr>
            <p:cNvPr id="14" name="Group 61"/>
            <p:cNvGrpSpPr>
              <a:grpSpLocks/>
            </p:cNvGrpSpPr>
            <p:nvPr/>
          </p:nvGrpSpPr>
          <p:grpSpPr bwMode="auto">
            <a:xfrm>
              <a:off x="5684" y="1718"/>
              <a:ext cx="540" cy="1364"/>
              <a:chOff x="3524" y="1972"/>
              <a:chExt cx="540" cy="2046"/>
            </a:xfrm>
          </p:grpSpPr>
          <p:sp>
            <p:nvSpPr>
              <p:cNvPr id="87051" name="Freeform 63"/>
              <p:cNvSpPr>
                <a:spLocks/>
              </p:cNvSpPr>
              <p:nvPr/>
            </p:nvSpPr>
            <p:spPr bwMode="auto">
              <a:xfrm>
                <a:off x="3524" y="1972"/>
                <a:ext cx="540" cy="2046"/>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52" name="Text Box 62"/>
              <p:cNvSpPr txBox="1">
                <a:spLocks noChangeArrowheads="1"/>
              </p:cNvSpPr>
              <p:nvPr/>
            </p:nvSpPr>
            <p:spPr bwMode="auto">
              <a:xfrm>
                <a:off x="3598" y="2074"/>
                <a:ext cx="421"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r" eaLnBrk="0" hangingPunct="0"/>
                <a:r>
                  <a:rPr kumimoji="0" lang="zh-CN" altLang="zh-CN" sz="1600" dirty="0">
                    <a:cs typeface="Times New Roman" panose="02020603050405020304" pitchFamily="18" charset="0"/>
                  </a:rPr>
                  <a:t>数据设计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grpSp>
          <p:nvGrpSpPr>
            <p:cNvPr id="15" name="Group 58"/>
            <p:cNvGrpSpPr>
              <a:grpSpLocks/>
            </p:cNvGrpSpPr>
            <p:nvPr/>
          </p:nvGrpSpPr>
          <p:grpSpPr bwMode="auto">
            <a:xfrm>
              <a:off x="7484" y="1750"/>
              <a:ext cx="540" cy="1333"/>
              <a:chOff x="3524" y="2019"/>
              <a:chExt cx="540" cy="1999"/>
            </a:xfrm>
          </p:grpSpPr>
          <p:sp>
            <p:nvSpPr>
              <p:cNvPr id="87049" name="Freeform 60"/>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50" name="Text Box 59"/>
              <p:cNvSpPr txBox="1">
                <a:spLocks noChangeArrowheads="1"/>
              </p:cNvSpPr>
              <p:nvPr/>
            </p:nvSpPr>
            <p:spPr bwMode="auto">
              <a:xfrm>
                <a:off x="3524" y="2019"/>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数据存储</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grpSp>
          <p:nvGrpSpPr>
            <p:cNvPr id="16" name="Group 55"/>
            <p:cNvGrpSpPr>
              <a:grpSpLocks/>
            </p:cNvGrpSpPr>
            <p:nvPr/>
          </p:nvGrpSpPr>
          <p:grpSpPr bwMode="auto">
            <a:xfrm>
              <a:off x="5675" y="2770"/>
              <a:ext cx="549" cy="1290"/>
              <a:chOff x="3515" y="2146"/>
              <a:chExt cx="549" cy="1935"/>
            </a:xfrm>
          </p:grpSpPr>
          <p:sp>
            <p:nvSpPr>
              <p:cNvPr id="87047" name="Freeform 57"/>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48" name="Text Box 56"/>
              <p:cNvSpPr txBox="1">
                <a:spLocks noChangeArrowheads="1"/>
              </p:cNvSpPr>
              <p:nvPr/>
            </p:nvSpPr>
            <p:spPr bwMode="auto">
              <a:xfrm>
                <a:off x="3515" y="2209"/>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代码开发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grpSp>
          <p:nvGrpSpPr>
            <p:cNvPr id="17" name="Group 52"/>
            <p:cNvGrpSpPr>
              <a:grpSpLocks/>
            </p:cNvGrpSpPr>
            <p:nvPr/>
          </p:nvGrpSpPr>
          <p:grpSpPr bwMode="auto">
            <a:xfrm>
              <a:off x="7484" y="2770"/>
              <a:ext cx="540" cy="1248"/>
              <a:chOff x="3524" y="2146"/>
              <a:chExt cx="540" cy="1872"/>
            </a:xfrm>
          </p:grpSpPr>
          <p:sp>
            <p:nvSpPr>
              <p:cNvPr id="87045" name="Freeform 54"/>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46" name="Text Box 53"/>
              <p:cNvSpPr txBox="1">
                <a:spLocks noChangeArrowheads="1"/>
              </p:cNvSpPr>
              <p:nvPr/>
            </p:nvSpPr>
            <p:spPr bwMode="auto">
              <a:xfrm>
                <a:off x="3524" y="2146"/>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软件发布</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grpSp>
          <p:nvGrpSpPr>
            <p:cNvPr id="18" name="Group 49"/>
            <p:cNvGrpSpPr>
              <a:grpSpLocks/>
            </p:cNvGrpSpPr>
            <p:nvPr/>
          </p:nvGrpSpPr>
          <p:grpSpPr bwMode="auto">
            <a:xfrm>
              <a:off x="8384" y="1834"/>
              <a:ext cx="540" cy="2235"/>
              <a:chOff x="3524" y="2146"/>
              <a:chExt cx="540" cy="2063"/>
            </a:xfrm>
          </p:grpSpPr>
          <p:sp>
            <p:nvSpPr>
              <p:cNvPr id="87043" name="Freeform 51"/>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44" name="Text Box 50"/>
              <p:cNvSpPr txBox="1">
                <a:spLocks noChangeArrowheads="1"/>
              </p:cNvSpPr>
              <p:nvPr/>
            </p:nvSpPr>
            <p:spPr bwMode="auto">
              <a:xfrm>
                <a:off x="3524" y="2337"/>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b="0" i="0" u="none" strike="noStrike" cap="none" normalizeH="0" baseline="0" dirty="0" smtClean="0">
                    <a:ln>
                      <a:noFill/>
                    </a:ln>
                    <a:solidFill>
                      <a:schemeClr val="tx1"/>
                    </a:solidFill>
                    <a:effectLst/>
                    <a:cs typeface="Times New Roman" panose="02020603050405020304" pitchFamily="18" charset="0"/>
                  </a:rPr>
                  <a:t>系</a:t>
                </a:r>
                <a:r>
                  <a:rPr kumimoji="0" lang="zh-CN" altLang="zh-CN" sz="1600" dirty="0">
                    <a:cs typeface="Times New Roman" panose="02020603050405020304" pitchFamily="18" charset="0"/>
                  </a:rPr>
                  <a:t>信息统发布</a:t>
                </a:r>
              </a:p>
            </p:txBody>
          </p:sp>
        </p:grpSp>
        <p:sp>
          <p:nvSpPr>
            <p:cNvPr id="19" name="Oval 48"/>
            <p:cNvSpPr>
              <a:spLocks noChangeArrowheads="1"/>
            </p:cNvSpPr>
            <p:nvPr/>
          </p:nvSpPr>
          <p:spPr bwMode="auto">
            <a:xfrm>
              <a:off x="1724" y="1366"/>
              <a:ext cx="540" cy="1560"/>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Oval 47"/>
            <p:cNvSpPr>
              <a:spLocks noChangeArrowheads="1"/>
            </p:cNvSpPr>
            <p:nvPr/>
          </p:nvSpPr>
          <p:spPr bwMode="auto">
            <a:xfrm>
              <a:off x="1724" y="3082"/>
              <a:ext cx="540" cy="1404"/>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46"/>
            <p:cNvSpPr>
              <a:spLocks noChangeShapeType="1"/>
            </p:cNvSpPr>
            <p:nvPr/>
          </p:nvSpPr>
          <p:spPr bwMode="auto">
            <a:xfrm>
              <a:off x="2444" y="2770"/>
              <a:ext cx="540" cy="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45"/>
            <p:cNvSpPr>
              <a:spLocks noChangeShapeType="1"/>
            </p:cNvSpPr>
            <p:nvPr/>
          </p:nvSpPr>
          <p:spPr bwMode="auto">
            <a:xfrm>
              <a:off x="2444" y="3238"/>
              <a:ext cx="540" cy="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44"/>
            <p:cNvSpPr>
              <a:spLocks noChangeShapeType="1"/>
            </p:cNvSpPr>
            <p:nvPr/>
          </p:nvSpPr>
          <p:spPr bwMode="auto">
            <a:xfrm>
              <a:off x="2444" y="3706"/>
              <a:ext cx="540" cy="0"/>
            </a:xfrm>
            <a:prstGeom prst="line">
              <a:avLst/>
            </a:prstGeom>
            <a:noFill/>
            <a:ln w="63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Oval 43"/>
            <p:cNvSpPr>
              <a:spLocks noChangeArrowheads="1"/>
            </p:cNvSpPr>
            <p:nvPr/>
          </p:nvSpPr>
          <p:spPr bwMode="auto">
            <a:xfrm>
              <a:off x="3524" y="245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25" name="Oval 42"/>
            <p:cNvSpPr>
              <a:spLocks noChangeArrowheads="1"/>
            </p:cNvSpPr>
            <p:nvPr/>
          </p:nvSpPr>
          <p:spPr bwMode="auto">
            <a:xfrm>
              <a:off x="3524" y="2770"/>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26" name="Oval 41"/>
            <p:cNvSpPr>
              <a:spLocks noChangeArrowheads="1"/>
            </p:cNvSpPr>
            <p:nvPr/>
          </p:nvSpPr>
          <p:spPr bwMode="auto">
            <a:xfrm>
              <a:off x="3524" y="308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27" name="Oval 40"/>
            <p:cNvSpPr>
              <a:spLocks noChangeArrowheads="1"/>
            </p:cNvSpPr>
            <p:nvPr/>
          </p:nvSpPr>
          <p:spPr bwMode="auto">
            <a:xfrm>
              <a:off x="3524" y="339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28" name="Oval 39"/>
            <p:cNvSpPr>
              <a:spLocks noChangeArrowheads="1"/>
            </p:cNvSpPr>
            <p:nvPr/>
          </p:nvSpPr>
          <p:spPr bwMode="auto">
            <a:xfrm>
              <a:off x="4424" y="269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29" name="Oval 38"/>
            <p:cNvSpPr>
              <a:spLocks noChangeArrowheads="1"/>
            </p:cNvSpPr>
            <p:nvPr/>
          </p:nvSpPr>
          <p:spPr bwMode="auto">
            <a:xfrm>
              <a:off x="4424" y="3010"/>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0" name="Oval 37"/>
            <p:cNvSpPr>
              <a:spLocks noChangeArrowheads="1"/>
            </p:cNvSpPr>
            <p:nvPr/>
          </p:nvSpPr>
          <p:spPr bwMode="auto">
            <a:xfrm>
              <a:off x="4424" y="332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1" name="Oval 36"/>
            <p:cNvSpPr>
              <a:spLocks noChangeArrowheads="1"/>
            </p:cNvSpPr>
            <p:nvPr/>
          </p:nvSpPr>
          <p:spPr bwMode="auto">
            <a:xfrm>
              <a:off x="4424" y="363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2" name="Oval 35"/>
            <p:cNvSpPr>
              <a:spLocks noChangeArrowheads="1"/>
            </p:cNvSpPr>
            <p:nvPr/>
          </p:nvSpPr>
          <p:spPr bwMode="auto">
            <a:xfrm>
              <a:off x="5324" y="230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3" name="Oval 34"/>
            <p:cNvSpPr>
              <a:spLocks noChangeArrowheads="1"/>
            </p:cNvSpPr>
            <p:nvPr/>
          </p:nvSpPr>
          <p:spPr bwMode="auto">
            <a:xfrm>
              <a:off x="5324" y="261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4" name="Oval 33"/>
            <p:cNvSpPr>
              <a:spLocks noChangeArrowheads="1"/>
            </p:cNvSpPr>
            <p:nvPr/>
          </p:nvSpPr>
          <p:spPr bwMode="auto">
            <a:xfrm>
              <a:off x="5324" y="2926"/>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5" name="Oval 32"/>
            <p:cNvSpPr>
              <a:spLocks noChangeArrowheads="1"/>
            </p:cNvSpPr>
            <p:nvPr/>
          </p:nvSpPr>
          <p:spPr bwMode="auto">
            <a:xfrm>
              <a:off x="5324" y="323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6" name="Oval 31"/>
            <p:cNvSpPr>
              <a:spLocks noChangeArrowheads="1"/>
            </p:cNvSpPr>
            <p:nvPr/>
          </p:nvSpPr>
          <p:spPr bwMode="auto">
            <a:xfrm>
              <a:off x="6224" y="254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7" name="Oval 30"/>
            <p:cNvSpPr>
              <a:spLocks noChangeArrowheads="1"/>
            </p:cNvSpPr>
            <p:nvPr/>
          </p:nvSpPr>
          <p:spPr bwMode="auto">
            <a:xfrm>
              <a:off x="6224" y="285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8" name="Oval 29"/>
            <p:cNvSpPr>
              <a:spLocks noChangeArrowheads="1"/>
            </p:cNvSpPr>
            <p:nvPr/>
          </p:nvSpPr>
          <p:spPr bwMode="auto">
            <a:xfrm>
              <a:off x="6224" y="3166"/>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39" name="Oval 28"/>
            <p:cNvSpPr>
              <a:spLocks noChangeArrowheads="1"/>
            </p:cNvSpPr>
            <p:nvPr/>
          </p:nvSpPr>
          <p:spPr bwMode="auto">
            <a:xfrm>
              <a:off x="6224" y="347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40" name="Oval 27"/>
            <p:cNvSpPr>
              <a:spLocks noChangeArrowheads="1"/>
            </p:cNvSpPr>
            <p:nvPr/>
          </p:nvSpPr>
          <p:spPr bwMode="auto">
            <a:xfrm>
              <a:off x="8024" y="245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41" name="Oval 26"/>
            <p:cNvSpPr>
              <a:spLocks noChangeArrowheads="1"/>
            </p:cNvSpPr>
            <p:nvPr/>
          </p:nvSpPr>
          <p:spPr bwMode="auto">
            <a:xfrm>
              <a:off x="8024" y="2770"/>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42" name="Oval 25"/>
            <p:cNvSpPr>
              <a:spLocks noChangeArrowheads="1"/>
            </p:cNvSpPr>
            <p:nvPr/>
          </p:nvSpPr>
          <p:spPr bwMode="auto">
            <a:xfrm>
              <a:off x="8024" y="308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43" name="Oval 24"/>
            <p:cNvSpPr>
              <a:spLocks noChangeArrowheads="1"/>
            </p:cNvSpPr>
            <p:nvPr/>
          </p:nvSpPr>
          <p:spPr bwMode="auto">
            <a:xfrm>
              <a:off x="8024" y="339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44" name="Line 23"/>
            <p:cNvSpPr>
              <a:spLocks noChangeShapeType="1"/>
            </p:cNvSpPr>
            <p:nvPr/>
          </p:nvSpPr>
          <p:spPr bwMode="auto">
            <a:xfrm>
              <a:off x="3704" y="4018"/>
              <a:ext cx="1" cy="46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22"/>
            <p:cNvSpPr>
              <a:spLocks noChangeShapeType="1"/>
            </p:cNvSpPr>
            <p:nvPr/>
          </p:nvSpPr>
          <p:spPr bwMode="auto">
            <a:xfrm>
              <a:off x="9104" y="2614"/>
              <a:ext cx="360" cy="1"/>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Line 21"/>
            <p:cNvSpPr>
              <a:spLocks noChangeShapeType="1"/>
            </p:cNvSpPr>
            <p:nvPr/>
          </p:nvSpPr>
          <p:spPr bwMode="auto">
            <a:xfrm>
              <a:off x="9104" y="3082"/>
              <a:ext cx="360" cy="1"/>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Text Box 20"/>
            <p:cNvSpPr txBox="1">
              <a:spLocks noChangeArrowheads="1"/>
            </p:cNvSpPr>
            <p:nvPr/>
          </p:nvSpPr>
          <p:spPr bwMode="auto">
            <a:xfrm>
              <a:off x="2238" y="4509"/>
              <a:ext cx="720" cy="1279"/>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评审基线</a:t>
              </a:r>
            </a:p>
          </p:txBody>
        </p:sp>
        <p:sp>
          <p:nvSpPr>
            <p:cNvPr id="48" name="Text Box 19"/>
            <p:cNvSpPr txBox="1">
              <a:spLocks noChangeArrowheads="1"/>
            </p:cNvSpPr>
            <p:nvPr/>
          </p:nvSpPr>
          <p:spPr bwMode="auto">
            <a:xfrm>
              <a:off x="4333" y="4486"/>
              <a:ext cx="540" cy="1641"/>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安全体系结构</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nvGrpSpPr>
            <p:cNvPr id="49" name="Group 16"/>
            <p:cNvGrpSpPr>
              <a:grpSpLocks/>
            </p:cNvGrpSpPr>
            <p:nvPr/>
          </p:nvGrpSpPr>
          <p:grpSpPr bwMode="auto">
            <a:xfrm>
              <a:off x="6539" y="1990"/>
              <a:ext cx="585" cy="2367"/>
              <a:chOff x="3479" y="2146"/>
              <a:chExt cx="585" cy="2185"/>
            </a:xfrm>
          </p:grpSpPr>
          <p:sp>
            <p:nvSpPr>
              <p:cNvPr id="87040" name="Freeform 18"/>
              <p:cNvSpPr>
                <a:spLocks/>
              </p:cNvSpPr>
              <p:nvPr/>
            </p:nvSpPr>
            <p:spPr bwMode="auto">
              <a:xfrm>
                <a:off x="3524" y="2146"/>
                <a:ext cx="540" cy="1872"/>
              </a:xfrm>
              <a:custGeom>
                <a:avLst/>
                <a:gdLst>
                  <a:gd name="T0" fmla="*/ 0 w 540"/>
                  <a:gd name="T1" fmla="*/ 312 h 1716"/>
                  <a:gd name="T2" fmla="*/ 540 w 540"/>
                  <a:gd name="T3" fmla="*/ 0 h 1716"/>
                  <a:gd name="T4" fmla="*/ 540 w 540"/>
                  <a:gd name="T5" fmla="*/ 1404 h 1716"/>
                  <a:gd name="T6" fmla="*/ 0 w 540"/>
                  <a:gd name="T7" fmla="*/ 1716 h 1716"/>
                  <a:gd name="T8" fmla="*/ 0 w 540"/>
                  <a:gd name="T9" fmla="*/ 312 h 1716"/>
                </a:gdLst>
                <a:ahLst/>
                <a:cxnLst>
                  <a:cxn ang="0">
                    <a:pos x="T0" y="T1"/>
                  </a:cxn>
                  <a:cxn ang="0">
                    <a:pos x="T2" y="T3"/>
                  </a:cxn>
                  <a:cxn ang="0">
                    <a:pos x="T4" y="T5"/>
                  </a:cxn>
                  <a:cxn ang="0">
                    <a:pos x="T6" y="T7"/>
                  </a:cxn>
                  <a:cxn ang="0">
                    <a:pos x="T8" y="T9"/>
                  </a:cxn>
                </a:cxnLst>
                <a:rect l="0" t="0" r="r" b="b"/>
                <a:pathLst>
                  <a:path w="540" h="1716">
                    <a:moveTo>
                      <a:pt x="0" y="312"/>
                    </a:moveTo>
                    <a:lnTo>
                      <a:pt x="540" y="0"/>
                    </a:lnTo>
                    <a:lnTo>
                      <a:pt x="540" y="1404"/>
                    </a:lnTo>
                    <a:lnTo>
                      <a:pt x="0" y="1716"/>
                    </a:lnTo>
                    <a:lnTo>
                      <a:pt x="0" y="312"/>
                    </a:lnTo>
                    <a:close/>
                  </a:path>
                </a:pathLst>
              </a:cu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87041" name="Text Box 17"/>
              <p:cNvSpPr txBox="1">
                <a:spLocks noChangeArrowheads="1"/>
              </p:cNvSpPr>
              <p:nvPr/>
            </p:nvSpPr>
            <p:spPr bwMode="auto">
              <a:xfrm>
                <a:off x="3479" y="2459"/>
                <a:ext cx="54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系统测试</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
          <p:nvSpPr>
            <p:cNvPr id="50" name="Oval 15"/>
            <p:cNvSpPr>
              <a:spLocks noChangeArrowheads="1"/>
            </p:cNvSpPr>
            <p:nvPr/>
          </p:nvSpPr>
          <p:spPr bwMode="auto">
            <a:xfrm>
              <a:off x="7124" y="2302"/>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51" name="Oval 14"/>
            <p:cNvSpPr>
              <a:spLocks noChangeArrowheads="1"/>
            </p:cNvSpPr>
            <p:nvPr/>
          </p:nvSpPr>
          <p:spPr bwMode="auto">
            <a:xfrm>
              <a:off x="7124" y="2614"/>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52" name="Oval 13"/>
            <p:cNvSpPr>
              <a:spLocks noChangeArrowheads="1"/>
            </p:cNvSpPr>
            <p:nvPr/>
          </p:nvSpPr>
          <p:spPr bwMode="auto">
            <a:xfrm>
              <a:off x="7124" y="2926"/>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53" name="Oval 12"/>
            <p:cNvSpPr>
              <a:spLocks noChangeArrowheads="1"/>
            </p:cNvSpPr>
            <p:nvPr/>
          </p:nvSpPr>
          <p:spPr bwMode="auto">
            <a:xfrm>
              <a:off x="7124" y="3238"/>
              <a:ext cx="180" cy="156"/>
            </a:xfrm>
            <a:prstGeom prst="ellipse">
              <a:avLst/>
            </a:prstGeom>
            <a:solidFill>
              <a:srgbClr val="FFFFFF"/>
            </a:solidFill>
            <a:ln w="6350">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zh-CN" altLang="en-US" sz="1600"/>
            </a:p>
          </p:txBody>
        </p:sp>
        <p:sp>
          <p:nvSpPr>
            <p:cNvPr id="54" name="Line 11"/>
            <p:cNvSpPr>
              <a:spLocks noChangeShapeType="1"/>
            </p:cNvSpPr>
            <p:nvPr/>
          </p:nvSpPr>
          <p:spPr bwMode="auto">
            <a:xfrm>
              <a:off x="4604" y="4018"/>
              <a:ext cx="1"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Text Box 10"/>
            <p:cNvSpPr txBox="1">
              <a:spLocks noChangeArrowheads="1"/>
            </p:cNvSpPr>
            <p:nvPr/>
          </p:nvSpPr>
          <p:spPr bwMode="auto">
            <a:xfrm>
              <a:off x="5218" y="4498"/>
              <a:ext cx="540" cy="1641"/>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a:t>
              </a:r>
              <a:r>
                <a:rPr kumimoji="0" lang="zh-CN" altLang="zh-CN" sz="1600" dirty="0" smtClean="0">
                  <a:cs typeface="Times New Roman" panose="02020603050405020304" pitchFamily="18" charset="0"/>
                </a:rPr>
                <a:t>体系</a:t>
              </a:r>
              <a:r>
                <a:rPr kumimoji="0" lang="zh-CN" altLang="en-US" sz="1600" dirty="0" smtClean="0">
                  <a:cs typeface="Times New Roman" panose="02020603050405020304" pitchFamily="18" charset="0"/>
                </a:rPr>
                <a:t>结构</a:t>
              </a:r>
              <a:r>
                <a:rPr kumimoji="0" lang="zh-CN" altLang="zh-CN" sz="1600" dirty="0" smtClean="0">
                  <a:cs typeface="Times New Roman" panose="02020603050405020304" pitchFamily="18" charset="0"/>
                </a:rPr>
                <a:t>评审</a:t>
              </a:r>
              <a:endParaRPr kumimoji="0" lang="zh-CN" altLang="zh-CN" sz="1600" dirty="0">
                <a:cs typeface="Times New Roman" panose="02020603050405020304" pitchFamily="18" charset="0"/>
              </a:endParaRPr>
            </a:p>
          </p:txBody>
        </p:sp>
        <p:sp>
          <p:nvSpPr>
            <p:cNvPr id="56" name="Text Box 9"/>
            <p:cNvSpPr txBox="1">
              <a:spLocks noChangeArrowheads="1"/>
            </p:cNvSpPr>
            <p:nvPr/>
          </p:nvSpPr>
          <p:spPr bwMode="auto">
            <a:xfrm>
              <a:off x="6044" y="4456"/>
              <a:ext cx="540" cy="1671"/>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代码与数据安全评审</a:t>
              </a:r>
            </a:p>
          </p:txBody>
        </p:sp>
        <p:sp>
          <p:nvSpPr>
            <p:cNvPr id="57" name="Text Box 8"/>
            <p:cNvSpPr txBox="1">
              <a:spLocks noChangeArrowheads="1"/>
            </p:cNvSpPr>
            <p:nvPr/>
          </p:nvSpPr>
          <p:spPr bwMode="auto">
            <a:xfrm>
              <a:off x="6989" y="4376"/>
              <a:ext cx="540" cy="1608"/>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测试过程评审</a:t>
              </a:r>
            </a:p>
          </p:txBody>
        </p:sp>
        <p:sp>
          <p:nvSpPr>
            <p:cNvPr id="58" name="Text Box 7"/>
            <p:cNvSpPr txBox="1">
              <a:spLocks noChangeArrowheads="1"/>
            </p:cNvSpPr>
            <p:nvPr/>
          </p:nvSpPr>
          <p:spPr bwMode="auto">
            <a:xfrm>
              <a:off x="7915" y="4486"/>
              <a:ext cx="540" cy="1665"/>
            </a:xfrm>
            <a:prstGeom prst="rect">
              <a:avLst/>
            </a:prstGeom>
            <a:solidFill>
              <a:srgbClr val="FFFFFF"/>
            </a:solidFill>
            <a:ln>
              <a:noFill/>
            </a:ln>
            <a:extLst>
              <a:ext uri="{91240B29-F687-4F45-9708-019B960494DF}">
                <a14:hiddenLine xmlns:a14="http://schemas.microsoft.com/office/drawing/2010/main" w="317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整体安全评审</a:t>
              </a:r>
            </a:p>
          </p:txBody>
        </p:sp>
        <p:sp>
          <p:nvSpPr>
            <p:cNvPr id="59" name="Line 6"/>
            <p:cNvSpPr>
              <a:spLocks noChangeShapeType="1"/>
            </p:cNvSpPr>
            <p:nvPr/>
          </p:nvSpPr>
          <p:spPr bwMode="auto">
            <a:xfrm>
              <a:off x="5503" y="4018"/>
              <a:ext cx="1"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Line 5"/>
            <p:cNvSpPr>
              <a:spLocks noChangeShapeType="1"/>
            </p:cNvSpPr>
            <p:nvPr/>
          </p:nvSpPr>
          <p:spPr bwMode="auto">
            <a:xfrm>
              <a:off x="6403" y="4018"/>
              <a:ext cx="1"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Line 4"/>
            <p:cNvSpPr>
              <a:spLocks noChangeShapeType="1"/>
            </p:cNvSpPr>
            <p:nvPr/>
          </p:nvSpPr>
          <p:spPr bwMode="auto">
            <a:xfrm>
              <a:off x="7303" y="3862"/>
              <a:ext cx="1"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Line 3"/>
            <p:cNvSpPr>
              <a:spLocks noChangeShapeType="1"/>
            </p:cNvSpPr>
            <p:nvPr/>
          </p:nvSpPr>
          <p:spPr bwMode="auto">
            <a:xfrm>
              <a:off x="8204" y="4018"/>
              <a:ext cx="1" cy="4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Line 2"/>
            <p:cNvSpPr>
              <a:spLocks noChangeShapeType="1"/>
            </p:cNvSpPr>
            <p:nvPr/>
          </p:nvSpPr>
          <p:spPr bwMode="auto">
            <a:xfrm>
              <a:off x="2836" y="5282"/>
              <a:ext cx="5940"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26.8.2.2 </a:t>
            </a:r>
            <a:r>
              <a:rPr lang="zh-CN" altLang="en-US" dirty="0" smtClean="0"/>
              <a:t>奶酪切片方式</a:t>
            </a:r>
            <a:r>
              <a:rPr lang="en-US" dirty="0" smtClean="0"/>
              <a:t>2---</a:t>
            </a:r>
            <a:r>
              <a:rPr lang="zh-CN" altLang="en-US" dirty="0" smtClean="0"/>
              <a:t>体系结构</a:t>
            </a:r>
            <a:endParaRPr lang="zh-CN" altLang="en-US" dirty="0"/>
          </a:p>
        </p:txBody>
      </p:sp>
      <p:pic>
        <p:nvPicPr>
          <p:cNvPr id="88066" name="Picture 2"/>
          <p:cNvPicPr>
            <a:picLocks noChangeAspect="1" noChangeArrowheads="1"/>
          </p:cNvPicPr>
          <p:nvPr/>
        </p:nvPicPr>
        <p:blipFill>
          <a:blip r:embed="rId2"/>
          <a:srcRect/>
          <a:stretch>
            <a:fillRect/>
          </a:stretch>
        </p:blipFill>
        <p:spPr bwMode="auto">
          <a:xfrm>
            <a:off x="1143000" y="2853267"/>
            <a:ext cx="7848600" cy="3494928"/>
          </a:xfrm>
          <a:prstGeom prst="rect">
            <a:avLst/>
          </a:prstGeom>
          <a:noFill/>
          <a:ln w="9525">
            <a:noFill/>
            <a:miter lim="800000"/>
            <a:headEnd/>
            <a:tailEnd/>
          </a:ln>
          <a:effectLst/>
        </p:spPr>
      </p:pic>
      <p:sp>
        <p:nvSpPr>
          <p:cNvPr id="3" name="矩形 2"/>
          <p:cNvSpPr/>
          <p:nvPr/>
        </p:nvSpPr>
        <p:spPr>
          <a:xfrm>
            <a:off x="1016990" y="1303866"/>
            <a:ext cx="778834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t>内部威胁者和外部攻击者可以从任何一层，以不同的手法窃取信息系统的</a:t>
            </a:r>
            <a:r>
              <a:rPr lang="zh-CN" altLang="en-US" sz="2000" dirty="0" smtClean="0"/>
              <a:t>信息</a:t>
            </a:r>
            <a:endParaRPr lang="en-US" altLang="zh-CN" sz="2000" dirty="0" smtClean="0"/>
          </a:p>
          <a:p>
            <a:pPr marL="342900" indent="-342900">
              <a:buFont typeface="Arial" panose="020B0604020202020204" pitchFamily="34" charset="0"/>
              <a:buChar char="•"/>
            </a:pPr>
            <a:r>
              <a:rPr lang="zh-CN" altLang="en-US" sz="2000" dirty="0" smtClean="0"/>
              <a:t>每个</a:t>
            </a:r>
            <a:r>
              <a:rPr lang="zh-CN" altLang="en-US" sz="2000" dirty="0"/>
              <a:t>层面上都需要有：预防措施、检测控制措施、以及安全漏洞的控制</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588" y="152400"/>
            <a:ext cx="8169812" cy="736600"/>
          </a:xfrm>
        </p:spPr>
        <p:txBody>
          <a:bodyPr/>
          <a:lstStyle/>
          <a:p>
            <a:r>
              <a:rPr lang="en-US" dirty="0" smtClean="0"/>
              <a:t>26.8.2.3 </a:t>
            </a:r>
            <a:r>
              <a:rPr lang="zh-CN" altLang="en-US" dirty="0" smtClean="0"/>
              <a:t>奶酪切片方式</a:t>
            </a:r>
            <a:r>
              <a:rPr lang="en-US" dirty="0" smtClean="0"/>
              <a:t>3---</a:t>
            </a:r>
            <a:r>
              <a:rPr lang="zh-CN" altLang="en-US" dirty="0" smtClean="0"/>
              <a:t>信息安全管理框架</a:t>
            </a:r>
            <a:endParaRPr lang="zh-CN" altLang="en-US" dirty="0"/>
          </a:p>
        </p:txBody>
      </p:sp>
      <p:sp>
        <p:nvSpPr>
          <p:cNvPr id="3" name="内容占位符 2"/>
          <p:cNvSpPr>
            <a:spLocks noGrp="1"/>
          </p:cNvSpPr>
          <p:nvPr>
            <p:ph idx="1"/>
          </p:nvPr>
        </p:nvSpPr>
        <p:spPr>
          <a:xfrm>
            <a:off x="977630" y="1172183"/>
            <a:ext cx="8001000" cy="4902200"/>
          </a:xfrm>
        </p:spPr>
        <p:txBody>
          <a:bodyPr/>
          <a:lstStyle/>
          <a:p>
            <a:r>
              <a:rPr lang="zh-CN" altLang="en-US" dirty="0" smtClean="0"/>
              <a:t>信息安全更多地涉及到人如何使用相应的安全管理技术。</a:t>
            </a:r>
            <a:endParaRPr lang="en-US" altLang="zh-CN" dirty="0" smtClean="0"/>
          </a:p>
          <a:p>
            <a:pPr lvl="1"/>
            <a:r>
              <a:rPr lang="zh-CN" altLang="en-US" dirty="0" smtClean="0"/>
              <a:t>解决信息安全问题的重要手段是对信息系统的运营者进行管理和认证，从而提高信息系统运营者的安全能力。</a:t>
            </a:r>
          </a:p>
          <a:p>
            <a:pPr lvl="1"/>
            <a:r>
              <a:rPr lang="en-US" dirty="0" smtClean="0"/>
              <a:t>2007</a:t>
            </a:r>
            <a:r>
              <a:rPr lang="zh-CN" altLang="en-US" dirty="0" smtClean="0"/>
              <a:t>年编写</a:t>
            </a:r>
            <a:r>
              <a:rPr lang="en-US" dirty="0" smtClean="0"/>
              <a:t>ISO/IEC 27000</a:t>
            </a:r>
            <a:r>
              <a:rPr lang="zh-CN" altLang="en-US" dirty="0" smtClean="0"/>
              <a:t>系列，成为</a:t>
            </a:r>
            <a:r>
              <a:rPr lang="en-US" dirty="0" smtClean="0"/>
              <a:t>ISO/IEC 27001:2005</a:t>
            </a:r>
            <a:r>
              <a:rPr lang="zh-CN" altLang="en-US" dirty="0" smtClean="0"/>
              <a:t>和</a:t>
            </a:r>
            <a:r>
              <a:rPr lang="en-US" dirty="0" smtClean="0"/>
              <a:t>ISO/IEC 27002:2005</a:t>
            </a:r>
            <a:r>
              <a:rPr lang="zh-CN" altLang="en-US" dirty="0" smtClean="0"/>
              <a:t>。</a:t>
            </a:r>
            <a:endParaRPr lang="en-US" altLang="zh-CN" dirty="0" smtClean="0"/>
          </a:p>
          <a:p>
            <a:pPr lvl="2"/>
            <a:r>
              <a:rPr lang="zh-CN" altLang="en-US" dirty="0" smtClean="0"/>
              <a:t>中国的对应标准为</a:t>
            </a:r>
            <a:r>
              <a:rPr lang="en-US" dirty="0" smtClean="0"/>
              <a:t>GB/T 22081-2008</a:t>
            </a:r>
            <a:r>
              <a:rPr lang="en-US" altLang="zh-CN" dirty="0" smtClean="0"/>
              <a:t>《</a:t>
            </a:r>
            <a:r>
              <a:rPr lang="zh-CN" altLang="en-US" dirty="0" smtClean="0"/>
              <a:t>信息技术</a:t>
            </a:r>
            <a:r>
              <a:rPr lang="en-US" dirty="0" smtClean="0"/>
              <a:t>—</a:t>
            </a:r>
            <a:r>
              <a:rPr lang="zh-CN" altLang="en-US" dirty="0" smtClean="0"/>
              <a:t>安全技术信息安全管理实用规则</a:t>
            </a:r>
            <a:r>
              <a:rPr lang="en-US" altLang="zh-CN" dirty="0" smtClean="0"/>
              <a:t>》</a:t>
            </a:r>
            <a:r>
              <a:rPr lang="zh-CN" altLang="en-US" dirty="0" smtClean="0"/>
              <a:t>。</a:t>
            </a:r>
          </a:p>
          <a:p>
            <a:pPr lvl="1"/>
            <a:r>
              <a:rPr lang="en-US" dirty="0" smtClean="0"/>
              <a:t>ISO/IEC 27000</a:t>
            </a:r>
            <a:r>
              <a:rPr lang="zh-CN" altLang="en-US" dirty="0" smtClean="0"/>
              <a:t>系列的目的是借助于过程改进理论</a:t>
            </a:r>
            <a:r>
              <a:rPr lang="en-US" dirty="0" smtClean="0"/>
              <a:t>(PDCA—Plan-Do-Check-Act</a:t>
            </a:r>
            <a:r>
              <a:rPr lang="zh-CN" altLang="en-US" dirty="0" smtClean="0"/>
              <a:t>，参见第</a:t>
            </a:r>
            <a:r>
              <a:rPr lang="en-US" dirty="0" smtClean="0"/>
              <a:t>20</a:t>
            </a:r>
            <a:r>
              <a:rPr lang="zh-CN" altLang="en-US" dirty="0" smtClean="0"/>
              <a:t>章</a:t>
            </a:r>
            <a:r>
              <a:rPr lang="en-US" dirty="0" smtClean="0"/>
              <a:t>)</a:t>
            </a:r>
            <a:r>
              <a:rPr lang="zh-CN" altLang="en-US" dirty="0" smtClean="0"/>
              <a:t>，对信息系统运营和管理者进行认证</a:t>
            </a:r>
            <a:r>
              <a:rPr lang="en-US" dirty="0" smtClean="0"/>
              <a:t>(Certification)</a:t>
            </a:r>
            <a:r>
              <a:rPr lang="zh-CN" altLang="en-US" dirty="0" smtClean="0"/>
              <a:t>，以便改进其运行和管理的能力。</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 </a:t>
            </a:r>
            <a:r>
              <a:rPr lang="zh-CN" altLang="en-US" dirty="0" smtClean="0"/>
              <a:t>信息系统质量</a:t>
            </a:r>
            <a:endParaRPr lang="zh-CN" altLang="en-US" dirty="0"/>
          </a:p>
        </p:txBody>
      </p:sp>
      <p:sp>
        <p:nvSpPr>
          <p:cNvPr id="3" name="内容占位符 2"/>
          <p:cNvSpPr>
            <a:spLocks noGrp="1"/>
          </p:cNvSpPr>
          <p:nvPr>
            <p:ph idx="1"/>
          </p:nvPr>
        </p:nvSpPr>
        <p:spPr/>
        <p:txBody>
          <a:bodyPr/>
          <a:lstStyle/>
          <a:p>
            <a:r>
              <a:rPr lang="en-US" dirty="0" smtClean="0"/>
              <a:t>26.2.1 </a:t>
            </a:r>
            <a:r>
              <a:rPr lang="zh-CN" altLang="en-US" dirty="0" smtClean="0"/>
              <a:t>信息系统质量分解</a:t>
            </a:r>
          </a:p>
          <a:p>
            <a:r>
              <a:rPr lang="en-US" dirty="0" smtClean="0"/>
              <a:t>26.2.2 </a:t>
            </a:r>
            <a:r>
              <a:rPr lang="zh-CN" altLang="en-US" dirty="0" smtClean="0"/>
              <a:t>信息系统质量模型</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26.9 </a:t>
            </a:r>
            <a:r>
              <a:rPr lang="zh-CN" altLang="en-US" dirty="0" smtClean="0"/>
              <a:t>总结</a:t>
            </a:r>
            <a:endParaRPr lang="zh-CN" altLang="en-US" dirty="0"/>
          </a:p>
        </p:txBody>
      </p:sp>
      <p:sp>
        <p:nvSpPr>
          <p:cNvPr id="3" name="内容占位符 2"/>
          <p:cNvSpPr>
            <a:spLocks noGrp="1"/>
          </p:cNvSpPr>
          <p:nvPr>
            <p:ph idx="1"/>
          </p:nvPr>
        </p:nvSpPr>
        <p:spPr>
          <a:xfrm>
            <a:off x="863401" y="1255221"/>
            <a:ext cx="8051999" cy="4902200"/>
          </a:xfrm>
        </p:spPr>
        <p:txBody>
          <a:bodyPr/>
          <a:lstStyle/>
          <a:p>
            <a:r>
              <a:rPr lang="zh-CN" altLang="en-US" dirty="0" smtClean="0"/>
              <a:t>信息系统的建设、开发、运行和维护具有其特定的生命周期、质量要求。</a:t>
            </a:r>
            <a:endParaRPr lang="en-US" altLang="zh-CN" dirty="0" smtClean="0"/>
          </a:p>
          <a:p>
            <a:pPr lvl="1"/>
            <a:r>
              <a:rPr lang="zh-CN" altLang="en-US" dirty="0" smtClean="0"/>
              <a:t>这些与软件工程过程、质量等具有一定的差别。尽管软件在信息系统中扮演着关键角色。</a:t>
            </a:r>
            <a:endParaRPr lang="en-US" altLang="zh-CN" dirty="0" smtClean="0"/>
          </a:p>
          <a:p>
            <a:pPr lvl="1"/>
            <a:r>
              <a:rPr lang="zh-CN" altLang="en-US" dirty="0" smtClean="0"/>
              <a:t>虽然信息系统的安全不会造成直接的灾难，但是会产生间接的损失，导致服务的不可信和不敢用。</a:t>
            </a:r>
          </a:p>
          <a:p>
            <a:pPr lvl="1"/>
            <a:r>
              <a:rPr lang="zh-CN" altLang="en-US" dirty="0" smtClean="0"/>
              <a:t>信息系统的建设、开发和运维管理人员要从建设过程、体系结构和运维管理三个角度看低信息系统的质量，从而得到和维护信息系统安全和性能质量要求。</a:t>
            </a:r>
            <a:endParaRPr lang="en-US" altLang="zh-CN" dirty="0" smtClean="0"/>
          </a:p>
          <a:p>
            <a:pPr lvl="1"/>
            <a:r>
              <a:rPr lang="zh-CN" altLang="en-US" dirty="0" smtClean="0"/>
              <a:t>建立</a:t>
            </a:r>
            <a:r>
              <a:rPr lang="en-US" altLang="zh-CN" dirty="0" smtClean="0"/>
              <a:t>IS</a:t>
            </a:r>
            <a:r>
              <a:rPr lang="zh-CN" altLang="en-US" dirty="0" smtClean="0"/>
              <a:t>的性能模型，并不断改进系统的运行能力</a:t>
            </a:r>
            <a:endParaRPr lang="en-US" altLang="zh-CN" dirty="0" smtClean="0"/>
          </a:p>
          <a:p>
            <a:pPr lvl="1"/>
            <a:r>
              <a:rPr lang="zh-CN" altLang="en-US" dirty="0" smtClean="0"/>
              <a:t>针对信息系统的安全性，要从体系结构设计和开发过程两个方面入手</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26.2.1</a:t>
            </a:r>
            <a:r>
              <a:rPr lang="zh-CN" altLang="en-US" dirty="0" smtClean="0"/>
              <a:t>信息系统质量分解</a:t>
            </a:r>
            <a:endParaRPr lang="zh-CN" altLang="en-US" dirty="0"/>
          </a:p>
        </p:txBody>
      </p:sp>
      <p:sp>
        <p:nvSpPr>
          <p:cNvPr id="3" name="内容占位符 2"/>
          <p:cNvSpPr>
            <a:spLocks noGrp="1"/>
          </p:cNvSpPr>
          <p:nvPr>
            <p:ph idx="1"/>
          </p:nvPr>
        </p:nvSpPr>
        <p:spPr>
          <a:xfrm>
            <a:off x="1047678" y="1181714"/>
            <a:ext cx="7953538" cy="1820746"/>
          </a:xfrm>
        </p:spPr>
        <p:txBody>
          <a:bodyPr/>
          <a:lstStyle/>
          <a:p>
            <a:r>
              <a:rPr lang="zh-CN" altLang="zh-CN" sz="2400" dirty="0"/>
              <a:t>当今，企业或组织的日常业务运行质量需要依靠信息系统使用质量，即，信息系统能否满足用户</a:t>
            </a:r>
            <a:r>
              <a:rPr lang="zh-CN" altLang="zh-CN" sz="2400" dirty="0" smtClean="0"/>
              <a:t>执行任务</a:t>
            </a:r>
            <a:r>
              <a:rPr lang="zh-CN" altLang="zh-CN" sz="2400" dirty="0"/>
              <a:t>所</a:t>
            </a:r>
            <a:r>
              <a:rPr lang="zh-CN" altLang="zh-CN" sz="2400" dirty="0" smtClean="0"/>
              <a:t>需要</a:t>
            </a:r>
            <a:r>
              <a:rPr lang="zh-CN" altLang="zh-CN" sz="2400" dirty="0"/>
              <a:t>求。</a:t>
            </a:r>
            <a:endParaRPr lang="en-US" altLang="zh-CN" sz="2400" dirty="0" smtClean="0"/>
          </a:p>
          <a:p>
            <a:r>
              <a:rPr lang="zh-CN" altLang="zh-CN" sz="2400" dirty="0" smtClean="0"/>
              <a:t>信息系统</a:t>
            </a:r>
            <a:r>
              <a:rPr lang="zh-CN" altLang="zh-CN" sz="2400" dirty="0"/>
              <a:t>的使用质量又</a:t>
            </a:r>
            <a:r>
              <a:rPr lang="zh-CN" altLang="zh-CN" sz="2400" dirty="0" smtClean="0"/>
              <a:t>取决于系统</a:t>
            </a:r>
            <a:r>
              <a:rPr lang="zh-CN" altLang="zh-CN" sz="2400" dirty="0"/>
              <a:t>的运行和维护</a:t>
            </a:r>
            <a:r>
              <a:rPr lang="zh-CN" altLang="zh-CN" sz="2400" dirty="0" smtClean="0"/>
              <a:t>质量。</a:t>
            </a:r>
            <a:endParaRPr lang="zh-CN" altLang="en-US" sz="2400" dirty="0"/>
          </a:p>
        </p:txBody>
      </p:sp>
      <p:grpSp>
        <p:nvGrpSpPr>
          <p:cNvPr id="5" name="Group 1"/>
          <p:cNvGrpSpPr>
            <a:grpSpLocks noChangeAspect="1"/>
          </p:cNvGrpSpPr>
          <p:nvPr/>
        </p:nvGrpSpPr>
        <p:grpSpPr bwMode="auto">
          <a:xfrm>
            <a:off x="921359" y="3157203"/>
            <a:ext cx="7902533" cy="2727782"/>
            <a:chOff x="2096" y="6630"/>
            <a:chExt cx="7969" cy="2415"/>
          </a:xfrm>
        </p:grpSpPr>
        <p:sp>
          <p:nvSpPr>
            <p:cNvPr id="6" name="AutoShape 20"/>
            <p:cNvSpPr>
              <a:spLocks noChangeAspect="1" noChangeArrowheads="1" noTextEdit="1"/>
            </p:cNvSpPr>
            <p:nvPr/>
          </p:nvSpPr>
          <p:spPr bwMode="auto">
            <a:xfrm>
              <a:off x="2325" y="6630"/>
              <a:ext cx="7740" cy="2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7" name="AutoShape 19"/>
            <p:cNvSpPr>
              <a:spLocks noChangeArrowheads="1"/>
            </p:cNvSpPr>
            <p:nvPr/>
          </p:nvSpPr>
          <p:spPr bwMode="auto">
            <a:xfrm>
              <a:off x="9360" y="6952"/>
              <a:ext cx="603" cy="1391"/>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marL="0" marR="0" lvl="0" algn="ctr" defTabSz="914400" rtl="0" eaLnBrk="0" fontAlgn="base" latinLnBrk="0" hangingPunct="0">
                <a:lnSpc>
                  <a:spcPct val="150000"/>
                </a:lnSpc>
                <a:spcBef>
                  <a:spcPct val="0"/>
                </a:spcBef>
                <a:spcAft>
                  <a:spcPct val="0"/>
                </a:spcAft>
                <a:buClrTx/>
                <a:buSzTx/>
                <a:buFontTx/>
                <a:buNone/>
                <a:tabLst/>
              </a:pPr>
              <a:r>
                <a:rPr kumimoji="0" lang="zh-CN" altLang="zh-CN" sz="1800" dirty="0" smtClean="0">
                  <a:cs typeface="Times New Roman" panose="02020603050405020304" pitchFamily="18" charset="0"/>
                </a:rPr>
                <a:t>企业</a:t>
              </a:r>
              <a:r>
                <a:rPr kumimoji="0" lang="zh-CN" altLang="zh-CN" sz="1800" dirty="0">
                  <a:cs typeface="Times New Roman" panose="02020603050405020304" pitchFamily="18" charset="0"/>
                </a:rPr>
                <a:t>业务质量</a:t>
              </a:r>
            </a:p>
          </p:txBody>
        </p:sp>
        <p:sp>
          <p:nvSpPr>
            <p:cNvPr id="8" name="AutoShape 18"/>
            <p:cNvSpPr>
              <a:spLocks noChangeArrowheads="1"/>
            </p:cNvSpPr>
            <p:nvPr/>
          </p:nvSpPr>
          <p:spPr bwMode="auto">
            <a:xfrm>
              <a:off x="7149" y="6864"/>
              <a:ext cx="603" cy="1376"/>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algn="ctr" eaLnBrk="0" hangingPunct="0">
                <a:lnSpc>
                  <a:spcPct val="150000"/>
                </a:lnSpc>
              </a:pPr>
              <a:r>
                <a:rPr kumimoji="0" lang="en-US" altLang="zh-CN" sz="1800" dirty="0">
                  <a:cs typeface="Times New Roman" panose="02020603050405020304" pitchFamily="18" charset="0"/>
                </a:rPr>
                <a:t>IS</a:t>
              </a:r>
              <a:r>
                <a:rPr kumimoji="0" lang="zh-CN" altLang="en-US" sz="1800" dirty="0">
                  <a:cs typeface="Times New Roman" panose="02020603050405020304" pitchFamily="18" charset="0"/>
                </a:rPr>
                <a:t>的使用质量</a:t>
              </a:r>
            </a:p>
          </p:txBody>
        </p:sp>
        <p:sp>
          <p:nvSpPr>
            <p:cNvPr id="9" name="AutoShape 17"/>
            <p:cNvSpPr>
              <a:spLocks noChangeArrowheads="1"/>
            </p:cNvSpPr>
            <p:nvPr/>
          </p:nvSpPr>
          <p:spPr bwMode="auto">
            <a:xfrm>
              <a:off x="4938" y="6952"/>
              <a:ext cx="603" cy="1449"/>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algn="ctr" eaLnBrk="0" hangingPunct="0">
                <a:lnSpc>
                  <a:spcPct val="150000"/>
                </a:lnSpc>
              </a:pPr>
              <a:r>
                <a:rPr kumimoji="0" lang="en-US" altLang="zh-CN" sz="1800" dirty="0">
                  <a:cs typeface="Times New Roman" panose="02020603050405020304" pitchFamily="18" charset="0"/>
                </a:rPr>
                <a:t>IS</a:t>
              </a:r>
              <a:r>
                <a:rPr kumimoji="0" lang="zh-CN" altLang="en-US" sz="1800" dirty="0">
                  <a:cs typeface="Times New Roman" panose="02020603050405020304" pitchFamily="18" charset="0"/>
                </a:rPr>
                <a:t>的运行质量</a:t>
              </a:r>
            </a:p>
          </p:txBody>
        </p:sp>
        <p:sp>
          <p:nvSpPr>
            <p:cNvPr id="10" name="Line 16"/>
            <p:cNvSpPr>
              <a:spLocks noChangeShapeType="1"/>
            </p:cNvSpPr>
            <p:nvPr/>
          </p:nvSpPr>
          <p:spPr bwMode="auto">
            <a:xfrm>
              <a:off x="7752" y="7435"/>
              <a:ext cx="160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11" name="Line 15"/>
            <p:cNvSpPr>
              <a:spLocks noChangeShapeType="1"/>
            </p:cNvSpPr>
            <p:nvPr/>
          </p:nvSpPr>
          <p:spPr bwMode="auto">
            <a:xfrm>
              <a:off x="5541" y="7435"/>
              <a:ext cx="160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13" name="AutoShape 13"/>
            <p:cNvSpPr>
              <a:spLocks noChangeArrowheads="1"/>
            </p:cNvSpPr>
            <p:nvPr/>
          </p:nvSpPr>
          <p:spPr bwMode="auto">
            <a:xfrm>
              <a:off x="6327" y="8488"/>
              <a:ext cx="1766" cy="483"/>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smtClean="0">
                  <a:cs typeface="Times New Roman" panose="02020603050405020304" pitchFamily="18" charset="0"/>
                </a:rPr>
                <a:t>运行成本</a:t>
              </a:r>
              <a:endParaRPr kumimoji="0" lang="zh-CN" altLang="zh-CN" sz="1800" dirty="0">
                <a:cs typeface="Times New Roman" panose="02020603050405020304" pitchFamily="18" charset="0"/>
              </a:endParaRPr>
            </a:p>
          </p:txBody>
        </p:sp>
        <p:sp>
          <p:nvSpPr>
            <p:cNvPr id="14" name="AutoShape 12"/>
            <p:cNvSpPr>
              <a:spLocks noChangeArrowheads="1"/>
            </p:cNvSpPr>
            <p:nvPr/>
          </p:nvSpPr>
          <p:spPr bwMode="auto">
            <a:xfrm>
              <a:off x="5541" y="7025"/>
              <a:ext cx="1604" cy="644"/>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提高可使用性</a:t>
              </a:r>
            </a:p>
          </p:txBody>
        </p:sp>
        <p:sp>
          <p:nvSpPr>
            <p:cNvPr id="15" name="AutoShape 11"/>
            <p:cNvSpPr>
              <a:spLocks noChangeArrowheads="1"/>
            </p:cNvSpPr>
            <p:nvPr/>
          </p:nvSpPr>
          <p:spPr bwMode="auto">
            <a:xfrm>
              <a:off x="7953" y="6952"/>
              <a:ext cx="1206" cy="483"/>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得益于</a:t>
              </a:r>
            </a:p>
          </p:txBody>
        </p:sp>
        <p:sp>
          <p:nvSpPr>
            <p:cNvPr id="16" name="AutoShape 10"/>
            <p:cNvSpPr>
              <a:spLocks noChangeArrowheads="1"/>
            </p:cNvSpPr>
            <p:nvPr/>
          </p:nvSpPr>
          <p:spPr bwMode="auto">
            <a:xfrm>
              <a:off x="2325" y="6630"/>
              <a:ext cx="1206" cy="483"/>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软件质量</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AutoShape 9"/>
            <p:cNvSpPr>
              <a:spLocks noChangeArrowheads="1"/>
            </p:cNvSpPr>
            <p:nvPr/>
          </p:nvSpPr>
          <p:spPr bwMode="auto">
            <a:xfrm>
              <a:off x="2325" y="7435"/>
              <a:ext cx="1206" cy="483"/>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硬件质量</a:t>
              </a:r>
            </a:p>
          </p:txBody>
        </p:sp>
        <p:sp>
          <p:nvSpPr>
            <p:cNvPr id="18" name="AutoShape 8"/>
            <p:cNvSpPr>
              <a:spLocks noChangeArrowheads="1"/>
            </p:cNvSpPr>
            <p:nvPr/>
          </p:nvSpPr>
          <p:spPr bwMode="auto">
            <a:xfrm>
              <a:off x="2096" y="8240"/>
              <a:ext cx="1837" cy="418"/>
            </a:xfrm>
            <a:prstGeom prst="roundRect">
              <a:avLst>
                <a:gd name="adj" fmla="val 4139"/>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运维和服务质量</a:t>
              </a:r>
            </a:p>
          </p:txBody>
        </p:sp>
        <p:sp>
          <p:nvSpPr>
            <p:cNvPr id="19" name="Line 7"/>
            <p:cNvSpPr>
              <a:spLocks noChangeShapeType="1"/>
            </p:cNvSpPr>
            <p:nvPr/>
          </p:nvSpPr>
          <p:spPr bwMode="auto">
            <a:xfrm>
              <a:off x="3531" y="6791"/>
              <a:ext cx="1407"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20" name="Line 6"/>
            <p:cNvSpPr>
              <a:spLocks noChangeShapeType="1"/>
            </p:cNvSpPr>
            <p:nvPr/>
          </p:nvSpPr>
          <p:spPr bwMode="auto">
            <a:xfrm>
              <a:off x="3531" y="7596"/>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21" name="Line 5"/>
            <p:cNvSpPr>
              <a:spLocks noChangeShapeType="1"/>
            </p:cNvSpPr>
            <p:nvPr/>
          </p:nvSpPr>
          <p:spPr bwMode="auto">
            <a:xfrm flipV="1">
              <a:off x="3933" y="7757"/>
              <a:ext cx="1005"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zh-CN" altLang="en-US" sz="1800"/>
            </a:p>
          </p:txBody>
        </p:sp>
        <p:sp>
          <p:nvSpPr>
            <p:cNvPr id="22" name="AutoShape 4"/>
            <p:cNvSpPr>
              <a:spLocks noChangeArrowheads="1"/>
            </p:cNvSpPr>
            <p:nvPr/>
          </p:nvSpPr>
          <p:spPr bwMode="auto">
            <a:xfrm>
              <a:off x="3531" y="7338"/>
              <a:ext cx="1528" cy="644"/>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可靠、密安、</a:t>
              </a:r>
            </a:p>
            <a:p>
              <a:pPr indent="0" algn="ctr"/>
              <a:r>
                <a:rPr kumimoji="0" lang="zh-CN" altLang="zh-CN" sz="1600" dirty="0">
                  <a:latin typeface="Times New Roman" pitchFamily="18" charset="0"/>
                  <a:cs typeface="Times New Roman" panose="02020603050405020304" pitchFamily="18" charset="0"/>
                </a:rPr>
                <a:t>易维护等</a:t>
              </a:r>
            </a:p>
            <a:p>
              <a:pPr marL="0" marR="0" lvl="0" indent="269875" algn="ctr"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3" name="AutoShape 3"/>
            <p:cNvSpPr>
              <a:spLocks noChangeArrowheads="1"/>
            </p:cNvSpPr>
            <p:nvPr/>
          </p:nvSpPr>
          <p:spPr bwMode="auto">
            <a:xfrm>
              <a:off x="3858" y="7972"/>
              <a:ext cx="1310" cy="730"/>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服务及时、</a:t>
              </a:r>
            </a:p>
            <a:p>
              <a:pPr indent="0" algn="ctr"/>
              <a:r>
                <a:rPr kumimoji="0" lang="zh-CN" altLang="zh-CN" sz="1600" dirty="0">
                  <a:latin typeface="Times New Roman" pitchFamily="18" charset="0"/>
                  <a:cs typeface="Times New Roman" panose="02020603050405020304" pitchFamily="18" charset="0"/>
                </a:rPr>
                <a:t>安全运行</a:t>
              </a:r>
            </a:p>
          </p:txBody>
        </p:sp>
        <p:sp>
          <p:nvSpPr>
            <p:cNvPr id="24" name="AutoShape 2"/>
            <p:cNvSpPr>
              <a:spLocks noChangeArrowheads="1"/>
            </p:cNvSpPr>
            <p:nvPr/>
          </p:nvSpPr>
          <p:spPr bwMode="auto">
            <a:xfrm>
              <a:off x="3469" y="6703"/>
              <a:ext cx="1528" cy="644"/>
            </a:xfrm>
            <a:prstGeom prst="roundRect">
              <a:avLst>
                <a:gd name="adj" fmla="val 4139"/>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可靠、密安、</a:t>
              </a:r>
            </a:p>
            <a:p>
              <a:pPr indent="0" algn="ctr"/>
              <a:r>
                <a:rPr kumimoji="0" lang="zh-CN" altLang="zh-CN" sz="1600" dirty="0">
                  <a:latin typeface="Times New Roman" pitchFamily="18" charset="0"/>
                  <a:cs typeface="Times New Roman" panose="02020603050405020304" pitchFamily="18" charset="0"/>
                </a:rPr>
                <a:t>易用等</a:t>
              </a:r>
            </a:p>
          </p:txBody>
        </p:sp>
      </p:grpSp>
      <p:sp>
        <p:nvSpPr>
          <p:cNvPr id="25" name="任意多边形 24"/>
          <p:cNvSpPr/>
          <p:nvPr/>
        </p:nvSpPr>
        <p:spPr bwMode="auto">
          <a:xfrm>
            <a:off x="4341275" y="4938290"/>
            <a:ext cx="3783496" cy="708314"/>
          </a:xfrm>
          <a:custGeom>
            <a:avLst/>
            <a:gdLst>
              <a:gd name="connsiteX0" fmla="*/ 0 w 3783496"/>
              <a:gd name="connsiteY0" fmla="*/ 59635 h 763729"/>
              <a:gd name="connsiteX1" fmla="*/ 1093305 w 3783496"/>
              <a:gd name="connsiteY1" fmla="*/ 642730 h 763729"/>
              <a:gd name="connsiteX2" fmla="*/ 1868557 w 3783496"/>
              <a:gd name="connsiteY2" fmla="*/ 708991 h 763729"/>
              <a:gd name="connsiteX3" fmla="*/ 3783496 w 3783496"/>
              <a:gd name="connsiteY3" fmla="*/ 0 h 763729"/>
            </a:gdLst>
            <a:ahLst/>
            <a:cxnLst>
              <a:cxn ang="0">
                <a:pos x="connsiteX0" y="connsiteY0"/>
              </a:cxn>
              <a:cxn ang="0">
                <a:pos x="connsiteX1" y="connsiteY1"/>
              </a:cxn>
              <a:cxn ang="0">
                <a:pos x="connsiteX2" y="connsiteY2"/>
              </a:cxn>
              <a:cxn ang="0">
                <a:pos x="connsiteX3" y="connsiteY3"/>
              </a:cxn>
            </a:cxnLst>
            <a:rect l="l" t="t" r="r" b="b"/>
            <a:pathLst>
              <a:path w="3783496" h="763729">
                <a:moveTo>
                  <a:pt x="0" y="59635"/>
                </a:moveTo>
                <a:cubicBezTo>
                  <a:pt x="390939" y="297069"/>
                  <a:pt x="781879" y="534504"/>
                  <a:pt x="1093305" y="642730"/>
                </a:cubicBezTo>
                <a:cubicBezTo>
                  <a:pt x="1404731" y="750956"/>
                  <a:pt x="1420192" y="816113"/>
                  <a:pt x="1868557" y="708991"/>
                </a:cubicBezTo>
                <a:cubicBezTo>
                  <a:pt x="2316922" y="601869"/>
                  <a:pt x="3050209" y="300934"/>
                  <a:pt x="3783496"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981</TotalTime>
  <Words>8135</Words>
  <Application>Microsoft Office PowerPoint</Application>
  <PresentationFormat>全屏显示(4:3)</PresentationFormat>
  <Paragraphs>1049</Paragraphs>
  <Slides>80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80</vt:i4>
      </vt:variant>
    </vt:vector>
  </HeadingPairs>
  <TitlesOfParts>
    <vt:vector size="93" baseType="lpstr">
      <vt:lpstr>等线</vt:lpstr>
      <vt:lpstr>华文行楷</vt:lpstr>
      <vt:lpstr>楷体</vt:lpstr>
      <vt:lpstr>楷体_GB2312</vt:lpstr>
      <vt:lpstr>宋体</vt:lpstr>
      <vt:lpstr>Arial</vt:lpstr>
      <vt:lpstr>Calibri</vt:lpstr>
      <vt:lpstr>Monotype Corsiva</vt:lpstr>
      <vt:lpstr>Times New Roman</vt:lpstr>
      <vt:lpstr>新模板-7</vt:lpstr>
      <vt:lpstr>自定义设计方案</vt:lpstr>
      <vt:lpstr>图表</vt:lpstr>
      <vt:lpstr>公式</vt:lpstr>
      <vt:lpstr>第26章 信息系统软件工程化</vt:lpstr>
      <vt:lpstr>目录</vt:lpstr>
      <vt:lpstr>26.1信息系统危机</vt:lpstr>
      <vt:lpstr>26.1信息系统危机</vt:lpstr>
      <vt:lpstr>商业信息学(Business informatics)</vt:lpstr>
      <vt:lpstr>IS系统</vt:lpstr>
      <vt:lpstr>影响信息系统成功的四个因素：</vt:lpstr>
      <vt:lpstr>26.2 信息系统质量</vt:lpstr>
      <vt:lpstr>26.2.1信息系统质量分解</vt:lpstr>
      <vt:lpstr>信息系统质量观点</vt:lpstr>
      <vt:lpstr>26.2.2信息系统质量模型</vt:lpstr>
      <vt:lpstr>软件体系结构的作用</vt:lpstr>
      <vt:lpstr>开发、部署和运维过程</vt:lpstr>
      <vt:lpstr>26.3 信息系统生命周期与建设过程</vt:lpstr>
      <vt:lpstr>26.3.1信息系统生命周期</vt:lpstr>
      <vt:lpstr>26.3.2信息系统的建设过程</vt:lpstr>
      <vt:lpstr>26.3.3过程中的角色和任务</vt:lpstr>
      <vt:lpstr>26.3.3过程中的角色和任务</vt:lpstr>
      <vt:lpstr>—基本过程</vt:lpstr>
      <vt:lpstr>—支持过程</vt:lpstr>
      <vt:lpstr>—组织过程</vt:lpstr>
      <vt:lpstr>26.3.4 DevOps</vt:lpstr>
      <vt:lpstr>DevOps能力成熟度</vt:lpstr>
      <vt:lpstr>26.4 信息系统性能模型的建立</vt:lpstr>
      <vt:lpstr>26.4.1 影响信息系统性能的因素</vt:lpstr>
      <vt:lpstr>26.4.1 影响信息系统性能的因素</vt:lpstr>
      <vt:lpstr>26.4.2 测试与真实环境差异分析</vt:lpstr>
      <vt:lpstr>期望、实验与实际的差别</vt:lpstr>
      <vt:lpstr>26.4.3 真实使用场景分析</vt:lpstr>
      <vt:lpstr>26.4.3 真实使用场景分析</vt:lpstr>
      <vt:lpstr>依据业务场景所建立的工作负载的样例</vt:lpstr>
      <vt:lpstr>网页的各活动的性能---成员登录活动</vt:lpstr>
      <vt:lpstr>网页的各活动的性能---建立账户活动</vt:lpstr>
      <vt:lpstr>26.4.4 性能模型建立</vt:lpstr>
      <vt:lpstr>26.4.5 性能模型确认过程</vt:lpstr>
      <vt:lpstr>26.4.5 性能模型确认过程</vt:lpstr>
      <vt:lpstr>26.5 性能评估的例子</vt:lpstr>
      <vt:lpstr>26.5.1 基本功能和性能模型</vt:lpstr>
      <vt:lpstr>股票交易性能测试模型</vt:lpstr>
      <vt:lpstr>26.5.2 单个业务追踪—T1</vt:lpstr>
      <vt:lpstr>买入业务的功能流程</vt:lpstr>
      <vt:lpstr>26.5.3 单个业务追踪压力测试—T2</vt:lpstr>
      <vt:lpstr>PowerPoint 演示文稿</vt:lpstr>
      <vt:lpstr>PowerPoint 演示文稿</vt:lpstr>
      <vt:lpstr>26.5.4 多用户压力测试—T3</vt:lpstr>
      <vt:lpstr>测试结果确认---业务响应时间</vt:lpstr>
      <vt:lpstr>26.5.5 确认和问题分析</vt:lpstr>
      <vt:lpstr>26.5.5.1场景之一：瓶颈分析</vt:lpstr>
      <vt:lpstr>紧接着，观察各个服务器CPU的利用率</vt:lpstr>
      <vt:lpstr>分析瓶颈的原因</vt:lpstr>
      <vt:lpstr>26.5.5.2场景之二：测试配置</vt:lpstr>
      <vt:lpstr>PowerPoint 演示文稿</vt:lpstr>
      <vt:lpstr>26.6 性能能力库的建立和使用</vt:lpstr>
      <vt:lpstr>26.6.1 性能分析报告</vt:lpstr>
      <vt:lpstr>26.6.1.1 响应时间和资源利用率</vt:lpstr>
      <vt:lpstr>26.6.1.2 系统容量</vt:lpstr>
      <vt:lpstr>PowerPoint 演示文稿</vt:lpstr>
      <vt:lpstr>26.6.1.3部件(子系统的)响应时间</vt:lpstr>
      <vt:lpstr>26.6.1.3部件(子系统的)响应时间</vt:lpstr>
      <vt:lpstr>26.6.1.4版本升级的性能</vt:lpstr>
      <vt:lpstr>26.6.2 建立和使用性能库</vt:lpstr>
      <vt:lpstr>26.6.2 建立和使用性能库</vt:lpstr>
      <vt:lpstr>26.6.2 建立和使用性能库</vt:lpstr>
      <vt:lpstr>26.7信息系统失败案例</vt:lpstr>
      <vt:lpstr>26.7.1 系统简述</vt:lpstr>
      <vt:lpstr>PowerPoint 演示文稿</vt:lpstr>
      <vt:lpstr>26.7.2 系统失败原因分析</vt:lpstr>
      <vt:lpstr>26.7.2 系统失败原因分析</vt:lpstr>
      <vt:lpstr>PowerPoint 演示文稿</vt:lpstr>
      <vt:lpstr>PowerPoint 演示文稿</vt:lpstr>
      <vt:lpstr>PowerPoint 演示文稿</vt:lpstr>
      <vt:lpstr>原因总结</vt:lpstr>
      <vt:lpstr>PowerPoint 演示文稿</vt:lpstr>
      <vt:lpstr>26.8信息系统安全</vt:lpstr>
      <vt:lpstr>26.8.1 不安全的来源</vt:lpstr>
      <vt:lpstr>26.8.2 瑞士奶酪用于信息安全</vt:lpstr>
      <vt:lpstr>26.8.2.1 奶酪切片方式1---开发过程</vt:lpstr>
      <vt:lpstr>26.8.2.2 奶酪切片方式2---体系结构</vt:lpstr>
      <vt:lpstr>26.8.2.3 奶酪切片方式3---信息安全管理框架</vt:lpstr>
      <vt:lpstr>26.9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第26章 信息系统软件工程化</dc:title>
  <dc:creator>Think</dc:creator>
  <cp:lastModifiedBy>王 安生</cp:lastModifiedBy>
  <cp:revision>96</cp:revision>
  <dcterms:created xsi:type="dcterms:W3CDTF">2014-07-14T03:34:54Z</dcterms:created>
  <dcterms:modified xsi:type="dcterms:W3CDTF">2020-01-19T07:18:54Z</dcterms:modified>
</cp:coreProperties>
</file>