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76"/>
  </p:notesMasterIdLst>
  <p:handoutMasterIdLst>
    <p:handoutMasterId r:id="rId77"/>
  </p:handoutMasterIdLst>
  <p:sldIdLst>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317" r:id="rId17"/>
    <p:sldId id="318" r:id="rId18"/>
    <p:sldId id="258" r:id="rId19"/>
    <p:sldId id="273" r:id="rId20"/>
    <p:sldId id="274" r:id="rId21"/>
    <p:sldId id="275" r:id="rId22"/>
    <p:sldId id="276" r:id="rId23"/>
    <p:sldId id="277" r:id="rId24"/>
    <p:sldId id="319" r:id="rId25"/>
    <p:sldId id="278" r:id="rId26"/>
    <p:sldId id="279" r:id="rId27"/>
    <p:sldId id="320" r:id="rId28"/>
    <p:sldId id="281" r:id="rId29"/>
    <p:sldId id="283" r:id="rId30"/>
    <p:sldId id="284" r:id="rId31"/>
    <p:sldId id="321" r:id="rId32"/>
    <p:sldId id="286" r:id="rId33"/>
    <p:sldId id="330" r:id="rId34"/>
    <p:sldId id="322" r:id="rId35"/>
    <p:sldId id="323" r:id="rId36"/>
    <p:sldId id="287" r:id="rId37"/>
    <p:sldId id="288" r:id="rId38"/>
    <p:sldId id="289" r:id="rId39"/>
    <p:sldId id="290" r:id="rId40"/>
    <p:sldId id="291" r:id="rId41"/>
    <p:sldId id="324" r:id="rId42"/>
    <p:sldId id="292" r:id="rId43"/>
    <p:sldId id="293" r:id="rId44"/>
    <p:sldId id="294" r:id="rId45"/>
    <p:sldId id="295" r:id="rId46"/>
    <p:sldId id="296" r:id="rId47"/>
    <p:sldId id="297" r:id="rId48"/>
    <p:sldId id="298" r:id="rId49"/>
    <p:sldId id="325" r:id="rId50"/>
    <p:sldId id="299" r:id="rId51"/>
    <p:sldId id="300" r:id="rId52"/>
    <p:sldId id="301" r:id="rId53"/>
    <p:sldId id="303" r:id="rId54"/>
    <p:sldId id="304" r:id="rId55"/>
    <p:sldId id="305" r:id="rId56"/>
    <p:sldId id="306" r:id="rId57"/>
    <p:sldId id="307" r:id="rId58"/>
    <p:sldId id="328" r:id="rId59"/>
    <p:sldId id="329" r:id="rId60"/>
    <p:sldId id="332" r:id="rId61"/>
    <p:sldId id="333" r:id="rId62"/>
    <p:sldId id="272" r:id="rId63"/>
    <p:sldId id="309" r:id="rId64"/>
    <p:sldId id="310" r:id="rId65"/>
    <p:sldId id="311" r:id="rId66"/>
    <p:sldId id="326" r:id="rId67"/>
    <p:sldId id="331" r:id="rId68"/>
    <p:sldId id="313" r:id="rId69"/>
    <p:sldId id="314" r:id="rId70"/>
    <p:sldId id="315" r:id="rId71"/>
    <p:sldId id="327" r:id="rId72"/>
    <p:sldId id="316" r:id="rId73"/>
    <p:sldId id="308" r:id="rId74"/>
    <p:sldId id="334" r:id="rId75"/>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7425" cy="3598863"/>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9A49E0C1-E4C5-406B-863F-1E0840065CD4}" type="slidenum">
              <a:rPr lang="en-US" altLang="zh-CN" smtClean="0"/>
              <a:pPr>
                <a:defRPr/>
              </a:pPr>
              <a:t>51</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2020/1/19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pPr algn="ctr"/>
            <a:r>
              <a:rPr lang="zh-CN" altLang="en-US" dirty="0" smtClean="0"/>
              <a:t>第 </a:t>
            </a:r>
            <a:r>
              <a:rPr lang="en-US" altLang="zh-CN" dirty="0" smtClean="0"/>
              <a:t>27</a:t>
            </a:r>
            <a:r>
              <a:rPr lang="zh-CN" altLang="en-US" dirty="0" smtClean="0"/>
              <a:t>章 开放与开源工程</a:t>
            </a:r>
            <a:endParaRPr lang="zh-CN" altLang="en-US" dirty="0"/>
          </a:p>
        </p:txBody>
      </p:sp>
      <p:sp>
        <p:nvSpPr>
          <p:cNvPr id="3" name="副标题 2"/>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27.2.1</a:t>
            </a:r>
            <a:r>
              <a:rPr lang="zh-CN" altLang="en-US" dirty="0" smtClean="0"/>
              <a:t>软件联盟的优势</a:t>
            </a:r>
            <a:endParaRPr lang="zh-CN" altLang="en-US" dirty="0"/>
          </a:p>
        </p:txBody>
      </p:sp>
      <p:sp>
        <p:nvSpPr>
          <p:cNvPr id="3" name="内容占位符 2"/>
          <p:cNvSpPr>
            <a:spLocks noGrp="1"/>
          </p:cNvSpPr>
          <p:nvPr>
            <p:ph idx="1"/>
          </p:nvPr>
        </p:nvSpPr>
        <p:spPr/>
        <p:txBody>
          <a:bodyPr/>
          <a:lstStyle/>
          <a:p>
            <a:r>
              <a:rPr lang="zh-CN" altLang="en-US" dirty="0" smtClean="0"/>
              <a:t>就像传统工业一样，</a:t>
            </a:r>
            <a:endParaRPr lang="en-US" altLang="zh-CN" dirty="0" smtClean="0"/>
          </a:p>
          <a:p>
            <a:pPr lvl="1"/>
            <a:r>
              <a:rPr lang="zh-CN" altLang="en-US" dirty="0" smtClean="0"/>
              <a:t>软件产业联盟首先寻求软件需求表达的通用性，让软件需求尽可能代表各方的利益；</a:t>
            </a:r>
            <a:endParaRPr lang="en-US" altLang="zh-CN" dirty="0" smtClean="0"/>
          </a:p>
          <a:p>
            <a:pPr lvl="1"/>
            <a:r>
              <a:rPr lang="zh-CN" altLang="en-US" dirty="0" smtClean="0"/>
              <a:t>其次，产业联盟可以形成统一的或标准化的软件体系结构，并依据此结构为基础，明确和规定各个子系统和部件的要求。</a:t>
            </a:r>
            <a:endParaRPr lang="en-US" altLang="zh-CN" dirty="0" smtClean="0"/>
          </a:p>
          <a:p>
            <a:pPr lvl="1"/>
            <a:r>
              <a:rPr lang="zh-CN" altLang="en-US" dirty="0" smtClean="0"/>
              <a:t>第三，定义统一的</a:t>
            </a:r>
            <a:r>
              <a:rPr lang="en-US" dirty="0" smtClean="0"/>
              <a:t>API</a:t>
            </a:r>
            <a:r>
              <a:rPr lang="zh-CN" altLang="en-US" dirty="0" smtClean="0"/>
              <a:t>，开发者可以给出不同的代码实现，并进行相互竞争。</a:t>
            </a:r>
            <a:endParaRPr lang="en-US" altLang="zh-CN" dirty="0" smtClean="0"/>
          </a:p>
          <a:p>
            <a:pPr lvl="2"/>
            <a:r>
              <a:rPr lang="zh-CN" altLang="en-US" dirty="0" smtClean="0"/>
              <a:t>由于采取相同的</a:t>
            </a:r>
            <a:r>
              <a:rPr lang="en-US" dirty="0" smtClean="0"/>
              <a:t>API</a:t>
            </a:r>
            <a:r>
              <a:rPr lang="zh-CN" altLang="en-US" dirty="0" smtClean="0"/>
              <a:t>或接口，既使没有这些源代码，部件或子系统也可以做到互用和互操作。</a:t>
            </a: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27.2.1</a:t>
            </a:r>
            <a:r>
              <a:rPr lang="zh-CN" altLang="en-US" dirty="0" smtClean="0"/>
              <a:t>软件联盟的优势</a:t>
            </a:r>
            <a:endParaRPr lang="zh-CN" altLang="en-US" dirty="0"/>
          </a:p>
        </p:txBody>
      </p:sp>
      <p:sp>
        <p:nvSpPr>
          <p:cNvPr id="3" name="内容占位符 2"/>
          <p:cNvSpPr>
            <a:spLocks noGrp="1"/>
          </p:cNvSpPr>
          <p:nvPr>
            <p:ph idx="1"/>
          </p:nvPr>
        </p:nvSpPr>
        <p:spPr/>
        <p:txBody>
          <a:bodyPr/>
          <a:lstStyle/>
          <a:p>
            <a:pPr lvl="1"/>
            <a:r>
              <a:rPr lang="zh-CN" altLang="en-US" dirty="0" smtClean="0"/>
              <a:t>第四，能够给出统一的系统测试方案，包括测试用例、测试过程和评价标准。</a:t>
            </a:r>
            <a:endParaRPr lang="en-US" altLang="zh-CN" dirty="0" smtClean="0"/>
          </a:p>
          <a:p>
            <a:pPr lvl="2"/>
            <a:r>
              <a:rPr lang="zh-CN" altLang="en-US" dirty="0" smtClean="0"/>
              <a:t>从而保证不同厂商产品间的的互通、互用、互操作和互测试。</a:t>
            </a:r>
            <a:endParaRPr lang="en-US" altLang="zh-CN" dirty="0" smtClean="0"/>
          </a:p>
          <a:p>
            <a:pPr lvl="1"/>
            <a:r>
              <a:rPr lang="zh-CN" altLang="en-US" dirty="0" smtClean="0"/>
              <a:t>第五，在运行和维护阶段，标准的体系结构下的同样功能的部件或子系统可以相互替换，从而避免某一个部件的生产厂商垮掉时，该部件能够被其它厂商的部件替换、运行和升级，避免整个价值链的中断。</a:t>
            </a:r>
            <a:endParaRPr lang="en-US" altLang="zh-CN" dirty="0" smtClean="0"/>
          </a:p>
          <a:p>
            <a:r>
              <a:rPr lang="zh-CN" altLang="en-US" dirty="0" smtClean="0"/>
              <a:t>从软件工程教育和培训的角度出发，产业联盟为后续的开发人才、维护与使用人才的培养奠定基础</a:t>
            </a:r>
            <a:endParaRPr lang="en-US" altLang="zh-CN" dirty="0" smtClean="0"/>
          </a:p>
          <a:p>
            <a:pPr lvl="1"/>
            <a:r>
              <a:rPr lang="zh-CN" altLang="en-US" dirty="0" smtClean="0"/>
              <a:t>学校可以培养产业界的标准技术和体系的毕业生可以直接进入企业承担相应的工作，缩短了企业培训时间。</a:t>
            </a:r>
          </a:p>
          <a:p>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27.2.2 </a:t>
            </a:r>
            <a:r>
              <a:rPr lang="zh-CN" altLang="en-US" dirty="0" smtClean="0"/>
              <a:t>联盟的组织形式</a:t>
            </a:r>
            <a:endParaRPr lang="zh-CN" altLang="en-US" dirty="0"/>
          </a:p>
        </p:txBody>
      </p:sp>
      <p:sp>
        <p:nvSpPr>
          <p:cNvPr id="3" name="内容占位符 2"/>
          <p:cNvSpPr>
            <a:spLocks noGrp="1"/>
          </p:cNvSpPr>
          <p:nvPr>
            <p:ph idx="1"/>
          </p:nvPr>
        </p:nvSpPr>
        <p:spPr/>
        <p:txBody>
          <a:bodyPr/>
          <a:lstStyle/>
          <a:p>
            <a:r>
              <a:rPr lang="zh-CN" altLang="en-US" dirty="0" smtClean="0"/>
              <a:t>国家、国际间或行业件的软件产业联盟一般是非盈利性组织，采用会员制组织各个利益方。</a:t>
            </a:r>
            <a:endParaRPr lang="en-US" altLang="zh-CN" dirty="0" smtClean="0"/>
          </a:p>
          <a:p>
            <a:pPr lvl="1"/>
            <a:r>
              <a:rPr lang="zh-CN" altLang="en-US" dirty="0" smtClean="0"/>
              <a:t>会员一般包括产业价值链上的各个生产、研发企业、教育培训机构、方案咨询者、最终用户等。</a:t>
            </a:r>
            <a:endParaRPr lang="en-US" altLang="zh-CN" dirty="0" smtClean="0"/>
          </a:p>
          <a:p>
            <a:pPr lvl="1"/>
            <a:r>
              <a:rPr lang="zh-CN" altLang="en-US" dirty="0" smtClean="0"/>
              <a:t>联盟会依据会员缴纳会费的多少和在价值链上的重要程度，将会员分为不同的级别，赋予不同的权力和责任，并参加相应的活动。</a:t>
            </a:r>
            <a:endParaRPr lang="en-US" altLang="zh-CN" dirty="0" smtClean="0"/>
          </a:p>
          <a:p>
            <a:pPr lvl="1"/>
            <a:r>
              <a:rPr lang="zh-CN" altLang="en-US" dirty="0" smtClean="0"/>
              <a:t>产业联盟形式也具有垄断性，但其垄断是多家合作基础上垄断，避免了某一两个企业的对市场和技术的完全垄断，因此并不会削弱产业的竞争力度。</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27.2.3 </a:t>
            </a:r>
            <a:r>
              <a:rPr lang="zh-CN" altLang="en-US" dirty="0" smtClean="0"/>
              <a:t>产业联盟的例子</a:t>
            </a:r>
            <a:endParaRPr lang="zh-CN" altLang="en-US" dirty="0"/>
          </a:p>
        </p:txBody>
      </p:sp>
      <p:sp>
        <p:nvSpPr>
          <p:cNvPr id="3" name="内容占位符 2"/>
          <p:cNvSpPr>
            <a:spLocks noGrp="1"/>
          </p:cNvSpPr>
          <p:nvPr>
            <p:ph idx="1"/>
          </p:nvPr>
        </p:nvSpPr>
        <p:spPr/>
        <p:txBody>
          <a:bodyPr/>
          <a:lstStyle/>
          <a:p>
            <a:r>
              <a:rPr lang="en-US" dirty="0" smtClean="0"/>
              <a:t>27.2.3.1 </a:t>
            </a:r>
            <a:r>
              <a:rPr lang="zh-CN" altLang="en-US" dirty="0" smtClean="0"/>
              <a:t>开放移动联盟</a:t>
            </a:r>
            <a:r>
              <a:rPr lang="en-US" dirty="0" smtClean="0"/>
              <a:t>—OMA</a:t>
            </a:r>
          </a:p>
          <a:p>
            <a:pPr lvl="1"/>
            <a:r>
              <a:rPr lang="zh-CN" altLang="en-US" dirty="0" smtClean="0"/>
              <a:t>移动运营商，信息技术公司，内容提供商和应用发展商等，数量达到约</a:t>
            </a:r>
            <a:r>
              <a:rPr lang="en-US" dirty="0" smtClean="0"/>
              <a:t>300</a:t>
            </a:r>
            <a:r>
              <a:rPr lang="zh-CN" altLang="en-US" dirty="0" smtClean="0"/>
              <a:t>家，为移动通信的方案、软件体系和发展路线提供了交流、共享的平台。</a:t>
            </a:r>
            <a:endParaRPr lang="en-US" altLang="zh-CN" dirty="0" smtClean="0"/>
          </a:p>
          <a:p>
            <a:pPr lvl="1"/>
            <a:r>
              <a:rPr lang="en-US" dirty="0" smtClean="0"/>
              <a:t>OMA(Open Mobile Alliance)</a:t>
            </a:r>
            <a:r>
              <a:rPr lang="zh-CN" altLang="en-US" dirty="0" smtClean="0"/>
              <a:t>组织是由两个标准化组织</a:t>
            </a:r>
            <a:r>
              <a:rPr lang="en-US" dirty="0" smtClean="0"/>
              <a:t>WAP</a:t>
            </a:r>
            <a:r>
              <a:rPr lang="zh-CN" altLang="en-US" dirty="0" smtClean="0"/>
              <a:t>论坛（</a:t>
            </a:r>
            <a:r>
              <a:rPr lang="en-US" dirty="0" smtClean="0"/>
              <a:t>WAP Forum</a:t>
            </a:r>
            <a:r>
              <a:rPr lang="zh-CN" altLang="en-US" dirty="0" smtClean="0"/>
              <a:t>）和开放式移动体系结构于</a:t>
            </a:r>
            <a:r>
              <a:rPr lang="en-US" dirty="0" smtClean="0"/>
              <a:t>2002</a:t>
            </a:r>
            <a:r>
              <a:rPr lang="zh-CN" altLang="en-US" dirty="0" smtClean="0"/>
              <a:t>年</a:t>
            </a:r>
            <a:r>
              <a:rPr lang="en-US" dirty="0" smtClean="0"/>
              <a:t>6</a:t>
            </a:r>
            <a:r>
              <a:rPr lang="zh-CN" altLang="en-US" dirty="0" smtClean="0"/>
              <a:t>月合并建立。</a:t>
            </a:r>
            <a:endParaRPr lang="en-US" altLang="zh-CN" dirty="0" smtClean="0"/>
          </a:p>
          <a:p>
            <a:pPr lvl="1"/>
            <a:r>
              <a:rPr lang="zh-CN" altLang="en-US" dirty="0" smtClean="0"/>
              <a:t>随后其它的一些移动业务规范工作组织如区域互用性论坛</a:t>
            </a:r>
            <a:r>
              <a:rPr lang="en-US" dirty="0" smtClean="0"/>
              <a:t>, </a:t>
            </a:r>
            <a:r>
              <a:rPr lang="en-US" dirty="0" err="1" smtClean="0"/>
              <a:t>SyncML</a:t>
            </a:r>
            <a:r>
              <a:rPr lang="en-US" dirty="0" smtClean="0"/>
              <a:t>, MMS</a:t>
            </a:r>
            <a:r>
              <a:rPr lang="zh-CN" altLang="en-US" dirty="0" smtClean="0"/>
              <a:t>互用性研究组（</a:t>
            </a:r>
            <a:r>
              <a:rPr lang="en-US" dirty="0" smtClean="0"/>
              <a:t>MMS </a:t>
            </a:r>
            <a:r>
              <a:rPr lang="zh-CN" altLang="en-US" dirty="0" smtClean="0"/>
              <a:t>） 和无线协会（</a:t>
            </a:r>
            <a:r>
              <a:rPr lang="en-US" dirty="0" smtClean="0"/>
              <a:t>Wireless Village</a:t>
            </a:r>
            <a:r>
              <a:rPr lang="zh-CN" altLang="en-US" dirty="0" smtClean="0"/>
              <a:t>）又相继加入。</a:t>
            </a:r>
          </a:p>
          <a:p>
            <a:pPr lvl="1"/>
            <a:r>
              <a:rPr lang="en-US" dirty="0" smtClean="0"/>
              <a:t>OMA</a:t>
            </a:r>
            <a:r>
              <a:rPr lang="zh-CN" altLang="en-US" dirty="0" smtClean="0"/>
              <a:t>降低了电信运营商、软件开发商等的重复劳动。</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342900" lvl="1" indent="-342900">
              <a:buFontTx/>
              <a:buChar char="•"/>
            </a:pPr>
            <a:r>
              <a:rPr lang="en-US" sz="2800" dirty="0">
                <a:cs typeface="+mn-cs"/>
              </a:rPr>
              <a:t>27.2.3.2 </a:t>
            </a:r>
            <a:r>
              <a:rPr lang="en-US" sz="2800" dirty="0" err="1">
                <a:cs typeface="+mn-cs"/>
              </a:rPr>
              <a:t>TMForum</a:t>
            </a:r>
            <a:r>
              <a:rPr lang="zh-CN" altLang="en-US" sz="2800" dirty="0">
                <a:cs typeface="+mn-cs"/>
              </a:rPr>
              <a:t>联盟与</a:t>
            </a:r>
            <a:r>
              <a:rPr lang="en-US" sz="2800" dirty="0">
                <a:cs typeface="+mn-cs"/>
              </a:rPr>
              <a:t>OSS/J</a:t>
            </a:r>
            <a:endParaRPr lang="zh-CN" altLang="en-US" sz="2800" dirty="0">
              <a:cs typeface="+mn-cs"/>
            </a:endParaRPr>
          </a:p>
          <a:p>
            <a:pPr lvl="1"/>
            <a:r>
              <a:rPr lang="zh-CN" altLang="en-US" dirty="0" smtClean="0"/>
              <a:t>电信管理论坛（</a:t>
            </a:r>
            <a:r>
              <a:rPr lang="en-US" dirty="0" err="1" smtClean="0"/>
              <a:t>TMForum</a:t>
            </a:r>
            <a:r>
              <a:rPr lang="zh-CN" altLang="en-US" dirty="0" smtClean="0"/>
              <a:t>）就是一个全球性、非盈利的产业协会，专注于降低电信服务和业务运营的复杂度。</a:t>
            </a:r>
            <a:endParaRPr lang="en-US" altLang="zh-CN" dirty="0" smtClean="0"/>
          </a:p>
          <a:p>
            <a:pPr lvl="1"/>
            <a:r>
              <a:rPr lang="en-US" dirty="0" smtClean="0"/>
              <a:t>2000</a:t>
            </a:r>
            <a:r>
              <a:rPr lang="zh-CN" altLang="en-US" dirty="0" smtClean="0"/>
              <a:t>年，</a:t>
            </a:r>
            <a:r>
              <a:rPr lang="en-US" dirty="0" err="1" smtClean="0"/>
              <a:t>TMForum</a:t>
            </a:r>
            <a:r>
              <a:rPr lang="zh-CN" altLang="en-US" dirty="0" smtClean="0"/>
              <a:t>提出了新一代运行系统和软件</a:t>
            </a:r>
            <a:r>
              <a:rPr lang="en-US" dirty="0" smtClean="0"/>
              <a:t>(New Generation Operations Systems and Software (NGOSS))</a:t>
            </a:r>
            <a:r>
              <a:rPr lang="zh-CN" altLang="en-US" dirty="0" smtClean="0"/>
              <a:t>模型，将模型分为：</a:t>
            </a:r>
          </a:p>
          <a:p>
            <a:pPr lvl="2"/>
            <a:r>
              <a:rPr lang="en-US" b="1" dirty="0" smtClean="0"/>
              <a:t>1</a:t>
            </a:r>
            <a:r>
              <a:rPr lang="zh-CN" altLang="en-US" b="1" dirty="0" smtClean="0"/>
              <a:t>）信息模型</a:t>
            </a:r>
            <a:r>
              <a:rPr lang="en-US" dirty="0" smtClean="0"/>
              <a:t>(</a:t>
            </a:r>
            <a:r>
              <a:rPr lang="zh-CN" altLang="en-US" dirty="0" smtClean="0"/>
              <a:t>共享信息</a:t>
            </a:r>
            <a:r>
              <a:rPr lang="en-US" dirty="0" smtClean="0"/>
              <a:t>/</a:t>
            </a:r>
            <a:r>
              <a:rPr lang="zh-CN" altLang="en-US" dirty="0" smtClean="0"/>
              <a:t>数据模型</a:t>
            </a:r>
            <a:r>
              <a:rPr lang="en-US" dirty="0" smtClean="0"/>
              <a:t>--Shared Information/Data model, -- SID)</a:t>
            </a:r>
            <a:r>
              <a:rPr lang="zh-CN" altLang="en-US" dirty="0" smtClean="0"/>
              <a:t>，即，信息框架；</a:t>
            </a:r>
          </a:p>
          <a:p>
            <a:pPr lvl="2"/>
            <a:r>
              <a:rPr lang="en-US" b="1" dirty="0" smtClean="0"/>
              <a:t>2</a:t>
            </a:r>
            <a:r>
              <a:rPr lang="zh-CN" altLang="en-US" b="1" dirty="0" smtClean="0"/>
              <a:t>）过程模型</a:t>
            </a:r>
            <a:r>
              <a:rPr lang="en-US" dirty="0" smtClean="0"/>
              <a:t>(</a:t>
            </a:r>
            <a:r>
              <a:rPr lang="zh-CN" altLang="en-US" dirty="0" smtClean="0"/>
              <a:t>增强的电信运营图</a:t>
            </a:r>
            <a:r>
              <a:rPr lang="en-US" dirty="0" smtClean="0"/>
              <a:t>--enhanced Telecom Operation Map--</a:t>
            </a:r>
            <a:r>
              <a:rPr lang="en-US" dirty="0" err="1" smtClean="0"/>
              <a:t>eTOM</a:t>
            </a:r>
            <a:r>
              <a:rPr lang="en-US" dirty="0" smtClean="0"/>
              <a:t>)</a:t>
            </a:r>
            <a:r>
              <a:rPr lang="zh-CN" altLang="en-US" dirty="0" smtClean="0"/>
              <a:t>，即业务过程框架；</a:t>
            </a:r>
          </a:p>
          <a:p>
            <a:pPr lvl="2"/>
            <a:r>
              <a:rPr lang="en-US" b="1" dirty="0" smtClean="0"/>
              <a:t>3</a:t>
            </a:r>
            <a:r>
              <a:rPr lang="zh-CN" altLang="en-US" b="1" dirty="0" smtClean="0"/>
              <a:t>）应用模型</a:t>
            </a:r>
            <a:r>
              <a:rPr lang="en-US" dirty="0" smtClean="0"/>
              <a:t>(</a:t>
            </a:r>
            <a:r>
              <a:rPr lang="zh-CN" altLang="en-US" dirty="0" smtClean="0"/>
              <a:t>电信应用图</a:t>
            </a:r>
            <a:r>
              <a:rPr lang="en-US" dirty="0" smtClean="0"/>
              <a:t>-- Telecom Application Map)</a:t>
            </a:r>
            <a:r>
              <a:rPr lang="zh-CN" altLang="en-US" dirty="0" smtClean="0"/>
              <a:t>，即，应用框架，描述体系结构和生命周期模型。</a:t>
            </a:r>
          </a:p>
          <a:p>
            <a:pPr lvl="1"/>
            <a:endParaRPr lang="zh-CN"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定义复杂系统进化的途径</a:t>
            </a:r>
            <a:endParaRPr lang="zh-CN" altLang="en-US" dirty="0"/>
          </a:p>
        </p:txBody>
      </p:sp>
      <p:sp>
        <p:nvSpPr>
          <p:cNvPr id="3" name="内容占位符 2"/>
          <p:cNvSpPr>
            <a:spLocks noGrp="1"/>
          </p:cNvSpPr>
          <p:nvPr>
            <p:ph idx="1"/>
          </p:nvPr>
        </p:nvSpPr>
        <p:spPr>
          <a:xfrm>
            <a:off x="914400" y="1157253"/>
            <a:ext cx="8001000" cy="4500186"/>
          </a:xfrm>
        </p:spPr>
        <p:txBody>
          <a:bodyPr/>
          <a:lstStyle/>
          <a:p>
            <a:r>
              <a:rPr lang="zh-CN" altLang="en-US" sz="2400" dirty="0" smtClean="0"/>
              <a:t>复杂</a:t>
            </a:r>
            <a:r>
              <a:rPr lang="zh-CN" altLang="en-US" sz="2400" dirty="0"/>
              <a:t>的软件系统的特点</a:t>
            </a:r>
            <a:r>
              <a:rPr lang="zh-CN" altLang="en-US" sz="2400" dirty="0" smtClean="0"/>
              <a:t>是不断</a:t>
            </a:r>
            <a:r>
              <a:rPr lang="zh-CN" altLang="en-US" sz="2400" dirty="0"/>
              <a:t>的进化，而并不能一次定义完美。对此需要不断改进和扩展原先的</a:t>
            </a:r>
            <a:r>
              <a:rPr lang="en-US" altLang="zh-CN" sz="2400" dirty="0"/>
              <a:t>API</a:t>
            </a:r>
            <a:r>
              <a:rPr lang="zh-CN" altLang="en-US" sz="2400" dirty="0"/>
              <a:t>定义，即扩展和改进其效率和性能</a:t>
            </a:r>
            <a:r>
              <a:rPr lang="zh-CN" altLang="en-US" sz="2400" dirty="0" smtClean="0"/>
              <a:t>。</a:t>
            </a:r>
            <a:endParaRPr lang="en-US" altLang="zh-CN" sz="2400" dirty="0" smtClean="0"/>
          </a:p>
          <a:p>
            <a:pPr lvl="1"/>
            <a:r>
              <a:rPr lang="zh-CN" altLang="en-US" sz="2000" dirty="0" smtClean="0"/>
              <a:t>这</a:t>
            </a:r>
            <a:r>
              <a:rPr lang="zh-CN" altLang="en-US" sz="2000" dirty="0"/>
              <a:t>就需要定义出一个扩展和进化的模型，支持</a:t>
            </a:r>
            <a:r>
              <a:rPr lang="en-US" altLang="zh-CN" sz="2000" dirty="0"/>
              <a:t>NGOSS</a:t>
            </a:r>
            <a:r>
              <a:rPr lang="zh-CN" altLang="en-US" sz="2000" dirty="0"/>
              <a:t>的体系结构和进化</a:t>
            </a:r>
            <a:r>
              <a:rPr lang="zh-CN" altLang="en-US" sz="2000" dirty="0" smtClean="0"/>
              <a:t>。</a:t>
            </a:r>
            <a:endParaRPr lang="en-US" altLang="zh-CN" sz="2000" dirty="0" smtClean="0"/>
          </a:p>
          <a:p>
            <a:pPr lvl="1"/>
            <a:r>
              <a:rPr lang="zh-CN" altLang="en-US" sz="2000" dirty="0" smtClean="0"/>
              <a:t>从</a:t>
            </a:r>
            <a:r>
              <a:rPr lang="zh-CN" altLang="en-US" sz="2000" dirty="0"/>
              <a:t>电信运行者、软件系统开发者和部件开发者、以及软件维护者等相关的利益方的角度都需要定义统一的体系结构，并给出体系结构进化的方式</a:t>
            </a:r>
            <a:r>
              <a:rPr lang="zh-CN" altLang="en-US" sz="2000" dirty="0" smtClean="0"/>
              <a:t>。</a:t>
            </a:r>
            <a:endParaRPr lang="en-US" altLang="zh-CN" sz="2000" dirty="0" smtClean="0"/>
          </a:p>
          <a:p>
            <a:endParaRPr lang="en-US" altLang="zh-CN" dirty="0" smtClean="0"/>
          </a:p>
          <a:p>
            <a:r>
              <a:rPr lang="zh-CN" altLang="en-US" sz="2400" dirty="0"/>
              <a:t>为</a:t>
            </a:r>
            <a:r>
              <a:rPr lang="zh-CN" altLang="zh-CN" sz="2400" dirty="0"/>
              <a:t>此，</a:t>
            </a:r>
            <a:r>
              <a:rPr lang="en-US" altLang="zh-CN" sz="2400" dirty="0" err="1"/>
              <a:t>TMForum</a:t>
            </a:r>
            <a:r>
              <a:rPr lang="zh-CN" altLang="zh-CN" sz="2400" dirty="0"/>
              <a:t>启动了</a:t>
            </a:r>
            <a:r>
              <a:rPr lang="en-US" altLang="zh-CN" sz="2400" dirty="0"/>
              <a:t>OSS through Java Initiative </a:t>
            </a:r>
            <a:r>
              <a:rPr lang="zh-CN" altLang="zh-CN" sz="2400" dirty="0"/>
              <a:t>项目，定义</a:t>
            </a:r>
            <a:r>
              <a:rPr lang="en-US" altLang="zh-CN" sz="2400" dirty="0"/>
              <a:t>OSS/J</a:t>
            </a:r>
            <a:r>
              <a:rPr lang="zh-CN" altLang="zh-CN" sz="2400" dirty="0"/>
              <a:t>并给出其进化的路线图。</a:t>
            </a:r>
            <a:endParaRPr lang="zh-CN" altLang="en-US" sz="2400" dirty="0"/>
          </a:p>
        </p:txBody>
      </p:sp>
    </p:spTree>
    <p:extLst>
      <p:ext uri="{BB962C8B-B14F-4D97-AF65-F5344CB8AC3E}">
        <p14:creationId xmlns:p14="http://schemas.microsoft.com/office/powerpoint/2010/main" val="462953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157253"/>
            <a:ext cx="8001000" cy="2802954"/>
          </a:xfrm>
        </p:spPr>
        <p:txBody>
          <a:bodyPr/>
          <a:lstStyle/>
          <a:p>
            <a:r>
              <a:rPr lang="zh-CN" altLang="en-US" sz="2400" dirty="0"/>
              <a:t>强调保持核心模型和公用的</a:t>
            </a:r>
            <a:r>
              <a:rPr lang="en-US" altLang="zh-CN" sz="2400" dirty="0"/>
              <a:t>OSS/J</a:t>
            </a:r>
            <a:r>
              <a:rPr lang="zh-CN" altLang="en-US" sz="2400" dirty="0"/>
              <a:t>之间的关联关系</a:t>
            </a:r>
            <a:r>
              <a:rPr lang="zh-CN" altLang="en-US" sz="2400" dirty="0" smtClean="0"/>
              <a:t>。</a:t>
            </a:r>
            <a:endParaRPr lang="en-US" altLang="zh-CN" sz="2400" dirty="0" smtClean="0"/>
          </a:p>
          <a:p>
            <a:pPr lvl="1"/>
            <a:r>
              <a:rPr lang="zh-CN" altLang="en-US" sz="2000" dirty="0" smtClean="0"/>
              <a:t>例如</a:t>
            </a:r>
            <a:r>
              <a:rPr lang="zh-CN" altLang="en-US" sz="2000" dirty="0"/>
              <a:t>，新开发的</a:t>
            </a:r>
            <a:r>
              <a:rPr lang="en-US" altLang="zh-CN" sz="2000" dirty="0"/>
              <a:t>JSR/API</a:t>
            </a:r>
            <a:r>
              <a:rPr lang="zh-CN" altLang="en-US" sz="2000" dirty="0"/>
              <a:t>可以扩展</a:t>
            </a:r>
            <a:r>
              <a:rPr lang="en-US" altLang="zh-CN" sz="2000" dirty="0"/>
              <a:t>CBE(</a:t>
            </a:r>
            <a:r>
              <a:rPr lang="zh-CN" altLang="en-US" sz="2000" dirty="0"/>
              <a:t>核心业务实体</a:t>
            </a:r>
            <a:r>
              <a:rPr lang="en-US" altLang="zh-CN" sz="2000" dirty="0"/>
              <a:t>)</a:t>
            </a:r>
            <a:r>
              <a:rPr lang="zh-CN" altLang="en-US" sz="2000" dirty="0"/>
              <a:t>模型，并在新的</a:t>
            </a:r>
            <a:r>
              <a:rPr lang="en-US" altLang="zh-CN" sz="2000" dirty="0"/>
              <a:t>API</a:t>
            </a:r>
            <a:r>
              <a:rPr lang="zh-CN" altLang="en-US" sz="2000" dirty="0"/>
              <a:t>中包含业务实体。其接口用公共</a:t>
            </a:r>
            <a:r>
              <a:rPr lang="en-US" altLang="zh-CN" sz="2000" dirty="0"/>
              <a:t>API</a:t>
            </a:r>
            <a:r>
              <a:rPr lang="zh-CN" altLang="en-US" sz="2000" dirty="0"/>
              <a:t>传递</a:t>
            </a:r>
            <a:r>
              <a:rPr lang="zh-CN" altLang="en-US" sz="2000" dirty="0" smtClean="0"/>
              <a:t>。</a:t>
            </a:r>
            <a:endParaRPr lang="en-US" altLang="zh-CN" sz="2000" dirty="0" smtClean="0"/>
          </a:p>
          <a:p>
            <a:pPr lvl="1"/>
            <a:r>
              <a:rPr lang="zh-CN" altLang="en-US" sz="2000" dirty="0" smtClean="0"/>
              <a:t>公共</a:t>
            </a:r>
            <a:r>
              <a:rPr lang="en-US" altLang="zh-CN" sz="2000" dirty="0"/>
              <a:t>API</a:t>
            </a:r>
            <a:r>
              <a:rPr lang="zh-CN" altLang="en-US" sz="2000" dirty="0"/>
              <a:t>也具有</a:t>
            </a:r>
            <a:r>
              <a:rPr lang="en-US" altLang="zh-CN" sz="2000" dirty="0"/>
              <a:t>XML</a:t>
            </a:r>
            <a:r>
              <a:rPr lang="zh-CN" altLang="en-US" sz="2000" dirty="0"/>
              <a:t>模式的表达方式</a:t>
            </a:r>
            <a:r>
              <a:rPr lang="zh-CN" altLang="en-US" sz="2000" dirty="0" smtClean="0"/>
              <a:t>。</a:t>
            </a:r>
            <a:endParaRPr lang="en-US" altLang="zh-CN" sz="2000" dirty="0" smtClean="0"/>
          </a:p>
          <a:p>
            <a:pPr lvl="1"/>
            <a:r>
              <a:rPr lang="zh-CN" altLang="en-US" sz="2000" dirty="0" smtClean="0"/>
              <a:t>这种</a:t>
            </a:r>
            <a:r>
              <a:rPr lang="zh-CN" altLang="en-US" sz="2000" dirty="0"/>
              <a:t>设计模式保证了对数据扩展支持，也让</a:t>
            </a:r>
            <a:r>
              <a:rPr lang="en-US" altLang="zh-CN" sz="2000" dirty="0"/>
              <a:t>OSS/J API</a:t>
            </a:r>
            <a:r>
              <a:rPr lang="zh-CN" altLang="en-US" sz="2000" dirty="0"/>
              <a:t>能逐步适应其</a:t>
            </a:r>
            <a:r>
              <a:rPr lang="zh-CN" altLang="en-US" sz="2000" dirty="0" smtClean="0"/>
              <a:t>要求</a:t>
            </a:r>
            <a:r>
              <a:rPr lang="zh-CN" altLang="en-US" sz="1600" dirty="0" smtClean="0"/>
              <a:t>。</a:t>
            </a:r>
            <a:endParaRPr lang="zh-CN" altLang="en-US" sz="1600" dirty="0"/>
          </a:p>
        </p:txBody>
      </p:sp>
      <p:grpSp>
        <p:nvGrpSpPr>
          <p:cNvPr id="5" name="Group 1"/>
          <p:cNvGrpSpPr>
            <a:grpSpLocks noChangeAspect="1"/>
          </p:cNvGrpSpPr>
          <p:nvPr/>
        </p:nvGrpSpPr>
        <p:grpSpPr bwMode="auto">
          <a:xfrm>
            <a:off x="1855113" y="3703649"/>
            <a:ext cx="5591535" cy="2350335"/>
            <a:chOff x="1263" y="1365"/>
            <a:chExt cx="7020" cy="3276"/>
          </a:xfrm>
        </p:grpSpPr>
        <p:sp>
          <p:nvSpPr>
            <p:cNvPr id="6" name="AutoShape 16"/>
            <p:cNvSpPr>
              <a:spLocks noChangeAspect="1" noChangeArrowheads="1" noTextEdit="1"/>
            </p:cNvSpPr>
            <p:nvPr/>
          </p:nvSpPr>
          <p:spPr bwMode="auto">
            <a:xfrm>
              <a:off x="1263" y="1365"/>
              <a:ext cx="7020" cy="32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15"/>
            <p:cNvSpPr txBox="1">
              <a:spLocks noChangeArrowheads="1"/>
            </p:cNvSpPr>
            <p:nvPr/>
          </p:nvSpPr>
          <p:spPr bwMode="auto">
            <a:xfrm>
              <a:off x="6059" y="1989"/>
              <a:ext cx="1800" cy="468"/>
            </a:xfrm>
            <a:prstGeom prst="rect">
              <a:avLst/>
            </a:prstGeom>
            <a:solidFill>
              <a:srgbClr val="FFFFFF"/>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OSS/J API</a:t>
              </a:r>
            </a:p>
          </p:txBody>
        </p:sp>
        <p:sp>
          <p:nvSpPr>
            <p:cNvPr id="8" name="Text Box 14"/>
            <p:cNvSpPr txBox="1">
              <a:spLocks noChangeArrowheads="1"/>
            </p:cNvSpPr>
            <p:nvPr/>
          </p:nvSpPr>
          <p:spPr bwMode="auto">
            <a:xfrm>
              <a:off x="1263" y="1989"/>
              <a:ext cx="3176" cy="468"/>
            </a:xfrm>
            <a:prstGeom prst="rect">
              <a:avLst/>
            </a:prstGeom>
            <a:solidFill>
              <a:srgbClr val="FFFFFF"/>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itchFamily="18" charset="0"/>
                  <a:cs typeface="Times New Roman" panose="02020603050405020304" pitchFamily="18" charset="0"/>
                </a:rPr>
                <a:t>OSS/J </a:t>
              </a:r>
              <a:r>
                <a:rPr kumimoji="0" lang="zh-CN" altLang="en-US" sz="1600" dirty="0">
                  <a:latin typeface="Times New Roman" pitchFamily="18" charset="0"/>
                  <a:cs typeface="Times New Roman" panose="02020603050405020304" pitchFamily="18" charset="0"/>
                </a:rPr>
                <a:t>核心业务实体</a:t>
              </a:r>
              <a:r>
                <a:rPr kumimoji="0" lang="en-US" altLang="zh-CN" sz="1600" dirty="0">
                  <a:latin typeface="Times New Roman" pitchFamily="18" charset="0"/>
                  <a:cs typeface="Times New Roman" panose="02020603050405020304" pitchFamily="18" charset="0"/>
                </a:rPr>
                <a:t>(CBE)</a:t>
              </a:r>
            </a:p>
            <a:p>
              <a:pPr indent="0"/>
              <a:endParaRPr kumimoji="0" lang="en-US" altLang="zh-CN" sz="1600" dirty="0">
                <a:latin typeface="Times New Roman" pitchFamily="18" charset="0"/>
                <a:cs typeface="Times New Roman" panose="02020603050405020304" pitchFamily="18" charset="0"/>
              </a:endParaRPr>
            </a:p>
          </p:txBody>
        </p:sp>
        <p:sp>
          <p:nvSpPr>
            <p:cNvPr id="9" name="Text Box 13"/>
            <p:cNvSpPr txBox="1">
              <a:spLocks noChangeArrowheads="1"/>
            </p:cNvSpPr>
            <p:nvPr/>
          </p:nvSpPr>
          <p:spPr bwMode="auto">
            <a:xfrm>
              <a:off x="2459" y="1365"/>
              <a:ext cx="900" cy="468"/>
            </a:xfrm>
            <a:prstGeom prst="rect">
              <a:avLst/>
            </a:prstGeom>
            <a:no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模型</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0" name="Text Box 12"/>
            <p:cNvSpPr txBox="1">
              <a:spLocks noChangeArrowheads="1"/>
            </p:cNvSpPr>
            <p:nvPr/>
          </p:nvSpPr>
          <p:spPr bwMode="auto">
            <a:xfrm>
              <a:off x="1919" y="3549"/>
              <a:ext cx="1980" cy="780"/>
            </a:xfrm>
            <a:prstGeom prst="rect">
              <a:avLst/>
            </a:prstGeom>
            <a:solidFill>
              <a:srgbClr val="FFFFFF"/>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供应商或技术</a:t>
              </a:r>
            </a:p>
            <a:p>
              <a:pPr indent="0"/>
              <a:r>
                <a:rPr kumimoji="0" lang="zh-CN" altLang="zh-CN" sz="1600" dirty="0">
                  <a:latin typeface="Times New Roman" pitchFamily="18" charset="0"/>
                  <a:cs typeface="Times New Roman" panose="02020603050405020304" pitchFamily="18" charset="0"/>
                </a:rPr>
                <a:t>信息模型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1" name="Text Box 11"/>
            <p:cNvSpPr txBox="1">
              <a:spLocks noChangeArrowheads="1"/>
            </p:cNvSpPr>
            <p:nvPr/>
          </p:nvSpPr>
          <p:spPr bwMode="auto">
            <a:xfrm>
              <a:off x="5879" y="3705"/>
              <a:ext cx="1980" cy="780"/>
            </a:xfrm>
            <a:prstGeom prst="rect">
              <a:avLst/>
            </a:prstGeom>
            <a:solidFill>
              <a:srgbClr val="FFFFFF"/>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供应商或技术</a:t>
              </a:r>
            </a:p>
            <a:p>
              <a:pPr indent="0"/>
              <a:r>
                <a:rPr kumimoji="0" lang="zh-CN" altLang="zh-CN" sz="1600" dirty="0">
                  <a:latin typeface="Times New Roman" pitchFamily="18" charset="0"/>
                  <a:cs typeface="Times New Roman" panose="02020603050405020304" pitchFamily="18" charset="0"/>
                </a:rPr>
                <a:t>扩展</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sp>
          <p:nvSpPr>
            <p:cNvPr id="12" name="Text Box 10"/>
            <p:cNvSpPr txBox="1">
              <a:spLocks noChangeArrowheads="1"/>
            </p:cNvSpPr>
            <p:nvPr/>
          </p:nvSpPr>
          <p:spPr bwMode="auto">
            <a:xfrm>
              <a:off x="6419" y="1365"/>
              <a:ext cx="900" cy="468"/>
            </a:xfrm>
            <a:prstGeom prst="rect">
              <a:avLst/>
            </a:prstGeom>
            <a:no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部件</a:t>
              </a:r>
            </a:p>
          </p:txBody>
        </p:sp>
        <p:sp>
          <p:nvSpPr>
            <p:cNvPr id="13" name="Text Box 9"/>
            <p:cNvSpPr txBox="1">
              <a:spLocks noChangeArrowheads="1"/>
            </p:cNvSpPr>
            <p:nvPr/>
          </p:nvSpPr>
          <p:spPr bwMode="auto">
            <a:xfrm>
              <a:off x="6779" y="2925"/>
              <a:ext cx="900" cy="468"/>
            </a:xfrm>
            <a:prstGeom prst="rect">
              <a:avLst/>
            </a:prstGeom>
            <a:no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扩展</a:t>
              </a:r>
            </a:p>
          </p:txBody>
        </p:sp>
        <p:sp>
          <p:nvSpPr>
            <p:cNvPr id="14" name="Text Box 8"/>
            <p:cNvSpPr txBox="1">
              <a:spLocks noChangeArrowheads="1"/>
            </p:cNvSpPr>
            <p:nvPr/>
          </p:nvSpPr>
          <p:spPr bwMode="auto">
            <a:xfrm>
              <a:off x="1919" y="2954"/>
              <a:ext cx="900" cy="468"/>
            </a:xfrm>
            <a:prstGeom prst="rect">
              <a:avLst/>
            </a:prstGeom>
            <a:no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扩展</a:t>
              </a:r>
            </a:p>
          </p:txBody>
        </p:sp>
        <p:sp>
          <p:nvSpPr>
            <p:cNvPr id="15" name="Line 7"/>
            <p:cNvSpPr>
              <a:spLocks noChangeShapeType="1"/>
            </p:cNvSpPr>
            <p:nvPr/>
          </p:nvSpPr>
          <p:spPr bwMode="auto">
            <a:xfrm flipV="1">
              <a:off x="2819" y="2457"/>
              <a:ext cx="0" cy="1092"/>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6"/>
            <p:cNvSpPr>
              <a:spLocks noChangeShapeType="1"/>
            </p:cNvSpPr>
            <p:nvPr/>
          </p:nvSpPr>
          <p:spPr bwMode="auto">
            <a:xfrm flipV="1">
              <a:off x="6779" y="2457"/>
              <a:ext cx="0" cy="1248"/>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5"/>
            <p:cNvSpPr>
              <a:spLocks noChangeShapeType="1"/>
            </p:cNvSpPr>
            <p:nvPr/>
          </p:nvSpPr>
          <p:spPr bwMode="auto">
            <a:xfrm>
              <a:off x="3899" y="4017"/>
              <a:ext cx="1980"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4"/>
            <p:cNvSpPr>
              <a:spLocks noChangeShapeType="1"/>
            </p:cNvSpPr>
            <p:nvPr/>
          </p:nvSpPr>
          <p:spPr bwMode="auto">
            <a:xfrm>
              <a:off x="4439" y="2301"/>
              <a:ext cx="1620" cy="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3"/>
            <p:cNvSpPr txBox="1">
              <a:spLocks noChangeArrowheads="1"/>
            </p:cNvSpPr>
            <p:nvPr/>
          </p:nvSpPr>
          <p:spPr bwMode="auto">
            <a:xfrm>
              <a:off x="4439" y="1677"/>
              <a:ext cx="1440" cy="468"/>
            </a:xfrm>
            <a:prstGeom prst="rect">
              <a:avLst/>
            </a:prstGeom>
            <a:no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被</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使用</a:t>
              </a:r>
            </a:p>
          </p:txBody>
        </p:sp>
        <p:sp>
          <p:nvSpPr>
            <p:cNvPr id="20" name="Line 2"/>
            <p:cNvSpPr>
              <a:spLocks noChangeShapeType="1"/>
            </p:cNvSpPr>
            <p:nvPr/>
          </p:nvSpPr>
          <p:spPr bwMode="auto">
            <a:xfrm flipV="1">
              <a:off x="4009" y="2457"/>
              <a:ext cx="2050" cy="1248"/>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151889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27.3 </a:t>
            </a:r>
            <a:r>
              <a:rPr lang="zh-CN" altLang="en-US" dirty="0" smtClean="0"/>
              <a:t>虚拟组织</a:t>
            </a:r>
            <a:endParaRPr lang="zh-CN" altLang="en-US" dirty="0"/>
          </a:p>
        </p:txBody>
      </p:sp>
      <p:sp>
        <p:nvSpPr>
          <p:cNvPr id="3" name="内容占位符 2"/>
          <p:cNvSpPr>
            <a:spLocks noGrp="1"/>
          </p:cNvSpPr>
          <p:nvPr>
            <p:ph idx="1"/>
          </p:nvPr>
        </p:nvSpPr>
        <p:spPr/>
        <p:txBody>
          <a:bodyPr/>
          <a:lstStyle/>
          <a:p>
            <a:r>
              <a:rPr lang="zh-CN" altLang="en-US" sz="2400" dirty="0" smtClean="0"/>
              <a:t>在</a:t>
            </a:r>
            <a:r>
              <a:rPr lang="zh-CN" altLang="zh-CN" sz="2400" dirty="0" smtClean="0"/>
              <a:t>全球</a:t>
            </a:r>
            <a:r>
              <a:rPr lang="zh-CN" altLang="zh-CN" sz="2400" dirty="0"/>
              <a:t>经济时代</a:t>
            </a:r>
            <a:r>
              <a:rPr lang="zh-CN" altLang="zh-CN" sz="2400" dirty="0" smtClean="0"/>
              <a:t>，</a:t>
            </a:r>
            <a:r>
              <a:rPr lang="en-US" altLang="zh-CN" sz="2400" dirty="0"/>
              <a:t> IT</a:t>
            </a:r>
            <a:r>
              <a:rPr lang="zh-CN" altLang="zh-CN" sz="2400" dirty="0"/>
              <a:t>产业面临</a:t>
            </a:r>
            <a:r>
              <a:rPr lang="zh-CN" altLang="zh-CN" sz="2400" dirty="0" smtClean="0"/>
              <a:t>全球</a:t>
            </a:r>
            <a:r>
              <a:rPr lang="zh-CN" altLang="zh-CN" sz="2400" dirty="0"/>
              <a:t>市场的竞争力</a:t>
            </a:r>
            <a:r>
              <a:rPr lang="zh-CN" altLang="zh-CN" sz="2400" dirty="0" smtClean="0"/>
              <a:t>，</a:t>
            </a:r>
            <a:r>
              <a:rPr lang="zh-CN" altLang="en-US" sz="2400" dirty="0" smtClean="0"/>
              <a:t>需要</a:t>
            </a:r>
            <a:r>
              <a:rPr lang="zh-CN" altLang="zh-CN" sz="2400" dirty="0" smtClean="0"/>
              <a:t>打破</a:t>
            </a:r>
            <a:r>
              <a:rPr lang="zh-CN" altLang="zh-CN" sz="2400" dirty="0"/>
              <a:t>了传统的企业</a:t>
            </a:r>
            <a:r>
              <a:rPr lang="zh-CN" altLang="zh-CN" sz="2400" dirty="0" smtClean="0"/>
              <a:t>联盟</a:t>
            </a:r>
            <a:r>
              <a:rPr lang="zh-CN" altLang="en-US" sz="2400" dirty="0"/>
              <a:t>方式</a:t>
            </a:r>
            <a:r>
              <a:rPr lang="zh-CN" altLang="zh-CN" sz="2400" dirty="0" smtClean="0"/>
              <a:t>。</a:t>
            </a:r>
            <a:endParaRPr lang="en-US" altLang="zh-CN" sz="2400" dirty="0" smtClean="0"/>
          </a:p>
          <a:p>
            <a:r>
              <a:rPr lang="zh-CN" altLang="en-US" sz="2400" dirty="0" smtClean="0"/>
              <a:t>互联网是一个无边界的世界，从经济价值上区别于有边界的世界。基于互联网：</a:t>
            </a:r>
            <a:endParaRPr lang="en-US" altLang="zh-CN" sz="2400" dirty="0" smtClean="0"/>
          </a:p>
          <a:p>
            <a:pPr lvl="2"/>
            <a:r>
              <a:rPr lang="zh-CN" altLang="en-US" dirty="0" smtClean="0"/>
              <a:t>一个群体的设备、软件和组织能力和商业过程可以被重新构建，以便快速地适应与外部世界的无缝交流。</a:t>
            </a:r>
            <a:endParaRPr lang="en-US" altLang="zh-CN" dirty="0" smtClean="0"/>
          </a:p>
          <a:p>
            <a:pPr lvl="2"/>
            <a:r>
              <a:rPr lang="zh-CN" altLang="en-US" dirty="0" smtClean="0"/>
              <a:t>形成“虚拟</a:t>
            </a:r>
            <a:r>
              <a:rPr lang="en-US" dirty="0" smtClean="0"/>
              <a:t>(virtual)</a:t>
            </a:r>
            <a:r>
              <a:rPr lang="zh-CN" altLang="en-US" dirty="0" smtClean="0"/>
              <a:t>”组织：建立新的联盟、合资、合作、以及不断增加的外围代理和支持群体，成为虚拟的、无</a:t>
            </a:r>
            <a:r>
              <a:rPr lang="en-US" dirty="0" smtClean="0"/>
              <a:t>(</a:t>
            </a:r>
            <a:r>
              <a:rPr lang="zh-CN" altLang="en-US" dirty="0" smtClean="0"/>
              <a:t>国家和企业</a:t>
            </a:r>
            <a:r>
              <a:rPr lang="en-US" dirty="0" smtClean="0"/>
              <a:t>)</a:t>
            </a:r>
            <a:r>
              <a:rPr lang="zh-CN" altLang="en-US" dirty="0" smtClean="0"/>
              <a:t>边界的网络组织。</a:t>
            </a:r>
            <a:endParaRPr lang="en-US" altLang="zh-CN" dirty="0" smtClean="0"/>
          </a:p>
          <a:p>
            <a:r>
              <a:rPr lang="zh-CN" altLang="en-US" sz="2400" b="1" dirty="0" smtClean="0"/>
              <a:t>虚拟组织，</a:t>
            </a:r>
            <a:r>
              <a:rPr lang="zh-CN" altLang="en-US" sz="2400" dirty="0" smtClean="0"/>
              <a:t>意味着</a:t>
            </a:r>
            <a:r>
              <a:rPr lang="zh-CN" altLang="en-US" sz="2400" dirty="0"/>
              <a:t>组织中许多代理没有传统上</a:t>
            </a:r>
            <a:r>
              <a:rPr lang="zh-CN" altLang="en-US" sz="2400" dirty="0" smtClean="0"/>
              <a:t>的隶属关系</a:t>
            </a:r>
            <a:r>
              <a:rPr lang="zh-CN" altLang="en-US" sz="2400" dirty="0"/>
              <a:t>，代理之间也没有地理位置上的公共办公的场所，代理之间的交流通过</a:t>
            </a:r>
            <a:r>
              <a:rPr lang="en-US" altLang="zh-CN" sz="2400" dirty="0"/>
              <a:t>email</a:t>
            </a:r>
            <a:r>
              <a:rPr lang="zh-CN" altLang="en-US" sz="2400" dirty="0"/>
              <a:t>、即时通信、</a:t>
            </a:r>
            <a:r>
              <a:rPr lang="en-US" altLang="zh-CN" sz="2400" dirty="0"/>
              <a:t>BBS</a:t>
            </a:r>
            <a:r>
              <a:rPr lang="zh-CN" altLang="en-US" sz="2400" dirty="0"/>
              <a:t>、微博等形式进行。代理之间也不承担法律责任。</a:t>
            </a:r>
            <a:endParaRPr lang="en-US" altLang="zh-CN" sz="2400" dirty="0" smtClean="0"/>
          </a:p>
          <a:p>
            <a:pPr lvl="1"/>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1571" y="1222829"/>
            <a:ext cx="8001000" cy="4902200"/>
          </a:xfrm>
        </p:spPr>
        <p:txBody>
          <a:bodyPr/>
          <a:lstStyle/>
          <a:p>
            <a:r>
              <a:rPr lang="zh-CN" altLang="en-US" dirty="0" smtClean="0"/>
              <a:t>虚拟</a:t>
            </a:r>
            <a:r>
              <a:rPr lang="en-US" dirty="0" smtClean="0"/>
              <a:t>(virtual)</a:t>
            </a:r>
            <a:r>
              <a:rPr lang="zh-CN" altLang="en-US" dirty="0" smtClean="0"/>
              <a:t>已被广泛地应用于各个领域，例如虚拟内存、虚拟队伍、虚拟工作空间、虚拟教室、甚至于虚拟现实</a:t>
            </a:r>
            <a:r>
              <a:rPr lang="en-US" dirty="0" smtClean="0"/>
              <a:t>(virtual reality)</a:t>
            </a:r>
            <a:r>
              <a:rPr lang="zh-CN" altLang="en-US" dirty="0" smtClean="0"/>
              <a:t>。</a:t>
            </a:r>
            <a:endParaRPr lang="en-US" altLang="zh-CN" dirty="0" smtClean="0"/>
          </a:p>
          <a:p>
            <a:pPr lvl="1"/>
            <a:r>
              <a:rPr lang="zh-CN" altLang="en-US" dirty="0" smtClean="0"/>
              <a:t>计算机界把虚拟组织定义为：能够把业务目标与所需的程序动态连接的机制。</a:t>
            </a:r>
          </a:p>
          <a:p>
            <a:r>
              <a:rPr lang="zh-CN" altLang="en-US" dirty="0" smtClean="0"/>
              <a:t>与传统的垂直分层的组织对比，虚拟组织能够在同样的资源条件下，完成传统组织无法实现的目标。</a:t>
            </a:r>
            <a:endParaRPr lang="en-US" altLang="zh-CN" dirty="0" smtClean="0"/>
          </a:p>
          <a:p>
            <a:pPr lvl="1"/>
            <a:r>
              <a:rPr lang="zh-CN" altLang="en-US" dirty="0" smtClean="0"/>
              <a:t>虚拟组织的优势在于“网络化智能</a:t>
            </a:r>
            <a:r>
              <a:rPr lang="en-US" dirty="0" smtClean="0"/>
              <a:t>(networked intelligence)</a:t>
            </a:r>
            <a:r>
              <a:rPr lang="zh-CN" altLang="en-US" dirty="0" smtClean="0"/>
              <a:t>”</a:t>
            </a:r>
            <a:r>
              <a:rPr lang="en-US" altLang="zh-CN" dirty="0" smtClean="0"/>
              <a:t>——</a:t>
            </a:r>
            <a:r>
              <a:rPr lang="zh-CN" altLang="en-US" dirty="0" smtClean="0"/>
              <a:t> 虚拟组织的灵活性，并由此产生出预期不到工作成绩和能力。</a:t>
            </a:r>
            <a:endParaRPr lang="en-US" altLang="zh-CN"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 </a:t>
            </a:r>
            <a:r>
              <a:rPr lang="zh-CN" altLang="en-US" dirty="0" smtClean="0"/>
              <a:t>开源工程</a:t>
            </a:r>
            <a:endParaRPr lang="zh-CN" altLang="en-US" dirty="0"/>
          </a:p>
        </p:txBody>
      </p:sp>
      <p:sp>
        <p:nvSpPr>
          <p:cNvPr id="3" name="内容占位符 2"/>
          <p:cNvSpPr>
            <a:spLocks noGrp="1"/>
          </p:cNvSpPr>
          <p:nvPr>
            <p:ph idx="1"/>
          </p:nvPr>
        </p:nvSpPr>
        <p:spPr/>
        <p:txBody>
          <a:bodyPr/>
          <a:lstStyle/>
          <a:p>
            <a:r>
              <a:rPr lang="en-US" dirty="0" smtClean="0"/>
              <a:t>27.4.1 </a:t>
            </a:r>
            <a:r>
              <a:rPr lang="zh-CN" altLang="en-US" dirty="0" smtClean="0"/>
              <a:t>闭源、自由与开源</a:t>
            </a:r>
            <a:r>
              <a:rPr lang="en-US" dirty="0" smtClean="0"/>
              <a:t>(F/OSS)	</a:t>
            </a:r>
            <a:endParaRPr lang="zh-CN" altLang="en-US" dirty="0" smtClean="0"/>
          </a:p>
          <a:p>
            <a:r>
              <a:rPr lang="en-US" dirty="0" smtClean="0"/>
              <a:t>27.4.2 F/OSS</a:t>
            </a:r>
            <a:r>
              <a:rPr lang="zh-CN" altLang="en-US" dirty="0" smtClean="0"/>
              <a:t>项目组织</a:t>
            </a:r>
          </a:p>
          <a:p>
            <a:r>
              <a:rPr lang="en-US" dirty="0" smtClean="0"/>
              <a:t>27.4.3 F/OSS</a:t>
            </a:r>
            <a:r>
              <a:rPr lang="zh-CN" altLang="en-US" dirty="0" smtClean="0"/>
              <a:t>过程</a:t>
            </a:r>
          </a:p>
          <a:p>
            <a:r>
              <a:rPr lang="en-US" dirty="0" smtClean="0"/>
              <a:t>27.4.4 </a:t>
            </a:r>
            <a:r>
              <a:rPr lang="en-US" dirty="0" smtClean="0"/>
              <a:t>F/OSS</a:t>
            </a:r>
            <a:r>
              <a:rPr lang="zh-CN" altLang="en-US" dirty="0" smtClean="0"/>
              <a:t>的文化</a:t>
            </a:r>
          </a:p>
          <a:p>
            <a:r>
              <a:rPr lang="en-US" dirty="0" smtClean="0"/>
              <a:t>27.4.5 </a:t>
            </a:r>
            <a:r>
              <a:rPr lang="en-US" dirty="0" smtClean="0"/>
              <a:t>F/OSS</a:t>
            </a:r>
            <a:r>
              <a:rPr lang="zh-CN" altLang="en-US" dirty="0" smtClean="0"/>
              <a:t>的进化</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27.1 </a:t>
            </a:r>
            <a:r>
              <a:rPr lang="zh-CN" altLang="en-US" dirty="0" smtClean="0"/>
              <a:t>软件价值链</a:t>
            </a:r>
          </a:p>
          <a:p>
            <a:r>
              <a:rPr lang="en-US" dirty="0" smtClean="0"/>
              <a:t>27.2 </a:t>
            </a:r>
            <a:r>
              <a:rPr lang="zh-CN" altLang="en-US" dirty="0" smtClean="0"/>
              <a:t>产业联盟</a:t>
            </a:r>
          </a:p>
          <a:p>
            <a:r>
              <a:rPr lang="en-US" dirty="0" smtClean="0"/>
              <a:t>27.3 </a:t>
            </a:r>
            <a:r>
              <a:rPr lang="zh-CN" altLang="en-US" dirty="0" smtClean="0"/>
              <a:t>虚拟组织</a:t>
            </a:r>
          </a:p>
          <a:p>
            <a:r>
              <a:rPr lang="en-US" dirty="0" smtClean="0"/>
              <a:t>27.4 </a:t>
            </a:r>
            <a:r>
              <a:rPr lang="zh-CN" altLang="en-US" dirty="0" smtClean="0"/>
              <a:t>开源工程</a:t>
            </a:r>
          </a:p>
          <a:p>
            <a:r>
              <a:rPr lang="en-US" dirty="0" smtClean="0"/>
              <a:t>27.5 F/OSS</a:t>
            </a:r>
            <a:r>
              <a:rPr lang="zh-CN" altLang="en-US" dirty="0" smtClean="0"/>
              <a:t>的质量保证</a:t>
            </a:r>
          </a:p>
          <a:p>
            <a:r>
              <a:rPr lang="en-US" dirty="0" smtClean="0"/>
              <a:t>27.6 </a:t>
            </a:r>
            <a:r>
              <a:rPr lang="zh-CN" altLang="en-US" dirty="0" smtClean="0"/>
              <a:t>政府与开源</a:t>
            </a:r>
          </a:p>
          <a:p>
            <a:r>
              <a:rPr lang="en-US" dirty="0" smtClean="0"/>
              <a:t>27.7 </a:t>
            </a:r>
            <a:r>
              <a:rPr lang="zh-CN" altLang="en-US" dirty="0" smtClean="0"/>
              <a:t>全球化软件工程</a:t>
            </a:r>
            <a:r>
              <a:rPr lang="en-US" dirty="0" smtClean="0"/>
              <a:t>	</a:t>
            </a:r>
            <a:endParaRPr lang="zh-CN" altLang="en-US" dirty="0" smtClean="0"/>
          </a:p>
          <a:p>
            <a:r>
              <a:rPr lang="en-US" dirty="0" smtClean="0"/>
              <a:t>27.8 </a:t>
            </a:r>
            <a:r>
              <a:rPr lang="zh-CN" altLang="en-US" dirty="0" smtClean="0"/>
              <a:t>总结</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27.4.1 </a:t>
            </a:r>
            <a:r>
              <a:rPr lang="zh-CN" altLang="en-US" dirty="0" smtClean="0"/>
              <a:t>闭源、自由与开源</a:t>
            </a:r>
            <a:r>
              <a:rPr lang="en-US" dirty="0" smtClean="0"/>
              <a:t>(F/OSS)</a:t>
            </a:r>
            <a:endParaRPr lang="zh-CN" altLang="en-US" dirty="0"/>
          </a:p>
        </p:txBody>
      </p:sp>
      <p:sp>
        <p:nvSpPr>
          <p:cNvPr id="3" name="内容占位符 2"/>
          <p:cNvSpPr>
            <a:spLocks noGrp="1"/>
          </p:cNvSpPr>
          <p:nvPr>
            <p:ph idx="1"/>
          </p:nvPr>
        </p:nvSpPr>
        <p:spPr/>
        <p:txBody>
          <a:bodyPr/>
          <a:lstStyle/>
          <a:p>
            <a:r>
              <a:rPr lang="zh-CN" altLang="en-US" dirty="0" smtClean="0"/>
              <a:t>闭源软件</a:t>
            </a:r>
            <a:r>
              <a:rPr lang="en-US" dirty="0" smtClean="0"/>
              <a:t>(Closed Source Software)</a:t>
            </a:r>
            <a:r>
              <a:rPr lang="zh-CN" altLang="en-US" dirty="0" smtClean="0"/>
              <a:t>，</a:t>
            </a:r>
            <a:endParaRPr lang="en-US" altLang="zh-CN" dirty="0" smtClean="0"/>
          </a:p>
          <a:p>
            <a:pPr lvl="1"/>
            <a:r>
              <a:rPr lang="zh-CN" altLang="en-US" dirty="0" smtClean="0"/>
              <a:t>传统的软件销售提供给用户的是版权和使用许可证，而不包括源代码，只有开发方具有源代码。</a:t>
            </a:r>
            <a:endParaRPr lang="en-US" altLang="zh-CN" dirty="0" smtClean="0"/>
          </a:p>
          <a:p>
            <a:pPr lvl="1"/>
            <a:r>
              <a:rPr lang="zh-CN" altLang="en-US" dirty="0" smtClean="0"/>
              <a:t>用户不能随意安装、修改和反跟踪可执行的代码。这种措施限制了用户的权利，很容易形成市场的垄断行为。</a:t>
            </a:r>
            <a:endParaRPr lang="en-US" altLang="zh-CN" dirty="0" smtClean="0"/>
          </a:p>
          <a:p>
            <a:pPr lvl="1"/>
            <a:r>
              <a:rPr lang="zh-CN" altLang="en-US" dirty="0" smtClean="0"/>
              <a:t>有些情况下，用户会要求开发方提供源代码，但是由于用户不会向外传播、发布、修改源代码，这些源代码仍然是闭源的。除利益方之外，他人并没有充分使用、修改和重新发布代码的权利。</a:t>
            </a:r>
            <a:endParaRPr lang="en-US" altLang="zh-CN" dirty="0" smtClean="0"/>
          </a:p>
          <a:p>
            <a:r>
              <a:rPr lang="zh-CN" altLang="en-US" dirty="0" smtClean="0"/>
              <a:t>为避免限制，人们提出自由</a:t>
            </a:r>
            <a:r>
              <a:rPr lang="en-US" dirty="0" smtClean="0"/>
              <a:t>(Free)</a:t>
            </a:r>
            <a:r>
              <a:rPr lang="zh-CN" altLang="en-US" dirty="0" smtClean="0"/>
              <a:t>软件和开源</a:t>
            </a:r>
            <a:r>
              <a:rPr lang="en-US" dirty="0" smtClean="0"/>
              <a:t>(open)</a:t>
            </a:r>
            <a:r>
              <a:rPr lang="zh-CN" altLang="en-US" dirty="0" smtClean="0"/>
              <a:t>软件，解决闭源系统的限制。</a:t>
            </a:r>
            <a:endParaRPr lang="zh-CN"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自由软件</a:t>
            </a:r>
            <a:endParaRPr lang="zh-CN" altLang="en-US" dirty="0"/>
          </a:p>
        </p:txBody>
      </p:sp>
      <p:sp>
        <p:nvSpPr>
          <p:cNvPr id="3" name="内容占位符 2"/>
          <p:cNvSpPr>
            <a:spLocks noGrp="1"/>
          </p:cNvSpPr>
          <p:nvPr>
            <p:ph idx="1"/>
          </p:nvPr>
        </p:nvSpPr>
        <p:spPr>
          <a:xfrm>
            <a:off x="914400" y="1163831"/>
            <a:ext cx="8001000" cy="4902200"/>
          </a:xfrm>
        </p:spPr>
        <p:txBody>
          <a:bodyPr/>
          <a:lstStyle/>
          <a:p>
            <a:r>
              <a:rPr lang="zh-CN" altLang="en-US" dirty="0" smtClean="0"/>
              <a:t>自由软件协会</a:t>
            </a:r>
            <a:r>
              <a:rPr lang="en-US" dirty="0" smtClean="0"/>
              <a:t>(Free Software Foundation)</a:t>
            </a:r>
            <a:r>
              <a:rPr lang="zh-CN" altLang="en-US" dirty="0" smtClean="0"/>
              <a:t>是一个非盈利的组织，目的是推动计算机用户能够自由分享、学习和修改的软件，对抗私有</a:t>
            </a:r>
            <a:r>
              <a:rPr lang="en-US" dirty="0" smtClean="0"/>
              <a:t>(proprietary)</a:t>
            </a:r>
            <a:r>
              <a:rPr lang="zh-CN" altLang="en-US" dirty="0" smtClean="0"/>
              <a:t>软件产权：</a:t>
            </a:r>
            <a:endParaRPr lang="en-US" altLang="zh-CN" dirty="0" smtClean="0"/>
          </a:p>
          <a:p>
            <a:pPr lvl="1"/>
            <a:r>
              <a:rPr lang="en-US" dirty="0" smtClean="0"/>
              <a:t>1</a:t>
            </a:r>
            <a:r>
              <a:rPr lang="zh-CN" altLang="en-US" dirty="0" smtClean="0"/>
              <a:t>）不论目的为何，都有使用该软件的自由；</a:t>
            </a:r>
            <a:r>
              <a:rPr lang="en-US" dirty="0" smtClean="0"/>
              <a:t> </a:t>
            </a:r>
            <a:endParaRPr lang="zh-CN" altLang="en-US" dirty="0" smtClean="0"/>
          </a:p>
          <a:p>
            <a:pPr lvl="1"/>
            <a:r>
              <a:rPr lang="en-US" dirty="0" smtClean="0"/>
              <a:t>2</a:t>
            </a:r>
            <a:r>
              <a:rPr lang="zh-CN" altLang="en-US" dirty="0" smtClean="0"/>
              <a:t>）有研究该软件如何运行的自由，并且可以改写该软件让其符合使用者自身的需求。获得该软件的源码是达到此目的前提；</a:t>
            </a:r>
          </a:p>
          <a:p>
            <a:pPr lvl="1"/>
            <a:r>
              <a:rPr lang="en-US" dirty="0" smtClean="0"/>
              <a:t>3</a:t>
            </a:r>
            <a:r>
              <a:rPr lang="zh-CN" altLang="en-US" dirty="0" smtClean="0"/>
              <a:t>）重新发布该软件的自由，所以每个人都可以发布自由软件给他人；</a:t>
            </a:r>
            <a:r>
              <a:rPr lang="en-US" dirty="0" smtClean="0"/>
              <a:t> </a:t>
            </a:r>
            <a:endParaRPr lang="zh-CN" altLang="en-US" dirty="0" smtClean="0"/>
          </a:p>
          <a:p>
            <a:pPr lvl="1"/>
            <a:r>
              <a:rPr lang="en-US" dirty="0" smtClean="0"/>
              <a:t>4</a:t>
            </a:r>
            <a:r>
              <a:rPr lang="zh-CN" altLang="en-US" dirty="0" smtClean="0"/>
              <a:t>）改善和再利用该软件的自由，并且可以发表改写版供公众使用，如此一来，整个社群都可以受惠。</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开源软件</a:t>
            </a:r>
            <a:endParaRPr lang="zh-CN" altLang="en-US" dirty="0"/>
          </a:p>
        </p:txBody>
      </p:sp>
      <p:sp>
        <p:nvSpPr>
          <p:cNvPr id="3" name="内容占位符 2"/>
          <p:cNvSpPr>
            <a:spLocks noGrp="1"/>
          </p:cNvSpPr>
          <p:nvPr>
            <p:ph idx="1"/>
          </p:nvPr>
        </p:nvSpPr>
        <p:spPr>
          <a:xfrm>
            <a:off x="914400" y="1113864"/>
            <a:ext cx="8001000" cy="4902200"/>
          </a:xfrm>
        </p:spPr>
        <p:txBody>
          <a:bodyPr/>
          <a:lstStyle/>
          <a:p>
            <a:r>
              <a:rPr lang="zh-CN" altLang="en-US" sz="2400" dirty="0"/>
              <a:t>在经济社会中，纯粹的自由软件会降低人们创造、劳动和再创作的积极性。为避免与自由软件的混淆，开源动力</a:t>
            </a:r>
            <a:r>
              <a:rPr lang="en-US" altLang="zh-CN" sz="2400" dirty="0"/>
              <a:t>(Open Source </a:t>
            </a:r>
            <a:r>
              <a:rPr lang="en-US" altLang="zh-CN" sz="2400" dirty="0" smtClean="0"/>
              <a:t>Initiative), </a:t>
            </a:r>
            <a:r>
              <a:rPr lang="zh-CN" altLang="en-US" sz="2400" dirty="0" smtClean="0"/>
              <a:t>定义</a:t>
            </a:r>
            <a:r>
              <a:rPr lang="zh-CN" altLang="en-US" sz="2400" dirty="0"/>
              <a:t>了开源</a:t>
            </a:r>
            <a:r>
              <a:rPr lang="zh-CN" altLang="en-US" sz="2400" dirty="0" smtClean="0"/>
              <a:t>原则：</a:t>
            </a:r>
            <a:endParaRPr lang="en-US" altLang="zh-CN" sz="2400" dirty="0" smtClean="0"/>
          </a:p>
          <a:p>
            <a:pPr lvl="1"/>
            <a:r>
              <a:rPr lang="en-US" sz="2000" dirty="0" smtClean="0"/>
              <a:t>1) </a:t>
            </a:r>
            <a:r>
              <a:rPr lang="zh-CN" altLang="en-US" sz="2000" dirty="0" smtClean="0"/>
              <a:t>支持自由重新发布</a:t>
            </a:r>
            <a:r>
              <a:rPr lang="en-US" sz="2000" dirty="0" smtClean="0"/>
              <a:t>(Free Redistribution)</a:t>
            </a:r>
            <a:r>
              <a:rPr lang="zh-CN" altLang="en-US" sz="2000" dirty="0" smtClean="0"/>
              <a:t>；</a:t>
            </a:r>
            <a:endParaRPr lang="en-US" altLang="zh-CN" sz="2000" dirty="0" smtClean="0"/>
          </a:p>
          <a:p>
            <a:pPr lvl="1"/>
            <a:r>
              <a:rPr lang="en-US" sz="2000" dirty="0" smtClean="0"/>
              <a:t>2) </a:t>
            </a:r>
            <a:r>
              <a:rPr lang="zh-CN" altLang="en-US" sz="2000" dirty="0" smtClean="0"/>
              <a:t>提供源代码和编译后的代码一起发布；</a:t>
            </a:r>
            <a:endParaRPr lang="en-US" altLang="zh-CN" sz="2000" dirty="0" smtClean="0"/>
          </a:p>
          <a:p>
            <a:pPr lvl="1"/>
            <a:r>
              <a:rPr lang="en-US" sz="2000" dirty="0" smtClean="0"/>
              <a:t>3) </a:t>
            </a:r>
            <a:r>
              <a:rPr lang="zh-CN" altLang="en-US" sz="2000" dirty="0" smtClean="0"/>
              <a:t>允许衍生新作品</a:t>
            </a:r>
            <a:r>
              <a:rPr lang="en-US" sz="2000" dirty="0" smtClean="0"/>
              <a:t>(Derived Works)</a:t>
            </a:r>
            <a:r>
              <a:rPr lang="zh-CN" altLang="en-US" sz="2000" dirty="0"/>
              <a:t>；</a:t>
            </a:r>
            <a:endParaRPr lang="en-US" altLang="zh-CN" sz="2000" dirty="0" smtClean="0"/>
          </a:p>
          <a:p>
            <a:pPr lvl="1"/>
            <a:r>
              <a:rPr lang="en-US" sz="2000" dirty="0" smtClean="0"/>
              <a:t>4) </a:t>
            </a:r>
            <a:r>
              <a:rPr lang="zh-CN" altLang="en-US" sz="2000" dirty="0" smtClean="0"/>
              <a:t>保持作者源代码的完整性；</a:t>
            </a:r>
            <a:endParaRPr lang="en-US" altLang="zh-CN" sz="2000" dirty="0" smtClean="0"/>
          </a:p>
          <a:p>
            <a:pPr lvl="1"/>
            <a:r>
              <a:rPr lang="en-US" sz="2000" dirty="0" smtClean="0"/>
              <a:t>5</a:t>
            </a:r>
            <a:r>
              <a:rPr lang="en-US" altLang="zh-CN" sz="2000" dirty="0" smtClean="0"/>
              <a:t>) </a:t>
            </a:r>
            <a:r>
              <a:rPr lang="zh-CN" altLang="en-US" sz="2000" dirty="0" smtClean="0"/>
              <a:t>不能歧视任何个人和团体；</a:t>
            </a:r>
            <a:endParaRPr lang="en-US" altLang="zh-CN" sz="2000" dirty="0" smtClean="0"/>
          </a:p>
          <a:p>
            <a:pPr lvl="1"/>
            <a:r>
              <a:rPr lang="en-US" sz="2000" dirty="0" smtClean="0"/>
              <a:t>6</a:t>
            </a:r>
            <a:r>
              <a:rPr lang="en-US" altLang="zh-CN" sz="2000" dirty="0" smtClean="0"/>
              <a:t>) </a:t>
            </a:r>
            <a:r>
              <a:rPr lang="zh-CN" altLang="en-US" sz="2000" dirty="0" smtClean="0"/>
              <a:t>不能歧视新领域；</a:t>
            </a:r>
            <a:endParaRPr lang="en-US" altLang="zh-CN" sz="2000" dirty="0" smtClean="0"/>
          </a:p>
          <a:p>
            <a:pPr lvl="1"/>
            <a:r>
              <a:rPr lang="en-US" sz="2000" dirty="0" smtClean="0"/>
              <a:t>7</a:t>
            </a:r>
            <a:r>
              <a:rPr lang="en-US" altLang="zh-CN" sz="2000" dirty="0" smtClean="0"/>
              <a:t>) </a:t>
            </a:r>
            <a:r>
              <a:rPr lang="zh-CN" altLang="en-US" sz="2000" dirty="0" smtClean="0"/>
              <a:t>许可证与代码一起分发；</a:t>
            </a:r>
            <a:endParaRPr lang="en-US" altLang="zh-CN" sz="2000" dirty="0" smtClean="0"/>
          </a:p>
          <a:p>
            <a:pPr lvl="1"/>
            <a:r>
              <a:rPr lang="en-US" sz="2000" dirty="0" smtClean="0"/>
              <a:t>8</a:t>
            </a:r>
            <a:r>
              <a:rPr lang="en-US" altLang="zh-CN" sz="2000" dirty="0" smtClean="0"/>
              <a:t>) </a:t>
            </a:r>
            <a:r>
              <a:rPr lang="zh-CN" altLang="en-US" sz="2000" dirty="0" smtClean="0"/>
              <a:t>许可证不能针对某一个产品；</a:t>
            </a:r>
            <a:endParaRPr lang="en-US" altLang="zh-CN" sz="2000" dirty="0" smtClean="0"/>
          </a:p>
          <a:p>
            <a:pPr lvl="1"/>
            <a:r>
              <a:rPr lang="en-US" sz="2000" dirty="0" smtClean="0"/>
              <a:t>9</a:t>
            </a:r>
            <a:r>
              <a:rPr lang="en-US" altLang="zh-CN" sz="2000" dirty="0" smtClean="0"/>
              <a:t>) </a:t>
            </a:r>
            <a:r>
              <a:rPr lang="zh-CN" altLang="en-US" sz="2000" dirty="0" smtClean="0"/>
              <a:t>许可证不能限制其他软件；</a:t>
            </a:r>
            <a:endParaRPr lang="en-US" altLang="zh-CN" sz="2000" dirty="0" smtClean="0"/>
          </a:p>
          <a:p>
            <a:pPr lvl="1"/>
            <a:r>
              <a:rPr lang="en-US" sz="2000" dirty="0" smtClean="0"/>
              <a:t>10</a:t>
            </a:r>
            <a:r>
              <a:rPr lang="en-US" altLang="zh-CN" sz="2000" dirty="0" smtClean="0"/>
              <a:t>) </a:t>
            </a:r>
            <a:r>
              <a:rPr lang="zh-CN" altLang="en-US" sz="2000" dirty="0" smtClean="0"/>
              <a:t>许可证必须保持技术中立。</a:t>
            </a:r>
            <a:endParaRPr lang="zh-CN" altLang="en-US" sz="2000" dirty="0"/>
          </a:p>
        </p:txBody>
      </p:sp>
      <p:sp>
        <p:nvSpPr>
          <p:cNvPr id="4" name="矩形 3"/>
          <p:cNvSpPr/>
          <p:nvPr/>
        </p:nvSpPr>
        <p:spPr>
          <a:xfrm>
            <a:off x="5580529" y="4046256"/>
            <a:ext cx="3334871" cy="1754326"/>
          </a:xfrm>
          <a:prstGeom prst="rect">
            <a:avLst/>
          </a:prstGeom>
          <a:ln>
            <a:solidFill>
              <a:srgbClr val="000000"/>
            </a:solidFill>
          </a:ln>
        </p:spPr>
        <p:txBody>
          <a:bodyPr wrap="square">
            <a:spAutoFit/>
          </a:bodyPr>
          <a:lstStyle/>
          <a:p>
            <a:pPr marL="285750" indent="-285750">
              <a:buFont typeface="Arial" panose="020B0604020202020204" pitchFamily="34" charset="0"/>
              <a:buChar char="•"/>
            </a:pPr>
            <a:r>
              <a:rPr lang="zh-CN" altLang="en-US" sz="1800" dirty="0" smtClean="0"/>
              <a:t>这些只是是</a:t>
            </a:r>
            <a:r>
              <a:rPr lang="zh-CN" altLang="en-US" sz="1800" dirty="0"/>
              <a:t>最小原则，每个团体可以依据这些基本原则定义出自己的开源许可要求</a:t>
            </a:r>
            <a:r>
              <a:rPr lang="zh-CN" altLang="en-US" sz="1800" dirty="0" smtClean="0"/>
              <a:t>。</a:t>
            </a:r>
            <a:endParaRPr lang="en-US" altLang="zh-CN" sz="1800" dirty="0" smtClean="0"/>
          </a:p>
          <a:p>
            <a:pPr marL="285750" indent="-285750">
              <a:buFont typeface="Arial" panose="020B0604020202020204" pitchFamily="34" charset="0"/>
              <a:buChar char="•"/>
            </a:pPr>
            <a:r>
              <a:rPr lang="zh-CN" altLang="en-US" sz="1800" dirty="0" smtClean="0"/>
              <a:t>常见</a:t>
            </a:r>
            <a:r>
              <a:rPr lang="zh-CN" altLang="en-US" sz="1800" dirty="0"/>
              <a:t>的</a:t>
            </a:r>
            <a:r>
              <a:rPr lang="en-US" altLang="zh-CN" sz="1800" dirty="0"/>
              <a:t>MIT</a:t>
            </a:r>
            <a:r>
              <a:rPr lang="zh-CN" altLang="en-US" sz="1800" dirty="0"/>
              <a:t>、</a:t>
            </a:r>
            <a:r>
              <a:rPr lang="en-US" altLang="zh-CN" sz="1800" dirty="0"/>
              <a:t>BSD</a:t>
            </a:r>
            <a:r>
              <a:rPr lang="zh-CN" altLang="en-US" sz="1800" dirty="0"/>
              <a:t>、</a:t>
            </a:r>
            <a:r>
              <a:rPr lang="en-US" altLang="zh-CN" sz="1800" dirty="0"/>
              <a:t>GPL</a:t>
            </a:r>
            <a:r>
              <a:rPr lang="zh-CN" altLang="en-US" sz="1800" dirty="0"/>
              <a:t>和</a:t>
            </a:r>
            <a:r>
              <a:rPr lang="en-US" altLang="zh-CN" sz="1800" dirty="0"/>
              <a:t>LGPL</a:t>
            </a:r>
            <a:r>
              <a:rPr lang="zh-CN" altLang="en-US" sz="1800" dirty="0"/>
              <a:t>等协议与这些原则是基本一致的。</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F/OSS</a:t>
            </a:r>
            <a:endParaRPr lang="zh-CN" altLang="en-US" dirty="0"/>
          </a:p>
        </p:txBody>
      </p:sp>
      <p:sp>
        <p:nvSpPr>
          <p:cNvPr id="3" name="内容占位符 2"/>
          <p:cNvSpPr>
            <a:spLocks noGrp="1"/>
          </p:cNvSpPr>
          <p:nvPr>
            <p:ph idx="1"/>
          </p:nvPr>
        </p:nvSpPr>
        <p:spPr/>
        <p:txBody>
          <a:bodyPr/>
          <a:lstStyle/>
          <a:p>
            <a:r>
              <a:rPr lang="zh-CN" altLang="zh-CN" dirty="0"/>
              <a:t>自由软件一般用</a:t>
            </a:r>
            <a:r>
              <a:rPr lang="en-US" altLang="zh-CN" dirty="0"/>
              <a:t>GNU</a:t>
            </a:r>
            <a:r>
              <a:rPr lang="zh-CN" altLang="zh-CN" dirty="0"/>
              <a:t>的</a:t>
            </a:r>
            <a:r>
              <a:rPr lang="en-US" altLang="zh-CN" dirty="0"/>
              <a:t>GPL(General Public License)</a:t>
            </a:r>
            <a:r>
              <a:rPr lang="zh-CN" altLang="zh-CN" dirty="0"/>
              <a:t>许可证，而开源</a:t>
            </a:r>
            <a:r>
              <a:rPr lang="en-US" altLang="zh-CN" dirty="0"/>
              <a:t>OSS</a:t>
            </a:r>
            <a:r>
              <a:rPr lang="zh-CN" altLang="zh-CN" dirty="0"/>
              <a:t>可以用</a:t>
            </a:r>
            <a:r>
              <a:rPr lang="en-US" altLang="zh-CN" dirty="0"/>
              <a:t>GPL</a:t>
            </a:r>
            <a:r>
              <a:rPr lang="zh-CN" altLang="zh-CN" dirty="0"/>
              <a:t>，或者采用其它形式</a:t>
            </a:r>
            <a:r>
              <a:rPr lang="zh-CN" altLang="zh-CN" dirty="0" smtClean="0"/>
              <a:t>。</a:t>
            </a:r>
            <a:endParaRPr lang="en-US" altLang="zh-CN" dirty="0" smtClean="0"/>
          </a:p>
          <a:p>
            <a:r>
              <a:rPr lang="zh-CN" altLang="zh-CN" dirty="0" smtClean="0"/>
              <a:t>自由</a:t>
            </a:r>
            <a:r>
              <a:rPr lang="zh-CN" altLang="zh-CN" dirty="0"/>
              <a:t>肯定是</a:t>
            </a:r>
            <a:r>
              <a:rPr lang="en-US" altLang="zh-CN" dirty="0"/>
              <a:t>OSS</a:t>
            </a:r>
            <a:r>
              <a:rPr lang="zh-CN" altLang="zh-CN" dirty="0"/>
              <a:t>软件，但</a:t>
            </a:r>
            <a:r>
              <a:rPr lang="en-US" altLang="zh-CN" dirty="0"/>
              <a:t>OSS</a:t>
            </a:r>
            <a:r>
              <a:rPr lang="zh-CN" altLang="zh-CN" dirty="0"/>
              <a:t>不一定总是自由的</a:t>
            </a:r>
            <a:r>
              <a:rPr lang="zh-CN" altLang="zh-CN" dirty="0" smtClean="0"/>
              <a:t>。</a:t>
            </a:r>
            <a:endParaRPr lang="en-US" altLang="zh-CN" dirty="0" smtClean="0"/>
          </a:p>
          <a:p>
            <a:endParaRPr lang="en-US" altLang="zh-CN" dirty="0" smtClean="0"/>
          </a:p>
          <a:p>
            <a:r>
              <a:rPr lang="zh-CN" altLang="zh-CN" dirty="0" smtClean="0"/>
              <a:t>因此</a:t>
            </a:r>
            <a:r>
              <a:rPr lang="zh-CN" altLang="zh-CN" dirty="0"/>
              <a:t>，常用</a:t>
            </a:r>
            <a:r>
              <a:rPr lang="en-US" altLang="zh-CN" dirty="0"/>
              <a:t>F/OSS</a:t>
            </a:r>
            <a:r>
              <a:rPr lang="zh-CN" altLang="zh-CN" dirty="0"/>
              <a:t>或</a:t>
            </a:r>
            <a:r>
              <a:rPr lang="en-US" altLang="zh-CN" dirty="0"/>
              <a:t>FLOSS(L</a:t>
            </a:r>
            <a:r>
              <a:rPr lang="zh-CN" altLang="zh-CN" dirty="0"/>
              <a:t>代表</a:t>
            </a:r>
            <a:r>
              <a:rPr lang="en-US" altLang="zh-CN" dirty="0"/>
              <a:t>Liberal)</a:t>
            </a:r>
            <a:r>
              <a:rPr lang="zh-CN" altLang="zh-CN" dirty="0"/>
              <a:t>表达自由和开源开发的共同特征</a:t>
            </a:r>
            <a:r>
              <a:rPr lang="zh-CN" altLang="zh-CN" dirty="0" smtClean="0"/>
              <a:t>，</a:t>
            </a:r>
            <a:endParaRPr lang="en-US" altLang="zh-CN" dirty="0" smtClean="0"/>
          </a:p>
          <a:p>
            <a:r>
              <a:rPr lang="zh-CN" altLang="zh-CN" dirty="0" smtClean="0"/>
              <a:t>用</a:t>
            </a:r>
            <a:r>
              <a:rPr lang="en-US" altLang="zh-CN" dirty="0"/>
              <a:t>F/OSSD</a:t>
            </a:r>
            <a:r>
              <a:rPr lang="zh-CN" altLang="zh-CN" dirty="0"/>
              <a:t>表示自由或开源软件的开发。</a:t>
            </a:r>
          </a:p>
          <a:p>
            <a:endParaRPr lang="zh-CN" altLang="en-US" dirty="0"/>
          </a:p>
        </p:txBody>
      </p:sp>
    </p:spTree>
    <p:extLst>
      <p:ext uri="{BB962C8B-B14F-4D97-AF65-F5344CB8AC3E}">
        <p14:creationId xmlns:p14="http://schemas.microsoft.com/office/powerpoint/2010/main" val="1820915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27.4.2 F/OSS</a:t>
            </a:r>
            <a:r>
              <a:rPr lang="zh-CN" altLang="en-US" dirty="0" smtClean="0"/>
              <a:t>项目组织</a:t>
            </a:r>
            <a:endParaRPr lang="zh-CN" altLang="en-US" dirty="0"/>
          </a:p>
        </p:txBody>
      </p:sp>
      <p:sp>
        <p:nvSpPr>
          <p:cNvPr id="3" name="内容占位符 2"/>
          <p:cNvSpPr>
            <a:spLocks noGrp="1"/>
          </p:cNvSpPr>
          <p:nvPr>
            <p:ph idx="1"/>
          </p:nvPr>
        </p:nvSpPr>
        <p:spPr/>
        <p:txBody>
          <a:bodyPr/>
          <a:lstStyle/>
          <a:p>
            <a:r>
              <a:rPr lang="en-US" sz="2400" dirty="0" smtClean="0"/>
              <a:t>F/OSS</a:t>
            </a:r>
            <a:r>
              <a:rPr lang="zh-CN" altLang="en-US" sz="2400" dirty="0" smtClean="0"/>
              <a:t>开发的组织形式不再是传统形式的项目形式：</a:t>
            </a:r>
            <a:endParaRPr lang="en-US" altLang="zh-CN" sz="2400" dirty="0" smtClean="0"/>
          </a:p>
          <a:p>
            <a:pPr lvl="1"/>
            <a:r>
              <a:rPr lang="zh-CN" altLang="en-US" sz="2000" dirty="0" smtClean="0"/>
              <a:t>参加者不是为某个实际的企业工作，也不能直接得到酬劳，项目成员的工作显得非常自由和野蛮。</a:t>
            </a:r>
            <a:endParaRPr lang="en-US" altLang="zh-CN" sz="2000" dirty="0" smtClean="0"/>
          </a:p>
          <a:p>
            <a:pPr lvl="1"/>
            <a:r>
              <a:rPr lang="zh-CN" altLang="en-US" sz="2000" dirty="0" smtClean="0"/>
              <a:t>这种看上去无组织、无纪律的虚拟组织与</a:t>
            </a:r>
            <a:r>
              <a:rPr lang="en-US" sz="2000" dirty="0" smtClean="0"/>
              <a:t>CMMI</a:t>
            </a:r>
            <a:r>
              <a:rPr lang="zh-CN" altLang="en-US" sz="2000" dirty="0" smtClean="0"/>
              <a:t>倡导的理论几乎完全是背道而驰的。</a:t>
            </a:r>
          </a:p>
          <a:p>
            <a:r>
              <a:rPr lang="zh-CN" altLang="en-US" sz="2400" dirty="0" smtClean="0"/>
              <a:t>然而，正是这种非常自由和野蛮</a:t>
            </a:r>
            <a:r>
              <a:rPr lang="en-US" sz="2400" dirty="0" smtClean="0"/>
              <a:t>F/OSS</a:t>
            </a:r>
            <a:r>
              <a:rPr lang="zh-CN" altLang="en-US" sz="2400" dirty="0" smtClean="0"/>
              <a:t>组织方式在过去的十几年终取得了骄傲的成就。</a:t>
            </a:r>
            <a:endParaRPr lang="en-US" altLang="zh-CN" sz="2400" dirty="0" smtClean="0"/>
          </a:p>
          <a:p>
            <a:pPr lvl="1"/>
            <a:r>
              <a:rPr lang="zh-CN" altLang="en-US" sz="2000" dirty="0" smtClean="0"/>
              <a:t>例如，著名的</a:t>
            </a:r>
            <a:r>
              <a:rPr lang="en-US" sz="2000" dirty="0" smtClean="0"/>
              <a:t>Web </a:t>
            </a:r>
            <a:r>
              <a:rPr lang="zh-CN" altLang="en-US" sz="2000" dirty="0" smtClean="0"/>
              <a:t>服务器</a:t>
            </a:r>
            <a:r>
              <a:rPr lang="en-US" sz="2000" dirty="0" smtClean="0"/>
              <a:t>Apache</a:t>
            </a:r>
            <a:r>
              <a:rPr lang="zh-CN" altLang="en-US" sz="2000" dirty="0" smtClean="0"/>
              <a:t>等。</a:t>
            </a:r>
            <a:endParaRPr lang="en-US" altLang="zh-CN" sz="2000" dirty="0" smtClean="0"/>
          </a:p>
          <a:p>
            <a:pPr lvl="1"/>
            <a:r>
              <a:rPr lang="zh-CN" altLang="en-US" sz="2000" dirty="0" smtClean="0"/>
              <a:t>传统的软件公司，如</a:t>
            </a:r>
            <a:r>
              <a:rPr lang="en-US" sz="2000" dirty="0" smtClean="0"/>
              <a:t>IBM</a:t>
            </a:r>
            <a:r>
              <a:rPr lang="zh-CN" altLang="en-US" sz="2000" dirty="0" smtClean="0"/>
              <a:t>、苹果</a:t>
            </a:r>
            <a:r>
              <a:rPr lang="en-US" sz="2000" dirty="0" smtClean="0"/>
              <a:t>(Apple)</a:t>
            </a:r>
            <a:r>
              <a:rPr lang="zh-CN" altLang="en-US" sz="2000" dirty="0" smtClean="0"/>
              <a:t>、甲骨文</a:t>
            </a:r>
            <a:r>
              <a:rPr lang="en-US" sz="2000" dirty="0" smtClean="0"/>
              <a:t>(Oracle)</a:t>
            </a:r>
            <a:r>
              <a:rPr lang="zh-CN" altLang="en-US" sz="2000" dirty="0" smtClean="0"/>
              <a:t>、</a:t>
            </a:r>
            <a:r>
              <a:rPr lang="en-US" sz="2000" dirty="0" smtClean="0"/>
              <a:t>Corel</a:t>
            </a:r>
            <a:r>
              <a:rPr lang="zh-CN" altLang="en-US" sz="2000" dirty="0" smtClean="0"/>
              <a:t>、</a:t>
            </a:r>
            <a:r>
              <a:rPr lang="en-US" sz="2000" dirty="0" smtClean="0"/>
              <a:t>Netscape</a:t>
            </a:r>
            <a:r>
              <a:rPr lang="zh-CN" altLang="en-US" sz="2000" dirty="0" smtClean="0"/>
              <a:t>、</a:t>
            </a:r>
            <a:r>
              <a:rPr lang="en-US" sz="2000" dirty="0" smtClean="0"/>
              <a:t>Intel</a:t>
            </a:r>
            <a:r>
              <a:rPr lang="zh-CN" altLang="en-US" sz="2000" dirty="0" smtClean="0"/>
              <a:t>和爱立信等纷纷组织开源社区。</a:t>
            </a:r>
            <a:endParaRPr lang="en-US" altLang="zh-CN" sz="2000" dirty="0" smtClean="0"/>
          </a:p>
          <a:p>
            <a:pPr lvl="1"/>
            <a:r>
              <a:rPr lang="zh-CN" altLang="zh-CN" sz="2000" dirty="0"/>
              <a:t>主要的开源社区网站，如</a:t>
            </a:r>
            <a:r>
              <a:rPr lang="en-US" altLang="zh-CN" sz="2000" dirty="0" err="1"/>
              <a:t>Freshmeat</a:t>
            </a:r>
            <a:r>
              <a:rPr lang="zh-CN" altLang="zh-CN" sz="2000" dirty="0"/>
              <a:t>、</a:t>
            </a:r>
            <a:r>
              <a:rPr lang="en-US" altLang="zh-CN" sz="2000" dirty="0" err="1"/>
              <a:t>SourceForge</a:t>
            </a:r>
            <a:r>
              <a:rPr lang="zh-CN" altLang="zh-CN" sz="2000" dirty="0"/>
              <a:t>等都是著名的</a:t>
            </a:r>
            <a:r>
              <a:rPr lang="en-US" altLang="zh-CN" sz="2000" dirty="0"/>
              <a:t>IT</a:t>
            </a:r>
            <a:r>
              <a:rPr lang="zh-CN" altLang="zh-CN" sz="2000" dirty="0"/>
              <a:t>公司在主导</a:t>
            </a:r>
            <a:r>
              <a:rPr lang="zh-CN" altLang="en-US" sz="2000" dirty="0"/>
              <a:t>的。</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“洋葱</a:t>
            </a:r>
            <a:r>
              <a:rPr lang="en-US" dirty="0" smtClean="0"/>
              <a:t>(onion)</a:t>
            </a:r>
            <a:r>
              <a:rPr lang="zh-CN" altLang="en-US" dirty="0" smtClean="0"/>
              <a:t>”模型</a:t>
            </a:r>
            <a:endParaRPr lang="zh-CN" altLang="en-US" dirty="0"/>
          </a:p>
        </p:txBody>
      </p:sp>
      <p:grpSp>
        <p:nvGrpSpPr>
          <p:cNvPr id="4" name="Group 1"/>
          <p:cNvGrpSpPr>
            <a:grpSpLocks noChangeAspect="1"/>
          </p:cNvGrpSpPr>
          <p:nvPr/>
        </p:nvGrpSpPr>
        <p:grpSpPr bwMode="auto">
          <a:xfrm>
            <a:off x="2174016" y="3032312"/>
            <a:ext cx="6618195" cy="3293337"/>
            <a:chOff x="2409" y="1365"/>
            <a:chExt cx="6851" cy="3983"/>
          </a:xfrm>
        </p:grpSpPr>
        <p:sp>
          <p:nvSpPr>
            <p:cNvPr id="5" name="AutoShape 58"/>
            <p:cNvSpPr>
              <a:spLocks noChangeAspect="1" noChangeArrowheads="1" noTextEdit="1"/>
            </p:cNvSpPr>
            <p:nvPr/>
          </p:nvSpPr>
          <p:spPr bwMode="auto">
            <a:xfrm>
              <a:off x="2409" y="1448"/>
              <a:ext cx="6851" cy="3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Oval 57"/>
            <p:cNvSpPr>
              <a:spLocks noChangeArrowheads="1"/>
            </p:cNvSpPr>
            <p:nvPr/>
          </p:nvSpPr>
          <p:spPr bwMode="auto">
            <a:xfrm>
              <a:off x="2999" y="1833"/>
              <a:ext cx="4140" cy="2964"/>
            </a:xfrm>
            <a:prstGeom prst="ellipse">
              <a:avLst/>
            </a:prstGeom>
            <a:solidFill>
              <a:srgbClr val="3366FF"/>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7" name="Oval 56" descr="浅色下对角线"/>
            <p:cNvSpPr>
              <a:spLocks noChangeArrowheads="1"/>
            </p:cNvSpPr>
            <p:nvPr/>
          </p:nvSpPr>
          <p:spPr bwMode="auto">
            <a:xfrm>
              <a:off x="3719" y="2301"/>
              <a:ext cx="2700" cy="2028"/>
            </a:xfrm>
            <a:prstGeom prst="ellipse">
              <a:avLst/>
            </a:prstGeom>
            <a:pattFill prst="ltDnDiag">
              <a:fgClr>
                <a:srgbClr val="C0C0C0"/>
              </a:fgClr>
              <a:bgClr>
                <a:srgbClr val="FFFFFF"/>
              </a:bgClr>
            </a:patt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 name="Oval 55"/>
            <p:cNvSpPr>
              <a:spLocks noChangeArrowheads="1"/>
            </p:cNvSpPr>
            <p:nvPr/>
          </p:nvSpPr>
          <p:spPr bwMode="auto">
            <a:xfrm>
              <a:off x="4299" y="2769"/>
              <a:ext cx="1400" cy="1092"/>
            </a:xfrm>
            <a:prstGeom prst="ellipse">
              <a:avLst/>
            </a:prstGeom>
            <a:solidFill>
              <a:srgbClr val="969696"/>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9" name="Text Box 54"/>
            <p:cNvSpPr txBox="1">
              <a:spLocks noChangeArrowheads="1"/>
            </p:cNvSpPr>
            <p:nvPr/>
          </p:nvSpPr>
          <p:spPr bwMode="auto">
            <a:xfrm>
              <a:off x="4439" y="2925"/>
              <a:ext cx="1260"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核心</a:t>
              </a:r>
            </a:p>
            <a:p>
              <a:pPr indent="0" algn="ctr"/>
              <a:r>
                <a:rPr kumimoji="0" lang="en-US" altLang="zh-CN" sz="1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r>
                <a:rPr kumimoji="0" lang="zh-CN" altLang="en-US" sz="1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领导层</a:t>
              </a:r>
              <a:r>
                <a:rPr kumimoji="0" lang="en-US" altLang="zh-CN" sz="16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10" name="Text Box 53" descr="浅色下对角线"/>
            <p:cNvSpPr txBox="1">
              <a:spLocks noChangeArrowheads="1"/>
            </p:cNvSpPr>
            <p:nvPr/>
          </p:nvSpPr>
          <p:spPr bwMode="auto">
            <a:xfrm>
              <a:off x="7419" y="1614"/>
              <a:ext cx="1631" cy="468"/>
            </a:xfrm>
            <a:prstGeom prst="rect">
              <a:avLst/>
            </a:prstGeom>
            <a:pattFill prst="ltDnDiag">
              <a:fgClr>
                <a:srgbClr val="000000"/>
              </a:fgClr>
              <a:bgClr>
                <a:srgbClr val="FFFFFF"/>
              </a:bgClr>
            </a:patt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自愿开发者层</a:t>
              </a:r>
            </a:p>
          </p:txBody>
        </p:sp>
        <p:sp>
          <p:nvSpPr>
            <p:cNvPr id="11" name="Text Box 52"/>
            <p:cNvSpPr txBox="1">
              <a:spLocks noChangeArrowheads="1"/>
            </p:cNvSpPr>
            <p:nvPr/>
          </p:nvSpPr>
          <p:spPr bwMode="auto">
            <a:xfrm>
              <a:off x="3810" y="2718"/>
              <a:ext cx="615" cy="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高级</a:t>
              </a:r>
              <a:endParaRPr kumimoji="0" lang="en-US" altLang="zh-CN" sz="1600" b="0" i="0" u="none" strike="noStrike" cap="none" normalizeH="0" baseline="0" dirty="0" smtClean="0">
                <a:ln>
                  <a:noFill/>
                </a:ln>
                <a:solidFill>
                  <a:schemeClr val="tx1"/>
                </a:solidFill>
                <a:effectLst/>
                <a:cs typeface="Times New Roman" panose="02020603050405020304" pitchFamily="18"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成员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2" name="Text Box 51"/>
            <p:cNvSpPr txBox="1">
              <a:spLocks noChangeArrowheads="1"/>
            </p:cNvSpPr>
            <p:nvPr/>
          </p:nvSpPr>
          <p:spPr bwMode="auto">
            <a:xfrm>
              <a:off x="5519" y="2628"/>
              <a:ext cx="720" cy="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外围成员</a:t>
              </a:r>
            </a:p>
          </p:txBody>
        </p:sp>
        <p:sp>
          <p:nvSpPr>
            <p:cNvPr id="13" name="Text Box 50"/>
            <p:cNvSpPr txBox="1">
              <a:spLocks noChangeArrowheads="1"/>
            </p:cNvSpPr>
            <p:nvPr/>
          </p:nvSpPr>
          <p:spPr bwMode="auto">
            <a:xfrm>
              <a:off x="3953" y="3471"/>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smtClean="0">
                  <a:cs typeface="Times New Roman" panose="02020603050405020304" pitchFamily="18" charset="0"/>
                </a:rPr>
                <a:t>偶然</a:t>
              </a:r>
              <a:endParaRPr kumimoji="0" lang="en-US" altLang="zh-CN" sz="1600" dirty="0" smtClean="0">
                <a:cs typeface="Times New Roman" panose="02020603050405020304" pitchFamily="18" charset="0"/>
              </a:endParaRPr>
            </a:p>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smtClean="0">
                  <a:cs typeface="Times New Roman" panose="02020603050405020304" pitchFamily="18" charset="0"/>
                </a:rPr>
                <a:t>开发</a:t>
              </a:r>
              <a:r>
                <a:rPr kumimoji="0" lang="zh-CN" altLang="zh-CN" sz="1600" dirty="0">
                  <a:cs typeface="Times New Roman" panose="02020603050405020304" pitchFamily="18" charset="0"/>
                </a:rPr>
                <a:t>者</a:t>
              </a:r>
            </a:p>
          </p:txBody>
        </p:sp>
        <p:sp>
          <p:nvSpPr>
            <p:cNvPr id="14" name="Text Box 49"/>
            <p:cNvSpPr txBox="1">
              <a:spLocks noChangeArrowheads="1"/>
            </p:cNvSpPr>
            <p:nvPr/>
          </p:nvSpPr>
          <p:spPr bwMode="auto">
            <a:xfrm>
              <a:off x="4439" y="2301"/>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维护人员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Text Box 48"/>
            <p:cNvSpPr txBox="1">
              <a:spLocks noChangeArrowheads="1"/>
            </p:cNvSpPr>
            <p:nvPr/>
          </p:nvSpPr>
          <p:spPr bwMode="auto">
            <a:xfrm>
              <a:off x="5129" y="370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荣誉人员</a:t>
              </a:r>
            </a:p>
          </p:txBody>
        </p:sp>
        <p:sp>
          <p:nvSpPr>
            <p:cNvPr id="16" name="Text Box 47"/>
            <p:cNvSpPr txBox="1">
              <a:spLocks noChangeArrowheads="1"/>
            </p:cNvSpPr>
            <p:nvPr/>
          </p:nvSpPr>
          <p:spPr bwMode="auto">
            <a:xfrm>
              <a:off x="7970" y="2410"/>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外围层</a:t>
              </a:r>
            </a:p>
          </p:txBody>
        </p:sp>
        <p:sp>
          <p:nvSpPr>
            <p:cNvPr id="17" name="Text Box 46"/>
            <p:cNvSpPr txBox="1">
              <a:spLocks noChangeArrowheads="1"/>
            </p:cNvSpPr>
            <p:nvPr/>
          </p:nvSpPr>
          <p:spPr bwMode="auto">
            <a:xfrm>
              <a:off x="3116" y="2810"/>
              <a:ext cx="570" cy="1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FFFFFF"/>
                  </a:solidFill>
                  <a:effectLst/>
                  <a:cs typeface="Times New Roman" panose="02020603050405020304" pitchFamily="18" charset="0"/>
                </a:rPr>
                <a:t>使用人员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8" name="Text Box 45"/>
            <p:cNvSpPr txBox="1">
              <a:spLocks noChangeArrowheads="1"/>
            </p:cNvSpPr>
            <p:nvPr/>
          </p:nvSpPr>
          <p:spPr bwMode="auto">
            <a:xfrm>
              <a:off x="6175" y="2573"/>
              <a:ext cx="720" cy="1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eaVert"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rgbClr val="FFFFFF"/>
                  </a:solidFill>
                  <a:effectLst/>
                  <a:cs typeface="Times New Roman" panose="02020603050405020304" pitchFamily="18" charset="0"/>
                </a:rPr>
                <a:t>测试人员</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9" name="Oval 44"/>
            <p:cNvSpPr>
              <a:spLocks noChangeArrowheads="1"/>
            </p:cNvSpPr>
            <p:nvPr/>
          </p:nvSpPr>
          <p:spPr bwMode="auto">
            <a:xfrm>
              <a:off x="2459" y="1365"/>
              <a:ext cx="5220" cy="3900"/>
            </a:xfrm>
            <a:prstGeom prst="ellipse">
              <a:avLst/>
            </a:prstGeom>
            <a:noFill/>
            <a:ln w="38100" cmpd="dbl">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43"/>
            <p:cNvSpPr txBox="1">
              <a:spLocks noChangeArrowheads="1"/>
            </p:cNvSpPr>
            <p:nvPr/>
          </p:nvSpPr>
          <p:spPr bwMode="auto">
            <a:xfrm>
              <a:off x="7934" y="3786"/>
              <a:ext cx="10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跟众层</a:t>
              </a:r>
            </a:p>
          </p:txBody>
        </p:sp>
        <p:sp>
          <p:nvSpPr>
            <p:cNvPr id="21" name="Line 42"/>
            <p:cNvSpPr>
              <a:spLocks noChangeShapeType="1"/>
            </p:cNvSpPr>
            <p:nvPr/>
          </p:nvSpPr>
          <p:spPr bwMode="auto">
            <a:xfrm flipH="1">
              <a:off x="6105" y="2072"/>
              <a:ext cx="1440" cy="78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41"/>
            <p:cNvSpPr>
              <a:spLocks noChangeShapeType="1"/>
            </p:cNvSpPr>
            <p:nvPr/>
          </p:nvSpPr>
          <p:spPr bwMode="auto">
            <a:xfrm flipH="1">
              <a:off x="6779" y="2613"/>
              <a:ext cx="1080" cy="156"/>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Line 40"/>
            <p:cNvSpPr>
              <a:spLocks noChangeShapeType="1"/>
            </p:cNvSpPr>
            <p:nvPr/>
          </p:nvSpPr>
          <p:spPr bwMode="auto">
            <a:xfrm flipH="1">
              <a:off x="6959" y="4017"/>
              <a:ext cx="1080" cy="312"/>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Freeform 39"/>
            <p:cNvSpPr>
              <a:spLocks/>
            </p:cNvSpPr>
            <p:nvPr/>
          </p:nvSpPr>
          <p:spPr bwMode="auto">
            <a:xfrm>
              <a:off x="4259" y="2457"/>
              <a:ext cx="331" cy="406"/>
            </a:xfrm>
            <a:custGeom>
              <a:avLst/>
              <a:gdLst>
                <a:gd name="T0" fmla="*/ 331 w 331"/>
                <a:gd name="T1" fmla="*/ 406 h 406"/>
                <a:gd name="T2" fmla="*/ 180 w 331"/>
                <a:gd name="T3" fmla="*/ 312 h 406"/>
                <a:gd name="T4" fmla="*/ 0 w 331"/>
                <a:gd name="T5" fmla="*/ 0 h 406"/>
              </a:gdLst>
              <a:ahLst/>
              <a:cxnLst>
                <a:cxn ang="0">
                  <a:pos x="T0" y="T1"/>
                </a:cxn>
                <a:cxn ang="0">
                  <a:pos x="T2" y="T3"/>
                </a:cxn>
                <a:cxn ang="0">
                  <a:pos x="T4" y="T5"/>
                </a:cxn>
              </a:cxnLst>
              <a:rect l="0" t="0" r="r" b="b"/>
              <a:pathLst>
                <a:path w="331" h="406">
                  <a:moveTo>
                    <a:pt x="331" y="406"/>
                  </a:moveTo>
                  <a:cubicBezTo>
                    <a:pt x="306" y="388"/>
                    <a:pt x="235" y="380"/>
                    <a:pt x="180" y="312"/>
                  </a:cubicBezTo>
                  <a:cubicBezTo>
                    <a:pt x="125" y="244"/>
                    <a:pt x="60" y="117"/>
                    <a:pt x="0"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Freeform 38"/>
            <p:cNvSpPr>
              <a:spLocks/>
            </p:cNvSpPr>
            <p:nvPr/>
          </p:nvSpPr>
          <p:spPr bwMode="auto">
            <a:xfrm>
              <a:off x="5519" y="2472"/>
              <a:ext cx="357" cy="453"/>
            </a:xfrm>
            <a:custGeom>
              <a:avLst/>
              <a:gdLst>
                <a:gd name="T0" fmla="*/ 0 w 720"/>
                <a:gd name="T1" fmla="*/ 182 h 182"/>
                <a:gd name="T2" fmla="*/ 180 w 720"/>
                <a:gd name="T3" fmla="*/ 26 h 182"/>
                <a:gd name="T4" fmla="*/ 720 w 720"/>
                <a:gd name="T5" fmla="*/ 26 h 182"/>
              </a:gdLst>
              <a:ahLst/>
              <a:cxnLst>
                <a:cxn ang="0">
                  <a:pos x="T0" y="T1"/>
                </a:cxn>
                <a:cxn ang="0">
                  <a:pos x="T2" y="T3"/>
                </a:cxn>
                <a:cxn ang="0">
                  <a:pos x="T4" y="T5"/>
                </a:cxn>
              </a:cxnLst>
              <a:rect l="0" t="0" r="r" b="b"/>
              <a:pathLst>
                <a:path w="720" h="182">
                  <a:moveTo>
                    <a:pt x="0" y="182"/>
                  </a:moveTo>
                  <a:cubicBezTo>
                    <a:pt x="30" y="117"/>
                    <a:pt x="60" y="52"/>
                    <a:pt x="180" y="26"/>
                  </a:cubicBezTo>
                  <a:cubicBezTo>
                    <a:pt x="300" y="0"/>
                    <a:pt x="510" y="13"/>
                    <a:pt x="720" y="26"/>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Freeform 37"/>
            <p:cNvSpPr>
              <a:spLocks/>
            </p:cNvSpPr>
            <p:nvPr/>
          </p:nvSpPr>
          <p:spPr bwMode="auto">
            <a:xfrm>
              <a:off x="5519" y="3653"/>
              <a:ext cx="665" cy="197"/>
            </a:xfrm>
            <a:custGeom>
              <a:avLst/>
              <a:gdLst>
                <a:gd name="T0" fmla="*/ 0 w 540"/>
                <a:gd name="T1" fmla="*/ 52 h 364"/>
                <a:gd name="T2" fmla="*/ 360 w 540"/>
                <a:gd name="T3" fmla="*/ 52 h 364"/>
                <a:gd name="T4" fmla="*/ 540 w 540"/>
                <a:gd name="T5" fmla="*/ 364 h 364"/>
              </a:gdLst>
              <a:ahLst/>
              <a:cxnLst>
                <a:cxn ang="0">
                  <a:pos x="T0" y="T1"/>
                </a:cxn>
                <a:cxn ang="0">
                  <a:pos x="T2" y="T3"/>
                </a:cxn>
                <a:cxn ang="0">
                  <a:pos x="T4" y="T5"/>
                </a:cxn>
              </a:cxnLst>
              <a:rect l="0" t="0" r="r" b="b"/>
              <a:pathLst>
                <a:path w="540" h="364">
                  <a:moveTo>
                    <a:pt x="0" y="52"/>
                  </a:moveTo>
                  <a:cubicBezTo>
                    <a:pt x="135" y="26"/>
                    <a:pt x="270" y="0"/>
                    <a:pt x="360" y="52"/>
                  </a:cubicBezTo>
                  <a:cubicBezTo>
                    <a:pt x="450" y="104"/>
                    <a:pt x="495" y="234"/>
                    <a:pt x="540" y="364"/>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Freeform 36"/>
            <p:cNvSpPr>
              <a:spLocks/>
            </p:cNvSpPr>
            <p:nvPr/>
          </p:nvSpPr>
          <p:spPr bwMode="auto">
            <a:xfrm>
              <a:off x="4620" y="3853"/>
              <a:ext cx="435" cy="375"/>
            </a:xfrm>
            <a:custGeom>
              <a:avLst/>
              <a:gdLst>
                <a:gd name="T0" fmla="*/ 435 w 435"/>
                <a:gd name="T1" fmla="*/ 0 h 375"/>
                <a:gd name="T2" fmla="*/ 311 w 435"/>
                <a:gd name="T3" fmla="*/ 280 h 375"/>
                <a:gd name="T4" fmla="*/ 0 w 435"/>
                <a:gd name="T5" fmla="*/ 375 h 375"/>
              </a:gdLst>
              <a:ahLst/>
              <a:cxnLst>
                <a:cxn ang="0">
                  <a:pos x="T0" y="T1"/>
                </a:cxn>
                <a:cxn ang="0">
                  <a:pos x="T2" y="T3"/>
                </a:cxn>
                <a:cxn ang="0">
                  <a:pos x="T4" y="T5"/>
                </a:cxn>
              </a:cxnLst>
              <a:rect l="0" t="0" r="r" b="b"/>
              <a:pathLst>
                <a:path w="435" h="375">
                  <a:moveTo>
                    <a:pt x="435" y="0"/>
                  </a:moveTo>
                  <a:cubicBezTo>
                    <a:pt x="417" y="47"/>
                    <a:pt x="383" y="218"/>
                    <a:pt x="311" y="280"/>
                  </a:cubicBezTo>
                  <a:cubicBezTo>
                    <a:pt x="239" y="342"/>
                    <a:pt x="65" y="355"/>
                    <a:pt x="0" y="37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35"/>
            <p:cNvSpPr>
              <a:spLocks/>
            </p:cNvSpPr>
            <p:nvPr/>
          </p:nvSpPr>
          <p:spPr bwMode="auto">
            <a:xfrm>
              <a:off x="3702" y="3304"/>
              <a:ext cx="584" cy="172"/>
            </a:xfrm>
            <a:custGeom>
              <a:avLst/>
              <a:gdLst>
                <a:gd name="T0" fmla="*/ 584 w 584"/>
                <a:gd name="T1" fmla="*/ 41 h 172"/>
                <a:gd name="T2" fmla="*/ 375 w 584"/>
                <a:gd name="T3" fmla="*/ 165 h 172"/>
                <a:gd name="T4" fmla="*/ 0 w 584"/>
                <a:gd name="T5" fmla="*/ 0 h 172"/>
              </a:gdLst>
              <a:ahLst/>
              <a:cxnLst>
                <a:cxn ang="0">
                  <a:pos x="T0" y="T1"/>
                </a:cxn>
                <a:cxn ang="0">
                  <a:pos x="T2" y="T3"/>
                </a:cxn>
                <a:cxn ang="0">
                  <a:pos x="T4" y="T5"/>
                </a:cxn>
              </a:cxnLst>
              <a:rect l="0" t="0" r="r" b="b"/>
              <a:pathLst>
                <a:path w="584" h="172">
                  <a:moveTo>
                    <a:pt x="584" y="41"/>
                  </a:moveTo>
                  <a:cubicBezTo>
                    <a:pt x="549" y="62"/>
                    <a:pt x="472" y="172"/>
                    <a:pt x="375" y="165"/>
                  </a:cubicBezTo>
                  <a:cubicBezTo>
                    <a:pt x="278" y="158"/>
                    <a:pt x="78" y="34"/>
                    <a:pt x="0"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34"/>
            <p:cNvSpPr>
              <a:spLocks/>
            </p:cNvSpPr>
            <p:nvPr/>
          </p:nvSpPr>
          <p:spPr bwMode="auto">
            <a:xfrm>
              <a:off x="3719" y="2207"/>
              <a:ext cx="331" cy="406"/>
            </a:xfrm>
            <a:custGeom>
              <a:avLst/>
              <a:gdLst>
                <a:gd name="T0" fmla="*/ 331 w 331"/>
                <a:gd name="T1" fmla="*/ 406 h 406"/>
                <a:gd name="T2" fmla="*/ 180 w 331"/>
                <a:gd name="T3" fmla="*/ 312 h 406"/>
                <a:gd name="T4" fmla="*/ 0 w 331"/>
                <a:gd name="T5" fmla="*/ 0 h 406"/>
              </a:gdLst>
              <a:ahLst/>
              <a:cxnLst>
                <a:cxn ang="0">
                  <a:pos x="T0" y="T1"/>
                </a:cxn>
                <a:cxn ang="0">
                  <a:pos x="T2" y="T3"/>
                </a:cxn>
                <a:cxn ang="0">
                  <a:pos x="T4" y="T5"/>
                </a:cxn>
              </a:cxnLst>
              <a:rect l="0" t="0" r="r" b="b"/>
              <a:pathLst>
                <a:path w="331" h="406">
                  <a:moveTo>
                    <a:pt x="331" y="406"/>
                  </a:moveTo>
                  <a:cubicBezTo>
                    <a:pt x="306" y="388"/>
                    <a:pt x="235" y="380"/>
                    <a:pt x="180" y="312"/>
                  </a:cubicBezTo>
                  <a:cubicBezTo>
                    <a:pt x="125" y="244"/>
                    <a:pt x="60" y="117"/>
                    <a:pt x="0"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33"/>
            <p:cNvSpPr>
              <a:spLocks/>
            </p:cNvSpPr>
            <p:nvPr/>
          </p:nvSpPr>
          <p:spPr bwMode="auto">
            <a:xfrm>
              <a:off x="4468" y="1895"/>
              <a:ext cx="331" cy="406"/>
            </a:xfrm>
            <a:custGeom>
              <a:avLst/>
              <a:gdLst>
                <a:gd name="T0" fmla="*/ 331 w 331"/>
                <a:gd name="T1" fmla="*/ 406 h 406"/>
                <a:gd name="T2" fmla="*/ 180 w 331"/>
                <a:gd name="T3" fmla="*/ 312 h 406"/>
                <a:gd name="T4" fmla="*/ 0 w 331"/>
                <a:gd name="T5" fmla="*/ 0 h 406"/>
              </a:gdLst>
              <a:ahLst/>
              <a:cxnLst>
                <a:cxn ang="0">
                  <a:pos x="T0" y="T1"/>
                </a:cxn>
                <a:cxn ang="0">
                  <a:pos x="T2" y="T3"/>
                </a:cxn>
                <a:cxn ang="0">
                  <a:pos x="T4" y="T5"/>
                </a:cxn>
              </a:cxnLst>
              <a:rect l="0" t="0" r="r" b="b"/>
              <a:pathLst>
                <a:path w="331" h="406">
                  <a:moveTo>
                    <a:pt x="331" y="406"/>
                  </a:moveTo>
                  <a:cubicBezTo>
                    <a:pt x="306" y="388"/>
                    <a:pt x="235" y="380"/>
                    <a:pt x="180" y="312"/>
                  </a:cubicBezTo>
                  <a:cubicBezTo>
                    <a:pt x="125" y="244"/>
                    <a:pt x="60" y="117"/>
                    <a:pt x="0"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32"/>
            <p:cNvSpPr>
              <a:spLocks/>
            </p:cNvSpPr>
            <p:nvPr/>
          </p:nvSpPr>
          <p:spPr bwMode="auto">
            <a:xfrm>
              <a:off x="5353" y="1888"/>
              <a:ext cx="482" cy="420"/>
            </a:xfrm>
            <a:custGeom>
              <a:avLst/>
              <a:gdLst>
                <a:gd name="T0" fmla="*/ 17 w 482"/>
                <a:gd name="T1" fmla="*/ 420 h 420"/>
                <a:gd name="T2" fmla="*/ 77 w 482"/>
                <a:gd name="T3" fmla="*/ 165 h 420"/>
                <a:gd name="T4" fmla="*/ 482 w 482"/>
                <a:gd name="T5" fmla="*/ 0 h 420"/>
              </a:gdLst>
              <a:ahLst/>
              <a:cxnLst>
                <a:cxn ang="0">
                  <a:pos x="T0" y="T1"/>
                </a:cxn>
                <a:cxn ang="0">
                  <a:pos x="T2" y="T3"/>
                </a:cxn>
                <a:cxn ang="0">
                  <a:pos x="T4" y="T5"/>
                </a:cxn>
              </a:cxnLst>
              <a:rect l="0" t="0" r="r" b="b"/>
              <a:pathLst>
                <a:path w="482" h="420">
                  <a:moveTo>
                    <a:pt x="17" y="420"/>
                  </a:moveTo>
                  <a:cubicBezTo>
                    <a:pt x="27" y="378"/>
                    <a:pt x="0" y="235"/>
                    <a:pt x="77" y="165"/>
                  </a:cubicBezTo>
                  <a:cubicBezTo>
                    <a:pt x="154" y="95"/>
                    <a:pt x="398" y="34"/>
                    <a:pt x="482"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Freeform 31"/>
            <p:cNvSpPr>
              <a:spLocks/>
            </p:cNvSpPr>
            <p:nvPr/>
          </p:nvSpPr>
          <p:spPr bwMode="auto">
            <a:xfrm>
              <a:off x="6076" y="2323"/>
              <a:ext cx="569" cy="225"/>
            </a:xfrm>
            <a:custGeom>
              <a:avLst/>
              <a:gdLst>
                <a:gd name="T0" fmla="*/ 0 w 569"/>
                <a:gd name="T1" fmla="*/ 225 h 225"/>
                <a:gd name="T2" fmla="*/ 119 w 569"/>
                <a:gd name="T3" fmla="*/ 45 h 225"/>
                <a:gd name="T4" fmla="*/ 569 w 569"/>
                <a:gd name="T5" fmla="*/ 0 h 225"/>
              </a:gdLst>
              <a:ahLst/>
              <a:cxnLst>
                <a:cxn ang="0">
                  <a:pos x="T0" y="T1"/>
                </a:cxn>
                <a:cxn ang="0">
                  <a:pos x="T2" y="T3"/>
                </a:cxn>
                <a:cxn ang="0">
                  <a:pos x="T4" y="T5"/>
                </a:cxn>
              </a:cxnLst>
              <a:rect l="0" t="0" r="r" b="b"/>
              <a:pathLst>
                <a:path w="569" h="225">
                  <a:moveTo>
                    <a:pt x="0" y="225"/>
                  </a:moveTo>
                  <a:cubicBezTo>
                    <a:pt x="20" y="195"/>
                    <a:pt x="24" y="83"/>
                    <a:pt x="119" y="45"/>
                  </a:cubicBezTo>
                  <a:cubicBezTo>
                    <a:pt x="214" y="7"/>
                    <a:pt x="475" y="9"/>
                    <a:pt x="569"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Freeform 30"/>
            <p:cNvSpPr>
              <a:spLocks/>
            </p:cNvSpPr>
            <p:nvPr/>
          </p:nvSpPr>
          <p:spPr bwMode="auto">
            <a:xfrm>
              <a:off x="6420" y="3568"/>
              <a:ext cx="675" cy="162"/>
            </a:xfrm>
            <a:custGeom>
              <a:avLst/>
              <a:gdLst>
                <a:gd name="T0" fmla="*/ 0 w 675"/>
                <a:gd name="T1" fmla="*/ 0 h 162"/>
                <a:gd name="T2" fmla="*/ 330 w 675"/>
                <a:gd name="T3" fmla="*/ 150 h 162"/>
                <a:gd name="T4" fmla="*/ 675 w 675"/>
                <a:gd name="T5" fmla="*/ 75 h 162"/>
              </a:gdLst>
              <a:ahLst/>
              <a:cxnLst>
                <a:cxn ang="0">
                  <a:pos x="T0" y="T1"/>
                </a:cxn>
                <a:cxn ang="0">
                  <a:pos x="T2" y="T3"/>
                </a:cxn>
                <a:cxn ang="0">
                  <a:pos x="T4" y="T5"/>
                </a:cxn>
              </a:cxnLst>
              <a:rect l="0" t="0" r="r" b="b"/>
              <a:pathLst>
                <a:path w="675" h="162">
                  <a:moveTo>
                    <a:pt x="0" y="0"/>
                  </a:moveTo>
                  <a:cubicBezTo>
                    <a:pt x="55" y="25"/>
                    <a:pt x="218" y="138"/>
                    <a:pt x="330" y="150"/>
                  </a:cubicBezTo>
                  <a:cubicBezTo>
                    <a:pt x="442" y="162"/>
                    <a:pt x="603" y="91"/>
                    <a:pt x="675" y="7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Freeform 29"/>
            <p:cNvSpPr>
              <a:spLocks/>
            </p:cNvSpPr>
            <p:nvPr/>
          </p:nvSpPr>
          <p:spPr bwMode="auto">
            <a:xfrm>
              <a:off x="5924" y="4167"/>
              <a:ext cx="691" cy="175"/>
            </a:xfrm>
            <a:custGeom>
              <a:avLst/>
              <a:gdLst>
                <a:gd name="T0" fmla="*/ 0 w 691"/>
                <a:gd name="T1" fmla="*/ 0 h 175"/>
                <a:gd name="T2" fmla="*/ 330 w 691"/>
                <a:gd name="T3" fmla="*/ 150 h 175"/>
                <a:gd name="T4" fmla="*/ 691 w 691"/>
                <a:gd name="T5" fmla="*/ 151 h 175"/>
              </a:gdLst>
              <a:ahLst/>
              <a:cxnLst>
                <a:cxn ang="0">
                  <a:pos x="T0" y="T1"/>
                </a:cxn>
                <a:cxn ang="0">
                  <a:pos x="T2" y="T3"/>
                </a:cxn>
                <a:cxn ang="0">
                  <a:pos x="T4" y="T5"/>
                </a:cxn>
              </a:cxnLst>
              <a:rect l="0" t="0" r="r" b="b"/>
              <a:pathLst>
                <a:path w="691" h="175">
                  <a:moveTo>
                    <a:pt x="0" y="0"/>
                  </a:moveTo>
                  <a:cubicBezTo>
                    <a:pt x="55" y="25"/>
                    <a:pt x="215" y="125"/>
                    <a:pt x="330" y="150"/>
                  </a:cubicBezTo>
                  <a:cubicBezTo>
                    <a:pt x="445" y="175"/>
                    <a:pt x="616" y="151"/>
                    <a:pt x="691" y="151"/>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Freeform 28"/>
            <p:cNvSpPr>
              <a:spLocks/>
            </p:cNvSpPr>
            <p:nvPr/>
          </p:nvSpPr>
          <p:spPr bwMode="auto">
            <a:xfrm>
              <a:off x="5159" y="4329"/>
              <a:ext cx="390" cy="409"/>
            </a:xfrm>
            <a:custGeom>
              <a:avLst/>
              <a:gdLst>
                <a:gd name="T0" fmla="*/ 0 w 390"/>
                <a:gd name="T1" fmla="*/ 0 h 409"/>
                <a:gd name="T2" fmla="*/ 330 w 390"/>
                <a:gd name="T3" fmla="*/ 150 h 409"/>
                <a:gd name="T4" fmla="*/ 361 w 390"/>
                <a:gd name="T5" fmla="*/ 409 h 409"/>
              </a:gdLst>
              <a:ahLst/>
              <a:cxnLst>
                <a:cxn ang="0">
                  <a:pos x="T0" y="T1"/>
                </a:cxn>
                <a:cxn ang="0">
                  <a:pos x="T2" y="T3"/>
                </a:cxn>
                <a:cxn ang="0">
                  <a:pos x="T4" y="T5"/>
                </a:cxn>
              </a:cxnLst>
              <a:rect l="0" t="0" r="r" b="b"/>
              <a:pathLst>
                <a:path w="390" h="409">
                  <a:moveTo>
                    <a:pt x="0" y="0"/>
                  </a:moveTo>
                  <a:cubicBezTo>
                    <a:pt x="55" y="25"/>
                    <a:pt x="270" y="82"/>
                    <a:pt x="330" y="150"/>
                  </a:cubicBezTo>
                  <a:cubicBezTo>
                    <a:pt x="390" y="218"/>
                    <a:pt x="355" y="355"/>
                    <a:pt x="361" y="409"/>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6" name="Freeform 27"/>
            <p:cNvSpPr>
              <a:spLocks/>
            </p:cNvSpPr>
            <p:nvPr/>
          </p:nvSpPr>
          <p:spPr bwMode="auto">
            <a:xfrm>
              <a:off x="4140" y="4138"/>
              <a:ext cx="315" cy="525"/>
            </a:xfrm>
            <a:custGeom>
              <a:avLst/>
              <a:gdLst>
                <a:gd name="T0" fmla="*/ 180 w 315"/>
                <a:gd name="T1" fmla="*/ 0 h 525"/>
                <a:gd name="T2" fmla="*/ 285 w 315"/>
                <a:gd name="T3" fmla="*/ 315 h 525"/>
                <a:gd name="T4" fmla="*/ 0 w 315"/>
                <a:gd name="T5" fmla="*/ 525 h 525"/>
              </a:gdLst>
              <a:ahLst/>
              <a:cxnLst>
                <a:cxn ang="0">
                  <a:pos x="T0" y="T1"/>
                </a:cxn>
                <a:cxn ang="0">
                  <a:pos x="T2" y="T3"/>
                </a:cxn>
                <a:cxn ang="0">
                  <a:pos x="T4" y="T5"/>
                </a:cxn>
              </a:cxnLst>
              <a:rect l="0" t="0" r="r" b="b"/>
              <a:pathLst>
                <a:path w="315" h="525">
                  <a:moveTo>
                    <a:pt x="180" y="0"/>
                  </a:moveTo>
                  <a:cubicBezTo>
                    <a:pt x="197" y="52"/>
                    <a:pt x="315" y="228"/>
                    <a:pt x="285" y="315"/>
                  </a:cubicBezTo>
                  <a:cubicBezTo>
                    <a:pt x="255" y="402"/>
                    <a:pt x="60" y="481"/>
                    <a:pt x="0" y="52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Freeform 26"/>
            <p:cNvSpPr>
              <a:spLocks/>
            </p:cNvSpPr>
            <p:nvPr/>
          </p:nvSpPr>
          <p:spPr bwMode="auto">
            <a:xfrm>
              <a:off x="3330" y="3793"/>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Freeform 25"/>
            <p:cNvSpPr>
              <a:spLocks/>
            </p:cNvSpPr>
            <p:nvPr/>
          </p:nvSpPr>
          <p:spPr bwMode="auto">
            <a:xfrm>
              <a:off x="3045" y="2703"/>
              <a:ext cx="855" cy="340"/>
            </a:xfrm>
            <a:custGeom>
              <a:avLst/>
              <a:gdLst>
                <a:gd name="T0" fmla="*/ 855 w 855"/>
                <a:gd name="T1" fmla="*/ 100 h 340"/>
                <a:gd name="T2" fmla="*/ 285 w 855"/>
                <a:gd name="T3" fmla="*/ 40 h 340"/>
                <a:gd name="T4" fmla="*/ 0 w 855"/>
                <a:gd name="T5" fmla="*/ 340 h 340"/>
              </a:gdLst>
              <a:ahLst/>
              <a:cxnLst>
                <a:cxn ang="0">
                  <a:pos x="T0" y="T1"/>
                </a:cxn>
                <a:cxn ang="0">
                  <a:pos x="T2" y="T3"/>
                </a:cxn>
                <a:cxn ang="0">
                  <a:pos x="T4" y="T5"/>
                </a:cxn>
              </a:cxnLst>
              <a:rect l="0" t="0" r="r" b="b"/>
              <a:pathLst>
                <a:path w="855" h="340">
                  <a:moveTo>
                    <a:pt x="855" y="100"/>
                  </a:moveTo>
                  <a:cubicBezTo>
                    <a:pt x="760" y="90"/>
                    <a:pt x="427" y="0"/>
                    <a:pt x="285" y="40"/>
                  </a:cubicBezTo>
                  <a:cubicBezTo>
                    <a:pt x="143" y="80"/>
                    <a:pt x="59" y="278"/>
                    <a:pt x="0" y="34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Freeform 24"/>
            <p:cNvSpPr>
              <a:spLocks/>
            </p:cNvSpPr>
            <p:nvPr/>
          </p:nvSpPr>
          <p:spPr bwMode="auto">
            <a:xfrm>
              <a:off x="2819" y="4033"/>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Freeform 23"/>
            <p:cNvSpPr>
              <a:spLocks/>
            </p:cNvSpPr>
            <p:nvPr/>
          </p:nvSpPr>
          <p:spPr bwMode="auto">
            <a:xfrm>
              <a:off x="3344" y="4512"/>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Freeform 22"/>
            <p:cNvSpPr>
              <a:spLocks/>
            </p:cNvSpPr>
            <p:nvPr/>
          </p:nvSpPr>
          <p:spPr bwMode="auto">
            <a:xfrm>
              <a:off x="3059" y="4273"/>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Freeform 21"/>
            <p:cNvSpPr>
              <a:spLocks/>
            </p:cNvSpPr>
            <p:nvPr/>
          </p:nvSpPr>
          <p:spPr bwMode="auto">
            <a:xfrm>
              <a:off x="3704" y="4668"/>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Freeform 20"/>
            <p:cNvSpPr>
              <a:spLocks/>
            </p:cNvSpPr>
            <p:nvPr/>
          </p:nvSpPr>
          <p:spPr bwMode="auto">
            <a:xfrm>
              <a:off x="4064" y="4824"/>
              <a:ext cx="555" cy="285"/>
            </a:xfrm>
            <a:custGeom>
              <a:avLst/>
              <a:gdLst>
                <a:gd name="T0" fmla="*/ 555 w 555"/>
                <a:gd name="T1" fmla="*/ 0 h 285"/>
                <a:gd name="T2" fmla="*/ 375 w 555"/>
                <a:gd name="T3" fmla="*/ 210 h 285"/>
                <a:gd name="T4" fmla="*/ 0 w 555"/>
                <a:gd name="T5" fmla="*/ 285 h 285"/>
              </a:gdLst>
              <a:ahLst/>
              <a:cxnLst>
                <a:cxn ang="0">
                  <a:pos x="T0" y="T1"/>
                </a:cxn>
                <a:cxn ang="0">
                  <a:pos x="T2" y="T3"/>
                </a:cxn>
                <a:cxn ang="0">
                  <a:pos x="T4" y="T5"/>
                </a:cxn>
              </a:cxnLst>
              <a:rect l="0" t="0" r="r" b="b"/>
              <a:pathLst>
                <a:path w="555" h="285">
                  <a:moveTo>
                    <a:pt x="555" y="0"/>
                  </a:moveTo>
                  <a:cubicBezTo>
                    <a:pt x="525" y="35"/>
                    <a:pt x="467" y="163"/>
                    <a:pt x="375" y="210"/>
                  </a:cubicBezTo>
                  <a:cubicBezTo>
                    <a:pt x="283" y="257"/>
                    <a:pt x="78" y="270"/>
                    <a:pt x="0" y="285"/>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Freeform 19"/>
            <p:cNvSpPr>
              <a:spLocks/>
            </p:cNvSpPr>
            <p:nvPr/>
          </p:nvSpPr>
          <p:spPr bwMode="auto">
            <a:xfrm>
              <a:off x="4784" y="4828"/>
              <a:ext cx="466" cy="410"/>
            </a:xfrm>
            <a:custGeom>
              <a:avLst/>
              <a:gdLst>
                <a:gd name="T0" fmla="*/ 466 w 466"/>
                <a:gd name="T1" fmla="*/ 0 h 410"/>
                <a:gd name="T2" fmla="*/ 286 w 466"/>
                <a:gd name="T3" fmla="*/ 225 h 410"/>
                <a:gd name="T4" fmla="*/ 0 w 466"/>
                <a:gd name="T5" fmla="*/ 410 h 410"/>
              </a:gdLst>
              <a:ahLst/>
              <a:cxnLst>
                <a:cxn ang="0">
                  <a:pos x="T0" y="T1"/>
                </a:cxn>
                <a:cxn ang="0">
                  <a:pos x="T2" y="T3"/>
                </a:cxn>
                <a:cxn ang="0">
                  <a:pos x="T4" y="T5"/>
                </a:cxn>
              </a:cxnLst>
              <a:rect l="0" t="0" r="r" b="b"/>
              <a:pathLst>
                <a:path w="466" h="410">
                  <a:moveTo>
                    <a:pt x="466" y="0"/>
                  </a:moveTo>
                  <a:cubicBezTo>
                    <a:pt x="436" y="37"/>
                    <a:pt x="364" y="157"/>
                    <a:pt x="286" y="225"/>
                  </a:cubicBezTo>
                  <a:cubicBezTo>
                    <a:pt x="208" y="293"/>
                    <a:pt x="60" y="371"/>
                    <a:pt x="0" y="41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Freeform 18"/>
            <p:cNvSpPr>
              <a:spLocks/>
            </p:cNvSpPr>
            <p:nvPr/>
          </p:nvSpPr>
          <p:spPr bwMode="auto">
            <a:xfrm>
              <a:off x="5413" y="4738"/>
              <a:ext cx="332" cy="527"/>
            </a:xfrm>
            <a:custGeom>
              <a:avLst/>
              <a:gdLst>
                <a:gd name="T0" fmla="*/ 332 w 332"/>
                <a:gd name="T1" fmla="*/ 0 h 527"/>
                <a:gd name="T2" fmla="*/ 242 w 332"/>
                <a:gd name="T3" fmla="*/ 270 h 527"/>
                <a:gd name="T4" fmla="*/ 0 w 332"/>
                <a:gd name="T5" fmla="*/ 527 h 527"/>
              </a:gdLst>
              <a:ahLst/>
              <a:cxnLst>
                <a:cxn ang="0">
                  <a:pos x="T0" y="T1"/>
                </a:cxn>
                <a:cxn ang="0">
                  <a:pos x="T2" y="T3"/>
                </a:cxn>
                <a:cxn ang="0">
                  <a:pos x="T4" y="T5"/>
                </a:cxn>
              </a:cxnLst>
              <a:rect l="0" t="0" r="r" b="b"/>
              <a:pathLst>
                <a:path w="332" h="527">
                  <a:moveTo>
                    <a:pt x="332" y="0"/>
                  </a:moveTo>
                  <a:cubicBezTo>
                    <a:pt x="317" y="45"/>
                    <a:pt x="297" y="182"/>
                    <a:pt x="242" y="270"/>
                  </a:cubicBezTo>
                  <a:cubicBezTo>
                    <a:pt x="187" y="358"/>
                    <a:pt x="50" y="474"/>
                    <a:pt x="0" y="527"/>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Freeform 17"/>
            <p:cNvSpPr>
              <a:spLocks/>
            </p:cNvSpPr>
            <p:nvPr/>
          </p:nvSpPr>
          <p:spPr bwMode="auto">
            <a:xfrm>
              <a:off x="6105" y="4483"/>
              <a:ext cx="315" cy="660"/>
            </a:xfrm>
            <a:custGeom>
              <a:avLst/>
              <a:gdLst>
                <a:gd name="T0" fmla="*/ 315 w 315"/>
                <a:gd name="T1" fmla="*/ 0 h 660"/>
                <a:gd name="T2" fmla="*/ 240 w 315"/>
                <a:gd name="T3" fmla="*/ 270 h 660"/>
                <a:gd name="T4" fmla="*/ 0 w 315"/>
                <a:gd name="T5" fmla="*/ 660 h 660"/>
              </a:gdLst>
              <a:ahLst/>
              <a:cxnLst>
                <a:cxn ang="0">
                  <a:pos x="T0" y="T1"/>
                </a:cxn>
                <a:cxn ang="0">
                  <a:pos x="T2" y="T3"/>
                </a:cxn>
                <a:cxn ang="0">
                  <a:pos x="T4" y="T5"/>
                </a:cxn>
              </a:cxnLst>
              <a:rect l="0" t="0" r="r" b="b"/>
              <a:pathLst>
                <a:path w="315" h="660">
                  <a:moveTo>
                    <a:pt x="315" y="0"/>
                  </a:moveTo>
                  <a:cubicBezTo>
                    <a:pt x="303" y="45"/>
                    <a:pt x="292" y="160"/>
                    <a:pt x="240" y="270"/>
                  </a:cubicBezTo>
                  <a:cubicBezTo>
                    <a:pt x="188" y="380"/>
                    <a:pt x="50" y="579"/>
                    <a:pt x="0" y="66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Freeform 16"/>
            <p:cNvSpPr>
              <a:spLocks/>
            </p:cNvSpPr>
            <p:nvPr/>
          </p:nvSpPr>
          <p:spPr bwMode="auto">
            <a:xfrm>
              <a:off x="6660" y="4329"/>
              <a:ext cx="50" cy="469"/>
            </a:xfrm>
            <a:custGeom>
              <a:avLst/>
              <a:gdLst>
                <a:gd name="T0" fmla="*/ 0 w 50"/>
                <a:gd name="T1" fmla="*/ 0 h 469"/>
                <a:gd name="T2" fmla="*/ 45 w 50"/>
                <a:gd name="T3" fmla="*/ 244 h 469"/>
                <a:gd name="T4" fmla="*/ 30 w 50"/>
                <a:gd name="T5" fmla="*/ 469 h 469"/>
              </a:gdLst>
              <a:ahLst/>
              <a:cxnLst>
                <a:cxn ang="0">
                  <a:pos x="T0" y="T1"/>
                </a:cxn>
                <a:cxn ang="0">
                  <a:pos x="T2" y="T3"/>
                </a:cxn>
                <a:cxn ang="0">
                  <a:pos x="T4" y="T5"/>
                </a:cxn>
              </a:cxnLst>
              <a:rect l="0" t="0" r="r" b="b"/>
              <a:pathLst>
                <a:path w="50" h="469">
                  <a:moveTo>
                    <a:pt x="0" y="0"/>
                  </a:moveTo>
                  <a:cubicBezTo>
                    <a:pt x="8" y="41"/>
                    <a:pt x="40" y="166"/>
                    <a:pt x="45" y="244"/>
                  </a:cubicBezTo>
                  <a:cubicBezTo>
                    <a:pt x="50" y="322"/>
                    <a:pt x="33" y="422"/>
                    <a:pt x="30" y="469"/>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Freeform 15"/>
            <p:cNvSpPr>
              <a:spLocks/>
            </p:cNvSpPr>
            <p:nvPr/>
          </p:nvSpPr>
          <p:spPr bwMode="auto">
            <a:xfrm>
              <a:off x="6945" y="3988"/>
              <a:ext cx="218" cy="498"/>
            </a:xfrm>
            <a:custGeom>
              <a:avLst/>
              <a:gdLst>
                <a:gd name="T0" fmla="*/ 0 w 218"/>
                <a:gd name="T1" fmla="*/ 0 h 498"/>
                <a:gd name="T2" fmla="*/ 189 w 218"/>
                <a:gd name="T3" fmla="*/ 273 h 498"/>
                <a:gd name="T4" fmla="*/ 174 w 218"/>
                <a:gd name="T5" fmla="*/ 498 h 498"/>
              </a:gdLst>
              <a:ahLst/>
              <a:cxnLst>
                <a:cxn ang="0">
                  <a:pos x="T0" y="T1"/>
                </a:cxn>
                <a:cxn ang="0">
                  <a:pos x="T2" y="T3"/>
                </a:cxn>
                <a:cxn ang="0">
                  <a:pos x="T4" y="T5"/>
                </a:cxn>
              </a:cxnLst>
              <a:rect l="0" t="0" r="r" b="b"/>
              <a:pathLst>
                <a:path w="218" h="498">
                  <a:moveTo>
                    <a:pt x="0" y="0"/>
                  </a:moveTo>
                  <a:cubicBezTo>
                    <a:pt x="29" y="45"/>
                    <a:pt x="160" y="190"/>
                    <a:pt x="189" y="273"/>
                  </a:cubicBezTo>
                  <a:cubicBezTo>
                    <a:pt x="218" y="356"/>
                    <a:pt x="177" y="451"/>
                    <a:pt x="174" y="498"/>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Freeform 14"/>
            <p:cNvSpPr>
              <a:spLocks/>
            </p:cNvSpPr>
            <p:nvPr/>
          </p:nvSpPr>
          <p:spPr bwMode="auto">
            <a:xfrm>
              <a:off x="7139" y="3549"/>
              <a:ext cx="420" cy="364"/>
            </a:xfrm>
            <a:custGeom>
              <a:avLst/>
              <a:gdLst>
                <a:gd name="T0" fmla="*/ 0 w 420"/>
                <a:gd name="T1" fmla="*/ 0 h 364"/>
                <a:gd name="T2" fmla="*/ 189 w 420"/>
                <a:gd name="T3" fmla="*/ 273 h 364"/>
                <a:gd name="T4" fmla="*/ 420 w 420"/>
                <a:gd name="T5" fmla="*/ 364 h 364"/>
              </a:gdLst>
              <a:ahLst/>
              <a:cxnLst>
                <a:cxn ang="0">
                  <a:pos x="T0" y="T1"/>
                </a:cxn>
                <a:cxn ang="0">
                  <a:pos x="T2" y="T3"/>
                </a:cxn>
                <a:cxn ang="0">
                  <a:pos x="T4" y="T5"/>
                </a:cxn>
              </a:cxnLst>
              <a:rect l="0" t="0" r="r" b="b"/>
              <a:pathLst>
                <a:path w="420" h="364">
                  <a:moveTo>
                    <a:pt x="0" y="0"/>
                  </a:moveTo>
                  <a:cubicBezTo>
                    <a:pt x="29" y="45"/>
                    <a:pt x="119" y="212"/>
                    <a:pt x="189" y="273"/>
                  </a:cubicBezTo>
                  <a:cubicBezTo>
                    <a:pt x="259" y="334"/>
                    <a:pt x="372" y="345"/>
                    <a:pt x="420" y="364"/>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Freeform 13"/>
            <p:cNvSpPr>
              <a:spLocks/>
            </p:cNvSpPr>
            <p:nvPr/>
          </p:nvSpPr>
          <p:spPr bwMode="auto">
            <a:xfrm>
              <a:off x="7139" y="3081"/>
              <a:ext cx="556" cy="317"/>
            </a:xfrm>
            <a:custGeom>
              <a:avLst/>
              <a:gdLst>
                <a:gd name="T0" fmla="*/ 0 w 556"/>
                <a:gd name="T1" fmla="*/ 0 h 317"/>
                <a:gd name="T2" fmla="*/ 189 w 556"/>
                <a:gd name="T3" fmla="*/ 273 h 317"/>
                <a:gd name="T4" fmla="*/ 556 w 556"/>
                <a:gd name="T5" fmla="*/ 262 h 317"/>
              </a:gdLst>
              <a:ahLst/>
              <a:cxnLst>
                <a:cxn ang="0">
                  <a:pos x="T0" y="T1"/>
                </a:cxn>
                <a:cxn ang="0">
                  <a:pos x="T2" y="T3"/>
                </a:cxn>
                <a:cxn ang="0">
                  <a:pos x="T4" y="T5"/>
                </a:cxn>
              </a:cxnLst>
              <a:rect l="0" t="0" r="r" b="b"/>
              <a:pathLst>
                <a:path w="556" h="317">
                  <a:moveTo>
                    <a:pt x="0" y="0"/>
                  </a:moveTo>
                  <a:cubicBezTo>
                    <a:pt x="29" y="45"/>
                    <a:pt x="96" y="229"/>
                    <a:pt x="189" y="273"/>
                  </a:cubicBezTo>
                  <a:cubicBezTo>
                    <a:pt x="282" y="317"/>
                    <a:pt x="480" y="264"/>
                    <a:pt x="556" y="262"/>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Freeform 12"/>
            <p:cNvSpPr>
              <a:spLocks/>
            </p:cNvSpPr>
            <p:nvPr/>
          </p:nvSpPr>
          <p:spPr bwMode="auto">
            <a:xfrm>
              <a:off x="6959" y="2581"/>
              <a:ext cx="676" cy="282"/>
            </a:xfrm>
            <a:custGeom>
              <a:avLst/>
              <a:gdLst>
                <a:gd name="T0" fmla="*/ 0 w 676"/>
                <a:gd name="T1" fmla="*/ 32 h 282"/>
                <a:gd name="T2" fmla="*/ 361 w 676"/>
                <a:gd name="T3" fmla="*/ 42 h 282"/>
                <a:gd name="T4" fmla="*/ 676 w 676"/>
                <a:gd name="T5" fmla="*/ 282 h 282"/>
              </a:gdLst>
              <a:ahLst/>
              <a:cxnLst>
                <a:cxn ang="0">
                  <a:pos x="T0" y="T1"/>
                </a:cxn>
                <a:cxn ang="0">
                  <a:pos x="T2" y="T3"/>
                </a:cxn>
                <a:cxn ang="0">
                  <a:pos x="T4" y="T5"/>
                </a:cxn>
              </a:cxnLst>
              <a:rect l="0" t="0" r="r" b="b"/>
              <a:pathLst>
                <a:path w="676" h="282">
                  <a:moveTo>
                    <a:pt x="0" y="32"/>
                  </a:moveTo>
                  <a:cubicBezTo>
                    <a:pt x="60" y="34"/>
                    <a:pt x="248" y="0"/>
                    <a:pt x="361" y="42"/>
                  </a:cubicBezTo>
                  <a:cubicBezTo>
                    <a:pt x="474" y="84"/>
                    <a:pt x="611" y="232"/>
                    <a:pt x="676" y="282"/>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Freeform 11"/>
            <p:cNvSpPr>
              <a:spLocks/>
            </p:cNvSpPr>
            <p:nvPr/>
          </p:nvSpPr>
          <p:spPr bwMode="auto">
            <a:xfrm>
              <a:off x="6255" y="1916"/>
              <a:ext cx="720" cy="182"/>
            </a:xfrm>
            <a:custGeom>
              <a:avLst/>
              <a:gdLst>
                <a:gd name="T0" fmla="*/ 0 w 720"/>
                <a:gd name="T1" fmla="*/ 182 h 182"/>
                <a:gd name="T2" fmla="*/ 330 w 720"/>
                <a:gd name="T3" fmla="*/ 17 h 182"/>
                <a:gd name="T4" fmla="*/ 720 w 720"/>
                <a:gd name="T5" fmla="*/ 77 h 182"/>
              </a:gdLst>
              <a:ahLst/>
              <a:cxnLst>
                <a:cxn ang="0">
                  <a:pos x="T0" y="T1"/>
                </a:cxn>
                <a:cxn ang="0">
                  <a:pos x="T2" y="T3"/>
                </a:cxn>
                <a:cxn ang="0">
                  <a:pos x="T4" y="T5"/>
                </a:cxn>
              </a:cxnLst>
              <a:rect l="0" t="0" r="r" b="b"/>
              <a:pathLst>
                <a:path w="720" h="182">
                  <a:moveTo>
                    <a:pt x="0" y="182"/>
                  </a:moveTo>
                  <a:cubicBezTo>
                    <a:pt x="55" y="157"/>
                    <a:pt x="210" y="34"/>
                    <a:pt x="330" y="17"/>
                  </a:cubicBezTo>
                  <a:cubicBezTo>
                    <a:pt x="450" y="0"/>
                    <a:pt x="639" y="64"/>
                    <a:pt x="720" y="77"/>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Freeform 10"/>
            <p:cNvSpPr>
              <a:spLocks/>
            </p:cNvSpPr>
            <p:nvPr/>
          </p:nvSpPr>
          <p:spPr bwMode="auto">
            <a:xfrm>
              <a:off x="5699" y="1640"/>
              <a:ext cx="736" cy="193"/>
            </a:xfrm>
            <a:custGeom>
              <a:avLst/>
              <a:gdLst>
                <a:gd name="T0" fmla="*/ 0 w 736"/>
                <a:gd name="T1" fmla="*/ 193 h 193"/>
                <a:gd name="T2" fmla="*/ 330 w 736"/>
                <a:gd name="T3" fmla="*/ 28 h 193"/>
                <a:gd name="T4" fmla="*/ 736 w 736"/>
                <a:gd name="T5" fmla="*/ 23 h 193"/>
              </a:gdLst>
              <a:ahLst/>
              <a:cxnLst>
                <a:cxn ang="0">
                  <a:pos x="T0" y="T1"/>
                </a:cxn>
                <a:cxn ang="0">
                  <a:pos x="T2" y="T3"/>
                </a:cxn>
                <a:cxn ang="0">
                  <a:pos x="T4" y="T5"/>
                </a:cxn>
              </a:cxnLst>
              <a:rect l="0" t="0" r="r" b="b"/>
              <a:pathLst>
                <a:path w="736" h="193">
                  <a:moveTo>
                    <a:pt x="0" y="193"/>
                  </a:moveTo>
                  <a:cubicBezTo>
                    <a:pt x="55" y="168"/>
                    <a:pt x="207" y="56"/>
                    <a:pt x="330" y="28"/>
                  </a:cubicBezTo>
                  <a:cubicBezTo>
                    <a:pt x="453" y="0"/>
                    <a:pt x="652" y="24"/>
                    <a:pt x="736" y="23"/>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4" name="Freeform 9"/>
            <p:cNvSpPr>
              <a:spLocks/>
            </p:cNvSpPr>
            <p:nvPr/>
          </p:nvSpPr>
          <p:spPr bwMode="auto">
            <a:xfrm>
              <a:off x="4799" y="1423"/>
              <a:ext cx="736" cy="410"/>
            </a:xfrm>
            <a:custGeom>
              <a:avLst/>
              <a:gdLst>
                <a:gd name="T0" fmla="*/ 0 w 736"/>
                <a:gd name="T1" fmla="*/ 410 h 410"/>
                <a:gd name="T2" fmla="*/ 301 w 736"/>
                <a:gd name="T3" fmla="*/ 135 h 410"/>
                <a:gd name="T4" fmla="*/ 736 w 736"/>
                <a:gd name="T5" fmla="*/ 0 h 410"/>
              </a:gdLst>
              <a:ahLst/>
              <a:cxnLst>
                <a:cxn ang="0">
                  <a:pos x="T0" y="T1"/>
                </a:cxn>
                <a:cxn ang="0">
                  <a:pos x="T2" y="T3"/>
                </a:cxn>
                <a:cxn ang="0">
                  <a:pos x="T4" y="T5"/>
                </a:cxn>
              </a:cxnLst>
              <a:rect l="0" t="0" r="r" b="b"/>
              <a:pathLst>
                <a:path w="736" h="410">
                  <a:moveTo>
                    <a:pt x="0" y="410"/>
                  </a:moveTo>
                  <a:cubicBezTo>
                    <a:pt x="50" y="364"/>
                    <a:pt x="178" y="203"/>
                    <a:pt x="301" y="135"/>
                  </a:cubicBezTo>
                  <a:cubicBezTo>
                    <a:pt x="424" y="67"/>
                    <a:pt x="646" y="28"/>
                    <a:pt x="736" y="0"/>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Freeform 8"/>
            <p:cNvSpPr>
              <a:spLocks/>
            </p:cNvSpPr>
            <p:nvPr/>
          </p:nvSpPr>
          <p:spPr bwMode="auto">
            <a:xfrm>
              <a:off x="4155" y="1500"/>
              <a:ext cx="375" cy="358"/>
            </a:xfrm>
            <a:custGeom>
              <a:avLst/>
              <a:gdLst>
                <a:gd name="T0" fmla="*/ 0 w 375"/>
                <a:gd name="T1" fmla="*/ 13 h 358"/>
                <a:gd name="T2" fmla="*/ 180 w 375"/>
                <a:gd name="T3" fmla="*/ 58 h 358"/>
                <a:gd name="T4" fmla="*/ 375 w 375"/>
                <a:gd name="T5" fmla="*/ 358 h 358"/>
              </a:gdLst>
              <a:ahLst/>
              <a:cxnLst>
                <a:cxn ang="0">
                  <a:pos x="T0" y="T1"/>
                </a:cxn>
                <a:cxn ang="0">
                  <a:pos x="T2" y="T3"/>
                </a:cxn>
                <a:cxn ang="0">
                  <a:pos x="T4" y="T5"/>
                </a:cxn>
              </a:cxnLst>
              <a:rect l="0" t="0" r="r" b="b"/>
              <a:pathLst>
                <a:path w="375" h="358">
                  <a:moveTo>
                    <a:pt x="0" y="13"/>
                  </a:moveTo>
                  <a:cubicBezTo>
                    <a:pt x="32" y="18"/>
                    <a:pt x="117" y="0"/>
                    <a:pt x="180" y="58"/>
                  </a:cubicBezTo>
                  <a:cubicBezTo>
                    <a:pt x="243" y="116"/>
                    <a:pt x="335" y="296"/>
                    <a:pt x="375" y="358"/>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6" name="Freeform 7"/>
            <p:cNvSpPr>
              <a:spLocks/>
            </p:cNvSpPr>
            <p:nvPr/>
          </p:nvSpPr>
          <p:spPr bwMode="auto">
            <a:xfrm>
              <a:off x="3704" y="1677"/>
              <a:ext cx="375" cy="358"/>
            </a:xfrm>
            <a:custGeom>
              <a:avLst/>
              <a:gdLst>
                <a:gd name="T0" fmla="*/ 0 w 375"/>
                <a:gd name="T1" fmla="*/ 13 h 358"/>
                <a:gd name="T2" fmla="*/ 180 w 375"/>
                <a:gd name="T3" fmla="*/ 58 h 358"/>
                <a:gd name="T4" fmla="*/ 375 w 375"/>
                <a:gd name="T5" fmla="*/ 358 h 358"/>
              </a:gdLst>
              <a:ahLst/>
              <a:cxnLst>
                <a:cxn ang="0">
                  <a:pos x="T0" y="T1"/>
                </a:cxn>
                <a:cxn ang="0">
                  <a:pos x="T2" y="T3"/>
                </a:cxn>
                <a:cxn ang="0">
                  <a:pos x="T4" y="T5"/>
                </a:cxn>
              </a:cxnLst>
              <a:rect l="0" t="0" r="r" b="b"/>
              <a:pathLst>
                <a:path w="375" h="358">
                  <a:moveTo>
                    <a:pt x="0" y="13"/>
                  </a:moveTo>
                  <a:cubicBezTo>
                    <a:pt x="32" y="18"/>
                    <a:pt x="117" y="0"/>
                    <a:pt x="180" y="58"/>
                  </a:cubicBezTo>
                  <a:cubicBezTo>
                    <a:pt x="243" y="116"/>
                    <a:pt x="335" y="296"/>
                    <a:pt x="375" y="358"/>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7" name="Freeform 6"/>
            <p:cNvSpPr>
              <a:spLocks/>
            </p:cNvSpPr>
            <p:nvPr/>
          </p:nvSpPr>
          <p:spPr bwMode="auto">
            <a:xfrm>
              <a:off x="3344" y="1917"/>
              <a:ext cx="375" cy="358"/>
            </a:xfrm>
            <a:custGeom>
              <a:avLst/>
              <a:gdLst>
                <a:gd name="T0" fmla="*/ 0 w 375"/>
                <a:gd name="T1" fmla="*/ 13 h 358"/>
                <a:gd name="T2" fmla="*/ 180 w 375"/>
                <a:gd name="T3" fmla="*/ 58 h 358"/>
                <a:gd name="T4" fmla="*/ 375 w 375"/>
                <a:gd name="T5" fmla="*/ 358 h 358"/>
              </a:gdLst>
              <a:ahLst/>
              <a:cxnLst>
                <a:cxn ang="0">
                  <a:pos x="T0" y="T1"/>
                </a:cxn>
                <a:cxn ang="0">
                  <a:pos x="T2" y="T3"/>
                </a:cxn>
                <a:cxn ang="0">
                  <a:pos x="T4" y="T5"/>
                </a:cxn>
              </a:cxnLst>
              <a:rect l="0" t="0" r="r" b="b"/>
              <a:pathLst>
                <a:path w="375" h="358">
                  <a:moveTo>
                    <a:pt x="0" y="13"/>
                  </a:moveTo>
                  <a:cubicBezTo>
                    <a:pt x="32" y="18"/>
                    <a:pt x="117" y="0"/>
                    <a:pt x="180" y="58"/>
                  </a:cubicBezTo>
                  <a:cubicBezTo>
                    <a:pt x="243" y="116"/>
                    <a:pt x="335" y="296"/>
                    <a:pt x="375" y="358"/>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Freeform 5"/>
            <p:cNvSpPr>
              <a:spLocks/>
            </p:cNvSpPr>
            <p:nvPr/>
          </p:nvSpPr>
          <p:spPr bwMode="auto">
            <a:xfrm>
              <a:off x="2805" y="2360"/>
              <a:ext cx="389" cy="253"/>
            </a:xfrm>
            <a:custGeom>
              <a:avLst/>
              <a:gdLst>
                <a:gd name="T0" fmla="*/ 0 w 389"/>
                <a:gd name="T1" fmla="*/ 23 h 253"/>
                <a:gd name="T2" fmla="*/ 270 w 389"/>
                <a:gd name="T3" fmla="*/ 38 h 253"/>
                <a:gd name="T4" fmla="*/ 389 w 389"/>
                <a:gd name="T5" fmla="*/ 253 h 253"/>
              </a:gdLst>
              <a:ahLst/>
              <a:cxnLst>
                <a:cxn ang="0">
                  <a:pos x="T0" y="T1"/>
                </a:cxn>
                <a:cxn ang="0">
                  <a:pos x="T2" y="T3"/>
                </a:cxn>
                <a:cxn ang="0">
                  <a:pos x="T4" y="T5"/>
                </a:cxn>
              </a:cxnLst>
              <a:rect l="0" t="0" r="r" b="b"/>
              <a:pathLst>
                <a:path w="389" h="253">
                  <a:moveTo>
                    <a:pt x="0" y="23"/>
                  </a:moveTo>
                  <a:cubicBezTo>
                    <a:pt x="45" y="26"/>
                    <a:pt x="205" y="0"/>
                    <a:pt x="270" y="38"/>
                  </a:cubicBezTo>
                  <a:cubicBezTo>
                    <a:pt x="335" y="76"/>
                    <a:pt x="364" y="208"/>
                    <a:pt x="389" y="253"/>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Freeform 4"/>
            <p:cNvSpPr>
              <a:spLocks/>
            </p:cNvSpPr>
            <p:nvPr/>
          </p:nvSpPr>
          <p:spPr bwMode="auto">
            <a:xfrm>
              <a:off x="2580" y="2768"/>
              <a:ext cx="448" cy="254"/>
            </a:xfrm>
            <a:custGeom>
              <a:avLst/>
              <a:gdLst>
                <a:gd name="T0" fmla="*/ 0 w 448"/>
                <a:gd name="T1" fmla="*/ 20 h 254"/>
                <a:gd name="T2" fmla="*/ 329 w 448"/>
                <a:gd name="T3" fmla="*/ 39 h 254"/>
                <a:gd name="T4" fmla="*/ 448 w 448"/>
                <a:gd name="T5" fmla="*/ 254 h 254"/>
              </a:gdLst>
              <a:ahLst/>
              <a:cxnLst>
                <a:cxn ang="0">
                  <a:pos x="T0" y="T1"/>
                </a:cxn>
                <a:cxn ang="0">
                  <a:pos x="T2" y="T3"/>
                </a:cxn>
                <a:cxn ang="0">
                  <a:pos x="T4" y="T5"/>
                </a:cxn>
              </a:cxnLst>
              <a:rect l="0" t="0" r="r" b="b"/>
              <a:pathLst>
                <a:path w="448" h="254">
                  <a:moveTo>
                    <a:pt x="0" y="20"/>
                  </a:moveTo>
                  <a:cubicBezTo>
                    <a:pt x="52" y="26"/>
                    <a:pt x="254" y="0"/>
                    <a:pt x="329" y="39"/>
                  </a:cubicBezTo>
                  <a:cubicBezTo>
                    <a:pt x="404" y="78"/>
                    <a:pt x="423" y="209"/>
                    <a:pt x="448" y="254"/>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0" name="Freeform 3"/>
            <p:cNvSpPr>
              <a:spLocks/>
            </p:cNvSpPr>
            <p:nvPr/>
          </p:nvSpPr>
          <p:spPr bwMode="auto">
            <a:xfrm>
              <a:off x="2459" y="3242"/>
              <a:ext cx="526" cy="221"/>
            </a:xfrm>
            <a:custGeom>
              <a:avLst/>
              <a:gdLst>
                <a:gd name="T0" fmla="*/ 0 w 526"/>
                <a:gd name="T1" fmla="*/ 15 h 221"/>
                <a:gd name="T2" fmla="*/ 329 w 526"/>
                <a:gd name="T3" fmla="*/ 34 h 221"/>
                <a:gd name="T4" fmla="*/ 526 w 526"/>
                <a:gd name="T5" fmla="*/ 221 h 221"/>
              </a:gdLst>
              <a:ahLst/>
              <a:cxnLst>
                <a:cxn ang="0">
                  <a:pos x="T0" y="T1"/>
                </a:cxn>
                <a:cxn ang="0">
                  <a:pos x="T2" y="T3"/>
                </a:cxn>
                <a:cxn ang="0">
                  <a:pos x="T4" y="T5"/>
                </a:cxn>
              </a:cxnLst>
              <a:rect l="0" t="0" r="r" b="b"/>
              <a:pathLst>
                <a:path w="526" h="221">
                  <a:moveTo>
                    <a:pt x="0" y="15"/>
                  </a:moveTo>
                  <a:cubicBezTo>
                    <a:pt x="52" y="21"/>
                    <a:pt x="241" y="0"/>
                    <a:pt x="329" y="34"/>
                  </a:cubicBezTo>
                  <a:cubicBezTo>
                    <a:pt x="417" y="68"/>
                    <a:pt x="485" y="182"/>
                    <a:pt x="526" y="221"/>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1" name="Freeform 2"/>
            <p:cNvSpPr>
              <a:spLocks/>
            </p:cNvSpPr>
            <p:nvPr/>
          </p:nvSpPr>
          <p:spPr bwMode="auto">
            <a:xfrm>
              <a:off x="2459" y="3655"/>
              <a:ext cx="631" cy="178"/>
            </a:xfrm>
            <a:custGeom>
              <a:avLst/>
              <a:gdLst>
                <a:gd name="T0" fmla="*/ 0 w 631"/>
                <a:gd name="T1" fmla="*/ 0 h 178"/>
                <a:gd name="T2" fmla="*/ 391 w 631"/>
                <a:gd name="T3" fmla="*/ 153 h 178"/>
                <a:gd name="T4" fmla="*/ 631 w 631"/>
                <a:gd name="T5" fmla="*/ 153 h 178"/>
              </a:gdLst>
              <a:ahLst/>
              <a:cxnLst>
                <a:cxn ang="0">
                  <a:pos x="T0" y="T1"/>
                </a:cxn>
                <a:cxn ang="0">
                  <a:pos x="T2" y="T3"/>
                </a:cxn>
                <a:cxn ang="0">
                  <a:pos x="T4" y="T5"/>
                </a:cxn>
              </a:cxnLst>
              <a:rect l="0" t="0" r="r" b="b"/>
              <a:pathLst>
                <a:path w="631" h="178">
                  <a:moveTo>
                    <a:pt x="0" y="0"/>
                  </a:moveTo>
                  <a:cubicBezTo>
                    <a:pt x="65" y="26"/>
                    <a:pt x="286" y="128"/>
                    <a:pt x="391" y="153"/>
                  </a:cubicBezTo>
                  <a:cubicBezTo>
                    <a:pt x="496" y="178"/>
                    <a:pt x="581" y="153"/>
                    <a:pt x="631" y="153"/>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62" name="矩形 61"/>
          <p:cNvSpPr/>
          <p:nvPr/>
        </p:nvSpPr>
        <p:spPr>
          <a:xfrm>
            <a:off x="952965" y="1261018"/>
            <a:ext cx="4330753" cy="1815882"/>
          </a:xfrm>
          <a:prstGeom prst="rect">
            <a:avLst/>
          </a:prstGeom>
        </p:spPr>
        <p:txBody>
          <a:bodyPr wrap="square">
            <a:spAutoFit/>
          </a:bodyPr>
          <a:lstStyle/>
          <a:p>
            <a:r>
              <a:rPr lang="en-US" altLang="zh-CN" sz="1600" dirty="0" smtClean="0"/>
              <a:t>1</a:t>
            </a:r>
            <a:r>
              <a:rPr lang="zh-CN" altLang="en-US" sz="1600" dirty="0" smtClean="0"/>
              <a:t>）</a:t>
            </a:r>
            <a:r>
              <a:rPr lang="zh-CN" altLang="en-US" sz="1600" b="1" dirty="0" smtClean="0"/>
              <a:t>项目</a:t>
            </a:r>
            <a:r>
              <a:rPr lang="zh-CN" altLang="en-US" sz="1600" b="1" dirty="0"/>
              <a:t>领导者：</a:t>
            </a:r>
            <a:r>
              <a:rPr lang="zh-CN" altLang="en-US" sz="1600" dirty="0"/>
              <a:t>通常是初始代码的创立者，对项目负有全面的责任；</a:t>
            </a:r>
          </a:p>
          <a:p>
            <a:r>
              <a:rPr lang="en-US" altLang="zh-CN" sz="1600" dirty="0"/>
              <a:t>2</a:t>
            </a:r>
            <a:r>
              <a:rPr lang="zh-CN" altLang="en-US" sz="1600" dirty="0" smtClean="0"/>
              <a:t>）</a:t>
            </a:r>
            <a:r>
              <a:rPr lang="zh-CN" altLang="en-US" sz="1600" b="1" dirty="0" smtClean="0"/>
              <a:t>志愿</a:t>
            </a:r>
            <a:r>
              <a:rPr lang="zh-CN" altLang="en-US" sz="1600" b="1" dirty="0"/>
              <a:t>开发者</a:t>
            </a:r>
            <a:r>
              <a:rPr lang="zh-CN" altLang="en-US" sz="1600" dirty="0"/>
              <a:t>：创立和提交</a:t>
            </a:r>
            <a:r>
              <a:rPr lang="zh-CN" altLang="en-US" sz="1600" dirty="0" smtClean="0"/>
              <a:t>代码，包括：</a:t>
            </a:r>
            <a:endParaRPr lang="zh-CN" altLang="en-US" sz="1600" dirty="0"/>
          </a:p>
          <a:p>
            <a:pPr lvl="1"/>
            <a:r>
              <a:rPr lang="en-US" altLang="zh-CN" sz="1600" dirty="0"/>
              <a:t>a</a:t>
            </a:r>
            <a:r>
              <a:rPr lang="en-US" altLang="zh-CN" sz="1600" dirty="0" smtClean="0"/>
              <a:t>)</a:t>
            </a:r>
            <a:r>
              <a:rPr lang="zh-CN" altLang="en-US" sz="1600" dirty="0" smtClean="0"/>
              <a:t>高级成员，</a:t>
            </a:r>
            <a:r>
              <a:rPr lang="zh-CN" altLang="en-US" sz="1600" dirty="0"/>
              <a:t>具有更广泛的权限；</a:t>
            </a:r>
          </a:p>
          <a:p>
            <a:pPr lvl="1"/>
            <a:r>
              <a:rPr lang="en-US" altLang="zh-CN" sz="1600" dirty="0"/>
              <a:t>b</a:t>
            </a:r>
            <a:r>
              <a:rPr lang="en-US" altLang="zh-CN" sz="1600" dirty="0" smtClean="0"/>
              <a:t>)</a:t>
            </a:r>
            <a:r>
              <a:rPr lang="zh-CN" altLang="en-US" sz="1600" dirty="0" smtClean="0"/>
              <a:t>外围</a:t>
            </a:r>
            <a:r>
              <a:rPr lang="zh-CN" altLang="en-US" sz="1600" dirty="0"/>
              <a:t>成员</a:t>
            </a:r>
            <a:r>
              <a:rPr lang="en-US" altLang="zh-CN" sz="1600" dirty="0" smtClean="0"/>
              <a:t>--</a:t>
            </a:r>
            <a:r>
              <a:rPr lang="zh-CN" altLang="en-US" sz="1600" dirty="0"/>
              <a:t>生产和提交代码的修改；</a:t>
            </a:r>
          </a:p>
          <a:p>
            <a:pPr lvl="1"/>
            <a:r>
              <a:rPr lang="en-US" altLang="zh-CN" sz="1600" dirty="0"/>
              <a:t>c</a:t>
            </a:r>
            <a:r>
              <a:rPr lang="en-US" altLang="zh-CN" sz="1600" dirty="0" smtClean="0"/>
              <a:t>)</a:t>
            </a:r>
            <a:r>
              <a:rPr lang="zh-CN" altLang="en-US" sz="1600" dirty="0" smtClean="0"/>
              <a:t>偶然</a:t>
            </a:r>
            <a:r>
              <a:rPr lang="zh-CN" altLang="en-US" sz="1600" dirty="0"/>
              <a:t>的开发者；</a:t>
            </a:r>
          </a:p>
          <a:p>
            <a:pPr lvl="1"/>
            <a:r>
              <a:rPr lang="en-US" altLang="zh-CN" sz="1600" dirty="0"/>
              <a:t>d</a:t>
            </a:r>
            <a:r>
              <a:rPr lang="en-US" altLang="zh-CN" sz="1600" dirty="0" smtClean="0"/>
              <a:t>)</a:t>
            </a:r>
            <a:r>
              <a:rPr lang="zh-CN" altLang="en-US" sz="1600" dirty="0" smtClean="0"/>
              <a:t>维护</a:t>
            </a:r>
            <a:r>
              <a:rPr lang="zh-CN" altLang="en-US" sz="1600" dirty="0"/>
              <a:t>人员</a:t>
            </a:r>
            <a:r>
              <a:rPr lang="zh-CN" altLang="en-US" sz="1600" dirty="0" smtClean="0"/>
              <a:t>和荣誉</a:t>
            </a:r>
            <a:r>
              <a:rPr lang="zh-CN" altLang="en-US" sz="1600" dirty="0"/>
              <a:t>开发者</a:t>
            </a:r>
            <a:r>
              <a:rPr lang="zh-CN" altLang="en-US" sz="1600" dirty="0" smtClean="0"/>
              <a:t>。</a:t>
            </a:r>
            <a:endParaRPr lang="zh-CN" altLang="en-US" sz="1600" dirty="0"/>
          </a:p>
        </p:txBody>
      </p:sp>
      <p:sp>
        <p:nvSpPr>
          <p:cNvPr id="64" name="矩形 63"/>
          <p:cNvSpPr/>
          <p:nvPr/>
        </p:nvSpPr>
        <p:spPr>
          <a:xfrm>
            <a:off x="5523204" y="1376840"/>
            <a:ext cx="3292676" cy="1323439"/>
          </a:xfrm>
          <a:prstGeom prst="rect">
            <a:avLst/>
          </a:prstGeom>
        </p:spPr>
        <p:txBody>
          <a:bodyPr wrap="square">
            <a:spAutoFit/>
          </a:bodyPr>
          <a:lstStyle/>
          <a:p>
            <a:r>
              <a:rPr lang="en-US" altLang="zh-CN" sz="1600" b="1" dirty="0" smtClean="0"/>
              <a:t>3</a:t>
            </a:r>
            <a:r>
              <a:rPr lang="zh-CN" altLang="en-US" sz="1600" b="1" dirty="0" smtClean="0"/>
              <a:t>）其他独立</a:t>
            </a:r>
            <a:r>
              <a:rPr lang="zh-CN" altLang="en-US" sz="1600" b="1" dirty="0"/>
              <a:t>人员</a:t>
            </a:r>
            <a:r>
              <a:rPr lang="en-US" altLang="zh-CN" sz="1600" dirty="0"/>
              <a:t>----</a:t>
            </a:r>
            <a:r>
              <a:rPr lang="zh-CN" altLang="en-US" sz="1600" dirty="0"/>
              <a:t>使用软件，测试软件，标识错误，提交软件问题报告。</a:t>
            </a:r>
          </a:p>
          <a:p>
            <a:r>
              <a:rPr lang="en-US" altLang="zh-CN" sz="1600" dirty="0"/>
              <a:t>4</a:t>
            </a:r>
            <a:r>
              <a:rPr lang="zh-CN" altLang="en-US" sz="1600" dirty="0" smtClean="0"/>
              <a:t>）</a:t>
            </a:r>
            <a:r>
              <a:rPr lang="zh-CN" altLang="en-US" sz="1600" b="1" dirty="0" smtClean="0"/>
              <a:t>跟</a:t>
            </a:r>
            <a:r>
              <a:rPr lang="zh-CN" altLang="en-US" sz="1600" b="1" dirty="0"/>
              <a:t>众</a:t>
            </a:r>
            <a:r>
              <a:rPr lang="en-US" altLang="zh-CN" sz="1600" b="1" dirty="0"/>
              <a:t>(Poster)</a:t>
            </a:r>
            <a:r>
              <a:rPr lang="zh-CN" altLang="en-US" sz="1600" dirty="0"/>
              <a:t>经常聆听新闻、讨论和发表看法，但是不参加编程。</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F/OSS</a:t>
            </a:r>
            <a:r>
              <a:rPr lang="zh-CN" altLang="en-US" dirty="0"/>
              <a:t>过程与传统过程的特征对比</a:t>
            </a:r>
          </a:p>
        </p:txBody>
      </p:sp>
      <p:graphicFrame>
        <p:nvGraphicFramePr>
          <p:cNvPr id="3" name="表格 2"/>
          <p:cNvGraphicFramePr>
            <a:graphicFrameLocks noGrp="1"/>
          </p:cNvGraphicFramePr>
          <p:nvPr>
            <p:extLst>
              <p:ext uri="{D42A27DB-BD31-4B8C-83A1-F6EECF244321}">
                <p14:modId xmlns:p14="http://schemas.microsoft.com/office/powerpoint/2010/main" val="3904157619"/>
              </p:ext>
            </p:extLst>
          </p:nvPr>
        </p:nvGraphicFramePr>
        <p:xfrm>
          <a:off x="888086" y="1263148"/>
          <a:ext cx="8190129" cy="5038191"/>
        </p:xfrm>
        <a:graphic>
          <a:graphicData uri="http://schemas.openxmlformats.org/drawingml/2006/table">
            <a:tbl>
              <a:tblPr firstRow="1" firstCol="1" lastRow="1" lastCol="1" bandRow="1" bandCol="1"/>
              <a:tblGrid>
                <a:gridCol w="1197494">
                  <a:extLst>
                    <a:ext uri="{9D8B030D-6E8A-4147-A177-3AD203B41FA5}">
                      <a16:colId xmlns:a16="http://schemas.microsoft.com/office/drawing/2014/main" val="1447177615"/>
                    </a:ext>
                  </a:extLst>
                </a:gridCol>
                <a:gridCol w="1920006">
                  <a:extLst>
                    <a:ext uri="{9D8B030D-6E8A-4147-A177-3AD203B41FA5}">
                      <a16:colId xmlns:a16="http://schemas.microsoft.com/office/drawing/2014/main" val="2999556817"/>
                    </a:ext>
                  </a:extLst>
                </a:gridCol>
                <a:gridCol w="1911048">
                  <a:extLst>
                    <a:ext uri="{9D8B030D-6E8A-4147-A177-3AD203B41FA5}">
                      <a16:colId xmlns:a16="http://schemas.microsoft.com/office/drawing/2014/main" val="2686694541"/>
                    </a:ext>
                  </a:extLst>
                </a:gridCol>
                <a:gridCol w="3161581">
                  <a:extLst>
                    <a:ext uri="{9D8B030D-6E8A-4147-A177-3AD203B41FA5}">
                      <a16:colId xmlns:a16="http://schemas.microsoft.com/office/drawing/2014/main" val="592768214"/>
                    </a:ext>
                  </a:extLst>
                </a:gridCol>
              </a:tblGrid>
              <a:tr h="466475">
                <a:tc>
                  <a:txBody>
                    <a:bodyPr/>
                    <a:lstStyle/>
                    <a:p>
                      <a:pPr marL="0" indent="0" algn="r"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项目组织</a:t>
                      </a:r>
                    </a:p>
                    <a:p>
                      <a:pPr marL="0" indent="0" algn="just"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管理方式</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solidFill>
                      <a:schemeClr val="bg1"/>
                    </a:solidFill>
                  </a:tcPr>
                </a:tc>
                <a:tc>
                  <a:txBody>
                    <a:bodyPr/>
                    <a:lstStyle/>
                    <a:p>
                      <a:pPr marL="0" indent="0" algn="ctr" defTabSz="914400" rtl="0" eaLnBrk="1" latinLnBrk="0" hangingPunct="1">
                        <a:lnSpc>
                          <a:spcPct val="100000"/>
                        </a:lnSpc>
                        <a:spcAft>
                          <a:spcPts val="0"/>
                        </a:spcAft>
                      </a:pPr>
                      <a:r>
                        <a:rPr lang="zh-CN" sz="1600" b="1" kern="1200" dirty="0">
                          <a:solidFill>
                            <a:schemeClr val="tx1"/>
                          </a:solidFill>
                          <a:effectLst/>
                          <a:latin typeface="Times New Roman" panose="02020603050405020304" pitchFamily="18" charset="0"/>
                          <a:ea typeface="宋体" panose="02010600030101010101" pitchFamily="2" charset="-122"/>
                          <a:cs typeface="+mn-cs"/>
                        </a:rPr>
                        <a:t>传统组织</a:t>
                      </a:r>
                    </a:p>
                    <a:p>
                      <a:pPr marL="0" indent="0" algn="ctr" defTabSz="914400" rtl="0" eaLnBrk="1" latinLnBrk="0" hangingPunct="1">
                        <a:lnSpc>
                          <a:spcPct val="100000"/>
                        </a:lnSpc>
                        <a:spcAft>
                          <a:spcPts val="0"/>
                        </a:spcAft>
                      </a:pPr>
                      <a:r>
                        <a:rPr lang="en-US" sz="1600" b="1" kern="1200" dirty="0">
                          <a:solidFill>
                            <a:schemeClr val="tx1"/>
                          </a:solidFill>
                          <a:effectLst/>
                          <a:latin typeface="Times New Roman" panose="02020603050405020304" pitchFamily="18" charset="0"/>
                          <a:ea typeface="宋体" panose="02010600030101010101" pitchFamily="2" charset="-122"/>
                          <a:cs typeface="+mn-cs"/>
                        </a:rPr>
                        <a:t>(</a:t>
                      </a:r>
                      <a:r>
                        <a:rPr lang="zh-CN" sz="1600" b="1" kern="1200" dirty="0">
                          <a:solidFill>
                            <a:schemeClr val="tx1"/>
                          </a:solidFill>
                          <a:effectLst/>
                          <a:latin typeface="Times New Roman" panose="02020603050405020304" pitchFamily="18" charset="0"/>
                          <a:ea typeface="宋体" panose="02010600030101010101" pitchFamily="2" charset="-122"/>
                          <a:cs typeface="+mn-cs"/>
                        </a:rPr>
                        <a:t>闭源组织</a:t>
                      </a:r>
                      <a:r>
                        <a:rPr lang="en-US" sz="1600" b="1" kern="1200" dirty="0">
                          <a:solidFill>
                            <a:schemeClr val="tx1"/>
                          </a:solidFill>
                          <a:effectLst/>
                          <a:latin typeface="Times New Roman" panose="02020603050405020304" pitchFamily="18" charset="0"/>
                          <a:ea typeface="宋体" panose="02010600030101010101" pitchFamily="2" charset="-122"/>
                          <a:cs typeface="+mn-cs"/>
                        </a:rPr>
                        <a:t>)</a:t>
                      </a:r>
                      <a:endParaRPr lang="zh-CN" sz="1600" b="1" kern="1200" dirty="0">
                        <a:solidFill>
                          <a:schemeClr val="tx1"/>
                        </a:solidFill>
                        <a:effectLst/>
                        <a:latin typeface="Times New Roman" panose="02020603050405020304" pitchFamily="18" charset="0"/>
                        <a:ea typeface="宋体" panose="02010600030101010101" pitchFamily="2" charset="-122"/>
                        <a:cs typeface="+mn-cs"/>
                      </a:endParaRP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ctr" defTabSz="914400" rtl="0" eaLnBrk="1" latinLnBrk="0" hangingPunct="1">
                        <a:lnSpc>
                          <a:spcPct val="100000"/>
                        </a:lnSpc>
                        <a:spcAft>
                          <a:spcPts val="0"/>
                        </a:spcAft>
                      </a:pPr>
                      <a:r>
                        <a:rPr lang="en-US" sz="1600" b="1" kern="1200" dirty="0">
                          <a:solidFill>
                            <a:schemeClr val="tx1"/>
                          </a:solidFill>
                          <a:effectLst/>
                          <a:latin typeface="Times New Roman" panose="02020603050405020304" pitchFamily="18" charset="0"/>
                          <a:ea typeface="宋体" panose="02010600030101010101" pitchFamily="2" charset="-122"/>
                          <a:cs typeface="+mn-cs"/>
                        </a:rPr>
                        <a:t>F/OSS</a:t>
                      </a:r>
                      <a:r>
                        <a:rPr lang="zh-CN" sz="1600" b="1" kern="1200" dirty="0" smtClean="0">
                          <a:solidFill>
                            <a:schemeClr val="tx1"/>
                          </a:solidFill>
                          <a:effectLst/>
                          <a:latin typeface="Times New Roman" panose="02020603050405020304" pitchFamily="18" charset="0"/>
                          <a:ea typeface="宋体" panose="02010600030101010101" pitchFamily="2" charset="-122"/>
                          <a:cs typeface="+mn-cs"/>
                        </a:rPr>
                        <a:t>团</a:t>
                      </a: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队</a:t>
                      </a:r>
                      <a:endParaRPr lang="zh-CN" sz="1600" b="1" kern="1200" dirty="0">
                        <a:solidFill>
                          <a:schemeClr val="tx1"/>
                        </a:solidFill>
                        <a:effectLst/>
                        <a:latin typeface="Times New Roman" panose="02020603050405020304" pitchFamily="18" charset="0"/>
                        <a:ea typeface="宋体" panose="02010600030101010101" pitchFamily="2" charset="-122"/>
                        <a:cs typeface="+mn-cs"/>
                      </a:endParaRP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ctr" defTabSz="914400" rtl="0" eaLnBrk="1" latinLnBrk="0" hangingPunct="1">
                        <a:lnSpc>
                          <a:spcPct val="100000"/>
                        </a:lnSpc>
                        <a:spcAft>
                          <a:spcPts val="0"/>
                        </a:spcAft>
                      </a:pPr>
                      <a:r>
                        <a:rPr lang="en-US" altLang="zh-CN" sz="16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600" b="0" kern="1200" dirty="0" smtClean="0">
                          <a:solidFill>
                            <a:schemeClr val="tx1"/>
                          </a:solidFill>
                          <a:effectLst/>
                          <a:latin typeface="Times New Roman" panose="02020603050405020304" pitchFamily="18" charset="0"/>
                          <a:ea typeface="宋体" panose="02010600030101010101" pitchFamily="2" charset="-122"/>
                          <a:cs typeface="+mn-cs"/>
                        </a:rPr>
                        <a:t>闭源</a:t>
                      </a:r>
                      <a:r>
                        <a:rPr lang="en-US" altLang="zh-CN" sz="1600" b="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600" b="0" kern="1200" dirty="0" smtClean="0">
                          <a:solidFill>
                            <a:schemeClr val="tx1"/>
                          </a:solidFill>
                          <a:effectLst/>
                          <a:latin typeface="Times New Roman" panose="02020603050405020304" pitchFamily="18" charset="0"/>
                          <a:ea typeface="宋体" panose="02010600030101010101" pitchFamily="2" charset="-122"/>
                          <a:cs typeface="+mn-cs"/>
                        </a:rPr>
                        <a:t>开源的</a:t>
                      </a:r>
                      <a:r>
                        <a:rPr lang="en-US" altLang="zh-CN" sz="1600" b="0" kern="1200" dirty="0" smtClean="0">
                          <a:solidFill>
                            <a:schemeClr val="tx1"/>
                          </a:solidFill>
                          <a:effectLst/>
                          <a:latin typeface="Times New Roman" panose="02020603050405020304" pitchFamily="18" charset="0"/>
                          <a:ea typeface="宋体" panose="02010600030101010101" pitchFamily="2" charset="-122"/>
                          <a:cs typeface="+mn-cs"/>
                        </a:rPr>
                        <a:t>)</a:t>
                      </a:r>
                    </a:p>
                    <a:p>
                      <a:pPr marL="0" indent="0" algn="ctr" defTabSz="914400" rtl="0" eaLnBrk="1" latinLnBrk="0" hangingPunct="1">
                        <a:lnSpc>
                          <a:spcPct val="100000"/>
                        </a:lnSpc>
                        <a:spcAft>
                          <a:spcPts val="0"/>
                        </a:spcAft>
                      </a:pPr>
                      <a:r>
                        <a:rPr lang="zh-CN" altLang="zh-CN" sz="1600" b="1" kern="1200" dirty="0" smtClean="0">
                          <a:solidFill>
                            <a:schemeClr val="tx1"/>
                          </a:solidFill>
                          <a:effectLst/>
                          <a:latin typeface="Times New Roman" panose="02020603050405020304" pitchFamily="18" charset="0"/>
                          <a:ea typeface="宋体" panose="02010600030101010101" pitchFamily="2" charset="-122"/>
                          <a:cs typeface="+mn-cs"/>
                        </a:rPr>
                        <a:t>混</a:t>
                      </a:r>
                      <a:r>
                        <a:rPr lang="zh-CN" sz="1600" b="1" kern="1200" dirty="0" smtClean="0">
                          <a:solidFill>
                            <a:schemeClr val="tx1"/>
                          </a:solidFill>
                          <a:effectLst/>
                          <a:latin typeface="Times New Roman" panose="02020603050405020304" pitchFamily="18" charset="0"/>
                          <a:ea typeface="宋体" panose="02010600030101010101" pitchFamily="2" charset="-122"/>
                          <a:cs typeface="+mn-cs"/>
                        </a:rPr>
                        <a:t>合</a:t>
                      </a:r>
                      <a:r>
                        <a:rPr lang="en-US" sz="1600" b="1" kern="1200" dirty="0" smtClean="0">
                          <a:solidFill>
                            <a:schemeClr val="tx1"/>
                          </a:solidFill>
                          <a:effectLst/>
                          <a:latin typeface="Times New Roman" panose="02020603050405020304" pitchFamily="18" charset="0"/>
                          <a:ea typeface="宋体" panose="02010600030101010101" pitchFamily="2" charset="-122"/>
                          <a:cs typeface="+mn-cs"/>
                        </a:rPr>
                        <a:t>OSS</a:t>
                      </a:r>
                      <a:r>
                        <a:rPr lang="zh-CN" altLang="en-US" sz="1600" b="1" kern="1200" dirty="0" smtClean="0">
                          <a:solidFill>
                            <a:schemeClr val="tx1"/>
                          </a:solidFill>
                          <a:effectLst/>
                          <a:latin typeface="Times New Roman" panose="02020603050405020304" pitchFamily="18" charset="0"/>
                          <a:ea typeface="宋体" panose="02010600030101010101" pitchFamily="2" charset="-122"/>
                          <a:cs typeface="+mn-cs"/>
                        </a:rPr>
                        <a:t>混合方式</a:t>
                      </a:r>
                      <a:endParaRPr lang="zh-CN" sz="1600" b="1" kern="1200" dirty="0">
                        <a:solidFill>
                          <a:schemeClr val="tx1"/>
                        </a:solidFill>
                        <a:effectLst/>
                        <a:latin typeface="Times New Roman" panose="02020603050405020304" pitchFamily="18" charset="0"/>
                        <a:ea typeface="宋体" panose="02010600030101010101" pitchFamily="2" charset="-122"/>
                        <a:cs typeface="+mn-cs"/>
                      </a:endParaRP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45362159"/>
                  </a:ext>
                </a:extLst>
              </a:tr>
              <a:tr h="233238">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统治方式</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增强统治</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自我管理</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授权许可</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80912995"/>
                  </a:ext>
                </a:extLst>
              </a:tr>
              <a:tr h="505131">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成员管理</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加强纪律</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静态</a:t>
                      </a:r>
                      <a:r>
                        <a:rPr lang="en-US" sz="1600" kern="1200" dirty="0">
                          <a:solidFill>
                            <a:schemeClr val="tx1"/>
                          </a:solidFill>
                          <a:effectLst/>
                          <a:latin typeface="Times New Roman" panose="02020603050405020304" pitchFamily="18" charset="0"/>
                          <a:ea typeface="宋体" panose="02010600030101010101" pitchFamily="2" charset="-122"/>
                          <a:cs typeface="+mn-cs"/>
                        </a:rPr>
                        <a:t>/</a:t>
                      </a:r>
                      <a:r>
                        <a:rPr lang="zh-CN" sz="1600" kern="1200" dirty="0">
                          <a:solidFill>
                            <a:schemeClr val="tx1"/>
                          </a:solidFill>
                          <a:effectLst/>
                          <a:latin typeface="Times New Roman" panose="02020603050405020304" pitchFamily="18" charset="0"/>
                          <a:ea typeface="宋体" panose="02010600030101010101" pitchFamily="2" charset="-122"/>
                          <a:cs typeface="+mn-cs"/>
                        </a:rPr>
                        <a:t>固定</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团</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队</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的</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流动</a:t>
                      </a:r>
                      <a:r>
                        <a:rPr lang="zh-CN" sz="1600" kern="1200" dirty="0">
                          <a:solidFill>
                            <a:schemeClr val="tx1"/>
                          </a:solidFill>
                          <a:effectLst/>
                          <a:latin typeface="Times New Roman" panose="02020603050405020304" pitchFamily="18" charset="0"/>
                          <a:ea typeface="宋体" panose="02010600030101010101" pitchFamily="2" charset="-122"/>
                          <a:cs typeface="+mn-cs"/>
                        </a:rPr>
                        <a:t>、但稳定</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的职业化</a:t>
                      </a:r>
                      <a:r>
                        <a:rPr lang="zh-CN" sz="1600" kern="1200" dirty="0">
                          <a:solidFill>
                            <a:schemeClr val="tx1"/>
                          </a:solidFill>
                          <a:effectLst/>
                          <a:latin typeface="Times New Roman" panose="02020603050405020304" pitchFamily="18" charset="0"/>
                          <a:ea typeface="宋体" panose="02010600030101010101" pitchFamily="2" charset="-122"/>
                          <a:cs typeface="+mn-cs"/>
                        </a:rPr>
                        <a:t>标识</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选择合格的人，分配任务</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83338186"/>
                  </a:ext>
                </a:extLst>
              </a:tr>
              <a:tr h="466475">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规则和制度</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管理人员制定和更改规则</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团体成员制定和更改规则</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创立规则和规范，提供自治</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597986123"/>
                  </a:ext>
                </a:extLst>
              </a:tr>
              <a:tr h="466475">
                <a:tc rowSpan="2">
                  <a:txBody>
                    <a:bodyPr/>
                    <a:lstStyle/>
                    <a:p>
                      <a:pPr marL="0" indent="0" algn="just" defTabSz="914400" rtl="0" eaLnBrk="1" latinLnBrk="0" hangingPunct="1">
                        <a:lnSpc>
                          <a:spcPct val="100000"/>
                        </a:lnSpc>
                        <a:spcAft>
                          <a:spcPts val="0"/>
                        </a:spcAft>
                      </a:pPr>
                      <a:endParaRPr lang="en-US" altLang="zh-CN"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监督</a:t>
                      </a:r>
                      <a:r>
                        <a:rPr lang="zh-CN" sz="1600" kern="1200" dirty="0">
                          <a:solidFill>
                            <a:schemeClr val="tx1"/>
                          </a:solidFill>
                          <a:effectLst/>
                          <a:latin typeface="Times New Roman" panose="02020603050405020304" pitchFamily="18" charset="0"/>
                          <a:ea typeface="宋体" panose="02010600030101010101" pitchFamily="2" charset="-122"/>
                          <a:cs typeface="+mn-cs"/>
                        </a:rPr>
                        <a:t>和处罚</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管理人员秘密地监督性能和行为</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可见地监督每个人的性能和行为</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支持公开、同行监督</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35956667"/>
                  </a:ext>
                </a:extLst>
              </a:tr>
              <a:tr h="521796">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对</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员工实施</a:t>
                      </a:r>
                      <a:r>
                        <a:rPr lang="zh-CN" sz="1600" kern="1200" dirty="0">
                          <a:solidFill>
                            <a:schemeClr val="tx1"/>
                          </a:solidFill>
                          <a:effectLst/>
                          <a:latin typeface="Times New Roman" panose="02020603050405020304" pitchFamily="18" charset="0"/>
                          <a:ea typeface="宋体" panose="02010600030101010101" pitchFamily="2" charset="-122"/>
                          <a:cs typeface="+mn-cs"/>
                        </a:rPr>
                        <a:t>经济处罚、降级、开除等</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警告、群发邮件</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600" kern="1200" dirty="0" smtClean="0">
                          <a:solidFill>
                            <a:schemeClr val="tx1"/>
                          </a:solidFill>
                          <a:effectLst/>
                          <a:latin typeface="Times New Roman" panose="02020603050405020304" pitchFamily="18" charset="0"/>
                          <a:ea typeface="宋体" panose="02010600030101010101" pitchFamily="2" charset="-122"/>
                          <a:cs typeface="+mn-cs"/>
                        </a:rPr>
                        <a:t>排</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除等</a:t>
                      </a:r>
                      <a:r>
                        <a:rPr lang="zh-CN" sz="1600" kern="1200" dirty="0">
                          <a:solidFill>
                            <a:schemeClr val="tx1"/>
                          </a:solidFill>
                          <a:effectLst/>
                          <a:latin typeface="Times New Roman" panose="02020603050405020304" pitchFamily="18" charset="0"/>
                          <a:ea typeface="宋体" panose="02010600030101010101" pitchFamily="2" charset="-122"/>
                          <a:cs typeface="+mn-cs"/>
                        </a:rPr>
                        <a:t>处罚手段</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为加强处罚和奖赏提供权限</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1908638"/>
                  </a:ext>
                </a:extLst>
              </a:tr>
              <a:tr h="466475">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名望</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不强调荣誉和名望</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a:solidFill>
                            <a:schemeClr val="tx1"/>
                          </a:solidFill>
                          <a:effectLst/>
                          <a:latin typeface="Times New Roman" panose="02020603050405020304" pitchFamily="18" charset="0"/>
                          <a:ea typeface="宋体" panose="02010600030101010101" pitchFamily="2" charset="-122"/>
                          <a:cs typeface="+mn-cs"/>
                        </a:rPr>
                        <a:t>建立和维护荣誉与鼓励措施</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承认质量工作，并促进荣誉</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819757769"/>
                  </a:ext>
                </a:extLst>
              </a:tr>
              <a:tr h="1816704">
                <a:tc>
                  <a:txBody>
                    <a:bodyPr/>
                    <a:lstStyle/>
                    <a:p>
                      <a:pPr marL="0" indent="0" algn="just" defTabSz="914400" rtl="0" eaLnBrk="1" latinLnBrk="0" hangingPunct="1">
                        <a:lnSpc>
                          <a:spcPct val="100000"/>
                        </a:lnSpc>
                        <a:spcAft>
                          <a:spcPts val="0"/>
                        </a:spcAft>
                      </a:pPr>
                      <a:endParaRPr lang="en-US" altLang="zh-CN"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endParaRPr lang="en-US" altLang="zh-CN"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endParaRPr lang="en-US" altLang="zh-CN" sz="16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600" kern="1200" dirty="0" smtClean="0">
                          <a:solidFill>
                            <a:schemeClr val="tx1"/>
                          </a:solidFill>
                          <a:effectLst/>
                          <a:latin typeface="Times New Roman" panose="02020603050405020304" pitchFamily="18" charset="0"/>
                          <a:ea typeface="宋体" panose="02010600030101010101" pitchFamily="2" charset="-122"/>
                          <a:cs typeface="+mn-cs"/>
                        </a:rPr>
                        <a:t>开发过程</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调研</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研究</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定义</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配置</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采购</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构造</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交付</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问题发现</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寻找自愿者</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标识方案</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代码开发与测试</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代码提交与文档编写</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发布</a:t>
                      </a:r>
                      <a:r>
                        <a:rPr lang="zh-CN" sz="1600" kern="1200" dirty="0" smtClean="0">
                          <a:solidFill>
                            <a:schemeClr val="tx1"/>
                          </a:solidFill>
                          <a:effectLst/>
                          <a:latin typeface="Times New Roman" panose="02020603050405020304" pitchFamily="18" charset="0"/>
                          <a:ea typeface="宋体" panose="02010600030101010101" pitchFamily="2" charset="-122"/>
                          <a:cs typeface="+mn-cs"/>
                        </a:rPr>
                        <a:t>管理</a:t>
                      </a:r>
                      <a:endParaRPr lang="zh-CN" sz="1600" kern="1200" dirty="0">
                        <a:solidFill>
                          <a:schemeClr val="tx1"/>
                        </a:solidFill>
                        <a:effectLst/>
                        <a:latin typeface="Times New Roman" panose="02020603050405020304" pitchFamily="18" charset="0"/>
                        <a:ea typeface="宋体" panose="02010600030101010101" pitchFamily="2" charset="-122"/>
                        <a:cs typeface="+mn-cs"/>
                      </a:endParaRP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思想产生；机会识别</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将任务分给具有适当背景的人</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远离当前的开发方法</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支持独立的代码开发和测试</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提供仓库管理和项目协调的基础设施</a:t>
                      </a:r>
                    </a:p>
                    <a:p>
                      <a:pPr marL="0" indent="0" algn="just" defTabSz="914400" rtl="0" eaLnBrk="1" latinLnBrk="0" hangingPunct="1">
                        <a:lnSpc>
                          <a:spcPct val="100000"/>
                        </a:lnSpc>
                        <a:spcAft>
                          <a:spcPts val="0"/>
                        </a:spcAft>
                      </a:pPr>
                      <a:r>
                        <a:rPr lang="zh-CN" sz="1600" kern="1200" dirty="0">
                          <a:solidFill>
                            <a:schemeClr val="tx1"/>
                          </a:solidFill>
                          <a:effectLst/>
                          <a:latin typeface="Times New Roman" panose="02020603050405020304" pitchFamily="18" charset="0"/>
                          <a:ea typeface="宋体" panose="02010600030101010101" pitchFamily="2" charset="-122"/>
                          <a:cs typeface="+mn-cs"/>
                        </a:rPr>
                        <a:t>将资源分配给产品发布和支持工作</a:t>
                      </a:r>
                    </a:p>
                  </a:txBody>
                  <a:tcPr marL="54469" marR="5446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76806032"/>
                  </a:ext>
                </a:extLst>
              </a:tr>
            </a:tbl>
          </a:graphicData>
        </a:graphic>
      </p:graphicFrame>
    </p:spTree>
    <p:extLst>
      <p:ext uri="{BB962C8B-B14F-4D97-AF65-F5344CB8AC3E}">
        <p14:creationId xmlns:p14="http://schemas.microsoft.com/office/powerpoint/2010/main" val="21307293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27.4.3 </a:t>
            </a:r>
            <a:r>
              <a:rPr lang="en-US" dirty="0" smtClean="0"/>
              <a:t>F/OSS</a:t>
            </a:r>
            <a:r>
              <a:rPr lang="zh-CN" altLang="en-US" dirty="0" smtClean="0"/>
              <a:t>过程</a:t>
            </a:r>
            <a:endParaRPr lang="zh-CN" altLang="en-US" dirty="0"/>
          </a:p>
        </p:txBody>
      </p:sp>
      <p:sp>
        <p:nvSpPr>
          <p:cNvPr id="3" name="内容占位符 2"/>
          <p:cNvSpPr>
            <a:spLocks noGrp="1"/>
          </p:cNvSpPr>
          <p:nvPr>
            <p:ph idx="1"/>
          </p:nvPr>
        </p:nvSpPr>
        <p:spPr/>
        <p:txBody>
          <a:bodyPr/>
          <a:lstStyle/>
          <a:p>
            <a:r>
              <a:rPr lang="zh-CN" altLang="zh-CN" sz="2400" dirty="0"/>
              <a:t>典型的</a:t>
            </a:r>
            <a:r>
              <a:rPr lang="en-US" altLang="zh-CN" sz="2400" dirty="0"/>
              <a:t>F/OSS</a:t>
            </a:r>
            <a:r>
              <a:rPr lang="zh-CN" altLang="zh-CN" sz="2400" dirty="0"/>
              <a:t>开发过程有明显的几个阶段：问题发现、寻找自愿者、方案的识别、编码、开发与测试、代码修改评审、代码提交与文档编写、以及发布管理</a:t>
            </a:r>
            <a:endParaRPr lang="en-US" altLang="zh-CN" sz="2400" b="1" dirty="0" smtClean="0"/>
          </a:p>
          <a:p>
            <a:pPr lvl="1"/>
            <a:r>
              <a:rPr lang="zh-CN" altLang="en-US" sz="2000" b="1" dirty="0" smtClean="0"/>
              <a:t>问题发现：</a:t>
            </a:r>
            <a:endParaRPr lang="en-US" altLang="zh-CN" sz="2000" b="1" dirty="0" smtClean="0"/>
          </a:p>
          <a:p>
            <a:pPr lvl="2"/>
            <a:r>
              <a:rPr lang="zh-CN" altLang="en-US" sz="1800" dirty="0" smtClean="0"/>
              <a:t>采用如下的几种方法报告和讨论问题：</a:t>
            </a:r>
            <a:r>
              <a:rPr lang="en-US" sz="1800" dirty="0" smtClean="0"/>
              <a:t>a)</a:t>
            </a:r>
            <a:r>
              <a:rPr lang="zh-CN" altLang="en-US" sz="1800" dirty="0" smtClean="0"/>
              <a:t>开发者的</a:t>
            </a:r>
            <a:r>
              <a:rPr lang="en-US" sz="1800" dirty="0" smtClean="0"/>
              <a:t>Email</a:t>
            </a:r>
            <a:r>
              <a:rPr lang="zh-CN" altLang="en-US" sz="1800" dirty="0" smtClean="0"/>
              <a:t>列表；</a:t>
            </a:r>
            <a:r>
              <a:rPr lang="en-US" sz="1800" dirty="0" smtClean="0"/>
              <a:t>b)</a:t>
            </a:r>
            <a:r>
              <a:rPr lang="zh-CN" altLang="en-US" sz="1800" dirty="0" smtClean="0"/>
              <a:t>问题报告系统；</a:t>
            </a:r>
            <a:r>
              <a:rPr lang="en-US" sz="1800" dirty="0" smtClean="0"/>
              <a:t>c)USENET</a:t>
            </a:r>
            <a:r>
              <a:rPr lang="zh-CN" altLang="en-US" sz="1800" dirty="0" smtClean="0"/>
              <a:t>新闻组。</a:t>
            </a:r>
            <a:endParaRPr lang="en-US" altLang="zh-CN" sz="1800" dirty="0" smtClean="0"/>
          </a:p>
          <a:p>
            <a:pPr lvl="2"/>
            <a:r>
              <a:rPr lang="zh-CN" altLang="en-US" sz="1800" dirty="0" smtClean="0"/>
              <a:t>邮件列表上的问题可以分为不同的优先权，邮件列表上的问题可以分为不同的优先权，</a:t>
            </a:r>
            <a:r>
              <a:rPr lang="zh-CN" altLang="en-US" sz="1800" b="1" dirty="0" smtClean="0"/>
              <a:t>公开的问题</a:t>
            </a:r>
            <a:r>
              <a:rPr lang="zh-CN" altLang="en-US" sz="1800" dirty="0" smtClean="0"/>
              <a:t>和发布可以存储在每个产品的仓库中，保持对项目状态的记录。</a:t>
            </a:r>
          </a:p>
          <a:p>
            <a:pPr lvl="1"/>
            <a:r>
              <a:rPr lang="zh-CN" altLang="en-US" sz="2000" b="1" dirty="0"/>
              <a:t>寻找自愿者：</a:t>
            </a:r>
            <a:endParaRPr lang="en-US" altLang="zh-CN" sz="2000" b="1" dirty="0"/>
          </a:p>
          <a:p>
            <a:pPr lvl="2"/>
            <a:r>
              <a:rPr lang="zh-CN" altLang="en-US" sz="1800" dirty="0"/>
              <a:t>一旦发现了问题，就要寻找到自愿者围绕其问题工作</a:t>
            </a:r>
            <a:r>
              <a:rPr lang="zh-CN" altLang="en-US" sz="1800" dirty="0" smtClean="0"/>
              <a:t>。</a:t>
            </a:r>
            <a:endParaRPr lang="en-US" altLang="zh-CN" sz="1800" dirty="0" smtClean="0"/>
          </a:p>
          <a:p>
            <a:pPr lvl="2"/>
            <a:r>
              <a:rPr lang="zh-CN" altLang="en-US" sz="1800" dirty="0" smtClean="0"/>
              <a:t>自愿</a:t>
            </a:r>
            <a:r>
              <a:rPr lang="zh-CN" altLang="en-US" sz="1800" dirty="0"/>
              <a:t>者优先选择其熟悉的问题进行工作</a:t>
            </a:r>
            <a:r>
              <a:rPr lang="zh-CN" altLang="en-US" sz="1800" dirty="0" smtClean="0"/>
              <a:t>。</a:t>
            </a:r>
            <a:endParaRPr lang="en-US" altLang="zh-CN" sz="1800" dirty="0" smtClean="0"/>
          </a:p>
          <a:p>
            <a:pPr lvl="2"/>
            <a:r>
              <a:rPr lang="zh-CN" altLang="en-US" sz="1800" dirty="0" smtClean="0"/>
              <a:t>把</a:t>
            </a:r>
            <a:r>
              <a:rPr lang="zh-CN" altLang="en-US" sz="1800" dirty="0"/>
              <a:t>先前开发者不再感兴趣的区域</a:t>
            </a:r>
            <a:r>
              <a:rPr lang="zh-CN" altLang="en-US" sz="1800" dirty="0" smtClean="0"/>
              <a:t>交给新</a:t>
            </a:r>
            <a:r>
              <a:rPr lang="zh-CN" altLang="en-US" sz="1800" dirty="0"/>
              <a:t>开发者，或者把新的体系结构或特征的开发交给新的开发者。</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27.4.3 </a:t>
            </a:r>
            <a:r>
              <a:rPr lang="en-US" dirty="0" smtClean="0"/>
              <a:t>F/OSS</a:t>
            </a:r>
            <a:r>
              <a:rPr lang="zh-CN" altLang="en-US" dirty="0" smtClean="0"/>
              <a:t>过程</a:t>
            </a:r>
            <a:endParaRPr lang="zh-CN" altLang="en-US" dirty="0"/>
          </a:p>
        </p:txBody>
      </p:sp>
      <p:sp>
        <p:nvSpPr>
          <p:cNvPr id="3" name="内容占位符 2"/>
          <p:cNvSpPr>
            <a:spLocks noGrp="1"/>
          </p:cNvSpPr>
          <p:nvPr>
            <p:ph idx="1"/>
          </p:nvPr>
        </p:nvSpPr>
        <p:spPr/>
        <p:txBody>
          <a:bodyPr/>
          <a:lstStyle/>
          <a:p>
            <a:pPr lvl="1"/>
            <a:r>
              <a:rPr lang="zh-CN" altLang="en-US" sz="2000" b="1" dirty="0"/>
              <a:t>方案标识：</a:t>
            </a:r>
            <a:endParaRPr lang="en-US" altLang="zh-CN" sz="2000" b="1" dirty="0"/>
          </a:p>
          <a:p>
            <a:pPr lvl="2"/>
            <a:r>
              <a:rPr lang="zh-CN" altLang="en-US" sz="1800" dirty="0" smtClean="0"/>
              <a:t>在找到自愿者后，下一步是标识解决方案。通常，有许多替代的解决方案可用。</a:t>
            </a:r>
            <a:endParaRPr lang="en-US" altLang="zh-CN" sz="1800" dirty="0" smtClean="0"/>
          </a:p>
          <a:p>
            <a:pPr lvl="2"/>
            <a:r>
              <a:rPr lang="zh-CN" altLang="en-US" sz="1800" dirty="0" smtClean="0"/>
              <a:t>开发者要选择通用性和可移植性强的方案，并将此方案贴到开发人员列表中，得到反馈意见后在进入实现阶段。</a:t>
            </a:r>
          </a:p>
          <a:p>
            <a:pPr lvl="1"/>
            <a:r>
              <a:rPr lang="zh-CN" altLang="en-US" sz="2000" b="1" dirty="0"/>
              <a:t>代码开发和测试：</a:t>
            </a:r>
            <a:endParaRPr lang="en-US" altLang="zh-CN" sz="2000" b="1" dirty="0"/>
          </a:p>
          <a:p>
            <a:pPr lvl="2"/>
            <a:r>
              <a:rPr lang="zh-CN" altLang="en-US" sz="1800" dirty="0"/>
              <a:t>一旦标识了方案，就可进入代码开发。开发者对其当地的源代码进行修改，并在自己的</a:t>
            </a:r>
            <a:r>
              <a:rPr lang="zh-CN" altLang="en-US" sz="1800" dirty="0" smtClean="0"/>
              <a:t>环境</a:t>
            </a:r>
            <a:r>
              <a:rPr lang="zh-CN" altLang="en-US" sz="1800" dirty="0"/>
              <a:t>先测试其修改</a:t>
            </a:r>
            <a:r>
              <a:rPr lang="zh-CN" altLang="en-US" sz="1800" dirty="0" smtClean="0"/>
              <a:t>。</a:t>
            </a:r>
            <a:endParaRPr lang="en-US" altLang="zh-CN" sz="1800" dirty="0" smtClean="0"/>
          </a:p>
          <a:p>
            <a:pPr lvl="1"/>
            <a:r>
              <a:rPr lang="zh-CN" altLang="en-US" sz="2000" b="1" dirty="0"/>
              <a:t>代码修改评审：</a:t>
            </a:r>
            <a:endParaRPr lang="en-US" altLang="zh-CN" sz="2000" b="1" dirty="0"/>
          </a:p>
          <a:p>
            <a:pPr lvl="2"/>
            <a:r>
              <a:rPr lang="zh-CN" altLang="en-US" sz="1800" dirty="0"/>
              <a:t>测试后的方案贴到邮件列表中进行评审</a:t>
            </a:r>
            <a:r>
              <a:rPr lang="zh-CN" altLang="en-US" sz="1800" dirty="0" smtClean="0"/>
              <a:t>。</a:t>
            </a:r>
            <a:endParaRPr lang="en-US" altLang="zh-CN" sz="1800" dirty="0" smtClean="0"/>
          </a:p>
          <a:p>
            <a:pPr lvl="2"/>
            <a:r>
              <a:rPr lang="zh-CN" altLang="en-US" sz="1800" dirty="0" smtClean="0"/>
              <a:t>邮件</a:t>
            </a:r>
            <a:r>
              <a:rPr lang="zh-CN" altLang="en-US" sz="1800" dirty="0"/>
              <a:t>中的开发者可以对其进行更深入的测试。如果发现问题，建议原创者做进一步的改进。</a:t>
            </a:r>
            <a:endParaRPr lang="en-US" altLang="zh-CN" sz="1800" dirty="0"/>
          </a:p>
          <a:p>
            <a:pPr lvl="2"/>
            <a:r>
              <a:rPr lang="zh-CN" altLang="en-US" sz="1800" dirty="0"/>
              <a:t>在仔细评审后，原创者对其进行修改，并再次测试后，重新贴到邮件列表中</a:t>
            </a:r>
            <a:r>
              <a:rPr lang="zh-CN" altLang="en-US" sz="1800" dirty="0" smtClean="0"/>
              <a:t>。</a:t>
            </a:r>
            <a:endParaRPr lang="en-US" altLang="zh-CN" sz="1800" dirty="0" smtClean="0"/>
          </a:p>
          <a:p>
            <a:pPr lvl="2"/>
            <a:r>
              <a:rPr lang="zh-CN" altLang="en-US" sz="1800" dirty="0" smtClean="0"/>
              <a:t>不断</a:t>
            </a:r>
            <a:r>
              <a:rPr lang="zh-CN" altLang="en-US" sz="1800" dirty="0"/>
              <a:t>重复该</a:t>
            </a:r>
            <a:r>
              <a:rPr lang="zh-CN" altLang="en-US" sz="1800" dirty="0" smtClean="0"/>
              <a:t>过程</a:t>
            </a:r>
            <a:r>
              <a:rPr lang="zh-CN" altLang="en-US" sz="1800" dirty="0"/>
              <a:t>直到</a:t>
            </a:r>
            <a:r>
              <a:rPr lang="zh-CN" altLang="en-US" sz="1800" dirty="0" smtClean="0"/>
              <a:t>批准</a:t>
            </a:r>
            <a:r>
              <a:rPr lang="zh-CN" altLang="en-US" sz="1800" dirty="0"/>
              <a:t>。</a:t>
            </a:r>
          </a:p>
          <a:p>
            <a:pPr lvl="1"/>
            <a:endParaRPr lang="zh-CN" altLang="en-US" sz="22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27.4.3 </a:t>
            </a:r>
            <a:r>
              <a:rPr lang="en-US" dirty="0" smtClean="0"/>
              <a:t>F/OSS</a:t>
            </a:r>
            <a:r>
              <a:rPr lang="zh-CN" altLang="en-US" dirty="0" smtClean="0"/>
              <a:t>过程</a:t>
            </a:r>
            <a:endParaRPr lang="zh-CN" altLang="en-US" dirty="0"/>
          </a:p>
        </p:txBody>
      </p:sp>
      <p:sp>
        <p:nvSpPr>
          <p:cNvPr id="3" name="内容占位符 2"/>
          <p:cNvSpPr>
            <a:spLocks noGrp="1"/>
          </p:cNvSpPr>
          <p:nvPr>
            <p:ph idx="1"/>
          </p:nvPr>
        </p:nvSpPr>
        <p:spPr>
          <a:xfrm>
            <a:off x="968829" y="1237342"/>
            <a:ext cx="8001000" cy="4902200"/>
          </a:xfrm>
        </p:spPr>
        <p:txBody>
          <a:bodyPr/>
          <a:lstStyle/>
          <a:p>
            <a:pPr lvl="1"/>
            <a:r>
              <a:rPr lang="zh-CN" altLang="en-US" sz="2000" b="1" dirty="0" smtClean="0"/>
              <a:t>代码提交和文档编制：</a:t>
            </a:r>
            <a:endParaRPr lang="en-US" altLang="zh-CN" sz="2000" b="1" dirty="0" smtClean="0"/>
          </a:p>
          <a:p>
            <a:pPr lvl="2"/>
            <a:r>
              <a:rPr lang="zh-CN" altLang="en-US" sz="1800" dirty="0" smtClean="0"/>
              <a:t>一旦测试后的方案得到批准，由开发者提交源代码，原创者优先提交更改部分的代码。</a:t>
            </a:r>
            <a:endParaRPr lang="en-US" altLang="zh-CN" sz="1800" dirty="0" smtClean="0"/>
          </a:p>
          <a:p>
            <a:pPr lvl="2"/>
            <a:r>
              <a:rPr lang="zh-CN" altLang="en-US" sz="1800" dirty="0" smtClean="0"/>
              <a:t>每个提交的结果总结都要贴到并发版本控制系统</a:t>
            </a:r>
            <a:r>
              <a:rPr lang="en-US" sz="1800" dirty="0" smtClean="0"/>
              <a:t>(CVS--Concurrent Version Control System)</a:t>
            </a:r>
            <a:r>
              <a:rPr lang="zh-CN" altLang="en-US" sz="1800" dirty="0" smtClean="0"/>
              <a:t>的邮件列表中。</a:t>
            </a:r>
            <a:endParaRPr lang="en-US" altLang="zh-CN" sz="1800" dirty="0" smtClean="0"/>
          </a:p>
          <a:p>
            <a:pPr lvl="2"/>
            <a:r>
              <a:rPr lang="zh-CN" altLang="en-US" sz="1800" dirty="0" smtClean="0"/>
              <a:t>所有核心成员对更改部分进行评审，保证修改是合理的。</a:t>
            </a:r>
            <a:endParaRPr lang="en-US" altLang="zh-CN" sz="1800" dirty="0" smtClean="0"/>
          </a:p>
          <a:p>
            <a:pPr lvl="2"/>
            <a:r>
              <a:rPr lang="zh-CN" altLang="en-US" sz="1800" dirty="0" smtClean="0"/>
              <a:t>更改部分也可以交由核心组外的开发人员评审。</a:t>
            </a:r>
            <a:endParaRPr lang="en-US" altLang="zh-CN" sz="1800" b="1" dirty="0" smtClean="0"/>
          </a:p>
          <a:p>
            <a:pPr lvl="1"/>
            <a:r>
              <a:rPr lang="zh-CN" altLang="en-US" sz="2000" b="1" dirty="0"/>
              <a:t>发布管理：</a:t>
            </a:r>
            <a:endParaRPr lang="en-US" altLang="zh-CN" sz="2000" b="1" dirty="0"/>
          </a:p>
          <a:p>
            <a:pPr lvl="2"/>
            <a:r>
              <a:rPr lang="zh-CN" altLang="en-US" sz="1800" dirty="0"/>
              <a:t>一个核心组成员自愿者作为发布经理，当项目接近产品发布时。</a:t>
            </a:r>
            <a:endParaRPr lang="en-US" altLang="zh-CN" sz="1800" dirty="0"/>
          </a:p>
          <a:p>
            <a:pPr lvl="2"/>
            <a:r>
              <a:rPr lang="zh-CN" altLang="en-US" sz="1800" dirty="0"/>
              <a:t>发布经理</a:t>
            </a:r>
            <a:r>
              <a:rPr lang="zh-CN" altLang="en-US" sz="1800" dirty="0" smtClean="0"/>
              <a:t>表达出</a:t>
            </a:r>
            <a:r>
              <a:rPr lang="zh-CN" altLang="en-US" sz="1800" dirty="0"/>
              <a:t>明显的问题和方案，并做出进一步的修改建议</a:t>
            </a:r>
            <a:r>
              <a:rPr lang="zh-CN" altLang="en-US" sz="1800" dirty="0" smtClean="0"/>
              <a:t>。</a:t>
            </a:r>
            <a:endParaRPr lang="en-US" altLang="zh-CN" sz="1800" dirty="0" smtClean="0"/>
          </a:p>
          <a:p>
            <a:pPr lvl="2"/>
            <a:r>
              <a:rPr lang="zh-CN" altLang="en-US" sz="1800" dirty="0" smtClean="0"/>
              <a:t>发布</a:t>
            </a:r>
            <a:r>
              <a:rPr lang="zh-CN" altLang="en-US" sz="1800" dirty="0"/>
              <a:t>经理的角色可以在核心成员之间</a:t>
            </a:r>
            <a:r>
              <a:rPr lang="zh-CN" altLang="en-US" sz="1800" dirty="0" smtClean="0"/>
              <a:t>轮换。</a:t>
            </a:r>
            <a:endParaRPr lang="zh-CN" alt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a:t>
            </a:r>
            <a:r>
              <a:rPr lang="zh-CN" altLang="en-US" dirty="0" smtClean="0"/>
              <a:t>软件价值链</a:t>
            </a:r>
            <a:endParaRPr lang="zh-CN" altLang="en-US" dirty="0"/>
          </a:p>
        </p:txBody>
      </p:sp>
      <p:sp>
        <p:nvSpPr>
          <p:cNvPr id="3" name="内容占位符 2"/>
          <p:cNvSpPr>
            <a:spLocks noGrp="1"/>
          </p:cNvSpPr>
          <p:nvPr>
            <p:ph idx="1"/>
          </p:nvPr>
        </p:nvSpPr>
        <p:spPr/>
        <p:txBody>
          <a:bodyPr/>
          <a:lstStyle/>
          <a:p>
            <a:r>
              <a:rPr lang="zh-CN" altLang="en-US" dirty="0" smtClean="0"/>
              <a:t>麦当劳化</a:t>
            </a:r>
            <a:r>
              <a:rPr lang="en-US" dirty="0" smtClean="0"/>
              <a:t>(</a:t>
            </a:r>
            <a:r>
              <a:rPr lang="en-US" dirty="0" err="1" smtClean="0"/>
              <a:t>McDonaldization</a:t>
            </a:r>
            <a:r>
              <a:rPr lang="en-US" dirty="0" smtClean="0"/>
              <a:t>)</a:t>
            </a:r>
            <a:r>
              <a:rPr lang="zh-CN" altLang="en-US" dirty="0" smtClean="0"/>
              <a:t>：是指在不断增加的数量和多样化的社会中，寻找效率的最大化。</a:t>
            </a:r>
            <a:endParaRPr lang="en-US" altLang="zh-CN" dirty="0" smtClean="0"/>
          </a:p>
          <a:p>
            <a:r>
              <a:rPr lang="zh-CN" altLang="en-US" dirty="0" smtClean="0"/>
              <a:t>当今是一个麦当劳化的社会，软件和信息产业也不例外。</a:t>
            </a:r>
          </a:p>
          <a:p>
            <a:endParaRPr lang="en-US" dirty="0" smtClean="0"/>
          </a:p>
          <a:p>
            <a:pPr lvl="1"/>
            <a:r>
              <a:rPr lang="en-US" dirty="0" smtClean="0"/>
              <a:t>27.1.1 </a:t>
            </a:r>
            <a:r>
              <a:rPr lang="zh-CN" altLang="en-US" dirty="0" smtClean="0"/>
              <a:t>软件产品与服务</a:t>
            </a:r>
          </a:p>
          <a:p>
            <a:pPr lvl="1"/>
            <a:r>
              <a:rPr lang="en-US" dirty="0" smtClean="0"/>
              <a:t>27.1.2 </a:t>
            </a:r>
            <a:r>
              <a:rPr lang="zh-CN" altLang="en-US" dirty="0" smtClean="0"/>
              <a:t>价值链条</a:t>
            </a:r>
          </a:p>
          <a:p>
            <a:pPr lvl="1"/>
            <a:r>
              <a:rPr lang="en-US" dirty="0" smtClean="0"/>
              <a:t>27.1.3 </a:t>
            </a:r>
            <a:r>
              <a:rPr lang="zh-CN" altLang="en-US" dirty="0" smtClean="0"/>
              <a:t>竞争与合作</a:t>
            </a:r>
            <a:endParaRPr lang="zh-CN" alt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27.4.4 </a:t>
            </a:r>
            <a:r>
              <a:rPr lang="en-US" altLang="zh-CN" dirty="0"/>
              <a:t>F/OSS</a:t>
            </a:r>
            <a:r>
              <a:rPr lang="zh-CN" altLang="en-US" dirty="0"/>
              <a:t>的文化</a:t>
            </a:r>
          </a:p>
        </p:txBody>
      </p:sp>
      <p:sp>
        <p:nvSpPr>
          <p:cNvPr id="3" name="内容占位符 2"/>
          <p:cNvSpPr>
            <a:spLocks noGrp="1"/>
          </p:cNvSpPr>
          <p:nvPr>
            <p:ph idx="1"/>
          </p:nvPr>
        </p:nvSpPr>
        <p:spPr>
          <a:xfrm>
            <a:off x="977153" y="1187824"/>
            <a:ext cx="8001000" cy="977153"/>
          </a:xfrm>
        </p:spPr>
        <p:txBody>
          <a:bodyPr/>
          <a:lstStyle/>
          <a:p>
            <a:r>
              <a:rPr lang="zh-CN" altLang="en-US" sz="2000" dirty="0"/>
              <a:t>软件产业和工程是一种组织文化的</a:t>
            </a:r>
            <a:r>
              <a:rPr lang="zh-CN" altLang="en-US" sz="2000" dirty="0" smtClean="0"/>
              <a:t>体现</a:t>
            </a:r>
            <a:r>
              <a:rPr lang="en-US" altLang="zh-CN" sz="2000" dirty="0" smtClean="0"/>
              <a:t>:</a:t>
            </a:r>
          </a:p>
          <a:p>
            <a:pPr lvl="1"/>
            <a:r>
              <a:rPr lang="zh-CN" altLang="en-US" sz="1600" dirty="0" smtClean="0"/>
              <a:t>传统</a:t>
            </a:r>
            <a:r>
              <a:rPr lang="zh-CN" altLang="en-US" sz="1600" dirty="0"/>
              <a:t>的软件开发方法借用的是传统工业对工程过程和组织文化的管理方法</a:t>
            </a:r>
            <a:r>
              <a:rPr lang="zh-CN" altLang="en-US" sz="1600" dirty="0" smtClean="0"/>
              <a:t>。</a:t>
            </a:r>
            <a:endParaRPr lang="en-US" altLang="zh-CN" sz="1600" dirty="0" smtClean="0"/>
          </a:p>
          <a:p>
            <a:pPr lvl="1"/>
            <a:r>
              <a:rPr lang="en-US" altLang="zh-CN" sz="1600" dirty="0" smtClean="0"/>
              <a:t>F/OSS</a:t>
            </a:r>
            <a:r>
              <a:rPr lang="zh-CN" altLang="en-US" sz="1600" dirty="0" smtClean="0"/>
              <a:t>的</a:t>
            </a:r>
            <a:r>
              <a:rPr lang="zh-CN" altLang="en-US" sz="1600" dirty="0"/>
              <a:t>组织结构</a:t>
            </a:r>
            <a:r>
              <a:rPr lang="zh-CN" altLang="en-US" sz="1600" dirty="0" smtClean="0"/>
              <a:t>也是一种文化的体现。</a:t>
            </a:r>
            <a:endParaRPr lang="zh-CN" altLang="en-US" sz="1600" dirty="0"/>
          </a:p>
        </p:txBody>
      </p:sp>
      <p:graphicFrame>
        <p:nvGraphicFramePr>
          <p:cNvPr id="4" name="表格 3"/>
          <p:cNvGraphicFramePr>
            <a:graphicFrameLocks noGrp="1"/>
          </p:cNvGraphicFramePr>
          <p:nvPr>
            <p:extLst>
              <p:ext uri="{D42A27DB-BD31-4B8C-83A1-F6EECF244321}">
                <p14:modId xmlns:p14="http://schemas.microsoft.com/office/powerpoint/2010/main" val="273218118"/>
              </p:ext>
            </p:extLst>
          </p:nvPr>
        </p:nvGraphicFramePr>
        <p:xfrm>
          <a:off x="977153" y="2164977"/>
          <a:ext cx="7780881" cy="4105329"/>
        </p:xfrm>
        <a:graphic>
          <a:graphicData uri="http://schemas.openxmlformats.org/drawingml/2006/table">
            <a:tbl>
              <a:tblPr firstRow="1" firstCol="1" lastRow="1" lastCol="1" bandRow="1" bandCol="1"/>
              <a:tblGrid>
                <a:gridCol w="831912">
                  <a:extLst>
                    <a:ext uri="{9D8B030D-6E8A-4147-A177-3AD203B41FA5}">
                      <a16:colId xmlns:a16="http://schemas.microsoft.com/office/drawing/2014/main" val="980302846"/>
                    </a:ext>
                  </a:extLst>
                </a:gridCol>
                <a:gridCol w="2361593">
                  <a:extLst>
                    <a:ext uri="{9D8B030D-6E8A-4147-A177-3AD203B41FA5}">
                      <a16:colId xmlns:a16="http://schemas.microsoft.com/office/drawing/2014/main" val="1915762233"/>
                    </a:ext>
                  </a:extLst>
                </a:gridCol>
                <a:gridCol w="2592861">
                  <a:extLst>
                    <a:ext uri="{9D8B030D-6E8A-4147-A177-3AD203B41FA5}">
                      <a16:colId xmlns:a16="http://schemas.microsoft.com/office/drawing/2014/main" val="3502357896"/>
                    </a:ext>
                  </a:extLst>
                </a:gridCol>
                <a:gridCol w="1994515">
                  <a:extLst>
                    <a:ext uri="{9D8B030D-6E8A-4147-A177-3AD203B41FA5}">
                      <a16:colId xmlns:a16="http://schemas.microsoft.com/office/drawing/2014/main" val="718450455"/>
                    </a:ext>
                  </a:extLst>
                </a:gridCol>
              </a:tblGrid>
              <a:tr h="223810">
                <a:tc>
                  <a:txBody>
                    <a:bodyPr/>
                    <a:lstStyle/>
                    <a:p>
                      <a:pPr marL="255905" indent="217805" algn="just">
                        <a:lnSpc>
                          <a:spcPts val="1760"/>
                        </a:lnSpc>
                        <a:spcAft>
                          <a:spcPts val="0"/>
                        </a:spcAft>
                      </a:pPr>
                      <a:r>
                        <a:rPr lang="en-US" sz="1400" dirty="0">
                          <a:effectLst/>
                          <a:latin typeface="Times New Roman" panose="02020603050405020304" pitchFamily="18" charset="0"/>
                          <a:ea typeface="宋体" panose="02010600030101010101" pitchFamily="2" charset="-122"/>
                        </a:rPr>
                        <a:t> </a:t>
                      </a:r>
                      <a:endParaRPr lang="zh-CN" sz="1400" dirty="0">
                        <a:effectLst/>
                        <a:latin typeface="Times New Roman" panose="02020603050405020304" pitchFamily="18" charset="0"/>
                        <a:ea typeface="宋体" panose="02010600030101010101" pitchFamily="2" charset="-122"/>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b="1" kern="1200" dirty="0">
                          <a:solidFill>
                            <a:schemeClr val="tx1"/>
                          </a:solidFill>
                          <a:effectLst/>
                          <a:latin typeface="Times New Roman" panose="02020603050405020304" pitchFamily="18" charset="0"/>
                          <a:ea typeface="宋体" panose="02010600030101010101" pitchFamily="2" charset="-122"/>
                          <a:cs typeface="+mn-cs"/>
                        </a:rPr>
                        <a:t>传统组织</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r>
                        <a:rPr lang="zh-CN" sz="1400" b="1" kern="1200" dirty="0">
                          <a:solidFill>
                            <a:schemeClr val="tx1"/>
                          </a:solidFill>
                          <a:effectLst/>
                          <a:latin typeface="Times New Roman" panose="02020603050405020304" pitchFamily="18" charset="0"/>
                          <a:ea typeface="宋体" panose="02010600030101010101" pitchFamily="2" charset="-122"/>
                          <a:cs typeface="+mn-cs"/>
                        </a:rPr>
                        <a:t>闭源</a:t>
                      </a:r>
                      <a:r>
                        <a:rPr lang="en-US" sz="1400" b="1" kern="1200" dirty="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400" b="1" kern="1200" dirty="0">
                          <a:solidFill>
                            <a:schemeClr val="tx1"/>
                          </a:solidFill>
                          <a:effectLst/>
                          <a:latin typeface="Times New Roman" panose="02020603050405020304" pitchFamily="18" charset="0"/>
                          <a:ea typeface="宋体" panose="02010600030101010101" pitchFamily="2" charset="-122"/>
                          <a:cs typeface="+mn-cs"/>
                        </a:rPr>
                        <a:t>F/OSS</a:t>
                      </a:r>
                      <a:r>
                        <a:rPr lang="zh-CN" sz="1400" b="1" kern="1200" dirty="0">
                          <a:solidFill>
                            <a:schemeClr val="tx1"/>
                          </a:solidFill>
                          <a:effectLst/>
                          <a:latin typeface="Times New Roman" panose="02020603050405020304" pitchFamily="18" charset="0"/>
                          <a:ea typeface="宋体" panose="02010600030101010101" pitchFamily="2" charset="-122"/>
                          <a:cs typeface="+mn-cs"/>
                        </a:rPr>
                        <a:t>团体</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混合</a:t>
                      </a:r>
                      <a:r>
                        <a:rPr lang="en-US" sz="1400" b="1" kern="1200" dirty="0" smtClean="0">
                          <a:solidFill>
                            <a:schemeClr val="tx1"/>
                          </a:solidFill>
                          <a:effectLst/>
                          <a:latin typeface="Times New Roman" panose="02020603050405020304" pitchFamily="18" charset="0"/>
                          <a:ea typeface="宋体" panose="02010600030101010101" pitchFamily="2" charset="-122"/>
                          <a:cs typeface="+mn-cs"/>
                        </a:rPr>
                        <a:t>OSS</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1698058"/>
                  </a:ext>
                </a:extLst>
              </a:tr>
              <a:tr h="223810">
                <a:tc gridSpan="4">
                  <a:txBody>
                    <a:bodyPr/>
                    <a:lstStyle/>
                    <a:p>
                      <a:pPr marL="0" indent="0" algn="ctr"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人工制品</a:t>
                      </a:r>
                      <a:r>
                        <a:rPr lang="en-US" altLang="zh-CN" sz="1400" b="1"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400" b="1" kern="1200" dirty="0" smtClean="0">
                          <a:solidFill>
                            <a:schemeClr val="tx1"/>
                          </a:solidFill>
                          <a:effectLst/>
                          <a:latin typeface="Times New Roman" panose="02020603050405020304" pitchFamily="18" charset="0"/>
                          <a:ea typeface="宋体" panose="02010600030101010101" pitchFamily="2" charset="-122"/>
                          <a:cs typeface="+mn-cs"/>
                        </a:rPr>
                        <a:t>中间产品</a:t>
                      </a:r>
                      <a:r>
                        <a:rPr lang="en-US" altLang="zh-CN" sz="1400" b="1"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573307686"/>
                  </a:ext>
                </a:extLst>
              </a:tr>
              <a:tr h="230445">
                <a:tc>
                  <a:txBody>
                    <a:bodyPr/>
                    <a:lstStyle/>
                    <a:p>
                      <a:pPr indent="0" algn="ctr">
                        <a:lnSpc>
                          <a:spcPct val="100000"/>
                        </a:lnSpc>
                        <a:spcAft>
                          <a:spcPts val="0"/>
                        </a:spcAft>
                      </a:pPr>
                      <a:r>
                        <a:rPr lang="zh-CN" sz="1400" dirty="0">
                          <a:effectLst/>
                          <a:latin typeface="Times New Roman" panose="02020603050405020304" pitchFamily="18" charset="0"/>
                          <a:ea typeface="宋体" panose="02010600030101010101" pitchFamily="2" charset="-122"/>
                        </a:rPr>
                        <a:t>交流</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面对面交流</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计算机通信为交流的基础</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鼓励电子化交流</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7499603"/>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位置</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多方位</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多方位、全球、多种文化</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a:solidFill>
                            <a:schemeClr val="tx1"/>
                          </a:solidFill>
                          <a:effectLst/>
                          <a:latin typeface="Times New Roman" panose="02020603050405020304" pitchFamily="18" charset="0"/>
                          <a:ea typeface="宋体" panose="02010600030101010101" pitchFamily="2" charset="-122"/>
                          <a:cs typeface="+mn-cs"/>
                        </a:rPr>
                        <a:t> </a:t>
                      </a:r>
                      <a:endParaRPr lang="zh-CN" sz="1400" kern="120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9005263"/>
                  </a:ext>
                </a:extLst>
              </a:tr>
              <a:tr h="223810">
                <a:tc gridSpan="4">
                  <a:txBody>
                    <a:bodyPr/>
                    <a:lstStyle/>
                    <a:p>
                      <a:pPr marL="0" indent="0" algn="ctr" defTabSz="914400" rtl="0" eaLnBrk="1" latinLnBrk="0" hangingPunct="1">
                        <a:lnSpc>
                          <a:spcPct val="100000"/>
                        </a:lnSpc>
                        <a:spcAft>
                          <a:spcPts val="0"/>
                        </a:spcAft>
                      </a:pPr>
                      <a:r>
                        <a:rPr lang="zh-CN" sz="1400" b="1" kern="1200" dirty="0" smtClean="0">
                          <a:solidFill>
                            <a:schemeClr val="tx1"/>
                          </a:solidFill>
                          <a:effectLst/>
                          <a:latin typeface="Times New Roman" panose="02020603050405020304" pitchFamily="18" charset="0"/>
                          <a:ea typeface="宋体" panose="02010600030101010101" pitchFamily="2" charset="-122"/>
                          <a:cs typeface="+mn-cs"/>
                        </a:rPr>
                        <a:t>价值</a:t>
                      </a:r>
                      <a:r>
                        <a:rPr lang="en-US" altLang="zh-CN" sz="1400" b="1"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400" b="1" kern="1200" dirty="0" smtClean="0">
                          <a:solidFill>
                            <a:schemeClr val="tx1"/>
                          </a:solidFill>
                          <a:effectLst/>
                          <a:latin typeface="Times New Roman" panose="02020603050405020304" pitchFamily="18" charset="0"/>
                          <a:ea typeface="宋体" panose="02010600030101010101" pitchFamily="2" charset="-122"/>
                          <a:cs typeface="+mn-cs"/>
                        </a:rPr>
                        <a:t>体现</a:t>
                      </a:r>
                      <a:r>
                        <a:rPr lang="en-US" altLang="zh-CN" sz="1400" b="1" kern="1200" dirty="0" smtClean="0">
                          <a:solidFill>
                            <a:schemeClr val="tx1"/>
                          </a:solidFill>
                          <a:effectLst/>
                          <a:latin typeface="Times New Roman" panose="02020603050405020304" pitchFamily="18" charset="0"/>
                          <a:ea typeface="宋体" panose="02010600030101010101" pitchFamily="2" charset="-122"/>
                          <a:cs typeface="+mn-cs"/>
                        </a:rPr>
                        <a:t>)</a:t>
                      </a:r>
                      <a:endParaRPr lang="zh-CN" sz="1400" b="1"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99129947"/>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风险</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5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管理</a:t>
                      </a:r>
                      <a:r>
                        <a:rPr lang="zh-CN" sz="1400" kern="1200" dirty="0">
                          <a:solidFill>
                            <a:schemeClr val="tx1"/>
                          </a:solidFill>
                          <a:effectLst/>
                          <a:latin typeface="Times New Roman" panose="02020603050405020304" pitchFamily="18" charset="0"/>
                          <a:ea typeface="宋体" panose="02010600030101010101" pitchFamily="2" charset="-122"/>
                          <a:cs typeface="+mn-cs"/>
                        </a:rPr>
                        <a:t>队伍</a:t>
                      </a:r>
                      <a:r>
                        <a:rPr lang="en-US" sz="1400" kern="1200" dirty="0">
                          <a:solidFill>
                            <a:schemeClr val="tx1"/>
                          </a:solidFill>
                          <a:effectLst/>
                          <a:latin typeface="Times New Roman" panose="02020603050405020304" pitchFamily="18" charset="0"/>
                          <a:ea typeface="宋体" panose="02010600030101010101" pitchFamily="2" charset="-122"/>
                          <a:cs typeface="+mn-cs"/>
                        </a:rPr>
                        <a:t> / </a:t>
                      </a:r>
                      <a:r>
                        <a:rPr lang="zh-CN" sz="1400" kern="1200" dirty="0">
                          <a:solidFill>
                            <a:schemeClr val="tx1"/>
                          </a:solidFill>
                          <a:effectLst/>
                          <a:latin typeface="Times New Roman" panose="02020603050405020304" pitchFamily="18" charset="0"/>
                          <a:ea typeface="宋体" panose="02010600030101010101" pitchFamily="2" charset="-122"/>
                          <a:cs typeface="+mn-cs"/>
                        </a:rPr>
                        <a:t>物主</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5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团体共</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担</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0804846"/>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所有制</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pPr marL="0" indent="0" algn="just" defTabSz="914400" rtl="0" eaLnBrk="1" latinLnBrk="0" hangingPunct="1">
                        <a:lnSpc>
                          <a:spcPct val="100000"/>
                        </a:lnSpc>
                        <a:spcAft>
                          <a:spcPts val="0"/>
                        </a:spcAft>
                      </a:pP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569513"/>
                  </a:ext>
                </a:extLst>
              </a:tr>
              <a:tr h="261207">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奖励</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奖励</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方式</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由</a:t>
                      </a:r>
                      <a:r>
                        <a:rPr lang="zh-CN" sz="1400" kern="1200" dirty="0">
                          <a:solidFill>
                            <a:schemeClr val="tx1"/>
                          </a:solidFill>
                          <a:effectLst/>
                          <a:latin typeface="Times New Roman" panose="02020603050405020304" pitchFamily="18" charset="0"/>
                          <a:ea typeface="宋体" panose="02010600030101010101" pitchFamily="2" charset="-122"/>
                          <a:cs typeface="+mn-cs"/>
                        </a:rPr>
                        <a:t>物主决定</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奖励结构是名誉与共享</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承认专家</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7707"/>
                  </a:ext>
                </a:extLst>
              </a:tr>
              <a:tr h="447619">
                <a:tc>
                  <a:txBody>
                    <a:bodyPr/>
                    <a:lstStyle/>
                    <a:p>
                      <a:pPr marL="0" indent="0" algn="ctr" defTabSz="914400" rtl="0" eaLnBrk="1" latinLnBrk="0" hangingPunct="1">
                        <a:lnSpc>
                          <a:spcPct val="15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激励</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主要是</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财政</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（资金）</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利他主义</a:t>
                      </a:r>
                      <a:r>
                        <a:rPr lang="en-US" sz="1400" kern="1200" dirty="0">
                          <a:solidFill>
                            <a:schemeClr val="tx1"/>
                          </a:solidFill>
                          <a:effectLst/>
                          <a:latin typeface="Times New Roman" panose="02020603050405020304" pitchFamily="18" charset="0"/>
                          <a:ea typeface="宋体" panose="02010600030101010101" pitchFamily="2" charset="-122"/>
                          <a:cs typeface="+mn-cs"/>
                        </a:rPr>
                        <a:t>(Altruism)</a:t>
                      </a:r>
                      <a:r>
                        <a:rPr lang="zh-CN" sz="1400" kern="1200" dirty="0">
                          <a:solidFill>
                            <a:schemeClr val="tx1"/>
                          </a:solidFill>
                          <a:effectLst/>
                          <a:latin typeface="Times New Roman" panose="02020603050405020304" pitchFamily="18" charset="0"/>
                          <a:ea typeface="宋体" panose="02010600030101010101" pitchFamily="2" charset="-122"/>
                          <a:cs typeface="+mn-cs"/>
                        </a:rPr>
                        <a:t>、好名声、空想主义</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金钱</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不是</a:t>
                      </a:r>
                      <a:r>
                        <a:rPr lang="zh-CN" sz="1400" kern="1200" dirty="0">
                          <a:solidFill>
                            <a:schemeClr val="tx1"/>
                          </a:solidFill>
                          <a:effectLst/>
                          <a:latin typeface="Times New Roman" panose="02020603050405020304" pitchFamily="18" charset="0"/>
                          <a:ea typeface="宋体" panose="02010600030101010101" pitchFamily="2" charset="-122"/>
                          <a:cs typeface="+mn-cs"/>
                        </a:rPr>
                        <a:t>最重要的</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广泛地激励</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700771"/>
                  </a:ext>
                </a:extLst>
              </a:tr>
              <a:tr h="231458">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信息</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信息共享以必须知道为基础</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信息开放共享</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跨小组和团队分享信息</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266680"/>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决策判断</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独裁</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民主投票</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自我管理</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7462557"/>
                  </a:ext>
                </a:extLst>
              </a:tr>
              <a:tr h="218934">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控制</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由自治决策者决定</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成员规则，软件许可证，投票过程</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0620658"/>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工作结构</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严格</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a:solidFill>
                            <a:schemeClr val="tx1"/>
                          </a:solidFill>
                          <a:effectLst/>
                          <a:latin typeface="Times New Roman" panose="02020603050405020304" pitchFamily="18" charset="0"/>
                          <a:ea typeface="宋体" panose="02010600030101010101" pitchFamily="2" charset="-122"/>
                          <a:cs typeface="+mn-cs"/>
                        </a:rPr>
                        <a:t>灵活</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3243303"/>
                  </a:ext>
                </a:extLst>
              </a:tr>
              <a:tr h="488800">
                <a:tc>
                  <a:txBody>
                    <a:bodyPr/>
                    <a:lstStyle/>
                    <a:p>
                      <a:pPr marL="0" indent="0" algn="ctr" defTabSz="914400" rtl="0" eaLnBrk="1" latinLnBrk="0" hangingPunct="1">
                        <a:lnSpc>
                          <a:spcPct val="15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信任</a:t>
                      </a:r>
                      <a:r>
                        <a:rPr lang="zh-CN" sz="1400" kern="1200" dirty="0">
                          <a:solidFill>
                            <a:schemeClr val="tx1"/>
                          </a:solidFill>
                          <a:effectLst/>
                          <a:latin typeface="Times New Roman" panose="02020603050405020304" pitchFamily="18" charset="0"/>
                          <a:ea typeface="宋体" panose="02010600030101010101" pitchFamily="2" charset="-122"/>
                          <a:cs typeface="+mn-cs"/>
                        </a:rPr>
                        <a:t>度</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以</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不</a:t>
                      </a:r>
                      <a:r>
                        <a:rPr lang="zh-CN" sz="1400" kern="1200" dirty="0">
                          <a:solidFill>
                            <a:schemeClr val="tx1"/>
                          </a:solidFill>
                          <a:effectLst/>
                          <a:latin typeface="Times New Roman" panose="02020603050405020304" pitchFamily="18" charset="0"/>
                          <a:ea typeface="宋体" panose="02010600030101010101" pitchFamily="2" charset="-122"/>
                          <a:cs typeface="+mn-cs"/>
                        </a:rPr>
                        <a:t>信任为基础</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5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基于</a:t>
                      </a:r>
                      <a:r>
                        <a:rPr lang="zh-CN" sz="1400" kern="1200" dirty="0">
                          <a:solidFill>
                            <a:schemeClr val="tx1"/>
                          </a:solidFill>
                          <a:effectLst/>
                          <a:latin typeface="Times New Roman" panose="02020603050405020304" pitchFamily="18" charset="0"/>
                          <a:ea typeface="宋体" panose="02010600030101010101" pitchFamily="2" charset="-122"/>
                          <a:cs typeface="+mn-cs"/>
                        </a:rPr>
                        <a:t>信任</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编程</a:t>
                      </a:r>
                      <a:r>
                        <a:rPr lang="zh-CN" sz="1400" kern="1200" dirty="0">
                          <a:solidFill>
                            <a:schemeClr val="tx1"/>
                          </a:solidFill>
                          <a:effectLst/>
                          <a:latin typeface="Times New Roman" panose="02020603050405020304" pitchFamily="18" charset="0"/>
                          <a:ea typeface="宋体" panose="02010600030101010101" pitchFamily="2" charset="-122"/>
                          <a:cs typeface="+mn-cs"/>
                        </a:rPr>
                        <a:t>人员必须相互紧密工作，发展信任程度</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07093"/>
                  </a:ext>
                </a:extLst>
              </a:tr>
              <a:tr h="223810">
                <a:tc>
                  <a:txBody>
                    <a:bodyPr/>
                    <a:lstStyle/>
                    <a:p>
                      <a:pPr marL="0" indent="0" algn="ctr" defTabSz="914400" rtl="0" eaLnBrk="1" latinLnBrk="0" hangingPunct="1">
                        <a:lnSpc>
                          <a:spcPct val="100000"/>
                        </a:lnSpc>
                        <a:spcAft>
                          <a:spcPts val="0"/>
                        </a:spcAft>
                      </a:pPr>
                      <a:r>
                        <a:rPr lang="zh-CN" sz="1400" kern="1200" dirty="0">
                          <a:solidFill>
                            <a:schemeClr val="tx1"/>
                          </a:solidFill>
                          <a:effectLst/>
                          <a:latin typeface="Times New Roman" panose="02020603050405020304" pitchFamily="18" charset="0"/>
                          <a:ea typeface="宋体" panose="02010600030101010101" pitchFamily="2" charset="-122"/>
                          <a:cs typeface="+mn-cs"/>
                        </a:rPr>
                        <a:t>忠诚度</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altLang="en-US" sz="1400" kern="1200" dirty="0" smtClean="0">
                          <a:solidFill>
                            <a:schemeClr val="tx1"/>
                          </a:solidFill>
                          <a:effectLst/>
                          <a:latin typeface="Times New Roman" panose="02020603050405020304" pitchFamily="18" charset="0"/>
                          <a:ea typeface="宋体" panose="02010600030101010101" pitchFamily="2" charset="-122"/>
                          <a:cs typeface="+mn-cs"/>
                        </a:rPr>
                        <a:t>以</a:t>
                      </a:r>
                      <a:r>
                        <a:rPr lang="zh-CN" sz="1400" kern="1200" dirty="0" smtClean="0">
                          <a:solidFill>
                            <a:schemeClr val="tx1"/>
                          </a:solidFill>
                          <a:effectLst/>
                          <a:latin typeface="Times New Roman" panose="02020603050405020304" pitchFamily="18" charset="0"/>
                          <a:ea typeface="宋体" panose="02010600030101010101" pitchFamily="2" charset="-122"/>
                          <a:cs typeface="+mn-cs"/>
                        </a:rPr>
                        <a:t>不</a:t>
                      </a:r>
                      <a:r>
                        <a:rPr lang="zh-CN" sz="1400" kern="1200" dirty="0">
                          <a:solidFill>
                            <a:schemeClr val="tx1"/>
                          </a:solidFill>
                          <a:effectLst/>
                          <a:latin typeface="Times New Roman" panose="02020603050405020304" pitchFamily="18" charset="0"/>
                          <a:ea typeface="宋体" panose="02010600030101010101" pitchFamily="2" charset="-122"/>
                          <a:cs typeface="+mn-cs"/>
                        </a:rPr>
                        <a:t>忠诚为基础</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400" kern="1200" dirty="0" smtClean="0">
                          <a:solidFill>
                            <a:schemeClr val="tx1"/>
                          </a:solidFill>
                          <a:effectLst/>
                          <a:latin typeface="Times New Roman" panose="02020603050405020304" pitchFamily="18" charset="0"/>
                          <a:ea typeface="宋体" panose="02010600030101010101" pitchFamily="2" charset="-122"/>
                          <a:cs typeface="+mn-cs"/>
                        </a:rPr>
                        <a:t>分享</a:t>
                      </a:r>
                      <a:r>
                        <a:rPr lang="zh-CN" sz="1400" kern="1200" dirty="0">
                          <a:solidFill>
                            <a:schemeClr val="tx1"/>
                          </a:solidFill>
                          <a:effectLst/>
                          <a:latin typeface="Times New Roman" panose="02020603050405020304" pitchFamily="18" charset="0"/>
                          <a:ea typeface="宋体" panose="02010600030101010101" pitchFamily="2" charset="-122"/>
                          <a:cs typeface="+mn-cs"/>
                        </a:rPr>
                        <a:t>忠诚度</a:t>
                      </a: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400" kern="1200" dirty="0">
                          <a:solidFill>
                            <a:schemeClr val="tx1"/>
                          </a:solidFill>
                          <a:effectLst/>
                          <a:latin typeface="Times New Roman" panose="02020603050405020304" pitchFamily="18" charset="0"/>
                          <a:ea typeface="宋体" panose="02010600030101010101" pitchFamily="2" charset="-122"/>
                          <a:cs typeface="+mn-cs"/>
                        </a:rPr>
                        <a:t> </a:t>
                      </a:r>
                      <a:endParaRPr lang="zh-CN" sz="1400" kern="1200" dirty="0">
                        <a:solidFill>
                          <a:schemeClr val="tx1"/>
                        </a:solidFill>
                        <a:effectLst/>
                        <a:latin typeface="Times New Roman" panose="02020603050405020304" pitchFamily="18" charset="0"/>
                        <a:ea typeface="宋体" panose="02010600030101010101" pitchFamily="2" charset="-122"/>
                        <a:cs typeface="+mn-cs"/>
                      </a:endParaRPr>
                    </a:p>
                  </a:txBody>
                  <a:tcPr marL="46118" marR="4611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9013199"/>
                  </a:ext>
                </a:extLst>
              </a:tr>
            </a:tbl>
          </a:graphicData>
        </a:graphic>
      </p:graphicFrame>
    </p:spTree>
    <p:extLst>
      <p:ext uri="{BB962C8B-B14F-4D97-AF65-F5344CB8AC3E}">
        <p14:creationId xmlns:p14="http://schemas.microsoft.com/office/powerpoint/2010/main" val="13117272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27.4.5 </a:t>
            </a:r>
            <a:r>
              <a:rPr lang="en-US" dirty="0" smtClean="0"/>
              <a:t>F/OSS</a:t>
            </a:r>
            <a:r>
              <a:rPr lang="zh-CN" altLang="en-US" dirty="0" smtClean="0"/>
              <a:t>的进化</a:t>
            </a:r>
            <a:endParaRPr lang="zh-CN" altLang="en-US" dirty="0"/>
          </a:p>
        </p:txBody>
      </p:sp>
      <p:sp>
        <p:nvSpPr>
          <p:cNvPr id="3" name="内容占位符 2"/>
          <p:cNvSpPr>
            <a:spLocks noGrp="1"/>
          </p:cNvSpPr>
          <p:nvPr>
            <p:ph idx="1"/>
          </p:nvPr>
        </p:nvSpPr>
        <p:spPr/>
        <p:txBody>
          <a:bodyPr/>
          <a:lstStyle/>
          <a:p>
            <a:r>
              <a:rPr lang="en-US" altLang="zh-CN" dirty="0"/>
              <a:t>F/OSS</a:t>
            </a:r>
            <a:r>
              <a:rPr lang="zh-CN" altLang="zh-CN" dirty="0"/>
              <a:t>开发模式的出现和发展搞乱了整个软件</a:t>
            </a:r>
            <a:r>
              <a:rPr lang="zh-CN" altLang="zh-CN" dirty="0" smtClean="0"/>
              <a:t>世界</a:t>
            </a:r>
            <a:endParaRPr lang="en-US" altLang="zh-CN" dirty="0" smtClean="0"/>
          </a:p>
          <a:p>
            <a:r>
              <a:rPr lang="zh-CN" altLang="zh-CN" dirty="0" smtClean="0"/>
              <a:t>必须</a:t>
            </a:r>
            <a:r>
              <a:rPr lang="zh-CN" altLang="zh-CN" dirty="0"/>
              <a:t>接受和理解</a:t>
            </a:r>
            <a:r>
              <a:rPr lang="en-US" altLang="zh-CN" dirty="0"/>
              <a:t>F/OSS</a:t>
            </a:r>
            <a:r>
              <a:rPr lang="zh-CN" altLang="zh-CN" dirty="0"/>
              <a:t>模式所带来的软件进化</a:t>
            </a:r>
            <a:r>
              <a:rPr lang="zh-CN" altLang="zh-CN" dirty="0" smtClean="0"/>
              <a:t>模式</a:t>
            </a:r>
            <a:r>
              <a:rPr lang="zh-CN" altLang="en-US" dirty="0" smtClean="0"/>
              <a:t>，</a:t>
            </a:r>
            <a:r>
              <a:rPr lang="zh-CN" altLang="zh-CN" dirty="0" smtClean="0"/>
              <a:t>分辨</a:t>
            </a:r>
            <a:r>
              <a:rPr lang="zh-CN" altLang="en-US" dirty="0" smtClean="0"/>
              <a:t>和适应</a:t>
            </a:r>
            <a:r>
              <a:rPr lang="en-US" altLang="zh-CN" dirty="0" smtClean="0"/>
              <a:t>F/OSS</a:t>
            </a:r>
            <a:r>
              <a:rPr lang="zh-CN" altLang="zh-CN" dirty="0" smtClean="0"/>
              <a:t>进化</a:t>
            </a:r>
            <a:r>
              <a:rPr lang="zh-CN" altLang="en-US" dirty="0" smtClean="0"/>
              <a:t>方式。</a:t>
            </a:r>
            <a:endParaRPr lang="en-US" altLang="zh-CN" dirty="0" smtClean="0"/>
          </a:p>
          <a:p>
            <a:r>
              <a:rPr lang="en-US" dirty="0"/>
              <a:t>F/OSS</a:t>
            </a:r>
            <a:r>
              <a:rPr lang="zh-CN" altLang="en-US" dirty="0"/>
              <a:t>进化模式分为</a:t>
            </a:r>
            <a:r>
              <a:rPr lang="en-US" altLang="zh-CN" dirty="0"/>
              <a:t>:</a:t>
            </a:r>
          </a:p>
          <a:p>
            <a:pPr lvl="1"/>
            <a:r>
              <a:rPr lang="en-US" b="1" dirty="0" smtClean="0"/>
              <a:t>F/OSS </a:t>
            </a:r>
            <a:r>
              <a:rPr lang="zh-CN" altLang="en-US" b="1" dirty="0" smtClean="0"/>
              <a:t>多次版本发布</a:t>
            </a:r>
            <a:r>
              <a:rPr lang="en-US" dirty="0" smtClean="0"/>
              <a:t> </a:t>
            </a:r>
          </a:p>
          <a:p>
            <a:pPr lvl="2"/>
            <a:r>
              <a:rPr lang="zh-CN" altLang="en-US" dirty="0" smtClean="0"/>
              <a:t>大型</a:t>
            </a:r>
            <a:r>
              <a:rPr lang="en-US" dirty="0" smtClean="0"/>
              <a:t>F/OSS</a:t>
            </a:r>
            <a:r>
              <a:rPr lang="zh-CN" altLang="en-US" dirty="0" smtClean="0"/>
              <a:t>系统是连续增长的。这一点与封闭式的大型软件系统的进化规律一样。</a:t>
            </a:r>
            <a:endParaRPr lang="en-US" altLang="zh-CN" dirty="0" smtClean="0"/>
          </a:p>
          <a:p>
            <a:pPr lvl="1"/>
            <a:r>
              <a:rPr lang="en-US" b="1" dirty="0"/>
              <a:t>F/OSS </a:t>
            </a:r>
            <a:r>
              <a:rPr lang="zh-CN" altLang="en-US" b="1" dirty="0" smtClean="0"/>
              <a:t>多种系统版本发布</a:t>
            </a:r>
            <a:r>
              <a:rPr lang="en-US" b="1" dirty="0" smtClean="0"/>
              <a:t> </a:t>
            </a:r>
            <a:endParaRPr lang="en-US" b="1" dirty="0"/>
          </a:p>
          <a:p>
            <a:pPr lvl="2"/>
            <a:r>
              <a:rPr lang="zh-CN" altLang="en-US" dirty="0"/>
              <a:t>一个</a:t>
            </a:r>
            <a:r>
              <a:rPr lang="en-US" dirty="0"/>
              <a:t>F/OSS</a:t>
            </a:r>
            <a:r>
              <a:rPr lang="zh-CN" altLang="en-US" dirty="0"/>
              <a:t>系统分为小、中、大和巨大</a:t>
            </a:r>
            <a:r>
              <a:rPr lang="zh-CN" altLang="en-US" dirty="0" smtClean="0"/>
              <a:t>系统发布。</a:t>
            </a:r>
            <a:endParaRPr lang="zh-CN" altLang="en-US" sz="16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F/OSS </a:t>
            </a:r>
            <a:r>
              <a:rPr lang="zh-CN" altLang="en-US" dirty="0"/>
              <a:t>多次发布</a:t>
            </a:r>
            <a:r>
              <a:rPr lang="en-US" altLang="zh-CN" dirty="0"/>
              <a:t> </a:t>
            </a:r>
            <a:endParaRPr lang="zh-CN" altLang="en-US" dirty="0"/>
          </a:p>
        </p:txBody>
      </p:sp>
      <p:sp>
        <p:nvSpPr>
          <p:cNvPr id="3" name="内容占位符 2"/>
          <p:cNvSpPr>
            <a:spLocks noGrp="1"/>
          </p:cNvSpPr>
          <p:nvPr>
            <p:ph idx="1"/>
          </p:nvPr>
        </p:nvSpPr>
        <p:spPr/>
        <p:txBody>
          <a:bodyPr/>
          <a:lstStyle/>
          <a:p>
            <a:r>
              <a:rPr lang="en-US" sz="2400" b="1" dirty="0" smtClean="0"/>
              <a:t>F/OSS </a:t>
            </a:r>
            <a:r>
              <a:rPr lang="zh-CN" altLang="en-US" sz="2400" b="1" dirty="0" smtClean="0"/>
              <a:t>多次发布</a:t>
            </a:r>
            <a:r>
              <a:rPr lang="en-US" sz="2400" dirty="0" smtClean="0"/>
              <a:t> </a:t>
            </a:r>
          </a:p>
          <a:p>
            <a:pPr lvl="1"/>
            <a:r>
              <a:rPr lang="zh-CN" altLang="en-US" sz="2000" dirty="0" smtClean="0"/>
              <a:t>大型</a:t>
            </a:r>
            <a:r>
              <a:rPr lang="en-US" sz="2000" dirty="0" smtClean="0"/>
              <a:t>F/OSS</a:t>
            </a:r>
            <a:r>
              <a:rPr lang="zh-CN" altLang="en-US" sz="2000" dirty="0" smtClean="0"/>
              <a:t>系统是连续增长的。这一点与封闭式的大型软件系统的进化规律一样。</a:t>
            </a:r>
            <a:endParaRPr lang="en-US" altLang="zh-CN" sz="2000" dirty="0" smtClean="0"/>
          </a:p>
          <a:p>
            <a:pPr lvl="1"/>
            <a:r>
              <a:rPr lang="zh-CN" altLang="en-US" sz="2000" dirty="0" smtClean="0"/>
              <a:t>稳定和不稳定的</a:t>
            </a:r>
            <a:r>
              <a:rPr lang="en-US" sz="2000" dirty="0" smtClean="0"/>
              <a:t>F/OSS</a:t>
            </a:r>
            <a:r>
              <a:rPr lang="zh-CN" altLang="en-US" sz="2000" dirty="0" smtClean="0"/>
              <a:t>发布的软件版本在全球同时发布。</a:t>
            </a:r>
            <a:endParaRPr lang="en-US" altLang="zh-CN" sz="2000" dirty="0" smtClean="0"/>
          </a:p>
          <a:p>
            <a:pPr lvl="2"/>
            <a:r>
              <a:rPr lang="zh-CN" altLang="en-US" sz="1600" dirty="0" smtClean="0"/>
              <a:t>稳定的版本发布会经过定期的</a:t>
            </a:r>
            <a:r>
              <a:rPr lang="en-US" sz="1600" dirty="0" smtClean="0"/>
              <a:t>alpha</a:t>
            </a:r>
            <a:r>
              <a:rPr lang="zh-CN" altLang="en-US" sz="1600" dirty="0" smtClean="0"/>
              <a:t>、</a:t>
            </a:r>
            <a:r>
              <a:rPr lang="en-US" sz="1600" dirty="0" smtClean="0"/>
              <a:t>beta</a:t>
            </a:r>
            <a:r>
              <a:rPr lang="zh-CN" altLang="en-US" sz="1600" dirty="0" smtClean="0"/>
              <a:t>和候选测试，让具有判断力的用户敢于使用此版本。</a:t>
            </a:r>
            <a:endParaRPr lang="en-US" altLang="zh-CN" sz="1600" dirty="0" smtClean="0"/>
          </a:p>
          <a:p>
            <a:pPr lvl="2"/>
            <a:r>
              <a:rPr lang="zh-CN" altLang="en-US" sz="1600" dirty="0" smtClean="0"/>
              <a:t>不稳定的版本发布由开发者自行发布，客户需要慎重对待这种不稳定发布的版本。</a:t>
            </a:r>
            <a:endParaRPr lang="en-US" altLang="zh-CN" sz="1600" dirty="0" smtClean="0"/>
          </a:p>
          <a:p>
            <a:pPr lvl="1"/>
            <a:r>
              <a:rPr lang="en-US" altLang="zh-CN" sz="2000" dirty="0"/>
              <a:t>F/OSS</a:t>
            </a:r>
            <a:r>
              <a:rPr lang="zh-CN" altLang="en-US" sz="2000" dirty="0"/>
              <a:t>会同步发布多个平台版本，虽然新增加的平台的版本可能会有些不同</a:t>
            </a:r>
            <a:r>
              <a:rPr lang="zh-CN" altLang="en-US" sz="2000" dirty="0" smtClean="0"/>
              <a:t>。</a:t>
            </a:r>
            <a:endParaRPr lang="en-US" altLang="zh-CN" sz="2000" dirty="0" smtClean="0"/>
          </a:p>
          <a:p>
            <a:pPr lvl="1"/>
            <a:r>
              <a:rPr lang="en-US" altLang="zh-CN" sz="2000" dirty="0" smtClean="0"/>
              <a:t>F/OSS</a:t>
            </a:r>
            <a:r>
              <a:rPr lang="zh-CN" altLang="en-US" sz="2000" dirty="0"/>
              <a:t>发布会按非传统的过程周期进化</a:t>
            </a:r>
            <a:r>
              <a:rPr lang="zh-CN" altLang="en-US" sz="2000" dirty="0" smtClean="0"/>
              <a:t>。</a:t>
            </a:r>
            <a:endParaRPr lang="en-US" altLang="zh-CN" sz="2000" dirty="0" smtClean="0"/>
          </a:p>
          <a:p>
            <a:pPr lvl="1"/>
            <a:r>
              <a:rPr lang="en-US" altLang="zh-CN" sz="2000" dirty="0" smtClean="0"/>
              <a:t>F/OSS</a:t>
            </a:r>
            <a:r>
              <a:rPr lang="zh-CN" altLang="en-US" sz="2000" dirty="0"/>
              <a:t>发布会有层次变更号，有时用多达</a:t>
            </a:r>
            <a:r>
              <a:rPr lang="en-US" altLang="zh-CN" sz="2000" dirty="0"/>
              <a:t>3~4</a:t>
            </a:r>
            <a:r>
              <a:rPr lang="zh-CN" altLang="en-US" sz="2000" dirty="0"/>
              <a:t>层编号说明稳定的和不稳定的部分。</a:t>
            </a:r>
            <a:endParaRPr lang="en-US" altLang="zh-CN" sz="2000" dirty="0" smtClean="0"/>
          </a:p>
        </p:txBody>
      </p:sp>
    </p:spTree>
    <p:extLst>
      <p:ext uri="{BB962C8B-B14F-4D97-AF65-F5344CB8AC3E}">
        <p14:creationId xmlns:p14="http://schemas.microsoft.com/office/powerpoint/2010/main" val="32327721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F/OSS </a:t>
            </a:r>
            <a:r>
              <a:rPr lang="zh-CN" altLang="en-US" dirty="0" smtClean="0"/>
              <a:t>多种系统发布</a:t>
            </a:r>
            <a:endParaRPr lang="zh-CN" altLang="en-US" dirty="0"/>
          </a:p>
        </p:txBody>
      </p:sp>
      <p:sp>
        <p:nvSpPr>
          <p:cNvPr id="3" name="内容占位符 2"/>
          <p:cNvSpPr>
            <a:spLocks noGrp="1"/>
          </p:cNvSpPr>
          <p:nvPr>
            <p:ph idx="1"/>
          </p:nvPr>
        </p:nvSpPr>
        <p:spPr>
          <a:xfrm>
            <a:off x="977153" y="1288677"/>
            <a:ext cx="8001000" cy="4902200"/>
          </a:xfrm>
        </p:spPr>
        <p:txBody>
          <a:bodyPr/>
          <a:lstStyle/>
          <a:p>
            <a:r>
              <a:rPr lang="en-US" altLang="zh-CN" sz="2400" dirty="0"/>
              <a:t>F/OSS </a:t>
            </a:r>
            <a:r>
              <a:rPr lang="zh-CN" altLang="en-US" sz="2400" dirty="0" smtClean="0"/>
              <a:t>多种系统</a:t>
            </a:r>
            <a:r>
              <a:rPr lang="en-US" altLang="zh-CN" sz="2400" dirty="0" smtClean="0"/>
              <a:t> </a:t>
            </a:r>
            <a:endParaRPr lang="en-US" altLang="zh-CN" sz="2400" dirty="0"/>
          </a:p>
          <a:p>
            <a:pPr lvl="2"/>
            <a:r>
              <a:rPr lang="zh-CN" altLang="en-US" dirty="0"/>
              <a:t>一个</a:t>
            </a:r>
            <a:r>
              <a:rPr lang="en-US" altLang="zh-CN" dirty="0"/>
              <a:t>F/OSS</a:t>
            </a:r>
            <a:r>
              <a:rPr lang="zh-CN" altLang="en-US" dirty="0"/>
              <a:t>系统或程序从其首次应用和发布开始进化，或者更改已有的系统的发布、安装程序和文档</a:t>
            </a:r>
            <a:r>
              <a:rPr lang="zh-CN" altLang="en-US" sz="1600" dirty="0"/>
              <a:t>。</a:t>
            </a:r>
          </a:p>
          <a:p>
            <a:r>
              <a:rPr lang="en-US" altLang="zh-CN" sz="2400" dirty="0" smtClean="0"/>
              <a:t>F/OSS</a:t>
            </a:r>
            <a:r>
              <a:rPr lang="zh-CN" altLang="en-US" sz="2400" dirty="0"/>
              <a:t>系统分为小、中、大和巨大系统。</a:t>
            </a:r>
          </a:p>
          <a:p>
            <a:pPr lvl="1"/>
            <a:r>
              <a:rPr lang="zh-CN" altLang="en-US" sz="2000" dirty="0"/>
              <a:t>大和巨大系统的编号少，但会给出主流平台</a:t>
            </a:r>
            <a:r>
              <a:rPr lang="en-US" altLang="zh-CN" sz="2000" dirty="0"/>
              <a:t>(</a:t>
            </a:r>
            <a:r>
              <a:rPr lang="zh-CN" altLang="en-US" sz="2000" dirty="0"/>
              <a:t>例如，</a:t>
            </a:r>
            <a:r>
              <a:rPr lang="en-US" altLang="zh-CN" sz="2000" dirty="0"/>
              <a:t>MS Windows, GNU/Linux, Mac OS X)</a:t>
            </a:r>
            <a:r>
              <a:rPr lang="zh-CN" altLang="en-US" sz="2000" dirty="0"/>
              <a:t>的版本，且具有差异</a:t>
            </a:r>
            <a:r>
              <a:rPr lang="zh-CN" altLang="en-US" sz="2000" dirty="0" smtClean="0"/>
              <a:t>。</a:t>
            </a:r>
            <a:endParaRPr lang="en-US" altLang="zh-CN" sz="2000" dirty="0" smtClean="0"/>
          </a:p>
          <a:p>
            <a:r>
              <a:rPr lang="zh-CN" altLang="en-US" sz="2400" dirty="0" smtClean="0"/>
              <a:t>许多</a:t>
            </a:r>
            <a:r>
              <a:rPr lang="en-US" altLang="zh-CN" sz="2400" dirty="0"/>
              <a:t>F/OSS</a:t>
            </a:r>
            <a:r>
              <a:rPr lang="zh-CN" altLang="en-US" sz="2400" dirty="0"/>
              <a:t>按分布式方法</a:t>
            </a:r>
            <a:r>
              <a:rPr lang="zh-CN" altLang="en-US" sz="2400" dirty="0" smtClean="0"/>
              <a:t>分类：</a:t>
            </a:r>
            <a:endParaRPr lang="en-US" altLang="zh-CN" sz="2400" dirty="0" smtClean="0"/>
          </a:p>
          <a:p>
            <a:pPr lvl="1"/>
            <a:r>
              <a:rPr lang="zh-CN" altLang="en-US" sz="2000" dirty="0" smtClean="0"/>
              <a:t>系统</a:t>
            </a:r>
            <a:r>
              <a:rPr lang="zh-CN" altLang="en-US" sz="2000" dirty="0"/>
              <a:t>的配置用脚本</a:t>
            </a:r>
            <a:r>
              <a:rPr lang="en-US" altLang="zh-CN" sz="2000" dirty="0"/>
              <a:t>(</a:t>
            </a:r>
            <a:r>
              <a:rPr lang="zh-CN" altLang="en-US" sz="2000" dirty="0"/>
              <a:t>例如，</a:t>
            </a:r>
            <a:r>
              <a:rPr lang="en-US" altLang="zh-CN" sz="2000" dirty="0"/>
              <a:t>Perl, Python, </a:t>
            </a:r>
            <a:r>
              <a:rPr lang="en-US" altLang="zh-CN" sz="2000" dirty="0" err="1"/>
              <a:t>Tcl</a:t>
            </a:r>
            <a:r>
              <a:rPr lang="en-US" altLang="zh-CN" sz="2000" dirty="0"/>
              <a:t>)</a:t>
            </a:r>
            <a:r>
              <a:rPr lang="zh-CN" altLang="en-US" sz="2000" dirty="0"/>
              <a:t>或中间件进行配置</a:t>
            </a:r>
            <a:r>
              <a:rPr lang="zh-CN" altLang="en-US" sz="2000" dirty="0" smtClean="0"/>
              <a:t>；</a:t>
            </a:r>
            <a:endParaRPr lang="en-US" altLang="zh-CN" sz="2000" dirty="0" smtClean="0"/>
          </a:p>
          <a:p>
            <a:pPr lvl="1"/>
            <a:r>
              <a:rPr lang="zh-CN" altLang="en-US" sz="2000" dirty="0" smtClean="0"/>
              <a:t>或者</a:t>
            </a:r>
            <a:r>
              <a:rPr lang="zh-CN" altLang="en-US" sz="2000" dirty="0"/>
              <a:t>采用在宿主</a:t>
            </a:r>
            <a:r>
              <a:rPr lang="en-US" altLang="zh-CN" sz="2000" dirty="0"/>
              <a:t>/</a:t>
            </a:r>
            <a:r>
              <a:rPr lang="zh-CN" altLang="en-US" sz="2000" dirty="0"/>
              <a:t>服务器的插件模块</a:t>
            </a:r>
            <a:r>
              <a:rPr lang="en-US" altLang="zh-CN" sz="2000" dirty="0"/>
              <a:t>(</a:t>
            </a:r>
            <a:r>
              <a:rPr lang="zh-CN" altLang="en-US" sz="2000" dirty="0"/>
              <a:t>如</a:t>
            </a:r>
            <a:r>
              <a:rPr lang="en-US" altLang="zh-CN" sz="2000" dirty="0"/>
              <a:t>Apache</a:t>
            </a:r>
            <a:r>
              <a:rPr lang="zh-CN" altLang="en-US" sz="2000" dirty="0"/>
              <a:t>和</a:t>
            </a:r>
            <a:r>
              <a:rPr lang="en-US" altLang="zh-CN" sz="2000" dirty="0"/>
              <a:t>Mozilla</a:t>
            </a:r>
            <a:r>
              <a:rPr lang="zh-CN" altLang="en-US" sz="2000" dirty="0"/>
              <a:t>支持独立开发的插件模块</a:t>
            </a:r>
            <a:r>
              <a:rPr lang="en-US" altLang="zh-CN" sz="2000" dirty="0"/>
              <a:t>)</a:t>
            </a:r>
            <a:r>
              <a:rPr lang="zh-CN" altLang="en-US" sz="2000" dirty="0" smtClean="0"/>
              <a:t>；</a:t>
            </a:r>
            <a:endParaRPr lang="en-US" altLang="zh-CN" sz="2000" dirty="0" smtClean="0"/>
          </a:p>
          <a:p>
            <a:pPr lvl="1"/>
            <a:r>
              <a:rPr lang="zh-CN" altLang="en-US" sz="2000" dirty="0" smtClean="0"/>
              <a:t>或者</a:t>
            </a:r>
            <a:r>
              <a:rPr lang="zh-CN" altLang="en-US" sz="2000" dirty="0"/>
              <a:t>在动态运行时链接配置，当</a:t>
            </a:r>
            <a:r>
              <a:rPr lang="en-US" altLang="zh-CN" sz="2000" dirty="0"/>
              <a:t>F/OSS</a:t>
            </a:r>
            <a:r>
              <a:rPr lang="zh-CN" altLang="en-US" sz="2000" dirty="0"/>
              <a:t>用像</a:t>
            </a:r>
            <a:r>
              <a:rPr lang="en-US" altLang="zh-CN" sz="2000" dirty="0"/>
              <a:t>Java</a:t>
            </a:r>
            <a:r>
              <a:rPr lang="zh-CN" altLang="en-US" sz="2000" dirty="0"/>
              <a:t>或其它能够进行远程服务</a:t>
            </a:r>
            <a:r>
              <a:rPr lang="en-US" altLang="zh-CN" sz="2000" dirty="0"/>
              <a:t>/</a:t>
            </a:r>
            <a:r>
              <a:rPr lang="zh-CN" altLang="en-US" sz="2000" dirty="0"/>
              <a:t>方法调用的语言编程时</a:t>
            </a:r>
            <a:r>
              <a:rPr lang="zh-CN" altLang="en-US" sz="2000" dirty="0" smtClean="0"/>
              <a:t>。</a:t>
            </a:r>
            <a:endParaRPr lang="zh-CN" altLang="en-US" sz="2000" dirty="0"/>
          </a:p>
        </p:txBody>
      </p:sp>
    </p:spTree>
    <p:extLst>
      <p:ext uri="{BB962C8B-B14F-4D97-AF65-F5344CB8AC3E}">
        <p14:creationId xmlns:p14="http://schemas.microsoft.com/office/powerpoint/2010/main" val="3507098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大部分的</a:t>
            </a:r>
            <a:r>
              <a:rPr lang="en-US" altLang="zh-CN" dirty="0" smtClean="0"/>
              <a:t>F/OSS</a:t>
            </a:r>
            <a:r>
              <a:rPr lang="zh-CN" altLang="en-US" dirty="0" smtClean="0"/>
              <a:t>软件都是</a:t>
            </a:r>
            <a:r>
              <a:rPr lang="en-US" altLang="zh-CN" dirty="0" smtClean="0"/>
              <a:t>E-</a:t>
            </a:r>
            <a:r>
              <a:rPr lang="zh-CN" altLang="en-US" dirty="0" smtClean="0"/>
              <a:t>型程序，即，这些程序嵌入在现实系统中，或者是其一部分，因此，系统的改变必然要求程序和及其环境必须一起进化。</a:t>
            </a:r>
            <a:endParaRPr lang="en-US" altLang="zh-CN" dirty="0" smtClean="0"/>
          </a:p>
          <a:p>
            <a:r>
              <a:rPr lang="zh-CN" altLang="en-US" dirty="0" smtClean="0"/>
              <a:t>从软件进化的模式上看，</a:t>
            </a:r>
            <a:r>
              <a:rPr lang="en-US" altLang="zh-CN" dirty="0" smtClean="0"/>
              <a:t>F/OSS</a:t>
            </a:r>
            <a:r>
              <a:rPr lang="zh-CN" altLang="en-US" dirty="0" smtClean="0"/>
              <a:t>具有更多的多样性和普遍性。 </a:t>
            </a:r>
            <a:endParaRPr lang="en-US" altLang="zh-CN" dirty="0" smtClean="0"/>
          </a:p>
          <a:p>
            <a:pPr lvl="1"/>
            <a:r>
              <a:rPr lang="zh-CN" altLang="en-US" dirty="0" smtClean="0"/>
              <a:t>例如，</a:t>
            </a:r>
            <a:r>
              <a:rPr lang="en-US" altLang="zh-CN" dirty="0" smtClean="0"/>
              <a:t>Linux</a:t>
            </a:r>
            <a:r>
              <a:rPr lang="zh-CN" altLang="en-US" dirty="0" smtClean="0"/>
              <a:t>内核</a:t>
            </a:r>
            <a:r>
              <a:rPr lang="en-US" altLang="zh-CN" dirty="0" smtClean="0"/>
              <a:t>(Kernel)</a:t>
            </a:r>
            <a:r>
              <a:rPr lang="zh-CN" altLang="en-US" dirty="0" smtClean="0"/>
              <a:t>、</a:t>
            </a:r>
            <a:r>
              <a:rPr lang="en-US" altLang="zh-CN" dirty="0" err="1" smtClean="0"/>
              <a:t>Debian</a:t>
            </a:r>
            <a:r>
              <a:rPr lang="en-US" altLang="zh-CN" dirty="0" smtClean="0"/>
              <a:t> Linux </a:t>
            </a:r>
            <a:r>
              <a:rPr lang="zh-CN" altLang="en-US" dirty="0" smtClean="0"/>
              <a:t>发布、</a:t>
            </a:r>
            <a:r>
              <a:rPr lang="en-US" altLang="zh-CN" dirty="0" smtClean="0"/>
              <a:t>Apache Web server</a:t>
            </a:r>
            <a:r>
              <a:rPr lang="zh-CN" altLang="en-US" dirty="0" smtClean="0"/>
              <a:t>、</a:t>
            </a:r>
            <a:r>
              <a:rPr lang="en-US" altLang="zh-CN" dirty="0" smtClean="0"/>
              <a:t>Mozilla Web browser</a:t>
            </a:r>
            <a:r>
              <a:rPr lang="zh-CN" altLang="en-US" dirty="0" smtClean="0"/>
              <a:t>、</a:t>
            </a:r>
            <a:r>
              <a:rPr lang="en-US" altLang="zh-CN" dirty="0" smtClean="0"/>
              <a:t>Berkeley DB, GNOME</a:t>
            </a:r>
            <a:r>
              <a:rPr lang="zh-CN" altLang="en-US" dirty="0" smtClean="0"/>
              <a:t>用户接口、</a:t>
            </a:r>
            <a:r>
              <a:rPr lang="en-US" altLang="zh-CN" dirty="0" smtClean="0"/>
              <a:t>PostgreSQL DBMS</a:t>
            </a:r>
            <a:r>
              <a:rPr lang="zh-CN" altLang="en-US" dirty="0" smtClean="0"/>
              <a:t>等都具有多个版本。</a:t>
            </a:r>
            <a:endParaRPr lang="zh-CN" altLang="en-US" dirty="0"/>
          </a:p>
        </p:txBody>
      </p:sp>
    </p:spTree>
    <p:extLst>
      <p:ext uri="{BB962C8B-B14F-4D97-AF65-F5344CB8AC3E}">
        <p14:creationId xmlns:p14="http://schemas.microsoft.com/office/powerpoint/2010/main" val="3033231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F/OSS</a:t>
            </a:r>
            <a:r>
              <a:rPr lang="zh-CN" altLang="en-US" dirty="0" smtClean="0"/>
              <a:t>的</a:t>
            </a:r>
            <a:r>
              <a:rPr lang="en-US" altLang="zh-CN" dirty="0" smtClean="0"/>
              <a:t>Lehman</a:t>
            </a:r>
            <a:r>
              <a:rPr lang="zh-CN" altLang="en-US" dirty="0" smtClean="0"/>
              <a:t>定律</a:t>
            </a:r>
            <a:endParaRPr lang="zh-CN" altLang="en-US" dirty="0"/>
          </a:p>
        </p:txBody>
      </p:sp>
      <p:sp>
        <p:nvSpPr>
          <p:cNvPr id="3" name="内容占位符 2"/>
          <p:cNvSpPr>
            <a:spLocks noGrp="1"/>
          </p:cNvSpPr>
          <p:nvPr>
            <p:ph idx="1"/>
          </p:nvPr>
        </p:nvSpPr>
        <p:spPr/>
        <p:txBody>
          <a:bodyPr/>
          <a:lstStyle/>
          <a:p>
            <a:r>
              <a:rPr lang="zh-CN" altLang="en-US" sz="2400" dirty="0" smtClean="0"/>
              <a:t>对多个</a:t>
            </a:r>
            <a:r>
              <a:rPr lang="en-US" sz="2400" dirty="0" smtClean="0"/>
              <a:t>F/OSS</a:t>
            </a:r>
            <a:r>
              <a:rPr lang="zh-CN" altLang="en-US" sz="2400" dirty="0" smtClean="0"/>
              <a:t>的进化模式研究，发现需要针对</a:t>
            </a:r>
            <a:r>
              <a:rPr lang="en-US" sz="2400" dirty="0" smtClean="0"/>
              <a:t>F/OSS</a:t>
            </a:r>
            <a:r>
              <a:rPr lang="zh-CN" altLang="en-US" sz="2400" dirty="0" smtClean="0"/>
              <a:t>修订</a:t>
            </a:r>
            <a:r>
              <a:rPr lang="en-US" sz="2400" dirty="0" smtClean="0"/>
              <a:t>Lehman</a:t>
            </a:r>
            <a:r>
              <a:rPr lang="zh-CN" altLang="en-US" sz="2400" dirty="0" smtClean="0"/>
              <a:t>律</a:t>
            </a:r>
            <a:r>
              <a:rPr lang="en-US" sz="2400" dirty="0" smtClean="0"/>
              <a:t>(</a:t>
            </a:r>
            <a:r>
              <a:rPr lang="zh-CN" altLang="en-US" sz="2400" dirty="0" smtClean="0"/>
              <a:t>见</a:t>
            </a:r>
            <a:r>
              <a:rPr lang="en-US" sz="2400" dirty="0" smtClean="0"/>
              <a:t>7.2.3</a:t>
            </a:r>
            <a:r>
              <a:rPr lang="zh-CN" altLang="en-US" sz="2400" dirty="0" smtClean="0"/>
              <a:t>节</a:t>
            </a:r>
            <a:r>
              <a:rPr lang="en-US" sz="2400" dirty="0" smtClean="0"/>
              <a:t>) </a:t>
            </a:r>
            <a:r>
              <a:rPr lang="zh-CN" altLang="en-US" sz="2400" dirty="0" smtClean="0"/>
              <a:t>。</a:t>
            </a:r>
            <a:endParaRPr lang="en-US" altLang="zh-CN" sz="2400" dirty="0" smtClean="0"/>
          </a:p>
          <a:p>
            <a:pPr lvl="1"/>
            <a:r>
              <a:rPr lang="zh-CN" altLang="en-US" sz="2000" dirty="0" smtClean="0"/>
              <a:t>原因在于</a:t>
            </a:r>
            <a:r>
              <a:rPr lang="en-US" sz="2000" dirty="0" smtClean="0"/>
              <a:t>Lehman</a:t>
            </a:r>
            <a:r>
              <a:rPr lang="zh-CN" altLang="en-US" sz="2000" dirty="0" smtClean="0"/>
              <a:t>定律的基础是软件开发和维护环境是基于集中的、合作开发为中心建造的闭源</a:t>
            </a:r>
            <a:r>
              <a:rPr lang="en-US" sz="2000" dirty="0" smtClean="0"/>
              <a:t>(Closed Source)</a:t>
            </a:r>
            <a:r>
              <a:rPr lang="zh-CN" altLang="en-US" sz="2000" dirty="0" smtClean="0"/>
              <a:t>系统应用，缺乏竞争力。</a:t>
            </a:r>
            <a:endParaRPr lang="en-US" altLang="zh-CN" sz="2000" dirty="0" smtClean="0"/>
          </a:p>
          <a:p>
            <a:pPr lvl="1"/>
            <a:r>
              <a:rPr lang="zh-CN" altLang="en-US" sz="2000" dirty="0"/>
              <a:t>而</a:t>
            </a:r>
            <a:r>
              <a:rPr lang="zh-CN" altLang="en-US" sz="2000" dirty="0" smtClean="0"/>
              <a:t>大型的</a:t>
            </a:r>
            <a:r>
              <a:rPr lang="en-US" sz="2000" dirty="0" smtClean="0"/>
              <a:t>F/OSS</a:t>
            </a:r>
            <a:r>
              <a:rPr lang="zh-CN" altLang="en-US" sz="2000" dirty="0" smtClean="0"/>
              <a:t>系统的开发和维护是全球化的和非集中的，由松散的开发者团体进行的，他们缺乏集中管理中所具有的管理权威性、资源和进度约束。</a:t>
            </a:r>
          </a:p>
          <a:p>
            <a:r>
              <a:rPr lang="zh-CN" altLang="en-US" sz="2400" dirty="0" smtClean="0"/>
              <a:t>金融</a:t>
            </a:r>
            <a:r>
              <a:rPr lang="zh-CN" altLang="en-US" sz="2400" dirty="0"/>
              <a:t>股市</a:t>
            </a:r>
            <a:r>
              <a:rPr lang="zh-CN" altLang="en-US" sz="2400" dirty="0" smtClean="0"/>
              <a:t>对</a:t>
            </a:r>
            <a:r>
              <a:rPr lang="en-US" altLang="zh-CN" sz="2400" dirty="0" smtClean="0"/>
              <a:t>F/OSS</a:t>
            </a:r>
            <a:r>
              <a:rPr lang="zh-CN" altLang="en-US" sz="2400" dirty="0" smtClean="0"/>
              <a:t>的</a:t>
            </a:r>
            <a:r>
              <a:rPr lang="zh-CN" altLang="en-US" sz="2400" dirty="0"/>
              <a:t>财政贡献远远大于市场销售所获得价值</a:t>
            </a:r>
            <a:r>
              <a:rPr lang="zh-CN" altLang="en-US" sz="2400" dirty="0" smtClean="0"/>
              <a:t>。</a:t>
            </a:r>
            <a:endParaRPr lang="en-US" altLang="zh-CN" sz="2400" dirty="0" smtClean="0"/>
          </a:p>
          <a:p>
            <a:pPr lvl="1"/>
            <a:r>
              <a:rPr lang="zh-CN" altLang="en-US" sz="2000" dirty="0" smtClean="0"/>
              <a:t>金融</a:t>
            </a:r>
            <a:r>
              <a:rPr lang="zh-CN" altLang="en-US" sz="2000" dirty="0"/>
              <a:t>股市的</a:t>
            </a:r>
            <a:r>
              <a:rPr lang="zh-CN" altLang="en-US" sz="2000" dirty="0" smtClean="0"/>
              <a:t>增长不仅取决于</a:t>
            </a:r>
            <a:r>
              <a:rPr lang="zh-CN" altLang="en-US" sz="2000" dirty="0"/>
              <a:t>软件用户量增长和崇拜，也取决于开源系统版本升级的预期和质量</a:t>
            </a:r>
            <a:r>
              <a:rPr lang="zh-CN" altLang="en-US" sz="2000" dirty="0" smtClean="0"/>
              <a:t>。</a:t>
            </a:r>
            <a:endParaRPr lang="en-US" altLang="zh-CN" sz="2000" dirty="0" smtClean="0"/>
          </a:p>
          <a:p>
            <a:pPr lvl="1"/>
            <a:r>
              <a:rPr lang="zh-CN" altLang="en-US" sz="2000" dirty="0" smtClean="0"/>
              <a:t>这些</a:t>
            </a:r>
            <a:r>
              <a:rPr lang="zh-CN" altLang="en-US" sz="2000" dirty="0"/>
              <a:t>因素对</a:t>
            </a:r>
            <a:r>
              <a:rPr lang="en-US" altLang="zh-CN" sz="2000" dirty="0"/>
              <a:t>F/OSS</a:t>
            </a:r>
            <a:r>
              <a:rPr lang="zh-CN" altLang="en-US" sz="2000" dirty="0"/>
              <a:t>的进化起到极大的推动作用</a:t>
            </a:r>
            <a:r>
              <a:rPr lang="zh-CN" altLang="en-US" sz="2000" dirty="0" smtClean="0"/>
              <a:t>。</a:t>
            </a:r>
            <a:endParaRPr lang="zh-CN" alt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 F/OSS</a:t>
            </a:r>
            <a:r>
              <a:rPr lang="zh-CN" altLang="en-US" dirty="0" smtClean="0"/>
              <a:t>的质量保证</a:t>
            </a:r>
            <a:endParaRPr lang="zh-CN" altLang="en-US" dirty="0"/>
          </a:p>
        </p:txBody>
      </p:sp>
      <p:sp>
        <p:nvSpPr>
          <p:cNvPr id="3" name="内容占位符 2"/>
          <p:cNvSpPr>
            <a:spLocks noGrp="1"/>
          </p:cNvSpPr>
          <p:nvPr>
            <p:ph idx="1"/>
          </p:nvPr>
        </p:nvSpPr>
        <p:spPr/>
        <p:txBody>
          <a:bodyPr/>
          <a:lstStyle/>
          <a:p>
            <a:r>
              <a:rPr lang="zh-CN" altLang="zh-CN" dirty="0"/>
              <a:t>随着开源项目和系统的广泛使用和增强，</a:t>
            </a:r>
            <a:r>
              <a:rPr lang="en-US" altLang="zh-CN" dirty="0"/>
              <a:t>F/OSS</a:t>
            </a:r>
            <a:r>
              <a:rPr lang="zh-CN" altLang="zh-CN" dirty="0"/>
              <a:t>的质量保证活动成为对软件工程领域的新的挑战</a:t>
            </a:r>
            <a:r>
              <a:rPr lang="zh-CN" altLang="zh-CN" dirty="0" smtClean="0"/>
              <a:t>。</a:t>
            </a:r>
            <a:endParaRPr lang="en-US" altLang="zh-CN" dirty="0" smtClean="0"/>
          </a:p>
          <a:p>
            <a:endParaRPr lang="en-US" dirty="0" smtClean="0"/>
          </a:p>
          <a:p>
            <a:pPr lvl="1"/>
            <a:r>
              <a:rPr lang="en-US" dirty="0" smtClean="0"/>
              <a:t>27.5.1 </a:t>
            </a:r>
            <a:r>
              <a:rPr lang="zh-CN" altLang="en-US" dirty="0" smtClean="0"/>
              <a:t>与</a:t>
            </a:r>
            <a:r>
              <a:rPr lang="zh-CN" altLang="en-US" dirty="0" smtClean="0"/>
              <a:t>闭源项目的质量管理对比</a:t>
            </a:r>
          </a:p>
          <a:p>
            <a:pPr lvl="1"/>
            <a:r>
              <a:rPr lang="en-US" dirty="0" smtClean="0"/>
              <a:t>27.5.2 </a:t>
            </a:r>
            <a:r>
              <a:rPr lang="zh-CN" altLang="en-US" dirty="0" smtClean="0"/>
              <a:t>质量管理</a:t>
            </a:r>
            <a:r>
              <a:rPr lang="en-US" dirty="0" smtClean="0"/>
              <a:t>	</a:t>
            </a:r>
            <a:endParaRPr lang="zh-CN" altLang="en-US" dirty="0" smtClean="0"/>
          </a:p>
          <a:p>
            <a:pPr lvl="1"/>
            <a:r>
              <a:rPr lang="en-US" dirty="0" smtClean="0"/>
              <a:t>27.5.3 </a:t>
            </a:r>
            <a:r>
              <a:rPr lang="zh-CN" altLang="en-US" dirty="0" smtClean="0"/>
              <a:t>可信性观点</a:t>
            </a:r>
          </a:p>
          <a:p>
            <a:pPr lvl="1"/>
            <a:r>
              <a:rPr lang="en-US" dirty="0" smtClean="0"/>
              <a:t>27.5.4 </a:t>
            </a:r>
            <a:r>
              <a:rPr lang="zh-CN" altLang="en-US" dirty="0" smtClean="0"/>
              <a:t>质量控制</a:t>
            </a:r>
            <a:endParaRPr lang="zh-CN" alt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27.5.1</a:t>
            </a:r>
            <a:r>
              <a:rPr lang="zh-CN" altLang="en-US" dirty="0" smtClean="0"/>
              <a:t>与闭源项目的质量管理对比</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885788776"/>
              </p:ext>
            </p:extLst>
          </p:nvPr>
        </p:nvGraphicFramePr>
        <p:xfrm>
          <a:off x="1021977" y="2329329"/>
          <a:ext cx="7799682" cy="3927586"/>
        </p:xfrm>
        <a:graphic>
          <a:graphicData uri="http://schemas.openxmlformats.org/drawingml/2006/table">
            <a:tbl>
              <a:tblPr firstRow="1" firstCol="1" lastRow="1" lastCol="1" bandRow="1" bandCol="1"/>
              <a:tblGrid>
                <a:gridCol w="4056694">
                  <a:extLst>
                    <a:ext uri="{9D8B030D-6E8A-4147-A177-3AD203B41FA5}">
                      <a16:colId xmlns:a16="http://schemas.microsoft.com/office/drawing/2014/main" val="214206133"/>
                    </a:ext>
                  </a:extLst>
                </a:gridCol>
                <a:gridCol w="3742988">
                  <a:extLst>
                    <a:ext uri="{9D8B030D-6E8A-4147-A177-3AD203B41FA5}">
                      <a16:colId xmlns:a16="http://schemas.microsoft.com/office/drawing/2014/main" val="2199836349"/>
                    </a:ext>
                  </a:extLst>
                </a:gridCol>
              </a:tblGrid>
              <a:tr h="0">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闭源项目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b="1" kern="1200" dirty="0">
                          <a:solidFill>
                            <a:schemeClr val="tx1"/>
                          </a:solidFill>
                          <a:effectLst/>
                          <a:latin typeface="Times New Roman" panose="02020603050405020304" pitchFamily="18" charset="0"/>
                          <a:ea typeface="宋体" panose="02010600030101010101" pitchFamily="2" charset="-122"/>
                          <a:cs typeface="+mn-cs"/>
                        </a:rPr>
                        <a:t>开源项目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3042625"/>
                  </a:ext>
                </a:extLst>
              </a:tr>
              <a:tr h="36142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良好定义的开发方法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常常没有定义开发方法或编写文档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1623619"/>
                  </a:ext>
                </a:extLst>
              </a:tr>
              <a:tr h="0">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大量的项目文档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很少的项目文档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8470050"/>
                  </a:ext>
                </a:extLst>
              </a:tr>
              <a:tr h="0">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正式化、结构化测试、质量保证方法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非结构化化和非正式的测试和质量保证方法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45952"/>
                  </a:ext>
                </a:extLst>
              </a:tr>
              <a:tr h="0">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分析人员定义需求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开发人员定义需求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64482415"/>
                  </a:ext>
                </a:extLst>
              </a:tr>
              <a:tr h="0">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正式的风险评估过程</a:t>
                      </a:r>
                      <a:r>
                        <a:rPr lang="en-US" sz="1800" kern="1200" dirty="0">
                          <a:solidFill>
                            <a:schemeClr val="tx1"/>
                          </a:solidFill>
                          <a:effectLst/>
                          <a:latin typeface="Times New Roman" panose="02020603050405020304" pitchFamily="18" charset="0"/>
                          <a:ea typeface="宋体" panose="02010600030101010101" pitchFamily="2" charset="-122"/>
                          <a:cs typeface="+mn-cs"/>
                        </a:rPr>
                        <a:t>---</a:t>
                      </a:r>
                      <a:r>
                        <a:rPr lang="zh-CN" sz="1800" kern="1200" dirty="0">
                          <a:solidFill>
                            <a:schemeClr val="tx1"/>
                          </a:solidFill>
                          <a:effectLst/>
                          <a:latin typeface="Times New Roman" panose="02020603050405020304" pitchFamily="18" charset="0"/>
                          <a:ea typeface="宋体" panose="02010600030101010101" pitchFamily="2" charset="-122"/>
                          <a:cs typeface="+mn-cs"/>
                        </a:rPr>
                        <a:t>贯穿整个项目的力度和管理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没有正式的风险评估过程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81793896"/>
                  </a:ext>
                </a:extLst>
              </a:tr>
              <a:tr h="0">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整个项目具有可测量的目标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很少有可测量的目标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8448900"/>
                  </a:ext>
                </a:extLst>
              </a:tr>
              <a:tr h="0">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从黑箱测试开始，尽早发现缺陷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很少收集与质量有关的经验证据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7212645"/>
                  </a:ext>
                </a:extLst>
              </a:tr>
              <a:tr h="0">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把工作分派给测试成员</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测试成员选择工作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3654894"/>
                  </a:ext>
                </a:extLst>
              </a:tr>
              <a:tr h="0">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在编程之前，完成正式设计并评审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项目直接开始编程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5025944"/>
                  </a:ext>
                </a:extLst>
              </a:tr>
              <a:tr h="0">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大量的工作量放在项目策划和进度管理上</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几乎没有项目策划和进度管理</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4890789"/>
                  </a:ext>
                </a:extLst>
              </a:tr>
            </a:tbl>
          </a:graphicData>
        </a:graphic>
      </p:graphicFrame>
      <p:sp>
        <p:nvSpPr>
          <p:cNvPr id="5" name="矩形 4"/>
          <p:cNvSpPr/>
          <p:nvPr/>
        </p:nvSpPr>
        <p:spPr>
          <a:xfrm>
            <a:off x="1203512" y="1193666"/>
            <a:ext cx="7799293" cy="830997"/>
          </a:xfrm>
          <a:prstGeom prst="rect">
            <a:avLst/>
          </a:prstGeom>
        </p:spPr>
        <p:txBody>
          <a:bodyPr wrap="square">
            <a:spAutoFit/>
          </a:bodyPr>
          <a:lstStyle/>
          <a:p>
            <a:r>
              <a:rPr lang="zh-CN" altLang="zh-CN" dirty="0"/>
              <a:t>质量工作者必须回答：传统的</a:t>
            </a:r>
            <a:r>
              <a:rPr lang="en-US" altLang="zh-CN" dirty="0"/>
              <a:t>QA</a:t>
            </a:r>
            <a:r>
              <a:rPr lang="zh-CN" altLang="zh-CN" dirty="0"/>
              <a:t>方法是否适应</a:t>
            </a:r>
            <a:r>
              <a:rPr lang="zh-CN" altLang="zh-CN" dirty="0" smtClean="0"/>
              <a:t>于</a:t>
            </a:r>
            <a:r>
              <a:rPr lang="en-US" altLang="zh-CN" dirty="0" smtClean="0"/>
              <a:t>F/OSS</a:t>
            </a:r>
            <a:r>
              <a:rPr lang="zh-CN" altLang="zh-CN" dirty="0"/>
              <a:t>系统和项目？</a:t>
            </a:r>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27.5.2 </a:t>
            </a:r>
            <a:r>
              <a:rPr lang="zh-CN" altLang="en-US" dirty="0" smtClean="0"/>
              <a:t>质量管理</a:t>
            </a:r>
            <a:endParaRPr lang="zh-CN" altLang="en-US" dirty="0"/>
          </a:p>
        </p:txBody>
      </p:sp>
      <p:sp>
        <p:nvSpPr>
          <p:cNvPr id="3" name="内容占位符 2"/>
          <p:cNvSpPr>
            <a:spLocks noGrp="1"/>
          </p:cNvSpPr>
          <p:nvPr>
            <p:ph idx="1"/>
          </p:nvPr>
        </p:nvSpPr>
        <p:spPr/>
        <p:txBody>
          <a:bodyPr/>
          <a:lstStyle/>
          <a:p>
            <a:r>
              <a:rPr lang="zh-CN" altLang="en-US" sz="2400" dirty="0"/>
              <a:t>以过程规范和</a:t>
            </a:r>
            <a:r>
              <a:rPr lang="zh-CN" altLang="en-US" sz="2400" dirty="0" smtClean="0"/>
              <a:t>统计学为基础的过程改进理论是否适合于</a:t>
            </a:r>
            <a:r>
              <a:rPr lang="en-US" sz="2400" dirty="0" smtClean="0"/>
              <a:t>F/OSS</a:t>
            </a:r>
            <a:r>
              <a:rPr lang="zh-CN" altLang="en-US" sz="2400" dirty="0" smtClean="0"/>
              <a:t>项目呢？</a:t>
            </a:r>
            <a:endParaRPr lang="en-US" altLang="zh-CN" sz="2400" dirty="0" smtClean="0"/>
          </a:p>
          <a:p>
            <a:r>
              <a:rPr lang="zh-CN" altLang="en-US" sz="2400" dirty="0" smtClean="0"/>
              <a:t>按照</a:t>
            </a:r>
            <a:r>
              <a:rPr lang="en-US" sz="2400" dirty="0" smtClean="0"/>
              <a:t>CMMI</a:t>
            </a:r>
            <a:r>
              <a:rPr lang="zh-CN" altLang="en-US" sz="2400" dirty="0" smtClean="0"/>
              <a:t>和</a:t>
            </a:r>
            <a:r>
              <a:rPr lang="en-US" sz="2400" dirty="0" smtClean="0"/>
              <a:t>ISO9000</a:t>
            </a:r>
            <a:r>
              <a:rPr lang="zh-CN" altLang="en-US" sz="2400" dirty="0" smtClean="0"/>
              <a:t>系列的观点，大部分开源项目在开始阶段是“无序的</a:t>
            </a:r>
            <a:r>
              <a:rPr lang="en-US" sz="2400" dirty="0" smtClean="0"/>
              <a:t>(ad hoc)</a:t>
            </a:r>
            <a:r>
              <a:rPr lang="zh-CN" altLang="en-US" sz="2400" dirty="0" smtClean="0"/>
              <a:t>”</a:t>
            </a:r>
            <a:r>
              <a:rPr lang="en-US" sz="2400" baseline="30000" dirty="0" smtClean="0"/>
              <a:t> </a:t>
            </a:r>
            <a:r>
              <a:rPr lang="zh-CN" altLang="en-US" sz="2400" dirty="0" smtClean="0"/>
              <a:t>。</a:t>
            </a:r>
            <a:endParaRPr lang="en-US" altLang="zh-CN" sz="2400" dirty="0" smtClean="0"/>
          </a:p>
          <a:p>
            <a:pPr lvl="1"/>
            <a:r>
              <a:rPr lang="en-US" altLang="zh-CN" sz="2000" dirty="0"/>
              <a:t>CMM</a:t>
            </a:r>
            <a:r>
              <a:rPr lang="zh-CN" altLang="en-US" sz="2000" dirty="0"/>
              <a:t>的许多过程域，例如，子合同管理、需求管理、过程管理和定义等，是不适用的</a:t>
            </a:r>
            <a:r>
              <a:rPr lang="zh-CN" altLang="en-US" sz="2000" dirty="0" smtClean="0"/>
              <a:t>。</a:t>
            </a:r>
            <a:endParaRPr lang="en-US" altLang="zh-CN" sz="2000" dirty="0" smtClean="0"/>
          </a:p>
          <a:p>
            <a:pPr lvl="1"/>
            <a:r>
              <a:rPr lang="zh-CN" altLang="en-US" sz="2000" dirty="0" smtClean="0"/>
              <a:t>但</a:t>
            </a:r>
            <a:r>
              <a:rPr lang="en-US" altLang="zh-CN" sz="2000" dirty="0"/>
              <a:t>F/OSS</a:t>
            </a:r>
            <a:r>
              <a:rPr lang="zh-CN" altLang="en-US" sz="2000" dirty="0"/>
              <a:t>在有些过程域，例如，配置管理、项目监督和追踪，却做得非常好</a:t>
            </a:r>
            <a:r>
              <a:rPr lang="zh-CN" altLang="en-US" sz="2000" dirty="0" smtClean="0"/>
              <a:t>。</a:t>
            </a:r>
            <a:endParaRPr lang="en-US" altLang="zh-CN" sz="2000" dirty="0" smtClean="0"/>
          </a:p>
          <a:p>
            <a:r>
              <a:rPr lang="zh-CN" altLang="en-US" sz="2400" dirty="0" smtClean="0"/>
              <a:t>因此，判断一个</a:t>
            </a:r>
            <a:r>
              <a:rPr lang="en-US" sz="2400" dirty="0" smtClean="0"/>
              <a:t>F/OSS</a:t>
            </a:r>
            <a:r>
              <a:rPr lang="zh-CN" altLang="en-US" sz="2400" dirty="0" smtClean="0"/>
              <a:t>项目或组织的质量保证工作是否做得很好，不能完全按</a:t>
            </a:r>
            <a:r>
              <a:rPr lang="en-US" sz="2400" dirty="0" smtClean="0"/>
              <a:t>CMMI</a:t>
            </a:r>
            <a:r>
              <a:rPr lang="zh-CN" altLang="en-US" sz="2400" dirty="0" smtClean="0"/>
              <a:t>的模型进行评估。</a:t>
            </a:r>
            <a:endParaRPr lang="en-US" altLang="zh-CN" sz="2400" dirty="0" smtClean="0"/>
          </a:p>
          <a:p>
            <a:r>
              <a:rPr lang="zh-CN" altLang="en-US" sz="2400" dirty="0" smtClean="0"/>
              <a:t>我们先从质量管理角度讨论和理解影响质量因素</a:t>
            </a:r>
          </a:p>
          <a:p>
            <a:endParaRPr lang="zh-CN" altLang="en-US" sz="2400"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a:t>
            </a:r>
            <a:r>
              <a:rPr lang="en-US" altLang="zh-CN" dirty="0" smtClean="0"/>
              <a:t>F/OSS</a:t>
            </a:r>
            <a:r>
              <a:rPr lang="zh-CN" altLang="en-US" dirty="0" smtClean="0"/>
              <a:t>质量的因素</a:t>
            </a:r>
            <a:endParaRPr lang="zh-CN" altLang="en-US" dirty="0"/>
          </a:p>
        </p:txBody>
      </p:sp>
      <p:sp>
        <p:nvSpPr>
          <p:cNvPr id="3" name="内容占位符 2"/>
          <p:cNvSpPr>
            <a:spLocks noGrp="1"/>
          </p:cNvSpPr>
          <p:nvPr>
            <p:ph idx="1"/>
          </p:nvPr>
        </p:nvSpPr>
        <p:spPr>
          <a:xfrm>
            <a:off x="1028700" y="1368494"/>
            <a:ext cx="8001000" cy="4902200"/>
          </a:xfrm>
        </p:spPr>
        <p:txBody>
          <a:bodyPr/>
          <a:lstStyle/>
          <a:p>
            <a:r>
              <a:rPr lang="en-US" sz="2400" dirty="0" smtClean="0"/>
              <a:t>1</a:t>
            </a:r>
            <a:r>
              <a:rPr lang="zh-CN" altLang="en-US" sz="2400" dirty="0" smtClean="0"/>
              <a:t>）</a:t>
            </a:r>
            <a:r>
              <a:rPr lang="zh-CN" altLang="en-US" sz="2400" b="1" dirty="0" smtClean="0"/>
              <a:t>可持续的团体</a:t>
            </a:r>
            <a:endParaRPr lang="en-US" altLang="zh-CN" sz="2400" b="1" dirty="0" smtClean="0"/>
          </a:p>
          <a:p>
            <a:pPr lvl="1"/>
            <a:r>
              <a:rPr lang="zh-CN" altLang="en-US" sz="2000" dirty="0" smtClean="0"/>
              <a:t>虽然参加</a:t>
            </a:r>
            <a:r>
              <a:rPr lang="en-US" sz="2000" dirty="0" smtClean="0"/>
              <a:t>F/OSS</a:t>
            </a:r>
            <a:r>
              <a:rPr lang="zh-CN" altLang="en-US" sz="2000" dirty="0" smtClean="0"/>
              <a:t>开发的许多人是自发的，但是必须具有一个稳定的和可持续的核心队伍支撑整个项目。可持续的核心队伍是</a:t>
            </a:r>
            <a:r>
              <a:rPr lang="en-US" sz="2000" dirty="0" smtClean="0"/>
              <a:t>OSS</a:t>
            </a:r>
            <a:r>
              <a:rPr lang="zh-CN" altLang="en-US" sz="2000" dirty="0" smtClean="0"/>
              <a:t>项目的成功的关键。</a:t>
            </a:r>
            <a:endParaRPr lang="en-US" altLang="zh-CN" sz="2000" dirty="0" smtClean="0"/>
          </a:p>
          <a:p>
            <a:pPr lvl="1"/>
            <a:r>
              <a:rPr lang="zh-CN" altLang="en-US" sz="2000" dirty="0" smtClean="0"/>
              <a:t>优秀的团体能够吸引众多的自愿者参加程序开发，从而得到更优秀的高质量的程序员。</a:t>
            </a:r>
          </a:p>
          <a:p>
            <a:r>
              <a:rPr lang="en-US" sz="2400" b="1" dirty="0" smtClean="0"/>
              <a:t>2</a:t>
            </a:r>
            <a:r>
              <a:rPr lang="zh-CN" altLang="en-US" sz="2400" b="1" dirty="0" smtClean="0"/>
              <a:t>）代码模块化</a:t>
            </a:r>
            <a:endParaRPr lang="en-US" altLang="zh-CN" sz="2400" dirty="0" smtClean="0"/>
          </a:p>
          <a:p>
            <a:pPr lvl="1"/>
            <a:r>
              <a:rPr lang="zh-CN" altLang="en-US" sz="2000" dirty="0" smtClean="0"/>
              <a:t>在研究</a:t>
            </a:r>
            <a:r>
              <a:rPr lang="en-US" sz="2000" dirty="0" smtClean="0"/>
              <a:t>Linux</a:t>
            </a:r>
            <a:r>
              <a:rPr lang="zh-CN" altLang="en-US" sz="2000" dirty="0" smtClean="0"/>
              <a:t>可信开发时发现，代码模块化能够让更多程序员针对独立的模块工作，而不需要理解和修改核心系统，避免相互间的干扰。</a:t>
            </a:r>
            <a:endParaRPr lang="en-US" altLang="zh-CN" sz="2000" dirty="0" smtClean="0"/>
          </a:p>
          <a:p>
            <a:pPr lvl="1"/>
            <a:r>
              <a:rPr lang="zh-CN" altLang="en-US" sz="2000" dirty="0" smtClean="0"/>
              <a:t>针对</a:t>
            </a:r>
            <a:r>
              <a:rPr lang="en-US" sz="2000" dirty="0" smtClean="0"/>
              <a:t>100</a:t>
            </a:r>
            <a:r>
              <a:rPr lang="zh-CN" altLang="en-US" sz="2000" dirty="0" smtClean="0"/>
              <a:t>多个开源</a:t>
            </a:r>
            <a:r>
              <a:rPr lang="en-US" sz="2000" dirty="0" smtClean="0"/>
              <a:t>C</a:t>
            </a:r>
            <a:r>
              <a:rPr lang="zh-CN" altLang="en-US" sz="2000" dirty="0" smtClean="0"/>
              <a:t>语言的项目调查也表明了模块化和质量的关系。小模块中的缺陷密度低，用户满意度高，且容易维护和进化。</a:t>
            </a:r>
          </a:p>
          <a:p>
            <a:endParaRPr lang="zh-CN" alt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27.1.1 </a:t>
            </a:r>
            <a:r>
              <a:rPr lang="zh-CN" altLang="en-US" dirty="0" smtClean="0"/>
              <a:t>软件产品与服务</a:t>
            </a:r>
            <a:endParaRPr lang="zh-CN" altLang="en-US" dirty="0"/>
          </a:p>
        </p:txBody>
      </p:sp>
      <p:sp>
        <p:nvSpPr>
          <p:cNvPr id="3" name="内容占位符 2"/>
          <p:cNvSpPr>
            <a:spLocks noGrp="1"/>
          </p:cNvSpPr>
          <p:nvPr>
            <p:ph idx="1"/>
          </p:nvPr>
        </p:nvSpPr>
        <p:spPr>
          <a:xfrm>
            <a:off x="990600" y="1295400"/>
            <a:ext cx="8001000" cy="591457"/>
          </a:xfrm>
        </p:spPr>
        <p:txBody>
          <a:bodyPr/>
          <a:lstStyle/>
          <a:p>
            <a:r>
              <a:rPr lang="zh-CN" altLang="en-US" sz="2000" dirty="0" smtClean="0"/>
              <a:t>回顾第</a:t>
            </a:r>
            <a:r>
              <a:rPr lang="en-US" altLang="zh-CN" sz="2000" dirty="0" smtClean="0"/>
              <a:t>6</a:t>
            </a:r>
            <a:r>
              <a:rPr lang="zh-CN" altLang="en-US" sz="2000" dirty="0" smtClean="0"/>
              <a:t>章软件产品</a:t>
            </a:r>
            <a:r>
              <a:rPr lang="zh-CN" altLang="en-US" sz="2000" dirty="0"/>
              <a:t>和项目的商业模式</a:t>
            </a:r>
            <a:endParaRPr lang="en-US" altLang="zh-CN" sz="2000" dirty="0" smtClean="0"/>
          </a:p>
          <a:p>
            <a:pPr lvl="1"/>
            <a:r>
              <a:rPr lang="zh-CN" altLang="en-US" sz="1600" dirty="0" smtClean="0"/>
              <a:t>软件产品</a:t>
            </a:r>
            <a:r>
              <a:rPr lang="zh-CN" altLang="en-US" sz="1600" dirty="0"/>
              <a:t>主要有</a:t>
            </a:r>
            <a:r>
              <a:rPr lang="zh-CN" altLang="en-US" sz="1600" dirty="0" smtClean="0"/>
              <a:t>两种形式</a:t>
            </a:r>
            <a:r>
              <a:rPr lang="zh-CN" altLang="en-US" sz="1600" dirty="0"/>
              <a:t>：企业解决方案和包装好的软件</a:t>
            </a:r>
            <a:r>
              <a:rPr lang="zh-CN" altLang="en-US" sz="1600" dirty="0" smtClean="0"/>
              <a:t>。</a:t>
            </a:r>
            <a:endParaRPr lang="en-US" altLang="zh-CN" sz="1600" dirty="0" smtClean="0"/>
          </a:p>
          <a:p>
            <a:pPr lvl="1"/>
            <a:r>
              <a:rPr lang="zh-CN" altLang="en-US" sz="1600" dirty="0" smtClean="0"/>
              <a:t>企业</a:t>
            </a:r>
            <a:r>
              <a:rPr lang="zh-CN" altLang="en-US" sz="1600" dirty="0"/>
              <a:t>解决方案中的软件许可证占总成本</a:t>
            </a:r>
            <a:r>
              <a:rPr lang="en-US" altLang="zh-CN" sz="1600" dirty="0"/>
              <a:t>30%</a:t>
            </a:r>
            <a:r>
              <a:rPr lang="zh-CN" altLang="en-US" sz="1600" dirty="0"/>
              <a:t>，</a:t>
            </a:r>
            <a:r>
              <a:rPr lang="en-US" altLang="zh-CN" sz="1600" dirty="0"/>
              <a:t>70%</a:t>
            </a:r>
            <a:r>
              <a:rPr lang="zh-CN" altLang="en-US" sz="1600" dirty="0"/>
              <a:t>是客户化的</a:t>
            </a:r>
            <a:r>
              <a:rPr lang="zh-CN" altLang="en-US" sz="1600" dirty="0" smtClean="0"/>
              <a:t>费用。</a:t>
            </a:r>
            <a:endParaRPr lang="en-US" altLang="zh-CN" sz="1600" dirty="0" smtClean="0"/>
          </a:p>
          <a:p>
            <a:pPr lvl="1"/>
            <a:r>
              <a:rPr lang="zh-CN" altLang="en-US" sz="1600" dirty="0"/>
              <a:t>从</a:t>
            </a:r>
            <a:r>
              <a:rPr lang="en-US" altLang="zh-CN" sz="1600" dirty="0"/>
              <a:t>1962</a:t>
            </a:r>
            <a:r>
              <a:rPr lang="zh-CN" altLang="en-US" sz="1600" dirty="0"/>
              <a:t>年到</a:t>
            </a:r>
            <a:r>
              <a:rPr lang="en-US" altLang="zh-CN" sz="1600" dirty="0"/>
              <a:t>2000</a:t>
            </a:r>
            <a:r>
              <a:rPr lang="zh-CN" altLang="en-US" sz="1600" dirty="0"/>
              <a:t>年之间，包装好的软件市场占整个软件市场</a:t>
            </a:r>
            <a:r>
              <a:rPr lang="zh-CN" altLang="en-US" sz="1600" dirty="0" smtClean="0"/>
              <a:t>的约</a:t>
            </a:r>
            <a:r>
              <a:rPr lang="en-US" altLang="zh-CN" sz="1600" dirty="0" smtClean="0"/>
              <a:t>30</a:t>
            </a:r>
            <a:r>
              <a:rPr lang="en-US" altLang="zh-CN" sz="1600" dirty="0"/>
              <a:t>%</a:t>
            </a:r>
            <a:r>
              <a:rPr lang="zh-CN" altLang="en-US" sz="1600" dirty="0" smtClean="0"/>
              <a:t>。</a:t>
            </a:r>
            <a:endParaRPr lang="en-US" altLang="zh-CN" sz="1600" dirty="0" smtClean="0"/>
          </a:p>
          <a:p>
            <a:r>
              <a:rPr lang="zh-CN" altLang="en-US" sz="2000" dirty="0"/>
              <a:t>软件市场的特点是知识驱动、低投入</a:t>
            </a:r>
            <a:r>
              <a:rPr lang="zh-CN" altLang="en-US" sz="2000" dirty="0" smtClean="0"/>
              <a:t>资本和高研发成本</a:t>
            </a:r>
            <a:endParaRPr lang="en-US" altLang="zh-CN" sz="2000" dirty="0" smtClean="0"/>
          </a:p>
          <a:p>
            <a:r>
              <a:rPr lang="zh-CN" altLang="en-US" sz="2000" dirty="0" smtClean="0"/>
              <a:t>软件市场和技术变化非常</a:t>
            </a:r>
            <a:r>
              <a:rPr lang="zh-CN" altLang="en-US" sz="2000" dirty="0"/>
              <a:t>快</a:t>
            </a:r>
            <a:r>
              <a:rPr lang="zh-CN" altLang="en-US" sz="2000" dirty="0" smtClean="0"/>
              <a:t>，</a:t>
            </a:r>
            <a:r>
              <a:rPr lang="zh-CN" altLang="zh-CN" sz="2000" dirty="0" smtClean="0"/>
              <a:t>稳定</a:t>
            </a:r>
            <a:r>
              <a:rPr lang="zh-CN" altLang="zh-CN" sz="2000" dirty="0"/>
              <a:t>性比其它行业要差的</a:t>
            </a:r>
            <a:r>
              <a:rPr lang="zh-CN" altLang="zh-CN" sz="2000" dirty="0" smtClean="0"/>
              <a:t>多</a:t>
            </a:r>
            <a:endParaRPr lang="en-US" altLang="zh-CN" sz="2000" dirty="0"/>
          </a:p>
        </p:txBody>
      </p:sp>
      <p:pic>
        <p:nvPicPr>
          <p:cNvPr id="1027" name="Picture 3"/>
          <p:cNvPicPr>
            <a:picLocks noChangeAspect="1" noChangeArrowheads="1"/>
          </p:cNvPicPr>
          <p:nvPr/>
        </p:nvPicPr>
        <p:blipFill>
          <a:blip r:embed="rId2"/>
          <a:srcRect/>
          <a:stretch>
            <a:fillRect/>
          </a:stretch>
        </p:blipFill>
        <p:spPr bwMode="auto">
          <a:xfrm>
            <a:off x="2185067" y="3249738"/>
            <a:ext cx="6332263" cy="30852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质量因素</a:t>
            </a:r>
            <a:endParaRPr lang="zh-CN" altLang="en-US" dirty="0"/>
          </a:p>
        </p:txBody>
      </p:sp>
      <p:sp>
        <p:nvSpPr>
          <p:cNvPr id="3" name="内容占位符 2"/>
          <p:cNvSpPr>
            <a:spLocks noGrp="1"/>
          </p:cNvSpPr>
          <p:nvPr>
            <p:ph idx="1"/>
          </p:nvPr>
        </p:nvSpPr>
        <p:spPr>
          <a:xfrm>
            <a:off x="914400" y="1277765"/>
            <a:ext cx="8001000" cy="4902200"/>
          </a:xfrm>
        </p:spPr>
        <p:txBody>
          <a:bodyPr/>
          <a:lstStyle/>
          <a:p>
            <a:r>
              <a:rPr lang="en-US" sz="2400" b="1" dirty="0" smtClean="0"/>
              <a:t>3</a:t>
            </a:r>
            <a:r>
              <a:rPr lang="zh-CN" altLang="en-US" sz="2400" b="1" dirty="0" smtClean="0"/>
              <a:t>）项目管理</a:t>
            </a:r>
            <a:endParaRPr lang="en-US" altLang="zh-CN" sz="2400" b="1" dirty="0" smtClean="0"/>
          </a:p>
          <a:p>
            <a:pPr lvl="1"/>
            <a:r>
              <a:rPr lang="zh-CN" altLang="en-US" sz="2000" dirty="0" smtClean="0"/>
              <a:t>从项目管理的角度看，主要有两个因素：</a:t>
            </a:r>
            <a:endParaRPr lang="en-US" altLang="zh-CN" sz="2000" dirty="0" smtClean="0"/>
          </a:p>
          <a:p>
            <a:pPr lvl="2"/>
            <a:r>
              <a:rPr lang="zh-CN" altLang="en-US" sz="1800" dirty="0" smtClean="0"/>
              <a:t>一</a:t>
            </a:r>
            <a:r>
              <a:rPr lang="zh-CN" altLang="en-US" sz="1800" dirty="0"/>
              <a:t>个是同行</a:t>
            </a:r>
            <a:r>
              <a:rPr lang="zh-CN" altLang="en-US" sz="1800" dirty="0" smtClean="0"/>
              <a:t>评审：</a:t>
            </a:r>
            <a:endParaRPr lang="en-US" altLang="zh-CN" sz="1800" dirty="0" smtClean="0"/>
          </a:p>
          <a:p>
            <a:pPr lvl="3"/>
            <a:r>
              <a:rPr lang="en-US" altLang="zh-CN" sz="1600" dirty="0" smtClean="0"/>
              <a:t>F/OSS</a:t>
            </a:r>
            <a:r>
              <a:rPr lang="zh-CN" altLang="en-US" sz="1600" dirty="0"/>
              <a:t>项目发布的频度高</a:t>
            </a:r>
            <a:r>
              <a:rPr lang="zh-CN" altLang="en-US" sz="1600" dirty="0" smtClean="0"/>
              <a:t>，同行评审就要快。</a:t>
            </a:r>
            <a:endParaRPr lang="en-US" altLang="zh-CN" sz="1600" dirty="0" smtClean="0"/>
          </a:p>
          <a:p>
            <a:pPr lvl="3"/>
            <a:r>
              <a:rPr lang="zh-CN" altLang="en-US" sz="1600" dirty="0" smtClean="0"/>
              <a:t>大量</a:t>
            </a:r>
            <a:r>
              <a:rPr lang="zh-CN" altLang="en-US" sz="1600" dirty="0"/>
              <a:t>的同行评审人员可以快速和有效地进行评审，而不必要是传统评审时限制</a:t>
            </a:r>
            <a:r>
              <a:rPr lang="en-US" altLang="zh-CN" sz="1600" dirty="0"/>
              <a:t>5~6</a:t>
            </a:r>
            <a:r>
              <a:rPr lang="zh-CN" altLang="en-US" sz="1600" dirty="0"/>
              <a:t>个评审</a:t>
            </a:r>
            <a:r>
              <a:rPr lang="zh-CN" altLang="en-US" sz="1600" dirty="0" smtClean="0"/>
              <a:t>人员。</a:t>
            </a:r>
            <a:endParaRPr lang="en-US" altLang="zh-CN" sz="1600" dirty="0" smtClean="0"/>
          </a:p>
          <a:p>
            <a:pPr lvl="3"/>
            <a:r>
              <a:rPr lang="zh-CN" altLang="en-US" sz="1600" dirty="0" smtClean="0"/>
              <a:t>惠</a:t>
            </a:r>
            <a:r>
              <a:rPr lang="zh-CN" altLang="en-US" sz="1600" dirty="0"/>
              <a:t>普</a:t>
            </a:r>
            <a:r>
              <a:rPr lang="zh-CN" altLang="en-US" sz="1600" dirty="0" smtClean="0"/>
              <a:t>公司强调</a:t>
            </a:r>
            <a:r>
              <a:rPr lang="zh-CN" altLang="en-US" sz="1600" dirty="0"/>
              <a:t>在</a:t>
            </a:r>
            <a:r>
              <a:rPr lang="en-US" altLang="zh-CN" sz="1600" dirty="0"/>
              <a:t>F/OSS</a:t>
            </a:r>
            <a:r>
              <a:rPr lang="zh-CN" altLang="en-US" sz="1600" dirty="0"/>
              <a:t>中将代码审查作为连续过程，即，像闭源项目一样作为一个环节。</a:t>
            </a:r>
          </a:p>
          <a:p>
            <a:pPr lvl="2"/>
            <a:r>
              <a:rPr lang="zh-CN" altLang="en-US" sz="1800" dirty="0"/>
              <a:t>第二个是人员</a:t>
            </a:r>
            <a:r>
              <a:rPr lang="zh-CN" altLang="en-US" sz="1800" dirty="0" smtClean="0"/>
              <a:t>管理：</a:t>
            </a:r>
            <a:endParaRPr lang="en-US" altLang="zh-CN" sz="1800" dirty="0" smtClean="0"/>
          </a:p>
          <a:p>
            <a:pPr lvl="3"/>
            <a:r>
              <a:rPr lang="zh-CN" altLang="en-US" sz="1600" dirty="0"/>
              <a:t>人员管理是获得高质量代码的关键。</a:t>
            </a:r>
            <a:endParaRPr lang="en-US" altLang="zh-CN" sz="1600" dirty="0"/>
          </a:p>
          <a:p>
            <a:pPr lvl="3"/>
            <a:r>
              <a:rPr lang="en-US" altLang="zh-CN" sz="1600" dirty="0"/>
              <a:t>F/OSS</a:t>
            </a:r>
            <a:r>
              <a:rPr lang="zh-CN" altLang="en-US" sz="1600" dirty="0"/>
              <a:t>更多是以人为中心的过程，而传统方法则强调方法、工具和技术</a:t>
            </a:r>
            <a:r>
              <a:rPr lang="zh-CN" altLang="en-US" sz="1600" dirty="0" smtClean="0"/>
              <a:t>。</a:t>
            </a:r>
            <a:endParaRPr lang="zh-CN" altLang="en-US" sz="1600" dirty="0"/>
          </a:p>
          <a:p>
            <a:endParaRPr lang="zh-CN" altLang="en-US" sz="2400" dirty="0"/>
          </a:p>
        </p:txBody>
      </p:sp>
    </p:spTree>
    <p:extLst>
      <p:ext uri="{BB962C8B-B14F-4D97-AF65-F5344CB8AC3E}">
        <p14:creationId xmlns:p14="http://schemas.microsoft.com/office/powerpoint/2010/main" val="39088398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质量因素</a:t>
            </a:r>
            <a:endParaRPr lang="zh-CN" altLang="en-US" dirty="0"/>
          </a:p>
        </p:txBody>
      </p:sp>
      <p:sp>
        <p:nvSpPr>
          <p:cNvPr id="3" name="内容占位符 2"/>
          <p:cNvSpPr>
            <a:spLocks noGrp="1"/>
          </p:cNvSpPr>
          <p:nvPr>
            <p:ph idx="1"/>
          </p:nvPr>
        </p:nvSpPr>
        <p:spPr>
          <a:xfrm>
            <a:off x="914400" y="1218560"/>
            <a:ext cx="8001000" cy="4902200"/>
          </a:xfrm>
        </p:spPr>
        <p:txBody>
          <a:bodyPr/>
          <a:lstStyle/>
          <a:p>
            <a:r>
              <a:rPr lang="en-US" sz="2400" b="1" dirty="0" smtClean="0"/>
              <a:t>4</a:t>
            </a:r>
            <a:r>
              <a:rPr lang="zh-CN" altLang="en-US" sz="2400" b="1" dirty="0" smtClean="0"/>
              <a:t>）测试过程</a:t>
            </a:r>
            <a:endParaRPr lang="en-US" altLang="zh-CN" sz="2400" b="1" dirty="0" smtClean="0"/>
          </a:p>
          <a:p>
            <a:pPr lvl="1"/>
            <a:r>
              <a:rPr lang="zh-CN" altLang="en-US" sz="2000" dirty="0" smtClean="0"/>
              <a:t>在</a:t>
            </a:r>
            <a:r>
              <a:rPr lang="en-US" altLang="zh-CN" sz="2000" dirty="0" smtClean="0"/>
              <a:t>F/</a:t>
            </a:r>
            <a:r>
              <a:rPr lang="en-US" sz="2000" dirty="0" smtClean="0"/>
              <a:t>OSS</a:t>
            </a:r>
            <a:r>
              <a:rPr lang="zh-CN" altLang="en-US" sz="2000" dirty="0"/>
              <a:t>项目中，错误判断和修复贯穿于整个生命周期，系统测试的严格程度随质量有很大影响。</a:t>
            </a:r>
          </a:p>
          <a:p>
            <a:pPr lvl="1"/>
            <a:r>
              <a:rPr lang="zh-CN" altLang="en-US" sz="2200" b="1" dirty="0" smtClean="0"/>
              <a:t>错误判断和修复：</a:t>
            </a:r>
            <a:r>
              <a:rPr lang="en-US" sz="2200" dirty="0" smtClean="0"/>
              <a:t>F/OSS</a:t>
            </a:r>
            <a:r>
              <a:rPr lang="zh-CN" altLang="en-US" sz="2200" dirty="0" smtClean="0"/>
              <a:t>的软件必然会有错误。</a:t>
            </a:r>
            <a:endParaRPr lang="en-US" altLang="zh-CN" sz="2200" dirty="0" smtClean="0"/>
          </a:p>
          <a:p>
            <a:pPr lvl="2"/>
            <a:r>
              <a:rPr lang="zh-CN" altLang="en-US" sz="1800" dirty="0" smtClean="0"/>
              <a:t>采用“尽早发布，频繁发布”，而不是等获得高质量后再发布，更能够让大量的开人员参加迭代、增强和纠错活动中。</a:t>
            </a:r>
          </a:p>
          <a:p>
            <a:pPr lvl="1"/>
            <a:r>
              <a:rPr lang="zh-CN" altLang="en-US" sz="2000" b="1" dirty="0" smtClean="0"/>
              <a:t>系统测试</a:t>
            </a:r>
            <a:r>
              <a:rPr lang="zh-CN" altLang="en-US" sz="2000" dirty="0" smtClean="0"/>
              <a:t>：针对</a:t>
            </a:r>
            <a:r>
              <a:rPr lang="en-US" sz="2000" dirty="0" smtClean="0"/>
              <a:t>200</a:t>
            </a:r>
            <a:r>
              <a:rPr lang="zh-CN" altLang="en-US" sz="2000" dirty="0" smtClean="0"/>
              <a:t>多个</a:t>
            </a:r>
            <a:r>
              <a:rPr lang="en-US" sz="2000" dirty="0" smtClean="0"/>
              <a:t>OSS</a:t>
            </a:r>
            <a:r>
              <a:rPr lang="zh-CN" altLang="en-US" sz="2000" dirty="0" smtClean="0"/>
              <a:t>项目的研究表明：</a:t>
            </a:r>
            <a:endParaRPr lang="en-US" altLang="zh-CN" sz="2000" dirty="0" smtClean="0"/>
          </a:p>
          <a:p>
            <a:pPr lvl="2"/>
            <a:r>
              <a:rPr lang="en-US" sz="1800" dirty="0" smtClean="0"/>
              <a:t>a) 20</a:t>
            </a:r>
            <a:r>
              <a:rPr lang="en-US" sz="1800" dirty="0"/>
              <a:t>%</a:t>
            </a:r>
            <a:r>
              <a:rPr lang="zh-CN" altLang="en-US" sz="1800" dirty="0"/>
              <a:t>以下的</a:t>
            </a:r>
            <a:r>
              <a:rPr lang="en-US" sz="1800" dirty="0"/>
              <a:t>F/OSS</a:t>
            </a:r>
            <a:r>
              <a:rPr lang="zh-CN" altLang="en-US" sz="1800" dirty="0"/>
              <a:t>项目有测试计划；</a:t>
            </a:r>
            <a:endParaRPr lang="en-US" altLang="zh-CN" sz="1800" dirty="0"/>
          </a:p>
          <a:p>
            <a:pPr lvl="2"/>
            <a:r>
              <a:rPr lang="en-US" sz="1800" dirty="0"/>
              <a:t>b</a:t>
            </a:r>
            <a:r>
              <a:rPr lang="en-US" sz="1800" dirty="0" smtClean="0"/>
              <a:t>) </a:t>
            </a:r>
            <a:r>
              <a:rPr lang="zh-CN" altLang="en-US" sz="1800" dirty="0" smtClean="0"/>
              <a:t>只有</a:t>
            </a:r>
            <a:r>
              <a:rPr lang="en-US" sz="1800" dirty="0"/>
              <a:t>40%</a:t>
            </a:r>
            <a:r>
              <a:rPr lang="zh-CN" altLang="en-US" sz="1800" dirty="0"/>
              <a:t>的项目使用测试工具，虽然测试工具支持程度在稳定上升；不到</a:t>
            </a:r>
            <a:r>
              <a:rPr lang="en-US" sz="1800" dirty="0"/>
              <a:t>50%</a:t>
            </a:r>
            <a:r>
              <a:rPr lang="zh-CN" altLang="en-US" sz="1800" dirty="0"/>
              <a:t>的</a:t>
            </a:r>
            <a:r>
              <a:rPr lang="en-US" sz="1800" dirty="0"/>
              <a:t>F/OSS</a:t>
            </a:r>
            <a:r>
              <a:rPr lang="zh-CN" altLang="en-US" sz="1800" dirty="0"/>
              <a:t>系统使用代码覆盖率概念和工具。</a:t>
            </a:r>
          </a:p>
          <a:p>
            <a:endParaRPr lang="zh-CN" altLang="en-US" sz="2400" dirty="0" smtClean="0"/>
          </a:p>
          <a:p>
            <a:endParaRPr lang="zh-CN" alt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sz="2400" b="1" dirty="0" smtClean="0"/>
              <a:t>4</a:t>
            </a:r>
            <a:r>
              <a:rPr lang="zh-CN" altLang="en-US" sz="2400" b="1" dirty="0" smtClean="0"/>
              <a:t>）测试过程</a:t>
            </a:r>
            <a:r>
              <a:rPr lang="en-US" altLang="zh-CN" sz="2400" b="1" dirty="0" smtClean="0"/>
              <a:t>(</a:t>
            </a:r>
            <a:r>
              <a:rPr lang="zh-CN" altLang="en-US" sz="2400" b="1" dirty="0" smtClean="0"/>
              <a:t>续</a:t>
            </a:r>
            <a:r>
              <a:rPr lang="en-US" altLang="zh-CN" sz="2400" b="1" dirty="0" smtClean="0"/>
              <a:t>)</a:t>
            </a:r>
            <a:endParaRPr lang="en-US" sz="2400" dirty="0" smtClean="0"/>
          </a:p>
          <a:p>
            <a:pPr lvl="1"/>
            <a:r>
              <a:rPr lang="en-US" sz="2000" dirty="0" smtClean="0"/>
              <a:t>F/OSS</a:t>
            </a:r>
            <a:r>
              <a:rPr lang="zh-CN" altLang="en-US" sz="2000" dirty="0" smtClean="0"/>
              <a:t>开发并不遵循结构化测试方法，但也能开发出高质量的软件。</a:t>
            </a:r>
            <a:endParaRPr lang="en-US" altLang="zh-CN" sz="2000" dirty="0" smtClean="0"/>
          </a:p>
          <a:p>
            <a:pPr lvl="2"/>
            <a:r>
              <a:rPr lang="en-US" sz="1600" dirty="0" smtClean="0"/>
              <a:t>F/OSS</a:t>
            </a:r>
            <a:r>
              <a:rPr lang="zh-CN" altLang="en-US" sz="1600" dirty="0" smtClean="0"/>
              <a:t>项目会建立测试的软虫池，让更多的人看到错误。</a:t>
            </a:r>
            <a:endParaRPr lang="en-US" altLang="zh-CN" sz="1600" dirty="0" smtClean="0"/>
          </a:p>
          <a:p>
            <a:pPr lvl="2"/>
            <a:r>
              <a:rPr lang="zh-CN" altLang="en-US" sz="1600" dirty="0" smtClean="0"/>
              <a:t>并针对不同的平台做测试，从而提高了测试的广泛性。</a:t>
            </a:r>
            <a:endParaRPr lang="en-US" altLang="zh-CN" sz="1600" dirty="0" smtClean="0"/>
          </a:p>
          <a:p>
            <a:pPr lvl="2"/>
            <a:r>
              <a:rPr lang="zh-CN" altLang="en-US" sz="1600" dirty="0" smtClean="0"/>
              <a:t>因此，</a:t>
            </a:r>
            <a:r>
              <a:rPr lang="en-US" sz="1600" dirty="0" smtClean="0"/>
              <a:t>OSS</a:t>
            </a:r>
            <a:r>
              <a:rPr lang="zh-CN" altLang="en-US" sz="1600" dirty="0" smtClean="0"/>
              <a:t>系统的质量反而会比闭源软件的质量高。</a:t>
            </a:r>
            <a:endParaRPr lang="en-US" altLang="zh-CN" sz="1600" dirty="0" smtClean="0"/>
          </a:p>
          <a:p>
            <a:pPr lvl="1"/>
            <a:r>
              <a:rPr lang="zh-CN" altLang="en-US" sz="2000" dirty="0" smtClean="0"/>
              <a:t>在传统方法中，早期发现缺陷和修复的成本相对会低。</a:t>
            </a:r>
            <a:endParaRPr lang="en-US" altLang="zh-CN" sz="2000" dirty="0" smtClean="0"/>
          </a:p>
          <a:p>
            <a:pPr lvl="2"/>
            <a:r>
              <a:rPr lang="zh-CN" altLang="en-US" sz="1600" dirty="0"/>
              <a:t>前期的投入不一定得到好结果，</a:t>
            </a:r>
            <a:r>
              <a:rPr lang="en-US" altLang="zh-CN" sz="1600" dirty="0"/>
              <a:t>McConnell</a:t>
            </a:r>
            <a:r>
              <a:rPr lang="zh-CN" altLang="en-US" sz="1600" dirty="0"/>
              <a:t>断言不足的前期工作</a:t>
            </a:r>
            <a:r>
              <a:rPr lang="en-US" altLang="zh-CN" sz="1600" dirty="0"/>
              <a:t>(</a:t>
            </a:r>
            <a:r>
              <a:rPr lang="zh-CN" altLang="en-US" sz="1600" dirty="0"/>
              <a:t>例如，系统设计</a:t>
            </a:r>
            <a:r>
              <a:rPr lang="en-US" altLang="zh-CN" sz="1600" dirty="0"/>
              <a:t>)</a:t>
            </a:r>
            <a:r>
              <a:rPr lang="zh-CN" altLang="en-US" sz="1600" dirty="0"/>
              <a:t>导致了</a:t>
            </a:r>
            <a:r>
              <a:rPr lang="en-US" altLang="zh-CN" sz="1600" dirty="0"/>
              <a:t>Windows NT</a:t>
            </a:r>
            <a:r>
              <a:rPr lang="zh-CN" altLang="en-US" sz="1600" dirty="0"/>
              <a:t>项目规模的增加，</a:t>
            </a:r>
            <a:endParaRPr lang="en-US" altLang="zh-CN" sz="1600" dirty="0"/>
          </a:p>
          <a:p>
            <a:pPr lvl="1"/>
            <a:r>
              <a:rPr lang="zh-CN" altLang="en-US" sz="2000" dirty="0" smtClean="0"/>
              <a:t>但</a:t>
            </a:r>
            <a:r>
              <a:rPr lang="zh-CN" altLang="en-US" sz="2000" dirty="0"/>
              <a:t>在</a:t>
            </a:r>
            <a:r>
              <a:rPr lang="en-US" sz="2000" dirty="0"/>
              <a:t>OSS</a:t>
            </a:r>
            <a:r>
              <a:rPr lang="zh-CN" altLang="en-US" sz="2000" dirty="0"/>
              <a:t>开发中，在代码层面修复软虫，而不是在设计层面。</a:t>
            </a:r>
            <a:endParaRPr lang="en-US" altLang="zh-CN" sz="2000" dirty="0"/>
          </a:p>
          <a:p>
            <a:pPr lvl="2"/>
            <a:r>
              <a:rPr lang="zh-CN" altLang="en-US" dirty="0" smtClean="0"/>
              <a:t>开</a:t>
            </a:r>
            <a:r>
              <a:rPr lang="zh-CN" altLang="en-US" dirty="0"/>
              <a:t>源项目</a:t>
            </a:r>
            <a:r>
              <a:rPr lang="en-US" dirty="0"/>
              <a:t>Linux</a:t>
            </a:r>
            <a:r>
              <a:rPr lang="zh-CN" altLang="en-US" dirty="0"/>
              <a:t>的规模仅是</a:t>
            </a:r>
            <a:r>
              <a:rPr lang="en-US" dirty="0"/>
              <a:t>Windows</a:t>
            </a:r>
            <a:r>
              <a:rPr lang="zh-CN" altLang="en-US" dirty="0"/>
              <a:t>的几分之一</a:t>
            </a:r>
            <a:r>
              <a:rPr lang="zh-CN" altLang="en-US" sz="2400" dirty="0" smtClean="0"/>
              <a:t>。</a:t>
            </a:r>
          </a:p>
          <a:p>
            <a:pPr marL="457200" lvl="1" indent="0">
              <a:buNone/>
            </a:pPr>
            <a:endParaRPr lang="zh-CN" altLang="en-US" dirty="0" smtClean="0"/>
          </a:p>
          <a:p>
            <a:endParaRPr lang="zh-CN" altLang="en-US" sz="24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27.5.3 </a:t>
            </a:r>
            <a:r>
              <a:rPr lang="zh-CN" altLang="en-US" dirty="0" smtClean="0"/>
              <a:t>可信性观点</a:t>
            </a:r>
            <a:endParaRPr lang="zh-CN" altLang="en-US" dirty="0"/>
          </a:p>
        </p:txBody>
      </p:sp>
      <p:sp>
        <p:nvSpPr>
          <p:cNvPr id="3" name="内容占位符 2"/>
          <p:cNvSpPr>
            <a:spLocks noGrp="1"/>
          </p:cNvSpPr>
          <p:nvPr>
            <p:ph idx="1"/>
          </p:nvPr>
        </p:nvSpPr>
        <p:spPr>
          <a:xfrm>
            <a:off x="990600" y="1295400"/>
            <a:ext cx="8001000" cy="3683000"/>
          </a:xfrm>
        </p:spPr>
        <p:txBody>
          <a:bodyPr/>
          <a:lstStyle/>
          <a:p>
            <a:r>
              <a:rPr lang="en-US" dirty="0" smtClean="0"/>
              <a:t>F/OSS</a:t>
            </a:r>
            <a:r>
              <a:rPr lang="zh-CN" altLang="en-US" dirty="0" smtClean="0"/>
              <a:t>项目往往是国际性的项目，自愿者会有不同的文化、道德、法律背景。</a:t>
            </a:r>
            <a:endParaRPr lang="en-US" altLang="zh-CN" dirty="0" smtClean="0"/>
          </a:p>
          <a:p>
            <a:r>
              <a:rPr lang="zh-CN" altLang="en-US" dirty="0" smtClean="0"/>
              <a:t>自然用户会怀疑开源码系统的</a:t>
            </a:r>
            <a:r>
              <a:rPr lang="zh-CN" altLang="en-US" b="1" dirty="0" smtClean="0"/>
              <a:t>血统不纯</a:t>
            </a:r>
            <a:r>
              <a:rPr lang="en-US" dirty="0" smtClean="0"/>
              <a:t>(</a:t>
            </a:r>
            <a:r>
              <a:rPr lang="zh-CN" altLang="en-US" dirty="0" smtClean="0"/>
              <a:t>参见</a:t>
            </a:r>
            <a:r>
              <a:rPr lang="en-US" dirty="0" smtClean="0"/>
              <a:t>6.4.1)</a:t>
            </a:r>
            <a:r>
              <a:rPr lang="zh-CN" altLang="en-US" dirty="0" smtClean="0"/>
              <a:t>所引起的可信任问题。</a:t>
            </a:r>
            <a:endParaRPr lang="en-US" altLang="zh-CN" dirty="0" smtClean="0"/>
          </a:p>
          <a:p>
            <a:endParaRPr lang="en-US" altLang="zh-CN" dirty="0" smtClean="0"/>
          </a:p>
          <a:p>
            <a:r>
              <a:rPr lang="zh-CN" altLang="en-US" dirty="0" smtClean="0"/>
              <a:t>如何控制和信任开源码的质量成为一个问题。</a:t>
            </a:r>
            <a:endParaRPr lang="zh-CN" altLang="en-US" dirty="0"/>
          </a:p>
        </p:txBody>
      </p:sp>
      <p:sp>
        <p:nvSpPr>
          <p:cNvPr id="4" name="TextBox 3"/>
          <p:cNvSpPr txBox="1"/>
          <p:nvPr/>
        </p:nvSpPr>
        <p:spPr>
          <a:xfrm>
            <a:off x="2330013" y="4978400"/>
            <a:ext cx="4403770" cy="523220"/>
          </a:xfrm>
          <a:prstGeom prst="rect">
            <a:avLst/>
          </a:prstGeom>
          <a:noFill/>
        </p:spPr>
        <p:txBody>
          <a:bodyPr wrap="none" rtlCol="0">
            <a:spAutoFit/>
          </a:bodyPr>
          <a:lstStyle/>
          <a:p>
            <a:r>
              <a:rPr lang="zh-CN" altLang="en-US" sz="2800" dirty="0" smtClean="0"/>
              <a:t>“自主” </a:t>
            </a:r>
            <a:r>
              <a:rPr lang="zh-CN" altLang="en-US" sz="2800" dirty="0"/>
              <a:t>〓 </a:t>
            </a:r>
            <a:r>
              <a:rPr lang="zh-CN" altLang="en-US" sz="2800" dirty="0" smtClean="0"/>
              <a:t>？〓</a:t>
            </a:r>
            <a:r>
              <a:rPr lang="zh-CN" altLang="en-US" sz="2800" dirty="0"/>
              <a:t>“可控”</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什么是信任？</a:t>
            </a:r>
            <a:endParaRPr lang="zh-CN" altLang="en-US" dirty="0"/>
          </a:p>
        </p:txBody>
      </p:sp>
      <p:sp>
        <p:nvSpPr>
          <p:cNvPr id="3" name="内容占位符 2"/>
          <p:cNvSpPr>
            <a:spLocks noGrp="1"/>
          </p:cNvSpPr>
          <p:nvPr>
            <p:ph idx="1"/>
          </p:nvPr>
        </p:nvSpPr>
        <p:spPr>
          <a:xfrm>
            <a:off x="914400" y="1170410"/>
            <a:ext cx="8001000" cy="4902200"/>
          </a:xfrm>
        </p:spPr>
        <p:txBody>
          <a:bodyPr/>
          <a:lstStyle/>
          <a:p>
            <a:r>
              <a:rPr lang="zh-CN" altLang="en-US" sz="2400" dirty="0" smtClean="0"/>
              <a:t>信任可以总结为下面</a:t>
            </a:r>
            <a:r>
              <a:rPr lang="en-US" sz="2400" dirty="0" smtClean="0"/>
              <a:t>5</a:t>
            </a:r>
            <a:r>
              <a:rPr lang="zh-CN" altLang="en-US" sz="2400" dirty="0" smtClean="0"/>
              <a:t>种形式：</a:t>
            </a:r>
          </a:p>
          <a:p>
            <a:pPr lvl="1"/>
            <a:r>
              <a:rPr lang="en-US" sz="2000" dirty="0" smtClean="0"/>
              <a:t>1</a:t>
            </a:r>
            <a:r>
              <a:rPr lang="zh-CN" altLang="en-US" sz="2000" dirty="0" smtClean="0"/>
              <a:t>）基于知识的信任</a:t>
            </a:r>
            <a:r>
              <a:rPr lang="en-US" sz="2000" dirty="0" smtClean="0"/>
              <a:t>(knowledge-based trust) –</a:t>
            </a:r>
            <a:r>
              <a:rPr lang="zh-CN" altLang="en-US" sz="2000" dirty="0" smtClean="0"/>
              <a:t>双方以历史依据为信任基础；</a:t>
            </a:r>
          </a:p>
          <a:p>
            <a:pPr lvl="1"/>
            <a:r>
              <a:rPr lang="en-US" sz="2000" dirty="0" smtClean="0"/>
              <a:t>2</a:t>
            </a:r>
            <a:r>
              <a:rPr lang="zh-CN" altLang="en-US" sz="2000" dirty="0" smtClean="0"/>
              <a:t>）基于特征的信任</a:t>
            </a:r>
            <a:r>
              <a:rPr lang="en-US" sz="2000" dirty="0" smtClean="0"/>
              <a:t>(characteristic-based trust) –</a:t>
            </a:r>
            <a:r>
              <a:rPr lang="zh-CN" altLang="en-US" sz="2000" dirty="0" smtClean="0"/>
              <a:t>假设信任某一方，以被信任方的属性为基础；</a:t>
            </a:r>
          </a:p>
          <a:p>
            <a:pPr lvl="1"/>
            <a:r>
              <a:rPr lang="en-US" sz="2000" dirty="0" smtClean="0"/>
              <a:t>3</a:t>
            </a:r>
            <a:r>
              <a:rPr lang="zh-CN" altLang="en-US" sz="2000" dirty="0" smtClean="0"/>
              <a:t>）基于制度的信任</a:t>
            </a:r>
            <a:r>
              <a:rPr lang="en-US" sz="2000" dirty="0" smtClean="0"/>
              <a:t>(institutional-based trust) – </a:t>
            </a:r>
            <a:r>
              <a:rPr lang="zh-CN" altLang="en-US" sz="2000" dirty="0" smtClean="0"/>
              <a:t>信任环境，以担保机构作为保证；</a:t>
            </a:r>
          </a:p>
          <a:p>
            <a:pPr lvl="1"/>
            <a:r>
              <a:rPr lang="en-US" sz="2000" dirty="0" smtClean="0"/>
              <a:t>4</a:t>
            </a:r>
            <a:r>
              <a:rPr lang="zh-CN" altLang="en-US" sz="2000" dirty="0" smtClean="0"/>
              <a:t>）基于公平的信任</a:t>
            </a:r>
            <a:r>
              <a:rPr lang="en-US" sz="2000" dirty="0" smtClean="0"/>
              <a:t>(justice-based trust) – </a:t>
            </a:r>
            <a:r>
              <a:rPr lang="zh-CN" altLang="en-US" sz="2000" dirty="0" smtClean="0"/>
              <a:t>与公正地的评判规程为基础；</a:t>
            </a:r>
          </a:p>
          <a:p>
            <a:pPr lvl="1"/>
            <a:r>
              <a:rPr lang="en-US" sz="2000" b="1" dirty="0" smtClean="0"/>
              <a:t>5</a:t>
            </a:r>
            <a:r>
              <a:rPr lang="zh-CN" altLang="en-US" sz="2000" b="1" dirty="0" smtClean="0"/>
              <a:t>）快速信任</a:t>
            </a:r>
            <a:r>
              <a:rPr lang="en-US" sz="2000" b="1" dirty="0" smtClean="0"/>
              <a:t>(swift trust) – </a:t>
            </a:r>
            <a:r>
              <a:rPr lang="zh-CN" altLang="en-US" sz="2000" b="1" dirty="0" smtClean="0"/>
              <a:t>“脆弱的”的信任，随着虚拟组织和队伍的出现的信任形式。</a:t>
            </a:r>
            <a:endParaRPr lang="en-US" altLang="zh-CN" sz="2000" b="1" dirty="0" smtClean="0"/>
          </a:p>
          <a:p>
            <a:endParaRPr lang="en-US" altLang="zh-CN" sz="1800" dirty="0" smtClean="0"/>
          </a:p>
          <a:p>
            <a:r>
              <a:rPr lang="zh-CN" altLang="en-US" sz="2000" dirty="0"/>
              <a:t>最后一个是从</a:t>
            </a:r>
            <a:r>
              <a:rPr lang="en-US" altLang="zh-CN" sz="2000" dirty="0"/>
              <a:t>1996</a:t>
            </a:r>
            <a:r>
              <a:rPr lang="zh-CN" altLang="en-US" sz="2000" dirty="0"/>
              <a:t>年由</a:t>
            </a:r>
            <a:r>
              <a:rPr lang="en-US" altLang="zh-CN" sz="2000" dirty="0"/>
              <a:t>Meyerson</a:t>
            </a:r>
            <a:r>
              <a:rPr lang="zh-CN" altLang="en-US" sz="2000" dirty="0"/>
              <a:t>提出的，描述独特的信任方式，主要表达虚拟组织和队伍成员的信任关系，这种信任是易碎的，很容易被破坏，</a:t>
            </a:r>
            <a:r>
              <a:rPr lang="zh-CN" altLang="en-US" sz="2000" dirty="0" smtClean="0"/>
              <a:t>但又是必须</a:t>
            </a:r>
            <a:r>
              <a:rPr lang="zh-CN" altLang="en-US" sz="2000" dirty="0"/>
              <a:t>的。</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项目中信任的观点</a:t>
            </a:r>
            <a:endParaRPr lang="zh-CN" altLang="en-US" dirty="0"/>
          </a:p>
        </p:txBody>
      </p:sp>
      <p:sp>
        <p:nvSpPr>
          <p:cNvPr id="3" name="内容占位符 2"/>
          <p:cNvSpPr>
            <a:spLocks noGrp="1"/>
          </p:cNvSpPr>
          <p:nvPr>
            <p:ph idx="1"/>
          </p:nvPr>
        </p:nvSpPr>
        <p:spPr>
          <a:xfrm>
            <a:off x="914400" y="1333096"/>
            <a:ext cx="8001000" cy="4902200"/>
          </a:xfrm>
        </p:spPr>
        <p:txBody>
          <a:bodyPr/>
          <a:lstStyle/>
          <a:p>
            <a:r>
              <a:rPr lang="zh-CN" altLang="en-US" sz="2400" b="1" dirty="0" smtClean="0"/>
              <a:t>第一，信任开源项目领的领导</a:t>
            </a:r>
            <a:r>
              <a:rPr lang="en-US" sz="2400" b="1" dirty="0" smtClean="0"/>
              <a:t>(</a:t>
            </a:r>
            <a:r>
              <a:rPr lang="zh-CN" altLang="en-US" sz="2400" b="1" dirty="0" smtClean="0"/>
              <a:t>核心</a:t>
            </a:r>
            <a:r>
              <a:rPr lang="en-US" sz="2400" b="1" dirty="0" smtClean="0"/>
              <a:t>)</a:t>
            </a:r>
            <a:r>
              <a:rPr lang="zh-CN" altLang="en-US" sz="2400" b="1" dirty="0" smtClean="0"/>
              <a:t>者</a:t>
            </a:r>
            <a:endParaRPr lang="en-US" altLang="zh-CN" sz="2400" dirty="0" smtClean="0"/>
          </a:p>
          <a:p>
            <a:pPr lvl="1"/>
            <a:r>
              <a:rPr lang="zh-CN" altLang="en-US" sz="2000" dirty="0" smtClean="0"/>
              <a:t>例如，在项目中明确标出项目领导的角色。</a:t>
            </a:r>
            <a:endParaRPr lang="en-US" altLang="zh-CN" sz="2000" dirty="0" smtClean="0"/>
          </a:p>
          <a:p>
            <a:pPr lvl="1"/>
            <a:r>
              <a:rPr lang="en-US" sz="2000" dirty="0" smtClean="0"/>
              <a:t>F/OSS</a:t>
            </a:r>
            <a:r>
              <a:rPr lang="zh-CN" altLang="en-US" sz="2000" dirty="0" smtClean="0"/>
              <a:t>项目中会担心“太多的厨子会毁了一锅汤”。</a:t>
            </a:r>
            <a:endParaRPr lang="en-US" altLang="zh-CN" sz="2000" dirty="0" smtClean="0"/>
          </a:p>
          <a:p>
            <a:pPr lvl="1"/>
            <a:r>
              <a:rPr lang="zh-CN" altLang="en-US" sz="2000" dirty="0" smtClean="0"/>
              <a:t>潜在的贡献者必须长期地相信领导的方向和质量控制能力。</a:t>
            </a:r>
            <a:endParaRPr lang="en-US" altLang="zh-CN" sz="2000" dirty="0" smtClean="0"/>
          </a:p>
          <a:p>
            <a:pPr lvl="1"/>
            <a:r>
              <a:rPr lang="zh-CN" altLang="en-US" sz="2000" dirty="0" smtClean="0"/>
              <a:t>项目领导负责决策哪些可以提交，哪些项目可以接收。</a:t>
            </a:r>
            <a:endParaRPr lang="en-US" altLang="zh-CN" sz="2000" dirty="0" smtClean="0"/>
          </a:p>
          <a:p>
            <a:pPr lvl="1"/>
            <a:r>
              <a:rPr lang="en-US" sz="2000" dirty="0" smtClean="0"/>
              <a:t>F/OSS</a:t>
            </a:r>
            <a:r>
              <a:rPr lang="zh-CN" altLang="en-US" sz="2000" dirty="0" smtClean="0"/>
              <a:t>不仅仅是对源代码的信任，更是对人的领导地位的信任。</a:t>
            </a:r>
          </a:p>
          <a:p>
            <a:r>
              <a:rPr lang="zh-CN" altLang="en-US" sz="2400" b="1" dirty="0" smtClean="0"/>
              <a:t>第二，把信任他人的判断作为同行评审过程的基础</a:t>
            </a:r>
            <a:endParaRPr lang="en-US" sz="2400" dirty="0" smtClean="0"/>
          </a:p>
          <a:p>
            <a:pPr lvl="1"/>
            <a:r>
              <a:rPr lang="zh-CN" altLang="en-US" sz="2000" dirty="0" smtClean="0"/>
              <a:t>这是必须的，因为没人能有充足的时间评审所有可能的方案。因此，多数人使用过的代码比少数人使用的要好。</a:t>
            </a:r>
            <a:endParaRPr lang="en-US" altLang="zh-CN" sz="2000" dirty="0" smtClean="0"/>
          </a:p>
          <a:p>
            <a:pPr lvl="1"/>
            <a:r>
              <a:rPr lang="zh-CN" altLang="en-US" sz="2000" dirty="0" smtClean="0"/>
              <a:t>在</a:t>
            </a:r>
            <a:r>
              <a:rPr lang="en-US" sz="2000" dirty="0" smtClean="0"/>
              <a:t>F/OSS</a:t>
            </a:r>
            <a:r>
              <a:rPr lang="zh-CN" altLang="en-US" sz="2000" dirty="0" smtClean="0"/>
              <a:t>项目中，开发者处在更广泛的用户团体中，要让用户参与代码测试，标识可能的问题，以及提交软虫报告。</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F/OSS</a:t>
            </a:r>
            <a:r>
              <a:rPr lang="zh-CN" altLang="en-US" dirty="0" smtClean="0"/>
              <a:t>项目中信任的观点</a:t>
            </a:r>
            <a:endParaRPr lang="zh-CN" altLang="en-US" dirty="0"/>
          </a:p>
        </p:txBody>
      </p:sp>
      <p:sp>
        <p:nvSpPr>
          <p:cNvPr id="3" name="内容占位符 2"/>
          <p:cNvSpPr>
            <a:spLocks noGrp="1"/>
          </p:cNvSpPr>
          <p:nvPr>
            <p:ph idx="1"/>
          </p:nvPr>
        </p:nvSpPr>
        <p:spPr>
          <a:xfrm>
            <a:off x="914400" y="1388334"/>
            <a:ext cx="8001000" cy="3639457"/>
          </a:xfrm>
        </p:spPr>
        <p:txBody>
          <a:bodyPr/>
          <a:lstStyle/>
          <a:p>
            <a:r>
              <a:rPr lang="zh-CN" altLang="en-US" sz="2400" b="1" dirty="0" smtClean="0"/>
              <a:t>第三种信任是对开发者的信任</a:t>
            </a:r>
            <a:endParaRPr lang="en-US" altLang="zh-CN" sz="2400" b="1" dirty="0" smtClean="0"/>
          </a:p>
          <a:p>
            <a:pPr lvl="1"/>
            <a:r>
              <a:rPr lang="zh-CN" altLang="en-US" dirty="0" smtClean="0"/>
              <a:t>开发者为</a:t>
            </a:r>
            <a:r>
              <a:rPr lang="en-US" dirty="0" smtClean="0"/>
              <a:t>OSS</a:t>
            </a:r>
            <a:r>
              <a:rPr lang="zh-CN" altLang="en-US" dirty="0" smtClean="0"/>
              <a:t>项目贡献了“知识产权”，产品用户直接从其劳动成果中获益。</a:t>
            </a:r>
            <a:endParaRPr lang="en-US" altLang="zh-CN" dirty="0" smtClean="0"/>
          </a:p>
          <a:p>
            <a:pPr lvl="1"/>
            <a:r>
              <a:rPr lang="zh-CN" altLang="en-US" dirty="0" smtClean="0"/>
              <a:t>在分析了</a:t>
            </a:r>
            <a:r>
              <a:rPr lang="en-US" dirty="0" smtClean="0"/>
              <a:t>Linux</a:t>
            </a:r>
            <a:r>
              <a:rPr lang="zh-CN" altLang="en-US" dirty="0" smtClean="0"/>
              <a:t>开发团体的信任程度后，可以看出：</a:t>
            </a:r>
            <a:r>
              <a:rPr lang="zh-CN" altLang="en-US" b="1" dirty="0" smtClean="0">
                <a:latin typeface="华文行楷" panose="02010800040101010101" pitchFamily="2" charset="-122"/>
                <a:ea typeface="华文行楷" panose="02010800040101010101" pitchFamily="2" charset="-122"/>
              </a:rPr>
              <a:t>许可证机制能够让开发者信任陌生的团体</a:t>
            </a:r>
            <a:r>
              <a:rPr lang="zh-CN" altLang="en-US" b="1" dirty="0" smtClean="0"/>
              <a:t>。</a:t>
            </a:r>
            <a:endParaRPr lang="en-US" altLang="zh-CN" b="1" dirty="0" smtClean="0"/>
          </a:p>
          <a:p>
            <a:pPr lvl="2"/>
            <a:r>
              <a:rPr lang="en-US" altLang="zh-CN" dirty="0" smtClean="0"/>
              <a:t>Linux</a:t>
            </a:r>
            <a:r>
              <a:rPr lang="zh-CN" altLang="en-US" dirty="0" smtClean="0"/>
              <a:t>的</a:t>
            </a:r>
            <a:r>
              <a:rPr lang="zh-CN" altLang="en-US" dirty="0"/>
              <a:t>许可证条款强烈要求标引出原作者的工作，并说明扩充</a:t>
            </a:r>
            <a:r>
              <a:rPr lang="zh-CN" altLang="en-US" dirty="0" smtClean="0"/>
              <a:t>和借鉴的</a:t>
            </a:r>
            <a:r>
              <a:rPr lang="zh-CN" altLang="en-US" dirty="0"/>
              <a:t>原作者的工作</a:t>
            </a:r>
            <a:r>
              <a:rPr lang="zh-CN" altLang="en-US" dirty="0" smtClean="0"/>
              <a:t>。</a:t>
            </a:r>
            <a:endParaRPr lang="en-US" altLang="zh-CN" dirty="0" smtClean="0"/>
          </a:p>
          <a:p>
            <a:pPr lvl="2"/>
            <a:r>
              <a:rPr lang="zh-CN" altLang="en-US" dirty="0" smtClean="0"/>
              <a:t>这样</a:t>
            </a:r>
            <a:r>
              <a:rPr lang="zh-CN" altLang="en-US" dirty="0"/>
              <a:t>的要求表明</a:t>
            </a:r>
            <a:r>
              <a:rPr lang="zh-CN" altLang="en-US" dirty="0" smtClean="0"/>
              <a:t>该社区充分</a:t>
            </a:r>
            <a:r>
              <a:rPr lang="zh-CN" altLang="en-US" dirty="0"/>
              <a:t>尊重成员的贡献和知识产权的</a:t>
            </a:r>
            <a:r>
              <a:rPr lang="zh-CN" altLang="en-US" dirty="0" smtClean="0"/>
              <a:t>。</a:t>
            </a:r>
            <a:endParaRPr lang="en-US" altLang="zh-CN" dirty="0" smtClean="0"/>
          </a:p>
          <a:p>
            <a:pPr lvl="2"/>
            <a:r>
              <a:rPr lang="zh-CN" altLang="en-US" dirty="0" smtClean="0"/>
              <a:t>“</a:t>
            </a:r>
            <a:r>
              <a:rPr lang="en-US" altLang="zh-CN" dirty="0"/>
              <a:t>…</a:t>
            </a:r>
            <a:r>
              <a:rPr lang="zh-CN" altLang="en-US" dirty="0"/>
              <a:t>对源代码的修改提出公开需求</a:t>
            </a:r>
            <a:r>
              <a:rPr lang="en-US" altLang="zh-CN" dirty="0"/>
              <a:t>, </a:t>
            </a:r>
            <a:r>
              <a:rPr lang="zh-CN" altLang="en-US" dirty="0"/>
              <a:t>说明原先没有满足的要求”可以建立开发者对他人信任基础，因为要求源代码的修改者要反馈对开源代码的更改情况，这样就极大地降低了不恰当的修改</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27.5.4 </a:t>
            </a:r>
            <a:r>
              <a:rPr lang="zh-CN" altLang="en-US" dirty="0" smtClean="0"/>
              <a:t>质量控制</a:t>
            </a:r>
            <a:endParaRPr lang="zh-CN" altLang="en-US" dirty="0"/>
          </a:p>
        </p:txBody>
      </p:sp>
      <p:grpSp>
        <p:nvGrpSpPr>
          <p:cNvPr id="4" name="Group 1"/>
          <p:cNvGrpSpPr>
            <a:grpSpLocks noChangeAspect="1"/>
          </p:cNvGrpSpPr>
          <p:nvPr/>
        </p:nvGrpSpPr>
        <p:grpSpPr bwMode="auto">
          <a:xfrm>
            <a:off x="1436594" y="2265720"/>
            <a:ext cx="7095565" cy="3854824"/>
            <a:chOff x="1559" y="5375"/>
            <a:chExt cx="7020" cy="4212"/>
          </a:xfrm>
        </p:grpSpPr>
        <p:sp>
          <p:nvSpPr>
            <p:cNvPr id="6" name="AutoShape 37"/>
            <p:cNvSpPr>
              <a:spLocks noChangeAspect="1" noChangeArrowheads="1" noTextEdit="1"/>
            </p:cNvSpPr>
            <p:nvPr/>
          </p:nvSpPr>
          <p:spPr bwMode="auto">
            <a:xfrm>
              <a:off x="1559" y="5375"/>
              <a:ext cx="7020" cy="4212"/>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Oval 36"/>
            <p:cNvSpPr>
              <a:spLocks noChangeArrowheads="1"/>
            </p:cNvSpPr>
            <p:nvPr/>
          </p:nvSpPr>
          <p:spPr bwMode="auto">
            <a:xfrm>
              <a:off x="4079" y="5687"/>
              <a:ext cx="2161" cy="1716"/>
            </a:xfrm>
            <a:prstGeom prst="ellipse">
              <a:avLst/>
            </a:prstGeom>
            <a:solidFill>
              <a:srgbClr val="FFFFFF"/>
            </a:solidFill>
            <a:ln w="31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 name="Text Box 35"/>
            <p:cNvSpPr txBox="1">
              <a:spLocks noChangeArrowheads="1"/>
            </p:cNvSpPr>
            <p:nvPr/>
          </p:nvSpPr>
          <p:spPr bwMode="auto">
            <a:xfrm>
              <a:off x="4439" y="5687"/>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核心开发者</a:t>
              </a:r>
            </a:p>
          </p:txBody>
        </p:sp>
        <p:sp>
          <p:nvSpPr>
            <p:cNvPr id="9" name="Oval 34"/>
            <p:cNvSpPr>
              <a:spLocks noChangeArrowheads="1"/>
            </p:cNvSpPr>
            <p:nvPr/>
          </p:nvSpPr>
          <p:spPr bwMode="auto">
            <a:xfrm>
              <a:off x="4439" y="6155"/>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 name="Oval 33"/>
            <p:cNvSpPr>
              <a:spLocks noChangeArrowheads="1"/>
            </p:cNvSpPr>
            <p:nvPr/>
          </p:nvSpPr>
          <p:spPr bwMode="auto">
            <a:xfrm>
              <a:off x="4979" y="6311"/>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 name="Oval 32"/>
            <p:cNvSpPr>
              <a:spLocks noChangeArrowheads="1"/>
            </p:cNvSpPr>
            <p:nvPr/>
          </p:nvSpPr>
          <p:spPr bwMode="auto">
            <a:xfrm>
              <a:off x="5519" y="6155"/>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 name="Oval 31"/>
            <p:cNvSpPr>
              <a:spLocks noChangeArrowheads="1"/>
            </p:cNvSpPr>
            <p:nvPr/>
          </p:nvSpPr>
          <p:spPr bwMode="auto">
            <a:xfrm>
              <a:off x="4979" y="6935"/>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3" name="Oval 30"/>
            <p:cNvSpPr>
              <a:spLocks noChangeArrowheads="1"/>
            </p:cNvSpPr>
            <p:nvPr/>
          </p:nvSpPr>
          <p:spPr bwMode="auto">
            <a:xfrm>
              <a:off x="4439" y="6779"/>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4" name="Line 29"/>
            <p:cNvSpPr>
              <a:spLocks noChangeShapeType="1"/>
            </p:cNvSpPr>
            <p:nvPr/>
          </p:nvSpPr>
          <p:spPr bwMode="auto">
            <a:xfrm>
              <a:off x="4619" y="6311"/>
              <a:ext cx="540" cy="624"/>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Oval 28"/>
            <p:cNvSpPr>
              <a:spLocks noChangeArrowheads="1"/>
            </p:cNvSpPr>
            <p:nvPr/>
          </p:nvSpPr>
          <p:spPr bwMode="auto">
            <a:xfrm>
              <a:off x="1919" y="7331"/>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6" name="Oval 27"/>
            <p:cNvSpPr>
              <a:spLocks noChangeArrowheads="1"/>
            </p:cNvSpPr>
            <p:nvPr/>
          </p:nvSpPr>
          <p:spPr bwMode="auto">
            <a:xfrm>
              <a:off x="2639" y="7091"/>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7" name="Oval 26"/>
            <p:cNvSpPr>
              <a:spLocks noChangeArrowheads="1"/>
            </p:cNvSpPr>
            <p:nvPr/>
          </p:nvSpPr>
          <p:spPr bwMode="auto">
            <a:xfrm>
              <a:off x="2639" y="7871"/>
              <a:ext cx="180" cy="156"/>
            </a:xfrm>
            <a:prstGeom prst="ellipse">
              <a:avLst/>
            </a:prstGeom>
            <a:solidFill>
              <a:srgbClr val="000000"/>
            </a:solidFill>
            <a:ln w="31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8" name="Oval 25"/>
            <p:cNvSpPr>
              <a:spLocks noChangeArrowheads="1"/>
            </p:cNvSpPr>
            <p:nvPr/>
          </p:nvSpPr>
          <p:spPr bwMode="auto">
            <a:xfrm>
              <a:off x="3539" y="7559"/>
              <a:ext cx="180" cy="156"/>
            </a:xfrm>
            <a:prstGeom prst="ellipse">
              <a:avLst/>
            </a:prstGeom>
            <a:solidFill>
              <a:srgbClr val="000000"/>
            </a:solidFill>
            <a:ln w="317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24"/>
            <p:cNvSpPr txBox="1">
              <a:spLocks noChangeArrowheads="1"/>
            </p:cNvSpPr>
            <p:nvPr/>
          </p:nvSpPr>
          <p:spPr bwMode="auto">
            <a:xfrm>
              <a:off x="4596" y="6876"/>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1</a:t>
              </a:r>
            </a:p>
          </p:txBody>
        </p:sp>
        <p:sp>
          <p:nvSpPr>
            <p:cNvPr id="20" name="Oval 23"/>
            <p:cNvSpPr>
              <a:spLocks noChangeArrowheads="1"/>
            </p:cNvSpPr>
            <p:nvPr/>
          </p:nvSpPr>
          <p:spPr bwMode="auto">
            <a:xfrm>
              <a:off x="6059" y="8183"/>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1" name="Oval 22"/>
            <p:cNvSpPr>
              <a:spLocks noChangeArrowheads="1"/>
            </p:cNvSpPr>
            <p:nvPr/>
          </p:nvSpPr>
          <p:spPr bwMode="auto">
            <a:xfrm>
              <a:off x="6419" y="6935"/>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2" name="Oval 21"/>
            <p:cNvSpPr>
              <a:spLocks noChangeArrowheads="1"/>
            </p:cNvSpPr>
            <p:nvPr/>
          </p:nvSpPr>
          <p:spPr bwMode="auto">
            <a:xfrm>
              <a:off x="7499" y="7247"/>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3" name="Text Box 20"/>
            <p:cNvSpPr txBox="1">
              <a:spLocks noChangeArrowheads="1"/>
            </p:cNvSpPr>
            <p:nvPr/>
          </p:nvSpPr>
          <p:spPr bwMode="auto">
            <a:xfrm>
              <a:off x="6959" y="6779"/>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2</a:t>
              </a:r>
            </a:p>
          </p:txBody>
        </p:sp>
        <p:sp>
          <p:nvSpPr>
            <p:cNvPr id="24" name="Text Box 19"/>
            <p:cNvSpPr txBox="1">
              <a:spLocks noChangeArrowheads="1"/>
            </p:cNvSpPr>
            <p:nvPr/>
          </p:nvSpPr>
          <p:spPr bwMode="auto">
            <a:xfrm>
              <a:off x="1739" y="5687"/>
              <a:ext cx="162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邮件列表中的跟帖者</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报告软虫</a:t>
              </a:r>
              <a:r>
                <a:rPr kumimoji="0" lang="en-US" altLang="zh-CN" sz="1600" dirty="0">
                  <a:cs typeface="Times New Roman" panose="02020603050405020304" pitchFamily="18" charset="0"/>
                </a:rPr>
                <a:t>)</a:t>
              </a:r>
            </a:p>
          </p:txBody>
        </p:sp>
        <p:sp>
          <p:nvSpPr>
            <p:cNvPr id="25" name="Text Box 18"/>
            <p:cNvSpPr txBox="1">
              <a:spLocks noChangeArrowheads="1"/>
            </p:cNvSpPr>
            <p:nvPr/>
          </p:nvSpPr>
          <p:spPr bwMode="auto">
            <a:xfrm>
              <a:off x="6599" y="5687"/>
              <a:ext cx="198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外围开发者</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产生代码和提交修改的代码</a:t>
              </a:r>
              <a:r>
                <a:rPr kumimoji="0" lang="en-US" altLang="zh-CN" sz="1600" dirty="0">
                  <a:cs typeface="Times New Roman" panose="02020603050405020304" pitchFamily="18" charset="0"/>
                </a:rPr>
                <a:t>)</a:t>
              </a:r>
            </a:p>
          </p:txBody>
        </p:sp>
        <p:sp>
          <p:nvSpPr>
            <p:cNvPr id="26" name="Freeform 17"/>
            <p:cNvSpPr>
              <a:spLocks/>
            </p:cNvSpPr>
            <p:nvPr/>
          </p:nvSpPr>
          <p:spPr bwMode="auto">
            <a:xfrm>
              <a:off x="1733" y="5375"/>
              <a:ext cx="5586" cy="3269"/>
            </a:xfrm>
            <a:custGeom>
              <a:avLst/>
              <a:gdLst>
                <a:gd name="T0" fmla="*/ 5586 w 5586"/>
                <a:gd name="T1" fmla="*/ 0 h 3269"/>
                <a:gd name="T2" fmla="*/ 4506 w 5586"/>
                <a:gd name="T3" fmla="*/ 312 h 3269"/>
                <a:gd name="T4" fmla="*/ 4485 w 5586"/>
                <a:gd name="T5" fmla="*/ 1329 h 3269"/>
                <a:gd name="T6" fmla="*/ 4140 w 5586"/>
                <a:gd name="T7" fmla="*/ 1809 h 3269"/>
                <a:gd name="T8" fmla="*/ 3066 w 5586"/>
                <a:gd name="T9" fmla="*/ 2340 h 3269"/>
                <a:gd name="T10" fmla="*/ 1086 w 5586"/>
                <a:gd name="T11" fmla="*/ 3120 h 3269"/>
                <a:gd name="T12" fmla="*/ 0 w 5586"/>
                <a:gd name="T13" fmla="*/ 3234 h 3269"/>
              </a:gdLst>
              <a:ahLst/>
              <a:cxnLst>
                <a:cxn ang="0">
                  <a:pos x="T0" y="T1"/>
                </a:cxn>
                <a:cxn ang="0">
                  <a:pos x="T2" y="T3"/>
                </a:cxn>
                <a:cxn ang="0">
                  <a:pos x="T4" y="T5"/>
                </a:cxn>
                <a:cxn ang="0">
                  <a:pos x="T6" y="T7"/>
                </a:cxn>
                <a:cxn ang="0">
                  <a:pos x="T8" y="T9"/>
                </a:cxn>
                <a:cxn ang="0">
                  <a:pos x="T10" y="T11"/>
                </a:cxn>
                <a:cxn ang="0">
                  <a:pos x="T12" y="T13"/>
                </a:cxn>
              </a:cxnLst>
              <a:rect l="0" t="0" r="r" b="b"/>
              <a:pathLst>
                <a:path w="5586" h="3269">
                  <a:moveTo>
                    <a:pt x="5586" y="0"/>
                  </a:moveTo>
                  <a:cubicBezTo>
                    <a:pt x="5121" y="39"/>
                    <a:pt x="4689" y="91"/>
                    <a:pt x="4506" y="312"/>
                  </a:cubicBezTo>
                  <a:cubicBezTo>
                    <a:pt x="4323" y="533"/>
                    <a:pt x="4546" y="1080"/>
                    <a:pt x="4485" y="1329"/>
                  </a:cubicBezTo>
                  <a:cubicBezTo>
                    <a:pt x="4424" y="1578"/>
                    <a:pt x="4376" y="1641"/>
                    <a:pt x="4140" y="1809"/>
                  </a:cubicBezTo>
                  <a:cubicBezTo>
                    <a:pt x="3904" y="1977"/>
                    <a:pt x="3575" y="2122"/>
                    <a:pt x="3066" y="2340"/>
                  </a:cubicBezTo>
                  <a:cubicBezTo>
                    <a:pt x="2557" y="2558"/>
                    <a:pt x="1597" y="2971"/>
                    <a:pt x="1086" y="3120"/>
                  </a:cubicBezTo>
                  <a:cubicBezTo>
                    <a:pt x="575" y="3269"/>
                    <a:pt x="226" y="3210"/>
                    <a:pt x="0" y="3234"/>
                  </a:cubicBez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16"/>
            <p:cNvSpPr>
              <a:spLocks noChangeShapeType="1"/>
            </p:cNvSpPr>
            <p:nvPr/>
          </p:nvSpPr>
          <p:spPr bwMode="auto">
            <a:xfrm flipH="1">
              <a:off x="2819" y="6779"/>
              <a:ext cx="1260" cy="3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15"/>
            <p:cNvSpPr>
              <a:spLocks/>
            </p:cNvSpPr>
            <p:nvPr/>
          </p:nvSpPr>
          <p:spPr bwMode="auto">
            <a:xfrm>
              <a:off x="2842" y="7943"/>
              <a:ext cx="3217" cy="240"/>
            </a:xfrm>
            <a:custGeom>
              <a:avLst/>
              <a:gdLst>
                <a:gd name="T0" fmla="*/ 3217 w 3217"/>
                <a:gd name="T1" fmla="*/ 240 h 240"/>
                <a:gd name="T2" fmla="*/ 0 w 3217"/>
                <a:gd name="T3" fmla="*/ 0 h 240"/>
              </a:gdLst>
              <a:ahLst/>
              <a:cxnLst>
                <a:cxn ang="0">
                  <a:pos x="T0" y="T1"/>
                </a:cxn>
                <a:cxn ang="0">
                  <a:pos x="T2" y="T3"/>
                </a:cxn>
              </a:cxnLst>
              <a:rect l="0" t="0" r="r" b="b"/>
              <a:pathLst>
                <a:path w="3217" h="240">
                  <a:moveTo>
                    <a:pt x="3217" y="240"/>
                  </a:moveTo>
                  <a:lnTo>
                    <a:pt x="0" y="0"/>
                  </a:lnTo>
                </a:path>
              </a:pathLst>
            </a:custGeom>
            <a:noFill/>
            <a:ln w="3175">
              <a:solidFill>
                <a:srgbClr val="00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14"/>
            <p:cNvSpPr>
              <a:spLocks noChangeShapeType="1"/>
            </p:cNvSpPr>
            <p:nvPr/>
          </p:nvSpPr>
          <p:spPr bwMode="auto">
            <a:xfrm>
              <a:off x="6599" y="7091"/>
              <a:ext cx="900" cy="312"/>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Oval 13"/>
            <p:cNvSpPr>
              <a:spLocks noChangeArrowheads="1"/>
            </p:cNvSpPr>
            <p:nvPr/>
          </p:nvSpPr>
          <p:spPr bwMode="auto">
            <a:xfrm>
              <a:off x="7679" y="6779"/>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1" name="Oval 12"/>
            <p:cNvSpPr>
              <a:spLocks noChangeArrowheads="1"/>
            </p:cNvSpPr>
            <p:nvPr/>
          </p:nvSpPr>
          <p:spPr bwMode="auto">
            <a:xfrm>
              <a:off x="7319" y="7871"/>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2" name="Oval 11"/>
            <p:cNvSpPr>
              <a:spLocks noChangeArrowheads="1"/>
            </p:cNvSpPr>
            <p:nvPr/>
          </p:nvSpPr>
          <p:spPr bwMode="auto">
            <a:xfrm>
              <a:off x="6419" y="7715"/>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3" name="Line 10"/>
            <p:cNvSpPr>
              <a:spLocks noChangeShapeType="1"/>
            </p:cNvSpPr>
            <p:nvPr/>
          </p:nvSpPr>
          <p:spPr bwMode="auto">
            <a:xfrm>
              <a:off x="5519" y="7091"/>
              <a:ext cx="900" cy="624"/>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Text Box 9"/>
            <p:cNvSpPr txBox="1">
              <a:spLocks noChangeArrowheads="1"/>
            </p:cNvSpPr>
            <p:nvPr/>
          </p:nvSpPr>
          <p:spPr bwMode="auto">
            <a:xfrm>
              <a:off x="6059" y="7091"/>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3</a:t>
              </a:r>
            </a:p>
          </p:txBody>
        </p:sp>
        <p:sp>
          <p:nvSpPr>
            <p:cNvPr id="35" name="Text Box 8"/>
            <p:cNvSpPr txBox="1">
              <a:spLocks noChangeArrowheads="1"/>
            </p:cNvSpPr>
            <p:nvPr/>
          </p:nvSpPr>
          <p:spPr bwMode="auto">
            <a:xfrm>
              <a:off x="4619" y="7715"/>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5</a:t>
              </a:r>
            </a:p>
          </p:txBody>
        </p:sp>
        <p:sp>
          <p:nvSpPr>
            <p:cNvPr id="36" name="Text Box 7"/>
            <p:cNvSpPr txBox="1">
              <a:spLocks noChangeArrowheads="1"/>
            </p:cNvSpPr>
            <p:nvPr/>
          </p:nvSpPr>
          <p:spPr bwMode="auto">
            <a:xfrm>
              <a:off x="3179" y="646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4</a:t>
              </a:r>
            </a:p>
          </p:txBody>
        </p:sp>
        <p:sp>
          <p:nvSpPr>
            <p:cNvPr id="37" name="Text Box 6"/>
            <p:cNvSpPr txBox="1">
              <a:spLocks noChangeArrowheads="1"/>
            </p:cNvSpPr>
            <p:nvPr/>
          </p:nvSpPr>
          <p:spPr bwMode="auto">
            <a:xfrm>
              <a:off x="1739" y="8651"/>
              <a:ext cx="3780" cy="936"/>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核心成员之间的控制</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外围开发者之间的控制</a:t>
              </a:r>
              <a:endParaRPr kumimoji="0" lang="zh-CN" altLang="en-US"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a:t>
              </a:r>
              <a:r>
                <a:rPr kumimoji="0" lang="zh-CN"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核心开发者对外围开发者的控制</a:t>
              </a:r>
              <a:endParaRPr kumimoji="0" lang="zh-CN" altLang="en-US" sz="1600" b="0" i="0" u="none" strike="noStrike" cap="none" normalizeH="0" baseline="0" dirty="0" smtClean="0">
                <a:ln>
                  <a:noFill/>
                </a:ln>
                <a:solidFill>
                  <a:schemeClr val="tx1"/>
                </a:solidFill>
                <a:effectLst/>
              </a:endParaRPr>
            </a:p>
          </p:txBody>
        </p:sp>
        <p:sp>
          <p:nvSpPr>
            <p:cNvPr id="38" name="Text Box 5"/>
            <p:cNvSpPr txBox="1">
              <a:spLocks noChangeArrowheads="1"/>
            </p:cNvSpPr>
            <p:nvPr/>
          </p:nvSpPr>
          <p:spPr bwMode="auto">
            <a:xfrm>
              <a:off x="5293" y="8651"/>
              <a:ext cx="3178" cy="936"/>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en-US" altLang="zh-CN" sz="1600" dirty="0">
                  <a:latin typeface="Times New Roman" panose="02020603050405020304" pitchFamily="18" charset="0"/>
                  <a:cs typeface="Times New Roman" panose="02020603050405020304" pitchFamily="18" charset="0"/>
                </a:rPr>
                <a:t>4: </a:t>
              </a:r>
              <a:r>
                <a:rPr kumimoji="0" lang="zh-CN" altLang="en-US" sz="1600" dirty="0">
                  <a:latin typeface="Times New Roman" panose="02020603050405020304" pitchFamily="18" charset="0"/>
                  <a:cs typeface="Times New Roman" panose="02020603050405020304" pitchFamily="18" charset="0"/>
                </a:rPr>
                <a:t>核心成员对跟帖者之间的控制</a:t>
              </a:r>
            </a:p>
            <a:p>
              <a:pPr indent="0"/>
              <a:r>
                <a:rPr kumimoji="0" lang="en-US" altLang="zh-CN" sz="1600" dirty="0">
                  <a:latin typeface="Times New Roman" panose="02020603050405020304" pitchFamily="18" charset="0"/>
                  <a:cs typeface="Times New Roman" panose="02020603050405020304" pitchFamily="18" charset="0"/>
                </a:rPr>
                <a:t>5: </a:t>
              </a:r>
              <a:r>
                <a:rPr kumimoji="0" lang="zh-CN" altLang="en-US" sz="1600" dirty="0">
                  <a:latin typeface="Times New Roman" panose="02020603050405020304" pitchFamily="18" charset="0"/>
                  <a:cs typeface="Times New Roman" panose="02020603050405020304" pitchFamily="18" charset="0"/>
                </a:rPr>
                <a:t>跟帖者与外围开发者之间控制</a:t>
              </a:r>
            </a:p>
          </p:txBody>
        </p:sp>
        <p:sp>
          <p:nvSpPr>
            <p:cNvPr id="39" name="Freeform 4"/>
            <p:cNvSpPr>
              <a:spLocks/>
            </p:cNvSpPr>
            <p:nvPr/>
          </p:nvSpPr>
          <p:spPr bwMode="auto">
            <a:xfrm>
              <a:off x="2819" y="8027"/>
              <a:ext cx="3217" cy="240"/>
            </a:xfrm>
            <a:custGeom>
              <a:avLst/>
              <a:gdLst>
                <a:gd name="T0" fmla="*/ 3217 w 3217"/>
                <a:gd name="T1" fmla="*/ 240 h 240"/>
                <a:gd name="T2" fmla="*/ 0 w 3217"/>
                <a:gd name="T3" fmla="*/ 0 h 240"/>
              </a:gdLst>
              <a:ahLst/>
              <a:cxnLst>
                <a:cxn ang="0">
                  <a:pos x="T0" y="T1"/>
                </a:cxn>
                <a:cxn ang="0">
                  <a:pos x="T2" y="T3"/>
                </a:cxn>
              </a:cxnLst>
              <a:rect l="0" t="0" r="r" b="b"/>
              <a:pathLst>
                <a:path w="3217" h="240">
                  <a:moveTo>
                    <a:pt x="3217" y="240"/>
                  </a:moveTo>
                  <a:lnTo>
                    <a:pt x="0" y="0"/>
                  </a:lnTo>
                </a:path>
              </a:pathLst>
            </a:custGeom>
            <a:noFill/>
            <a:ln w="3175">
              <a:solidFill>
                <a:srgbClr val="000000"/>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3"/>
            <p:cNvSpPr>
              <a:spLocks noChangeShapeType="1"/>
            </p:cNvSpPr>
            <p:nvPr/>
          </p:nvSpPr>
          <p:spPr bwMode="auto">
            <a:xfrm>
              <a:off x="4439" y="6311"/>
              <a:ext cx="540" cy="624"/>
            </a:xfrm>
            <a:prstGeom prst="line">
              <a:avLst/>
            </a:prstGeom>
            <a:noFill/>
            <a:ln w="317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2"/>
            <p:cNvSpPr>
              <a:spLocks noChangeShapeType="1"/>
            </p:cNvSpPr>
            <p:nvPr/>
          </p:nvSpPr>
          <p:spPr bwMode="auto">
            <a:xfrm>
              <a:off x="6599" y="6935"/>
              <a:ext cx="900" cy="312"/>
            </a:xfrm>
            <a:prstGeom prst="line">
              <a:avLst/>
            </a:prstGeom>
            <a:noFill/>
            <a:ln w="317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42" name="矩形 41"/>
          <p:cNvSpPr/>
          <p:nvPr/>
        </p:nvSpPr>
        <p:spPr>
          <a:xfrm>
            <a:off x="1239985" y="1342874"/>
            <a:ext cx="3366627" cy="461665"/>
          </a:xfrm>
          <a:prstGeom prst="rect">
            <a:avLst/>
          </a:prstGeom>
        </p:spPr>
        <p:txBody>
          <a:bodyPr wrap="none">
            <a:spAutoFit/>
          </a:bodyPr>
          <a:lstStyle/>
          <a:p>
            <a:r>
              <a:rPr lang="en-US" altLang="zh-CN" dirty="0"/>
              <a:t>OSS</a:t>
            </a:r>
            <a:r>
              <a:rPr lang="zh-CN" altLang="zh-CN" dirty="0">
                <a:cs typeface="Times New Roman" panose="02020603050405020304" pitchFamily="18" charset="0"/>
              </a:rPr>
              <a:t>项目</a:t>
            </a:r>
            <a:r>
              <a:rPr lang="zh-CN" altLang="zh-CN" dirty="0" smtClean="0">
                <a:cs typeface="Times New Roman" panose="02020603050405020304" pitchFamily="18" charset="0"/>
              </a:rPr>
              <a:t>的</a:t>
            </a:r>
            <a:r>
              <a:rPr lang="en-US" altLang="zh-CN" dirty="0" smtClean="0">
                <a:cs typeface="Times New Roman" panose="02020603050405020304" pitchFamily="18" charset="0"/>
              </a:rPr>
              <a:t>5</a:t>
            </a:r>
            <a:r>
              <a:rPr lang="zh-CN" altLang="en-US" dirty="0" smtClean="0">
                <a:cs typeface="Times New Roman" panose="02020603050405020304" pitchFamily="18" charset="0"/>
              </a:rPr>
              <a:t>种</a:t>
            </a:r>
            <a:r>
              <a:rPr lang="zh-CN" altLang="zh-CN" dirty="0" smtClean="0">
                <a:cs typeface="Times New Roman" panose="02020603050405020304" pitchFamily="18" charset="0"/>
              </a:rPr>
              <a:t>控制</a:t>
            </a:r>
            <a:r>
              <a:rPr lang="zh-CN" altLang="zh-CN" dirty="0">
                <a:cs typeface="Times New Roman" panose="02020603050405020304" pitchFamily="18" charset="0"/>
              </a:rPr>
              <a:t>模式</a:t>
            </a:r>
            <a:endParaRPr lang="zh-CN" alt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0430" y="1255059"/>
            <a:ext cx="8001000" cy="4902200"/>
          </a:xfrm>
        </p:spPr>
        <p:txBody>
          <a:bodyPr/>
          <a:lstStyle/>
          <a:p>
            <a:r>
              <a:rPr lang="en-US" altLang="zh-CN" sz="2400" dirty="0" smtClean="0"/>
              <a:t>Linux</a:t>
            </a:r>
            <a:r>
              <a:rPr lang="zh-CN" altLang="en-US" sz="2400" dirty="0"/>
              <a:t>社区的做法</a:t>
            </a:r>
            <a:r>
              <a:rPr lang="zh-CN" altLang="en-US" sz="2400" dirty="0" smtClean="0"/>
              <a:t>：</a:t>
            </a:r>
            <a:endParaRPr lang="en-US" altLang="zh-CN" sz="2400" dirty="0" smtClean="0"/>
          </a:p>
          <a:p>
            <a:pPr lvl="1"/>
            <a:r>
              <a:rPr lang="zh-CN" altLang="en-US" sz="2000" dirty="0" smtClean="0"/>
              <a:t>由于</a:t>
            </a:r>
            <a:r>
              <a:rPr lang="en-US" altLang="zh-CN" sz="2000" dirty="0"/>
              <a:t>Linux-kernel</a:t>
            </a:r>
            <a:r>
              <a:rPr lang="zh-CN" altLang="en-US" sz="2000" dirty="0"/>
              <a:t>的邮件列表是核心开发者组织的中心论坛，并支持着非常繁重的消息列表，人们需要清晰地理解如何对该列表做出贡献</a:t>
            </a:r>
            <a:r>
              <a:rPr lang="zh-CN" altLang="en-US" sz="2000" dirty="0" smtClean="0"/>
              <a:t>。</a:t>
            </a:r>
            <a:endParaRPr lang="en-US" altLang="zh-CN" sz="2000" dirty="0" smtClean="0"/>
          </a:p>
          <a:p>
            <a:pPr lvl="1"/>
            <a:r>
              <a:rPr lang="en-US" altLang="zh-CN" sz="2000" dirty="0" smtClean="0"/>
              <a:t>Linux-kernel</a:t>
            </a:r>
            <a:r>
              <a:rPr lang="zh-CN" altLang="en-US" sz="2000" dirty="0"/>
              <a:t>维护者的列表</a:t>
            </a:r>
            <a:r>
              <a:rPr lang="en-US" altLang="zh-CN" sz="2000" dirty="0"/>
              <a:t>FAQ(</a:t>
            </a:r>
            <a:r>
              <a:rPr lang="zh-CN" altLang="en-US" sz="2000" dirty="0"/>
              <a:t>常见问题单</a:t>
            </a:r>
            <a:r>
              <a:rPr lang="en-US" altLang="zh-CN" sz="2000" dirty="0"/>
              <a:t>)</a:t>
            </a:r>
            <a:r>
              <a:rPr lang="zh-CN" altLang="en-US" sz="2000" dirty="0"/>
              <a:t>建立了这种理解。</a:t>
            </a:r>
            <a:r>
              <a:rPr lang="en-US" altLang="zh-CN" sz="2000" dirty="0"/>
              <a:t>FAQ</a:t>
            </a:r>
            <a:r>
              <a:rPr lang="zh-CN" altLang="en-US" sz="2000" dirty="0"/>
              <a:t>是一个对新加入者做解释的文档</a:t>
            </a:r>
            <a:r>
              <a:rPr lang="en-US" altLang="zh-CN" sz="2000" dirty="0"/>
              <a:t>….</a:t>
            </a:r>
            <a:r>
              <a:rPr lang="zh-CN" altLang="en-US" sz="2000" dirty="0"/>
              <a:t>也重申了</a:t>
            </a:r>
            <a:r>
              <a:rPr lang="zh-CN" altLang="en-US" sz="2000" dirty="0" smtClean="0"/>
              <a:t>社区</a:t>
            </a:r>
            <a:r>
              <a:rPr lang="zh-CN" altLang="en-US" sz="2000" dirty="0"/>
              <a:t>的规范和机</a:t>
            </a:r>
            <a:r>
              <a:rPr lang="zh-CN" altLang="en-US" sz="2000" dirty="0" smtClean="0"/>
              <a:t>价值。</a:t>
            </a:r>
            <a:endParaRPr lang="en-US" altLang="zh-CN" sz="2000" dirty="0" smtClean="0"/>
          </a:p>
          <a:p>
            <a:r>
              <a:rPr lang="zh-CN" altLang="zh-CN" sz="2400" dirty="0"/>
              <a:t>违反规范就可能引起各种</a:t>
            </a:r>
            <a:r>
              <a:rPr lang="zh-CN" altLang="zh-CN" sz="2400" dirty="0" smtClean="0"/>
              <a:t>处罚</a:t>
            </a:r>
            <a:r>
              <a:rPr lang="zh-CN" altLang="en-US" sz="2400" dirty="0" smtClean="0"/>
              <a:t>，</a:t>
            </a:r>
            <a:r>
              <a:rPr lang="en-US" altLang="zh-CN" sz="2400" dirty="0" smtClean="0"/>
              <a:t>F/OSS</a:t>
            </a:r>
            <a:r>
              <a:rPr lang="zh-CN" altLang="zh-CN" sz="2400" dirty="0"/>
              <a:t>项目有多种方式处罚成员的</a:t>
            </a:r>
            <a:r>
              <a:rPr lang="zh-CN" altLang="zh-CN" sz="2400" dirty="0" smtClean="0"/>
              <a:t>行为</a:t>
            </a:r>
            <a:r>
              <a:rPr lang="zh-CN" altLang="en-US" sz="2400" dirty="0" smtClean="0"/>
              <a:t>：</a:t>
            </a:r>
            <a:endParaRPr lang="en-US" altLang="zh-CN" sz="2400" dirty="0" smtClean="0"/>
          </a:p>
          <a:p>
            <a:pPr lvl="1"/>
            <a:r>
              <a:rPr lang="zh-CN" altLang="en-US" sz="2000" dirty="0" smtClean="0"/>
              <a:t>例如，“暂时开除”</a:t>
            </a:r>
            <a:r>
              <a:rPr lang="zh-CN" altLang="en-US" sz="2000" dirty="0"/>
              <a:t>成员资格等</a:t>
            </a:r>
            <a:r>
              <a:rPr lang="zh-CN" altLang="en-US" sz="2000" dirty="0" smtClean="0"/>
              <a:t>，降低</a:t>
            </a:r>
            <a:r>
              <a:rPr lang="zh-CN" altLang="en-US" sz="2000" dirty="0"/>
              <a:t>成员的“权利”，直到投票允许这些成员在回来。通过对员工工作位置的控制帮助控制质量</a:t>
            </a:r>
            <a:r>
              <a:rPr lang="zh-CN" altLang="en-US" sz="2000" dirty="0" smtClean="0"/>
              <a:t>。</a:t>
            </a:r>
            <a:endParaRPr lang="en-US" altLang="zh-CN" sz="2400" dirty="0"/>
          </a:p>
          <a:p>
            <a:r>
              <a:rPr lang="zh-CN" altLang="zh-CN" sz="2400" dirty="0"/>
              <a:t>项目管理者比开发人员更喜欢传统的质量控制方式和风格，但是需要记住世界在改变</a:t>
            </a:r>
            <a:r>
              <a:rPr lang="zh-CN" altLang="zh-CN" sz="2400" dirty="0" smtClean="0"/>
              <a:t>，程序员也在变</a:t>
            </a:r>
            <a:r>
              <a:rPr lang="zh-CN" altLang="zh-CN" sz="2400" dirty="0"/>
              <a:t>。</a:t>
            </a:r>
            <a:endParaRPr lang="zh-CN" altLang="en-US" sz="2400" dirty="0"/>
          </a:p>
        </p:txBody>
      </p:sp>
    </p:spTree>
    <p:extLst>
      <p:ext uri="{BB962C8B-B14F-4D97-AF65-F5344CB8AC3E}">
        <p14:creationId xmlns:p14="http://schemas.microsoft.com/office/powerpoint/2010/main" val="88171257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a:t>
            </a:r>
            <a:r>
              <a:rPr lang="zh-CN" altLang="en-US" dirty="0" smtClean="0"/>
              <a:t>政府与开源</a:t>
            </a:r>
            <a:endParaRPr lang="zh-CN" altLang="en-US" dirty="0"/>
          </a:p>
        </p:txBody>
      </p:sp>
      <p:sp>
        <p:nvSpPr>
          <p:cNvPr id="3" name="内容占位符 2"/>
          <p:cNvSpPr>
            <a:spLocks noGrp="1"/>
          </p:cNvSpPr>
          <p:nvPr>
            <p:ph idx="1"/>
          </p:nvPr>
        </p:nvSpPr>
        <p:spPr/>
        <p:txBody>
          <a:bodyPr/>
          <a:lstStyle/>
          <a:p>
            <a:r>
              <a:rPr lang="en-US" dirty="0" smtClean="0"/>
              <a:t>27.6.1 </a:t>
            </a:r>
            <a:r>
              <a:rPr lang="zh-CN" altLang="en-US" dirty="0" smtClean="0"/>
              <a:t>开源与开放的优势</a:t>
            </a:r>
          </a:p>
          <a:p>
            <a:r>
              <a:rPr lang="en-US" dirty="0" smtClean="0"/>
              <a:t>27.6.2 </a:t>
            </a:r>
            <a:r>
              <a:rPr lang="zh-CN" altLang="en-US" dirty="0" smtClean="0"/>
              <a:t>开源与开放的维护策略</a:t>
            </a:r>
          </a:p>
          <a:p>
            <a:r>
              <a:rPr lang="en-US" dirty="0" smtClean="0"/>
              <a:t>27.6.3 </a:t>
            </a:r>
            <a:r>
              <a:rPr lang="zh-CN" altLang="en-US" dirty="0" smtClean="0"/>
              <a:t>政府和产业联盟的作用</a:t>
            </a:r>
            <a:endParaRPr lang="en-US" altLang="zh-CN" dirty="0" smtClean="0"/>
          </a:p>
          <a:p>
            <a:r>
              <a:rPr lang="en-US" altLang="zh-CN" dirty="0" smtClean="0"/>
              <a:t>27.6.4 </a:t>
            </a:r>
            <a:r>
              <a:rPr lang="zh-CN" altLang="en-US" dirty="0"/>
              <a:t>发展中国家的开源风险</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27.1.2 </a:t>
            </a:r>
            <a:r>
              <a:rPr lang="zh-CN" altLang="en-US" dirty="0" smtClean="0"/>
              <a:t>价值链条</a:t>
            </a:r>
            <a:endParaRPr lang="zh-CN" altLang="en-US" dirty="0"/>
          </a:p>
        </p:txBody>
      </p:sp>
      <p:sp>
        <p:nvSpPr>
          <p:cNvPr id="3" name="内容占位符 2"/>
          <p:cNvSpPr>
            <a:spLocks noGrp="1"/>
          </p:cNvSpPr>
          <p:nvPr>
            <p:ph idx="1"/>
          </p:nvPr>
        </p:nvSpPr>
        <p:spPr>
          <a:xfrm>
            <a:off x="990600" y="1295400"/>
            <a:ext cx="8001000" cy="997857"/>
          </a:xfrm>
        </p:spPr>
        <p:txBody>
          <a:bodyPr/>
          <a:lstStyle/>
          <a:p>
            <a:r>
              <a:rPr lang="zh-CN" altLang="en-US" sz="2400" dirty="0" smtClean="0"/>
              <a:t>第一</a:t>
            </a:r>
            <a:r>
              <a:rPr lang="zh-CN" altLang="en-US" sz="2400" smtClean="0"/>
              <a:t>阶段：软件</a:t>
            </a:r>
            <a:r>
              <a:rPr lang="zh-CN" altLang="en-US" sz="2400" dirty="0" smtClean="0"/>
              <a:t>生产</a:t>
            </a:r>
            <a:r>
              <a:rPr lang="en-US" sz="2400" dirty="0" smtClean="0"/>
              <a:t>/</a:t>
            </a:r>
            <a:r>
              <a:rPr lang="zh-CN" altLang="en-US" sz="2400" dirty="0" smtClean="0"/>
              <a:t>编程，包括开发、文档编写、软件包装，之后是市场和销售阶段将产品转换为商业产品。软件价值链的最后阶段是售后服务，包括咨询、实现</a:t>
            </a:r>
            <a:r>
              <a:rPr lang="en-US" sz="2400" dirty="0" smtClean="0"/>
              <a:t>/</a:t>
            </a:r>
            <a:r>
              <a:rPr lang="zh-CN" altLang="en-US" sz="2400" dirty="0" smtClean="0"/>
              <a:t>集成、培训、支持、以及运行和管理等。</a:t>
            </a:r>
            <a:endParaRPr lang="zh-CN" altLang="en-US" sz="2400" dirty="0"/>
          </a:p>
        </p:txBody>
      </p:sp>
      <p:grpSp>
        <p:nvGrpSpPr>
          <p:cNvPr id="5" name="Group 1"/>
          <p:cNvGrpSpPr>
            <a:grpSpLocks noChangeAspect="1"/>
          </p:cNvGrpSpPr>
          <p:nvPr/>
        </p:nvGrpSpPr>
        <p:grpSpPr bwMode="auto">
          <a:xfrm>
            <a:off x="1023901" y="3527836"/>
            <a:ext cx="8154549" cy="2982770"/>
            <a:chOff x="714" y="4461"/>
            <a:chExt cx="8370" cy="3061"/>
          </a:xfrm>
        </p:grpSpPr>
        <p:sp>
          <p:nvSpPr>
            <p:cNvPr id="6" name="AutoShape 24"/>
            <p:cNvSpPr>
              <a:spLocks noChangeAspect="1" noChangeArrowheads="1" noTextEdit="1"/>
            </p:cNvSpPr>
            <p:nvPr/>
          </p:nvSpPr>
          <p:spPr bwMode="auto">
            <a:xfrm>
              <a:off x="984" y="4870"/>
              <a:ext cx="8100" cy="265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7" name="AutoShape 23"/>
            <p:cNvSpPr>
              <a:spLocks noChangeArrowheads="1"/>
            </p:cNvSpPr>
            <p:nvPr/>
          </p:nvSpPr>
          <p:spPr bwMode="auto">
            <a:xfrm>
              <a:off x="714" y="4461"/>
              <a:ext cx="8100" cy="468"/>
            </a:xfrm>
            <a:prstGeom prst="homePlate">
              <a:avLst>
                <a:gd name="adj" fmla="val 61458"/>
              </a:avLst>
            </a:prstGeom>
            <a:solidFill>
              <a:srgbClr val="000000"/>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zh-CN" altLang="zh-CN" sz="1800" b="1" i="0" u="none" strike="noStrike" cap="none" normalizeH="0" baseline="0" smtClean="0">
                  <a:ln>
                    <a:noFill/>
                  </a:ln>
                  <a:solidFill>
                    <a:schemeClr val="tx1"/>
                  </a:solidFill>
                  <a:effectLst/>
                  <a:cs typeface="Times New Roman" panose="02020603050405020304" pitchFamily="18" charset="0"/>
                </a:rPr>
                <a:t>软件价值链</a:t>
              </a:r>
              <a:endParaRPr kumimoji="0" lang="zh-CN" altLang="zh-CN" sz="1800" b="0" i="0" u="none" strike="noStrike" cap="none" normalizeH="0" baseline="0" smtClean="0">
                <a:ln>
                  <a:noFill/>
                </a:ln>
                <a:solidFill>
                  <a:schemeClr val="tx1"/>
                </a:solidFill>
                <a:effectLst/>
                <a:latin typeface="Arial" panose="020B0604020202020204" pitchFamily="34" charset="0"/>
              </a:endParaRPr>
            </a:p>
          </p:txBody>
        </p:sp>
        <p:sp>
          <p:nvSpPr>
            <p:cNvPr id="8" name="AutoShape 22"/>
            <p:cNvSpPr>
              <a:spLocks noChangeArrowheads="1"/>
            </p:cNvSpPr>
            <p:nvPr/>
          </p:nvSpPr>
          <p:spPr bwMode="auto">
            <a:xfrm>
              <a:off x="714" y="4929"/>
              <a:ext cx="900" cy="936"/>
            </a:xfrm>
            <a:prstGeom prst="homePlate">
              <a:avLst>
                <a:gd name="adj" fmla="val 25000"/>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软件</a:t>
              </a:r>
              <a:endParaRPr kumimoji="0" lang="zh-CN" altLang="zh-CN"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开发</a:t>
              </a:r>
              <a:endParaRPr kumimoji="0" lang="zh-CN" altLang="zh-CN" sz="1800" b="0" i="0" u="none" strike="noStrike" cap="none" normalizeH="0" baseline="0" dirty="0" smtClean="0">
                <a:ln>
                  <a:noFill/>
                </a:ln>
                <a:solidFill>
                  <a:schemeClr val="tx1"/>
                </a:solidFill>
                <a:effectLst/>
              </a:endParaRPr>
            </a:p>
          </p:txBody>
        </p:sp>
        <p:sp>
          <p:nvSpPr>
            <p:cNvPr id="9" name="Freeform 21"/>
            <p:cNvSpPr>
              <a:spLocks/>
            </p:cNvSpPr>
            <p:nvPr/>
          </p:nvSpPr>
          <p:spPr bwMode="auto">
            <a:xfrm>
              <a:off x="1391" y="4929"/>
              <a:ext cx="1123" cy="954"/>
            </a:xfrm>
            <a:custGeom>
              <a:avLst/>
              <a:gdLst>
                <a:gd name="T0" fmla="*/ 0 w 1123"/>
                <a:gd name="T1" fmla="*/ 21 h 954"/>
                <a:gd name="T2" fmla="*/ 889 w 1123"/>
                <a:gd name="T3" fmla="*/ 0 h 954"/>
                <a:gd name="T4" fmla="*/ 1123 w 1123"/>
                <a:gd name="T5" fmla="*/ 437 h 954"/>
                <a:gd name="T6" fmla="*/ 885 w 1123"/>
                <a:gd name="T7" fmla="*/ 939 h 954"/>
                <a:gd name="T8" fmla="*/ 0 w 1123"/>
                <a:gd name="T9" fmla="*/ 954 h 954"/>
                <a:gd name="T10" fmla="*/ 225 w 1123"/>
                <a:gd name="T11" fmla="*/ 471 h 954"/>
                <a:gd name="T12" fmla="*/ 0 w 1123"/>
                <a:gd name="T13" fmla="*/ 21 h 954"/>
              </a:gdLst>
              <a:ahLst/>
              <a:cxnLst>
                <a:cxn ang="0">
                  <a:pos x="T0" y="T1"/>
                </a:cxn>
                <a:cxn ang="0">
                  <a:pos x="T2" y="T3"/>
                </a:cxn>
                <a:cxn ang="0">
                  <a:pos x="T4" y="T5"/>
                </a:cxn>
                <a:cxn ang="0">
                  <a:pos x="T6" y="T7"/>
                </a:cxn>
                <a:cxn ang="0">
                  <a:pos x="T8" y="T9"/>
                </a:cxn>
                <a:cxn ang="0">
                  <a:pos x="T10" y="T11"/>
                </a:cxn>
                <a:cxn ang="0">
                  <a:pos x="T12" y="T13"/>
                </a:cxn>
              </a:cxnLst>
              <a:rect l="0" t="0" r="r" b="b"/>
              <a:pathLst>
                <a:path w="1123" h="954">
                  <a:moveTo>
                    <a:pt x="0" y="21"/>
                  </a:moveTo>
                  <a:lnTo>
                    <a:pt x="889" y="0"/>
                  </a:lnTo>
                  <a:lnTo>
                    <a:pt x="1123" y="437"/>
                  </a:lnTo>
                  <a:lnTo>
                    <a:pt x="885" y="939"/>
                  </a:lnTo>
                  <a:lnTo>
                    <a:pt x="0" y="954"/>
                  </a:lnTo>
                  <a:lnTo>
                    <a:pt x="225" y="471"/>
                  </a:lnTo>
                  <a:lnTo>
                    <a:pt x="0" y="21"/>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Text Box 20"/>
            <p:cNvSpPr txBox="1">
              <a:spLocks noChangeArrowheads="1"/>
            </p:cNvSpPr>
            <p:nvPr/>
          </p:nvSpPr>
          <p:spPr bwMode="auto">
            <a:xfrm>
              <a:off x="1670" y="4929"/>
              <a:ext cx="664"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软件</a:t>
              </a:r>
            </a:p>
            <a:p>
              <a:pPr indent="0"/>
              <a:r>
                <a:rPr kumimoji="0" lang="zh-CN" altLang="zh-CN" sz="1800" dirty="0">
                  <a:latin typeface="Times New Roman" panose="02020603050405020304" pitchFamily="18" charset="0"/>
                  <a:cs typeface="Times New Roman" panose="02020603050405020304" pitchFamily="18" charset="0"/>
                </a:rPr>
                <a:t>文档</a:t>
              </a:r>
            </a:p>
            <a:p>
              <a:pPr indent="0"/>
              <a:r>
                <a:rPr kumimoji="0" lang="zh-CN" altLang="zh-CN" sz="1800" dirty="0">
                  <a:latin typeface="Times New Roman" panose="02020603050405020304" pitchFamily="18" charset="0"/>
                  <a:cs typeface="Times New Roman" panose="02020603050405020304" pitchFamily="18" charset="0"/>
                </a:rPr>
                <a:t>编</a:t>
              </a:r>
              <a:r>
                <a:rPr kumimoji="0" lang="zh-CN" altLang="zh-CN"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制</a:t>
              </a:r>
              <a:endParaRPr kumimoji="0" lang="zh-CN" altLang="zh-CN" sz="1800" b="0" i="0" u="none" strike="noStrike" cap="none" normalizeH="0" baseline="0" dirty="0" smtClean="0">
                <a:ln>
                  <a:noFill/>
                </a:ln>
                <a:solidFill>
                  <a:schemeClr val="tx1"/>
                </a:solidFill>
                <a:effectLst/>
              </a:endParaRPr>
            </a:p>
          </p:txBody>
        </p:sp>
        <p:sp>
          <p:nvSpPr>
            <p:cNvPr id="11" name="Freeform 19"/>
            <p:cNvSpPr>
              <a:spLocks/>
            </p:cNvSpPr>
            <p:nvPr/>
          </p:nvSpPr>
          <p:spPr bwMode="auto">
            <a:xfrm>
              <a:off x="2261" y="4935"/>
              <a:ext cx="1125" cy="948"/>
            </a:xfrm>
            <a:custGeom>
              <a:avLst/>
              <a:gdLst>
                <a:gd name="T0" fmla="*/ 45 w 1125"/>
                <a:gd name="T1" fmla="*/ 15 h 948"/>
                <a:gd name="T2" fmla="*/ 900 w 1125"/>
                <a:gd name="T3" fmla="*/ 0 h 948"/>
                <a:gd name="T4" fmla="*/ 1125 w 1125"/>
                <a:gd name="T5" fmla="*/ 465 h 948"/>
                <a:gd name="T6" fmla="*/ 900 w 1125"/>
                <a:gd name="T7" fmla="*/ 933 h 948"/>
                <a:gd name="T8" fmla="*/ 0 w 1125"/>
                <a:gd name="T9" fmla="*/ 948 h 948"/>
                <a:gd name="T10" fmla="*/ 240 w 1125"/>
                <a:gd name="T11" fmla="*/ 420 h 948"/>
                <a:gd name="T12" fmla="*/ 45 w 1125"/>
                <a:gd name="T13" fmla="*/ 15 h 948"/>
              </a:gdLst>
              <a:ahLst/>
              <a:cxnLst>
                <a:cxn ang="0">
                  <a:pos x="T0" y="T1"/>
                </a:cxn>
                <a:cxn ang="0">
                  <a:pos x="T2" y="T3"/>
                </a:cxn>
                <a:cxn ang="0">
                  <a:pos x="T4" y="T5"/>
                </a:cxn>
                <a:cxn ang="0">
                  <a:pos x="T6" y="T7"/>
                </a:cxn>
                <a:cxn ang="0">
                  <a:pos x="T8" y="T9"/>
                </a:cxn>
                <a:cxn ang="0">
                  <a:pos x="T10" y="T11"/>
                </a:cxn>
                <a:cxn ang="0">
                  <a:pos x="T12" y="T13"/>
                </a:cxn>
              </a:cxnLst>
              <a:rect l="0" t="0" r="r" b="b"/>
              <a:pathLst>
                <a:path w="1125" h="948">
                  <a:moveTo>
                    <a:pt x="45" y="15"/>
                  </a:moveTo>
                  <a:lnTo>
                    <a:pt x="900" y="0"/>
                  </a:lnTo>
                  <a:lnTo>
                    <a:pt x="1125" y="465"/>
                  </a:lnTo>
                  <a:lnTo>
                    <a:pt x="900" y="933"/>
                  </a:lnTo>
                  <a:lnTo>
                    <a:pt x="0" y="948"/>
                  </a:lnTo>
                  <a:lnTo>
                    <a:pt x="240" y="420"/>
                  </a:lnTo>
                  <a:lnTo>
                    <a:pt x="45" y="15"/>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Text Box 18"/>
            <p:cNvSpPr txBox="1">
              <a:spLocks noChangeArrowheads="1"/>
            </p:cNvSpPr>
            <p:nvPr/>
          </p:nvSpPr>
          <p:spPr bwMode="auto">
            <a:xfrm>
              <a:off x="2559" y="5085"/>
              <a:ext cx="675"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软件</a:t>
              </a:r>
            </a:p>
            <a:p>
              <a:pPr indent="0"/>
              <a:r>
                <a:rPr kumimoji="0" lang="zh-CN" altLang="zh-CN" sz="1800" dirty="0">
                  <a:latin typeface="Times New Roman" panose="02020603050405020304" pitchFamily="18" charset="0"/>
                  <a:cs typeface="Times New Roman" panose="02020603050405020304" pitchFamily="18" charset="0"/>
                </a:rPr>
                <a:t>包装</a:t>
              </a:r>
            </a:p>
          </p:txBody>
        </p:sp>
        <p:sp>
          <p:nvSpPr>
            <p:cNvPr id="13" name="Freeform 17"/>
            <p:cNvSpPr>
              <a:spLocks/>
            </p:cNvSpPr>
            <p:nvPr/>
          </p:nvSpPr>
          <p:spPr bwMode="auto">
            <a:xfrm>
              <a:off x="3138" y="4929"/>
              <a:ext cx="1176" cy="936"/>
            </a:xfrm>
            <a:custGeom>
              <a:avLst/>
              <a:gdLst>
                <a:gd name="T0" fmla="*/ 0 w 1275"/>
                <a:gd name="T1" fmla="*/ 4 h 1267"/>
                <a:gd name="T2" fmla="*/ 999 w 1275"/>
                <a:gd name="T3" fmla="*/ 0 h 1267"/>
                <a:gd name="T4" fmla="*/ 1275 w 1275"/>
                <a:gd name="T5" fmla="*/ 592 h 1267"/>
                <a:gd name="T6" fmla="*/ 999 w 1275"/>
                <a:gd name="T7" fmla="*/ 1248 h 1267"/>
                <a:gd name="T8" fmla="*/ 15 w 1275"/>
                <a:gd name="T9" fmla="*/ 1267 h 1267"/>
                <a:gd name="T10" fmla="*/ 279 w 1275"/>
                <a:gd name="T11" fmla="*/ 624 h 1267"/>
                <a:gd name="T12" fmla="*/ 0 w 1275"/>
                <a:gd name="T13" fmla="*/ 4 h 1267"/>
              </a:gdLst>
              <a:ahLst/>
              <a:cxnLst>
                <a:cxn ang="0">
                  <a:pos x="T0" y="T1"/>
                </a:cxn>
                <a:cxn ang="0">
                  <a:pos x="T2" y="T3"/>
                </a:cxn>
                <a:cxn ang="0">
                  <a:pos x="T4" y="T5"/>
                </a:cxn>
                <a:cxn ang="0">
                  <a:pos x="T6" y="T7"/>
                </a:cxn>
                <a:cxn ang="0">
                  <a:pos x="T8" y="T9"/>
                </a:cxn>
                <a:cxn ang="0">
                  <a:pos x="T10" y="T11"/>
                </a:cxn>
                <a:cxn ang="0">
                  <a:pos x="T12" y="T13"/>
                </a:cxn>
              </a:cxnLst>
              <a:rect l="0" t="0" r="r" b="b"/>
              <a:pathLst>
                <a:path w="1275" h="1267">
                  <a:moveTo>
                    <a:pt x="0" y="4"/>
                  </a:moveTo>
                  <a:lnTo>
                    <a:pt x="999" y="0"/>
                  </a:lnTo>
                  <a:lnTo>
                    <a:pt x="1275" y="592"/>
                  </a:lnTo>
                  <a:lnTo>
                    <a:pt x="999" y="1248"/>
                  </a:lnTo>
                  <a:lnTo>
                    <a:pt x="15" y="1267"/>
                  </a:lnTo>
                  <a:lnTo>
                    <a:pt x="279" y="624"/>
                  </a:lnTo>
                  <a:lnTo>
                    <a:pt x="0" y="4"/>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Text Box 16"/>
            <p:cNvSpPr txBox="1">
              <a:spLocks noChangeArrowheads="1"/>
            </p:cNvSpPr>
            <p:nvPr/>
          </p:nvSpPr>
          <p:spPr bwMode="auto">
            <a:xfrm>
              <a:off x="3470" y="5085"/>
              <a:ext cx="6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anose="02020603050405020304" pitchFamily="18" charset="0"/>
                  <a:cs typeface="Times New Roman" panose="02020603050405020304" pitchFamily="18" charset="0"/>
                </a:rPr>
                <a:t>市场</a:t>
              </a:r>
            </a:p>
            <a:p>
              <a:pPr indent="0"/>
              <a:r>
                <a:rPr kumimoji="0" lang="zh-CN" altLang="zh-CN" sz="1800" dirty="0">
                  <a:latin typeface="Times New Roman" panose="02020603050405020304" pitchFamily="18" charset="0"/>
                  <a:cs typeface="Times New Roman" panose="02020603050405020304" pitchFamily="18" charset="0"/>
                </a:rPr>
                <a:t>销售</a:t>
              </a:r>
            </a:p>
          </p:txBody>
        </p:sp>
        <p:sp>
          <p:nvSpPr>
            <p:cNvPr id="15" name="Freeform 15"/>
            <p:cNvSpPr>
              <a:spLocks/>
            </p:cNvSpPr>
            <p:nvPr/>
          </p:nvSpPr>
          <p:spPr bwMode="auto">
            <a:xfrm>
              <a:off x="4061" y="4920"/>
              <a:ext cx="1153" cy="931"/>
            </a:xfrm>
            <a:custGeom>
              <a:avLst/>
              <a:gdLst>
                <a:gd name="T0" fmla="*/ 0 w 1153"/>
                <a:gd name="T1" fmla="*/ 0 h 931"/>
                <a:gd name="T2" fmla="*/ 919 w 1153"/>
                <a:gd name="T3" fmla="*/ 9 h 931"/>
                <a:gd name="T4" fmla="*/ 1153 w 1153"/>
                <a:gd name="T5" fmla="*/ 446 h 931"/>
                <a:gd name="T6" fmla="*/ 919 w 1153"/>
                <a:gd name="T7" fmla="*/ 931 h 931"/>
                <a:gd name="T8" fmla="*/ 15 w 1153"/>
                <a:gd name="T9" fmla="*/ 930 h 931"/>
                <a:gd name="T10" fmla="*/ 270 w 1153"/>
                <a:gd name="T11" fmla="*/ 450 h 931"/>
                <a:gd name="T12" fmla="*/ 0 w 1153"/>
                <a:gd name="T13" fmla="*/ 0 h 931"/>
              </a:gdLst>
              <a:ahLst/>
              <a:cxnLst>
                <a:cxn ang="0">
                  <a:pos x="T0" y="T1"/>
                </a:cxn>
                <a:cxn ang="0">
                  <a:pos x="T2" y="T3"/>
                </a:cxn>
                <a:cxn ang="0">
                  <a:pos x="T4" y="T5"/>
                </a:cxn>
                <a:cxn ang="0">
                  <a:pos x="T6" y="T7"/>
                </a:cxn>
                <a:cxn ang="0">
                  <a:pos x="T8" y="T9"/>
                </a:cxn>
                <a:cxn ang="0">
                  <a:pos x="T10" y="T11"/>
                </a:cxn>
                <a:cxn ang="0">
                  <a:pos x="T12" y="T13"/>
                </a:cxn>
              </a:cxnLst>
              <a:rect l="0" t="0" r="r" b="b"/>
              <a:pathLst>
                <a:path w="1153" h="931">
                  <a:moveTo>
                    <a:pt x="0" y="0"/>
                  </a:moveTo>
                  <a:lnTo>
                    <a:pt x="919" y="9"/>
                  </a:lnTo>
                  <a:lnTo>
                    <a:pt x="1153" y="446"/>
                  </a:lnTo>
                  <a:lnTo>
                    <a:pt x="919" y="931"/>
                  </a:lnTo>
                  <a:lnTo>
                    <a:pt x="15" y="930"/>
                  </a:lnTo>
                  <a:lnTo>
                    <a:pt x="270" y="450"/>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Text Box 14"/>
            <p:cNvSpPr txBox="1">
              <a:spLocks noChangeArrowheads="1"/>
            </p:cNvSpPr>
            <p:nvPr/>
          </p:nvSpPr>
          <p:spPr bwMode="auto">
            <a:xfrm>
              <a:off x="4370" y="5241"/>
              <a:ext cx="66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咨询</a:t>
              </a:r>
            </a:p>
          </p:txBody>
        </p:sp>
        <p:sp>
          <p:nvSpPr>
            <p:cNvPr id="17" name="Freeform 13"/>
            <p:cNvSpPr>
              <a:spLocks/>
            </p:cNvSpPr>
            <p:nvPr/>
          </p:nvSpPr>
          <p:spPr bwMode="auto">
            <a:xfrm>
              <a:off x="4961" y="4929"/>
              <a:ext cx="1249" cy="936"/>
            </a:xfrm>
            <a:custGeom>
              <a:avLst/>
              <a:gdLst>
                <a:gd name="T0" fmla="*/ 0 w 1249"/>
                <a:gd name="T1" fmla="*/ 6 h 936"/>
                <a:gd name="T2" fmla="*/ 994 w 1249"/>
                <a:gd name="T3" fmla="*/ 0 h 936"/>
                <a:gd name="T4" fmla="*/ 1249 w 1249"/>
                <a:gd name="T5" fmla="*/ 437 h 936"/>
                <a:gd name="T6" fmla="*/ 994 w 1249"/>
                <a:gd name="T7" fmla="*/ 922 h 936"/>
                <a:gd name="T8" fmla="*/ 30 w 1249"/>
                <a:gd name="T9" fmla="*/ 936 h 936"/>
                <a:gd name="T10" fmla="*/ 270 w 1249"/>
                <a:gd name="T11" fmla="*/ 441 h 936"/>
                <a:gd name="T12" fmla="*/ 0 w 1249"/>
                <a:gd name="T13" fmla="*/ 6 h 936"/>
              </a:gdLst>
              <a:ahLst/>
              <a:cxnLst>
                <a:cxn ang="0">
                  <a:pos x="T0" y="T1"/>
                </a:cxn>
                <a:cxn ang="0">
                  <a:pos x="T2" y="T3"/>
                </a:cxn>
                <a:cxn ang="0">
                  <a:pos x="T4" y="T5"/>
                </a:cxn>
                <a:cxn ang="0">
                  <a:pos x="T6" y="T7"/>
                </a:cxn>
                <a:cxn ang="0">
                  <a:pos x="T8" y="T9"/>
                </a:cxn>
                <a:cxn ang="0">
                  <a:pos x="T10" y="T11"/>
                </a:cxn>
                <a:cxn ang="0">
                  <a:pos x="T12" y="T13"/>
                </a:cxn>
              </a:cxnLst>
              <a:rect l="0" t="0" r="r" b="b"/>
              <a:pathLst>
                <a:path w="1249" h="936">
                  <a:moveTo>
                    <a:pt x="0" y="6"/>
                  </a:moveTo>
                  <a:lnTo>
                    <a:pt x="994" y="0"/>
                  </a:lnTo>
                  <a:lnTo>
                    <a:pt x="1249" y="437"/>
                  </a:lnTo>
                  <a:lnTo>
                    <a:pt x="994" y="922"/>
                  </a:lnTo>
                  <a:lnTo>
                    <a:pt x="30" y="936"/>
                  </a:lnTo>
                  <a:lnTo>
                    <a:pt x="270" y="441"/>
                  </a:lnTo>
                  <a:lnTo>
                    <a:pt x="0" y="6"/>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Text Box 12"/>
            <p:cNvSpPr txBox="1">
              <a:spLocks noChangeArrowheads="1"/>
            </p:cNvSpPr>
            <p:nvPr/>
          </p:nvSpPr>
          <p:spPr bwMode="auto">
            <a:xfrm>
              <a:off x="5270" y="5085"/>
              <a:ext cx="84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实现</a:t>
              </a:r>
              <a:r>
                <a:rPr kumimoji="0" lang="en-US" altLang="zh-CN" sz="1800" dirty="0">
                  <a:cs typeface="Times New Roman" panose="02020603050405020304" pitchFamily="18" charset="0"/>
                </a:rPr>
                <a:t>/</a:t>
              </a:r>
              <a:r>
                <a:rPr kumimoji="0" lang="zh-CN" altLang="en-US" sz="1800" dirty="0">
                  <a:cs typeface="Times New Roman" panose="02020603050405020304" pitchFamily="18" charset="0"/>
                </a:rPr>
                <a:t>集成</a:t>
              </a:r>
            </a:p>
          </p:txBody>
        </p:sp>
        <p:sp>
          <p:nvSpPr>
            <p:cNvPr id="19" name="Freeform 11"/>
            <p:cNvSpPr>
              <a:spLocks/>
            </p:cNvSpPr>
            <p:nvPr/>
          </p:nvSpPr>
          <p:spPr bwMode="auto">
            <a:xfrm>
              <a:off x="5934" y="4932"/>
              <a:ext cx="1172" cy="933"/>
            </a:xfrm>
            <a:custGeom>
              <a:avLst/>
              <a:gdLst>
                <a:gd name="T0" fmla="*/ 0 w 1172"/>
                <a:gd name="T1" fmla="*/ 0 h 933"/>
                <a:gd name="T2" fmla="*/ 1007 w 1172"/>
                <a:gd name="T3" fmla="*/ 3 h 933"/>
                <a:gd name="T4" fmla="*/ 1172 w 1172"/>
                <a:gd name="T5" fmla="*/ 423 h 933"/>
                <a:gd name="T6" fmla="*/ 987 w 1172"/>
                <a:gd name="T7" fmla="*/ 919 h 933"/>
                <a:gd name="T8" fmla="*/ 15 w 1172"/>
                <a:gd name="T9" fmla="*/ 933 h 933"/>
                <a:gd name="T10" fmla="*/ 276 w 1172"/>
                <a:gd name="T11" fmla="*/ 458 h 933"/>
                <a:gd name="T12" fmla="*/ 0 w 1172"/>
                <a:gd name="T13" fmla="*/ 0 h 933"/>
              </a:gdLst>
              <a:ahLst/>
              <a:cxnLst>
                <a:cxn ang="0">
                  <a:pos x="T0" y="T1"/>
                </a:cxn>
                <a:cxn ang="0">
                  <a:pos x="T2" y="T3"/>
                </a:cxn>
                <a:cxn ang="0">
                  <a:pos x="T4" y="T5"/>
                </a:cxn>
                <a:cxn ang="0">
                  <a:pos x="T6" y="T7"/>
                </a:cxn>
                <a:cxn ang="0">
                  <a:pos x="T8" y="T9"/>
                </a:cxn>
                <a:cxn ang="0">
                  <a:pos x="T10" y="T11"/>
                </a:cxn>
                <a:cxn ang="0">
                  <a:pos x="T12" y="T13"/>
                </a:cxn>
              </a:cxnLst>
              <a:rect l="0" t="0" r="r" b="b"/>
              <a:pathLst>
                <a:path w="1172" h="933">
                  <a:moveTo>
                    <a:pt x="0" y="0"/>
                  </a:moveTo>
                  <a:lnTo>
                    <a:pt x="1007" y="3"/>
                  </a:lnTo>
                  <a:lnTo>
                    <a:pt x="1172" y="423"/>
                  </a:lnTo>
                  <a:lnTo>
                    <a:pt x="987" y="919"/>
                  </a:lnTo>
                  <a:lnTo>
                    <a:pt x="15" y="933"/>
                  </a:lnTo>
                  <a:lnTo>
                    <a:pt x="276" y="458"/>
                  </a:lnTo>
                  <a:lnTo>
                    <a:pt x="0" y="0"/>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0" name="Text Box 10"/>
            <p:cNvSpPr txBox="1">
              <a:spLocks noChangeArrowheads="1"/>
            </p:cNvSpPr>
            <p:nvPr/>
          </p:nvSpPr>
          <p:spPr bwMode="auto">
            <a:xfrm>
              <a:off x="6209" y="5241"/>
              <a:ext cx="775"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培训</a:t>
              </a:r>
            </a:p>
          </p:txBody>
        </p:sp>
        <p:sp>
          <p:nvSpPr>
            <p:cNvPr id="21" name="Freeform 9"/>
            <p:cNvSpPr>
              <a:spLocks/>
            </p:cNvSpPr>
            <p:nvPr/>
          </p:nvSpPr>
          <p:spPr bwMode="auto">
            <a:xfrm>
              <a:off x="6896" y="4929"/>
              <a:ext cx="1155" cy="936"/>
            </a:xfrm>
            <a:custGeom>
              <a:avLst/>
              <a:gdLst>
                <a:gd name="T0" fmla="*/ 45 w 1155"/>
                <a:gd name="T1" fmla="*/ 6 h 936"/>
                <a:gd name="T2" fmla="*/ 964 w 1155"/>
                <a:gd name="T3" fmla="*/ 0 h 936"/>
                <a:gd name="T4" fmla="*/ 1155 w 1155"/>
                <a:gd name="T5" fmla="*/ 456 h 936"/>
                <a:gd name="T6" fmla="*/ 964 w 1155"/>
                <a:gd name="T7" fmla="*/ 922 h 936"/>
                <a:gd name="T8" fmla="*/ 0 w 1155"/>
                <a:gd name="T9" fmla="*/ 936 h 936"/>
                <a:gd name="T10" fmla="*/ 225 w 1155"/>
                <a:gd name="T11" fmla="*/ 456 h 936"/>
                <a:gd name="T12" fmla="*/ 45 w 1155"/>
                <a:gd name="T13" fmla="*/ 6 h 936"/>
              </a:gdLst>
              <a:ahLst/>
              <a:cxnLst>
                <a:cxn ang="0">
                  <a:pos x="T0" y="T1"/>
                </a:cxn>
                <a:cxn ang="0">
                  <a:pos x="T2" y="T3"/>
                </a:cxn>
                <a:cxn ang="0">
                  <a:pos x="T4" y="T5"/>
                </a:cxn>
                <a:cxn ang="0">
                  <a:pos x="T6" y="T7"/>
                </a:cxn>
                <a:cxn ang="0">
                  <a:pos x="T8" y="T9"/>
                </a:cxn>
                <a:cxn ang="0">
                  <a:pos x="T10" y="T11"/>
                </a:cxn>
                <a:cxn ang="0">
                  <a:pos x="T12" y="T13"/>
                </a:cxn>
              </a:cxnLst>
              <a:rect l="0" t="0" r="r" b="b"/>
              <a:pathLst>
                <a:path w="1155" h="936">
                  <a:moveTo>
                    <a:pt x="45" y="6"/>
                  </a:moveTo>
                  <a:lnTo>
                    <a:pt x="964" y="0"/>
                  </a:lnTo>
                  <a:lnTo>
                    <a:pt x="1155" y="456"/>
                  </a:lnTo>
                  <a:lnTo>
                    <a:pt x="964" y="922"/>
                  </a:lnTo>
                  <a:lnTo>
                    <a:pt x="0" y="936"/>
                  </a:lnTo>
                  <a:lnTo>
                    <a:pt x="225" y="456"/>
                  </a:lnTo>
                  <a:lnTo>
                    <a:pt x="45" y="6"/>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Text Box 8"/>
            <p:cNvSpPr txBox="1">
              <a:spLocks noChangeArrowheads="1"/>
            </p:cNvSpPr>
            <p:nvPr/>
          </p:nvSpPr>
          <p:spPr bwMode="auto">
            <a:xfrm>
              <a:off x="7250" y="5241"/>
              <a:ext cx="664"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支持</a:t>
              </a:r>
            </a:p>
          </p:txBody>
        </p:sp>
        <p:sp>
          <p:nvSpPr>
            <p:cNvPr id="23" name="Freeform 7"/>
            <p:cNvSpPr>
              <a:spLocks/>
            </p:cNvSpPr>
            <p:nvPr/>
          </p:nvSpPr>
          <p:spPr bwMode="auto">
            <a:xfrm>
              <a:off x="7841" y="4929"/>
              <a:ext cx="973" cy="936"/>
            </a:xfrm>
            <a:custGeom>
              <a:avLst/>
              <a:gdLst>
                <a:gd name="T0" fmla="*/ 15 w 1153"/>
                <a:gd name="T1" fmla="*/ 6 h 936"/>
                <a:gd name="T2" fmla="*/ 919 w 1153"/>
                <a:gd name="T3" fmla="*/ 0 h 936"/>
                <a:gd name="T4" fmla="*/ 1153 w 1153"/>
                <a:gd name="T5" fmla="*/ 437 h 936"/>
                <a:gd name="T6" fmla="*/ 919 w 1153"/>
                <a:gd name="T7" fmla="*/ 922 h 936"/>
                <a:gd name="T8" fmla="*/ 0 w 1153"/>
                <a:gd name="T9" fmla="*/ 936 h 936"/>
                <a:gd name="T10" fmla="*/ 210 w 1153"/>
                <a:gd name="T11" fmla="*/ 426 h 936"/>
                <a:gd name="T12" fmla="*/ 15 w 1153"/>
                <a:gd name="T13" fmla="*/ 6 h 936"/>
              </a:gdLst>
              <a:ahLst/>
              <a:cxnLst>
                <a:cxn ang="0">
                  <a:pos x="T0" y="T1"/>
                </a:cxn>
                <a:cxn ang="0">
                  <a:pos x="T2" y="T3"/>
                </a:cxn>
                <a:cxn ang="0">
                  <a:pos x="T4" y="T5"/>
                </a:cxn>
                <a:cxn ang="0">
                  <a:pos x="T6" y="T7"/>
                </a:cxn>
                <a:cxn ang="0">
                  <a:pos x="T8" y="T9"/>
                </a:cxn>
                <a:cxn ang="0">
                  <a:pos x="T10" y="T11"/>
                </a:cxn>
                <a:cxn ang="0">
                  <a:pos x="T12" y="T13"/>
                </a:cxn>
              </a:cxnLst>
              <a:rect l="0" t="0" r="r" b="b"/>
              <a:pathLst>
                <a:path w="1153" h="936">
                  <a:moveTo>
                    <a:pt x="15" y="6"/>
                  </a:moveTo>
                  <a:lnTo>
                    <a:pt x="919" y="0"/>
                  </a:lnTo>
                  <a:lnTo>
                    <a:pt x="1153" y="437"/>
                  </a:lnTo>
                  <a:lnTo>
                    <a:pt x="919" y="922"/>
                  </a:lnTo>
                  <a:lnTo>
                    <a:pt x="0" y="936"/>
                  </a:lnTo>
                  <a:lnTo>
                    <a:pt x="210" y="426"/>
                  </a:lnTo>
                  <a:lnTo>
                    <a:pt x="15" y="6"/>
                  </a:lnTo>
                  <a:close/>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4" name="Text Box 6"/>
            <p:cNvSpPr txBox="1">
              <a:spLocks noChangeArrowheads="1"/>
            </p:cNvSpPr>
            <p:nvPr/>
          </p:nvSpPr>
          <p:spPr bwMode="auto">
            <a:xfrm>
              <a:off x="8150" y="5085"/>
              <a:ext cx="664"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应用管理</a:t>
              </a:r>
            </a:p>
          </p:txBody>
        </p:sp>
        <p:sp>
          <p:nvSpPr>
            <p:cNvPr id="25" name="AutoShape 5"/>
            <p:cNvSpPr>
              <a:spLocks/>
            </p:cNvSpPr>
            <p:nvPr/>
          </p:nvSpPr>
          <p:spPr bwMode="auto">
            <a:xfrm rot="16200000">
              <a:off x="1854" y="5001"/>
              <a:ext cx="360" cy="2400"/>
            </a:xfrm>
            <a:prstGeom prst="leftBrace">
              <a:avLst>
                <a:gd name="adj1" fmla="val 51389"/>
                <a:gd name="adj2" fmla="val 50000"/>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6" name="AutoShape 4"/>
            <p:cNvSpPr>
              <a:spLocks/>
            </p:cNvSpPr>
            <p:nvPr/>
          </p:nvSpPr>
          <p:spPr bwMode="auto">
            <a:xfrm rot="16200000">
              <a:off x="5814" y="3741"/>
              <a:ext cx="360" cy="4920"/>
            </a:xfrm>
            <a:prstGeom prst="leftBrace">
              <a:avLst>
                <a:gd name="adj1" fmla="val 113889"/>
                <a:gd name="adj2" fmla="val 50000"/>
              </a:avLst>
            </a:pr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7" name="Text Box 3"/>
            <p:cNvSpPr txBox="1">
              <a:spLocks noChangeArrowheads="1"/>
            </p:cNvSpPr>
            <p:nvPr/>
          </p:nvSpPr>
          <p:spPr bwMode="auto">
            <a:xfrm>
              <a:off x="1374" y="6333"/>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生产</a:t>
              </a:r>
              <a:r>
                <a:rPr kumimoji="0" lang="en-US" altLang="zh-CN" sz="1800" dirty="0">
                  <a:cs typeface="Times New Roman" panose="02020603050405020304" pitchFamily="18" charset="0"/>
                </a:rPr>
                <a:t>/</a:t>
              </a:r>
              <a:r>
                <a:rPr kumimoji="0" lang="zh-CN" altLang="en-US" sz="1800" dirty="0">
                  <a:cs typeface="Times New Roman" panose="02020603050405020304" pitchFamily="18" charset="0"/>
                </a:rPr>
                <a:t>编程</a:t>
              </a:r>
            </a:p>
          </p:txBody>
        </p:sp>
        <p:sp>
          <p:nvSpPr>
            <p:cNvPr id="28" name="Text Box 2"/>
            <p:cNvSpPr txBox="1">
              <a:spLocks noChangeArrowheads="1"/>
            </p:cNvSpPr>
            <p:nvPr/>
          </p:nvSpPr>
          <p:spPr bwMode="auto">
            <a:xfrm>
              <a:off x="5586" y="6483"/>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服务</a:t>
              </a: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r>
              <a:rPr lang="zh-CN" altLang="en-US" dirty="0" smtClean="0"/>
              <a:t>一些具有“软件血统论”或强调创新观点的人认为，</a:t>
            </a:r>
            <a:r>
              <a:rPr lang="en-US" dirty="0" smtClean="0"/>
              <a:t>F/OSS</a:t>
            </a:r>
            <a:r>
              <a:rPr lang="zh-CN" altLang="en-US" dirty="0" smtClean="0"/>
              <a:t>方法会破坏软件创新能力，并引起软件安全、以及其它问题。</a:t>
            </a:r>
            <a:endParaRPr lang="en-US" altLang="zh-CN" dirty="0" smtClean="0"/>
          </a:p>
          <a:p>
            <a:r>
              <a:rPr lang="zh-CN" altLang="en-US" dirty="0" smtClean="0"/>
              <a:t>事实上，美国国防部门把更广泛的开源开发称为“开放技术开发</a:t>
            </a:r>
            <a:r>
              <a:rPr lang="en-US" dirty="0" smtClean="0"/>
              <a:t>(OTD --Open Technology Development)</a:t>
            </a:r>
            <a:r>
              <a:rPr lang="zh-CN" altLang="en-US" dirty="0" smtClean="0"/>
              <a:t>”，</a:t>
            </a:r>
            <a:r>
              <a:rPr lang="en-US" dirty="0" smtClean="0"/>
              <a:t>OTD</a:t>
            </a:r>
            <a:r>
              <a:rPr lang="zh-CN" altLang="en-US" dirty="0" smtClean="0"/>
              <a:t>已经成为军事软件</a:t>
            </a:r>
            <a:r>
              <a:rPr lang="en-US" dirty="0" smtClean="0"/>
              <a:t>/</a:t>
            </a:r>
            <a:r>
              <a:rPr lang="zh-CN" altLang="en-US" dirty="0" smtClean="0"/>
              <a:t>系统的主要开发方法。</a:t>
            </a:r>
            <a:endParaRPr lang="en-US" altLang="zh-CN" dirty="0" smtClean="0"/>
          </a:p>
          <a:p>
            <a:endParaRPr lang="en-US" altLang="zh-CN" dirty="0"/>
          </a:p>
          <a:p>
            <a:r>
              <a:rPr lang="zh-CN" altLang="zh-CN" dirty="0"/>
              <a:t>美国国防部把开源软件</a:t>
            </a:r>
            <a:r>
              <a:rPr lang="zh-CN" altLang="zh-CN" dirty="0" smtClean="0"/>
              <a:t>称为</a:t>
            </a:r>
            <a:r>
              <a:rPr lang="zh-CN" altLang="en-US" dirty="0" smtClean="0"/>
              <a:t>：</a:t>
            </a:r>
            <a:r>
              <a:rPr lang="zh-CN" altLang="zh-CN" dirty="0" smtClean="0">
                <a:latin typeface="华文楷体" panose="02010600040101010101" pitchFamily="2" charset="-122"/>
                <a:ea typeface="华文楷体" panose="02010600040101010101" pitchFamily="2" charset="-122"/>
              </a:rPr>
              <a:t>“</a:t>
            </a:r>
            <a:r>
              <a:rPr lang="zh-CN" altLang="zh-CN" dirty="0">
                <a:latin typeface="华文楷体" panose="02010600040101010101" pitchFamily="2" charset="-122"/>
                <a:ea typeface="华文楷体" panose="02010600040101010101" pitchFamily="2" charset="-122"/>
              </a:rPr>
              <a:t>唯一可再生的战略</a:t>
            </a:r>
            <a:r>
              <a:rPr lang="zh-CN" altLang="zh-CN" dirty="0" smtClean="0">
                <a:latin typeface="华文楷体" panose="02010600040101010101" pitchFamily="2" charset="-122"/>
                <a:ea typeface="华文楷体" panose="02010600040101010101" pitchFamily="2" charset="-122"/>
              </a:rPr>
              <a:t>资源</a:t>
            </a:r>
            <a:r>
              <a:rPr lang="zh-CN" altLang="en-US" dirty="0" smtClean="0">
                <a:latin typeface="华文楷体" panose="02010600040101010101" pitchFamily="2" charset="-122"/>
                <a:ea typeface="华文楷体" panose="02010600040101010101" pitchFamily="2" charset="-122"/>
              </a:rPr>
              <a:t>！</a:t>
            </a:r>
            <a:r>
              <a:rPr lang="zh-CN" altLang="zh-CN"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a:xfrm>
            <a:off x="914400" y="1091470"/>
            <a:ext cx="8001000" cy="4902200"/>
          </a:xfrm>
        </p:spPr>
        <p:txBody>
          <a:bodyPr/>
          <a:lstStyle/>
          <a:p>
            <a:r>
              <a:rPr lang="zh-CN" altLang="en-US" sz="2400" dirty="0" smtClean="0"/>
              <a:t>美国国防部门的“软件数据与分析中心（</a:t>
            </a:r>
            <a:r>
              <a:rPr lang="en-US" sz="2400" dirty="0" smtClean="0"/>
              <a:t>DACS</a:t>
            </a:r>
            <a:r>
              <a:rPr lang="zh-CN" altLang="en-US" sz="2400" dirty="0" smtClean="0"/>
              <a:t>）”罗列了开源项目的优势</a:t>
            </a:r>
            <a:r>
              <a:rPr lang="zh-CN" altLang="en-US" sz="2400" baseline="30000" dirty="0" smtClean="0"/>
              <a:t>：</a:t>
            </a:r>
            <a:endParaRPr lang="en-US" altLang="zh-CN" sz="2400" baseline="30000" dirty="0" smtClean="0"/>
          </a:p>
          <a:p>
            <a:pPr lvl="1"/>
            <a:r>
              <a:rPr lang="en-US" dirty="0" smtClean="0"/>
              <a:t>1</a:t>
            </a:r>
            <a:r>
              <a:rPr lang="zh-CN" altLang="en-US" dirty="0" smtClean="0"/>
              <a:t>）</a:t>
            </a:r>
            <a:r>
              <a:rPr lang="zh-CN" altLang="en-US" sz="2000" dirty="0" smtClean="0"/>
              <a:t>增加了敏捷性和灵活性：</a:t>
            </a:r>
            <a:endParaRPr lang="en-US" altLang="zh-CN" sz="2000" dirty="0" smtClean="0"/>
          </a:p>
          <a:p>
            <a:pPr lvl="2"/>
            <a:r>
              <a:rPr lang="zh-CN" altLang="en-US" sz="1800" dirty="0" smtClean="0"/>
              <a:t>由于政府能够无限制地访问其付钱开发的源代码，经理们可以发现</a:t>
            </a:r>
            <a:r>
              <a:rPr lang="en-US" sz="1800" dirty="0" smtClean="0"/>
              <a:t>80%</a:t>
            </a:r>
            <a:r>
              <a:rPr lang="zh-CN" altLang="en-US" sz="1800" dirty="0" smtClean="0"/>
              <a:t>的解决方案，并做相应修改以适应新任务的需求。</a:t>
            </a:r>
            <a:endParaRPr lang="en-US" altLang="zh-CN" sz="1800" dirty="0" smtClean="0"/>
          </a:p>
          <a:p>
            <a:pPr lvl="2"/>
            <a:r>
              <a:rPr lang="zh-CN" altLang="en-US" sz="1800" dirty="0" smtClean="0"/>
              <a:t>相反，如果承包商用知识产权拒绝这些权力，就不能够实现代码共享，类同系统的承包商会</a:t>
            </a:r>
            <a:r>
              <a:rPr lang="zh-CN" altLang="en-US" sz="1800" b="1" dirty="0" smtClean="0"/>
              <a:t>低水平的重复开发</a:t>
            </a:r>
            <a:r>
              <a:rPr lang="zh-CN" altLang="en-US" sz="1800" dirty="0" smtClean="0"/>
              <a:t>。</a:t>
            </a:r>
          </a:p>
          <a:p>
            <a:pPr lvl="1"/>
            <a:r>
              <a:rPr lang="en-US" sz="2000" dirty="0" smtClean="0"/>
              <a:t>2</a:t>
            </a:r>
            <a:r>
              <a:rPr lang="zh-CN" altLang="en-US" sz="2000" dirty="0" smtClean="0"/>
              <a:t>）更快地交付。</a:t>
            </a:r>
            <a:endParaRPr lang="en-US" altLang="zh-CN" sz="2000" dirty="0" smtClean="0"/>
          </a:p>
          <a:p>
            <a:pPr lvl="2"/>
            <a:r>
              <a:rPr lang="zh-CN" altLang="en-US" sz="1800" dirty="0" smtClean="0"/>
              <a:t>开发人员只需关注修改、集成现有系统的功能，而不是整个系统的开发，就可以节约时间提交新的功能。</a:t>
            </a:r>
            <a:endParaRPr lang="en-US" altLang="zh-CN" sz="1800" dirty="0" smtClean="0"/>
          </a:p>
          <a:p>
            <a:pPr lvl="1"/>
            <a:r>
              <a:rPr lang="en-US" altLang="zh-CN" sz="2000" dirty="0"/>
              <a:t>3</a:t>
            </a:r>
            <a:r>
              <a:rPr lang="zh-CN" altLang="en-US" sz="2000" dirty="0"/>
              <a:t>）增加创新。</a:t>
            </a:r>
            <a:endParaRPr lang="en-US" altLang="zh-CN" sz="2000" dirty="0"/>
          </a:p>
          <a:p>
            <a:pPr lvl="2"/>
            <a:r>
              <a:rPr lang="zh-CN" altLang="en-US" sz="1800" dirty="0"/>
              <a:t>由于能看到现有系统的源代码，开发人员可以集中精力和时间创新，即，把原有代码写成新的水平，集成系统的能力超越已有部件能力之和。</a:t>
            </a:r>
            <a:endParaRPr lang="en-US" altLang="zh-CN" sz="1800" dirty="0"/>
          </a:p>
          <a:p>
            <a:pPr lvl="3"/>
            <a:r>
              <a:rPr lang="zh-CN" altLang="en-US" sz="1600" b="1" dirty="0" smtClean="0"/>
              <a:t>“完全历史清白”的美国身份</a:t>
            </a:r>
            <a:r>
              <a:rPr lang="zh-CN" altLang="en-US" sz="1600" b="1" dirty="0"/>
              <a:t>的软件工程师的数量短缺</a:t>
            </a:r>
            <a:r>
              <a:rPr lang="zh-CN" altLang="en-US" sz="1600" dirty="0"/>
              <a:t>，“软件血统论”跟不上军事项目的需求</a:t>
            </a:r>
            <a:r>
              <a:rPr lang="zh-CN" altLang="en-US" sz="1600" dirty="0" smtClean="0"/>
              <a:t>。美国</a:t>
            </a:r>
            <a:r>
              <a:rPr lang="zh-CN" altLang="en-US" sz="1600" dirty="0"/>
              <a:t>工程师的重点是发明和创新。</a:t>
            </a:r>
          </a:p>
          <a:p>
            <a:pPr lvl="2"/>
            <a:endParaRPr lang="zh-CN" altLang="en-US" sz="1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27.6.1 </a:t>
            </a:r>
            <a:r>
              <a:rPr lang="zh-CN" altLang="en-US" dirty="0" smtClean="0"/>
              <a:t>开源与开放的优势</a:t>
            </a:r>
            <a:endParaRPr lang="zh-CN" altLang="en-US" dirty="0"/>
          </a:p>
        </p:txBody>
      </p:sp>
      <p:sp>
        <p:nvSpPr>
          <p:cNvPr id="3" name="内容占位符 2"/>
          <p:cNvSpPr>
            <a:spLocks noGrp="1"/>
          </p:cNvSpPr>
          <p:nvPr>
            <p:ph idx="1"/>
          </p:nvPr>
        </p:nvSpPr>
        <p:spPr/>
        <p:txBody>
          <a:bodyPr/>
          <a:lstStyle/>
          <a:p>
            <a:pPr lvl="1"/>
            <a:r>
              <a:rPr lang="en-US" altLang="zh-CN" dirty="0"/>
              <a:t>4</a:t>
            </a:r>
            <a:r>
              <a:rPr lang="zh-CN" altLang="en-US" dirty="0"/>
              <a:t>）信息保证和安全。</a:t>
            </a:r>
            <a:endParaRPr lang="en-US" altLang="zh-CN" dirty="0"/>
          </a:p>
          <a:p>
            <a:pPr lvl="2"/>
            <a:r>
              <a:rPr lang="zh-CN" altLang="en-US" dirty="0"/>
              <a:t>开源开发的最大价值之一是更广泛的群体能访问源代码。这样，所有的软虫就会浮现出来，更容易被发现</a:t>
            </a:r>
            <a:r>
              <a:rPr lang="zh-CN" altLang="en-US" dirty="0" smtClean="0"/>
              <a:t>。</a:t>
            </a:r>
            <a:endParaRPr lang="en-US" altLang="zh-CN" dirty="0" smtClean="0"/>
          </a:p>
          <a:p>
            <a:pPr lvl="2"/>
            <a:r>
              <a:rPr lang="zh-CN" altLang="en-US" dirty="0" smtClean="0"/>
              <a:t>更多</a:t>
            </a:r>
            <a:r>
              <a:rPr lang="zh-CN" altLang="en-US" dirty="0"/>
              <a:t>的人建立和维护软件安全帖子，对源代码做更多的评审</a:t>
            </a:r>
            <a:r>
              <a:rPr lang="zh-CN" altLang="en-US" dirty="0" smtClean="0"/>
              <a:t>。</a:t>
            </a:r>
            <a:endParaRPr lang="en-US" altLang="zh-CN" dirty="0" smtClean="0"/>
          </a:p>
          <a:p>
            <a:pPr lvl="2"/>
            <a:r>
              <a:rPr lang="zh-CN" altLang="en-US" dirty="0" smtClean="0"/>
              <a:t>假设“敌人知道你系统</a:t>
            </a:r>
            <a:r>
              <a:rPr lang="en-US" altLang="zh-CN" dirty="0" smtClean="0"/>
              <a:t>(</a:t>
            </a:r>
            <a:r>
              <a:rPr lang="zh-CN" altLang="en-US" dirty="0" smtClean="0"/>
              <a:t>的代码</a:t>
            </a:r>
            <a:r>
              <a:rPr lang="en-US" altLang="zh-CN" dirty="0" smtClean="0"/>
              <a:t>)</a:t>
            </a:r>
            <a:r>
              <a:rPr lang="zh-CN" altLang="en-US" dirty="0" smtClean="0"/>
              <a:t>”</a:t>
            </a:r>
            <a:r>
              <a:rPr lang="en-US" altLang="zh-CN" dirty="0" smtClean="0"/>
              <a:t>——</a:t>
            </a:r>
            <a:r>
              <a:rPr lang="zh-CN" altLang="en-US" dirty="0" smtClean="0"/>
              <a:t>香农</a:t>
            </a:r>
            <a:endParaRPr lang="en-US" altLang="zh-CN" dirty="0" smtClean="0"/>
          </a:p>
          <a:p>
            <a:pPr lvl="1"/>
            <a:r>
              <a:rPr lang="en-US" dirty="0" smtClean="0"/>
              <a:t>5</a:t>
            </a:r>
            <a:r>
              <a:rPr lang="zh-CN" altLang="en-US" dirty="0" smtClean="0"/>
              <a:t>）更低的成本。</a:t>
            </a:r>
            <a:endParaRPr lang="en-US" altLang="zh-CN" dirty="0" smtClean="0"/>
          </a:p>
          <a:p>
            <a:pPr lvl="2"/>
            <a:r>
              <a:rPr lang="zh-CN" altLang="en-US" dirty="0" smtClean="0"/>
              <a:t>对于</a:t>
            </a:r>
            <a:r>
              <a:rPr lang="en-US" dirty="0" smtClean="0"/>
              <a:t>OTD</a:t>
            </a:r>
            <a:r>
              <a:rPr lang="zh-CN" altLang="en-US" dirty="0" smtClean="0"/>
              <a:t>项目，政府首次支付给承包商成本主要用于做内部研发</a:t>
            </a:r>
            <a:r>
              <a:rPr lang="en-US" dirty="0" smtClean="0"/>
              <a:t>(IRAD)</a:t>
            </a:r>
            <a:r>
              <a:rPr lang="zh-CN" altLang="en-US" dirty="0" smtClean="0"/>
              <a:t>。</a:t>
            </a:r>
            <a:endParaRPr lang="en-US" altLang="zh-CN" dirty="0" smtClean="0"/>
          </a:p>
          <a:p>
            <a:pPr lvl="2"/>
            <a:r>
              <a:rPr lang="zh-CN" altLang="en-US" dirty="0" smtClean="0"/>
              <a:t>由于政府要求</a:t>
            </a:r>
            <a:r>
              <a:rPr lang="en-US" dirty="0" smtClean="0"/>
              <a:t>OTD</a:t>
            </a:r>
            <a:r>
              <a:rPr lang="zh-CN" altLang="en-US" dirty="0" smtClean="0"/>
              <a:t>项目的代码必须模块化，因此可以判断新项目是否需要支付新的许可证费用，还是重新开发一个替代产品。</a:t>
            </a:r>
            <a:endParaRPr lang="en-US" altLang="zh-CN" dirty="0" smtClean="0"/>
          </a:p>
          <a:p>
            <a:pPr lvl="2"/>
            <a:r>
              <a:rPr lang="zh-CN" altLang="en-US" dirty="0" smtClean="0"/>
              <a:t>从政府角度看，整个投资的价值链可以</a:t>
            </a:r>
            <a:r>
              <a:rPr lang="zh-CN" altLang="en-US" dirty="0"/>
              <a:t>避免内部研发成本</a:t>
            </a:r>
            <a:r>
              <a:rPr lang="zh-CN" altLang="en-US" dirty="0" smtClean="0"/>
              <a:t>重复混入某些具有特殊身份的供应商中。</a:t>
            </a:r>
            <a:endParaRPr lang="en-US" altLang="zh-CN"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27.6.2 </a:t>
            </a:r>
            <a:r>
              <a:rPr lang="zh-CN" altLang="en-US" dirty="0" smtClean="0"/>
              <a:t>开源与开放的维护策略</a:t>
            </a:r>
            <a:endParaRPr lang="zh-CN" altLang="en-US" dirty="0"/>
          </a:p>
        </p:txBody>
      </p:sp>
      <p:sp>
        <p:nvSpPr>
          <p:cNvPr id="3" name="内容占位符 2"/>
          <p:cNvSpPr>
            <a:spLocks noGrp="1"/>
          </p:cNvSpPr>
          <p:nvPr>
            <p:ph idx="1"/>
          </p:nvPr>
        </p:nvSpPr>
        <p:spPr>
          <a:xfrm>
            <a:off x="990600" y="1295400"/>
            <a:ext cx="8001000" cy="620486"/>
          </a:xfrm>
        </p:spPr>
        <p:txBody>
          <a:bodyPr/>
          <a:lstStyle/>
          <a:p>
            <a:r>
              <a:rPr lang="zh-CN" altLang="en-US" sz="1800" dirty="0"/>
              <a:t>在</a:t>
            </a:r>
            <a:r>
              <a:rPr lang="en-US" altLang="zh-CN" sz="1800" dirty="0"/>
              <a:t>6.4</a:t>
            </a:r>
            <a:r>
              <a:rPr lang="zh-CN" altLang="en-US" sz="1800" dirty="0"/>
              <a:t>节我们讨论了</a:t>
            </a:r>
            <a:r>
              <a:rPr lang="en-US" altLang="zh-CN" sz="1800" dirty="0"/>
              <a:t>OTS</a:t>
            </a:r>
            <a:r>
              <a:rPr lang="zh-CN" altLang="en-US" sz="1800" dirty="0"/>
              <a:t>部件的采购与使用问题</a:t>
            </a:r>
            <a:r>
              <a:rPr lang="zh-CN" altLang="en-US" sz="1800" dirty="0" smtClean="0"/>
              <a:t>。除了</a:t>
            </a:r>
            <a:r>
              <a:rPr lang="zh-CN" altLang="en-US" sz="1800" dirty="0"/>
              <a:t>对商业</a:t>
            </a:r>
            <a:r>
              <a:rPr lang="en-US" altLang="zh-CN" sz="1800" dirty="0"/>
              <a:t>(</a:t>
            </a:r>
            <a:r>
              <a:rPr lang="zh-CN" altLang="en-US" sz="1800" dirty="0"/>
              <a:t>闭源的</a:t>
            </a:r>
            <a:r>
              <a:rPr lang="en-US" altLang="zh-CN" sz="1800" dirty="0"/>
              <a:t>)OTS</a:t>
            </a:r>
            <a:r>
              <a:rPr lang="zh-CN" altLang="en-US" sz="1800" dirty="0"/>
              <a:t>部件进行管理外，也需要对开放政府部件</a:t>
            </a:r>
            <a:r>
              <a:rPr lang="en-US" altLang="zh-CN" sz="1800" dirty="0"/>
              <a:t>(OGOTS—Open Government OTS)</a:t>
            </a:r>
            <a:r>
              <a:rPr lang="zh-CN" altLang="en-US" sz="1800" dirty="0"/>
              <a:t>和开源软件</a:t>
            </a:r>
            <a:r>
              <a:rPr lang="en-US" altLang="zh-CN" sz="1800" dirty="0"/>
              <a:t>(OSS-Open Source Software)</a:t>
            </a:r>
            <a:r>
              <a:rPr lang="zh-CN" altLang="en-US" sz="1800" dirty="0"/>
              <a:t>进行管理</a:t>
            </a:r>
            <a:r>
              <a:rPr lang="zh-CN" altLang="en-US" sz="1800" dirty="0" smtClean="0"/>
              <a:t>。</a:t>
            </a:r>
            <a:endParaRPr lang="en-US" altLang="zh-CN" sz="1800" dirty="0" smtClean="0"/>
          </a:p>
        </p:txBody>
      </p:sp>
      <p:sp>
        <p:nvSpPr>
          <p:cNvPr id="4" name="矩形 3"/>
          <p:cNvSpPr/>
          <p:nvPr/>
        </p:nvSpPr>
        <p:spPr>
          <a:xfrm>
            <a:off x="5466865" y="2441142"/>
            <a:ext cx="2920992" cy="461665"/>
          </a:xfrm>
          <a:prstGeom prst="rect">
            <a:avLst/>
          </a:prstGeom>
        </p:spPr>
        <p:txBody>
          <a:bodyPr wrap="none">
            <a:spAutoFit/>
          </a:bodyPr>
          <a:lstStyle/>
          <a:p>
            <a:r>
              <a:rPr lang="en-US" altLang="zh-CN" dirty="0"/>
              <a:t>OTS</a:t>
            </a:r>
            <a:r>
              <a:rPr lang="zh-CN" altLang="en-US" dirty="0"/>
              <a:t>的维护策略对比</a:t>
            </a:r>
          </a:p>
        </p:txBody>
      </p:sp>
      <p:grpSp>
        <p:nvGrpSpPr>
          <p:cNvPr id="6" name="Group 1"/>
          <p:cNvGrpSpPr>
            <a:grpSpLocks noChangeAspect="1"/>
          </p:cNvGrpSpPr>
          <p:nvPr/>
        </p:nvGrpSpPr>
        <p:grpSpPr bwMode="auto">
          <a:xfrm>
            <a:off x="1478868" y="2811148"/>
            <a:ext cx="6723896" cy="3598914"/>
            <a:chOff x="1345" y="6265"/>
            <a:chExt cx="7774" cy="4162"/>
          </a:xfrm>
        </p:grpSpPr>
        <p:sp>
          <p:nvSpPr>
            <p:cNvPr id="7" name="AutoShape 25"/>
            <p:cNvSpPr>
              <a:spLocks noChangeAspect="1" noChangeArrowheads="1" noTextEdit="1"/>
            </p:cNvSpPr>
            <p:nvPr/>
          </p:nvSpPr>
          <p:spPr bwMode="auto">
            <a:xfrm>
              <a:off x="1559" y="6371"/>
              <a:ext cx="7560" cy="405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8" name="Rectangle 24"/>
            <p:cNvSpPr>
              <a:spLocks noChangeArrowheads="1"/>
            </p:cNvSpPr>
            <p:nvPr/>
          </p:nvSpPr>
          <p:spPr bwMode="auto">
            <a:xfrm>
              <a:off x="5159" y="6839"/>
              <a:ext cx="3780" cy="3276"/>
            </a:xfrm>
            <a:prstGeom prst="rect">
              <a:avLst/>
            </a:prstGeom>
            <a:solidFill>
              <a:srgbClr val="FFCC00"/>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9" name="Rectangle 23"/>
            <p:cNvSpPr>
              <a:spLocks noChangeArrowheads="1"/>
            </p:cNvSpPr>
            <p:nvPr/>
          </p:nvSpPr>
          <p:spPr bwMode="auto">
            <a:xfrm>
              <a:off x="7139" y="6995"/>
              <a:ext cx="1620" cy="2652"/>
            </a:xfrm>
            <a:prstGeom prst="rect">
              <a:avLst/>
            </a:prstGeom>
            <a:solidFill>
              <a:srgbClr val="339966"/>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0" name="Rectangle 22"/>
            <p:cNvSpPr>
              <a:spLocks noChangeArrowheads="1"/>
            </p:cNvSpPr>
            <p:nvPr/>
          </p:nvSpPr>
          <p:spPr bwMode="auto">
            <a:xfrm>
              <a:off x="5339" y="6995"/>
              <a:ext cx="1620" cy="2652"/>
            </a:xfrm>
            <a:prstGeom prst="rect">
              <a:avLst/>
            </a:prstGeom>
            <a:solidFill>
              <a:srgbClr val="339966"/>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1" name="Rectangle 21"/>
            <p:cNvSpPr>
              <a:spLocks noChangeArrowheads="1"/>
            </p:cNvSpPr>
            <p:nvPr/>
          </p:nvSpPr>
          <p:spPr bwMode="auto">
            <a:xfrm>
              <a:off x="3179" y="6839"/>
              <a:ext cx="1800" cy="3276"/>
            </a:xfrm>
            <a:prstGeom prst="rect">
              <a:avLst/>
            </a:prstGeom>
            <a:solidFill>
              <a:srgbClr val="FFCC00"/>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Text Box 20"/>
            <p:cNvSpPr txBox="1">
              <a:spLocks noChangeArrowheads="1"/>
            </p:cNvSpPr>
            <p:nvPr/>
          </p:nvSpPr>
          <p:spPr bwMode="auto">
            <a:xfrm>
              <a:off x="1919" y="6265"/>
              <a:ext cx="2311"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开放技术开发</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13" name="Text Box 19"/>
            <p:cNvSpPr txBox="1">
              <a:spLocks noChangeArrowheads="1"/>
            </p:cNvSpPr>
            <p:nvPr/>
          </p:nvSpPr>
          <p:spPr bwMode="auto">
            <a:xfrm>
              <a:off x="3359" y="7151"/>
              <a:ext cx="1260" cy="780"/>
            </a:xfrm>
            <a:prstGeom prst="rect">
              <a:avLst/>
            </a:prstGeom>
            <a:solidFill>
              <a:srgbClr val="3366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solidFill>
                    <a:schemeClr val="bg1"/>
                  </a:solidFill>
                  <a:cs typeface="Times New Roman" panose="02020603050405020304" pitchFamily="18" charset="0"/>
                </a:rPr>
                <a:t>开放</a:t>
              </a:r>
              <a:r>
                <a:rPr kumimoji="0" lang="en-US" altLang="zh-CN" sz="1800" dirty="0">
                  <a:solidFill>
                    <a:schemeClr val="bg1"/>
                  </a:solidFill>
                  <a:cs typeface="Times New Roman" panose="02020603050405020304" pitchFamily="18" charset="0"/>
                </a:rPr>
                <a:t>GOTS</a:t>
              </a:r>
            </a:p>
          </p:txBody>
        </p:sp>
        <p:sp>
          <p:nvSpPr>
            <p:cNvPr id="14" name="Text Box 18"/>
            <p:cNvSpPr txBox="1">
              <a:spLocks noChangeArrowheads="1"/>
            </p:cNvSpPr>
            <p:nvPr/>
          </p:nvSpPr>
          <p:spPr bwMode="auto">
            <a:xfrm>
              <a:off x="3359" y="8399"/>
              <a:ext cx="1260" cy="624"/>
            </a:xfrm>
            <a:prstGeom prst="rect">
              <a:avLst/>
            </a:prstGeom>
            <a:solidFill>
              <a:srgbClr val="3366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solidFill>
                    <a:schemeClr val="bg1"/>
                  </a:solidFill>
                  <a:cs typeface="Times New Roman" panose="02020603050405020304" pitchFamily="18" charset="0"/>
                </a:rPr>
                <a:t>闭源</a:t>
              </a:r>
              <a:r>
                <a:rPr kumimoji="0" lang="en-US" altLang="zh-CN" sz="1800" dirty="0">
                  <a:solidFill>
                    <a:schemeClr val="bg1"/>
                  </a:solidFill>
                  <a:cs typeface="Times New Roman" panose="02020603050405020304" pitchFamily="18" charset="0"/>
                </a:rPr>
                <a:t>GOTS</a:t>
              </a:r>
            </a:p>
          </p:txBody>
        </p:sp>
        <p:sp>
          <p:nvSpPr>
            <p:cNvPr id="15" name="Text Box 17"/>
            <p:cNvSpPr txBox="1">
              <a:spLocks noChangeArrowheads="1"/>
            </p:cNvSpPr>
            <p:nvPr/>
          </p:nvSpPr>
          <p:spPr bwMode="auto">
            <a:xfrm>
              <a:off x="5519" y="7151"/>
              <a:ext cx="1260" cy="780"/>
            </a:xfrm>
            <a:prstGeom prst="rect">
              <a:avLst/>
            </a:prstGeom>
            <a:solidFill>
              <a:srgbClr val="CC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团体维护的</a:t>
              </a:r>
              <a:r>
                <a:rPr kumimoji="0" lang="en-US" altLang="zh-CN" sz="1800" dirty="0">
                  <a:cs typeface="Times New Roman" panose="02020603050405020304" pitchFamily="18" charset="0"/>
                </a:rPr>
                <a:t>OSS</a:t>
              </a:r>
            </a:p>
          </p:txBody>
        </p:sp>
        <p:sp>
          <p:nvSpPr>
            <p:cNvPr id="16" name="Text Box 16"/>
            <p:cNvSpPr txBox="1">
              <a:spLocks noChangeArrowheads="1"/>
            </p:cNvSpPr>
            <p:nvPr/>
          </p:nvSpPr>
          <p:spPr bwMode="auto">
            <a:xfrm>
              <a:off x="5519" y="8243"/>
              <a:ext cx="1260" cy="780"/>
            </a:xfrm>
            <a:prstGeom prst="rect">
              <a:avLst/>
            </a:prstGeom>
            <a:solidFill>
              <a:srgbClr val="CC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800" dirty="0">
                  <a:cs typeface="Times New Roman" panose="02020603050405020304" pitchFamily="18" charset="0"/>
                </a:rPr>
                <a:t>个体维护的</a:t>
              </a:r>
              <a:r>
                <a:rPr kumimoji="0" lang="en-US" altLang="zh-CN" sz="1800" dirty="0">
                  <a:cs typeface="Times New Roman" panose="02020603050405020304" pitchFamily="18" charset="0"/>
                </a:rPr>
                <a:t>OSS</a:t>
              </a:r>
            </a:p>
          </p:txBody>
        </p:sp>
        <p:sp>
          <p:nvSpPr>
            <p:cNvPr id="17" name="Text Box 15"/>
            <p:cNvSpPr txBox="1">
              <a:spLocks noChangeArrowheads="1"/>
            </p:cNvSpPr>
            <p:nvPr/>
          </p:nvSpPr>
          <p:spPr bwMode="auto">
            <a:xfrm>
              <a:off x="7319" y="7151"/>
              <a:ext cx="1260" cy="780"/>
            </a:xfrm>
            <a:prstGeom prst="rect">
              <a:avLst/>
            </a:prstGeom>
            <a:solidFill>
              <a:srgbClr val="CC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800" dirty="0">
                  <a:latin typeface="Times New Roman" pitchFamily="18" charset="0"/>
                  <a:cs typeface="Times New Roman" panose="02020603050405020304" pitchFamily="18" charset="0"/>
                </a:rPr>
                <a:t>有门槛</a:t>
              </a:r>
              <a:r>
                <a:rPr kumimoji="0" lang="zh-CN" altLang="zh-CN" sz="1800" dirty="0" smtClean="0">
                  <a:latin typeface="Times New Roman" pitchFamily="18" charset="0"/>
                  <a:cs typeface="Times New Roman" panose="02020603050405020304" pitchFamily="18" charset="0"/>
                </a:rPr>
                <a:t>的软件</a:t>
              </a:r>
              <a:endParaRPr kumimoji="0" lang="zh-CN" altLang="zh-CN" sz="1800" dirty="0">
                <a:latin typeface="Times New Roman" pitchFamily="18" charset="0"/>
                <a:cs typeface="Times New Roman" panose="02020603050405020304" pitchFamily="18" charset="0"/>
              </a:endParaRPr>
            </a:p>
          </p:txBody>
        </p:sp>
        <p:sp>
          <p:nvSpPr>
            <p:cNvPr id="18" name="Text Box 14"/>
            <p:cNvSpPr txBox="1">
              <a:spLocks noChangeArrowheads="1"/>
            </p:cNvSpPr>
            <p:nvPr/>
          </p:nvSpPr>
          <p:spPr bwMode="auto">
            <a:xfrm>
              <a:off x="7319" y="8243"/>
              <a:ext cx="1341" cy="780"/>
            </a:xfrm>
            <a:prstGeom prst="rect">
              <a:avLst/>
            </a:prstGeom>
            <a:solidFill>
              <a:srgbClr val="CC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800" dirty="0">
                  <a:latin typeface="Times New Roman" pitchFamily="18" charset="0"/>
                  <a:cs typeface="Times New Roman" panose="02020603050405020304" pitchFamily="18" charset="0"/>
                </a:rPr>
                <a:t>典型的</a:t>
              </a:r>
            </a:p>
            <a:p>
              <a:pPr indent="0" algn="ctr"/>
              <a:r>
                <a:rPr kumimoji="0" lang="zh-CN" altLang="zh-CN" sz="1800" dirty="0">
                  <a:latin typeface="Times New Roman" pitchFamily="18" charset="0"/>
                  <a:cs typeface="Times New Roman" panose="02020603050405020304" pitchFamily="18" charset="0"/>
                </a:rPr>
                <a:t>产权</a:t>
              </a:r>
              <a:r>
                <a:rPr kumimoji="0" lang="zh-CN" altLang="zh-CN" sz="1800" dirty="0" smtClean="0">
                  <a:latin typeface="Times New Roman" pitchFamily="18" charset="0"/>
                  <a:cs typeface="Times New Roman" panose="02020603050405020304" pitchFamily="18" charset="0"/>
                </a:rPr>
                <a:t>软件</a:t>
              </a:r>
              <a:endParaRPr kumimoji="0" lang="zh-CN" altLang="zh-CN" sz="1800" dirty="0">
                <a:latin typeface="Times New Roman" pitchFamily="18" charset="0"/>
                <a:cs typeface="Times New Roman" panose="02020603050405020304" pitchFamily="18" charset="0"/>
              </a:endParaRPr>
            </a:p>
          </p:txBody>
        </p:sp>
        <p:sp>
          <p:nvSpPr>
            <p:cNvPr id="19" name="Text Box 13"/>
            <p:cNvSpPr txBox="1">
              <a:spLocks noChangeArrowheads="1"/>
            </p:cNvSpPr>
            <p:nvPr/>
          </p:nvSpPr>
          <p:spPr bwMode="auto">
            <a:xfrm>
              <a:off x="1345" y="7307"/>
              <a:ext cx="1654"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开发团体：</a:t>
              </a:r>
            </a:p>
          </p:txBody>
        </p:sp>
        <p:sp>
          <p:nvSpPr>
            <p:cNvPr id="20" name="Text Box 12"/>
            <p:cNvSpPr txBox="1">
              <a:spLocks noChangeArrowheads="1"/>
            </p:cNvSpPr>
            <p:nvPr/>
          </p:nvSpPr>
          <p:spPr bwMode="auto">
            <a:xfrm>
              <a:off x="1345" y="8399"/>
              <a:ext cx="1834"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个体维护者：</a:t>
              </a:r>
            </a:p>
          </p:txBody>
        </p:sp>
        <p:sp>
          <p:nvSpPr>
            <p:cNvPr id="21" name="Text Box 11"/>
            <p:cNvSpPr txBox="1">
              <a:spLocks noChangeArrowheads="1"/>
            </p:cNvSpPr>
            <p:nvPr/>
          </p:nvSpPr>
          <p:spPr bwMode="auto">
            <a:xfrm>
              <a:off x="3359" y="9647"/>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chemeClr val="tx1"/>
                  </a:solidFill>
                  <a:effectLst/>
                  <a:cs typeface="Times New Roman" panose="02020603050405020304" pitchFamily="18" charset="0"/>
                </a:rPr>
                <a:t>GOTS</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22" name="Text Box 10"/>
            <p:cNvSpPr txBox="1">
              <a:spLocks noChangeArrowheads="1"/>
            </p:cNvSpPr>
            <p:nvPr/>
          </p:nvSpPr>
          <p:spPr bwMode="auto">
            <a:xfrm>
              <a:off x="6419" y="9647"/>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cs typeface="Times New Roman" panose="02020603050405020304" pitchFamily="18" charset="0"/>
                </a:rPr>
                <a:t>COTS</a:t>
              </a:r>
              <a:endParaRPr kumimoji="0" lang="en-US" altLang="zh-CN" sz="1800" b="0" i="0" u="none" strike="noStrike" cap="none" normalizeH="0" baseline="0" smtClean="0">
                <a:ln>
                  <a:noFill/>
                </a:ln>
                <a:solidFill>
                  <a:schemeClr val="tx1"/>
                </a:solidFill>
                <a:effectLst/>
                <a:latin typeface="Arial" panose="020B0604020202020204" pitchFamily="34" charset="0"/>
              </a:endParaRPr>
            </a:p>
          </p:txBody>
        </p:sp>
        <p:sp>
          <p:nvSpPr>
            <p:cNvPr id="23" name="Text Box 9"/>
            <p:cNvSpPr txBox="1">
              <a:spLocks noChangeArrowheads="1"/>
            </p:cNvSpPr>
            <p:nvPr/>
          </p:nvSpPr>
          <p:spPr bwMode="auto">
            <a:xfrm>
              <a:off x="5699" y="9023"/>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solidFill>
                    <a:schemeClr val="bg1"/>
                  </a:solidFill>
                  <a:cs typeface="Times New Roman" panose="02020603050405020304" pitchFamily="18" charset="0"/>
                </a:rPr>
                <a:t>OSS</a:t>
              </a:r>
            </a:p>
          </p:txBody>
        </p:sp>
        <p:sp>
          <p:nvSpPr>
            <p:cNvPr id="24" name="Text Box 8"/>
            <p:cNvSpPr txBox="1">
              <a:spLocks noChangeArrowheads="1"/>
            </p:cNvSpPr>
            <p:nvPr/>
          </p:nvSpPr>
          <p:spPr bwMode="auto">
            <a:xfrm>
              <a:off x="7499" y="9023"/>
              <a:ext cx="9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solidFill>
                    <a:schemeClr val="bg1"/>
                  </a:solidFill>
                  <a:cs typeface="Times New Roman" panose="02020603050405020304" pitchFamily="18" charset="0"/>
                </a:rPr>
                <a:t>专有</a:t>
              </a:r>
            </a:p>
          </p:txBody>
        </p:sp>
        <p:sp>
          <p:nvSpPr>
            <p:cNvPr id="25" name="AutoShape 7"/>
            <p:cNvSpPr>
              <a:spLocks noChangeArrowheads="1"/>
            </p:cNvSpPr>
            <p:nvPr/>
          </p:nvSpPr>
          <p:spPr bwMode="auto">
            <a:xfrm>
              <a:off x="4799" y="7619"/>
              <a:ext cx="720" cy="156"/>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FFFFFF"/>
            </a:solidFill>
            <a:ln w="31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sz="1800"/>
            </a:p>
          </p:txBody>
        </p:sp>
        <p:sp>
          <p:nvSpPr>
            <p:cNvPr id="26" name="Line 6"/>
            <p:cNvSpPr>
              <a:spLocks noChangeShapeType="1"/>
            </p:cNvSpPr>
            <p:nvPr/>
          </p:nvSpPr>
          <p:spPr bwMode="auto">
            <a:xfrm>
              <a:off x="1919" y="8087"/>
              <a:ext cx="720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7" name="Line 5"/>
            <p:cNvSpPr>
              <a:spLocks noChangeShapeType="1"/>
            </p:cNvSpPr>
            <p:nvPr/>
          </p:nvSpPr>
          <p:spPr bwMode="auto">
            <a:xfrm>
              <a:off x="1919" y="9647"/>
              <a:ext cx="7200" cy="1"/>
            </a:xfrm>
            <a:prstGeom prst="line">
              <a:avLst/>
            </a:prstGeom>
            <a:noFill/>
            <a:ln w="12700">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8" name="Oval 4"/>
            <p:cNvSpPr>
              <a:spLocks noChangeArrowheads="1"/>
            </p:cNvSpPr>
            <p:nvPr/>
          </p:nvSpPr>
          <p:spPr bwMode="auto">
            <a:xfrm>
              <a:off x="3179" y="6995"/>
              <a:ext cx="3780" cy="1092"/>
            </a:xfrm>
            <a:prstGeom prst="ellipse">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9" name="Freeform 3"/>
            <p:cNvSpPr>
              <a:spLocks/>
            </p:cNvSpPr>
            <p:nvPr/>
          </p:nvSpPr>
          <p:spPr bwMode="auto">
            <a:xfrm>
              <a:off x="3600" y="6463"/>
              <a:ext cx="1019" cy="532"/>
            </a:xfrm>
            <a:custGeom>
              <a:avLst/>
              <a:gdLst>
                <a:gd name="T0" fmla="*/ 0 w 1019"/>
                <a:gd name="T1" fmla="*/ 147 h 532"/>
                <a:gd name="T2" fmla="*/ 839 w 1019"/>
                <a:gd name="T3" fmla="*/ 64 h 532"/>
                <a:gd name="T4" fmla="*/ 1019 w 1019"/>
                <a:gd name="T5" fmla="*/ 532 h 532"/>
              </a:gdLst>
              <a:ahLst/>
              <a:cxnLst>
                <a:cxn ang="0">
                  <a:pos x="T0" y="T1"/>
                </a:cxn>
                <a:cxn ang="0">
                  <a:pos x="T2" y="T3"/>
                </a:cxn>
                <a:cxn ang="0">
                  <a:pos x="T4" y="T5"/>
                </a:cxn>
              </a:cxnLst>
              <a:rect l="0" t="0" r="r" b="b"/>
              <a:pathLst>
                <a:path w="1019" h="532">
                  <a:moveTo>
                    <a:pt x="0" y="147"/>
                  </a:moveTo>
                  <a:cubicBezTo>
                    <a:pt x="140" y="136"/>
                    <a:pt x="669" y="0"/>
                    <a:pt x="839" y="64"/>
                  </a:cubicBezTo>
                  <a:cubicBezTo>
                    <a:pt x="1009" y="128"/>
                    <a:pt x="1004" y="337"/>
                    <a:pt x="1019" y="532"/>
                  </a:cubicBezTo>
                </a:path>
              </a:pathLst>
            </a:custGeom>
            <a:noFill/>
            <a:ln w="317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0" name="Line 2"/>
            <p:cNvSpPr>
              <a:spLocks noChangeShapeType="1"/>
            </p:cNvSpPr>
            <p:nvPr/>
          </p:nvSpPr>
          <p:spPr bwMode="auto">
            <a:xfrm flipV="1">
              <a:off x="4259" y="7775"/>
              <a:ext cx="1" cy="78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722030" y="1176781"/>
            <a:ext cx="8303559" cy="4902200"/>
          </a:xfrm>
        </p:spPr>
        <p:txBody>
          <a:bodyPr/>
          <a:lstStyle/>
          <a:p>
            <a:pPr lvl="1"/>
            <a:r>
              <a:rPr lang="zh-CN" altLang="en-US" dirty="0" smtClean="0"/>
              <a:t>个体</a:t>
            </a:r>
            <a:r>
              <a:rPr lang="en-US" dirty="0" smtClean="0"/>
              <a:t>(</a:t>
            </a:r>
            <a:r>
              <a:rPr lang="zh-CN" altLang="en-US" dirty="0" smtClean="0"/>
              <a:t>某个企业</a:t>
            </a:r>
            <a:r>
              <a:rPr lang="en-US" dirty="0" smtClean="0"/>
              <a:t>)</a:t>
            </a:r>
            <a:r>
              <a:rPr lang="zh-CN" altLang="en-US" dirty="0" smtClean="0"/>
              <a:t>对</a:t>
            </a:r>
            <a:r>
              <a:rPr lang="en-US" dirty="0" smtClean="0"/>
              <a:t>GOTS</a:t>
            </a:r>
            <a:r>
              <a:rPr lang="zh-CN" altLang="en-US" dirty="0" smtClean="0"/>
              <a:t>软件的维护和升级策略会严重降低了</a:t>
            </a:r>
            <a:r>
              <a:rPr lang="en-US" dirty="0" smtClean="0"/>
              <a:t>GOTS</a:t>
            </a:r>
            <a:r>
              <a:rPr lang="zh-CN" altLang="en-US" dirty="0" smtClean="0"/>
              <a:t>的应用性。</a:t>
            </a:r>
            <a:endParaRPr lang="en-US" altLang="zh-CN" dirty="0" smtClean="0"/>
          </a:p>
          <a:p>
            <a:pPr lvl="2"/>
            <a:r>
              <a:rPr lang="zh-CN" altLang="en-US" dirty="0" smtClean="0"/>
              <a:t>许多政府项目可以直接或修改后使用</a:t>
            </a:r>
            <a:r>
              <a:rPr lang="en-US" dirty="0" smtClean="0"/>
              <a:t>GOTS</a:t>
            </a:r>
            <a:r>
              <a:rPr lang="zh-CN" altLang="en-US" dirty="0" smtClean="0"/>
              <a:t>部件，但是不能直接修改</a:t>
            </a:r>
            <a:r>
              <a:rPr lang="en-US" dirty="0" smtClean="0"/>
              <a:t>GOTS</a:t>
            </a:r>
            <a:r>
              <a:rPr lang="zh-CN" altLang="en-US" dirty="0" smtClean="0"/>
              <a:t>部件。即使做了修改，其结构上的修改也很难纳入到运行着的产品或系统中。</a:t>
            </a:r>
            <a:endParaRPr lang="en-US" altLang="zh-CN" dirty="0" smtClean="0"/>
          </a:p>
          <a:p>
            <a:pPr lvl="1"/>
            <a:r>
              <a:rPr lang="zh-CN" altLang="en-US" dirty="0" smtClean="0"/>
              <a:t>于此相反，大多数，</a:t>
            </a:r>
            <a:r>
              <a:rPr lang="en-US" dirty="0" smtClean="0"/>
              <a:t>F/OSS</a:t>
            </a:r>
            <a:r>
              <a:rPr lang="zh-CN" altLang="en-US" dirty="0" smtClean="0"/>
              <a:t>项目是由社区</a:t>
            </a:r>
            <a:r>
              <a:rPr lang="en-US" altLang="zh-CN" dirty="0" smtClean="0"/>
              <a:t>(</a:t>
            </a:r>
            <a:r>
              <a:rPr lang="zh-CN" altLang="en-US" dirty="0" smtClean="0"/>
              <a:t>团体</a:t>
            </a:r>
            <a:r>
              <a:rPr lang="en-US" altLang="zh-CN" dirty="0" smtClean="0"/>
              <a:t>)</a:t>
            </a:r>
            <a:r>
              <a:rPr lang="zh-CN" altLang="en-US" dirty="0" smtClean="0"/>
              <a:t>维护的，多个组织可以积极地一起开发软件。</a:t>
            </a:r>
          </a:p>
          <a:p>
            <a:pPr lvl="1"/>
            <a:r>
              <a:rPr lang="zh-CN" altLang="en-US" dirty="0" smtClean="0"/>
              <a:t>另一趋势是从开放到开源，即，把开放的</a:t>
            </a:r>
            <a:r>
              <a:rPr lang="en-US" dirty="0" smtClean="0"/>
              <a:t>GOTS</a:t>
            </a:r>
            <a:r>
              <a:rPr lang="zh-CN" altLang="en-US" dirty="0" smtClean="0"/>
              <a:t>项目逐步变成为开源的</a:t>
            </a:r>
            <a:r>
              <a:rPr lang="en-US" dirty="0" smtClean="0"/>
              <a:t>COTS(</a:t>
            </a:r>
            <a:r>
              <a:rPr lang="zh-CN" altLang="en-US" dirty="0" smtClean="0"/>
              <a:t>例如，有</a:t>
            </a:r>
            <a:r>
              <a:rPr lang="zh-CN" altLang="en-US" dirty="0"/>
              <a:t>社区</a:t>
            </a:r>
            <a:r>
              <a:rPr lang="zh-CN" altLang="en-US" dirty="0" smtClean="0"/>
              <a:t>团体支持的</a:t>
            </a:r>
            <a:r>
              <a:rPr lang="en-US" dirty="0" smtClean="0"/>
              <a:t>F/OSS</a:t>
            </a:r>
            <a:r>
              <a:rPr lang="zh-CN" altLang="en-US" dirty="0" smtClean="0"/>
              <a:t>项目</a:t>
            </a:r>
            <a:r>
              <a:rPr lang="en-US" dirty="0" smtClean="0"/>
              <a:t>)</a:t>
            </a:r>
            <a:r>
              <a:rPr lang="zh-CN" altLang="en-US" dirty="0" smtClean="0"/>
              <a:t>。</a:t>
            </a:r>
            <a:endParaRPr lang="en-US" altLang="zh-CN" dirty="0" smtClean="0"/>
          </a:p>
          <a:p>
            <a:pPr lvl="2"/>
            <a:r>
              <a:rPr lang="zh-CN" altLang="en-US" dirty="0" smtClean="0"/>
              <a:t>特别是，当一些项目部署运营后，最好能切换到</a:t>
            </a:r>
            <a:r>
              <a:rPr lang="en-US" dirty="0" smtClean="0"/>
              <a:t>F/OSS</a:t>
            </a:r>
            <a:r>
              <a:rPr lang="zh-CN" altLang="en-US" dirty="0" smtClean="0"/>
              <a:t>维护方式。</a:t>
            </a:r>
            <a:endParaRPr lang="en-US" altLang="zh-CN" dirty="0" smtClean="0"/>
          </a:p>
          <a:p>
            <a:pPr lvl="2"/>
            <a:r>
              <a:rPr lang="zh-CN" altLang="en-US" dirty="0" smtClean="0"/>
              <a:t>有些人认为只有封闭才能保持技术优势和安全。但是却忘记了技术优势很快就会过去。这就是许多企业愿意开放开源的原因。</a:t>
            </a:r>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27.6.3 </a:t>
            </a:r>
            <a:r>
              <a:rPr lang="zh-CN" altLang="en-US" dirty="0" smtClean="0"/>
              <a:t>政府和产业联盟的作用</a:t>
            </a:r>
            <a:endParaRPr lang="zh-CN" altLang="en-US" dirty="0"/>
          </a:p>
        </p:txBody>
      </p:sp>
      <p:sp>
        <p:nvSpPr>
          <p:cNvPr id="3" name="内容占位符 2"/>
          <p:cNvSpPr>
            <a:spLocks noGrp="1"/>
          </p:cNvSpPr>
          <p:nvPr>
            <p:ph idx="1"/>
          </p:nvPr>
        </p:nvSpPr>
        <p:spPr>
          <a:xfrm>
            <a:off x="1028700" y="1423147"/>
            <a:ext cx="8001000" cy="4902200"/>
          </a:xfrm>
        </p:spPr>
        <p:txBody>
          <a:bodyPr/>
          <a:lstStyle/>
          <a:p>
            <a:r>
              <a:rPr lang="zh-CN" altLang="zh-CN" sz="2400" dirty="0"/>
              <a:t>基于上述的系统开发、应用和维护等方面的优势</a:t>
            </a:r>
            <a:r>
              <a:rPr lang="zh-CN" altLang="zh-CN" sz="2400" dirty="0" smtClean="0"/>
              <a:t>，</a:t>
            </a:r>
            <a:r>
              <a:rPr lang="zh-CN" altLang="en-US" sz="2400" dirty="0" smtClean="0"/>
              <a:t>一些专家建议在</a:t>
            </a:r>
            <a:r>
              <a:rPr lang="en-US" altLang="zh-CN" sz="2400" dirty="0" smtClean="0"/>
              <a:t>(</a:t>
            </a:r>
            <a:r>
              <a:rPr lang="zh-CN" altLang="en-US" sz="2400" dirty="0" smtClean="0"/>
              <a:t>美国</a:t>
            </a:r>
            <a:r>
              <a:rPr lang="en-US" altLang="zh-CN" sz="2400" dirty="0" smtClean="0"/>
              <a:t>)</a:t>
            </a:r>
            <a:r>
              <a:rPr lang="zh-CN" altLang="en-US" sz="2400" dirty="0" smtClean="0"/>
              <a:t>政府投资中增加开放和开源项目。</a:t>
            </a:r>
            <a:endParaRPr lang="en-US" altLang="zh-CN" sz="2400" dirty="0" smtClean="0"/>
          </a:p>
          <a:p>
            <a:pPr lvl="1"/>
            <a:r>
              <a:rPr lang="zh-CN" altLang="en-US" sz="2000" dirty="0" smtClean="0"/>
              <a:t>对于不能完全开源项目，尽可能开放。</a:t>
            </a:r>
            <a:endParaRPr lang="en-US" altLang="zh-CN" sz="2000" dirty="0" smtClean="0"/>
          </a:p>
          <a:p>
            <a:pPr lvl="2"/>
            <a:r>
              <a:rPr lang="zh-CN" altLang="en-US" sz="1800" dirty="0" smtClean="0"/>
              <a:t>开放</a:t>
            </a:r>
            <a:r>
              <a:rPr lang="en-US" sz="1800" dirty="0" smtClean="0"/>
              <a:t>GOTS</a:t>
            </a:r>
            <a:r>
              <a:rPr lang="zh-CN" altLang="en-US" sz="1800" dirty="0" smtClean="0"/>
              <a:t>项目是有多个组织合作开发的方法进行软件开发和维护。</a:t>
            </a:r>
            <a:endParaRPr lang="en-US" altLang="zh-CN" sz="1800" dirty="0" smtClean="0"/>
          </a:p>
          <a:p>
            <a:pPr lvl="1"/>
            <a:r>
              <a:rPr lang="zh-CN" altLang="en-US" sz="2000" dirty="0"/>
              <a:t>有些项目希望是开放的，但不能开源，因为领导者期望在合作开发中产生发明创造、加快开发速度、降低成本。</a:t>
            </a:r>
            <a:endParaRPr lang="en-US" altLang="zh-CN" sz="2000" dirty="0"/>
          </a:p>
          <a:p>
            <a:pPr lvl="1"/>
            <a:r>
              <a:rPr lang="zh-CN" altLang="en-US" sz="2000" dirty="0" smtClean="0"/>
              <a:t>此外，开放的越多，政府具有的知识产权就越少；</a:t>
            </a:r>
            <a:endParaRPr lang="en-US" altLang="zh-CN" sz="2000" dirty="0" smtClean="0"/>
          </a:p>
          <a:p>
            <a:pPr lvl="1"/>
            <a:r>
              <a:rPr lang="zh-CN" altLang="en-US" sz="2000" dirty="0" smtClean="0"/>
              <a:t>政府希望维护国家安全，而不能让软件成为潜在的威胁</a:t>
            </a:r>
            <a:endParaRPr lang="en-US" altLang="zh-CN" sz="2000" dirty="0" smtClean="0"/>
          </a:p>
          <a:p>
            <a:pPr lvl="2"/>
            <a:r>
              <a:rPr lang="en-US" sz="1600" dirty="0" smtClean="0"/>
              <a:t>(</a:t>
            </a:r>
            <a:r>
              <a:rPr lang="zh-CN" altLang="en-US" sz="1600" dirty="0" smtClean="0"/>
              <a:t>对这种软件分类，并限制出口</a:t>
            </a:r>
            <a:r>
              <a:rPr lang="en-US" sz="1600" dirty="0" smtClean="0"/>
              <a:t>)</a:t>
            </a:r>
            <a:r>
              <a:rPr lang="zh-CN" altLang="en-US" sz="1600" dirty="0" smtClean="0"/>
              <a:t>。</a:t>
            </a:r>
            <a:endParaRPr lang="en-US" altLang="zh-CN" sz="1600" dirty="0" smtClean="0"/>
          </a:p>
          <a:p>
            <a:r>
              <a:rPr lang="zh-CN" altLang="en-US" sz="2400" dirty="0" smtClean="0"/>
              <a:t>对此，美国</a:t>
            </a:r>
            <a:r>
              <a:rPr lang="en-US" sz="2400" dirty="0" err="1" smtClean="0"/>
              <a:t>DoD</a:t>
            </a:r>
            <a:r>
              <a:rPr lang="zh-CN" altLang="en-US" sz="2400" dirty="0" smtClean="0"/>
              <a:t>的一些项目称其为“</a:t>
            </a:r>
            <a:r>
              <a:rPr lang="en-US" sz="2400" dirty="0" smtClean="0"/>
              <a:t>DoD</a:t>
            </a:r>
            <a:r>
              <a:rPr lang="zh-CN" altLang="en-US" sz="2400" dirty="0" smtClean="0"/>
              <a:t>社区</a:t>
            </a:r>
            <a:r>
              <a:rPr lang="en-US" altLang="zh-CN" sz="2400" dirty="0" smtClean="0"/>
              <a:t>(</a:t>
            </a:r>
            <a:r>
              <a:rPr lang="zh-CN" altLang="en-US" sz="2400" dirty="0" smtClean="0"/>
              <a:t>团体</a:t>
            </a:r>
            <a:r>
              <a:rPr lang="en-US" altLang="zh-CN" sz="2400" dirty="0" smtClean="0"/>
              <a:t>)</a:t>
            </a:r>
            <a:r>
              <a:rPr lang="zh-CN" altLang="en-US" sz="2400" dirty="0" smtClean="0"/>
              <a:t>源码软件”</a:t>
            </a:r>
            <a:r>
              <a:rPr lang="en-US" altLang="zh-CN" sz="2400" dirty="0" smtClean="0"/>
              <a:t>——</a:t>
            </a:r>
            <a:r>
              <a:rPr lang="zh-CN" altLang="en-US" sz="2400" dirty="0" smtClean="0"/>
              <a:t>即，内部</a:t>
            </a:r>
            <a:r>
              <a:rPr lang="en-US" sz="2400" dirty="0" smtClean="0"/>
              <a:t>(</a:t>
            </a:r>
            <a:r>
              <a:rPr lang="zh-CN" altLang="en-US" sz="2400" dirty="0" smtClean="0"/>
              <a:t>有条件的</a:t>
            </a:r>
            <a:r>
              <a:rPr lang="en-US" sz="2400" dirty="0" smtClean="0"/>
              <a:t>)</a:t>
            </a:r>
            <a:r>
              <a:rPr lang="zh-CN" altLang="en-US" sz="2400" dirty="0" smtClean="0"/>
              <a:t>开源项目。</a:t>
            </a:r>
            <a:endParaRPr lang="zh-CN" altLang="en-US" sz="24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创新与维护</a:t>
            </a:r>
            <a:endParaRPr lang="zh-CN" altLang="en-US" dirty="0"/>
          </a:p>
        </p:txBody>
      </p:sp>
      <p:sp>
        <p:nvSpPr>
          <p:cNvPr id="3" name="内容占位符 2"/>
          <p:cNvSpPr>
            <a:spLocks noGrp="1"/>
          </p:cNvSpPr>
          <p:nvPr>
            <p:ph idx="1"/>
          </p:nvPr>
        </p:nvSpPr>
        <p:spPr/>
        <p:txBody>
          <a:bodyPr/>
          <a:lstStyle/>
          <a:p>
            <a:r>
              <a:rPr lang="zh-CN" altLang="en-US" sz="2400" dirty="0" smtClean="0"/>
              <a:t>人们往往把软件首次版本的研发看作是一种“艺术创新”行为，并愿意为此付出高额成本，而不愿意为后续的软件维护的“工程”行为付出太多的成本。</a:t>
            </a:r>
            <a:endParaRPr lang="en-US" altLang="zh-CN" sz="2400" dirty="0" smtClean="0"/>
          </a:p>
          <a:p>
            <a:r>
              <a:rPr lang="zh-CN" altLang="en-US" sz="2400" dirty="0" smtClean="0"/>
              <a:t>政府需要对此进行引导和管理，才能保持软件产业链的竞争优势。</a:t>
            </a:r>
            <a:endParaRPr lang="en-US" altLang="zh-CN" sz="2400" dirty="0" smtClean="0"/>
          </a:p>
          <a:p>
            <a:r>
              <a:rPr lang="en-US" sz="2400" dirty="0" smtClean="0"/>
              <a:t>F/OSS</a:t>
            </a:r>
            <a:r>
              <a:rPr lang="zh-CN" altLang="en-US" sz="2400" dirty="0" smtClean="0"/>
              <a:t>维护和升级方式比闭源方式的总成本要低，所产生的价值链要高。</a:t>
            </a:r>
          </a:p>
          <a:p>
            <a:r>
              <a:rPr lang="zh-CN" altLang="en-US" sz="2400" dirty="0" smtClean="0"/>
              <a:t>政府政策或产业联盟的作用引导产生</a:t>
            </a:r>
            <a:r>
              <a:rPr lang="en-US" sz="2400" dirty="0" smtClean="0"/>
              <a:t>OSS</a:t>
            </a:r>
            <a:r>
              <a:rPr lang="zh-CN" altLang="en-US" sz="2400" dirty="0" smtClean="0"/>
              <a:t>系统，降低产业链的维护成本，提高已有系统的利用率，增添和创立新的功能。</a:t>
            </a:r>
            <a:endParaRPr lang="zh-CN" altLang="en-US" sz="24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开源对国际市场的领导作用</a:t>
            </a:r>
            <a:endParaRPr lang="zh-CN" altLang="en-US" dirty="0"/>
          </a:p>
        </p:txBody>
      </p:sp>
      <p:sp>
        <p:nvSpPr>
          <p:cNvPr id="3" name="内容占位符 2"/>
          <p:cNvSpPr>
            <a:spLocks noGrp="1"/>
          </p:cNvSpPr>
          <p:nvPr>
            <p:ph idx="1"/>
          </p:nvPr>
        </p:nvSpPr>
        <p:spPr/>
        <p:txBody>
          <a:bodyPr/>
          <a:lstStyle/>
          <a:p>
            <a:r>
              <a:rPr lang="zh-CN" altLang="en-US" sz="2400" dirty="0" smtClean="0"/>
              <a:t>毫无疑问，开源软件有助于开源组织快速地占领国际市场，尽快形成产业生态</a:t>
            </a:r>
            <a:endParaRPr lang="en-US" altLang="zh-CN" sz="2400" dirty="0" smtClean="0"/>
          </a:p>
          <a:p>
            <a:pPr lvl="1"/>
            <a:r>
              <a:rPr lang="zh-CN" altLang="en-US" sz="2000" dirty="0" smtClean="0"/>
              <a:t>例如 </a:t>
            </a:r>
            <a:r>
              <a:rPr lang="en-US" altLang="zh-CN" sz="2000" dirty="0" smtClean="0"/>
              <a:t>Google </a:t>
            </a:r>
            <a:r>
              <a:rPr lang="zh-CN" altLang="en-US" sz="2000" dirty="0" smtClean="0"/>
              <a:t>安卓的开源平台，取代</a:t>
            </a:r>
            <a:r>
              <a:rPr lang="en-US" altLang="zh-CN" sz="2000" dirty="0" smtClean="0"/>
              <a:t>Symbian</a:t>
            </a:r>
            <a:r>
              <a:rPr lang="zh-CN" altLang="en-US" sz="2000" dirty="0" smtClean="0"/>
              <a:t>的闭源系统</a:t>
            </a:r>
            <a:endParaRPr lang="en-US" altLang="zh-CN" sz="2000" dirty="0" smtClean="0"/>
          </a:p>
          <a:p>
            <a:r>
              <a:rPr lang="zh-CN" altLang="en-US" sz="2400" dirty="0" smtClean="0"/>
              <a:t>同时，开源主导者可以压制开源跟随者的市场和技术</a:t>
            </a:r>
            <a:r>
              <a:rPr lang="zh-CN" altLang="en-US" sz="2400" b="1" dirty="0" smtClean="0">
                <a:solidFill>
                  <a:srgbClr val="FF0000"/>
                </a:solidFill>
              </a:rPr>
              <a:t>空间和时间</a:t>
            </a:r>
            <a:endParaRPr lang="en-US" altLang="zh-CN" sz="2400" b="1" dirty="0" smtClean="0">
              <a:solidFill>
                <a:srgbClr val="FF0000"/>
              </a:solidFill>
            </a:endParaRPr>
          </a:p>
          <a:p>
            <a:pPr lvl="1"/>
            <a:r>
              <a:rPr lang="zh-CN" altLang="en-US" sz="2000" dirty="0"/>
              <a:t>开</a:t>
            </a:r>
            <a:r>
              <a:rPr lang="zh-CN" altLang="en-US" sz="2000" dirty="0" smtClean="0"/>
              <a:t>源的商业条款是受限的，而不是无限的</a:t>
            </a:r>
            <a:r>
              <a:rPr lang="en-US" altLang="zh-CN" sz="2000" dirty="0" smtClean="0"/>
              <a:t>(</a:t>
            </a:r>
            <a:r>
              <a:rPr lang="zh-CN" altLang="en-US" sz="2000" dirty="0" smtClean="0"/>
              <a:t>非完全自由</a:t>
            </a:r>
            <a:r>
              <a:rPr lang="en-US" altLang="zh-CN" sz="2000" dirty="0" smtClean="0"/>
              <a:t>)</a:t>
            </a:r>
            <a:r>
              <a:rPr lang="zh-CN" altLang="en-US" sz="2000" dirty="0" smtClean="0"/>
              <a:t>；</a:t>
            </a:r>
            <a:endParaRPr lang="en-US" altLang="zh-CN" sz="2000" dirty="0" smtClean="0"/>
          </a:p>
          <a:p>
            <a:pPr lvl="1"/>
            <a:r>
              <a:rPr lang="zh-CN" altLang="en-US" sz="2000" dirty="0"/>
              <a:t>开</a:t>
            </a:r>
            <a:r>
              <a:rPr lang="zh-CN" altLang="en-US" sz="2000" dirty="0" smtClean="0"/>
              <a:t>源主导者控制着开源的版本和质量，跟随者不一定能及时获得最新和质量最好的源代码，</a:t>
            </a:r>
            <a:r>
              <a:rPr lang="zh-CN" altLang="en-US" sz="2000" b="1" dirty="0" smtClean="0">
                <a:solidFill>
                  <a:srgbClr val="FF0000"/>
                </a:solidFill>
              </a:rPr>
              <a:t>赢得时间优势</a:t>
            </a:r>
            <a:endParaRPr lang="en-US" altLang="zh-CN" sz="2000" b="1" dirty="0" smtClean="0">
              <a:solidFill>
                <a:srgbClr val="FF0000"/>
              </a:solidFill>
            </a:endParaRPr>
          </a:p>
          <a:p>
            <a:pPr lvl="1"/>
            <a:r>
              <a:rPr lang="zh-CN" altLang="en-US" sz="2000" dirty="0"/>
              <a:t>开源</a:t>
            </a:r>
            <a:r>
              <a:rPr lang="zh-CN" altLang="en-US" sz="2000" dirty="0" smtClean="0"/>
              <a:t>主导者可以抢先开源跟随者的</a:t>
            </a:r>
            <a:r>
              <a:rPr lang="zh-CN" altLang="en-US" sz="2000" b="1" dirty="0" smtClean="0">
                <a:solidFill>
                  <a:srgbClr val="FF0000"/>
                </a:solidFill>
              </a:rPr>
              <a:t>国际市场空间</a:t>
            </a:r>
            <a:endParaRPr lang="en-US" altLang="zh-CN" sz="2000" b="1" dirty="0" smtClean="0">
              <a:solidFill>
                <a:srgbClr val="FF0000"/>
              </a:solidFill>
            </a:endParaRPr>
          </a:p>
          <a:p>
            <a:r>
              <a:rPr lang="zh-CN" altLang="en-US" sz="2400" dirty="0" smtClean="0"/>
              <a:t>开</a:t>
            </a:r>
            <a:r>
              <a:rPr lang="zh-CN" altLang="en-US" sz="2400" dirty="0"/>
              <a:t>源主导</a:t>
            </a:r>
            <a:r>
              <a:rPr lang="zh-CN" altLang="en-US" sz="2400" dirty="0" smtClean="0"/>
              <a:t>者会利用所形成的产业生态，产生一些特定的拓展服务</a:t>
            </a:r>
            <a:endParaRPr lang="en-US" altLang="zh-CN" sz="2400" dirty="0" smtClean="0"/>
          </a:p>
          <a:p>
            <a:pPr lvl="1"/>
            <a:r>
              <a:rPr lang="zh-CN" altLang="en-US" sz="2000" b="1" dirty="0">
                <a:solidFill>
                  <a:srgbClr val="FF0000"/>
                </a:solidFill>
              </a:rPr>
              <a:t>开</a:t>
            </a:r>
            <a:r>
              <a:rPr lang="zh-CN" altLang="en-US" sz="2000" b="1" dirty="0" smtClean="0">
                <a:solidFill>
                  <a:srgbClr val="FF0000"/>
                </a:solidFill>
              </a:rPr>
              <a:t>源跟随者会很自然地跟随这些服务，因为最终用户要用这些服务</a:t>
            </a:r>
            <a:endParaRPr lang="en-US" altLang="zh-CN" sz="2000" b="1" dirty="0">
              <a:solidFill>
                <a:srgbClr val="FF0000"/>
              </a:solidFill>
            </a:endParaRPr>
          </a:p>
          <a:p>
            <a:endParaRPr lang="en-US" altLang="zh-CN" sz="2400" dirty="0" smtClean="0"/>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37214659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案例：谷</a:t>
            </a:r>
            <a:r>
              <a:rPr lang="zh-CN" altLang="en-US" dirty="0"/>
              <a:t>歌停止华</a:t>
            </a:r>
            <a:r>
              <a:rPr lang="zh-CN" altLang="en-US" dirty="0" smtClean="0"/>
              <a:t>为的安卓服务产生影响</a:t>
            </a:r>
            <a:endParaRPr lang="zh-CN" altLang="en-US" dirty="0"/>
          </a:p>
        </p:txBody>
      </p:sp>
      <p:sp>
        <p:nvSpPr>
          <p:cNvPr id="3" name="内容占位符 2"/>
          <p:cNvSpPr>
            <a:spLocks noGrp="1"/>
          </p:cNvSpPr>
          <p:nvPr>
            <p:ph idx="1"/>
          </p:nvPr>
        </p:nvSpPr>
        <p:spPr>
          <a:xfrm>
            <a:off x="822302" y="1157252"/>
            <a:ext cx="8148193" cy="5184342"/>
          </a:xfrm>
        </p:spPr>
        <p:txBody>
          <a:bodyPr/>
          <a:lstStyle/>
          <a:p>
            <a:r>
              <a:rPr lang="en-US" altLang="zh-CN" sz="2400" dirty="0" smtClean="0"/>
              <a:t>2019</a:t>
            </a:r>
            <a:r>
              <a:rPr lang="zh-CN" altLang="en-US" sz="2400" dirty="0" smtClean="0"/>
              <a:t>年</a:t>
            </a:r>
            <a:r>
              <a:rPr lang="en-US" altLang="zh-CN" sz="2400" dirty="0" smtClean="0"/>
              <a:t>5</a:t>
            </a:r>
            <a:r>
              <a:rPr lang="zh-CN" altLang="en-US" sz="2400" dirty="0" smtClean="0"/>
              <a:t>月</a:t>
            </a:r>
            <a:r>
              <a:rPr lang="en-US" altLang="zh-CN" sz="2400" dirty="0" smtClean="0"/>
              <a:t>20</a:t>
            </a:r>
            <a:r>
              <a:rPr lang="zh-CN" altLang="en-US" sz="2400" dirty="0" smtClean="0"/>
              <a:t>日，谷</a:t>
            </a:r>
            <a:r>
              <a:rPr lang="zh-CN" altLang="en-US" sz="2400" dirty="0"/>
              <a:t>歌宣布：</a:t>
            </a:r>
            <a:r>
              <a:rPr lang="zh-CN" altLang="en-US" sz="2400" dirty="0">
                <a:latin typeface="华文楷体" panose="02010600040101010101" pitchFamily="2" charset="-122"/>
                <a:ea typeface="华文楷体" panose="02010600040101010101" pitchFamily="2" charset="-122"/>
              </a:rPr>
              <a:t>除了通过</a:t>
            </a:r>
            <a:r>
              <a:rPr lang="zh-CN" altLang="en-US" sz="2400" dirty="0" smtClean="0">
                <a:latin typeface="华文楷体" panose="02010600040101010101" pitchFamily="2" charset="-122"/>
                <a:ea typeface="华文楷体" panose="02010600040101010101" pitchFamily="2" charset="-122"/>
              </a:rPr>
              <a:t>开源许可</a:t>
            </a:r>
            <a:r>
              <a:rPr lang="zh-CN" altLang="en-US" sz="2400" dirty="0">
                <a:latin typeface="华文楷体" panose="02010600040101010101" pitchFamily="2" charset="-122"/>
                <a:ea typeface="华文楷体" panose="02010600040101010101" pitchFamily="2" charset="-122"/>
              </a:rPr>
              <a:t>获得的服务外，谷歌已暂停与华为的部分合作，包括硬件、软件和技术服务的转让</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lvl="1"/>
            <a:r>
              <a:rPr lang="zh-CN" altLang="en-US" sz="2000" dirty="0"/>
              <a:t>谷歌遵守</a:t>
            </a:r>
            <a:r>
              <a:rPr lang="zh-CN" altLang="en-US" sz="2000" dirty="0" smtClean="0"/>
              <a:t>美国政府的命令，导致华为</a:t>
            </a:r>
            <a:r>
              <a:rPr lang="zh-CN" altLang="en-US" sz="2000" dirty="0"/>
              <a:t>未来的</a:t>
            </a:r>
            <a:r>
              <a:rPr lang="zh-CN" altLang="en-US" sz="2000" dirty="0" smtClean="0"/>
              <a:t>设备无法</a:t>
            </a:r>
            <a:r>
              <a:rPr lang="zh-CN" altLang="en-US" sz="2000" dirty="0"/>
              <a:t>使用谷歌服务，包括谷歌</a:t>
            </a:r>
            <a:r>
              <a:rPr lang="en-US" altLang="zh-CN" sz="2000" dirty="0"/>
              <a:t>Play</a:t>
            </a:r>
            <a:r>
              <a:rPr lang="zh-CN" altLang="en-US" sz="2000" dirty="0"/>
              <a:t>应用商店，以及</a:t>
            </a:r>
            <a:r>
              <a:rPr lang="en-US" altLang="zh-CN" sz="2000" dirty="0"/>
              <a:t>Gmail</a:t>
            </a:r>
            <a:r>
              <a:rPr lang="zh-CN" altLang="en-US" sz="2000" dirty="0"/>
              <a:t>和</a:t>
            </a:r>
            <a:r>
              <a:rPr lang="en-US" altLang="zh-CN" sz="2000" dirty="0"/>
              <a:t>YouTube</a:t>
            </a:r>
            <a:r>
              <a:rPr lang="zh-CN" altLang="en-US" sz="2000" dirty="0"/>
              <a:t>等应用</a:t>
            </a:r>
            <a:r>
              <a:rPr lang="zh-CN" altLang="en-US" sz="2000" dirty="0" smtClean="0"/>
              <a:t>。</a:t>
            </a:r>
            <a:endParaRPr lang="en-US" altLang="zh-CN" sz="2000" dirty="0" smtClean="0"/>
          </a:p>
          <a:p>
            <a:pPr lvl="2"/>
            <a:r>
              <a:rPr lang="zh-CN" altLang="en-US" sz="1800" dirty="0" smtClean="0"/>
              <a:t>华为</a:t>
            </a:r>
            <a:r>
              <a:rPr lang="zh-CN" altLang="en-US" sz="1800" dirty="0"/>
              <a:t>只能访问该公司的</a:t>
            </a:r>
            <a:r>
              <a:rPr lang="en-US" altLang="zh-CN" sz="1800" dirty="0"/>
              <a:t>Android</a:t>
            </a:r>
            <a:r>
              <a:rPr lang="zh-CN" altLang="en-US" sz="1800" dirty="0"/>
              <a:t>操作系统开源许可，但该系统不包括谷歌自己的许多服务</a:t>
            </a:r>
            <a:r>
              <a:rPr lang="zh-CN" altLang="en-US" sz="1800" dirty="0" smtClean="0"/>
              <a:t>。</a:t>
            </a:r>
            <a:endParaRPr lang="en-US" altLang="zh-CN" sz="1800" dirty="0" smtClean="0"/>
          </a:p>
          <a:p>
            <a:pPr lvl="1"/>
            <a:r>
              <a:rPr lang="zh-CN" altLang="en-US" sz="2000" dirty="0" smtClean="0"/>
              <a:t>由于</a:t>
            </a:r>
            <a:r>
              <a:rPr lang="zh-CN" altLang="en-US" sz="2000" dirty="0"/>
              <a:t>安卓有着第三方市场，加上中国智能手机厂商已组成“硬核联盟”，在应用方面</a:t>
            </a:r>
            <a:r>
              <a:rPr lang="zh-CN" altLang="en-US" sz="2000" dirty="0" smtClean="0"/>
              <a:t>，对华为的中国</a:t>
            </a:r>
            <a:r>
              <a:rPr lang="zh-CN" altLang="en-US" sz="2000" dirty="0"/>
              <a:t>市场影响并不算大。</a:t>
            </a:r>
          </a:p>
          <a:p>
            <a:pPr lvl="1"/>
            <a:r>
              <a:rPr lang="zh-CN" altLang="en-US" sz="2000" dirty="0"/>
              <a:t>但海外市场影响目前还不</a:t>
            </a:r>
            <a:r>
              <a:rPr lang="zh-CN" altLang="en-US" sz="2000" dirty="0" smtClean="0"/>
              <a:t>清晰：</a:t>
            </a:r>
            <a:endParaRPr lang="zh-CN" altLang="en-US" sz="2000" dirty="0"/>
          </a:p>
          <a:p>
            <a:pPr lvl="2"/>
            <a:r>
              <a:rPr lang="zh-CN" altLang="en-US" sz="1600" dirty="0"/>
              <a:t>像华为在欧洲的用户，如果需要获得这些应用还是需要从谷歌获得授权</a:t>
            </a:r>
            <a:r>
              <a:rPr lang="zh-CN" altLang="en-US" sz="1600" dirty="0" smtClean="0"/>
              <a:t>。</a:t>
            </a:r>
            <a:endParaRPr lang="en-US" altLang="zh-CN" sz="1600" dirty="0" smtClean="0"/>
          </a:p>
          <a:p>
            <a:pPr lvl="2"/>
            <a:r>
              <a:rPr lang="zh-CN" altLang="en-US" sz="1600" dirty="0" smtClean="0"/>
              <a:t>“拥有</a:t>
            </a:r>
            <a:r>
              <a:rPr lang="zh-CN" altLang="en-US" sz="1600" dirty="0"/>
              <a:t>这些应用对智能手机制造商在欧洲等地区保持竞争力至关重要。</a:t>
            </a:r>
            <a:r>
              <a:rPr lang="zh-CN" altLang="en-US" sz="1600" dirty="0" smtClean="0"/>
              <a:t>”</a:t>
            </a:r>
            <a:endParaRPr lang="en-US" altLang="zh-CN" sz="1600" dirty="0" smtClean="0"/>
          </a:p>
          <a:p>
            <a:pPr lvl="3"/>
            <a:r>
              <a:rPr lang="en-US" altLang="zh-CN" sz="1400" dirty="0" smtClean="0"/>
              <a:t>CCS Insight</a:t>
            </a:r>
            <a:r>
              <a:rPr lang="zh-CN" altLang="en-US" sz="1400" dirty="0"/>
              <a:t>研究副总裁杰夫</a:t>
            </a:r>
            <a:r>
              <a:rPr lang="en-US" altLang="zh-CN" sz="1400" dirty="0"/>
              <a:t>·</a:t>
            </a:r>
            <a:r>
              <a:rPr lang="zh-CN" altLang="en-US" sz="1400" dirty="0"/>
              <a:t>布拉伯</a:t>
            </a:r>
            <a:r>
              <a:rPr lang="en-US" altLang="zh-CN" sz="1400" dirty="0"/>
              <a:t>(</a:t>
            </a:r>
            <a:r>
              <a:rPr lang="en-US" altLang="zh-CN" sz="1400" dirty="0" smtClean="0"/>
              <a:t>Geoff </a:t>
            </a:r>
            <a:r>
              <a:rPr lang="en-US" altLang="zh-CN" sz="1400" dirty="0" err="1" smtClean="0"/>
              <a:t>Blaber</a:t>
            </a:r>
            <a:r>
              <a:rPr lang="en-US" altLang="zh-CN" sz="1400" dirty="0" smtClean="0"/>
              <a:t>)</a:t>
            </a:r>
          </a:p>
          <a:p>
            <a:r>
              <a:rPr lang="zh-CN" altLang="en-US" sz="2400" dirty="0"/>
              <a:t>“我们准备好了自己的操作系统。如果无法继续使用这些</a:t>
            </a:r>
            <a:r>
              <a:rPr lang="zh-CN" altLang="en-US" sz="2400" dirty="0" smtClean="0"/>
              <a:t>系统，</a:t>
            </a:r>
            <a:r>
              <a:rPr lang="zh-CN" altLang="en-US" sz="2400" dirty="0"/>
              <a:t>我们就准备开始</a:t>
            </a:r>
            <a:r>
              <a:rPr lang="en-US" altLang="zh-CN" sz="2400" dirty="0"/>
              <a:t>B</a:t>
            </a:r>
            <a:r>
              <a:rPr lang="zh-CN" altLang="en-US" sz="2400" dirty="0"/>
              <a:t>计划。”</a:t>
            </a:r>
            <a:r>
              <a:rPr lang="zh-CN" altLang="en-US" sz="2400" dirty="0" smtClean="0"/>
              <a:t>余承东</a:t>
            </a:r>
            <a:r>
              <a:rPr lang="en-US" altLang="zh-CN" sz="2400" dirty="0" smtClean="0"/>
              <a:t>(</a:t>
            </a:r>
            <a:r>
              <a:rPr lang="zh-CN" altLang="en-US" sz="2400" dirty="0" smtClean="0"/>
              <a:t>华为总裁</a:t>
            </a:r>
            <a:r>
              <a:rPr lang="en-US" altLang="zh-CN" sz="2400" dirty="0" smtClean="0"/>
              <a:t>)</a:t>
            </a:r>
            <a:r>
              <a:rPr lang="zh-CN" altLang="en-US" sz="2400" dirty="0" smtClean="0"/>
              <a:t>。</a:t>
            </a:r>
            <a:endParaRPr lang="zh-CN" altLang="en-US" sz="2400" dirty="0"/>
          </a:p>
        </p:txBody>
      </p:sp>
    </p:spTree>
    <p:extLst>
      <p:ext uri="{BB962C8B-B14F-4D97-AF65-F5344CB8AC3E}">
        <p14:creationId xmlns:p14="http://schemas.microsoft.com/office/powerpoint/2010/main" val="34624889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27.6.4 </a:t>
            </a:r>
            <a:r>
              <a:rPr lang="zh-CN" altLang="en-US" dirty="0" smtClean="0"/>
              <a:t>发展中国家的开源风险</a:t>
            </a:r>
            <a:endParaRPr lang="zh-CN" altLang="en-US" dirty="0"/>
          </a:p>
        </p:txBody>
      </p:sp>
      <p:sp>
        <p:nvSpPr>
          <p:cNvPr id="3" name="内容占位符 2"/>
          <p:cNvSpPr>
            <a:spLocks noGrp="1"/>
          </p:cNvSpPr>
          <p:nvPr>
            <p:ph idx="1"/>
          </p:nvPr>
        </p:nvSpPr>
        <p:spPr>
          <a:xfrm>
            <a:off x="914400" y="1288821"/>
            <a:ext cx="8001000" cy="931524"/>
          </a:xfrm>
        </p:spPr>
        <p:txBody>
          <a:bodyPr/>
          <a:lstStyle/>
          <a:p>
            <a:r>
              <a:rPr lang="zh-CN" altLang="en-US" sz="2400" dirty="0" smtClean="0"/>
              <a:t>上述案例看到，开源不是充分的自由，也涉及到法律和出口管制问题。可以从三个方面看：基金会、许可证和托管平台。</a:t>
            </a:r>
            <a:endParaRPr lang="en-US" altLang="zh-CN" sz="2400" dirty="0" smtClean="0"/>
          </a:p>
          <a:p>
            <a:endParaRPr lang="zh-CN" altLang="en-US" sz="2400" dirty="0"/>
          </a:p>
        </p:txBody>
      </p:sp>
      <p:sp>
        <p:nvSpPr>
          <p:cNvPr id="4" name="椭圆 3"/>
          <p:cNvSpPr/>
          <p:nvPr/>
        </p:nvSpPr>
        <p:spPr bwMode="auto">
          <a:xfrm>
            <a:off x="3957193" y="3522163"/>
            <a:ext cx="1714101" cy="768544"/>
          </a:xfrm>
          <a:prstGeom prst="ellipse">
            <a:avLst/>
          </a:prstGeom>
          <a:noFill/>
          <a:ln w="9525" cap="flat" cmpd="sng" algn="ctr">
            <a:solidFill>
              <a:schemeClr val="tx1"/>
            </a:solidFill>
            <a:prstDash val="solid"/>
            <a:round/>
            <a:headEnd type="none" w="med" len="med"/>
            <a:tailEnd type="none" w="med" len="med"/>
          </a:ln>
          <a:effectLst/>
        </p:spPr>
        <p:txBody>
          <a:bodyPr vert="horz" wrap="square" lIns="72000" tIns="14400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开源项目</a:t>
            </a:r>
          </a:p>
        </p:txBody>
      </p:sp>
      <p:sp>
        <p:nvSpPr>
          <p:cNvPr id="6" name="矩形 5"/>
          <p:cNvSpPr/>
          <p:nvPr/>
        </p:nvSpPr>
        <p:spPr bwMode="auto">
          <a:xfrm>
            <a:off x="1484201" y="4822759"/>
            <a:ext cx="1686154" cy="48947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08000" rIns="91440" bIns="7200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开源基金会</a:t>
            </a:r>
          </a:p>
        </p:txBody>
      </p:sp>
      <p:sp>
        <p:nvSpPr>
          <p:cNvPr id="7" name="矩形 6"/>
          <p:cNvSpPr/>
          <p:nvPr/>
        </p:nvSpPr>
        <p:spPr bwMode="auto">
          <a:xfrm>
            <a:off x="4100798" y="4822759"/>
            <a:ext cx="1426889" cy="489474"/>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14400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开源许可证</a:t>
            </a:r>
          </a:p>
        </p:txBody>
      </p:sp>
      <p:sp>
        <p:nvSpPr>
          <p:cNvPr id="8" name="矩形 7"/>
          <p:cNvSpPr/>
          <p:nvPr/>
        </p:nvSpPr>
        <p:spPr bwMode="auto">
          <a:xfrm>
            <a:off x="6508610" y="4810381"/>
            <a:ext cx="1373109" cy="464862"/>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10800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托管平台</a:t>
            </a:r>
          </a:p>
        </p:txBody>
      </p:sp>
      <p:sp>
        <p:nvSpPr>
          <p:cNvPr id="9" name="笑脸 8"/>
          <p:cNvSpPr/>
          <p:nvPr/>
        </p:nvSpPr>
        <p:spPr bwMode="auto">
          <a:xfrm>
            <a:off x="2253672" y="3675290"/>
            <a:ext cx="432331" cy="451421"/>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笑脸 9"/>
          <p:cNvSpPr/>
          <p:nvPr/>
        </p:nvSpPr>
        <p:spPr bwMode="auto">
          <a:xfrm>
            <a:off x="6985436" y="3952353"/>
            <a:ext cx="486803" cy="340948"/>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1" name="文本框 10"/>
          <p:cNvSpPr txBox="1"/>
          <p:nvPr/>
        </p:nvSpPr>
        <p:spPr>
          <a:xfrm>
            <a:off x="1237099" y="3386965"/>
            <a:ext cx="1210588" cy="338554"/>
          </a:xfrm>
          <a:prstGeom prst="rect">
            <a:avLst/>
          </a:prstGeom>
          <a:noFill/>
        </p:spPr>
        <p:txBody>
          <a:bodyPr wrap="none" rtlCol="0">
            <a:spAutoFit/>
          </a:bodyPr>
          <a:lstStyle/>
          <a:p>
            <a:pPr algn="ctr"/>
            <a:r>
              <a:rPr lang="zh-CN" altLang="en-US" sz="1600" dirty="0" smtClean="0"/>
              <a:t>主要发起者</a:t>
            </a:r>
            <a:endParaRPr lang="zh-CN" altLang="en-US" sz="1600" dirty="0"/>
          </a:p>
        </p:txBody>
      </p:sp>
      <p:sp>
        <p:nvSpPr>
          <p:cNvPr id="12" name="文本框 11"/>
          <p:cNvSpPr txBox="1"/>
          <p:nvPr/>
        </p:nvSpPr>
        <p:spPr>
          <a:xfrm>
            <a:off x="6623544" y="3370408"/>
            <a:ext cx="1210588" cy="584775"/>
          </a:xfrm>
          <a:prstGeom prst="rect">
            <a:avLst/>
          </a:prstGeom>
          <a:noFill/>
        </p:spPr>
        <p:txBody>
          <a:bodyPr wrap="none" rtlCol="0">
            <a:spAutoFit/>
          </a:bodyPr>
          <a:lstStyle/>
          <a:p>
            <a:r>
              <a:rPr lang="zh-CN" altLang="en-US" sz="1600" dirty="0" smtClean="0"/>
              <a:t>二次开发者</a:t>
            </a:r>
            <a:endParaRPr lang="en-US" altLang="zh-CN" sz="1600" dirty="0" smtClean="0"/>
          </a:p>
          <a:p>
            <a:pPr algn="ctr"/>
            <a:r>
              <a:rPr lang="en-US" altLang="zh-CN" sz="1600" dirty="0" smtClean="0"/>
              <a:t>(</a:t>
            </a:r>
            <a:r>
              <a:rPr lang="zh-CN" altLang="en-US" sz="1600" dirty="0" smtClean="0"/>
              <a:t>用户</a:t>
            </a:r>
            <a:r>
              <a:rPr lang="en-US" altLang="zh-CN" sz="1600" dirty="0" smtClean="0"/>
              <a:t>)</a:t>
            </a:r>
            <a:endParaRPr lang="zh-CN" altLang="en-US" sz="1600" dirty="0"/>
          </a:p>
        </p:txBody>
      </p:sp>
      <p:sp>
        <p:nvSpPr>
          <p:cNvPr id="15" name="右箭头 14"/>
          <p:cNvSpPr/>
          <p:nvPr/>
        </p:nvSpPr>
        <p:spPr bwMode="auto">
          <a:xfrm rot="1778716">
            <a:off x="3342410" y="3088386"/>
            <a:ext cx="683735" cy="335501"/>
          </a:xfrm>
          <a:prstGeom prst="rightArrow">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左右箭头 15"/>
          <p:cNvSpPr/>
          <p:nvPr/>
        </p:nvSpPr>
        <p:spPr bwMode="auto">
          <a:xfrm>
            <a:off x="5737193" y="3771996"/>
            <a:ext cx="923567" cy="275126"/>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30" name="组合 29"/>
          <p:cNvGrpSpPr/>
          <p:nvPr/>
        </p:nvGrpSpPr>
        <p:grpSpPr>
          <a:xfrm>
            <a:off x="4740921" y="4285754"/>
            <a:ext cx="120529" cy="537005"/>
            <a:chOff x="4740921" y="4285754"/>
            <a:chExt cx="133689" cy="537005"/>
          </a:xfrm>
        </p:grpSpPr>
        <p:cxnSp>
          <p:nvCxnSpPr>
            <p:cNvPr id="21" name="直接连接符 20"/>
            <p:cNvCxnSpPr>
              <a:stCxn id="28" idx="2"/>
              <a:endCxn id="7" idx="0"/>
            </p:cNvCxnSpPr>
            <p:nvPr/>
          </p:nvCxnSpPr>
          <p:spPr bwMode="auto">
            <a:xfrm>
              <a:off x="4807766" y="4440431"/>
              <a:ext cx="6477" cy="38232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8" name="流程图: 决策 27"/>
            <p:cNvSpPr/>
            <p:nvPr/>
          </p:nvSpPr>
          <p:spPr bwMode="auto">
            <a:xfrm>
              <a:off x="4740921" y="4285754"/>
              <a:ext cx="133689" cy="154677"/>
            </a:xfrm>
            <a:prstGeom prst="flowChartDecisi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4" name="流程图: 决策 33"/>
          <p:cNvSpPr/>
          <p:nvPr/>
        </p:nvSpPr>
        <p:spPr bwMode="auto">
          <a:xfrm rot="3973447">
            <a:off x="3996519" y="4083247"/>
            <a:ext cx="125830" cy="167975"/>
          </a:xfrm>
          <a:prstGeom prst="flowChartDecisi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34" idx="2"/>
            <a:endCxn id="6" idx="0"/>
          </p:cNvCxnSpPr>
          <p:nvPr/>
        </p:nvCxnSpPr>
        <p:spPr bwMode="auto">
          <a:xfrm flipH="1">
            <a:off x="2327278" y="4201095"/>
            <a:ext cx="1655297" cy="621664"/>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7" name="流程图: 决策 36"/>
          <p:cNvSpPr/>
          <p:nvPr/>
        </p:nvSpPr>
        <p:spPr bwMode="auto">
          <a:xfrm rot="1766859">
            <a:off x="5456745" y="4163894"/>
            <a:ext cx="178067" cy="102010"/>
          </a:xfrm>
          <a:prstGeom prst="flowChartDecisi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9" name="直接连接符 38"/>
          <p:cNvCxnSpPr>
            <a:stCxn id="37" idx="3"/>
            <a:endCxn id="8" idx="0"/>
          </p:cNvCxnSpPr>
          <p:nvPr/>
        </p:nvCxnSpPr>
        <p:spPr bwMode="auto">
          <a:xfrm>
            <a:off x="5623309" y="4258670"/>
            <a:ext cx="1571856" cy="551711"/>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文本框 51"/>
          <p:cNvSpPr txBox="1"/>
          <p:nvPr/>
        </p:nvSpPr>
        <p:spPr>
          <a:xfrm>
            <a:off x="3881053" y="5342432"/>
            <a:ext cx="1960793" cy="584775"/>
          </a:xfrm>
          <a:prstGeom prst="rect">
            <a:avLst/>
          </a:prstGeom>
          <a:noFill/>
        </p:spPr>
        <p:txBody>
          <a:bodyPr wrap="none" rtlCol="0">
            <a:spAutoFit/>
          </a:bodyPr>
          <a:lstStyle/>
          <a:p>
            <a:r>
              <a:rPr lang="en-US" altLang="zh-CN" sz="1600" dirty="0" smtClean="0"/>
              <a:t>BSD</a:t>
            </a:r>
            <a:r>
              <a:rPr lang="zh-CN" altLang="en-US" sz="1600" dirty="0" smtClean="0"/>
              <a:t>、</a:t>
            </a:r>
            <a:r>
              <a:rPr lang="en-US" altLang="zh-CN" sz="1600" dirty="0" smtClean="0"/>
              <a:t>MIT</a:t>
            </a:r>
            <a:r>
              <a:rPr lang="zh-CN" altLang="en-US" sz="1600" dirty="0" smtClean="0"/>
              <a:t>、</a:t>
            </a:r>
            <a:r>
              <a:rPr lang="en-US" altLang="zh-CN" sz="1600" dirty="0" smtClean="0"/>
              <a:t>GPL</a:t>
            </a:r>
            <a:r>
              <a:rPr lang="zh-CN" altLang="en-US" sz="1600" dirty="0" smtClean="0"/>
              <a:t>、</a:t>
            </a:r>
            <a:endParaRPr lang="en-US" altLang="zh-CN" sz="1600" dirty="0" smtClean="0"/>
          </a:p>
          <a:p>
            <a:r>
              <a:rPr lang="en-US" altLang="zh-CN" sz="1600" dirty="0" smtClean="0"/>
              <a:t>Mozilla</a:t>
            </a:r>
            <a:r>
              <a:rPr lang="zh-CN" altLang="en-US" sz="1600" dirty="0" smtClean="0"/>
              <a:t>、</a:t>
            </a:r>
            <a:r>
              <a:rPr lang="en-US" altLang="zh-CN" sz="1600" dirty="0" smtClean="0"/>
              <a:t>Apache</a:t>
            </a:r>
            <a:r>
              <a:rPr lang="zh-CN" altLang="en-US" sz="1600" dirty="0" smtClean="0"/>
              <a:t>等</a:t>
            </a:r>
            <a:endParaRPr lang="zh-CN" altLang="en-US" sz="1600" dirty="0"/>
          </a:p>
        </p:txBody>
      </p:sp>
      <p:sp>
        <p:nvSpPr>
          <p:cNvPr id="53" name="文本框 52"/>
          <p:cNvSpPr txBox="1"/>
          <p:nvPr/>
        </p:nvSpPr>
        <p:spPr>
          <a:xfrm>
            <a:off x="1358179" y="5400529"/>
            <a:ext cx="1632178" cy="830997"/>
          </a:xfrm>
          <a:prstGeom prst="rect">
            <a:avLst/>
          </a:prstGeom>
          <a:noFill/>
        </p:spPr>
        <p:txBody>
          <a:bodyPr wrap="none" rtlCol="0">
            <a:spAutoFit/>
          </a:bodyPr>
          <a:lstStyle/>
          <a:p>
            <a:r>
              <a:rPr lang="en-US" altLang="zh-CN" sz="1600" dirty="0" smtClean="0"/>
              <a:t>Linux</a:t>
            </a:r>
            <a:r>
              <a:rPr lang="zh-CN" altLang="en-US" sz="1600" dirty="0" smtClean="0"/>
              <a:t>基金会、</a:t>
            </a:r>
            <a:endParaRPr lang="en-US" altLang="zh-CN" sz="1600" dirty="0" smtClean="0"/>
          </a:p>
          <a:p>
            <a:r>
              <a:rPr lang="en-US" altLang="zh-CN" sz="1600" dirty="0" smtClean="0"/>
              <a:t>Apache</a:t>
            </a:r>
            <a:r>
              <a:rPr lang="zh-CN" altLang="en-US" sz="1600" dirty="0" smtClean="0"/>
              <a:t>基金会、</a:t>
            </a:r>
            <a:endParaRPr lang="en-US" altLang="zh-CN" sz="1600" dirty="0" smtClean="0"/>
          </a:p>
          <a:p>
            <a:r>
              <a:rPr lang="en-US" altLang="zh-CN" sz="1600" dirty="0" smtClean="0"/>
              <a:t>Mozilla</a:t>
            </a:r>
            <a:r>
              <a:rPr lang="zh-CN" altLang="en-US" sz="1600" dirty="0" smtClean="0"/>
              <a:t>基金会</a:t>
            </a:r>
            <a:endParaRPr lang="zh-CN" altLang="en-US" sz="1600" dirty="0"/>
          </a:p>
        </p:txBody>
      </p:sp>
      <p:sp>
        <p:nvSpPr>
          <p:cNvPr id="54" name="文本框 53"/>
          <p:cNvSpPr txBox="1"/>
          <p:nvPr/>
        </p:nvSpPr>
        <p:spPr>
          <a:xfrm>
            <a:off x="6378709" y="5393761"/>
            <a:ext cx="1436099" cy="830997"/>
          </a:xfrm>
          <a:prstGeom prst="rect">
            <a:avLst/>
          </a:prstGeom>
          <a:noFill/>
        </p:spPr>
        <p:txBody>
          <a:bodyPr wrap="none" rtlCol="0">
            <a:spAutoFit/>
          </a:bodyPr>
          <a:lstStyle/>
          <a:p>
            <a:r>
              <a:rPr lang="en-US" altLang="zh-CN" sz="1600" dirty="0" smtClean="0"/>
              <a:t>GitHub</a:t>
            </a:r>
            <a:r>
              <a:rPr lang="zh-CN" altLang="en-US" sz="1600" dirty="0" smtClean="0"/>
              <a:t>、</a:t>
            </a:r>
            <a:endParaRPr lang="en-US" altLang="zh-CN" sz="1600" dirty="0" smtClean="0"/>
          </a:p>
          <a:p>
            <a:r>
              <a:rPr lang="en-US" altLang="zh-CN" sz="1600" dirty="0" err="1" smtClean="0"/>
              <a:t>SourceForge</a:t>
            </a:r>
            <a:r>
              <a:rPr lang="zh-CN" altLang="en-US" sz="1600" dirty="0" smtClean="0"/>
              <a:t>、</a:t>
            </a:r>
            <a:endParaRPr lang="en-US" altLang="zh-CN" sz="1600" dirty="0" smtClean="0"/>
          </a:p>
          <a:p>
            <a:r>
              <a:rPr lang="en-US" altLang="zh-CN" sz="1600" dirty="0" smtClean="0"/>
              <a:t>Google code</a:t>
            </a:r>
            <a:r>
              <a:rPr lang="zh-CN" altLang="en-US" sz="1600" dirty="0" smtClean="0"/>
              <a:t>等</a:t>
            </a:r>
            <a:endParaRPr lang="zh-CN" altLang="en-US" sz="1600" dirty="0"/>
          </a:p>
        </p:txBody>
      </p:sp>
      <p:sp>
        <p:nvSpPr>
          <p:cNvPr id="55" name="矩形 54"/>
          <p:cNvSpPr/>
          <p:nvPr/>
        </p:nvSpPr>
        <p:spPr bwMode="auto">
          <a:xfrm>
            <a:off x="4087740" y="2470438"/>
            <a:ext cx="1426889" cy="489474"/>
          </a:xfrm>
          <a:prstGeom prst="rect">
            <a:avLst/>
          </a:prstGeom>
          <a:noFill/>
          <a:ln w="9525" cap="flat" cmpd="sng" algn="ctr">
            <a:solidFill>
              <a:schemeClr val="tx1"/>
            </a:solidFill>
            <a:prstDash val="solid"/>
            <a:round/>
            <a:headEnd type="none" w="med" len="med"/>
            <a:tailEnd type="none" w="med" len="med"/>
          </a:ln>
          <a:effectLst/>
        </p:spPr>
        <p:txBody>
          <a:bodyPr vert="horz" wrap="square" lIns="72000" tIns="144000" rIns="72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宋体" pitchFamily="2" charset="-122"/>
              </a:rPr>
              <a:t>项目声明</a:t>
            </a:r>
          </a:p>
        </p:txBody>
      </p:sp>
      <p:sp>
        <p:nvSpPr>
          <p:cNvPr id="59" name="流程图: 决策 58"/>
          <p:cNvSpPr/>
          <p:nvPr/>
        </p:nvSpPr>
        <p:spPr bwMode="auto">
          <a:xfrm>
            <a:off x="4740921" y="3370408"/>
            <a:ext cx="120528" cy="151755"/>
          </a:xfrm>
          <a:prstGeom prst="flowChartDecision">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61" name="直接连接符 60"/>
          <p:cNvCxnSpPr>
            <a:stCxn id="55" idx="2"/>
            <a:endCxn id="59" idx="0"/>
          </p:cNvCxnSpPr>
          <p:nvPr/>
        </p:nvCxnSpPr>
        <p:spPr bwMode="auto">
          <a:xfrm>
            <a:off x="4801185" y="2959912"/>
            <a:ext cx="0" cy="41049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3" name="笑脸 62"/>
          <p:cNvSpPr/>
          <p:nvPr/>
        </p:nvSpPr>
        <p:spPr bwMode="auto">
          <a:xfrm>
            <a:off x="6762834" y="2717099"/>
            <a:ext cx="432331" cy="451421"/>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4" name="文本框 63"/>
          <p:cNvSpPr txBox="1"/>
          <p:nvPr/>
        </p:nvSpPr>
        <p:spPr>
          <a:xfrm>
            <a:off x="6638877" y="2242300"/>
            <a:ext cx="800219" cy="584775"/>
          </a:xfrm>
          <a:prstGeom prst="rect">
            <a:avLst/>
          </a:prstGeom>
          <a:noFill/>
        </p:spPr>
        <p:txBody>
          <a:bodyPr wrap="none" rtlCol="0">
            <a:spAutoFit/>
          </a:bodyPr>
          <a:lstStyle/>
          <a:p>
            <a:pPr algn="ctr"/>
            <a:r>
              <a:rPr lang="zh-CN" altLang="en-US" sz="1600" dirty="0" smtClean="0"/>
              <a:t>国外的</a:t>
            </a:r>
            <a:endParaRPr lang="en-US" altLang="zh-CN" sz="1600" dirty="0" smtClean="0"/>
          </a:p>
          <a:p>
            <a:pPr algn="ctr"/>
            <a:r>
              <a:rPr lang="zh-CN" altLang="en-US" sz="1600" dirty="0" smtClean="0"/>
              <a:t>贡献者</a:t>
            </a:r>
            <a:endParaRPr lang="en-US" altLang="zh-CN" sz="1600" dirty="0" smtClean="0"/>
          </a:p>
        </p:txBody>
      </p:sp>
      <p:sp>
        <p:nvSpPr>
          <p:cNvPr id="65" name="右箭头 64"/>
          <p:cNvSpPr/>
          <p:nvPr/>
        </p:nvSpPr>
        <p:spPr bwMode="auto">
          <a:xfrm rot="8747289">
            <a:off x="5526515" y="2976753"/>
            <a:ext cx="1167248" cy="335501"/>
          </a:xfrm>
          <a:prstGeom prst="rightArrow">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6" name="右箭头 65"/>
          <p:cNvSpPr/>
          <p:nvPr/>
        </p:nvSpPr>
        <p:spPr bwMode="auto">
          <a:xfrm>
            <a:off x="3153941" y="3864021"/>
            <a:ext cx="683735" cy="335501"/>
          </a:xfrm>
          <a:prstGeom prst="rightArrow">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7" name="文本框 66"/>
          <p:cNvSpPr txBox="1"/>
          <p:nvPr/>
        </p:nvSpPr>
        <p:spPr>
          <a:xfrm>
            <a:off x="1937562" y="2582951"/>
            <a:ext cx="1415772" cy="338554"/>
          </a:xfrm>
          <a:prstGeom prst="rect">
            <a:avLst/>
          </a:prstGeom>
          <a:noFill/>
        </p:spPr>
        <p:txBody>
          <a:bodyPr wrap="none" rtlCol="0">
            <a:spAutoFit/>
          </a:bodyPr>
          <a:lstStyle/>
          <a:p>
            <a:pPr algn="ctr"/>
            <a:r>
              <a:rPr lang="zh-CN" altLang="en-US" sz="1600" dirty="0"/>
              <a:t>本</a:t>
            </a:r>
            <a:r>
              <a:rPr lang="zh-CN" altLang="en-US" sz="1600" dirty="0" smtClean="0"/>
              <a:t>国的贡献者</a:t>
            </a:r>
            <a:endParaRPr lang="en-US" altLang="zh-CN" sz="1600" dirty="0" smtClean="0"/>
          </a:p>
        </p:txBody>
      </p:sp>
      <p:sp>
        <p:nvSpPr>
          <p:cNvPr id="68" name="笑脸 67"/>
          <p:cNvSpPr/>
          <p:nvPr/>
        </p:nvSpPr>
        <p:spPr bwMode="auto">
          <a:xfrm>
            <a:off x="2774191" y="2984153"/>
            <a:ext cx="432331" cy="451421"/>
          </a:xfrm>
          <a:prstGeom prst="smileyFac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1600" b="0"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40257073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27.1.3 </a:t>
            </a:r>
            <a:r>
              <a:rPr lang="zh-CN" altLang="en-US" dirty="0" smtClean="0"/>
              <a:t>竞争与合作</a:t>
            </a:r>
            <a:endParaRPr lang="zh-CN" altLang="en-US" dirty="0"/>
          </a:p>
        </p:txBody>
      </p:sp>
      <p:sp>
        <p:nvSpPr>
          <p:cNvPr id="3" name="内容占位符 2"/>
          <p:cNvSpPr>
            <a:spLocks noGrp="1"/>
          </p:cNvSpPr>
          <p:nvPr>
            <p:ph idx="1"/>
          </p:nvPr>
        </p:nvSpPr>
        <p:spPr/>
        <p:txBody>
          <a:bodyPr/>
          <a:lstStyle/>
          <a:p>
            <a:r>
              <a:rPr lang="zh-CN" altLang="en-US" dirty="0" smtClean="0"/>
              <a:t>每个环节都会有若干个团队或企业的存在，而不仅仅有一个团队或一个企业。</a:t>
            </a:r>
            <a:endParaRPr lang="en-US" altLang="zh-CN" dirty="0" smtClean="0"/>
          </a:p>
          <a:p>
            <a:r>
              <a:rPr lang="zh-CN" altLang="en-US" dirty="0" smtClean="0"/>
              <a:t>在经济和资本社会中，一旦某个环节上出现或可能产生较大的利润，必定会有更多的厂家和投资者进入和开展类似的工作，形成竞争局面。</a:t>
            </a:r>
            <a:endParaRPr lang="en-US" altLang="zh-CN" dirty="0" smtClean="0"/>
          </a:p>
          <a:p>
            <a:pPr lvl="1"/>
            <a:r>
              <a:rPr lang="zh-CN" altLang="en-US" b="1" dirty="0" smtClean="0"/>
              <a:t>竞争会呈现出无序</a:t>
            </a:r>
            <a:r>
              <a:rPr lang="zh-CN" altLang="en-US" dirty="0" smtClean="0"/>
              <a:t>的形式，如果竞争者</a:t>
            </a:r>
            <a:r>
              <a:rPr lang="en-US" dirty="0" smtClean="0"/>
              <a:t>(</a:t>
            </a:r>
            <a:r>
              <a:rPr lang="zh-CN" altLang="en-US" dirty="0" smtClean="0"/>
              <a:t>包括产品开发方和用户方</a:t>
            </a:r>
            <a:r>
              <a:rPr lang="en-US" dirty="0" smtClean="0"/>
              <a:t>)</a:t>
            </a:r>
            <a:r>
              <a:rPr lang="zh-CN" altLang="en-US" dirty="0" smtClean="0"/>
              <a:t>仅仅依靠降低价格和利润获得市场</a:t>
            </a:r>
            <a:r>
              <a:rPr lang="en-US" dirty="0" smtClean="0"/>
              <a:t>(</a:t>
            </a:r>
            <a:r>
              <a:rPr lang="zh-CN" altLang="en-US" dirty="0" smtClean="0"/>
              <a:t>销售和购买产品和服务</a:t>
            </a:r>
            <a:r>
              <a:rPr lang="en-US" dirty="0" smtClean="0"/>
              <a:t>)</a:t>
            </a:r>
            <a:r>
              <a:rPr lang="zh-CN" altLang="en-US" dirty="0" smtClean="0"/>
              <a:t>，某些环节上的企业或机构就会退出该领域，导致该国家或区域的价值链被破坏或彻底垮掉，价值链上的其它企业不仅不能获得最大的利润，还会降低利润，因为必须要承担更多的服务或开发工作，无形中增加了成本。</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开源的法律约束</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41624780"/>
              </p:ext>
            </p:extLst>
          </p:nvPr>
        </p:nvGraphicFramePr>
        <p:xfrm>
          <a:off x="914400" y="1339896"/>
          <a:ext cx="8001000" cy="239268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3980084991"/>
                    </a:ext>
                  </a:extLst>
                </a:gridCol>
                <a:gridCol w="1121255">
                  <a:extLst>
                    <a:ext uri="{9D8B030D-6E8A-4147-A177-3AD203B41FA5}">
                      <a16:colId xmlns:a16="http://schemas.microsoft.com/office/drawing/2014/main" val="3625783183"/>
                    </a:ext>
                  </a:extLst>
                </a:gridCol>
                <a:gridCol w="2532690">
                  <a:extLst>
                    <a:ext uri="{9D8B030D-6E8A-4147-A177-3AD203B41FA5}">
                      <a16:colId xmlns:a16="http://schemas.microsoft.com/office/drawing/2014/main" val="1583050657"/>
                    </a:ext>
                  </a:extLst>
                </a:gridCol>
                <a:gridCol w="1447252">
                  <a:extLst>
                    <a:ext uri="{9D8B030D-6E8A-4147-A177-3AD203B41FA5}">
                      <a16:colId xmlns:a16="http://schemas.microsoft.com/office/drawing/2014/main" val="893703051"/>
                    </a:ext>
                  </a:extLst>
                </a:gridCol>
                <a:gridCol w="2087003">
                  <a:extLst>
                    <a:ext uri="{9D8B030D-6E8A-4147-A177-3AD203B41FA5}">
                      <a16:colId xmlns:a16="http://schemas.microsoft.com/office/drawing/2014/main" val="495938027"/>
                    </a:ext>
                  </a:extLst>
                </a:gridCol>
              </a:tblGrid>
              <a:tr h="370840">
                <a:tc gridSpan="2">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a:p>
                  </a:txBody>
                  <a:tcPr/>
                </a:tc>
                <a:tc>
                  <a:txBody>
                    <a:bodyPr/>
                    <a:lstStyle/>
                    <a:p>
                      <a:r>
                        <a:rPr lang="zh-CN" altLang="en-US" dirty="0" smtClean="0">
                          <a:solidFill>
                            <a:schemeClr val="tx1"/>
                          </a:solidFill>
                        </a:rPr>
                        <a:t>出口管制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司法管辖权</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开源许可证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5957979"/>
                  </a:ext>
                </a:extLst>
              </a:tr>
              <a:tr h="370840">
                <a:tc gridSpan="2">
                  <a:txBody>
                    <a:bodyPr/>
                    <a:lstStyle/>
                    <a:p>
                      <a:r>
                        <a:rPr lang="zh-CN" altLang="en-US" dirty="0" smtClean="0">
                          <a:solidFill>
                            <a:schemeClr val="tx1"/>
                          </a:solidFill>
                        </a:rPr>
                        <a:t>法律效力范围</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r>
                        <a:rPr lang="zh-CN" altLang="en-US" dirty="0" smtClean="0">
                          <a:solidFill>
                            <a:schemeClr val="tx1"/>
                          </a:solidFill>
                        </a:rPr>
                        <a:t>商品出口</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商业纠纷</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知识产权</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6923698"/>
                  </a:ext>
                </a:extLst>
              </a:tr>
              <a:tr h="370840">
                <a:tc gridSpan="2">
                  <a:txBody>
                    <a:bodyPr/>
                    <a:lstStyle/>
                    <a:p>
                      <a:r>
                        <a:rPr lang="zh-CN" altLang="en-US" dirty="0" smtClean="0">
                          <a:solidFill>
                            <a:schemeClr val="tx1"/>
                          </a:solidFill>
                        </a:rPr>
                        <a:t>默认情况的出口限制</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r>
                        <a:rPr lang="zh-CN" altLang="en-US" dirty="0" smtClean="0">
                          <a:solidFill>
                            <a:schemeClr val="tx1"/>
                          </a:solidFill>
                        </a:rPr>
                        <a:t>无</a:t>
                      </a:r>
                      <a:r>
                        <a:rPr lang="en-US" altLang="zh-CN" dirty="0" smtClean="0">
                          <a:solidFill>
                            <a:schemeClr val="tx1"/>
                          </a:solidFill>
                        </a:rPr>
                        <a:t>(</a:t>
                      </a:r>
                      <a:r>
                        <a:rPr lang="zh-CN" altLang="en-US" dirty="0" smtClean="0">
                          <a:solidFill>
                            <a:schemeClr val="tx1"/>
                          </a:solidFill>
                        </a:rPr>
                        <a:t>含加密功能需备案</a:t>
                      </a:r>
                      <a:r>
                        <a:rPr lang="en-US" altLang="zh-CN" dirty="0" smtClean="0">
                          <a:solidFill>
                            <a:schemeClr val="tx1"/>
                          </a:solidFill>
                        </a:rPr>
                        <a:t>)</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无</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无</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4813919"/>
                  </a:ext>
                </a:extLst>
              </a:tr>
              <a:tr h="370840">
                <a:tc rowSpan="2">
                  <a:txBody>
                    <a:bodyPr/>
                    <a:lstStyle/>
                    <a:p>
                      <a:r>
                        <a:rPr lang="zh-CN" altLang="en-US" dirty="0" smtClean="0">
                          <a:solidFill>
                            <a:schemeClr val="tx1"/>
                          </a:solidFill>
                        </a:rPr>
                        <a:t>极端情况</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潜在风险</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可管制开源项目</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由指定美国法院裁决</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侵犯知识产权</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3329630"/>
                  </a:ext>
                </a:extLst>
              </a:tr>
              <a:tr h="370840">
                <a:tc v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mtClean="0">
                          <a:solidFill>
                            <a:schemeClr val="tx1"/>
                          </a:solidFill>
                        </a:rPr>
                        <a:t>出现难度</a:t>
                      </a:r>
                      <a:endParaRPr lang="zh-CN" altLang="en-US">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后续修改出口管制条例</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出现纠纷</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dirty="0" smtClean="0">
                          <a:solidFill>
                            <a:schemeClr val="tx1"/>
                          </a:solidFill>
                        </a:rPr>
                        <a:t>制定新开源许可证</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8358911"/>
                  </a:ext>
                </a:extLst>
              </a:tr>
            </a:tbl>
          </a:graphicData>
        </a:graphic>
      </p:graphicFrame>
      <p:sp>
        <p:nvSpPr>
          <p:cNvPr id="5" name="文本框 4"/>
          <p:cNvSpPr txBox="1"/>
          <p:nvPr/>
        </p:nvSpPr>
        <p:spPr>
          <a:xfrm>
            <a:off x="1059124" y="4125802"/>
            <a:ext cx="7856275" cy="2031325"/>
          </a:xfrm>
          <a:prstGeom prst="rect">
            <a:avLst/>
          </a:prstGeom>
          <a:noFill/>
        </p:spPr>
        <p:txBody>
          <a:bodyPr wrap="square" rtlCol="0">
            <a:spAutoFit/>
          </a:bodyPr>
          <a:lstStyle/>
          <a:p>
            <a:pPr marL="285750" indent="-285750">
              <a:buFont typeface="Arial" panose="020B0604020202020204" pitchFamily="34" charset="0"/>
              <a:buChar char="•"/>
            </a:pPr>
            <a:r>
              <a:rPr lang="zh-CN" altLang="en-US" sz="1800" b="1" dirty="0" smtClean="0"/>
              <a:t>出口管制：</a:t>
            </a:r>
            <a:r>
              <a:rPr lang="zh-CN" altLang="en-US" sz="1800" dirty="0" smtClean="0"/>
              <a:t>一旦某开源项目声明遵从美国出口管制条例，而美国政府可以修改该条例，那么这些软件就会纳入出口管制中。</a:t>
            </a:r>
            <a:endParaRPr lang="en-US" altLang="zh-CN" sz="1800" dirty="0" smtClean="0"/>
          </a:p>
          <a:p>
            <a:pPr marL="285750" indent="-285750">
              <a:buFont typeface="Arial" panose="020B0604020202020204" pitchFamily="34" charset="0"/>
              <a:buChar char="•"/>
            </a:pPr>
            <a:r>
              <a:rPr lang="zh-CN" altLang="en-US" sz="1800" b="1" dirty="0" smtClean="0"/>
              <a:t>司法管辖权：</a:t>
            </a:r>
            <a:r>
              <a:rPr lang="zh-CN" altLang="en-US" sz="1800" dirty="0" smtClean="0"/>
              <a:t>许多开源项目指定了司法管辖权归美国的某法院，发生纠纷时，以该法院的判决为准。</a:t>
            </a:r>
            <a:endParaRPr lang="en-US" altLang="zh-CN" sz="1800" dirty="0" smtClean="0"/>
          </a:p>
          <a:p>
            <a:pPr marL="285750" indent="-285750">
              <a:buFont typeface="Arial" panose="020B0604020202020204" pitchFamily="34" charset="0"/>
              <a:buChar char="•"/>
            </a:pPr>
            <a:r>
              <a:rPr lang="zh-CN" altLang="en-US" sz="1800" b="1" dirty="0" smtClean="0"/>
              <a:t>许可证：</a:t>
            </a:r>
            <a:r>
              <a:rPr lang="zh-CN" altLang="en-US" sz="1800" dirty="0" smtClean="0"/>
              <a:t>大量开源项目受到美国政府资助，可以以国家安全为理由，重新制定开源许可证。</a:t>
            </a:r>
            <a:endParaRPr lang="en-US" altLang="zh-CN" sz="1800" dirty="0" smtClean="0"/>
          </a:p>
          <a:p>
            <a:endParaRPr lang="zh-CN" altLang="en-US" sz="1800" dirty="0"/>
          </a:p>
        </p:txBody>
      </p:sp>
    </p:spTree>
    <p:extLst>
      <p:ext uri="{BB962C8B-B14F-4D97-AF65-F5344CB8AC3E}">
        <p14:creationId xmlns:p14="http://schemas.microsoft.com/office/powerpoint/2010/main" val="171801508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 </a:t>
            </a:r>
            <a:r>
              <a:rPr lang="zh-CN" altLang="en-US" dirty="0" smtClean="0"/>
              <a:t>全球化软件工程</a:t>
            </a:r>
            <a:endParaRPr lang="zh-CN" altLang="en-US" dirty="0"/>
          </a:p>
        </p:txBody>
      </p:sp>
      <p:sp>
        <p:nvSpPr>
          <p:cNvPr id="3" name="内容占位符 2"/>
          <p:cNvSpPr>
            <a:spLocks noGrp="1"/>
          </p:cNvSpPr>
          <p:nvPr>
            <p:ph idx="1"/>
          </p:nvPr>
        </p:nvSpPr>
        <p:spPr/>
        <p:txBody>
          <a:bodyPr/>
          <a:lstStyle/>
          <a:p>
            <a:r>
              <a:rPr lang="zh-CN" altLang="zh-CN" sz="2400" dirty="0"/>
              <a:t>经济全球化导致企业采用跨国界的“分布式队伍”开展软件工程工作，以降低软件成本，提高质量，压缩工程周期</a:t>
            </a:r>
            <a:r>
              <a:rPr lang="zh-CN" altLang="zh-CN" sz="2400" dirty="0" smtClean="0"/>
              <a:t>。</a:t>
            </a:r>
            <a:endParaRPr lang="en-US" altLang="zh-CN" sz="2400" dirty="0" smtClean="0"/>
          </a:p>
          <a:p>
            <a:pPr lvl="1"/>
            <a:r>
              <a:rPr lang="zh-CN" altLang="zh-CN" sz="2000" dirty="0" smtClean="0"/>
              <a:t>队伍</a:t>
            </a:r>
            <a:r>
              <a:rPr lang="zh-CN" altLang="zh-CN" sz="2000" dirty="0"/>
              <a:t>成员或小组分布在不同的地理位置，承担一个个相对独立的工程，并最终能够集成一起，为客户提供应用服务</a:t>
            </a:r>
            <a:r>
              <a:rPr lang="zh-CN" altLang="zh-CN" sz="2000" dirty="0" smtClean="0"/>
              <a:t>。</a:t>
            </a:r>
            <a:endParaRPr lang="en-US" altLang="zh-CN" sz="2000" dirty="0" smtClean="0"/>
          </a:p>
          <a:p>
            <a:r>
              <a:rPr lang="zh-CN" altLang="zh-CN" sz="2400" dirty="0" smtClean="0"/>
              <a:t>这种</a:t>
            </a:r>
            <a:r>
              <a:rPr lang="zh-CN" altLang="zh-CN" sz="2400" dirty="0"/>
              <a:t>现象导致了全球化软件工程</a:t>
            </a:r>
            <a:r>
              <a:rPr lang="en-US" altLang="zh-CN" sz="2400" dirty="0"/>
              <a:t>(GSE--Global Software Engineering</a:t>
            </a:r>
            <a:r>
              <a:rPr lang="en-US" altLang="zh-CN" sz="2400" dirty="0" smtClean="0"/>
              <a:t>)</a:t>
            </a:r>
          </a:p>
          <a:p>
            <a:endParaRPr lang="en-US" sz="2400" dirty="0" smtClean="0"/>
          </a:p>
          <a:p>
            <a:pPr lvl="1"/>
            <a:r>
              <a:rPr lang="en-US" dirty="0" smtClean="0"/>
              <a:t>27.7.1 GSE</a:t>
            </a:r>
            <a:r>
              <a:rPr lang="zh-CN" altLang="en-US" dirty="0" smtClean="0"/>
              <a:t>的基本形式</a:t>
            </a:r>
            <a:r>
              <a:rPr lang="en-US" dirty="0" smtClean="0"/>
              <a:t>---</a:t>
            </a:r>
            <a:r>
              <a:rPr lang="zh-CN" altLang="en-US" dirty="0" smtClean="0"/>
              <a:t>离岸与外包</a:t>
            </a:r>
          </a:p>
          <a:p>
            <a:pPr lvl="1"/>
            <a:r>
              <a:rPr lang="en-US" dirty="0" smtClean="0"/>
              <a:t>27.7.2 </a:t>
            </a:r>
            <a:r>
              <a:rPr lang="zh-CN" altLang="en-US" dirty="0" smtClean="0"/>
              <a:t>全球化软件开发过程</a:t>
            </a:r>
          </a:p>
          <a:p>
            <a:pPr lvl="1"/>
            <a:r>
              <a:rPr lang="en-US" dirty="0" smtClean="0"/>
              <a:t>27.2.3 CMMI</a:t>
            </a:r>
            <a:r>
              <a:rPr lang="zh-CN" altLang="en-US" dirty="0" smtClean="0"/>
              <a:t>与全球软件化开发</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27.7.1 GSE</a:t>
            </a:r>
            <a:r>
              <a:rPr lang="zh-CN" altLang="en-US" dirty="0" smtClean="0"/>
              <a:t>的基本形式</a:t>
            </a:r>
            <a:r>
              <a:rPr lang="en-US" dirty="0" smtClean="0"/>
              <a:t>---</a:t>
            </a:r>
            <a:r>
              <a:rPr lang="zh-CN" altLang="en-US" dirty="0" smtClean="0"/>
              <a:t>离岸与外包</a:t>
            </a:r>
            <a:endParaRPr lang="zh-CN" altLang="en-US" dirty="0"/>
          </a:p>
        </p:txBody>
      </p:sp>
      <p:sp>
        <p:nvSpPr>
          <p:cNvPr id="3" name="内容占位符 2"/>
          <p:cNvSpPr>
            <a:spLocks noGrp="1"/>
          </p:cNvSpPr>
          <p:nvPr>
            <p:ph idx="1"/>
          </p:nvPr>
        </p:nvSpPr>
        <p:spPr>
          <a:xfrm>
            <a:off x="1084944" y="1417065"/>
            <a:ext cx="8059056" cy="4902200"/>
          </a:xfrm>
        </p:spPr>
        <p:txBody>
          <a:bodyPr/>
          <a:lstStyle/>
          <a:p>
            <a:r>
              <a:rPr lang="zh-CN" altLang="en-US" sz="2400" dirty="0" smtClean="0"/>
              <a:t>软件和</a:t>
            </a:r>
            <a:r>
              <a:rPr lang="en-US" sz="2400" dirty="0" smtClean="0"/>
              <a:t>IT</a:t>
            </a:r>
            <a:r>
              <a:rPr lang="zh-CN" altLang="en-US" sz="2400" dirty="0" smtClean="0"/>
              <a:t>技术有</a:t>
            </a:r>
            <a:r>
              <a:rPr lang="en-US" sz="2400" dirty="0" smtClean="0"/>
              <a:t>6</a:t>
            </a:r>
            <a:r>
              <a:rPr lang="zh-CN" altLang="en-US" sz="2400" dirty="0" smtClean="0"/>
              <a:t>种形式的离岸方式：</a:t>
            </a:r>
          </a:p>
          <a:p>
            <a:pPr lvl="1"/>
            <a:r>
              <a:rPr lang="en-US" sz="2000" dirty="0" smtClean="0"/>
              <a:t>(1) </a:t>
            </a:r>
            <a:r>
              <a:rPr lang="zh-CN" altLang="en-US" sz="2000" dirty="0" smtClean="0"/>
              <a:t>编程、软件测试和软件维护；</a:t>
            </a:r>
            <a:endParaRPr lang="en-US" altLang="zh-CN" sz="2000" dirty="0" smtClean="0"/>
          </a:p>
          <a:p>
            <a:pPr lvl="1"/>
            <a:r>
              <a:rPr lang="en-US" sz="2000" dirty="0" smtClean="0"/>
              <a:t>(2) IT</a:t>
            </a:r>
            <a:r>
              <a:rPr lang="zh-CN" altLang="en-US" sz="2000" dirty="0" smtClean="0"/>
              <a:t>研究和开发；</a:t>
            </a:r>
            <a:endParaRPr lang="en-US" altLang="zh-CN" sz="2000" dirty="0" smtClean="0"/>
          </a:p>
          <a:p>
            <a:pPr lvl="1"/>
            <a:r>
              <a:rPr lang="en-US" sz="2000" dirty="0" smtClean="0"/>
              <a:t>(3) </a:t>
            </a:r>
            <a:r>
              <a:rPr lang="zh-CN" altLang="en-US" sz="2000" dirty="0" smtClean="0"/>
              <a:t>高端工作，如软件体系结构、产品设计、项目管理、</a:t>
            </a:r>
            <a:r>
              <a:rPr lang="en-US" sz="2000" dirty="0" smtClean="0"/>
              <a:t>IT</a:t>
            </a:r>
            <a:r>
              <a:rPr lang="zh-CN" altLang="en-US" sz="2000" dirty="0" smtClean="0"/>
              <a:t>咨询，以及商业战略；</a:t>
            </a:r>
            <a:endParaRPr lang="en-US" altLang="zh-CN" sz="2000" dirty="0" smtClean="0"/>
          </a:p>
          <a:p>
            <a:pPr lvl="1"/>
            <a:r>
              <a:rPr lang="en-US" sz="2000" dirty="0" smtClean="0"/>
              <a:t>(4)</a:t>
            </a:r>
            <a:r>
              <a:rPr lang="zh-CN" altLang="en-US" sz="2000" dirty="0" smtClean="0"/>
              <a:t>物理产品制造</a:t>
            </a:r>
            <a:r>
              <a:rPr lang="en-US" sz="2000" dirty="0" smtClean="0"/>
              <a:t>—</a:t>
            </a:r>
            <a:r>
              <a:rPr lang="zh-CN" altLang="en-US" sz="2000" dirty="0" smtClean="0"/>
              <a:t>半导体、计算机部件、计算机整机制造；</a:t>
            </a:r>
            <a:endParaRPr lang="en-US" altLang="zh-CN" sz="2000" dirty="0" smtClean="0"/>
          </a:p>
          <a:p>
            <a:pPr lvl="1"/>
            <a:r>
              <a:rPr lang="en-US" sz="2000" dirty="0" smtClean="0"/>
              <a:t>(5) </a:t>
            </a:r>
            <a:r>
              <a:rPr lang="zh-CN" altLang="en-US" sz="2000" dirty="0" smtClean="0"/>
              <a:t>业务处理外包</a:t>
            </a:r>
            <a:r>
              <a:rPr lang="en-US" sz="2000" dirty="0" smtClean="0"/>
              <a:t>/IT</a:t>
            </a:r>
            <a:r>
              <a:rPr lang="zh-CN" altLang="en-US" sz="2000" dirty="0" smtClean="0"/>
              <a:t>能力服务</a:t>
            </a:r>
            <a:r>
              <a:rPr lang="en-US" sz="2000" dirty="0" smtClean="0"/>
              <a:t>—</a:t>
            </a:r>
            <a:r>
              <a:rPr lang="zh-CN" altLang="en-US" sz="2000" dirty="0" smtClean="0"/>
              <a:t>保单处理、医疗账务、记账、工程图数字化、以及一些高端服务，如，</a:t>
            </a:r>
            <a:r>
              <a:rPr lang="en-US" sz="2000" dirty="0" smtClean="0"/>
              <a:t>X-</a:t>
            </a:r>
            <a:r>
              <a:rPr lang="zh-CN" altLang="en-US" sz="2000" dirty="0" smtClean="0"/>
              <a:t>射线分析和阅读等；</a:t>
            </a:r>
            <a:endParaRPr lang="en-US" altLang="zh-CN" sz="2000" dirty="0" smtClean="0"/>
          </a:p>
          <a:p>
            <a:pPr lvl="1"/>
            <a:r>
              <a:rPr lang="en-US" sz="2000" dirty="0" smtClean="0"/>
              <a:t>(6)</a:t>
            </a:r>
            <a:r>
              <a:rPr lang="zh-CN" altLang="en-US" sz="2000" dirty="0" smtClean="0"/>
              <a:t>呼叫中心和电话推销。</a:t>
            </a:r>
          </a:p>
          <a:p>
            <a:endParaRPr lang="en-US" altLang="zh-CN" sz="2400" dirty="0" smtClean="0"/>
          </a:p>
          <a:p>
            <a:r>
              <a:rPr lang="zh-CN" altLang="en-US" sz="2400" dirty="0" smtClean="0"/>
              <a:t>外包</a:t>
            </a:r>
            <a:r>
              <a:rPr lang="en-US" sz="2400" dirty="0" smtClean="0"/>
              <a:t>(outsource)</a:t>
            </a:r>
            <a:r>
              <a:rPr lang="zh-CN" altLang="en-US" sz="2400" dirty="0" smtClean="0"/>
              <a:t>用来指发展中国家依赖低成本劳动力的优势，承揽高劳动成本国家发包的工作任务。</a:t>
            </a:r>
            <a:endParaRPr lang="zh-CN" altLang="en-US" sz="24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 </a:t>
            </a:r>
            <a:r>
              <a:rPr lang="zh-CN" altLang="en-US" dirty="0" smtClean="0"/>
              <a:t>全球化软件开发过程</a:t>
            </a:r>
            <a:endParaRPr lang="zh-CN" altLang="en-US" dirty="0"/>
          </a:p>
        </p:txBody>
      </p:sp>
      <p:sp>
        <p:nvSpPr>
          <p:cNvPr id="3" name="内容占位符 2"/>
          <p:cNvSpPr>
            <a:spLocks noGrp="1"/>
          </p:cNvSpPr>
          <p:nvPr>
            <p:ph idx="1"/>
          </p:nvPr>
        </p:nvSpPr>
        <p:spPr/>
        <p:txBody>
          <a:bodyPr/>
          <a:lstStyle/>
          <a:p>
            <a:r>
              <a:rPr lang="zh-CN" altLang="en-US" dirty="0" smtClean="0"/>
              <a:t>全球化软件开发</a:t>
            </a:r>
            <a:r>
              <a:rPr lang="en-US" dirty="0" smtClean="0"/>
              <a:t>(GSD</a:t>
            </a:r>
            <a:r>
              <a:rPr lang="zh-CN" altLang="en-US" dirty="0" smtClean="0"/>
              <a:t>）与传统开发方式的主要差别来源于：</a:t>
            </a:r>
            <a:endParaRPr lang="en-US" altLang="zh-CN" dirty="0" smtClean="0"/>
          </a:p>
          <a:p>
            <a:pPr lvl="1"/>
            <a:r>
              <a:rPr lang="zh-CN" altLang="en-US" dirty="0" smtClean="0"/>
              <a:t>距离</a:t>
            </a:r>
            <a:r>
              <a:rPr lang="en-US" dirty="0" smtClean="0"/>
              <a:t>(</a:t>
            </a:r>
            <a:r>
              <a:rPr lang="zh-CN" altLang="en-US" dirty="0" smtClean="0"/>
              <a:t>多个开发队伍、客户、最终用户之间的</a:t>
            </a:r>
            <a:r>
              <a:rPr lang="en-US" dirty="0" smtClean="0"/>
              <a:t>)</a:t>
            </a:r>
            <a:r>
              <a:rPr lang="zh-CN" altLang="en-US" dirty="0" smtClean="0"/>
              <a:t>、</a:t>
            </a:r>
            <a:endParaRPr lang="en-US" dirty="0"/>
          </a:p>
          <a:p>
            <a:pPr lvl="1"/>
            <a:r>
              <a:rPr lang="zh-CN" altLang="en-US" dirty="0" smtClean="0"/>
              <a:t>时区、</a:t>
            </a:r>
            <a:endParaRPr lang="en-US" altLang="zh-CN" dirty="0" smtClean="0"/>
          </a:p>
          <a:p>
            <a:pPr lvl="1"/>
            <a:r>
              <a:rPr lang="zh-CN" altLang="en-US" dirty="0" smtClean="0"/>
              <a:t>文化</a:t>
            </a:r>
            <a:r>
              <a:rPr lang="en-US" dirty="0" smtClean="0"/>
              <a:t>(</a:t>
            </a:r>
            <a:r>
              <a:rPr lang="zh-CN" altLang="en-US" dirty="0" smtClean="0"/>
              <a:t>包括语言、民族传统、海关、行为规范等</a:t>
            </a:r>
            <a:r>
              <a:rPr lang="en-US" dirty="0" smtClean="0"/>
              <a:t>)</a:t>
            </a:r>
            <a:r>
              <a:rPr lang="zh-CN" altLang="en-US" dirty="0" smtClean="0"/>
              <a:t>。</a:t>
            </a:r>
            <a:endParaRPr lang="en-US" altLang="zh-CN" dirty="0" smtClean="0"/>
          </a:p>
          <a:p>
            <a:endParaRPr lang="en-US" altLang="zh-CN" dirty="0" smtClean="0"/>
          </a:p>
          <a:p>
            <a:r>
              <a:rPr lang="zh-CN" altLang="en-US" dirty="0" smtClean="0"/>
              <a:t>在建立</a:t>
            </a:r>
            <a:r>
              <a:rPr lang="en-US" dirty="0" smtClean="0"/>
              <a:t>GSD</a:t>
            </a:r>
            <a:r>
              <a:rPr lang="zh-CN" altLang="en-US" dirty="0" smtClean="0"/>
              <a:t>时，需要从多个层面考虑这些因素。</a:t>
            </a:r>
            <a:endParaRPr lang="en-US" altLang="zh-CN" dirty="0" smtClean="0"/>
          </a:p>
          <a:p>
            <a:pPr lvl="1"/>
            <a:r>
              <a:rPr lang="en-US" dirty="0" smtClean="0"/>
              <a:t>27.7.2.1 </a:t>
            </a:r>
            <a:r>
              <a:rPr lang="zh-CN" altLang="en-US" dirty="0" smtClean="0"/>
              <a:t>对传统模型的改造</a:t>
            </a:r>
            <a:r>
              <a:rPr lang="en-US" dirty="0" smtClean="0"/>
              <a:t>	</a:t>
            </a:r>
            <a:endParaRPr lang="zh-CN" altLang="en-US" dirty="0" smtClean="0"/>
          </a:p>
          <a:p>
            <a:pPr lvl="1"/>
            <a:r>
              <a:rPr lang="en-US" dirty="0" smtClean="0"/>
              <a:t>27.7.2.2 </a:t>
            </a:r>
            <a:r>
              <a:rPr lang="zh-CN" altLang="en-US" dirty="0" smtClean="0"/>
              <a:t>离心力与向心力模型</a:t>
            </a:r>
          </a:p>
          <a:p>
            <a:pPr lvl="1"/>
            <a:r>
              <a:rPr lang="en-US" dirty="0" smtClean="0"/>
              <a:t>27.7.2.3 </a:t>
            </a:r>
            <a:r>
              <a:rPr lang="zh-CN" altLang="en-US" dirty="0" smtClean="0"/>
              <a:t>项目层次分解模型</a:t>
            </a:r>
          </a:p>
          <a:p>
            <a:endParaRPr lang="zh-CN" alt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27.7.2.1 </a:t>
            </a:r>
            <a:r>
              <a:rPr lang="zh-CN" altLang="en-US" dirty="0" smtClean="0"/>
              <a:t>对传统模型的改造</a:t>
            </a:r>
            <a:endParaRPr lang="zh-CN" altLang="en-US" dirty="0"/>
          </a:p>
        </p:txBody>
      </p:sp>
      <p:sp>
        <p:nvSpPr>
          <p:cNvPr id="3" name="内容占位符 2"/>
          <p:cNvSpPr>
            <a:spLocks noGrp="1"/>
          </p:cNvSpPr>
          <p:nvPr>
            <p:ph idx="1"/>
          </p:nvPr>
        </p:nvSpPr>
        <p:spPr/>
        <p:txBody>
          <a:bodyPr/>
          <a:lstStyle/>
          <a:p>
            <a:r>
              <a:rPr lang="zh-CN" altLang="en-US" sz="2400" dirty="0" smtClean="0"/>
              <a:t>可以依据传统的软件项目生命周期，在原先的预先研究、需求分析、设计、编码、集成</a:t>
            </a:r>
            <a:r>
              <a:rPr lang="en-US" sz="2400" dirty="0" smtClean="0"/>
              <a:t>&amp;</a:t>
            </a:r>
            <a:r>
              <a:rPr lang="zh-CN" altLang="en-US" sz="2400" dirty="0" smtClean="0"/>
              <a:t>测试、交付和维护的基础上，增添“距离、时区和文化”因素形成</a:t>
            </a:r>
            <a:r>
              <a:rPr lang="en-US" sz="2400" dirty="0" smtClean="0"/>
              <a:t>GSD</a:t>
            </a:r>
            <a:r>
              <a:rPr lang="zh-CN" altLang="en-US" sz="2400" dirty="0" smtClean="0"/>
              <a:t>模型。</a:t>
            </a:r>
            <a:endParaRPr lang="en-US" altLang="zh-CN" sz="2400" dirty="0" smtClean="0"/>
          </a:p>
          <a:p>
            <a:r>
              <a:rPr lang="zh-CN" altLang="en-US" sz="2400" dirty="0" smtClean="0"/>
              <a:t>在新的</a:t>
            </a:r>
            <a:r>
              <a:rPr lang="en-US" sz="2400" dirty="0" smtClean="0"/>
              <a:t>GSD</a:t>
            </a:r>
            <a:r>
              <a:rPr lang="zh-CN" altLang="en-US" sz="2400" dirty="0" smtClean="0"/>
              <a:t>模型中需要描述如何建立开发环境和项目队伍，如何有效地管理知识产权，并讨论</a:t>
            </a:r>
            <a:r>
              <a:rPr lang="en-US" sz="2400" dirty="0" smtClean="0"/>
              <a:t>GSD</a:t>
            </a:r>
            <a:r>
              <a:rPr lang="zh-CN" altLang="en-US" sz="2400" dirty="0" smtClean="0"/>
              <a:t>项目所建立的虚拟组织与传统的完全封闭的实体组织在管理上的差别。</a:t>
            </a:r>
            <a:endParaRPr lang="en-US" altLang="zh-CN" sz="2400" dirty="0" smtClean="0"/>
          </a:p>
          <a:p>
            <a:pPr lvl="1"/>
            <a:r>
              <a:rPr lang="zh-CN" altLang="zh-CN" sz="2000" dirty="0" smtClean="0"/>
              <a:t>对</a:t>
            </a:r>
            <a:r>
              <a:rPr lang="zh-CN" altLang="zh-CN" sz="2000" dirty="0"/>
              <a:t>传统的项目管理过程追加和增强需求的可追踪性、通信的基础设施建立和应用、全球分布式的软件配置管理、风险管理、统一的文档编制模板和格式、分时区的软件测试、以及针对虚拟组织的及软件质量保证</a:t>
            </a:r>
            <a:r>
              <a:rPr lang="en-US" altLang="zh-CN" sz="2000" dirty="0"/>
              <a:t>(</a:t>
            </a:r>
            <a:r>
              <a:rPr lang="zh-CN" altLang="zh-CN" sz="2000" dirty="0"/>
              <a:t>例如，同行评审</a:t>
            </a:r>
            <a:r>
              <a:rPr lang="en-US" altLang="zh-CN" sz="2000" dirty="0"/>
              <a:t>)</a:t>
            </a:r>
            <a:r>
              <a:rPr lang="zh-CN" altLang="zh-CN" sz="2000" dirty="0"/>
              <a:t>的方法和手段。</a:t>
            </a:r>
          </a:p>
          <a:p>
            <a:endParaRPr lang="zh-CN" altLang="en-US" sz="2400"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27.7.2.2 </a:t>
            </a:r>
            <a:r>
              <a:rPr lang="zh-CN" altLang="en-US" dirty="0"/>
              <a:t>离心力与向心力模型</a:t>
            </a:r>
          </a:p>
        </p:txBody>
      </p:sp>
      <p:sp>
        <p:nvSpPr>
          <p:cNvPr id="3" name="内容占位符 2"/>
          <p:cNvSpPr>
            <a:spLocks noGrp="1"/>
          </p:cNvSpPr>
          <p:nvPr>
            <p:ph idx="1"/>
          </p:nvPr>
        </p:nvSpPr>
        <p:spPr>
          <a:xfrm>
            <a:off x="1021492" y="1132044"/>
            <a:ext cx="7405815" cy="4902200"/>
          </a:xfrm>
        </p:spPr>
        <p:txBody>
          <a:bodyPr/>
          <a:lstStyle/>
          <a:p>
            <a:r>
              <a:rPr lang="zh-CN" altLang="zh-CN" sz="1800" dirty="0"/>
              <a:t>从软件队伍全球分布式形式出发，考察队伍成员形成的力量，提出了离心力</a:t>
            </a:r>
            <a:r>
              <a:rPr lang="en-US" altLang="zh-CN" sz="1800" dirty="0"/>
              <a:t>(centrifugal force)</a:t>
            </a:r>
            <a:r>
              <a:rPr lang="zh-CN" altLang="zh-CN" sz="1800" dirty="0"/>
              <a:t>与向心力</a:t>
            </a:r>
            <a:r>
              <a:rPr lang="en-US" altLang="zh-CN" sz="1800" dirty="0"/>
              <a:t>(centripetal force)</a:t>
            </a:r>
            <a:r>
              <a:rPr lang="zh-CN" altLang="zh-CN" sz="1800" dirty="0" smtClean="0"/>
              <a:t>模型</a:t>
            </a:r>
            <a:r>
              <a:rPr lang="zh-CN" altLang="en-US" sz="1800" dirty="0" smtClean="0"/>
              <a:t>：</a:t>
            </a:r>
            <a:endParaRPr lang="en-US" altLang="zh-CN" sz="1800" dirty="0" smtClean="0"/>
          </a:p>
          <a:p>
            <a:pPr lvl="1"/>
            <a:r>
              <a:rPr lang="zh-CN" altLang="zh-CN" sz="1600" dirty="0"/>
              <a:t>第一个离心力是地理分散</a:t>
            </a:r>
            <a:r>
              <a:rPr lang="zh-CN" altLang="zh-CN" sz="1600" dirty="0" smtClean="0"/>
              <a:t>。</a:t>
            </a:r>
            <a:endParaRPr lang="en-US" altLang="zh-CN" sz="1600" dirty="0" smtClean="0"/>
          </a:p>
          <a:p>
            <a:pPr lvl="1"/>
            <a:r>
              <a:rPr lang="zh-CN" altLang="zh-CN" sz="1600" dirty="0" smtClean="0"/>
              <a:t>接着</a:t>
            </a:r>
            <a:r>
              <a:rPr lang="zh-CN" altLang="zh-CN" sz="1600" dirty="0"/>
              <a:t>三个是由于距离引起的，分别是缺乏丰富的交流</a:t>
            </a:r>
            <a:r>
              <a:rPr lang="en-US" altLang="zh-CN" sz="1600" dirty="0"/>
              <a:t>(loss of communication richness)</a:t>
            </a:r>
            <a:r>
              <a:rPr lang="zh-CN" altLang="zh-CN" sz="1600" dirty="0"/>
              <a:t>、协调衰竭</a:t>
            </a:r>
            <a:r>
              <a:rPr lang="en-US" altLang="zh-CN" sz="1600" dirty="0"/>
              <a:t>(coordination breakdown)</a:t>
            </a:r>
            <a:r>
              <a:rPr lang="zh-CN" altLang="zh-CN" sz="1600" dirty="0"/>
              <a:t>和团队精神不足</a:t>
            </a:r>
            <a:r>
              <a:rPr lang="en-US" altLang="zh-CN" sz="1600" dirty="0"/>
              <a:t>(loss of </a:t>
            </a:r>
            <a:r>
              <a:rPr lang="en-US" altLang="zh-CN" sz="1600" dirty="0" err="1"/>
              <a:t>teamness</a:t>
            </a:r>
            <a:r>
              <a:rPr lang="en-US" altLang="zh-CN" sz="1600" dirty="0"/>
              <a:t>)</a:t>
            </a:r>
            <a:r>
              <a:rPr lang="zh-CN" altLang="zh-CN" sz="1600" dirty="0" smtClean="0"/>
              <a:t>。</a:t>
            </a:r>
            <a:endParaRPr lang="en-US" altLang="zh-CN" sz="1600" dirty="0" smtClean="0"/>
          </a:p>
          <a:p>
            <a:pPr lvl="1"/>
            <a:r>
              <a:rPr lang="zh-CN" altLang="zh-CN" sz="1600" dirty="0" smtClean="0"/>
              <a:t>最后一个是</a:t>
            </a:r>
            <a:r>
              <a:rPr lang="zh-CN" altLang="zh-CN" sz="1600" dirty="0"/>
              <a:t>全球队伍的文化</a:t>
            </a:r>
            <a:r>
              <a:rPr lang="zh-CN" altLang="zh-CN" sz="1600" dirty="0" smtClean="0"/>
              <a:t>差异</a:t>
            </a:r>
            <a:r>
              <a:rPr lang="zh-CN" altLang="en-US" sz="1600" dirty="0" smtClean="0"/>
              <a:t>。</a:t>
            </a:r>
            <a:endParaRPr lang="en-US" altLang="zh-CN" sz="1600" dirty="0" smtClean="0"/>
          </a:p>
          <a:p>
            <a:r>
              <a:rPr lang="zh-CN" altLang="zh-CN" sz="1800" dirty="0" smtClean="0"/>
              <a:t>需要</a:t>
            </a:r>
            <a:r>
              <a:rPr lang="zh-CN" altLang="zh-CN" sz="1800" dirty="0"/>
              <a:t>增加</a:t>
            </a:r>
            <a:r>
              <a:rPr lang="en-US" altLang="zh-CN" sz="1800" dirty="0"/>
              <a:t>6</a:t>
            </a:r>
            <a:r>
              <a:rPr lang="zh-CN" altLang="zh-CN" sz="1800" dirty="0"/>
              <a:t>个</a:t>
            </a:r>
            <a:r>
              <a:rPr lang="zh-CN" altLang="zh-CN" sz="1800" dirty="0" smtClean="0"/>
              <a:t>向心力将</a:t>
            </a:r>
            <a:r>
              <a:rPr lang="zh-CN" altLang="zh-CN" sz="1800" dirty="0"/>
              <a:t>全球软件队伍拉到一起，形成有效的工作团队。</a:t>
            </a:r>
            <a:endParaRPr lang="en-US" altLang="zh-CN" sz="1800" dirty="0"/>
          </a:p>
          <a:p>
            <a:pPr lvl="1"/>
            <a:r>
              <a:rPr lang="zh-CN" altLang="zh-CN" sz="1600" dirty="0"/>
              <a:t>通信设施是所有策略的基础。合作技术将这些向心力集合在一起。开发方法和产品体系结构因项目不同而有所差异。队伍建设主要是人力资源和工作量的管理，全球项目经理们需要关注管理</a:t>
            </a:r>
            <a:r>
              <a:rPr lang="zh-CN" altLang="zh-CN" sz="1600" dirty="0" smtClean="0"/>
              <a:t>技术。</a:t>
            </a:r>
            <a:endParaRPr lang="zh-CN" altLang="zh-CN" sz="1600" dirty="0"/>
          </a:p>
          <a:p>
            <a:endParaRPr lang="zh-CN" altLang="en-US" sz="1600" dirty="0"/>
          </a:p>
        </p:txBody>
      </p:sp>
      <p:sp>
        <p:nvSpPr>
          <p:cNvPr id="4" name="Rectangle 48"/>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855112" y="4271803"/>
            <a:ext cx="6938867" cy="2237109"/>
            <a:chOff x="1134" y="7005"/>
            <a:chExt cx="9176" cy="3588"/>
          </a:xfrm>
          <a:solidFill>
            <a:schemeClr val="bg1"/>
          </a:solidFill>
        </p:grpSpPr>
        <p:sp>
          <p:nvSpPr>
            <p:cNvPr id="7" name="Oval 46"/>
            <p:cNvSpPr>
              <a:spLocks noChangeArrowheads="1"/>
            </p:cNvSpPr>
            <p:nvPr/>
          </p:nvSpPr>
          <p:spPr bwMode="auto">
            <a:xfrm>
              <a:off x="2574" y="7005"/>
              <a:ext cx="1079" cy="780"/>
            </a:xfrm>
            <a:prstGeom prst="ellipse">
              <a:avLst/>
            </a:prstGeom>
            <a:no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8" name="Text Box 45"/>
            <p:cNvSpPr txBox="1">
              <a:spLocks noChangeArrowheads="1"/>
            </p:cNvSpPr>
            <p:nvPr/>
          </p:nvSpPr>
          <p:spPr bwMode="auto">
            <a:xfrm>
              <a:off x="2662" y="7023"/>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交流</a:t>
              </a:r>
              <a:r>
                <a:rPr kumimoji="0" lang="zh-CN" altLang="zh-CN" sz="1400" dirty="0" smtClean="0">
                  <a:latin typeface="Times New Roman" panose="02020603050405020304" pitchFamily="18" charset="0"/>
                  <a:cs typeface="Times New Roman" panose="02020603050405020304" pitchFamily="18" charset="0"/>
                </a:rPr>
                <a:t>不</a:t>
              </a:r>
              <a:r>
                <a:rPr kumimoji="0" lang="zh-CN" altLang="en-US" sz="1400" dirty="0" smtClean="0">
                  <a:latin typeface="Times New Roman" panose="02020603050405020304" pitchFamily="18" charset="0"/>
                  <a:cs typeface="Times New Roman" panose="02020603050405020304" pitchFamily="18" charset="0"/>
                </a:rPr>
                <a:t>足</a:t>
              </a:r>
              <a:endParaRPr kumimoji="0" lang="zh-CN" altLang="zh-CN" sz="1400" dirty="0">
                <a:latin typeface="Times New Roman" panose="02020603050405020304" pitchFamily="18" charset="0"/>
                <a:cs typeface="Times New Roman" panose="02020603050405020304" pitchFamily="18" charset="0"/>
              </a:endParaRPr>
            </a:p>
          </p:txBody>
        </p:sp>
        <p:grpSp>
          <p:nvGrpSpPr>
            <p:cNvPr id="9" name="Group 42"/>
            <p:cNvGrpSpPr>
              <a:grpSpLocks/>
            </p:cNvGrpSpPr>
            <p:nvPr/>
          </p:nvGrpSpPr>
          <p:grpSpPr bwMode="auto">
            <a:xfrm>
              <a:off x="1134" y="7785"/>
              <a:ext cx="1079" cy="780"/>
              <a:chOff x="2574" y="7161"/>
              <a:chExt cx="1079" cy="780"/>
            </a:xfrm>
            <a:grpFill/>
          </p:grpSpPr>
          <p:sp>
            <p:nvSpPr>
              <p:cNvPr id="50" name="Oval 44"/>
              <p:cNvSpPr>
                <a:spLocks noChangeArrowheads="1"/>
              </p:cNvSpPr>
              <p:nvPr/>
            </p:nvSpPr>
            <p:spPr bwMode="auto">
              <a:xfrm>
                <a:off x="2574" y="7161"/>
                <a:ext cx="1079" cy="780"/>
              </a:xfrm>
              <a:prstGeom prst="ellipse">
                <a:avLst/>
              </a:prstGeom>
              <a:no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51" name="Text Box 43"/>
              <p:cNvSpPr txBox="1">
                <a:spLocks noChangeArrowheads="1"/>
              </p:cNvSpPr>
              <p:nvPr/>
            </p:nvSpPr>
            <p:spPr bwMode="auto">
              <a:xfrm>
                <a:off x="2621" y="7183"/>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协调</a:t>
                </a:r>
                <a:endParaRPr kumimoji="0" lang="zh-CN" altLang="zh-CN" sz="1400" b="0" i="0" u="none" strike="noStrike" cap="none" normalizeH="0" baseline="0" dirty="0" smtClean="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衰竭</a:t>
                </a:r>
                <a:endParaRPr kumimoji="0" lang="zh-CN" altLang="zh-CN" sz="1400" b="0" i="0" u="none" strike="noStrike" cap="none" normalizeH="0" baseline="0" dirty="0" smtClean="0">
                  <a:ln>
                    <a:noFill/>
                  </a:ln>
                  <a:solidFill>
                    <a:schemeClr val="tx1"/>
                  </a:solidFill>
                  <a:effectLst/>
                </a:endParaRPr>
              </a:p>
            </p:txBody>
          </p:sp>
        </p:grpSp>
        <p:grpSp>
          <p:nvGrpSpPr>
            <p:cNvPr id="10" name="Group 39"/>
            <p:cNvGrpSpPr>
              <a:grpSpLocks/>
            </p:cNvGrpSpPr>
            <p:nvPr/>
          </p:nvGrpSpPr>
          <p:grpSpPr bwMode="auto">
            <a:xfrm>
              <a:off x="2574" y="8409"/>
              <a:ext cx="1079" cy="780"/>
              <a:chOff x="2574" y="7161"/>
              <a:chExt cx="1079" cy="780"/>
            </a:xfrm>
            <a:grpFill/>
          </p:grpSpPr>
          <p:sp>
            <p:nvSpPr>
              <p:cNvPr id="48" name="Oval 41"/>
              <p:cNvSpPr>
                <a:spLocks noChangeArrowheads="1"/>
              </p:cNvSpPr>
              <p:nvPr/>
            </p:nvSpPr>
            <p:spPr bwMode="auto">
              <a:xfrm>
                <a:off x="2574" y="7161"/>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9" name="Text Box 40"/>
              <p:cNvSpPr txBox="1">
                <a:spLocks noChangeArrowheads="1"/>
              </p:cNvSpPr>
              <p:nvPr/>
            </p:nvSpPr>
            <p:spPr bwMode="auto">
              <a:xfrm>
                <a:off x="2620" y="7168"/>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全球</a:t>
                </a:r>
              </a:p>
              <a:p>
                <a:pPr indent="0" algn="ctr"/>
                <a:r>
                  <a:rPr kumimoji="0" lang="zh-CN" altLang="zh-CN" sz="1400" dirty="0">
                    <a:latin typeface="Times New Roman" panose="02020603050405020304" pitchFamily="18" charset="0"/>
                    <a:cs typeface="Times New Roman" panose="02020603050405020304" pitchFamily="18" charset="0"/>
                  </a:rPr>
                  <a:t>队伍</a:t>
                </a:r>
              </a:p>
            </p:txBody>
          </p:sp>
        </p:grpSp>
        <p:sp>
          <p:nvSpPr>
            <p:cNvPr id="11" name="Oval 38"/>
            <p:cNvSpPr>
              <a:spLocks noChangeArrowheads="1"/>
            </p:cNvSpPr>
            <p:nvPr/>
          </p:nvSpPr>
          <p:spPr bwMode="auto">
            <a:xfrm>
              <a:off x="1314" y="9345"/>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2" name="Text Box 37"/>
            <p:cNvSpPr txBox="1">
              <a:spLocks noChangeArrowheads="1"/>
            </p:cNvSpPr>
            <p:nvPr/>
          </p:nvSpPr>
          <p:spPr bwMode="auto">
            <a:xfrm>
              <a:off x="1314" y="9405"/>
              <a:ext cx="981"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团队精</a:t>
              </a:r>
            </a:p>
            <a:p>
              <a:pPr indent="0" algn="ctr"/>
              <a:r>
                <a:rPr kumimoji="0" lang="zh-CN" altLang="zh-CN" sz="1400" dirty="0">
                  <a:latin typeface="Times New Roman" panose="02020603050405020304" pitchFamily="18" charset="0"/>
                  <a:cs typeface="Times New Roman" panose="02020603050405020304" pitchFamily="18" charset="0"/>
                </a:rPr>
                <a:t>神</a:t>
              </a: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不足</a:t>
              </a:r>
              <a:endParaRPr kumimoji="0" lang="zh-CN" altLang="zh-CN" sz="1400" b="0" i="0" u="none" strike="noStrike" cap="none" normalizeH="0" baseline="0" dirty="0" smtClean="0">
                <a:ln>
                  <a:noFill/>
                </a:ln>
                <a:solidFill>
                  <a:schemeClr val="tx1"/>
                </a:solidFill>
                <a:effectLst/>
              </a:endParaRPr>
            </a:p>
          </p:txBody>
        </p:sp>
        <p:sp>
          <p:nvSpPr>
            <p:cNvPr id="13" name="Oval 36"/>
            <p:cNvSpPr>
              <a:spLocks noChangeArrowheads="1"/>
            </p:cNvSpPr>
            <p:nvPr/>
          </p:nvSpPr>
          <p:spPr bwMode="auto">
            <a:xfrm>
              <a:off x="3835" y="7629"/>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14" name="Text Box 35"/>
            <p:cNvSpPr txBox="1">
              <a:spLocks noChangeArrowheads="1"/>
            </p:cNvSpPr>
            <p:nvPr/>
          </p:nvSpPr>
          <p:spPr bwMode="auto">
            <a:xfrm>
              <a:off x="3933" y="7648"/>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地理</a:t>
              </a:r>
            </a:p>
            <a:p>
              <a:pPr indent="0" algn="ctr"/>
              <a:r>
                <a:rPr kumimoji="0" lang="zh-CN" altLang="zh-CN" sz="1400" dirty="0">
                  <a:latin typeface="Times New Roman" panose="02020603050405020304" pitchFamily="18" charset="0"/>
                  <a:cs typeface="Times New Roman" panose="02020603050405020304" pitchFamily="18" charset="0"/>
                </a:rPr>
                <a:t>分散</a:t>
              </a:r>
            </a:p>
          </p:txBody>
        </p:sp>
        <p:grpSp>
          <p:nvGrpSpPr>
            <p:cNvPr id="15" name="Group 32"/>
            <p:cNvGrpSpPr>
              <a:grpSpLocks/>
            </p:cNvGrpSpPr>
            <p:nvPr/>
          </p:nvGrpSpPr>
          <p:grpSpPr bwMode="auto">
            <a:xfrm>
              <a:off x="3655" y="9189"/>
              <a:ext cx="1079" cy="780"/>
              <a:chOff x="2574" y="7161"/>
              <a:chExt cx="1079" cy="780"/>
            </a:xfrm>
            <a:grpFill/>
          </p:grpSpPr>
          <p:sp>
            <p:nvSpPr>
              <p:cNvPr id="46" name="Oval 34"/>
              <p:cNvSpPr>
                <a:spLocks noChangeArrowheads="1"/>
              </p:cNvSpPr>
              <p:nvPr/>
            </p:nvSpPr>
            <p:spPr bwMode="auto">
              <a:xfrm>
                <a:off x="2574" y="7161"/>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7" name="Text Box 33"/>
              <p:cNvSpPr txBox="1">
                <a:spLocks noChangeArrowheads="1"/>
              </p:cNvSpPr>
              <p:nvPr/>
            </p:nvSpPr>
            <p:spPr bwMode="auto">
              <a:xfrm>
                <a:off x="2601" y="7197"/>
                <a:ext cx="1006"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文化</a:t>
                </a:r>
              </a:p>
              <a:p>
                <a:pPr indent="0" algn="ctr"/>
                <a:r>
                  <a:rPr kumimoji="0" lang="zh-CN" altLang="zh-CN" sz="1400" dirty="0">
                    <a:latin typeface="Times New Roman" panose="02020603050405020304" pitchFamily="18" charset="0"/>
                    <a:cs typeface="Times New Roman" panose="02020603050405020304" pitchFamily="18" charset="0"/>
                  </a:rPr>
                  <a:t>差异</a:t>
                </a:r>
              </a:p>
            </p:txBody>
          </p:sp>
        </p:grpSp>
        <p:sp>
          <p:nvSpPr>
            <p:cNvPr id="16" name="Line 31"/>
            <p:cNvSpPr>
              <a:spLocks noChangeShapeType="1"/>
            </p:cNvSpPr>
            <p:nvPr/>
          </p:nvSpPr>
          <p:spPr bwMode="auto">
            <a:xfrm flipV="1">
              <a:off x="3114" y="7785"/>
              <a:ext cx="0" cy="624"/>
            </a:xfrm>
            <a:prstGeom prst="line">
              <a:avLst/>
            </a:pr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17" name="Freeform 30"/>
            <p:cNvSpPr>
              <a:spLocks/>
            </p:cNvSpPr>
            <p:nvPr/>
          </p:nvSpPr>
          <p:spPr bwMode="auto">
            <a:xfrm>
              <a:off x="2156" y="8353"/>
              <a:ext cx="510" cy="240"/>
            </a:xfrm>
            <a:custGeom>
              <a:avLst/>
              <a:gdLst>
                <a:gd name="T0" fmla="*/ 510 w 510"/>
                <a:gd name="T1" fmla="*/ 240 h 240"/>
                <a:gd name="T2" fmla="*/ 0 w 510"/>
                <a:gd name="T3" fmla="*/ 0 h 240"/>
              </a:gdLst>
              <a:ahLst/>
              <a:cxnLst>
                <a:cxn ang="0">
                  <a:pos x="T0" y="T1"/>
                </a:cxn>
                <a:cxn ang="0">
                  <a:pos x="T2" y="T3"/>
                </a:cxn>
              </a:cxnLst>
              <a:rect l="0" t="0" r="r" b="b"/>
              <a:pathLst>
                <a:path w="510" h="240">
                  <a:moveTo>
                    <a:pt x="510" y="240"/>
                  </a:moveTo>
                  <a:lnTo>
                    <a:pt x="0" y="0"/>
                  </a:lnTo>
                </a:path>
              </a:pathLst>
            </a:cu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18" name="Line 29"/>
            <p:cNvSpPr>
              <a:spLocks noChangeShapeType="1"/>
            </p:cNvSpPr>
            <p:nvPr/>
          </p:nvSpPr>
          <p:spPr bwMode="auto">
            <a:xfrm flipH="1">
              <a:off x="2214" y="9033"/>
              <a:ext cx="540" cy="468"/>
            </a:xfrm>
            <a:prstGeom prst="line">
              <a:avLst/>
            </a:pr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19" name="Freeform 28"/>
            <p:cNvSpPr>
              <a:spLocks/>
            </p:cNvSpPr>
            <p:nvPr/>
          </p:nvSpPr>
          <p:spPr bwMode="auto">
            <a:xfrm>
              <a:off x="3401" y="9073"/>
              <a:ext cx="360" cy="330"/>
            </a:xfrm>
            <a:custGeom>
              <a:avLst/>
              <a:gdLst>
                <a:gd name="T0" fmla="*/ 0 w 360"/>
                <a:gd name="T1" fmla="*/ 0 h 330"/>
                <a:gd name="T2" fmla="*/ 360 w 360"/>
                <a:gd name="T3" fmla="*/ 330 h 330"/>
              </a:gdLst>
              <a:ahLst/>
              <a:cxnLst>
                <a:cxn ang="0">
                  <a:pos x="T0" y="T1"/>
                </a:cxn>
                <a:cxn ang="0">
                  <a:pos x="T2" y="T3"/>
                </a:cxn>
              </a:cxnLst>
              <a:rect l="0" t="0" r="r" b="b"/>
              <a:pathLst>
                <a:path w="360" h="330">
                  <a:moveTo>
                    <a:pt x="0" y="0"/>
                  </a:moveTo>
                  <a:lnTo>
                    <a:pt x="360" y="330"/>
                  </a:lnTo>
                </a:path>
              </a:pathLst>
            </a:cu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20" name="Freeform 27"/>
            <p:cNvSpPr>
              <a:spLocks/>
            </p:cNvSpPr>
            <p:nvPr/>
          </p:nvSpPr>
          <p:spPr bwMode="auto">
            <a:xfrm>
              <a:off x="3566" y="8253"/>
              <a:ext cx="448" cy="356"/>
            </a:xfrm>
            <a:custGeom>
              <a:avLst/>
              <a:gdLst>
                <a:gd name="T0" fmla="*/ 0 w 448"/>
                <a:gd name="T1" fmla="*/ 356 h 356"/>
                <a:gd name="T2" fmla="*/ 448 w 448"/>
                <a:gd name="T3" fmla="*/ 0 h 356"/>
              </a:gdLst>
              <a:ahLst/>
              <a:cxnLst>
                <a:cxn ang="0">
                  <a:pos x="T0" y="T1"/>
                </a:cxn>
                <a:cxn ang="0">
                  <a:pos x="T2" y="T3"/>
                </a:cxn>
              </a:cxnLst>
              <a:rect l="0" t="0" r="r" b="b"/>
              <a:pathLst>
                <a:path w="448" h="356">
                  <a:moveTo>
                    <a:pt x="0" y="356"/>
                  </a:moveTo>
                  <a:lnTo>
                    <a:pt x="448" y="0"/>
                  </a:lnTo>
                </a:path>
              </a:pathLst>
            </a:custGeom>
            <a:grpFill/>
            <a:ln w="19050">
              <a:solidFill>
                <a:srgbClr val="000000"/>
              </a:solidFill>
              <a:round/>
              <a:headEnd/>
              <a:tailEnd type="triangle" w="med" len="me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21" name="Oval 26"/>
            <p:cNvSpPr>
              <a:spLocks noChangeArrowheads="1"/>
            </p:cNvSpPr>
            <p:nvPr/>
          </p:nvSpPr>
          <p:spPr bwMode="auto">
            <a:xfrm>
              <a:off x="6714" y="7005"/>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22" name="Text Box 25"/>
            <p:cNvSpPr txBox="1">
              <a:spLocks noChangeArrowheads="1"/>
            </p:cNvSpPr>
            <p:nvPr/>
          </p:nvSpPr>
          <p:spPr bwMode="auto">
            <a:xfrm>
              <a:off x="6714" y="7073"/>
              <a:ext cx="1079"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0" rIns="91440" bIns="45720" numCol="1" anchor="t" anchorCtr="0" compatLnSpc="1">
              <a:prstTxWarp prst="textNoShape">
                <a:avLst/>
              </a:prstTxWarp>
            </a:bodyPr>
            <a:lstStyle/>
            <a:p>
              <a:pPr algn="ctr" eaLnBrk="0" hangingPunct="0"/>
              <a:r>
                <a:rPr kumimoji="0" lang="zh-CN" altLang="zh-CN" sz="1400" dirty="0">
                  <a:cs typeface="Times New Roman" panose="02020603050405020304" pitchFamily="18" charset="0"/>
                </a:rPr>
                <a:t>产品体系结构</a:t>
              </a:r>
            </a:p>
          </p:txBody>
        </p:sp>
        <p:sp>
          <p:nvSpPr>
            <p:cNvPr id="23" name="Oval 24"/>
            <p:cNvSpPr>
              <a:spLocks noChangeArrowheads="1"/>
            </p:cNvSpPr>
            <p:nvPr/>
          </p:nvSpPr>
          <p:spPr bwMode="auto">
            <a:xfrm>
              <a:off x="5274" y="7785"/>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24" name="Text Box 23"/>
            <p:cNvSpPr txBox="1">
              <a:spLocks noChangeArrowheads="1"/>
            </p:cNvSpPr>
            <p:nvPr/>
          </p:nvSpPr>
          <p:spPr bwMode="auto">
            <a:xfrm>
              <a:off x="5362" y="7814"/>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通信</a:t>
              </a:r>
            </a:p>
            <a:p>
              <a:pPr indent="0" algn="ctr"/>
              <a:r>
                <a:rPr kumimoji="0" lang="zh-CN" altLang="zh-CN" sz="1400" dirty="0">
                  <a:latin typeface="Times New Roman" panose="02020603050405020304" pitchFamily="18" charset="0"/>
                  <a:cs typeface="Times New Roman" panose="02020603050405020304" pitchFamily="18" charset="0"/>
                </a:rPr>
                <a:t>设施</a:t>
              </a:r>
            </a:p>
          </p:txBody>
        </p:sp>
        <p:grpSp>
          <p:nvGrpSpPr>
            <p:cNvPr id="25" name="Group 20"/>
            <p:cNvGrpSpPr>
              <a:grpSpLocks/>
            </p:cNvGrpSpPr>
            <p:nvPr/>
          </p:nvGrpSpPr>
          <p:grpSpPr bwMode="auto">
            <a:xfrm>
              <a:off x="6714" y="8409"/>
              <a:ext cx="1079" cy="780"/>
              <a:chOff x="2574" y="7161"/>
              <a:chExt cx="1079" cy="780"/>
            </a:xfrm>
            <a:grpFill/>
          </p:grpSpPr>
          <p:sp>
            <p:nvSpPr>
              <p:cNvPr id="44" name="Oval 22"/>
              <p:cNvSpPr>
                <a:spLocks noChangeArrowheads="1"/>
              </p:cNvSpPr>
              <p:nvPr/>
            </p:nvSpPr>
            <p:spPr bwMode="auto">
              <a:xfrm>
                <a:off x="2574" y="7161"/>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5" name="Text Box 21"/>
              <p:cNvSpPr txBox="1">
                <a:spLocks noChangeArrowheads="1"/>
              </p:cNvSpPr>
              <p:nvPr/>
            </p:nvSpPr>
            <p:spPr bwMode="auto">
              <a:xfrm>
                <a:off x="2587" y="7178"/>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全球</a:t>
                </a:r>
              </a:p>
              <a:p>
                <a:pPr indent="0" algn="ctr"/>
                <a:r>
                  <a:rPr kumimoji="0" lang="zh-CN" altLang="zh-CN" sz="1400" dirty="0">
                    <a:latin typeface="Times New Roman" panose="02020603050405020304" pitchFamily="18" charset="0"/>
                    <a:cs typeface="Times New Roman" panose="02020603050405020304" pitchFamily="18" charset="0"/>
                  </a:rPr>
                  <a:t>队伍</a:t>
                </a:r>
              </a:p>
            </p:txBody>
          </p:sp>
        </p:grpSp>
        <p:sp>
          <p:nvSpPr>
            <p:cNvPr id="26" name="Oval 19"/>
            <p:cNvSpPr>
              <a:spLocks noChangeArrowheads="1"/>
            </p:cNvSpPr>
            <p:nvPr/>
          </p:nvSpPr>
          <p:spPr bwMode="auto">
            <a:xfrm>
              <a:off x="5454" y="9345"/>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27" name="Text Box 18"/>
            <p:cNvSpPr txBox="1">
              <a:spLocks noChangeArrowheads="1"/>
            </p:cNvSpPr>
            <p:nvPr/>
          </p:nvSpPr>
          <p:spPr bwMode="auto">
            <a:xfrm>
              <a:off x="5551" y="9383"/>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开发</a:t>
              </a:r>
            </a:p>
            <a:p>
              <a:pPr indent="0" algn="ctr"/>
              <a:r>
                <a:rPr kumimoji="0" lang="zh-CN" altLang="zh-CN" sz="1400" dirty="0">
                  <a:latin typeface="Times New Roman" panose="02020603050405020304" pitchFamily="18" charset="0"/>
                  <a:cs typeface="Times New Roman" panose="02020603050405020304" pitchFamily="18" charset="0"/>
                </a:rPr>
                <a:t>方法</a:t>
              </a:r>
            </a:p>
          </p:txBody>
        </p:sp>
        <p:grpSp>
          <p:nvGrpSpPr>
            <p:cNvPr id="28" name="Group 15"/>
            <p:cNvGrpSpPr>
              <a:grpSpLocks/>
            </p:cNvGrpSpPr>
            <p:nvPr/>
          </p:nvGrpSpPr>
          <p:grpSpPr bwMode="auto">
            <a:xfrm>
              <a:off x="7975" y="7629"/>
              <a:ext cx="1079" cy="780"/>
              <a:chOff x="2574" y="7161"/>
              <a:chExt cx="1079" cy="780"/>
            </a:xfrm>
            <a:grpFill/>
          </p:grpSpPr>
          <p:sp>
            <p:nvSpPr>
              <p:cNvPr id="42" name="Oval 17"/>
              <p:cNvSpPr>
                <a:spLocks noChangeArrowheads="1"/>
              </p:cNvSpPr>
              <p:nvPr/>
            </p:nvSpPr>
            <p:spPr bwMode="auto">
              <a:xfrm>
                <a:off x="2574" y="7161"/>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3" name="Text Box 16"/>
              <p:cNvSpPr txBox="1">
                <a:spLocks noChangeArrowheads="1"/>
              </p:cNvSpPr>
              <p:nvPr/>
            </p:nvSpPr>
            <p:spPr bwMode="auto">
              <a:xfrm>
                <a:off x="2598" y="7217"/>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队伍</a:t>
                </a:r>
              </a:p>
              <a:p>
                <a:pPr indent="0" algn="ctr"/>
                <a:r>
                  <a:rPr kumimoji="0" lang="zh-CN" altLang="zh-CN" sz="1400" dirty="0">
                    <a:latin typeface="Times New Roman" panose="02020603050405020304" pitchFamily="18" charset="0"/>
                    <a:cs typeface="Times New Roman" panose="02020603050405020304" pitchFamily="18" charset="0"/>
                  </a:rPr>
                  <a:t>建设</a:t>
                </a:r>
              </a:p>
            </p:txBody>
          </p:sp>
        </p:grpSp>
        <p:sp>
          <p:nvSpPr>
            <p:cNvPr id="29" name="Oval 14"/>
            <p:cNvSpPr>
              <a:spLocks noChangeArrowheads="1"/>
            </p:cNvSpPr>
            <p:nvPr/>
          </p:nvSpPr>
          <p:spPr bwMode="auto">
            <a:xfrm>
              <a:off x="7795" y="9189"/>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30" name="Text Box 13"/>
            <p:cNvSpPr txBox="1">
              <a:spLocks noChangeArrowheads="1"/>
            </p:cNvSpPr>
            <p:nvPr/>
          </p:nvSpPr>
          <p:spPr bwMode="auto">
            <a:xfrm>
              <a:off x="7875" y="9187"/>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管理</a:t>
              </a:r>
            </a:p>
            <a:p>
              <a:pPr indent="0" algn="ctr"/>
              <a:r>
                <a:rPr kumimoji="0" lang="zh-CN" altLang="zh-CN" sz="1400" dirty="0">
                  <a:latin typeface="Times New Roman" panose="02020603050405020304" pitchFamily="18" charset="0"/>
                  <a:cs typeface="Times New Roman" panose="02020603050405020304" pitchFamily="18" charset="0"/>
                </a:rPr>
                <a:t>技术</a:t>
              </a:r>
            </a:p>
          </p:txBody>
        </p:sp>
        <p:sp>
          <p:nvSpPr>
            <p:cNvPr id="31" name="Line 12"/>
            <p:cNvSpPr>
              <a:spLocks noChangeShapeType="1"/>
            </p:cNvSpPr>
            <p:nvPr/>
          </p:nvSpPr>
          <p:spPr bwMode="auto">
            <a:xfrm flipV="1">
              <a:off x="7254" y="7785"/>
              <a:ext cx="1" cy="624"/>
            </a:xfrm>
            <a:prstGeom prst="line">
              <a:avLst/>
            </a:pr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32" name="Freeform 11"/>
            <p:cNvSpPr>
              <a:spLocks/>
            </p:cNvSpPr>
            <p:nvPr/>
          </p:nvSpPr>
          <p:spPr bwMode="auto">
            <a:xfrm>
              <a:off x="6296" y="8323"/>
              <a:ext cx="495" cy="270"/>
            </a:xfrm>
            <a:custGeom>
              <a:avLst/>
              <a:gdLst>
                <a:gd name="T0" fmla="*/ 495 w 495"/>
                <a:gd name="T1" fmla="*/ 270 h 270"/>
                <a:gd name="T2" fmla="*/ 0 w 495"/>
                <a:gd name="T3" fmla="*/ 0 h 270"/>
              </a:gdLst>
              <a:ahLst/>
              <a:cxnLst>
                <a:cxn ang="0">
                  <a:pos x="T0" y="T1"/>
                </a:cxn>
                <a:cxn ang="0">
                  <a:pos x="T2" y="T3"/>
                </a:cxn>
              </a:cxnLst>
              <a:rect l="0" t="0" r="r" b="b"/>
              <a:pathLst>
                <a:path w="495" h="270">
                  <a:moveTo>
                    <a:pt x="495" y="270"/>
                  </a:moveTo>
                  <a:lnTo>
                    <a:pt x="0" y="0"/>
                  </a:lnTo>
                </a:path>
              </a:pathLst>
            </a:cu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33" name="Line 10"/>
            <p:cNvSpPr>
              <a:spLocks noChangeShapeType="1"/>
            </p:cNvSpPr>
            <p:nvPr/>
          </p:nvSpPr>
          <p:spPr bwMode="auto">
            <a:xfrm flipH="1">
              <a:off x="6354" y="9033"/>
              <a:ext cx="540" cy="468"/>
            </a:xfrm>
            <a:prstGeom prst="line">
              <a:avLst/>
            </a:pr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34" name="Line 9"/>
            <p:cNvSpPr>
              <a:spLocks noChangeShapeType="1"/>
            </p:cNvSpPr>
            <p:nvPr/>
          </p:nvSpPr>
          <p:spPr bwMode="auto">
            <a:xfrm>
              <a:off x="7614" y="9033"/>
              <a:ext cx="360" cy="312"/>
            </a:xfrm>
            <a:prstGeom prst="line">
              <a:avLst/>
            </a:pr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35" name="Freeform 8"/>
            <p:cNvSpPr>
              <a:spLocks/>
            </p:cNvSpPr>
            <p:nvPr/>
          </p:nvSpPr>
          <p:spPr bwMode="auto">
            <a:xfrm>
              <a:off x="7706" y="8253"/>
              <a:ext cx="448" cy="356"/>
            </a:xfrm>
            <a:custGeom>
              <a:avLst/>
              <a:gdLst>
                <a:gd name="T0" fmla="*/ 0 w 448"/>
                <a:gd name="T1" fmla="*/ 356 h 356"/>
                <a:gd name="T2" fmla="*/ 448 w 448"/>
                <a:gd name="T3" fmla="*/ 0 h 356"/>
              </a:gdLst>
              <a:ahLst/>
              <a:cxnLst>
                <a:cxn ang="0">
                  <a:pos x="T0" y="T1"/>
                </a:cxn>
                <a:cxn ang="0">
                  <a:pos x="T2" y="T3"/>
                </a:cxn>
              </a:cxnLst>
              <a:rect l="0" t="0" r="r" b="b"/>
              <a:pathLst>
                <a:path w="448" h="356">
                  <a:moveTo>
                    <a:pt x="0" y="356"/>
                  </a:moveTo>
                  <a:lnTo>
                    <a:pt x="448" y="0"/>
                  </a:lnTo>
                </a:path>
              </a:pathLst>
            </a:cu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grpSp>
          <p:nvGrpSpPr>
            <p:cNvPr id="36" name="Group 5"/>
            <p:cNvGrpSpPr>
              <a:grpSpLocks/>
            </p:cNvGrpSpPr>
            <p:nvPr/>
          </p:nvGrpSpPr>
          <p:grpSpPr bwMode="auto">
            <a:xfrm>
              <a:off x="6708" y="9766"/>
              <a:ext cx="1085" cy="827"/>
              <a:chOff x="2568" y="7114"/>
              <a:chExt cx="1085" cy="827"/>
            </a:xfrm>
            <a:grpFill/>
          </p:grpSpPr>
          <p:sp>
            <p:nvSpPr>
              <p:cNvPr id="40" name="Oval 7"/>
              <p:cNvSpPr>
                <a:spLocks noChangeArrowheads="1"/>
              </p:cNvSpPr>
              <p:nvPr/>
            </p:nvSpPr>
            <p:spPr bwMode="auto">
              <a:xfrm>
                <a:off x="2574" y="7161"/>
                <a:ext cx="1079" cy="780"/>
              </a:xfrm>
              <a:prstGeom prst="ellipse">
                <a:avLst/>
              </a:prstGeom>
              <a:grp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400"/>
              </a:p>
            </p:txBody>
          </p:sp>
          <p:sp>
            <p:nvSpPr>
              <p:cNvPr id="41" name="Text Box 6"/>
              <p:cNvSpPr txBox="1">
                <a:spLocks noChangeArrowheads="1"/>
              </p:cNvSpPr>
              <p:nvPr/>
            </p:nvSpPr>
            <p:spPr bwMode="auto">
              <a:xfrm>
                <a:off x="2568" y="7114"/>
                <a:ext cx="90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400" dirty="0">
                    <a:latin typeface="Times New Roman" panose="02020603050405020304" pitchFamily="18" charset="0"/>
                    <a:cs typeface="Times New Roman" panose="02020603050405020304" pitchFamily="18" charset="0"/>
                  </a:rPr>
                  <a:t>合作</a:t>
                </a:r>
              </a:p>
              <a:p>
                <a:pPr marL="0" marR="0" lvl="0" indent="0" algn="ctr" defTabSz="914400" rtl="0" eaLnBrk="0" fontAlgn="base" latinLnBrk="0" hangingPunct="0">
                  <a:spcBef>
                    <a:spcPct val="0"/>
                  </a:spcBef>
                  <a:spcAft>
                    <a:spcPct val="0"/>
                  </a:spcAft>
                  <a:buClrTx/>
                  <a:buSzTx/>
                  <a:buFontTx/>
                  <a:buNone/>
                  <a:tabLst/>
                </a:pPr>
                <a:r>
                  <a:rPr kumimoji="0" lang="zh-CN" altLang="zh-CN" sz="1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技术</a:t>
                </a:r>
                <a:endParaRPr kumimoji="0" lang="zh-CN" altLang="zh-CN" sz="1400" b="0" i="0" u="none" strike="noStrike" cap="none" normalizeH="0" baseline="0" dirty="0" smtClean="0">
                  <a:ln>
                    <a:noFill/>
                  </a:ln>
                  <a:solidFill>
                    <a:schemeClr val="tx1"/>
                  </a:solidFill>
                  <a:effectLst/>
                </a:endParaRPr>
              </a:p>
            </p:txBody>
          </p:sp>
        </p:grpSp>
        <p:sp>
          <p:nvSpPr>
            <p:cNvPr id="37" name="Line 4"/>
            <p:cNvSpPr>
              <a:spLocks noChangeShapeType="1"/>
            </p:cNvSpPr>
            <p:nvPr/>
          </p:nvSpPr>
          <p:spPr bwMode="auto">
            <a:xfrm flipH="1">
              <a:off x="7254" y="9189"/>
              <a:ext cx="1" cy="624"/>
            </a:xfrm>
            <a:prstGeom prst="line">
              <a:avLst/>
            </a:prstGeom>
            <a:grpFill/>
            <a:ln w="19050">
              <a:solidFill>
                <a:srgbClr val="000000"/>
              </a:solidFill>
              <a:round/>
              <a:headEnd type="triangle" w="med" len="med"/>
              <a:tailEnd/>
            </a:ln>
            <a:extLst/>
          </p:spPr>
          <p:txBody>
            <a:bodyPr vert="horz" wrap="square" lIns="91440" tIns="45720" rIns="91440" bIns="45720" numCol="1" anchor="t" anchorCtr="0" compatLnSpc="1">
              <a:prstTxWarp prst="textNoShape">
                <a:avLst/>
              </a:prstTxWarp>
            </a:bodyPr>
            <a:lstStyle/>
            <a:p>
              <a:endParaRPr lang="zh-CN" altLang="en-US" sz="1400"/>
            </a:p>
          </p:txBody>
        </p:sp>
        <p:sp>
          <p:nvSpPr>
            <p:cNvPr id="39" name="Text Box 2"/>
            <p:cNvSpPr txBox="1">
              <a:spLocks noChangeArrowheads="1"/>
            </p:cNvSpPr>
            <p:nvPr/>
          </p:nvSpPr>
          <p:spPr bwMode="auto">
            <a:xfrm>
              <a:off x="8690" y="8473"/>
              <a:ext cx="1620" cy="624"/>
            </a:xfrm>
            <a:prstGeom prst="rect">
              <a:avLst/>
            </a:prstGeom>
            <a:no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ea typeface="楷体_GB2312"/>
                  <a:cs typeface="Times New Roman" panose="02020603050405020304" pitchFamily="18" charset="0"/>
                </a:rPr>
                <a:t>(b) </a:t>
              </a:r>
              <a:r>
                <a:rPr kumimoji="0" lang="zh-CN" altLang="en-US" sz="1400" b="0" i="0" u="none" strike="noStrike" cap="none" normalizeH="0" baseline="0" dirty="0" smtClean="0">
                  <a:ln>
                    <a:noFill/>
                  </a:ln>
                  <a:solidFill>
                    <a:schemeClr val="tx1"/>
                  </a:solidFill>
                  <a:effectLst/>
                  <a:ea typeface="楷体_GB2312"/>
                  <a:cs typeface="Times New Roman" panose="02020603050405020304" pitchFamily="18" charset="0"/>
                </a:rPr>
                <a:t>向心力</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grpSp>
      <p:sp>
        <p:nvSpPr>
          <p:cNvPr id="52" name="Text Box 3"/>
          <p:cNvSpPr txBox="1">
            <a:spLocks noChangeArrowheads="1"/>
          </p:cNvSpPr>
          <p:nvPr/>
        </p:nvSpPr>
        <p:spPr bwMode="auto">
          <a:xfrm>
            <a:off x="739354" y="5220018"/>
            <a:ext cx="1260662" cy="400376"/>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smtClean="0">
                <a:ln>
                  <a:noFill/>
                </a:ln>
                <a:solidFill>
                  <a:schemeClr val="tx1"/>
                </a:solidFill>
                <a:effectLst/>
                <a:ea typeface="楷体_GB2312"/>
                <a:cs typeface="Times New Roman" panose="02020603050405020304" pitchFamily="18" charset="0"/>
              </a:rPr>
              <a:t>(a) </a:t>
            </a:r>
            <a:r>
              <a:rPr kumimoji="0" lang="zh-CN" altLang="en-US" sz="1400" b="0" i="0" u="none" strike="noStrike" cap="none" normalizeH="0" baseline="0" dirty="0" smtClean="0">
                <a:ln>
                  <a:noFill/>
                </a:ln>
                <a:solidFill>
                  <a:schemeClr val="tx1"/>
                </a:solidFill>
                <a:effectLst/>
                <a:ea typeface="楷体_GB2312"/>
                <a:cs typeface="Times New Roman" panose="02020603050405020304" pitchFamily="18" charset="0"/>
              </a:rPr>
              <a:t>离心力</a:t>
            </a:r>
            <a:endParaRPr kumimoji="0" lang="zh-CN"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4948547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27.7.2.3 </a:t>
            </a:r>
            <a:r>
              <a:rPr lang="zh-CN" altLang="en-US" dirty="0"/>
              <a:t>项目层次分解模型</a:t>
            </a:r>
          </a:p>
        </p:txBody>
      </p:sp>
      <p:sp>
        <p:nvSpPr>
          <p:cNvPr id="3" name="内容占位符 2"/>
          <p:cNvSpPr>
            <a:spLocks noGrp="1"/>
          </p:cNvSpPr>
          <p:nvPr>
            <p:ph idx="1"/>
          </p:nvPr>
        </p:nvSpPr>
        <p:spPr>
          <a:xfrm>
            <a:off x="1028700" y="1413812"/>
            <a:ext cx="8001000" cy="4902200"/>
          </a:xfrm>
        </p:spPr>
        <p:txBody>
          <a:bodyPr/>
          <a:lstStyle/>
          <a:p>
            <a:r>
              <a:rPr lang="en-US" altLang="zh-CN" sz="2400" dirty="0" smtClean="0"/>
              <a:t>GSD</a:t>
            </a:r>
            <a:r>
              <a:rPr lang="zh-CN" altLang="en-US" sz="2400" dirty="0" smtClean="0"/>
              <a:t>一般</a:t>
            </a:r>
            <a:r>
              <a:rPr lang="zh-CN" altLang="en-US" sz="2400" dirty="0"/>
              <a:t>是分布式的、跨国界的多场地、包括实体队伍和虚拟队伍在内的软件开发过程和组织方式</a:t>
            </a:r>
            <a:r>
              <a:rPr lang="zh-CN" altLang="en-US" sz="2400" dirty="0" smtClean="0"/>
              <a:t>。</a:t>
            </a:r>
            <a:endParaRPr lang="en-US" altLang="zh-CN" sz="2400" dirty="0" smtClean="0"/>
          </a:p>
          <a:p>
            <a:pPr lvl="1"/>
            <a:r>
              <a:rPr lang="zh-CN" altLang="en-US" sz="2000" dirty="0" smtClean="0"/>
              <a:t>简单</a:t>
            </a:r>
            <a:r>
              <a:rPr lang="zh-CN" altLang="en-US" sz="2000" dirty="0"/>
              <a:t>的方式是</a:t>
            </a:r>
            <a:r>
              <a:rPr lang="zh-CN" altLang="en-US" sz="2000" dirty="0" smtClean="0"/>
              <a:t>建立一</a:t>
            </a:r>
            <a:r>
              <a:rPr lang="zh-CN" altLang="en-US" sz="2000" dirty="0"/>
              <a:t>个项目协调场地</a:t>
            </a:r>
            <a:r>
              <a:rPr lang="en-US" altLang="zh-CN" sz="2000" dirty="0"/>
              <a:t>(</a:t>
            </a:r>
            <a:r>
              <a:rPr lang="zh-CN" altLang="en-US" sz="2000" dirty="0"/>
              <a:t>作为项目的技术协调领导者</a:t>
            </a:r>
            <a:r>
              <a:rPr lang="en-US" altLang="zh-CN" sz="2000" dirty="0"/>
              <a:t>)</a:t>
            </a:r>
            <a:r>
              <a:rPr lang="zh-CN" altLang="en-US" sz="2000" dirty="0" smtClean="0"/>
              <a:t>，以及多个不同</a:t>
            </a:r>
            <a:r>
              <a:rPr lang="zh-CN" altLang="en-US" sz="2000" dirty="0"/>
              <a:t>组织场地</a:t>
            </a:r>
            <a:r>
              <a:rPr lang="zh-CN" altLang="en-US" sz="2000" dirty="0" smtClean="0"/>
              <a:t>的开发子过程。</a:t>
            </a:r>
            <a:endParaRPr lang="en-US" altLang="zh-CN" sz="2000" dirty="0" smtClean="0"/>
          </a:p>
          <a:p>
            <a:pPr lvl="1"/>
            <a:r>
              <a:rPr lang="zh-CN" altLang="en-US" sz="2000" dirty="0" smtClean="0"/>
              <a:t>对于</a:t>
            </a:r>
            <a:r>
              <a:rPr lang="zh-CN" altLang="en-US" sz="2000" dirty="0"/>
              <a:t>复杂的项目，也可以由多个项目经理建立多个协调场地</a:t>
            </a:r>
            <a:r>
              <a:rPr lang="zh-CN" altLang="en-US" sz="2000" dirty="0" smtClean="0"/>
              <a:t>。</a:t>
            </a:r>
            <a:endParaRPr lang="en-US" altLang="zh-CN" sz="2000" dirty="0" smtClean="0"/>
          </a:p>
          <a:p>
            <a:pPr lvl="1"/>
            <a:endParaRPr lang="en-US" altLang="zh-CN" sz="2000" dirty="0" smtClean="0"/>
          </a:p>
          <a:p>
            <a:r>
              <a:rPr lang="zh-CN" altLang="en-US" sz="2400" dirty="0" smtClean="0"/>
              <a:t>采用</a:t>
            </a:r>
            <a:r>
              <a:rPr lang="zh-CN" altLang="en-US" sz="2400" dirty="0"/>
              <a:t>分层组织结构，能够更好地支持分布式项目的开发</a:t>
            </a:r>
            <a:r>
              <a:rPr lang="zh-CN" altLang="en-US" sz="2400" dirty="0" smtClean="0"/>
              <a:t>。</a:t>
            </a:r>
            <a:endParaRPr lang="en-US" altLang="zh-CN" sz="2400" dirty="0" smtClean="0"/>
          </a:p>
          <a:p>
            <a:pPr lvl="1"/>
            <a:r>
              <a:rPr lang="zh-CN" altLang="en-US" sz="2200" dirty="0"/>
              <a:t>例如，一个两</a:t>
            </a:r>
            <a:r>
              <a:rPr lang="zh-CN" altLang="en-US" sz="2200" dirty="0" smtClean="0"/>
              <a:t>层的项目包括：</a:t>
            </a:r>
            <a:endParaRPr lang="en-US" altLang="zh-CN" sz="2200" dirty="0" smtClean="0"/>
          </a:p>
          <a:p>
            <a:pPr lvl="2"/>
            <a:r>
              <a:rPr lang="zh-CN" altLang="en-US" sz="1800" dirty="0" smtClean="0"/>
              <a:t>一</a:t>
            </a:r>
            <a:r>
              <a:rPr lang="zh-CN" altLang="en-US" sz="1800" dirty="0"/>
              <a:t>个项目</a:t>
            </a:r>
            <a:r>
              <a:rPr lang="zh-CN" altLang="en-US" sz="1800" dirty="0" smtClean="0"/>
              <a:t>经理</a:t>
            </a:r>
            <a:r>
              <a:rPr lang="en-US" altLang="zh-CN" sz="1800" dirty="0" smtClean="0"/>
              <a:t>(</a:t>
            </a:r>
            <a:r>
              <a:rPr lang="zh-CN" altLang="en-US" sz="1800" dirty="0" smtClean="0"/>
              <a:t>厂商</a:t>
            </a:r>
            <a:r>
              <a:rPr lang="en-US" altLang="zh-CN" sz="1800" dirty="0" smtClean="0"/>
              <a:t>)</a:t>
            </a:r>
            <a:r>
              <a:rPr lang="zh-CN" altLang="en-US" sz="1800" dirty="0" smtClean="0"/>
              <a:t>负责</a:t>
            </a:r>
            <a:r>
              <a:rPr lang="zh-CN" altLang="en-US" sz="1800" dirty="0"/>
              <a:t>管理管理全球层面的项目</a:t>
            </a:r>
            <a:r>
              <a:rPr lang="zh-CN" altLang="en-US" sz="1800" dirty="0" smtClean="0"/>
              <a:t>，负责</a:t>
            </a:r>
            <a:r>
              <a:rPr lang="zh-CN" altLang="en-US" sz="1800" dirty="0"/>
              <a:t>建立和执行全球</a:t>
            </a:r>
            <a:r>
              <a:rPr lang="zh-CN" altLang="en-US" sz="1800" dirty="0" smtClean="0"/>
              <a:t>过程</a:t>
            </a:r>
            <a:r>
              <a:rPr lang="en-US" altLang="zh-CN" sz="1800" dirty="0" smtClean="0"/>
              <a:t>;</a:t>
            </a:r>
          </a:p>
          <a:p>
            <a:pPr lvl="2"/>
            <a:r>
              <a:rPr lang="zh-CN" altLang="en-US" sz="1800" dirty="0" smtClean="0"/>
              <a:t>若干</a:t>
            </a:r>
            <a:r>
              <a:rPr lang="zh-CN" altLang="en-US" sz="1800" dirty="0"/>
              <a:t>个本地场所管理指定的项目工作包</a:t>
            </a:r>
            <a:r>
              <a:rPr lang="en-US" altLang="zh-CN" sz="1800" dirty="0"/>
              <a:t>(work packages</a:t>
            </a:r>
            <a:r>
              <a:rPr lang="en-US" altLang="zh-CN" sz="1800" dirty="0" smtClean="0"/>
              <a:t>)</a:t>
            </a:r>
            <a:r>
              <a:rPr lang="zh-CN" altLang="en-US" sz="1800" dirty="0" smtClean="0"/>
              <a:t>，建立</a:t>
            </a:r>
            <a:r>
              <a:rPr lang="zh-CN" altLang="en-US" sz="1800" dirty="0"/>
              <a:t>和</a:t>
            </a:r>
            <a:r>
              <a:rPr lang="zh-CN" altLang="en-US" sz="1800" dirty="0" smtClean="0"/>
              <a:t>执行与他们</a:t>
            </a:r>
            <a:r>
              <a:rPr lang="zh-CN" altLang="en-US" sz="1800" dirty="0"/>
              <a:t>的工作包相关的子过程</a:t>
            </a:r>
            <a:r>
              <a:rPr lang="zh-CN" altLang="en-US" sz="1800" dirty="0" smtClean="0"/>
              <a:t>。</a:t>
            </a:r>
            <a:endParaRPr lang="zh-CN" altLang="en-US" sz="1800" dirty="0"/>
          </a:p>
        </p:txBody>
      </p:sp>
    </p:spTree>
    <p:extLst>
      <p:ext uri="{BB962C8B-B14F-4D97-AF65-F5344CB8AC3E}">
        <p14:creationId xmlns:p14="http://schemas.microsoft.com/office/powerpoint/2010/main" val="39124053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27.7.2.3 </a:t>
            </a:r>
            <a:r>
              <a:rPr lang="zh-CN" altLang="en-US" dirty="0" smtClean="0"/>
              <a:t>项目层次分解模型</a:t>
            </a:r>
            <a:endParaRPr lang="zh-CN" altLang="en-US" dirty="0"/>
          </a:p>
        </p:txBody>
      </p:sp>
      <p:sp>
        <p:nvSpPr>
          <p:cNvPr id="3" name="内容占位符 2"/>
          <p:cNvSpPr>
            <a:spLocks noGrp="1"/>
          </p:cNvSpPr>
          <p:nvPr>
            <p:ph idx="1"/>
          </p:nvPr>
        </p:nvSpPr>
        <p:spPr>
          <a:xfrm>
            <a:off x="1041402" y="1208314"/>
            <a:ext cx="8001000" cy="533400"/>
          </a:xfrm>
        </p:spPr>
        <p:txBody>
          <a:bodyPr/>
          <a:lstStyle/>
          <a:p>
            <a:r>
              <a:rPr lang="zh-CN" altLang="en-US" dirty="0" smtClean="0"/>
              <a:t>全球项目分层管理过程的例子</a:t>
            </a:r>
            <a:endParaRPr lang="zh-CN" altLang="en-US" dirty="0"/>
          </a:p>
        </p:txBody>
      </p:sp>
      <p:grpSp>
        <p:nvGrpSpPr>
          <p:cNvPr id="5" name="Group 1"/>
          <p:cNvGrpSpPr>
            <a:grpSpLocks noChangeAspect="1"/>
          </p:cNvGrpSpPr>
          <p:nvPr/>
        </p:nvGrpSpPr>
        <p:grpSpPr bwMode="auto">
          <a:xfrm>
            <a:off x="1142999" y="1846728"/>
            <a:ext cx="7217037" cy="4115356"/>
            <a:chOff x="1559" y="5717"/>
            <a:chExt cx="7020" cy="4003"/>
          </a:xfrm>
        </p:grpSpPr>
        <p:sp>
          <p:nvSpPr>
            <p:cNvPr id="6" name="AutoShape 90"/>
            <p:cNvSpPr>
              <a:spLocks noChangeAspect="1" noChangeArrowheads="1" noTextEdit="1"/>
            </p:cNvSpPr>
            <p:nvPr/>
          </p:nvSpPr>
          <p:spPr bwMode="auto">
            <a:xfrm>
              <a:off x="1559" y="5717"/>
              <a:ext cx="7020" cy="39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Oval 89"/>
            <p:cNvSpPr>
              <a:spLocks noChangeArrowheads="1"/>
            </p:cNvSpPr>
            <p:nvPr/>
          </p:nvSpPr>
          <p:spPr bwMode="auto">
            <a:xfrm>
              <a:off x="3899" y="5873"/>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8" name="Oval 88"/>
            <p:cNvSpPr>
              <a:spLocks noChangeArrowheads="1"/>
            </p:cNvSpPr>
            <p:nvPr/>
          </p:nvSpPr>
          <p:spPr bwMode="auto">
            <a:xfrm>
              <a:off x="4619" y="6497"/>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9" name="Oval 87"/>
            <p:cNvSpPr>
              <a:spLocks noChangeArrowheads="1"/>
            </p:cNvSpPr>
            <p:nvPr/>
          </p:nvSpPr>
          <p:spPr bwMode="auto">
            <a:xfrm>
              <a:off x="5519" y="6185"/>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0" name="Oval 86"/>
            <p:cNvSpPr>
              <a:spLocks noChangeArrowheads="1"/>
            </p:cNvSpPr>
            <p:nvPr/>
          </p:nvSpPr>
          <p:spPr bwMode="auto">
            <a:xfrm>
              <a:off x="5519" y="6809"/>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 name="Oval 85"/>
            <p:cNvSpPr>
              <a:spLocks noChangeArrowheads="1"/>
            </p:cNvSpPr>
            <p:nvPr/>
          </p:nvSpPr>
          <p:spPr bwMode="auto">
            <a:xfrm>
              <a:off x="6419" y="6497"/>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2" name="Oval 84"/>
            <p:cNvSpPr>
              <a:spLocks noChangeArrowheads="1"/>
            </p:cNvSpPr>
            <p:nvPr/>
          </p:nvSpPr>
          <p:spPr bwMode="auto">
            <a:xfrm>
              <a:off x="7319" y="6497"/>
              <a:ext cx="180" cy="312"/>
            </a:xfrm>
            <a:prstGeom prst="ellipse">
              <a:avLst/>
            </a:prstGeom>
            <a:solidFill>
              <a:srgbClr val="000000"/>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3" name="Oval 83"/>
            <p:cNvSpPr>
              <a:spLocks noChangeArrowheads="1"/>
            </p:cNvSpPr>
            <p:nvPr/>
          </p:nvSpPr>
          <p:spPr bwMode="auto">
            <a:xfrm>
              <a:off x="2999" y="6497"/>
              <a:ext cx="360" cy="312"/>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4" name="Oval 82"/>
            <p:cNvSpPr>
              <a:spLocks noChangeArrowheads="1"/>
            </p:cNvSpPr>
            <p:nvPr/>
          </p:nvSpPr>
          <p:spPr bwMode="auto">
            <a:xfrm>
              <a:off x="2639" y="7121"/>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5" name="Freeform 81"/>
            <p:cNvSpPr>
              <a:spLocks/>
            </p:cNvSpPr>
            <p:nvPr/>
          </p:nvSpPr>
          <p:spPr bwMode="auto">
            <a:xfrm>
              <a:off x="2790" y="6765"/>
              <a:ext cx="285" cy="375"/>
            </a:xfrm>
            <a:custGeom>
              <a:avLst/>
              <a:gdLst>
                <a:gd name="T0" fmla="*/ 0 w 285"/>
                <a:gd name="T1" fmla="*/ 375 h 375"/>
                <a:gd name="T2" fmla="*/ 285 w 285"/>
                <a:gd name="T3" fmla="*/ 0 h 375"/>
              </a:gdLst>
              <a:ahLst/>
              <a:cxnLst>
                <a:cxn ang="0">
                  <a:pos x="T0" y="T1"/>
                </a:cxn>
                <a:cxn ang="0">
                  <a:pos x="T2" y="T3"/>
                </a:cxn>
              </a:cxnLst>
              <a:rect l="0" t="0" r="r" b="b"/>
              <a:pathLst>
                <a:path w="285" h="375">
                  <a:moveTo>
                    <a:pt x="0" y="375"/>
                  </a:moveTo>
                  <a:lnTo>
                    <a:pt x="28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Freeform 80"/>
            <p:cNvSpPr>
              <a:spLocks/>
            </p:cNvSpPr>
            <p:nvPr/>
          </p:nvSpPr>
          <p:spPr bwMode="auto">
            <a:xfrm>
              <a:off x="3300" y="6029"/>
              <a:ext cx="599" cy="477"/>
            </a:xfrm>
            <a:custGeom>
              <a:avLst/>
              <a:gdLst>
                <a:gd name="T0" fmla="*/ 0 w 599"/>
                <a:gd name="T1" fmla="*/ 477 h 477"/>
                <a:gd name="T2" fmla="*/ 599 w 599"/>
                <a:gd name="T3" fmla="*/ 0 h 477"/>
              </a:gdLst>
              <a:ahLst/>
              <a:cxnLst>
                <a:cxn ang="0">
                  <a:pos x="T0" y="T1"/>
                </a:cxn>
                <a:cxn ang="0">
                  <a:pos x="T2" y="T3"/>
                </a:cxn>
              </a:cxnLst>
              <a:rect l="0" t="0" r="r" b="b"/>
              <a:pathLst>
                <a:path w="599" h="477">
                  <a:moveTo>
                    <a:pt x="0" y="477"/>
                  </a:moveTo>
                  <a:lnTo>
                    <a:pt x="59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Line 79"/>
            <p:cNvSpPr>
              <a:spLocks noChangeShapeType="1"/>
            </p:cNvSpPr>
            <p:nvPr/>
          </p:nvSpPr>
          <p:spPr bwMode="auto">
            <a:xfrm>
              <a:off x="4259" y="6029"/>
              <a:ext cx="360" cy="62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Line 78"/>
            <p:cNvSpPr>
              <a:spLocks noChangeShapeType="1"/>
            </p:cNvSpPr>
            <p:nvPr/>
          </p:nvSpPr>
          <p:spPr bwMode="auto">
            <a:xfrm flipV="1">
              <a:off x="4979" y="6341"/>
              <a:ext cx="540" cy="3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Line 77"/>
            <p:cNvSpPr>
              <a:spLocks noChangeShapeType="1"/>
            </p:cNvSpPr>
            <p:nvPr/>
          </p:nvSpPr>
          <p:spPr bwMode="auto">
            <a:xfrm>
              <a:off x="4979" y="6653"/>
              <a:ext cx="540" cy="3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76"/>
            <p:cNvSpPr>
              <a:spLocks noChangeShapeType="1"/>
            </p:cNvSpPr>
            <p:nvPr/>
          </p:nvSpPr>
          <p:spPr bwMode="auto">
            <a:xfrm flipV="1">
              <a:off x="5879" y="6653"/>
              <a:ext cx="540" cy="3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75"/>
            <p:cNvSpPr>
              <a:spLocks noChangeShapeType="1"/>
            </p:cNvSpPr>
            <p:nvPr/>
          </p:nvSpPr>
          <p:spPr bwMode="auto">
            <a:xfrm>
              <a:off x="5879" y="6341"/>
              <a:ext cx="540" cy="3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74"/>
            <p:cNvSpPr>
              <a:spLocks noChangeShapeType="1"/>
            </p:cNvSpPr>
            <p:nvPr/>
          </p:nvSpPr>
          <p:spPr bwMode="auto">
            <a:xfrm>
              <a:off x="6779" y="6653"/>
              <a:ext cx="540" cy="1"/>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Oval 73"/>
            <p:cNvSpPr>
              <a:spLocks noChangeArrowheads="1"/>
            </p:cNvSpPr>
            <p:nvPr/>
          </p:nvSpPr>
          <p:spPr bwMode="auto">
            <a:xfrm>
              <a:off x="4259" y="727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4" name="Oval 72"/>
            <p:cNvSpPr>
              <a:spLocks noChangeArrowheads="1"/>
            </p:cNvSpPr>
            <p:nvPr/>
          </p:nvSpPr>
          <p:spPr bwMode="auto">
            <a:xfrm>
              <a:off x="4799" y="727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5" name="Oval 71"/>
            <p:cNvSpPr>
              <a:spLocks noChangeArrowheads="1"/>
            </p:cNvSpPr>
            <p:nvPr/>
          </p:nvSpPr>
          <p:spPr bwMode="auto">
            <a:xfrm>
              <a:off x="4439" y="7745"/>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6" name="Oval 70"/>
            <p:cNvSpPr>
              <a:spLocks noChangeArrowheads="1"/>
            </p:cNvSpPr>
            <p:nvPr/>
          </p:nvSpPr>
          <p:spPr bwMode="auto">
            <a:xfrm>
              <a:off x="3719" y="7277"/>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7" name="Oval 69"/>
            <p:cNvSpPr>
              <a:spLocks noChangeArrowheads="1"/>
            </p:cNvSpPr>
            <p:nvPr/>
          </p:nvSpPr>
          <p:spPr bwMode="auto">
            <a:xfrm>
              <a:off x="5159" y="7745"/>
              <a:ext cx="180" cy="156"/>
            </a:xfrm>
            <a:prstGeom prst="ellipse">
              <a:avLst/>
            </a:prstGeom>
            <a:solidFill>
              <a:srgbClr val="000000"/>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28" name="Freeform 68"/>
            <p:cNvSpPr>
              <a:spLocks/>
            </p:cNvSpPr>
            <p:nvPr/>
          </p:nvSpPr>
          <p:spPr bwMode="auto">
            <a:xfrm>
              <a:off x="3885" y="7350"/>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Freeform 67"/>
            <p:cNvSpPr>
              <a:spLocks/>
            </p:cNvSpPr>
            <p:nvPr/>
          </p:nvSpPr>
          <p:spPr bwMode="auto">
            <a:xfrm>
              <a:off x="4425" y="7335"/>
              <a:ext cx="345" cy="1"/>
            </a:xfrm>
            <a:custGeom>
              <a:avLst/>
              <a:gdLst>
                <a:gd name="T0" fmla="*/ 0 w 345"/>
                <a:gd name="T1" fmla="*/ 0 h 1"/>
                <a:gd name="T2" fmla="*/ 345 w 345"/>
                <a:gd name="T3" fmla="*/ 0 h 1"/>
              </a:gdLst>
              <a:ahLst/>
              <a:cxnLst>
                <a:cxn ang="0">
                  <a:pos x="T0" y="T1"/>
                </a:cxn>
                <a:cxn ang="0">
                  <a:pos x="T2" y="T3"/>
                </a:cxn>
              </a:cxnLst>
              <a:rect l="0" t="0" r="r" b="b"/>
              <a:pathLst>
                <a:path w="345" h="1">
                  <a:moveTo>
                    <a:pt x="0" y="0"/>
                  </a:moveTo>
                  <a:lnTo>
                    <a:pt x="34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Freeform 66"/>
            <p:cNvSpPr>
              <a:spLocks/>
            </p:cNvSpPr>
            <p:nvPr/>
          </p:nvSpPr>
          <p:spPr bwMode="auto">
            <a:xfrm>
              <a:off x="4560" y="7433"/>
              <a:ext cx="239" cy="322"/>
            </a:xfrm>
            <a:custGeom>
              <a:avLst/>
              <a:gdLst>
                <a:gd name="T0" fmla="*/ 0 w 239"/>
                <a:gd name="T1" fmla="*/ 322 h 322"/>
                <a:gd name="T2" fmla="*/ 239 w 239"/>
                <a:gd name="T3" fmla="*/ 0 h 322"/>
              </a:gdLst>
              <a:ahLst/>
              <a:cxnLst>
                <a:cxn ang="0">
                  <a:pos x="T0" y="T1"/>
                </a:cxn>
                <a:cxn ang="0">
                  <a:pos x="T2" y="T3"/>
                </a:cxn>
              </a:cxnLst>
              <a:rect l="0" t="0" r="r" b="b"/>
              <a:pathLst>
                <a:path w="239" h="322">
                  <a:moveTo>
                    <a:pt x="0" y="322"/>
                  </a:moveTo>
                  <a:lnTo>
                    <a:pt x="239"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Freeform 65"/>
            <p:cNvSpPr>
              <a:spLocks/>
            </p:cNvSpPr>
            <p:nvPr/>
          </p:nvSpPr>
          <p:spPr bwMode="auto">
            <a:xfrm>
              <a:off x="4635" y="7800"/>
              <a:ext cx="495" cy="1"/>
            </a:xfrm>
            <a:custGeom>
              <a:avLst/>
              <a:gdLst>
                <a:gd name="T0" fmla="*/ 0 w 495"/>
                <a:gd name="T1" fmla="*/ 0 h 1"/>
                <a:gd name="T2" fmla="*/ 495 w 495"/>
                <a:gd name="T3" fmla="*/ 0 h 1"/>
              </a:gdLst>
              <a:ahLst/>
              <a:cxnLst>
                <a:cxn ang="0">
                  <a:pos x="T0" y="T1"/>
                </a:cxn>
                <a:cxn ang="0">
                  <a:pos x="T2" y="T3"/>
                </a:cxn>
              </a:cxnLst>
              <a:rect l="0" t="0" r="r" b="b"/>
              <a:pathLst>
                <a:path w="495" h="1">
                  <a:moveTo>
                    <a:pt x="0" y="0"/>
                  </a:moveTo>
                  <a:lnTo>
                    <a:pt x="49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Rectangle 64"/>
            <p:cNvSpPr>
              <a:spLocks noChangeArrowheads="1"/>
            </p:cNvSpPr>
            <p:nvPr/>
          </p:nvSpPr>
          <p:spPr bwMode="auto">
            <a:xfrm>
              <a:off x="3539" y="7121"/>
              <a:ext cx="1980" cy="936"/>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Text Box 63"/>
            <p:cNvSpPr txBox="1">
              <a:spLocks noChangeArrowheads="1"/>
            </p:cNvSpPr>
            <p:nvPr/>
          </p:nvSpPr>
          <p:spPr bwMode="auto">
            <a:xfrm>
              <a:off x="3359" y="7433"/>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本地项目</a:t>
              </a:r>
              <a:r>
                <a:rPr kumimoji="0" lang="en-US" altLang="zh-CN" sz="1600" dirty="0">
                  <a:cs typeface="Times New Roman" panose="02020603050405020304" pitchFamily="18" charset="0"/>
                </a:rPr>
                <a:t>1</a:t>
              </a:r>
            </a:p>
          </p:txBody>
        </p:sp>
        <p:sp>
          <p:nvSpPr>
            <p:cNvPr id="34" name="Rectangle 62"/>
            <p:cNvSpPr>
              <a:spLocks noChangeArrowheads="1"/>
            </p:cNvSpPr>
            <p:nvPr/>
          </p:nvSpPr>
          <p:spPr bwMode="auto">
            <a:xfrm>
              <a:off x="2099" y="5717"/>
              <a:ext cx="5580" cy="249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Text Box 61"/>
            <p:cNvSpPr txBox="1">
              <a:spLocks noChangeArrowheads="1"/>
            </p:cNvSpPr>
            <p:nvPr/>
          </p:nvSpPr>
          <p:spPr bwMode="auto">
            <a:xfrm>
              <a:off x="2160" y="5833"/>
              <a:ext cx="1080"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smtClean="0">
                  <a:ln>
                    <a:noFill/>
                  </a:ln>
                  <a:solidFill>
                    <a:schemeClr val="tx1"/>
                  </a:solidFill>
                  <a:effectLst/>
                  <a:cs typeface="Times New Roman" panose="02020603050405020304" pitchFamily="18" charset="0"/>
                </a:rPr>
                <a:t>全球项目</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6" name="Text Box 60"/>
            <p:cNvSpPr txBox="1">
              <a:spLocks noChangeArrowheads="1"/>
            </p:cNvSpPr>
            <p:nvPr/>
          </p:nvSpPr>
          <p:spPr bwMode="auto">
            <a:xfrm>
              <a:off x="6149" y="5818"/>
              <a:ext cx="1260" cy="468"/>
            </a:xfrm>
            <a:prstGeom prst="rect">
              <a:avLst/>
            </a:prstGeom>
            <a:solidFill>
              <a:srgbClr val="FFFFFF"/>
            </a:solidFill>
            <a:ln>
              <a:noFill/>
            </a:ln>
            <a:extLs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smtClean="0">
                  <a:cs typeface="Times New Roman" panose="02020603050405020304" pitchFamily="18" charset="0"/>
                </a:rPr>
                <a:t>协调场地</a:t>
              </a:r>
              <a:endParaRPr kumimoji="0" lang="zh-CN" altLang="zh-CN" sz="1600" dirty="0">
                <a:cs typeface="Times New Roman" panose="02020603050405020304" pitchFamily="18" charset="0"/>
              </a:endParaRPr>
            </a:p>
          </p:txBody>
        </p:sp>
        <p:sp>
          <p:nvSpPr>
            <p:cNvPr id="37" name="Oval 59"/>
            <p:cNvSpPr>
              <a:spLocks noChangeArrowheads="1"/>
            </p:cNvSpPr>
            <p:nvPr/>
          </p:nvSpPr>
          <p:spPr bwMode="auto">
            <a:xfrm>
              <a:off x="2459" y="883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8" name="Oval 58"/>
            <p:cNvSpPr>
              <a:spLocks noChangeArrowheads="1"/>
            </p:cNvSpPr>
            <p:nvPr/>
          </p:nvSpPr>
          <p:spPr bwMode="auto">
            <a:xfrm>
              <a:off x="2819" y="8681"/>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39" name="Oval 57"/>
            <p:cNvSpPr>
              <a:spLocks noChangeArrowheads="1"/>
            </p:cNvSpPr>
            <p:nvPr/>
          </p:nvSpPr>
          <p:spPr bwMode="auto">
            <a:xfrm>
              <a:off x="2819" y="8993"/>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0" name="Oval 56"/>
            <p:cNvSpPr>
              <a:spLocks noChangeArrowheads="1"/>
            </p:cNvSpPr>
            <p:nvPr/>
          </p:nvSpPr>
          <p:spPr bwMode="auto">
            <a:xfrm>
              <a:off x="1919" y="8837"/>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1" name="Oval 55"/>
            <p:cNvSpPr>
              <a:spLocks noChangeArrowheads="1"/>
            </p:cNvSpPr>
            <p:nvPr/>
          </p:nvSpPr>
          <p:spPr bwMode="auto">
            <a:xfrm>
              <a:off x="3539" y="8837"/>
              <a:ext cx="180" cy="156"/>
            </a:xfrm>
            <a:prstGeom prst="ellipse">
              <a:avLst/>
            </a:prstGeom>
            <a:solidFill>
              <a:srgbClr val="000000"/>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2" name="Freeform 54"/>
            <p:cNvSpPr>
              <a:spLocks/>
            </p:cNvSpPr>
            <p:nvPr/>
          </p:nvSpPr>
          <p:spPr bwMode="auto">
            <a:xfrm>
              <a:off x="2085" y="8910"/>
              <a:ext cx="390" cy="1"/>
            </a:xfrm>
            <a:custGeom>
              <a:avLst/>
              <a:gdLst>
                <a:gd name="T0" fmla="*/ 0 w 390"/>
                <a:gd name="T1" fmla="*/ 0 h 1"/>
                <a:gd name="T2" fmla="*/ 390 w 390"/>
                <a:gd name="T3" fmla="*/ 0 h 1"/>
              </a:gdLst>
              <a:ahLst/>
              <a:cxnLst>
                <a:cxn ang="0">
                  <a:pos x="T0" y="T1"/>
                </a:cxn>
                <a:cxn ang="0">
                  <a:pos x="T2" y="T3"/>
                </a:cxn>
              </a:cxnLst>
              <a:rect l="0" t="0" r="r" b="b"/>
              <a:pathLst>
                <a:path w="390" h="1">
                  <a:moveTo>
                    <a:pt x="0" y="0"/>
                  </a:moveTo>
                  <a:lnTo>
                    <a:pt x="39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Freeform 53"/>
            <p:cNvSpPr>
              <a:spLocks/>
            </p:cNvSpPr>
            <p:nvPr/>
          </p:nvSpPr>
          <p:spPr bwMode="auto">
            <a:xfrm>
              <a:off x="2970" y="8771"/>
              <a:ext cx="210" cy="120"/>
            </a:xfrm>
            <a:custGeom>
              <a:avLst/>
              <a:gdLst>
                <a:gd name="T0" fmla="*/ 0 w 210"/>
                <a:gd name="T1" fmla="*/ 0 h 120"/>
                <a:gd name="T2" fmla="*/ 210 w 210"/>
                <a:gd name="T3" fmla="*/ 120 h 120"/>
              </a:gdLst>
              <a:ahLst/>
              <a:cxnLst>
                <a:cxn ang="0">
                  <a:pos x="T0" y="T1"/>
                </a:cxn>
                <a:cxn ang="0">
                  <a:pos x="T2" y="T3"/>
                </a:cxn>
              </a:cxnLst>
              <a:rect l="0" t="0" r="r" b="b"/>
              <a:pathLst>
                <a:path w="210" h="120">
                  <a:moveTo>
                    <a:pt x="0" y="0"/>
                  </a:moveTo>
                  <a:lnTo>
                    <a:pt x="210" y="12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4" name="Freeform 52"/>
            <p:cNvSpPr>
              <a:spLocks/>
            </p:cNvSpPr>
            <p:nvPr/>
          </p:nvSpPr>
          <p:spPr bwMode="auto">
            <a:xfrm>
              <a:off x="2640" y="8786"/>
              <a:ext cx="180" cy="105"/>
            </a:xfrm>
            <a:custGeom>
              <a:avLst/>
              <a:gdLst>
                <a:gd name="T0" fmla="*/ 0 w 180"/>
                <a:gd name="T1" fmla="*/ 105 h 105"/>
                <a:gd name="T2" fmla="*/ 180 w 180"/>
                <a:gd name="T3" fmla="*/ 0 h 105"/>
              </a:gdLst>
              <a:ahLst/>
              <a:cxnLst>
                <a:cxn ang="0">
                  <a:pos x="T0" y="T1"/>
                </a:cxn>
                <a:cxn ang="0">
                  <a:pos x="T2" y="T3"/>
                </a:cxn>
              </a:cxnLst>
              <a:rect l="0" t="0" r="r" b="b"/>
              <a:pathLst>
                <a:path w="180" h="105">
                  <a:moveTo>
                    <a:pt x="0" y="105"/>
                  </a:moveTo>
                  <a:lnTo>
                    <a:pt x="18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Rectangle 51"/>
            <p:cNvSpPr>
              <a:spLocks noChangeArrowheads="1"/>
            </p:cNvSpPr>
            <p:nvPr/>
          </p:nvSpPr>
          <p:spPr bwMode="auto">
            <a:xfrm>
              <a:off x="1739" y="8525"/>
              <a:ext cx="216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Text Box 50"/>
            <p:cNvSpPr txBox="1">
              <a:spLocks noChangeArrowheads="1"/>
            </p:cNvSpPr>
            <p:nvPr/>
          </p:nvSpPr>
          <p:spPr bwMode="auto">
            <a:xfrm>
              <a:off x="1672" y="921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en-US" sz="1600" dirty="0">
                  <a:cs typeface="Times New Roman" panose="02020603050405020304" pitchFamily="18" charset="0"/>
                </a:rPr>
                <a:t>本</a:t>
              </a:r>
              <a:r>
                <a:rPr kumimoji="0" lang="zh-CN" altLang="zh-CN" sz="1600" dirty="0" smtClean="0">
                  <a:cs typeface="Times New Roman" panose="02020603050405020304" pitchFamily="18" charset="0"/>
                </a:rPr>
                <a:t>地</a:t>
              </a:r>
              <a:r>
                <a:rPr kumimoji="0" lang="zh-CN" altLang="zh-CN" sz="1600" dirty="0">
                  <a:cs typeface="Times New Roman" panose="02020603050405020304" pitchFamily="18" charset="0"/>
                </a:rPr>
                <a:t>场所</a:t>
              </a:r>
              <a:r>
                <a:rPr kumimoji="0" lang="en-US" altLang="zh-CN" sz="1600" b="1" dirty="0">
                  <a:cs typeface="Times New Roman" panose="02020603050405020304" pitchFamily="18" charset="0"/>
                </a:rPr>
                <a:t>1</a:t>
              </a:r>
            </a:p>
          </p:txBody>
        </p:sp>
        <p:sp>
          <p:nvSpPr>
            <p:cNvPr id="47" name="Oval 49"/>
            <p:cNvSpPr>
              <a:spLocks noChangeArrowheads="1"/>
            </p:cNvSpPr>
            <p:nvPr/>
          </p:nvSpPr>
          <p:spPr bwMode="auto">
            <a:xfrm>
              <a:off x="3179" y="883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48" name="Freeform 48"/>
            <p:cNvSpPr>
              <a:spLocks/>
            </p:cNvSpPr>
            <p:nvPr/>
          </p:nvSpPr>
          <p:spPr bwMode="auto">
            <a:xfrm>
              <a:off x="2610" y="8936"/>
              <a:ext cx="225" cy="105"/>
            </a:xfrm>
            <a:custGeom>
              <a:avLst/>
              <a:gdLst>
                <a:gd name="T0" fmla="*/ 0 w 225"/>
                <a:gd name="T1" fmla="*/ 0 h 105"/>
                <a:gd name="T2" fmla="*/ 225 w 225"/>
                <a:gd name="T3" fmla="*/ 105 h 105"/>
              </a:gdLst>
              <a:ahLst/>
              <a:cxnLst>
                <a:cxn ang="0">
                  <a:pos x="T0" y="T1"/>
                </a:cxn>
                <a:cxn ang="0">
                  <a:pos x="T2" y="T3"/>
                </a:cxn>
              </a:cxnLst>
              <a:rect l="0" t="0" r="r" b="b"/>
              <a:pathLst>
                <a:path w="225" h="105">
                  <a:moveTo>
                    <a:pt x="0" y="0"/>
                  </a:moveTo>
                  <a:lnTo>
                    <a:pt x="225" y="10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Freeform 47"/>
            <p:cNvSpPr>
              <a:spLocks/>
            </p:cNvSpPr>
            <p:nvPr/>
          </p:nvSpPr>
          <p:spPr bwMode="auto">
            <a:xfrm>
              <a:off x="3000" y="8951"/>
              <a:ext cx="195" cy="135"/>
            </a:xfrm>
            <a:custGeom>
              <a:avLst/>
              <a:gdLst>
                <a:gd name="T0" fmla="*/ 0 w 195"/>
                <a:gd name="T1" fmla="*/ 135 h 135"/>
                <a:gd name="T2" fmla="*/ 195 w 195"/>
                <a:gd name="T3" fmla="*/ 0 h 135"/>
              </a:gdLst>
              <a:ahLst/>
              <a:cxnLst>
                <a:cxn ang="0">
                  <a:pos x="T0" y="T1"/>
                </a:cxn>
                <a:cxn ang="0">
                  <a:pos x="T2" y="T3"/>
                </a:cxn>
              </a:cxnLst>
              <a:rect l="0" t="0" r="r" b="b"/>
              <a:pathLst>
                <a:path w="195" h="135">
                  <a:moveTo>
                    <a:pt x="0" y="135"/>
                  </a:moveTo>
                  <a:lnTo>
                    <a:pt x="19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Freeform 46"/>
            <p:cNvSpPr>
              <a:spLocks/>
            </p:cNvSpPr>
            <p:nvPr/>
          </p:nvSpPr>
          <p:spPr bwMode="auto">
            <a:xfrm>
              <a:off x="3330" y="8921"/>
              <a:ext cx="300" cy="15"/>
            </a:xfrm>
            <a:custGeom>
              <a:avLst/>
              <a:gdLst>
                <a:gd name="T0" fmla="*/ 0 w 300"/>
                <a:gd name="T1" fmla="*/ 15 h 15"/>
                <a:gd name="T2" fmla="*/ 300 w 300"/>
                <a:gd name="T3" fmla="*/ 0 h 15"/>
              </a:gdLst>
              <a:ahLst/>
              <a:cxnLst>
                <a:cxn ang="0">
                  <a:pos x="T0" y="T1"/>
                </a:cxn>
                <a:cxn ang="0">
                  <a:pos x="T2" y="T3"/>
                </a:cxn>
              </a:cxnLst>
              <a:rect l="0" t="0" r="r" b="b"/>
              <a:pathLst>
                <a:path w="300" h="15">
                  <a:moveTo>
                    <a:pt x="0" y="15"/>
                  </a:moveTo>
                  <a:lnTo>
                    <a:pt x="30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1" name="Oval 45"/>
            <p:cNvSpPr>
              <a:spLocks noChangeArrowheads="1"/>
            </p:cNvSpPr>
            <p:nvPr/>
          </p:nvSpPr>
          <p:spPr bwMode="auto">
            <a:xfrm>
              <a:off x="4619" y="883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2" name="Oval 44"/>
            <p:cNvSpPr>
              <a:spLocks noChangeArrowheads="1"/>
            </p:cNvSpPr>
            <p:nvPr/>
          </p:nvSpPr>
          <p:spPr bwMode="auto">
            <a:xfrm>
              <a:off x="4259" y="8837"/>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3" name="Oval 43"/>
            <p:cNvSpPr>
              <a:spLocks noChangeArrowheads="1"/>
            </p:cNvSpPr>
            <p:nvPr/>
          </p:nvSpPr>
          <p:spPr bwMode="auto">
            <a:xfrm>
              <a:off x="5339" y="8837"/>
              <a:ext cx="180" cy="156"/>
            </a:xfrm>
            <a:prstGeom prst="ellipse">
              <a:avLst/>
            </a:prstGeom>
            <a:solidFill>
              <a:srgbClr val="000000"/>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4" name="Freeform 42"/>
            <p:cNvSpPr>
              <a:spLocks/>
            </p:cNvSpPr>
            <p:nvPr/>
          </p:nvSpPr>
          <p:spPr bwMode="auto">
            <a:xfrm>
              <a:off x="4425" y="8891"/>
              <a:ext cx="225" cy="19"/>
            </a:xfrm>
            <a:custGeom>
              <a:avLst/>
              <a:gdLst>
                <a:gd name="T0" fmla="*/ 0 w 225"/>
                <a:gd name="T1" fmla="*/ 19 h 19"/>
                <a:gd name="T2" fmla="*/ 225 w 225"/>
                <a:gd name="T3" fmla="*/ 0 h 19"/>
              </a:gdLst>
              <a:ahLst/>
              <a:cxnLst>
                <a:cxn ang="0">
                  <a:pos x="T0" y="T1"/>
                </a:cxn>
                <a:cxn ang="0">
                  <a:pos x="T2" y="T3"/>
                </a:cxn>
              </a:cxnLst>
              <a:rect l="0" t="0" r="r" b="b"/>
              <a:pathLst>
                <a:path w="225" h="19">
                  <a:moveTo>
                    <a:pt x="0" y="19"/>
                  </a:moveTo>
                  <a:lnTo>
                    <a:pt x="22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5" name="Rectangle 41"/>
            <p:cNvSpPr>
              <a:spLocks noChangeArrowheads="1"/>
            </p:cNvSpPr>
            <p:nvPr/>
          </p:nvSpPr>
          <p:spPr bwMode="auto">
            <a:xfrm>
              <a:off x="4079" y="8525"/>
              <a:ext cx="162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6" name="Oval 40"/>
            <p:cNvSpPr>
              <a:spLocks noChangeArrowheads="1"/>
            </p:cNvSpPr>
            <p:nvPr/>
          </p:nvSpPr>
          <p:spPr bwMode="auto">
            <a:xfrm>
              <a:off x="4979" y="883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57" name="Freeform 39"/>
            <p:cNvSpPr>
              <a:spLocks/>
            </p:cNvSpPr>
            <p:nvPr/>
          </p:nvSpPr>
          <p:spPr bwMode="auto">
            <a:xfrm>
              <a:off x="4770" y="8921"/>
              <a:ext cx="210" cy="15"/>
            </a:xfrm>
            <a:custGeom>
              <a:avLst/>
              <a:gdLst>
                <a:gd name="T0" fmla="*/ 0 w 210"/>
                <a:gd name="T1" fmla="*/ 15 h 15"/>
                <a:gd name="T2" fmla="*/ 210 w 210"/>
                <a:gd name="T3" fmla="*/ 0 h 15"/>
              </a:gdLst>
              <a:ahLst/>
              <a:cxnLst>
                <a:cxn ang="0">
                  <a:pos x="T0" y="T1"/>
                </a:cxn>
                <a:cxn ang="0">
                  <a:pos x="T2" y="T3"/>
                </a:cxn>
              </a:cxnLst>
              <a:rect l="0" t="0" r="r" b="b"/>
              <a:pathLst>
                <a:path w="210" h="15">
                  <a:moveTo>
                    <a:pt x="0" y="15"/>
                  </a:moveTo>
                  <a:lnTo>
                    <a:pt x="21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8" name="Freeform 38"/>
            <p:cNvSpPr>
              <a:spLocks/>
            </p:cNvSpPr>
            <p:nvPr/>
          </p:nvSpPr>
          <p:spPr bwMode="auto">
            <a:xfrm>
              <a:off x="5130" y="8921"/>
              <a:ext cx="300" cy="15"/>
            </a:xfrm>
            <a:custGeom>
              <a:avLst/>
              <a:gdLst>
                <a:gd name="T0" fmla="*/ 0 w 300"/>
                <a:gd name="T1" fmla="*/ 15 h 15"/>
                <a:gd name="T2" fmla="*/ 300 w 300"/>
                <a:gd name="T3" fmla="*/ 0 h 15"/>
              </a:gdLst>
              <a:ahLst/>
              <a:cxnLst>
                <a:cxn ang="0">
                  <a:pos x="T0" y="T1"/>
                </a:cxn>
                <a:cxn ang="0">
                  <a:pos x="T2" y="T3"/>
                </a:cxn>
              </a:cxnLst>
              <a:rect l="0" t="0" r="r" b="b"/>
              <a:pathLst>
                <a:path w="300" h="15">
                  <a:moveTo>
                    <a:pt x="0" y="15"/>
                  </a:moveTo>
                  <a:lnTo>
                    <a:pt x="30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9" name="Text Box 37"/>
            <p:cNvSpPr txBox="1">
              <a:spLocks noChangeArrowheads="1"/>
            </p:cNvSpPr>
            <p:nvPr/>
          </p:nvSpPr>
          <p:spPr bwMode="auto">
            <a:xfrm>
              <a:off x="3955" y="8301"/>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本地项目</a:t>
              </a:r>
              <a:r>
                <a:rPr kumimoji="0" lang="en-US" altLang="zh-CN" sz="1600" dirty="0">
                  <a:cs typeface="Times New Roman" panose="02020603050405020304" pitchFamily="18" charset="0"/>
                </a:rPr>
                <a:t>3</a:t>
              </a:r>
            </a:p>
          </p:txBody>
        </p:sp>
        <p:sp>
          <p:nvSpPr>
            <p:cNvPr id="60" name="Oval 36"/>
            <p:cNvSpPr>
              <a:spLocks noChangeArrowheads="1"/>
            </p:cNvSpPr>
            <p:nvPr/>
          </p:nvSpPr>
          <p:spPr bwMode="auto">
            <a:xfrm>
              <a:off x="6059" y="8837"/>
              <a:ext cx="180" cy="156"/>
            </a:xfrm>
            <a:prstGeom prst="ellipse">
              <a:avLst/>
            </a:prstGeom>
            <a:solidFill>
              <a:srgbClr val="000000"/>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61" name="Freeform 35"/>
            <p:cNvSpPr>
              <a:spLocks/>
            </p:cNvSpPr>
            <p:nvPr/>
          </p:nvSpPr>
          <p:spPr bwMode="auto">
            <a:xfrm>
              <a:off x="6225" y="8891"/>
              <a:ext cx="225" cy="19"/>
            </a:xfrm>
            <a:custGeom>
              <a:avLst/>
              <a:gdLst>
                <a:gd name="T0" fmla="*/ 0 w 225"/>
                <a:gd name="T1" fmla="*/ 19 h 19"/>
                <a:gd name="T2" fmla="*/ 225 w 225"/>
                <a:gd name="T3" fmla="*/ 0 h 19"/>
              </a:gdLst>
              <a:ahLst/>
              <a:cxnLst>
                <a:cxn ang="0">
                  <a:pos x="T0" y="T1"/>
                </a:cxn>
                <a:cxn ang="0">
                  <a:pos x="T2" y="T3"/>
                </a:cxn>
              </a:cxnLst>
              <a:rect l="0" t="0" r="r" b="b"/>
              <a:pathLst>
                <a:path w="225" h="19">
                  <a:moveTo>
                    <a:pt x="0" y="19"/>
                  </a:moveTo>
                  <a:lnTo>
                    <a:pt x="22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2" name="Rectangle 34"/>
            <p:cNvSpPr>
              <a:spLocks noChangeArrowheads="1"/>
            </p:cNvSpPr>
            <p:nvPr/>
          </p:nvSpPr>
          <p:spPr bwMode="auto">
            <a:xfrm>
              <a:off x="5879" y="8525"/>
              <a:ext cx="2520" cy="109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3" name="Text Box 33"/>
            <p:cNvSpPr txBox="1">
              <a:spLocks noChangeArrowheads="1"/>
            </p:cNvSpPr>
            <p:nvPr/>
          </p:nvSpPr>
          <p:spPr bwMode="auto">
            <a:xfrm>
              <a:off x="5864" y="827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600" dirty="0">
                  <a:cs typeface="Times New Roman" panose="02020603050405020304" pitchFamily="18" charset="0"/>
                </a:rPr>
                <a:t>本</a:t>
              </a:r>
              <a:r>
                <a:rPr kumimoji="0" lang="zh-CN" altLang="zh-CN" sz="1600" dirty="0">
                  <a:cs typeface="Times New Roman" panose="02020603050405020304" pitchFamily="18" charset="0"/>
                </a:rPr>
                <a:t>地项目</a:t>
              </a:r>
              <a:r>
                <a:rPr kumimoji="0" lang="en-US" altLang="zh-CN" sz="1600" dirty="0">
                  <a:cs typeface="Times New Roman" panose="02020603050405020304" pitchFamily="18" charset="0"/>
                </a:rPr>
                <a:t>4</a:t>
              </a:r>
            </a:p>
          </p:txBody>
        </p:sp>
        <p:sp>
          <p:nvSpPr>
            <p:cNvPr id="11264" name="Oval 32"/>
            <p:cNvSpPr>
              <a:spLocks noChangeArrowheads="1"/>
            </p:cNvSpPr>
            <p:nvPr/>
          </p:nvSpPr>
          <p:spPr bwMode="auto">
            <a:xfrm>
              <a:off x="6419" y="8837"/>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65" name="Oval 31"/>
            <p:cNvSpPr>
              <a:spLocks noChangeArrowheads="1"/>
            </p:cNvSpPr>
            <p:nvPr/>
          </p:nvSpPr>
          <p:spPr bwMode="auto">
            <a:xfrm>
              <a:off x="6779" y="8681"/>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67" name="Oval 30"/>
            <p:cNvSpPr>
              <a:spLocks noChangeArrowheads="1"/>
            </p:cNvSpPr>
            <p:nvPr/>
          </p:nvSpPr>
          <p:spPr bwMode="auto">
            <a:xfrm>
              <a:off x="6779" y="8993"/>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68" name="Oval 29"/>
            <p:cNvSpPr>
              <a:spLocks noChangeArrowheads="1"/>
            </p:cNvSpPr>
            <p:nvPr/>
          </p:nvSpPr>
          <p:spPr bwMode="auto">
            <a:xfrm>
              <a:off x="8039" y="8900"/>
              <a:ext cx="180" cy="156"/>
            </a:xfrm>
            <a:prstGeom prst="ellipse">
              <a:avLst/>
            </a:prstGeom>
            <a:solidFill>
              <a:srgbClr val="000000"/>
            </a:solidFill>
            <a:ln w="38100" cmpd="dbl">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69" name="Freeform 28"/>
            <p:cNvSpPr>
              <a:spLocks/>
            </p:cNvSpPr>
            <p:nvPr/>
          </p:nvSpPr>
          <p:spPr bwMode="auto">
            <a:xfrm>
              <a:off x="7470" y="8834"/>
              <a:ext cx="210" cy="120"/>
            </a:xfrm>
            <a:custGeom>
              <a:avLst/>
              <a:gdLst>
                <a:gd name="T0" fmla="*/ 0 w 210"/>
                <a:gd name="T1" fmla="*/ 0 h 120"/>
                <a:gd name="T2" fmla="*/ 210 w 210"/>
                <a:gd name="T3" fmla="*/ 120 h 120"/>
              </a:gdLst>
              <a:ahLst/>
              <a:cxnLst>
                <a:cxn ang="0">
                  <a:pos x="T0" y="T1"/>
                </a:cxn>
                <a:cxn ang="0">
                  <a:pos x="T2" y="T3"/>
                </a:cxn>
              </a:cxnLst>
              <a:rect l="0" t="0" r="r" b="b"/>
              <a:pathLst>
                <a:path w="210" h="120">
                  <a:moveTo>
                    <a:pt x="0" y="0"/>
                  </a:moveTo>
                  <a:lnTo>
                    <a:pt x="210" y="12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0" name="Freeform 27"/>
            <p:cNvSpPr>
              <a:spLocks/>
            </p:cNvSpPr>
            <p:nvPr/>
          </p:nvSpPr>
          <p:spPr bwMode="auto">
            <a:xfrm>
              <a:off x="6600" y="8786"/>
              <a:ext cx="180" cy="105"/>
            </a:xfrm>
            <a:custGeom>
              <a:avLst/>
              <a:gdLst>
                <a:gd name="T0" fmla="*/ 0 w 180"/>
                <a:gd name="T1" fmla="*/ 105 h 105"/>
                <a:gd name="T2" fmla="*/ 180 w 180"/>
                <a:gd name="T3" fmla="*/ 0 h 105"/>
              </a:gdLst>
              <a:ahLst/>
              <a:cxnLst>
                <a:cxn ang="0">
                  <a:pos x="T0" y="T1"/>
                </a:cxn>
                <a:cxn ang="0">
                  <a:pos x="T2" y="T3"/>
                </a:cxn>
              </a:cxnLst>
              <a:rect l="0" t="0" r="r" b="b"/>
              <a:pathLst>
                <a:path w="180" h="105">
                  <a:moveTo>
                    <a:pt x="0" y="105"/>
                  </a:moveTo>
                  <a:lnTo>
                    <a:pt x="18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1" name="Oval 26"/>
            <p:cNvSpPr>
              <a:spLocks noChangeArrowheads="1"/>
            </p:cNvSpPr>
            <p:nvPr/>
          </p:nvSpPr>
          <p:spPr bwMode="auto">
            <a:xfrm>
              <a:off x="7679" y="8900"/>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72" name="Freeform 25"/>
            <p:cNvSpPr>
              <a:spLocks/>
            </p:cNvSpPr>
            <p:nvPr/>
          </p:nvSpPr>
          <p:spPr bwMode="auto">
            <a:xfrm>
              <a:off x="6570" y="8936"/>
              <a:ext cx="225" cy="105"/>
            </a:xfrm>
            <a:custGeom>
              <a:avLst/>
              <a:gdLst>
                <a:gd name="T0" fmla="*/ 0 w 225"/>
                <a:gd name="T1" fmla="*/ 0 h 105"/>
                <a:gd name="T2" fmla="*/ 225 w 225"/>
                <a:gd name="T3" fmla="*/ 105 h 105"/>
              </a:gdLst>
              <a:ahLst/>
              <a:cxnLst>
                <a:cxn ang="0">
                  <a:pos x="T0" y="T1"/>
                </a:cxn>
                <a:cxn ang="0">
                  <a:pos x="T2" y="T3"/>
                </a:cxn>
              </a:cxnLst>
              <a:rect l="0" t="0" r="r" b="b"/>
              <a:pathLst>
                <a:path w="225" h="105">
                  <a:moveTo>
                    <a:pt x="0" y="0"/>
                  </a:moveTo>
                  <a:lnTo>
                    <a:pt x="225" y="10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3" name="Freeform 24"/>
            <p:cNvSpPr>
              <a:spLocks/>
            </p:cNvSpPr>
            <p:nvPr/>
          </p:nvSpPr>
          <p:spPr bwMode="auto">
            <a:xfrm>
              <a:off x="7500" y="9014"/>
              <a:ext cx="195" cy="135"/>
            </a:xfrm>
            <a:custGeom>
              <a:avLst/>
              <a:gdLst>
                <a:gd name="T0" fmla="*/ 0 w 195"/>
                <a:gd name="T1" fmla="*/ 135 h 135"/>
                <a:gd name="T2" fmla="*/ 195 w 195"/>
                <a:gd name="T3" fmla="*/ 0 h 135"/>
              </a:gdLst>
              <a:ahLst/>
              <a:cxnLst>
                <a:cxn ang="0">
                  <a:pos x="T0" y="T1"/>
                </a:cxn>
                <a:cxn ang="0">
                  <a:pos x="T2" y="T3"/>
                </a:cxn>
              </a:cxnLst>
              <a:rect l="0" t="0" r="r" b="b"/>
              <a:pathLst>
                <a:path w="195" h="135">
                  <a:moveTo>
                    <a:pt x="0" y="135"/>
                  </a:moveTo>
                  <a:lnTo>
                    <a:pt x="195"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4" name="Freeform 23"/>
            <p:cNvSpPr>
              <a:spLocks/>
            </p:cNvSpPr>
            <p:nvPr/>
          </p:nvSpPr>
          <p:spPr bwMode="auto">
            <a:xfrm>
              <a:off x="7830" y="8984"/>
              <a:ext cx="300" cy="15"/>
            </a:xfrm>
            <a:custGeom>
              <a:avLst/>
              <a:gdLst>
                <a:gd name="T0" fmla="*/ 0 w 300"/>
                <a:gd name="T1" fmla="*/ 15 h 15"/>
                <a:gd name="T2" fmla="*/ 300 w 300"/>
                <a:gd name="T3" fmla="*/ 0 h 15"/>
              </a:gdLst>
              <a:ahLst/>
              <a:cxnLst>
                <a:cxn ang="0">
                  <a:pos x="T0" y="T1"/>
                </a:cxn>
                <a:cxn ang="0">
                  <a:pos x="T2" y="T3"/>
                </a:cxn>
              </a:cxnLst>
              <a:rect l="0" t="0" r="r" b="b"/>
              <a:pathLst>
                <a:path w="300" h="15">
                  <a:moveTo>
                    <a:pt x="0" y="15"/>
                  </a:moveTo>
                  <a:lnTo>
                    <a:pt x="30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5" name="Oval 22"/>
            <p:cNvSpPr>
              <a:spLocks noChangeArrowheads="1"/>
            </p:cNvSpPr>
            <p:nvPr/>
          </p:nvSpPr>
          <p:spPr bwMode="auto">
            <a:xfrm>
              <a:off x="7319" y="8681"/>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76" name="Oval 21"/>
            <p:cNvSpPr>
              <a:spLocks noChangeArrowheads="1"/>
            </p:cNvSpPr>
            <p:nvPr/>
          </p:nvSpPr>
          <p:spPr bwMode="auto">
            <a:xfrm>
              <a:off x="7319" y="9149"/>
              <a:ext cx="180" cy="156"/>
            </a:xfrm>
            <a:prstGeom prst="ellipse">
              <a:avLst/>
            </a:prstGeom>
            <a:solidFill>
              <a:srgbClr val="FFFFFF"/>
            </a:solidFill>
            <a:ln w="3175">
              <a:solidFill>
                <a:srgbClr val="000000"/>
              </a:solidFill>
              <a:round/>
              <a:headEnd/>
              <a:tailEnd/>
            </a:ln>
          </p:spPr>
          <p:txBody>
            <a:bodyPr vert="horz" wrap="square" lIns="91440" tIns="45720" rIns="91440" bIns="45720" numCol="1" anchor="t" anchorCtr="0" compatLnSpc="1">
              <a:prstTxWarp prst="textNoShape">
                <a:avLst/>
              </a:prstTxWarp>
            </a:bodyPr>
            <a:lstStyle/>
            <a:p>
              <a:endParaRPr lang="zh-CN" altLang="en-US" sz="1600"/>
            </a:p>
          </p:txBody>
        </p:sp>
        <p:sp>
          <p:nvSpPr>
            <p:cNvPr id="11277" name="Freeform 20"/>
            <p:cNvSpPr>
              <a:spLocks/>
            </p:cNvSpPr>
            <p:nvPr/>
          </p:nvSpPr>
          <p:spPr bwMode="auto">
            <a:xfrm>
              <a:off x="6915" y="9101"/>
              <a:ext cx="450" cy="90"/>
            </a:xfrm>
            <a:custGeom>
              <a:avLst/>
              <a:gdLst>
                <a:gd name="T0" fmla="*/ 0 w 450"/>
                <a:gd name="T1" fmla="*/ 0 h 90"/>
                <a:gd name="T2" fmla="*/ 450 w 450"/>
                <a:gd name="T3" fmla="*/ 90 h 90"/>
              </a:gdLst>
              <a:ahLst/>
              <a:cxnLst>
                <a:cxn ang="0">
                  <a:pos x="T0" y="T1"/>
                </a:cxn>
                <a:cxn ang="0">
                  <a:pos x="T2" y="T3"/>
                </a:cxn>
              </a:cxnLst>
              <a:rect l="0" t="0" r="r" b="b"/>
              <a:pathLst>
                <a:path w="450" h="90">
                  <a:moveTo>
                    <a:pt x="0" y="0"/>
                  </a:moveTo>
                  <a:lnTo>
                    <a:pt x="450" y="9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8" name="Freeform 19"/>
            <p:cNvSpPr>
              <a:spLocks/>
            </p:cNvSpPr>
            <p:nvPr/>
          </p:nvSpPr>
          <p:spPr bwMode="auto">
            <a:xfrm>
              <a:off x="6975" y="8756"/>
              <a:ext cx="330" cy="1"/>
            </a:xfrm>
            <a:custGeom>
              <a:avLst/>
              <a:gdLst>
                <a:gd name="T0" fmla="*/ 0 w 330"/>
                <a:gd name="T1" fmla="*/ 0 h 1"/>
                <a:gd name="T2" fmla="*/ 330 w 330"/>
                <a:gd name="T3" fmla="*/ 0 h 1"/>
              </a:gdLst>
              <a:ahLst/>
              <a:cxnLst>
                <a:cxn ang="0">
                  <a:pos x="T0" y="T1"/>
                </a:cxn>
                <a:cxn ang="0">
                  <a:pos x="T2" y="T3"/>
                </a:cxn>
              </a:cxnLst>
              <a:rect l="0" t="0" r="r" b="b"/>
              <a:pathLst>
                <a:path w="330" h="1">
                  <a:moveTo>
                    <a:pt x="0" y="0"/>
                  </a:moveTo>
                  <a:lnTo>
                    <a:pt x="330"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79" name="Text Box 18"/>
            <p:cNvSpPr txBox="1">
              <a:spLocks noChangeArrowheads="1"/>
            </p:cNvSpPr>
            <p:nvPr/>
          </p:nvSpPr>
          <p:spPr bwMode="auto">
            <a:xfrm>
              <a:off x="4049" y="9215"/>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600" dirty="0">
                  <a:cs typeface="Times New Roman" panose="02020603050405020304" pitchFamily="18" charset="0"/>
                </a:rPr>
                <a:t>本</a:t>
              </a:r>
              <a:r>
                <a:rPr kumimoji="0" lang="zh-CN" altLang="zh-CN" sz="1600" dirty="0" smtClean="0">
                  <a:cs typeface="Times New Roman" panose="02020603050405020304" pitchFamily="18" charset="0"/>
                </a:rPr>
                <a:t>地</a:t>
              </a:r>
              <a:r>
                <a:rPr kumimoji="0" lang="zh-CN" altLang="zh-CN" sz="1600" dirty="0">
                  <a:cs typeface="Times New Roman" panose="02020603050405020304" pitchFamily="18" charset="0"/>
                </a:rPr>
                <a:t>场所</a:t>
              </a:r>
              <a:r>
                <a:rPr kumimoji="0" lang="en-US" altLang="zh-CN" sz="1600" dirty="0">
                  <a:cs typeface="Times New Roman" panose="02020603050405020304" pitchFamily="18" charset="0"/>
                </a:rPr>
                <a:t>2</a:t>
              </a:r>
            </a:p>
          </p:txBody>
        </p:sp>
        <p:sp>
          <p:nvSpPr>
            <p:cNvPr id="11280" name="Text Box 17"/>
            <p:cNvSpPr txBox="1">
              <a:spLocks noChangeArrowheads="1"/>
            </p:cNvSpPr>
            <p:nvPr/>
          </p:nvSpPr>
          <p:spPr bwMode="auto">
            <a:xfrm>
              <a:off x="5796" y="9252"/>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en-US" sz="1600" dirty="0" smtClean="0">
                  <a:cs typeface="Times New Roman" panose="02020603050405020304" pitchFamily="18" charset="0"/>
                </a:rPr>
                <a:t>本</a:t>
              </a:r>
              <a:r>
                <a:rPr kumimoji="0" lang="zh-CN" altLang="zh-CN" sz="1600" dirty="0" smtClean="0">
                  <a:cs typeface="Times New Roman" panose="02020603050405020304" pitchFamily="18" charset="0"/>
                </a:rPr>
                <a:t>地</a:t>
              </a:r>
              <a:r>
                <a:rPr kumimoji="0" lang="zh-CN" altLang="zh-CN" sz="1600" dirty="0">
                  <a:cs typeface="Times New Roman" panose="02020603050405020304" pitchFamily="18" charset="0"/>
                </a:rPr>
                <a:t>场所</a:t>
              </a:r>
              <a:r>
                <a:rPr kumimoji="0" lang="en-US" altLang="zh-CN" sz="1600" dirty="0">
                  <a:cs typeface="Times New Roman" panose="02020603050405020304" pitchFamily="18" charset="0"/>
                </a:rPr>
                <a:t>3</a:t>
              </a:r>
            </a:p>
          </p:txBody>
        </p:sp>
        <p:sp>
          <p:nvSpPr>
            <p:cNvPr id="11281" name="Text Box 16"/>
            <p:cNvSpPr txBox="1">
              <a:spLocks noChangeArrowheads="1"/>
            </p:cNvSpPr>
            <p:nvPr/>
          </p:nvSpPr>
          <p:spPr bwMode="auto">
            <a:xfrm>
              <a:off x="1656" y="828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dirty="0">
                  <a:cs typeface="Times New Roman" panose="02020603050405020304" pitchFamily="18" charset="0"/>
                </a:rPr>
                <a:t>本地项目</a:t>
              </a:r>
              <a:r>
                <a:rPr kumimoji="0" lang="en-US" altLang="zh-CN" sz="1600" dirty="0">
                  <a:cs typeface="Times New Roman" panose="02020603050405020304" pitchFamily="18" charset="0"/>
                </a:rPr>
                <a:t>2</a:t>
              </a:r>
            </a:p>
          </p:txBody>
        </p:sp>
        <p:sp>
          <p:nvSpPr>
            <p:cNvPr id="11282" name="Freeform 15"/>
            <p:cNvSpPr>
              <a:spLocks/>
            </p:cNvSpPr>
            <p:nvPr/>
          </p:nvSpPr>
          <p:spPr bwMode="auto">
            <a:xfrm>
              <a:off x="1919" y="6029"/>
              <a:ext cx="1980" cy="2808"/>
            </a:xfrm>
            <a:custGeom>
              <a:avLst/>
              <a:gdLst>
                <a:gd name="T0" fmla="*/ 1980 w 1980"/>
                <a:gd name="T1" fmla="*/ 0 h 2808"/>
                <a:gd name="T2" fmla="*/ 1440 w 1980"/>
                <a:gd name="T3" fmla="*/ 0 h 2808"/>
                <a:gd name="T4" fmla="*/ 1080 w 1980"/>
                <a:gd name="T5" fmla="*/ 312 h 2808"/>
                <a:gd name="T6" fmla="*/ 0 w 1980"/>
                <a:gd name="T7" fmla="*/ 312 h 2808"/>
                <a:gd name="T8" fmla="*/ 0 w 1980"/>
                <a:gd name="T9" fmla="*/ 2808 h 2808"/>
              </a:gdLst>
              <a:ahLst/>
              <a:cxnLst>
                <a:cxn ang="0">
                  <a:pos x="T0" y="T1"/>
                </a:cxn>
                <a:cxn ang="0">
                  <a:pos x="T2" y="T3"/>
                </a:cxn>
                <a:cxn ang="0">
                  <a:pos x="T4" y="T5"/>
                </a:cxn>
                <a:cxn ang="0">
                  <a:pos x="T6" y="T7"/>
                </a:cxn>
                <a:cxn ang="0">
                  <a:pos x="T8" y="T9"/>
                </a:cxn>
              </a:cxnLst>
              <a:rect l="0" t="0" r="r" b="b"/>
              <a:pathLst>
                <a:path w="1980" h="2808">
                  <a:moveTo>
                    <a:pt x="1980" y="0"/>
                  </a:moveTo>
                  <a:lnTo>
                    <a:pt x="1440" y="0"/>
                  </a:lnTo>
                  <a:lnTo>
                    <a:pt x="1080" y="312"/>
                  </a:lnTo>
                  <a:lnTo>
                    <a:pt x="0" y="312"/>
                  </a:lnTo>
                  <a:lnTo>
                    <a:pt x="0" y="2808"/>
                  </a:lnTo>
                </a:path>
              </a:pathLst>
            </a:custGeom>
            <a:noFill/>
            <a:ln w="317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83" name="Freeform 14"/>
            <p:cNvSpPr>
              <a:spLocks/>
            </p:cNvSpPr>
            <p:nvPr/>
          </p:nvSpPr>
          <p:spPr bwMode="auto">
            <a:xfrm>
              <a:off x="2999" y="6191"/>
              <a:ext cx="1081" cy="2646"/>
            </a:xfrm>
            <a:custGeom>
              <a:avLst/>
              <a:gdLst>
                <a:gd name="T0" fmla="*/ 720 w 1081"/>
                <a:gd name="T1" fmla="*/ 2646 h 2646"/>
                <a:gd name="T2" fmla="*/ 720 w 1081"/>
                <a:gd name="T3" fmla="*/ 2178 h 2646"/>
                <a:gd name="T4" fmla="*/ 0 w 1081"/>
                <a:gd name="T5" fmla="*/ 2178 h 2646"/>
                <a:gd name="T6" fmla="*/ 0 w 1081"/>
                <a:gd name="T7" fmla="*/ 774 h 2646"/>
                <a:gd name="T8" fmla="*/ 1081 w 1081"/>
                <a:gd name="T9" fmla="*/ 750 h 2646"/>
                <a:gd name="T10" fmla="*/ 1081 w 1081"/>
                <a:gd name="T11" fmla="*/ 0 h 2646"/>
              </a:gdLst>
              <a:ahLst/>
              <a:cxnLst>
                <a:cxn ang="0">
                  <a:pos x="T0" y="T1"/>
                </a:cxn>
                <a:cxn ang="0">
                  <a:pos x="T2" y="T3"/>
                </a:cxn>
                <a:cxn ang="0">
                  <a:pos x="T4" y="T5"/>
                </a:cxn>
                <a:cxn ang="0">
                  <a:pos x="T6" y="T7"/>
                </a:cxn>
                <a:cxn ang="0">
                  <a:pos x="T8" y="T9"/>
                </a:cxn>
                <a:cxn ang="0">
                  <a:pos x="T10" y="T11"/>
                </a:cxn>
              </a:cxnLst>
              <a:rect l="0" t="0" r="r" b="b"/>
              <a:pathLst>
                <a:path w="1081" h="2646">
                  <a:moveTo>
                    <a:pt x="720" y="2646"/>
                  </a:moveTo>
                  <a:lnTo>
                    <a:pt x="720" y="2178"/>
                  </a:lnTo>
                  <a:lnTo>
                    <a:pt x="0" y="2178"/>
                  </a:lnTo>
                  <a:lnTo>
                    <a:pt x="0" y="774"/>
                  </a:lnTo>
                  <a:lnTo>
                    <a:pt x="1081" y="750"/>
                  </a:lnTo>
                  <a:lnTo>
                    <a:pt x="1081" y="0"/>
                  </a:lnTo>
                </a:path>
              </a:pathLst>
            </a:custGeom>
            <a:noFill/>
            <a:ln w="317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84" name="Text Box 13"/>
            <p:cNvSpPr txBox="1">
              <a:spLocks noChangeArrowheads="1"/>
            </p:cNvSpPr>
            <p:nvPr/>
          </p:nvSpPr>
          <p:spPr bwMode="auto">
            <a:xfrm>
              <a:off x="2999" y="649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a</a:t>
              </a:r>
            </a:p>
          </p:txBody>
        </p:sp>
        <p:sp>
          <p:nvSpPr>
            <p:cNvPr id="11285" name="Text Box 12"/>
            <p:cNvSpPr txBox="1">
              <a:spLocks noChangeArrowheads="1"/>
            </p:cNvSpPr>
            <p:nvPr/>
          </p:nvSpPr>
          <p:spPr bwMode="auto">
            <a:xfrm>
              <a:off x="3899" y="5873"/>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b</a:t>
              </a:r>
            </a:p>
          </p:txBody>
        </p:sp>
        <p:sp>
          <p:nvSpPr>
            <p:cNvPr id="11286" name="Text Box 11"/>
            <p:cNvSpPr txBox="1">
              <a:spLocks noChangeArrowheads="1"/>
            </p:cNvSpPr>
            <p:nvPr/>
          </p:nvSpPr>
          <p:spPr bwMode="auto">
            <a:xfrm>
              <a:off x="4619" y="649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c</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287" name="Text Box 10"/>
            <p:cNvSpPr txBox="1">
              <a:spLocks noChangeArrowheads="1"/>
            </p:cNvSpPr>
            <p:nvPr/>
          </p:nvSpPr>
          <p:spPr bwMode="auto">
            <a:xfrm>
              <a:off x="5519" y="6185"/>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0" i="0" u="none" strike="noStrike" cap="none" normalizeH="0" baseline="0" dirty="0" smtClean="0">
                  <a:ln>
                    <a:noFill/>
                  </a:ln>
                  <a:solidFill>
                    <a:schemeClr val="tx1"/>
                  </a:solidFill>
                  <a:effectLst/>
                  <a:cs typeface="Times New Roman" panose="02020603050405020304" pitchFamily="18" charset="0"/>
                </a:rPr>
                <a:t>d</a:t>
              </a:r>
              <a:endParaRPr kumimoji="0" lang="en-US" altLang="zh-CN" sz="1600" b="1" dirty="0">
                <a:cs typeface="Times New Roman" panose="02020603050405020304" pitchFamily="18" charset="0"/>
              </a:endParaRPr>
            </a:p>
          </p:txBody>
        </p:sp>
        <p:sp>
          <p:nvSpPr>
            <p:cNvPr id="11288" name="Text Box 9"/>
            <p:cNvSpPr txBox="1">
              <a:spLocks noChangeArrowheads="1"/>
            </p:cNvSpPr>
            <p:nvPr/>
          </p:nvSpPr>
          <p:spPr bwMode="auto">
            <a:xfrm>
              <a:off x="5519" y="6809"/>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e</a:t>
              </a:r>
            </a:p>
          </p:txBody>
        </p:sp>
        <p:sp>
          <p:nvSpPr>
            <p:cNvPr id="11289" name="Text Box 8"/>
            <p:cNvSpPr txBox="1">
              <a:spLocks noChangeArrowheads="1"/>
            </p:cNvSpPr>
            <p:nvPr/>
          </p:nvSpPr>
          <p:spPr bwMode="auto">
            <a:xfrm>
              <a:off x="6419" y="6497"/>
              <a:ext cx="3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b="1" dirty="0">
                  <a:cs typeface="Times New Roman" panose="02020603050405020304" pitchFamily="18" charset="0"/>
                </a:rPr>
                <a:t>f</a:t>
              </a:r>
            </a:p>
          </p:txBody>
        </p:sp>
        <p:sp>
          <p:nvSpPr>
            <p:cNvPr id="11290" name="Freeform 7"/>
            <p:cNvSpPr>
              <a:spLocks/>
            </p:cNvSpPr>
            <p:nvPr/>
          </p:nvSpPr>
          <p:spPr bwMode="auto">
            <a:xfrm>
              <a:off x="3705" y="6653"/>
              <a:ext cx="915" cy="693"/>
            </a:xfrm>
            <a:custGeom>
              <a:avLst/>
              <a:gdLst>
                <a:gd name="T0" fmla="*/ 914 w 915"/>
                <a:gd name="T1" fmla="*/ 0 h 693"/>
                <a:gd name="T2" fmla="*/ 915 w 915"/>
                <a:gd name="T3" fmla="*/ 348 h 693"/>
                <a:gd name="T4" fmla="*/ 15 w 915"/>
                <a:gd name="T5" fmla="*/ 348 h 693"/>
                <a:gd name="T6" fmla="*/ 0 w 915"/>
                <a:gd name="T7" fmla="*/ 693 h 693"/>
              </a:gdLst>
              <a:ahLst/>
              <a:cxnLst>
                <a:cxn ang="0">
                  <a:pos x="T0" y="T1"/>
                </a:cxn>
                <a:cxn ang="0">
                  <a:pos x="T2" y="T3"/>
                </a:cxn>
                <a:cxn ang="0">
                  <a:pos x="T4" y="T5"/>
                </a:cxn>
                <a:cxn ang="0">
                  <a:pos x="T6" y="T7"/>
                </a:cxn>
              </a:cxnLst>
              <a:rect l="0" t="0" r="r" b="b"/>
              <a:pathLst>
                <a:path w="915" h="693">
                  <a:moveTo>
                    <a:pt x="914" y="0"/>
                  </a:moveTo>
                  <a:lnTo>
                    <a:pt x="915" y="348"/>
                  </a:lnTo>
                  <a:lnTo>
                    <a:pt x="15" y="348"/>
                  </a:lnTo>
                  <a:lnTo>
                    <a:pt x="0" y="693"/>
                  </a:lnTo>
                </a:path>
              </a:pathLst>
            </a:custGeom>
            <a:noFill/>
            <a:ln w="3175">
              <a:solidFill>
                <a:srgbClr val="000000"/>
              </a:solidFill>
              <a:prstDash val="dash"/>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91" name="Freeform 6"/>
            <p:cNvSpPr>
              <a:spLocks/>
            </p:cNvSpPr>
            <p:nvPr/>
          </p:nvSpPr>
          <p:spPr bwMode="auto">
            <a:xfrm>
              <a:off x="4993" y="6666"/>
              <a:ext cx="360" cy="1092"/>
            </a:xfrm>
            <a:custGeom>
              <a:avLst/>
              <a:gdLst>
                <a:gd name="T0" fmla="*/ 0 w 360"/>
                <a:gd name="T1" fmla="*/ 0 h 1092"/>
                <a:gd name="T2" fmla="*/ 0 w 360"/>
                <a:gd name="T3" fmla="*/ 312 h 1092"/>
                <a:gd name="T4" fmla="*/ 360 w 360"/>
                <a:gd name="T5" fmla="*/ 312 h 1092"/>
                <a:gd name="T6" fmla="*/ 360 w 360"/>
                <a:gd name="T7" fmla="*/ 1092 h 1092"/>
              </a:gdLst>
              <a:ahLst/>
              <a:cxnLst>
                <a:cxn ang="0">
                  <a:pos x="T0" y="T1"/>
                </a:cxn>
                <a:cxn ang="0">
                  <a:pos x="T2" y="T3"/>
                </a:cxn>
                <a:cxn ang="0">
                  <a:pos x="T4" y="T5"/>
                </a:cxn>
                <a:cxn ang="0">
                  <a:pos x="T6" y="T7"/>
                </a:cxn>
              </a:cxnLst>
              <a:rect l="0" t="0" r="r" b="b"/>
              <a:pathLst>
                <a:path w="360" h="1092">
                  <a:moveTo>
                    <a:pt x="0" y="0"/>
                  </a:moveTo>
                  <a:lnTo>
                    <a:pt x="0" y="312"/>
                  </a:lnTo>
                  <a:lnTo>
                    <a:pt x="360" y="312"/>
                  </a:lnTo>
                  <a:lnTo>
                    <a:pt x="360" y="1092"/>
                  </a:lnTo>
                </a:path>
              </a:pathLst>
            </a:custGeom>
            <a:noFill/>
            <a:ln w="3175">
              <a:solidFill>
                <a:srgbClr val="000000"/>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92" name="Freeform 5"/>
            <p:cNvSpPr>
              <a:spLocks/>
            </p:cNvSpPr>
            <p:nvPr/>
          </p:nvSpPr>
          <p:spPr bwMode="auto">
            <a:xfrm>
              <a:off x="4245" y="6965"/>
              <a:ext cx="1454" cy="1872"/>
            </a:xfrm>
            <a:custGeom>
              <a:avLst/>
              <a:gdLst>
                <a:gd name="T0" fmla="*/ 1274 w 1454"/>
                <a:gd name="T1" fmla="*/ 0 h 1872"/>
                <a:gd name="T2" fmla="*/ 1454 w 1454"/>
                <a:gd name="T3" fmla="*/ 624 h 1872"/>
                <a:gd name="T4" fmla="*/ 1410 w 1454"/>
                <a:gd name="T5" fmla="*/ 1341 h 1872"/>
                <a:gd name="T6" fmla="*/ 0 w 1454"/>
                <a:gd name="T7" fmla="*/ 1356 h 1872"/>
                <a:gd name="T8" fmla="*/ 14 w 1454"/>
                <a:gd name="T9" fmla="*/ 1872 h 1872"/>
              </a:gdLst>
              <a:ahLst/>
              <a:cxnLst>
                <a:cxn ang="0">
                  <a:pos x="T0" y="T1"/>
                </a:cxn>
                <a:cxn ang="0">
                  <a:pos x="T2" y="T3"/>
                </a:cxn>
                <a:cxn ang="0">
                  <a:pos x="T4" y="T5"/>
                </a:cxn>
                <a:cxn ang="0">
                  <a:pos x="T6" y="T7"/>
                </a:cxn>
                <a:cxn ang="0">
                  <a:pos x="T8" y="T9"/>
                </a:cxn>
              </a:cxnLst>
              <a:rect l="0" t="0" r="r" b="b"/>
              <a:pathLst>
                <a:path w="1454" h="1872">
                  <a:moveTo>
                    <a:pt x="1274" y="0"/>
                  </a:moveTo>
                  <a:lnTo>
                    <a:pt x="1454" y="624"/>
                  </a:lnTo>
                  <a:lnTo>
                    <a:pt x="1410" y="1341"/>
                  </a:lnTo>
                  <a:lnTo>
                    <a:pt x="0" y="1356"/>
                  </a:lnTo>
                  <a:lnTo>
                    <a:pt x="14" y="1872"/>
                  </a:lnTo>
                </a:path>
              </a:pathLst>
            </a:custGeom>
            <a:noFill/>
            <a:ln w="3175">
              <a:solidFill>
                <a:srgbClr val="000000"/>
              </a:solidFill>
              <a:prstDash val="dash"/>
              <a:round/>
              <a:headEnd/>
              <a:tailEnd type="triangle" w="med" len="me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93" name="Freeform 4"/>
            <p:cNvSpPr>
              <a:spLocks/>
            </p:cNvSpPr>
            <p:nvPr/>
          </p:nvSpPr>
          <p:spPr bwMode="auto">
            <a:xfrm>
              <a:off x="5519" y="6965"/>
              <a:ext cx="540" cy="1872"/>
            </a:xfrm>
            <a:custGeom>
              <a:avLst/>
              <a:gdLst>
                <a:gd name="T0" fmla="*/ 360 w 540"/>
                <a:gd name="T1" fmla="*/ 0 h 1872"/>
                <a:gd name="T2" fmla="*/ 540 w 540"/>
                <a:gd name="T3" fmla="*/ 936 h 1872"/>
                <a:gd name="T4" fmla="*/ 0 w 540"/>
                <a:gd name="T5" fmla="*/ 1872 h 1872"/>
              </a:gdLst>
              <a:ahLst/>
              <a:cxnLst>
                <a:cxn ang="0">
                  <a:pos x="T0" y="T1"/>
                </a:cxn>
                <a:cxn ang="0">
                  <a:pos x="T2" y="T3"/>
                </a:cxn>
                <a:cxn ang="0">
                  <a:pos x="T4" y="T5"/>
                </a:cxn>
              </a:cxnLst>
              <a:rect l="0" t="0" r="r" b="b"/>
              <a:pathLst>
                <a:path w="540" h="1872">
                  <a:moveTo>
                    <a:pt x="360" y="0"/>
                  </a:moveTo>
                  <a:lnTo>
                    <a:pt x="540" y="936"/>
                  </a:lnTo>
                  <a:lnTo>
                    <a:pt x="0" y="1872"/>
                  </a:lnTo>
                </a:path>
              </a:pathLst>
            </a:custGeom>
            <a:noFill/>
            <a:ln w="3175">
              <a:solidFill>
                <a:srgbClr val="000000"/>
              </a:solidFill>
              <a:prstDash val="dash"/>
              <a:round/>
              <a:headEnd type="triangle" w="med" len="me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94" name="Line 3"/>
            <p:cNvSpPr>
              <a:spLocks noChangeShapeType="1"/>
            </p:cNvSpPr>
            <p:nvPr/>
          </p:nvSpPr>
          <p:spPr bwMode="auto">
            <a:xfrm flipH="1">
              <a:off x="6044" y="6653"/>
              <a:ext cx="360" cy="2184"/>
            </a:xfrm>
            <a:prstGeom prst="line">
              <a:avLst/>
            </a:prstGeom>
            <a:noFill/>
            <a:ln w="6350">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295" name="Line 2"/>
            <p:cNvSpPr>
              <a:spLocks noChangeShapeType="1"/>
            </p:cNvSpPr>
            <p:nvPr/>
          </p:nvSpPr>
          <p:spPr bwMode="auto">
            <a:xfrm flipH="1" flipV="1">
              <a:off x="6779" y="6678"/>
              <a:ext cx="1440" cy="2340"/>
            </a:xfrm>
            <a:prstGeom prst="line">
              <a:avLst/>
            </a:prstGeom>
            <a:noFill/>
            <a:ln w="31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sz="2400" dirty="0" smtClean="0"/>
              <a:t>图中只画出了四个工作场地，其中一个是整个项目的协调在协调员场地，同时，也是</a:t>
            </a:r>
            <a:r>
              <a:rPr lang="zh-CN" altLang="en-US" sz="2400" i="1" dirty="0" smtClean="0"/>
              <a:t>本地项目</a:t>
            </a:r>
            <a:r>
              <a:rPr lang="en-US" sz="2400" i="1" dirty="0" smtClean="0"/>
              <a:t>1</a:t>
            </a:r>
            <a:r>
              <a:rPr lang="zh-CN" altLang="en-US" sz="2400" dirty="0" smtClean="0"/>
              <a:t>的工作场地。</a:t>
            </a:r>
            <a:endParaRPr lang="en-US" altLang="zh-CN" sz="2400" dirty="0" smtClean="0"/>
          </a:p>
          <a:p>
            <a:r>
              <a:rPr lang="zh-CN" altLang="en-US" sz="2400" dirty="0" smtClean="0"/>
              <a:t>依据分层的概念，</a:t>
            </a:r>
            <a:r>
              <a:rPr lang="zh-CN" altLang="en-US" sz="2400" i="1" dirty="0" smtClean="0"/>
              <a:t>本地项目</a:t>
            </a:r>
            <a:r>
              <a:rPr lang="zh-CN" altLang="en-US" sz="2400" dirty="0" smtClean="0"/>
              <a:t>继续可以分解成若干个</a:t>
            </a:r>
            <a:r>
              <a:rPr lang="zh-CN" altLang="en-US" sz="2400" i="1" dirty="0" smtClean="0"/>
              <a:t>子本地项目，</a:t>
            </a:r>
            <a:r>
              <a:rPr lang="zh-CN" altLang="en-US" sz="2400" dirty="0" smtClean="0"/>
              <a:t>并充</a:t>
            </a:r>
            <a:r>
              <a:rPr lang="zh-CN" altLang="en-US" sz="2400" i="1" dirty="0" smtClean="0"/>
              <a:t>当子全球协调员</a:t>
            </a:r>
            <a:r>
              <a:rPr lang="zh-CN" altLang="en-US" sz="2400" dirty="0" smtClean="0"/>
              <a:t>，如果交易成本合理且质量能够得到控制的话。</a:t>
            </a:r>
            <a:endParaRPr lang="en-US" altLang="zh-CN" sz="2400" dirty="0" smtClean="0"/>
          </a:p>
          <a:p>
            <a:endParaRPr lang="en-US" altLang="zh-CN" sz="2400" dirty="0" smtClean="0"/>
          </a:p>
          <a:p>
            <a:r>
              <a:rPr lang="zh-CN" altLang="en-US" sz="2400" dirty="0" smtClean="0"/>
              <a:t>在项目开始，项目协调者需要建立的分解和协调关系，并且定义全球项目过程，定义当地项目过程。</a:t>
            </a:r>
            <a:endParaRPr lang="en-US" altLang="zh-CN" sz="2400" dirty="0" smtClean="0"/>
          </a:p>
          <a:p>
            <a:pPr lvl="1"/>
            <a:r>
              <a:rPr lang="zh-CN" altLang="en-US" sz="2000" dirty="0" smtClean="0"/>
              <a:t>余下来的问题是项目进展过程中的协调、通信和交流。</a:t>
            </a:r>
            <a:endParaRPr lang="en-US" altLang="zh-CN" sz="2000" dirty="0" smtClean="0"/>
          </a:p>
          <a:p>
            <a:pPr lvl="1"/>
            <a:r>
              <a:rPr lang="zh-CN" altLang="en-US" sz="2000" dirty="0" smtClean="0"/>
              <a:t>基于现代通信手段，以项目工作流管理为基础，形成的分布式软件工程工作环境已逐渐成为全球项目的工程环境。</a:t>
            </a:r>
            <a:endParaRPr lang="zh-CN" altLang="en-US" sz="2000"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27.2.3 CMMI</a:t>
            </a:r>
            <a:r>
              <a:rPr lang="zh-CN" altLang="en-US" dirty="0" smtClean="0"/>
              <a:t>与全球软件化开发</a:t>
            </a:r>
            <a:endParaRPr lang="zh-CN" altLang="en-US" dirty="0"/>
          </a:p>
        </p:txBody>
      </p:sp>
      <p:sp>
        <p:nvSpPr>
          <p:cNvPr id="3" name="内容占位符 2"/>
          <p:cNvSpPr>
            <a:spLocks noGrp="1"/>
          </p:cNvSpPr>
          <p:nvPr>
            <p:ph idx="1"/>
          </p:nvPr>
        </p:nvSpPr>
        <p:spPr/>
        <p:txBody>
          <a:bodyPr/>
          <a:lstStyle/>
          <a:p>
            <a:r>
              <a:rPr lang="en-US" altLang="zh-CN" sz="2400" dirty="0"/>
              <a:t>CMM/CMMI</a:t>
            </a:r>
            <a:r>
              <a:rPr lang="zh-CN" altLang="en-US" sz="2400" dirty="0"/>
              <a:t>理论同样适用于评价和改进全球软件队伍的成熟度</a:t>
            </a:r>
            <a:r>
              <a:rPr lang="zh-CN" altLang="en-US" sz="2400" dirty="0" smtClean="0"/>
              <a:t>。</a:t>
            </a:r>
            <a:endParaRPr lang="en-US" altLang="zh-CN" sz="2400" dirty="0" smtClean="0"/>
          </a:p>
          <a:p>
            <a:r>
              <a:rPr lang="zh-CN" altLang="en-US" sz="2400" dirty="0" smtClean="0"/>
              <a:t>与</a:t>
            </a:r>
            <a:r>
              <a:rPr lang="zh-CN" altLang="en-US" sz="2400" dirty="0"/>
              <a:t>传统的集中场地的企业的主要差异在于必须考虑队伍的分布特征、队伍组织的虚拟性、文化差异等因素</a:t>
            </a:r>
            <a:r>
              <a:rPr lang="zh-CN" altLang="en-US" sz="2400" dirty="0" smtClean="0"/>
              <a:t>。</a:t>
            </a:r>
            <a:endParaRPr lang="en-US" altLang="zh-CN" sz="2400" dirty="0" smtClean="0"/>
          </a:p>
          <a:p>
            <a:r>
              <a:rPr lang="zh-CN" altLang="en-US" sz="2400" dirty="0" smtClean="0"/>
              <a:t>为</a:t>
            </a:r>
            <a:r>
              <a:rPr lang="zh-CN" altLang="en-US" sz="2400" dirty="0"/>
              <a:t>提高全球化软件工程的组织能力</a:t>
            </a:r>
            <a:r>
              <a:rPr lang="zh-CN" altLang="en-US" sz="2400" dirty="0" smtClean="0"/>
              <a:t>，至少</a:t>
            </a:r>
            <a:r>
              <a:rPr lang="zh-CN" altLang="en-US" sz="2400" dirty="0"/>
              <a:t>要给全球队伍的</a:t>
            </a:r>
            <a:r>
              <a:rPr lang="en-US" altLang="zh-CN" sz="2400" dirty="0"/>
              <a:t>CMMI</a:t>
            </a:r>
            <a:r>
              <a:rPr lang="zh-CN" altLang="en-US" sz="2400" dirty="0"/>
              <a:t>模型增加或强调两个特定目标</a:t>
            </a:r>
            <a:endParaRPr lang="en-US" sz="2400" dirty="0" smtClean="0"/>
          </a:p>
          <a:p>
            <a:pPr lvl="1"/>
            <a:r>
              <a:rPr lang="en-US" b="1" dirty="0" smtClean="0"/>
              <a:t>SG1</a:t>
            </a:r>
            <a:r>
              <a:rPr lang="zh-CN" altLang="en-US" b="1" dirty="0"/>
              <a:t>：</a:t>
            </a:r>
            <a:r>
              <a:rPr lang="zh-CN" altLang="en-US" b="1" dirty="0" smtClean="0"/>
              <a:t>定义全球化项目管理</a:t>
            </a:r>
            <a:endParaRPr lang="en-US" altLang="zh-CN" b="1" dirty="0" smtClean="0"/>
          </a:p>
          <a:p>
            <a:pPr lvl="1"/>
            <a:r>
              <a:rPr lang="en-US" altLang="zh-CN" b="1" dirty="0" smtClean="0"/>
              <a:t>SG2</a:t>
            </a:r>
            <a:r>
              <a:rPr lang="zh-CN" altLang="en-US" b="1" dirty="0" smtClean="0"/>
              <a:t>：定义各个本地</a:t>
            </a:r>
            <a:r>
              <a:rPr lang="zh-CN" altLang="en-US" b="1" dirty="0"/>
              <a:t>场所之间的管理</a:t>
            </a:r>
            <a:endParaRPr lang="zh-CN" altLang="en-US" dirty="0"/>
          </a:p>
          <a:p>
            <a:endParaRPr lang="zh-CN"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smtClean="0"/>
              <a:t>为避免竞争的无序性，提高价值链的利润度，最简单的办法进行市场</a:t>
            </a:r>
            <a:r>
              <a:rPr lang="zh-CN" altLang="en-US" b="1" dirty="0" smtClean="0"/>
              <a:t>垄断或政府政策限制竞争</a:t>
            </a:r>
            <a:r>
              <a:rPr lang="zh-CN" altLang="en-US" dirty="0" smtClean="0"/>
              <a:t>，让价值链上的企业获得或保持较好的利润。</a:t>
            </a:r>
            <a:endParaRPr lang="en-US" altLang="zh-CN" dirty="0" smtClean="0"/>
          </a:p>
          <a:p>
            <a:pPr lvl="2"/>
            <a:r>
              <a:rPr lang="zh-CN" altLang="en-US" dirty="0" smtClean="0"/>
              <a:t>企业间的并购是垄断的一种途径</a:t>
            </a:r>
            <a:endParaRPr lang="en-US" altLang="zh-CN" dirty="0" smtClean="0"/>
          </a:p>
          <a:p>
            <a:pPr lvl="2"/>
            <a:r>
              <a:rPr lang="zh-CN" altLang="en-US" dirty="0" smtClean="0"/>
              <a:t>政府限制过度竞争</a:t>
            </a:r>
            <a:r>
              <a:rPr lang="en-US" altLang="zh-CN" dirty="0" smtClean="0"/>
              <a:t>(</a:t>
            </a:r>
            <a:r>
              <a:rPr lang="zh-CN" altLang="en-US" dirty="0" smtClean="0"/>
              <a:t>例如，对垄断或低价行为进行罚款</a:t>
            </a:r>
            <a:r>
              <a:rPr lang="en-US" altLang="zh-CN" dirty="0" smtClean="0"/>
              <a:t>)</a:t>
            </a:r>
          </a:p>
          <a:p>
            <a:pPr lvl="1"/>
            <a:r>
              <a:rPr lang="zh-CN" altLang="en-US" dirty="0" smtClean="0"/>
              <a:t>但是这种方法有悖于市场经济规律，因为一旦缺乏竞争或形成垄断，后续的软件版本升级、维护、服务质量就会下降，从而导致最终用户寻找新的产品或技术，</a:t>
            </a:r>
            <a:endParaRPr lang="en-US" altLang="zh-CN" dirty="0" smtClean="0"/>
          </a:p>
          <a:p>
            <a:pPr lvl="1"/>
            <a:r>
              <a:rPr lang="zh-CN" altLang="en-US" dirty="0" smtClean="0"/>
              <a:t>即，垄断→后续版本质量下降→服务质量下降→被其它产品或技术替代。</a:t>
            </a:r>
            <a:endParaRPr lang="en-US" altLang="zh-CN" dirty="0" smtClean="0"/>
          </a:p>
          <a:p>
            <a:pPr lvl="2"/>
            <a:r>
              <a:rPr lang="zh-CN" altLang="en-US" dirty="0" smtClean="0"/>
              <a:t>软件产品一般都具有国际通用性，一个国家限制竞争或局部保护，会导致竞争力的下降</a:t>
            </a:r>
            <a:endParaRPr lang="zh-CN" alt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27.2.3 CMMI</a:t>
            </a:r>
            <a:r>
              <a:rPr lang="zh-CN" altLang="en-US" dirty="0" smtClean="0"/>
              <a:t>与全球软件化开发</a:t>
            </a:r>
            <a:endParaRPr lang="zh-CN" altLang="en-US" dirty="0"/>
          </a:p>
        </p:txBody>
      </p:sp>
      <p:sp>
        <p:nvSpPr>
          <p:cNvPr id="3" name="内容占位符 2"/>
          <p:cNvSpPr>
            <a:spLocks noGrp="1"/>
          </p:cNvSpPr>
          <p:nvPr>
            <p:ph idx="1"/>
          </p:nvPr>
        </p:nvSpPr>
        <p:spPr/>
        <p:txBody>
          <a:bodyPr/>
          <a:lstStyle/>
          <a:p>
            <a:r>
              <a:rPr lang="en-US" b="1" dirty="0" smtClean="0"/>
              <a:t>SG1</a:t>
            </a:r>
            <a:r>
              <a:rPr lang="zh-CN" altLang="en-US" b="1" dirty="0" smtClean="0"/>
              <a:t>：定义全球化项目管理</a:t>
            </a:r>
            <a:endParaRPr lang="en-US" altLang="zh-CN" b="1" dirty="0" smtClean="0"/>
          </a:p>
          <a:p>
            <a:pPr lvl="1"/>
            <a:r>
              <a:rPr lang="en-US" dirty="0" smtClean="0"/>
              <a:t>SG1.1</a:t>
            </a:r>
            <a:r>
              <a:rPr lang="zh-CN" altLang="en-US" dirty="0" smtClean="0"/>
              <a:t>：全球化任务管理：</a:t>
            </a:r>
            <a:endParaRPr lang="en-US" altLang="zh-CN" dirty="0" smtClean="0"/>
          </a:p>
          <a:p>
            <a:pPr lvl="2"/>
            <a:r>
              <a:rPr lang="zh-CN" altLang="en-US" dirty="0" smtClean="0"/>
              <a:t>确定队伍和跨地域的组织结构；</a:t>
            </a:r>
            <a:endParaRPr lang="en-US" altLang="zh-CN" dirty="0" smtClean="0"/>
          </a:p>
          <a:p>
            <a:pPr lvl="2"/>
            <a:r>
              <a:rPr lang="zh-CN" altLang="en-US" dirty="0" smtClean="0"/>
              <a:t>确定个本地场所之间的任务分配方式。</a:t>
            </a:r>
          </a:p>
          <a:p>
            <a:pPr lvl="1"/>
            <a:r>
              <a:rPr lang="en-US" dirty="0" smtClean="0"/>
              <a:t>SP 1.2 </a:t>
            </a:r>
            <a:r>
              <a:rPr lang="zh-CN" altLang="en-US" dirty="0" smtClean="0"/>
              <a:t>知识和技能：</a:t>
            </a:r>
            <a:endParaRPr lang="en-US" altLang="zh-CN" dirty="0" smtClean="0"/>
          </a:p>
          <a:p>
            <a:pPr lvl="2"/>
            <a:r>
              <a:rPr lang="zh-CN" altLang="en-US" dirty="0" smtClean="0"/>
              <a:t>标识每个场地全球队伍员工所需的商业竞争意识；标识每个子队伍的文化需求；标识</a:t>
            </a:r>
            <a:r>
              <a:rPr lang="en-US" dirty="0" smtClean="0"/>
              <a:t>GSE</a:t>
            </a:r>
            <a:r>
              <a:rPr lang="zh-CN" altLang="en-US" dirty="0" smtClean="0"/>
              <a:t>的交流技能；建立相关的配置准则。</a:t>
            </a:r>
          </a:p>
          <a:p>
            <a:pPr lvl="1"/>
            <a:r>
              <a:rPr lang="en-US" dirty="0" smtClean="0"/>
              <a:t>SP 1.3 </a:t>
            </a:r>
            <a:r>
              <a:rPr lang="zh-CN" altLang="en-US" dirty="0" smtClean="0"/>
              <a:t>全球化项目管理：</a:t>
            </a:r>
            <a:endParaRPr lang="en-US" altLang="zh-CN" dirty="0" smtClean="0"/>
          </a:p>
          <a:p>
            <a:pPr lvl="2"/>
            <a:r>
              <a:rPr lang="zh-CN" altLang="en-US" dirty="0" smtClean="0"/>
              <a:t>标识</a:t>
            </a:r>
            <a:r>
              <a:rPr lang="en-US" dirty="0" smtClean="0"/>
              <a:t>GSE</a:t>
            </a:r>
            <a:r>
              <a:rPr lang="zh-CN" altLang="en-US" dirty="0" smtClean="0"/>
              <a:t>项目管理任务；把这些任务分配给合适的队伍成员；由项目经理们保证文化意识；建立各本地场所之间的合作和协调规程；建立各本地场所之间的报告规程；建立风险管理策略。</a:t>
            </a:r>
          </a:p>
          <a:p>
            <a:endParaRPr lang="zh-CN" altLang="en-US" dirty="0"/>
          </a:p>
        </p:txBody>
      </p:sp>
    </p:spTree>
    <p:extLst>
      <p:ext uri="{BB962C8B-B14F-4D97-AF65-F5344CB8AC3E}">
        <p14:creationId xmlns:p14="http://schemas.microsoft.com/office/powerpoint/2010/main" val="271760802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b="1" dirty="0" smtClean="0"/>
              <a:t>SG2: </a:t>
            </a:r>
            <a:r>
              <a:rPr lang="zh-CN" altLang="en-US" b="1" dirty="0" smtClean="0"/>
              <a:t>定义各个本地场所之间的管理</a:t>
            </a:r>
            <a:endParaRPr lang="zh-CN" altLang="en-US" dirty="0" smtClean="0"/>
          </a:p>
          <a:p>
            <a:pPr lvl="1"/>
            <a:r>
              <a:rPr lang="en-US" dirty="0" smtClean="0"/>
              <a:t>SP 2.1 </a:t>
            </a:r>
            <a:r>
              <a:rPr lang="zh-CN" altLang="en-US" dirty="0" smtClean="0"/>
              <a:t>运行规程：</a:t>
            </a:r>
            <a:endParaRPr lang="en-US" altLang="zh-CN" dirty="0" smtClean="0"/>
          </a:p>
          <a:p>
            <a:pPr lvl="2"/>
            <a:r>
              <a:rPr lang="zh-CN" altLang="en-US" dirty="0" smtClean="0"/>
              <a:t>定义本地场所之间的矛盾和分歧的表达和解决方式；实现交流策略；建立队伍成员之间的交流接口；实现本地场所之间的会议策略。</a:t>
            </a:r>
          </a:p>
          <a:p>
            <a:pPr lvl="1"/>
            <a:r>
              <a:rPr lang="en-US" dirty="0" smtClean="0"/>
              <a:t>SP 2.2 </a:t>
            </a:r>
            <a:r>
              <a:rPr lang="zh-CN" altLang="en-US" dirty="0" smtClean="0"/>
              <a:t>本地场所之间的合作：</a:t>
            </a:r>
            <a:endParaRPr lang="en-US" altLang="zh-CN" dirty="0" smtClean="0"/>
          </a:p>
          <a:p>
            <a:pPr lvl="2"/>
            <a:r>
              <a:rPr lang="zh-CN" altLang="en-US" dirty="0" smtClean="0"/>
              <a:t>标识共同的目标、目的和奖励；合作建立和维护工作产品的所有权边界；对于需要交换输入、输出或工作产品的地方，合作建立和维护接口和过程；合作开发、交流和分发与工作产品和队伍接口相关的承诺列表和工作计划。</a:t>
            </a:r>
            <a:endParaRPr lang="zh-CN" alt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27.8 </a:t>
            </a:r>
            <a:r>
              <a:rPr lang="zh-CN" altLang="en-US" dirty="0" smtClean="0"/>
              <a:t>总结</a:t>
            </a:r>
            <a:endParaRPr lang="zh-CN" altLang="en-US" dirty="0"/>
          </a:p>
        </p:txBody>
      </p:sp>
      <p:sp>
        <p:nvSpPr>
          <p:cNvPr id="3" name="内容占位符 2"/>
          <p:cNvSpPr>
            <a:spLocks noGrp="1"/>
          </p:cNvSpPr>
          <p:nvPr>
            <p:ph idx="1"/>
          </p:nvPr>
        </p:nvSpPr>
        <p:spPr>
          <a:xfrm>
            <a:off x="914400" y="1090812"/>
            <a:ext cx="8001000" cy="4902200"/>
          </a:xfrm>
        </p:spPr>
        <p:txBody>
          <a:bodyPr/>
          <a:lstStyle/>
          <a:p>
            <a:r>
              <a:rPr lang="zh-CN" altLang="zh-CN" dirty="0" smtClean="0"/>
              <a:t>全球</a:t>
            </a:r>
            <a:r>
              <a:rPr lang="zh-CN" altLang="zh-CN" dirty="0"/>
              <a:t>经济一体化的时代</a:t>
            </a:r>
            <a:r>
              <a:rPr lang="zh-CN" altLang="zh-CN" dirty="0" smtClean="0"/>
              <a:t>，</a:t>
            </a:r>
            <a:r>
              <a:rPr lang="zh-CN" altLang="en-US" dirty="0" smtClean="0"/>
              <a:t>形成了以实体组织为基础的开放联盟和全球软件工程模式，以及以虚拟社区为基础的开源工程模式。</a:t>
            </a:r>
            <a:endParaRPr lang="en-US" altLang="zh-CN" dirty="0" smtClean="0"/>
          </a:p>
          <a:p>
            <a:pPr lvl="1"/>
            <a:r>
              <a:rPr lang="zh-CN" altLang="en-US" dirty="0" smtClean="0"/>
              <a:t>开放和开源能够表现出软件的</a:t>
            </a:r>
            <a:r>
              <a:rPr lang="zh-CN" altLang="en-US" smtClean="0"/>
              <a:t>最大复用；</a:t>
            </a:r>
            <a:endParaRPr lang="en-US" altLang="zh-CN" dirty="0" smtClean="0"/>
          </a:p>
          <a:p>
            <a:pPr lvl="1"/>
            <a:r>
              <a:rPr lang="zh-CN" altLang="en-US" dirty="0" smtClean="0"/>
              <a:t>全球化的外包降低软件项目和产品的生产成本。</a:t>
            </a:r>
            <a:endParaRPr lang="en-US" altLang="zh-CN" dirty="0" smtClean="0"/>
          </a:p>
          <a:p>
            <a:r>
              <a:rPr lang="zh-CN" altLang="en-US" dirty="0" smtClean="0"/>
              <a:t>针对这些模式，也需要重新考虑和认识软件质量的控制和管理的观点与方法。</a:t>
            </a:r>
          </a:p>
          <a:p>
            <a:r>
              <a:rPr lang="zh-CN" altLang="en-US" dirty="0" smtClean="0"/>
              <a:t>软件工程管理者需要从更高的层面上认识开源开放和全球软件程化</a:t>
            </a:r>
            <a:endParaRPr lang="en-US" altLang="zh-CN" dirty="0" smtClean="0"/>
          </a:p>
          <a:p>
            <a:pPr lvl="1"/>
            <a:r>
              <a:rPr lang="zh-CN" altLang="en-US" dirty="0" smtClean="0"/>
              <a:t>避免传统方法中仅仅关注某一个项目成本、质量和工期，由此提高整个行业、地区、国家、乃至国际范围的软件工程整体能力。</a:t>
            </a:r>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27.8 </a:t>
            </a:r>
            <a:r>
              <a:rPr lang="zh-CN" altLang="en-US" dirty="0"/>
              <a:t>总结</a:t>
            </a:r>
          </a:p>
        </p:txBody>
      </p:sp>
      <p:sp>
        <p:nvSpPr>
          <p:cNvPr id="3" name="内容占位符 2"/>
          <p:cNvSpPr>
            <a:spLocks noGrp="1"/>
          </p:cNvSpPr>
          <p:nvPr>
            <p:ph idx="1"/>
          </p:nvPr>
        </p:nvSpPr>
        <p:spPr>
          <a:xfrm>
            <a:off x="914400" y="1203302"/>
            <a:ext cx="8001000" cy="4902200"/>
          </a:xfrm>
        </p:spPr>
        <p:txBody>
          <a:bodyPr/>
          <a:lstStyle/>
          <a:p>
            <a:r>
              <a:rPr lang="zh-CN" altLang="en-US" dirty="0" smtClean="0"/>
              <a:t>开放和开源：</a:t>
            </a:r>
            <a:endParaRPr lang="en-US" altLang="zh-CN" dirty="0" smtClean="0"/>
          </a:p>
          <a:p>
            <a:pPr lvl="1"/>
            <a:r>
              <a:rPr lang="zh-CN" altLang="en-US" sz="2000" dirty="0" smtClean="0"/>
              <a:t>有利于掌握产业的竞争时间和空间</a:t>
            </a:r>
            <a:endParaRPr lang="en-US" altLang="zh-CN" sz="2000" dirty="0" smtClean="0"/>
          </a:p>
          <a:p>
            <a:pPr lvl="1"/>
            <a:r>
              <a:rPr lang="zh-CN" altLang="en-US" sz="2000" dirty="0" smtClean="0"/>
              <a:t>避免低水平重复</a:t>
            </a:r>
            <a:endParaRPr lang="en-US" altLang="zh-CN" sz="2000" dirty="0" smtClean="0"/>
          </a:p>
          <a:p>
            <a:pPr lvl="1"/>
            <a:r>
              <a:rPr lang="zh-CN" altLang="en-US" sz="2000" dirty="0" smtClean="0"/>
              <a:t>提高创新能力</a:t>
            </a:r>
            <a:endParaRPr lang="en-US" altLang="zh-CN" sz="2000" dirty="0" smtClean="0"/>
          </a:p>
          <a:p>
            <a:r>
              <a:rPr lang="zh-CN" altLang="en-US" dirty="0" smtClean="0"/>
              <a:t>中国的软件发展到了：</a:t>
            </a:r>
            <a:endParaRPr lang="en-US" altLang="zh-CN" dirty="0" smtClean="0"/>
          </a:p>
          <a:p>
            <a:pPr lvl="1"/>
            <a:r>
              <a:rPr lang="zh-CN" altLang="en-US" dirty="0" smtClean="0"/>
              <a:t>主动开放与开源：</a:t>
            </a:r>
            <a:endParaRPr lang="en-US" altLang="zh-CN" dirty="0" smtClean="0"/>
          </a:p>
          <a:p>
            <a:pPr lvl="2"/>
            <a:r>
              <a:rPr lang="zh-CN" altLang="en-US" dirty="0" smtClean="0"/>
              <a:t>从跟踪和使用开源，到开源的发起者与组织者</a:t>
            </a:r>
            <a:endParaRPr lang="en-US" altLang="zh-CN" dirty="0" smtClean="0"/>
          </a:p>
          <a:p>
            <a:pPr lvl="2"/>
            <a:r>
              <a:rPr lang="zh-CN" altLang="en-US" dirty="0" smtClean="0"/>
              <a:t>主动定义开源协议</a:t>
            </a:r>
            <a:endParaRPr lang="en-US" altLang="zh-CN" dirty="0" smtClean="0"/>
          </a:p>
          <a:p>
            <a:pPr lvl="2"/>
            <a:r>
              <a:rPr lang="zh-CN" altLang="en-US" dirty="0" smtClean="0"/>
              <a:t>建立开源托管平台</a:t>
            </a:r>
            <a:endParaRPr lang="en-US" altLang="zh-CN" dirty="0" smtClean="0"/>
          </a:p>
          <a:p>
            <a:pPr lvl="2"/>
            <a:r>
              <a:rPr lang="zh-CN" altLang="en-US" dirty="0" smtClean="0"/>
              <a:t>定义项目许可证</a:t>
            </a:r>
            <a:endParaRPr lang="en-US" altLang="zh-CN" dirty="0" smtClean="0"/>
          </a:p>
          <a:p>
            <a:pPr lvl="2"/>
            <a:r>
              <a:rPr lang="zh-CN" altLang="en-US" dirty="0" smtClean="0"/>
              <a:t>逐步引领开源世界</a:t>
            </a:r>
            <a:endParaRPr lang="en-US" altLang="zh-CN" dirty="0" smtClean="0"/>
          </a:p>
          <a:p>
            <a:pPr lvl="1"/>
            <a:r>
              <a:rPr lang="zh-CN" altLang="en-US" dirty="0" smtClean="0"/>
              <a:t>组织全球软件工程，用世界上最聪明的人，而不仅仅是跟随者</a:t>
            </a:r>
            <a:endParaRPr lang="en-US" altLang="zh-CN" dirty="0"/>
          </a:p>
          <a:p>
            <a:pPr lvl="1"/>
            <a:endParaRPr lang="en-US" altLang="zh-CN" dirty="0" smtClean="0"/>
          </a:p>
          <a:p>
            <a:pPr lvl="1"/>
            <a:endParaRPr lang="en-US" altLang="zh-CN" dirty="0" smtClean="0"/>
          </a:p>
          <a:p>
            <a:pPr lvl="1"/>
            <a:endParaRPr lang="zh-CN" altLang="en-US" dirty="0"/>
          </a:p>
        </p:txBody>
      </p:sp>
    </p:spTree>
    <p:extLst>
      <p:ext uri="{BB962C8B-B14F-4D97-AF65-F5344CB8AC3E}">
        <p14:creationId xmlns:p14="http://schemas.microsoft.com/office/powerpoint/2010/main" val="16708879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对此，软件产业界出现了两种解决方案：</a:t>
            </a:r>
            <a:endParaRPr lang="en-US" altLang="zh-CN" dirty="0" smtClean="0"/>
          </a:p>
          <a:p>
            <a:pPr lvl="1"/>
            <a:r>
              <a:rPr lang="en-US" dirty="0" smtClean="0"/>
              <a:t>(1)</a:t>
            </a:r>
            <a:r>
              <a:rPr lang="zh-CN" altLang="en-US" dirty="0" smtClean="0"/>
              <a:t>产业联盟式的合作</a:t>
            </a:r>
            <a:r>
              <a:rPr lang="en-US" dirty="0" smtClean="0"/>
              <a:t>---</a:t>
            </a:r>
            <a:r>
              <a:rPr lang="zh-CN" altLang="en-US" dirty="0" smtClean="0"/>
              <a:t>多家机构共享知识产权、技术、服务；</a:t>
            </a:r>
            <a:endParaRPr lang="en-US" altLang="zh-CN" dirty="0" smtClean="0"/>
          </a:p>
          <a:p>
            <a:pPr lvl="1"/>
            <a:r>
              <a:rPr lang="en-US" dirty="0" smtClean="0"/>
              <a:t>(2) </a:t>
            </a:r>
            <a:r>
              <a:rPr lang="zh-CN" altLang="en-US" dirty="0" smtClean="0"/>
              <a:t>开源</a:t>
            </a:r>
            <a:r>
              <a:rPr lang="en-US" dirty="0" smtClean="0"/>
              <a:t>---</a:t>
            </a:r>
            <a:r>
              <a:rPr lang="zh-CN" altLang="en-US" dirty="0" smtClean="0"/>
              <a:t>共享源代码的使用，让更多的人参与，消除代码的缺陷，降低软件版本生产和维护成本。</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27.2 </a:t>
            </a:r>
            <a:r>
              <a:rPr lang="zh-CN" altLang="en-US" dirty="0" smtClean="0"/>
              <a:t>产业联盟</a:t>
            </a:r>
            <a:endParaRPr lang="zh-CN" altLang="en-US" dirty="0"/>
          </a:p>
        </p:txBody>
      </p:sp>
      <p:sp>
        <p:nvSpPr>
          <p:cNvPr id="3" name="内容占位符 2"/>
          <p:cNvSpPr>
            <a:spLocks noGrp="1"/>
          </p:cNvSpPr>
          <p:nvPr>
            <p:ph idx="1"/>
          </p:nvPr>
        </p:nvSpPr>
        <p:spPr/>
        <p:txBody>
          <a:bodyPr/>
          <a:lstStyle/>
          <a:p>
            <a:r>
              <a:rPr lang="en-US" dirty="0" smtClean="0"/>
              <a:t>27.2.1</a:t>
            </a:r>
            <a:r>
              <a:rPr lang="zh-CN" altLang="en-US" dirty="0" smtClean="0"/>
              <a:t>软件联盟的优势</a:t>
            </a:r>
          </a:p>
          <a:p>
            <a:r>
              <a:rPr lang="en-US" dirty="0" smtClean="0"/>
              <a:t>27.2.2 </a:t>
            </a:r>
            <a:r>
              <a:rPr lang="zh-CN" altLang="en-US" dirty="0" smtClean="0"/>
              <a:t>联盟的组织形式</a:t>
            </a:r>
          </a:p>
          <a:p>
            <a:r>
              <a:rPr lang="en-US" dirty="0" smtClean="0"/>
              <a:t>27.2.3 </a:t>
            </a:r>
            <a:r>
              <a:rPr lang="zh-CN" altLang="en-US" dirty="0" smtClean="0"/>
              <a:t>产业联盟的例子</a:t>
            </a:r>
          </a:p>
          <a:p>
            <a:pPr lvl="1"/>
            <a:r>
              <a:rPr lang="en-US" dirty="0" smtClean="0"/>
              <a:t>27.2.3.1 </a:t>
            </a:r>
            <a:r>
              <a:rPr lang="zh-CN" altLang="en-US" dirty="0" smtClean="0"/>
              <a:t>开放移动联盟</a:t>
            </a:r>
            <a:r>
              <a:rPr lang="en-US" dirty="0" smtClean="0"/>
              <a:t>—OMA</a:t>
            </a:r>
            <a:endParaRPr lang="zh-CN" altLang="en-US" dirty="0" smtClean="0"/>
          </a:p>
          <a:p>
            <a:pPr lvl="1"/>
            <a:r>
              <a:rPr lang="en-US" dirty="0" smtClean="0"/>
              <a:t>27.2.3.2 </a:t>
            </a:r>
            <a:r>
              <a:rPr lang="en-US" dirty="0" err="1" smtClean="0"/>
              <a:t>TMForum</a:t>
            </a:r>
            <a:r>
              <a:rPr lang="zh-CN" altLang="en-US" dirty="0" smtClean="0"/>
              <a:t>联盟与</a:t>
            </a:r>
            <a:r>
              <a:rPr lang="en-US" dirty="0" smtClean="0"/>
              <a:t>OSS/J</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1053</TotalTime>
  <Words>9072</Words>
  <Application>Microsoft Office PowerPoint</Application>
  <PresentationFormat>全屏显示(4:3)</PresentationFormat>
  <Paragraphs>765</Paragraphs>
  <Slides>73</Slides>
  <Notes>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73</vt:i4>
      </vt:variant>
    </vt:vector>
  </HeadingPairs>
  <TitlesOfParts>
    <vt:vector size="84" baseType="lpstr">
      <vt:lpstr>黑体</vt:lpstr>
      <vt:lpstr>华文行楷</vt:lpstr>
      <vt:lpstr>华文楷体</vt:lpstr>
      <vt:lpstr>楷体_GB2312</vt:lpstr>
      <vt:lpstr>宋体</vt:lpstr>
      <vt:lpstr>Arial</vt:lpstr>
      <vt:lpstr>Calibri</vt:lpstr>
      <vt:lpstr>Monotype Corsiva</vt:lpstr>
      <vt:lpstr>Times New Roman</vt:lpstr>
      <vt:lpstr>新模板-7</vt:lpstr>
      <vt:lpstr>自定义设计方案</vt:lpstr>
      <vt:lpstr>第 27章 开放与开源工程</vt:lpstr>
      <vt:lpstr>目录</vt:lpstr>
      <vt:lpstr>27.1软件价值链</vt:lpstr>
      <vt:lpstr>27.1.1 软件产品与服务</vt:lpstr>
      <vt:lpstr>27.1.2 价值链条</vt:lpstr>
      <vt:lpstr>27.1.3 竞争与合作</vt:lpstr>
      <vt:lpstr>PowerPoint 演示文稿</vt:lpstr>
      <vt:lpstr>PowerPoint 演示文稿</vt:lpstr>
      <vt:lpstr>27.2 产业联盟</vt:lpstr>
      <vt:lpstr>27.2.1软件联盟的优势</vt:lpstr>
      <vt:lpstr>27.2.1软件联盟的优势</vt:lpstr>
      <vt:lpstr>27.2.2 联盟的组织形式</vt:lpstr>
      <vt:lpstr>27.2.3 产业联盟的例子</vt:lpstr>
      <vt:lpstr>PowerPoint 演示文稿</vt:lpstr>
      <vt:lpstr>定义复杂系统进化的途径</vt:lpstr>
      <vt:lpstr>PowerPoint 演示文稿</vt:lpstr>
      <vt:lpstr>27.3 虚拟组织</vt:lpstr>
      <vt:lpstr>PowerPoint 演示文稿</vt:lpstr>
      <vt:lpstr>27.4 开源工程</vt:lpstr>
      <vt:lpstr>27.4.1 闭源、自由与开源(F/OSS)</vt:lpstr>
      <vt:lpstr>自由软件</vt:lpstr>
      <vt:lpstr>开源软件</vt:lpstr>
      <vt:lpstr>F/OSS</vt:lpstr>
      <vt:lpstr>27.4.2 F/OSS项目组织</vt:lpstr>
      <vt:lpstr>F/OSS“洋葱(onion)”模型</vt:lpstr>
      <vt:lpstr>F/OSS过程与传统过程的特征对比</vt:lpstr>
      <vt:lpstr>27.4.3 F/OSS过程</vt:lpstr>
      <vt:lpstr>27.4.3 F/OSS过程</vt:lpstr>
      <vt:lpstr>27.4.3 F/OSS过程</vt:lpstr>
      <vt:lpstr>27.4.4 F/OSS的文化</vt:lpstr>
      <vt:lpstr>27.4.5 F/OSS的进化</vt:lpstr>
      <vt:lpstr>F/OSS 多次发布 </vt:lpstr>
      <vt:lpstr>F/OSS 多种系统发布</vt:lpstr>
      <vt:lpstr>PowerPoint 演示文稿</vt:lpstr>
      <vt:lpstr>F/OSS的Lehman定律</vt:lpstr>
      <vt:lpstr>27.5 F/OSS的质量保证</vt:lpstr>
      <vt:lpstr>27.5.1与闭源项目的质量管理对比</vt:lpstr>
      <vt:lpstr>27.5.2 质量管理</vt:lpstr>
      <vt:lpstr>影响F/OSS质量的因素</vt:lpstr>
      <vt:lpstr>质量因素</vt:lpstr>
      <vt:lpstr>质量因素</vt:lpstr>
      <vt:lpstr>PowerPoint 演示文稿</vt:lpstr>
      <vt:lpstr>27.5.3 可信性观点</vt:lpstr>
      <vt:lpstr>什么是信任？</vt:lpstr>
      <vt:lpstr>F/OSS项目中信任的观点</vt:lpstr>
      <vt:lpstr>F/OSS项目中信任的观点</vt:lpstr>
      <vt:lpstr>27.5.4 质量控制</vt:lpstr>
      <vt:lpstr>PowerPoint 演示文稿</vt:lpstr>
      <vt:lpstr>27.6政府与开源</vt:lpstr>
      <vt:lpstr>27.6.1 开源与开放的优势</vt:lpstr>
      <vt:lpstr>27.6.1 开源与开放的优势</vt:lpstr>
      <vt:lpstr>27.6.1 开源与开放的优势</vt:lpstr>
      <vt:lpstr>27.6.2 开源与开放的维护策略</vt:lpstr>
      <vt:lpstr>PowerPoint 演示文稿</vt:lpstr>
      <vt:lpstr>27.6.3 政府和产业联盟的作用</vt:lpstr>
      <vt:lpstr>创新与维护</vt:lpstr>
      <vt:lpstr>开源对国际市场的领导作用</vt:lpstr>
      <vt:lpstr>案例：谷歌停止华为的安卓服务产生影响</vt:lpstr>
      <vt:lpstr>27.6.4 发展中国家的开源风险</vt:lpstr>
      <vt:lpstr>开源的法律约束</vt:lpstr>
      <vt:lpstr>27.7 全球化软件工程</vt:lpstr>
      <vt:lpstr>27.7.1 GSE的基本形式---离岸与外包</vt:lpstr>
      <vt:lpstr>27.7.2 全球化软件开发过程</vt:lpstr>
      <vt:lpstr>27.7.2.1 对传统模型的改造</vt:lpstr>
      <vt:lpstr>27.7.2.2 离心力与向心力模型</vt:lpstr>
      <vt:lpstr>27.7.2.3 项目层次分解模型</vt:lpstr>
      <vt:lpstr>27.7.2.3 项目层次分解模型</vt:lpstr>
      <vt:lpstr>PowerPoint 演示文稿</vt:lpstr>
      <vt:lpstr>27.2.3 CMMI与全球软件化开发</vt:lpstr>
      <vt:lpstr>27.2.3 CMMI与全球软件化开发</vt:lpstr>
      <vt:lpstr>PowerPoint 演示文稿</vt:lpstr>
      <vt:lpstr>27.8 总结</vt:lpstr>
      <vt:lpstr>27.8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27章 开放与开源工程</dc:title>
  <dc:creator>Think</dc:creator>
  <cp:lastModifiedBy>王 安生</cp:lastModifiedBy>
  <cp:revision>90</cp:revision>
  <dcterms:created xsi:type="dcterms:W3CDTF">2014-07-14T06:55:19Z</dcterms:created>
  <dcterms:modified xsi:type="dcterms:W3CDTF">2020-01-19T07:19:00Z</dcterms:modified>
</cp:coreProperties>
</file>