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5"/>
  </p:notesMasterIdLst>
  <p:handoutMasterIdLst>
    <p:handoutMasterId r:id="rId76"/>
  </p:handoutMasterIdLst>
  <p:sldIdLst>
    <p:sldId id="256" r:id="rId3"/>
    <p:sldId id="257" r:id="rId4"/>
    <p:sldId id="307" r:id="rId5"/>
    <p:sldId id="308" r:id="rId6"/>
    <p:sldId id="309" r:id="rId7"/>
    <p:sldId id="310" r:id="rId8"/>
    <p:sldId id="259" r:id="rId9"/>
    <p:sldId id="260" r:id="rId10"/>
    <p:sldId id="311"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312" r:id="rId26"/>
    <p:sldId id="339" r:id="rId27"/>
    <p:sldId id="313" r:id="rId28"/>
    <p:sldId id="314" r:id="rId29"/>
    <p:sldId id="315" r:id="rId30"/>
    <p:sldId id="258"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2" r:id="rId45"/>
    <p:sldId id="316" r:id="rId46"/>
    <p:sldId id="294" r:id="rId47"/>
    <p:sldId id="295" r:id="rId48"/>
    <p:sldId id="296" r:id="rId49"/>
    <p:sldId id="277" r:id="rId50"/>
    <p:sldId id="297" r:id="rId51"/>
    <p:sldId id="298" r:id="rId52"/>
    <p:sldId id="319" r:id="rId53"/>
    <p:sldId id="320" r:id="rId54"/>
    <p:sldId id="322" r:id="rId55"/>
    <p:sldId id="336" r:id="rId56"/>
    <p:sldId id="326" r:id="rId57"/>
    <p:sldId id="324" r:id="rId58"/>
    <p:sldId id="327" r:id="rId59"/>
    <p:sldId id="328" r:id="rId60"/>
    <p:sldId id="329" r:id="rId61"/>
    <p:sldId id="330" r:id="rId62"/>
    <p:sldId id="337" r:id="rId63"/>
    <p:sldId id="331" r:id="rId64"/>
    <p:sldId id="323" r:id="rId65"/>
    <p:sldId id="332" r:id="rId66"/>
    <p:sldId id="333" r:id="rId67"/>
    <p:sldId id="334" r:id="rId68"/>
    <p:sldId id="299" r:id="rId69"/>
    <p:sldId id="335" r:id="rId70"/>
    <p:sldId id="340" r:id="rId71"/>
    <p:sldId id="338" r:id="rId72"/>
    <p:sldId id="300" r:id="rId73"/>
    <p:sldId id="302" r:id="rId74"/>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70</a:t>
            </a:fld>
            <a:endParaRPr lang="en-US" altLang="zh-CN"/>
          </a:p>
        </p:txBody>
      </p:sp>
    </p:spTree>
    <p:extLst>
      <p:ext uri="{BB962C8B-B14F-4D97-AF65-F5344CB8AC3E}">
        <p14:creationId xmlns:p14="http://schemas.microsoft.com/office/powerpoint/2010/main" val="87800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28</a:t>
            </a:r>
            <a:r>
              <a:rPr lang="zh-CN" altLang="en-US" dirty="0" smtClean="0"/>
              <a:t>章 软件复杂巨系统的工程化</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28.1.2 </a:t>
            </a:r>
            <a:r>
              <a:rPr lang="zh-CN" altLang="en-US" dirty="0" smtClean="0"/>
              <a:t>复杂巨系统定义</a:t>
            </a:r>
            <a:endParaRPr lang="zh-CN" altLang="en-US" dirty="0"/>
          </a:p>
        </p:txBody>
      </p:sp>
      <p:sp>
        <p:nvSpPr>
          <p:cNvPr id="3" name="内容占位符 2"/>
          <p:cNvSpPr>
            <a:spLocks noGrp="1"/>
          </p:cNvSpPr>
          <p:nvPr>
            <p:ph idx="1"/>
          </p:nvPr>
        </p:nvSpPr>
        <p:spPr/>
        <p:txBody>
          <a:bodyPr/>
          <a:lstStyle/>
          <a:p>
            <a:r>
              <a:rPr lang="zh-CN" altLang="en-US" b="1" dirty="0" smtClean="0"/>
              <a:t>复杂巨系统</a:t>
            </a:r>
            <a:r>
              <a:rPr lang="zh-CN" altLang="en-US" dirty="0" smtClean="0"/>
              <a:t>是多种系统及其特征的组合：</a:t>
            </a:r>
            <a:endParaRPr lang="en-US" altLang="zh-CN" dirty="0" smtClean="0"/>
          </a:p>
          <a:p>
            <a:pPr lvl="1"/>
            <a:r>
              <a:rPr lang="zh-CN" altLang="en-US" dirty="0" smtClean="0"/>
              <a:t>“根据组成系统的子系统以及子系统种类的多少和它们之间关联关系的复杂程度，可把系统分为简单系统和巨系统两大类</a:t>
            </a:r>
            <a:r>
              <a:rPr lang="en-US" dirty="0" smtClean="0"/>
              <a:t>.</a:t>
            </a:r>
            <a:r>
              <a:rPr lang="zh-CN" altLang="en-US" dirty="0" smtClean="0"/>
              <a:t>。</a:t>
            </a:r>
            <a:r>
              <a:rPr lang="en-US" dirty="0" smtClean="0"/>
              <a:t>….</a:t>
            </a:r>
            <a:r>
              <a:rPr lang="zh-CN" altLang="en-US" dirty="0" smtClean="0"/>
              <a:t>若子系统数量非常大</a:t>
            </a:r>
            <a:r>
              <a:rPr lang="en-US" dirty="0" smtClean="0"/>
              <a:t>(</a:t>
            </a:r>
            <a:r>
              <a:rPr lang="zh-CN" altLang="en-US" dirty="0" smtClean="0"/>
              <a:t>如成千上万、上百亿、万亿</a:t>
            </a:r>
            <a:r>
              <a:rPr lang="en-US" dirty="0" smtClean="0"/>
              <a:t>)</a:t>
            </a:r>
            <a:r>
              <a:rPr lang="zh-CN" altLang="en-US" dirty="0" smtClean="0"/>
              <a:t>，则称作巨系统。若巨系统中子系统种类不太多</a:t>
            </a:r>
            <a:r>
              <a:rPr lang="en-US" dirty="0" smtClean="0"/>
              <a:t>(</a:t>
            </a:r>
            <a:r>
              <a:rPr lang="zh-CN" altLang="en-US" dirty="0" smtClean="0"/>
              <a:t>几种、几十种</a:t>
            </a:r>
            <a:r>
              <a:rPr lang="en-US" dirty="0" smtClean="0"/>
              <a:t>)</a:t>
            </a:r>
            <a:r>
              <a:rPr lang="zh-CN" altLang="en-US" dirty="0" smtClean="0"/>
              <a:t>，且它们之间关联关系又比较简单，就称作简单巨系统。</a:t>
            </a:r>
            <a:r>
              <a:rPr lang="en-US" dirty="0" smtClean="0"/>
              <a:t>.…</a:t>
            </a:r>
            <a:r>
              <a:rPr lang="zh-CN" altLang="en-US" dirty="0" smtClean="0"/>
              <a:t>如果子系统种类很多并有层次结构，它们之间的关联关系又很复杂，这就是</a:t>
            </a:r>
            <a:r>
              <a:rPr lang="zh-CN" altLang="en-US" b="1" dirty="0" smtClean="0"/>
              <a:t>复杂巨系统</a:t>
            </a:r>
            <a:r>
              <a:rPr lang="zh-CN" altLang="en-US" dirty="0" smtClean="0"/>
              <a:t>。如果这个系统又是开放的，就称作</a:t>
            </a:r>
            <a:r>
              <a:rPr lang="zh-CN" altLang="en-US" b="1" dirty="0" smtClean="0"/>
              <a:t>开放的复杂巨系统</a:t>
            </a:r>
            <a:r>
              <a:rPr lang="zh-CN" altLang="en-US" dirty="0" smtClean="0"/>
              <a:t>。”</a:t>
            </a:r>
            <a:endParaRPr lang="en-US" altLang="zh-CN" dirty="0" smtClean="0"/>
          </a:p>
          <a:p>
            <a:pPr marL="914400" lvl="2" indent="0">
              <a:buNone/>
            </a:pPr>
            <a:r>
              <a:rPr lang="en-US" altLang="zh-CN" dirty="0" smtClean="0"/>
              <a:t>——</a:t>
            </a:r>
            <a:r>
              <a:rPr lang="zh-CN" altLang="en-US" dirty="0" smtClean="0"/>
              <a:t>钱学森</a:t>
            </a:r>
            <a:r>
              <a:rPr lang="zh-CN" altLang="en-US" dirty="0"/>
              <a:t>、于景元、戴汝为，一个科学新领域</a:t>
            </a:r>
            <a:r>
              <a:rPr lang="en-US" altLang="zh-CN" dirty="0"/>
              <a:t>— — </a:t>
            </a:r>
            <a:r>
              <a:rPr lang="zh-CN" altLang="en-US" dirty="0"/>
              <a:t>开放的复杂巨系统及其方法论。原载于</a:t>
            </a:r>
            <a:r>
              <a:rPr lang="en-US" altLang="zh-CN" dirty="0"/>
              <a:t>《</a:t>
            </a:r>
            <a:r>
              <a:rPr lang="zh-CN" altLang="en-US" dirty="0"/>
              <a:t>自然杂志</a:t>
            </a:r>
            <a:r>
              <a:rPr lang="en-US" altLang="zh-CN" dirty="0"/>
              <a:t>》1990</a:t>
            </a:r>
            <a:r>
              <a:rPr lang="zh-CN" altLang="en-US" dirty="0"/>
              <a:t>年第一期。</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从两个方面看待</a:t>
            </a:r>
            <a:r>
              <a:rPr lang="zh-CN" altLang="en-US" b="1" dirty="0" smtClean="0"/>
              <a:t>人造的复杂巨软系统</a:t>
            </a:r>
            <a:r>
              <a:rPr lang="zh-CN" altLang="en-US" dirty="0" smtClean="0"/>
              <a:t>。</a:t>
            </a:r>
            <a:endParaRPr lang="en-US" altLang="zh-CN" dirty="0" smtClean="0"/>
          </a:p>
          <a:p>
            <a:pPr lvl="1"/>
            <a:r>
              <a:rPr lang="zh-CN" altLang="en-US" dirty="0" smtClean="0"/>
              <a:t>一方面是软件系统的本身，可以分为：</a:t>
            </a:r>
            <a:endParaRPr lang="en-US" altLang="zh-CN" dirty="0" smtClean="0"/>
          </a:p>
          <a:p>
            <a:pPr lvl="2"/>
            <a:r>
              <a:rPr lang="en-US" dirty="0" smtClean="0"/>
              <a:t>1</a:t>
            </a:r>
            <a:r>
              <a:rPr lang="zh-CN" altLang="en-US" dirty="0" smtClean="0"/>
              <a:t>）与人交互的“社会</a:t>
            </a:r>
            <a:r>
              <a:rPr lang="en-US" dirty="0" smtClean="0"/>
              <a:t>-</a:t>
            </a:r>
            <a:r>
              <a:rPr lang="zh-CN" altLang="en-US" dirty="0" smtClean="0"/>
              <a:t>技术</a:t>
            </a:r>
            <a:r>
              <a:rPr lang="en-US" dirty="0" smtClean="0"/>
              <a:t>(social-technical)</a:t>
            </a:r>
            <a:r>
              <a:rPr lang="zh-CN" altLang="en-US" dirty="0" smtClean="0"/>
              <a:t>”系统和相对封闭设备中的软件；</a:t>
            </a:r>
            <a:endParaRPr lang="en-US" altLang="zh-CN" dirty="0" smtClean="0"/>
          </a:p>
          <a:p>
            <a:pPr lvl="2"/>
            <a:r>
              <a:rPr lang="en-US" dirty="0" smtClean="0"/>
              <a:t>2</a:t>
            </a:r>
            <a:r>
              <a:rPr lang="zh-CN" altLang="en-US" dirty="0" smtClean="0"/>
              <a:t>）软件</a:t>
            </a:r>
            <a:r>
              <a:rPr lang="en-US" dirty="0" smtClean="0"/>
              <a:t>(</a:t>
            </a:r>
            <a:r>
              <a:rPr lang="zh-CN" altLang="en-US" dirty="0" smtClean="0"/>
              <a:t>代码</a:t>
            </a:r>
            <a:r>
              <a:rPr lang="en-US" dirty="0" smtClean="0"/>
              <a:t>)</a:t>
            </a:r>
            <a:r>
              <a:rPr lang="zh-CN" altLang="en-US" dirty="0" smtClean="0"/>
              <a:t>能够进行动态更新</a:t>
            </a:r>
            <a:r>
              <a:rPr lang="en-US" dirty="0" smtClean="0"/>
              <a:t>(</a:t>
            </a:r>
            <a:r>
              <a:rPr lang="zh-CN" altLang="en-US" dirty="0" smtClean="0"/>
              <a:t>升级</a:t>
            </a:r>
            <a:r>
              <a:rPr lang="en-US" dirty="0" smtClean="0"/>
              <a:t>)</a:t>
            </a:r>
            <a:r>
              <a:rPr lang="zh-CN" altLang="en-US" dirty="0" smtClean="0"/>
              <a:t>的系统和安装后不能更改的系统。</a:t>
            </a:r>
            <a:endParaRPr lang="en-US" altLang="zh-CN" dirty="0" smtClean="0"/>
          </a:p>
          <a:p>
            <a:pPr lvl="1"/>
            <a:r>
              <a:rPr lang="zh-CN" altLang="en-US" dirty="0" smtClean="0"/>
              <a:t>另一方面是软件巨复杂系统的进化和发展规律。</a:t>
            </a:r>
            <a:endParaRPr lang="en-US" altLang="zh-CN" dirty="0" smtClean="0"/>
          </a:p>
          <a:p>
            <a:pPr lvl="2"/>
            <a:r>
              <a:rPr lang="zh-CN" altLang="en-US" dirty="0" smtClean="0"/>
              <a:t>一个简单软件系统的维护、升级和进化是容易的事情；</a:t>
            </a:r>
            <a:endParaRPr lang="en-US" altLang="zh-CN" dirty="0" smtClean="0"/>
          </a:p>
          <a:p>
            <a:pPr lvl="2"/>
            <a:r>
              <a:rPr lang="zh-CN" altLang="en-US" dirty="0" smtClean="0"/>
              <a:t>而复杂巨系统软件的进化、维护和发展的规律应当如何哪？</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28.1.3 </a:t>
            </a:r>
            <a:r>
              <a:rPr lang="zh-CN" altLang="en-US" dirty="0" smtClean="0"/>
              <a:t>简单集成与创新集成</a:t>
            </a:r>
            <a:endParaRPr lang="zh-CN" altLang="en-US" dirty="0"/>
          </a:p>
        </p:txBody>
      </p:sp>
      <p:sp>
        <p:nvSpPr>
          <p:cNvPr id="3" name="内容占位符 2"/>
          <p:cNvSpPr>
            <a:spLocks noGrp="1"/>
          </p:cNvSpPr>
          <p:nvPr>
            <p:ph idx="1"/>
          </p:nvPr>
        </p:nvSpPr>
        <p:spPr/>
        <p:txBody>
          <a:bodyPr/>
          <a:lstStyle/>
          <a:p>
            <a:r>
              <a:rPr lang="zh-CN" altLang="en-US" dirty="0" smtClean="0"/>
              <a:t>简单集成</a:t>
            </a:r>
            <a:endParaRPr lang="en-US" altLang="zh-CN" dirty="0" smtClean="0"/>
          </a:p>
          <a:p>
            <a:pPr lvl="1"/>
            <a:r>
              <a:rPr lang="zh-CN" altLang="en-US" dirty="0" smtClean="0"/>
              <a:t>系统集成是开发过程的一个重要阶段。</a:t>
            </a:r>
            <a:endParaRPr lang="en-US" altLang="zh-CN" dirty="0" smtClean="0"/>
          </a:p>
          <a:p>
            <a:pPr lvl="1"/>
            <a:r>
              <a:rPr lang="zh-CN" altLang="en-US" dirty="0" smtClean="0"/>
              <a:t>集成的作用是把各个软件部件、组件、或子系统汇集起来，能够让系统工作。</a:t>
            </a:r>
            <a:endParaRPr lang="en-US" altLang="zh-CN" dirty="0" smtClean="0"/>
          </a:p>
          <a:p>
            <a:pPr lvl="1"/>
            <a:r>
              <a:rPr lang="zh-CN" altLang="en-US" dirty="0" smtClean="0"/>
              <a:t>系统测试人员测试集成后系统的能力是否得到了要求。</a:t>
            </a:r>
          </a:p>
          <a:p>
            <a:pPr lvl="1"/>
            <a:r>
              <a:rPr lang="zh-CN" altLang="en-US" dirty="0" smtClean="0"/>
              <a:t>通常，集成后的系统能力会小于被集成部件、子系统的能力的之和，因为在集成过程中，我们会选取或剪裁出那些对整个系统没有作用的部件能力。</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137518"/>
            <a:ext cx="8001000" cy="4902200"/>
          </a:xfrm>
        </p:spPr>
        <p:txBody>
          <a:bodyPr/>
          <a:lstStyle/>
          <a:p>
            <a:r>
              <a:rPr lang="zh-CN" altLang="en-US" dirty="0" smtClean="0"/>
              <a:t>创新集成：</a:t>
            </a:r>
            <a:endParaRPr lang="en-US" altLang="zh-CN" dirty="0" smtClean="0"/>
          </a:p>
          <a:p>
            <a:pPr lvl="1"/>
            <a:r>
              <a:rPr lang="zh-CN" altLang="en-US" dirty="0" smtClean="0"/>
              <a:t>更能够反应软件集成过程中新增加的功能。</a:t>
            </a:r>
            <a:endParaRPr lang="en-US" altLang="zh-CN" dirty="0" smtClean="0"/>
          </a:p>
          <a:p>
            <a:pPr lvl="1"/>
            <a:r>
              <a:rPr lang="zh-CN" altLang="en-US" dirty="0" smtClean="0"/>
              <a:t>而新增加的功能也能形成新的部件或子系统，成为后续系统集成的部件或子系统。</a:t>
            </a:r>
          </a:p>
          <a:p>
            <a:endParaRPr lang="en-US" altLang="zh-CN" dirty="0" smtClean="0"/>
          </a:p>
          <a:p>
            <a:r>
              <a:rPr lang="zh-CN" altLang="en-US" dirty="0" smtClean="0"/>
              <a:t>复杂巨系统的形成是不断对已有系统的简单集成和创新集成的综合结果。</a:t>
            </a:r>
            <a:endParaRPr lang="en-US" altLang="zh-CN" dirty="0" smtClean="0"/>
          </a:p>
          <a:p>
            <a:endParaRPr lang="en-US" altLang="zh-CN" dirty="0" smtClean="0"/>
          </a:p>
          <a:p>
            <a:r>
              <a:rPr lang="zh-CN" altLang="en-US" dirty="0" smtClean="0"/>
              <a:t>复杂巨系统，随着时间流失和使用空间的扩大，其能力不断地扩展，而不取决个人意志，受到市场和用户群体的影响</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a:t>
            </a:r>
            <a:r>
              <a:rPr lang="zh-CN" altLang="en-US" dirty="0" smtClean="0"/>
              <a:t>多系统的系统</a:t>
            </a:r>
            <a:r>
              <a:rPr lang="en-US" dirty="0" smtClean="0"/>
              <a:t>(SoS)</a:t>
            </a:r>
            <a:endParaRPr lang="zh-CN" altLang="en-US" dirty="0"/>
          </a:p>
        </p:txBody>
      </p:sp>
      <p:sp>
        <p:nvSpPr>
          <p:cNvPr id="3" name="内容占位符 2"/>
          <p:cNvSpPr>
            <a:spLocks noGrp="1"/>
          </p:cNvSpPr>
          <p:nvPr>
            <p:ph idx="1"/>
          </p:nvPr>
        </p:nvSpPr>
        <p:spPr/>
        <p:txBody>
          <a:bodyPr/>
          <a:lstStyle/>
          <a:p>
            <a:r>
              <a:rPr lang="en-US" dirty="0" smtClean="0"/>
              <a:t>28.2.1 SoS</a:t>
            </a:r>
            <a:r>
              <a:rPr lang="zh-CN" altLang="en-US" dirty="0" smtClean="0"/>
              <a:t>定义</a:t>
            </a:r>
          </a:p>
          <a:p>
            <a:r>
              <a:rPr lang="en-US" dirty="0" smtClean="0"/>
              <a:t>28.2.2 SoS</a:t>
            </a:r>
            <a:r>
              <a:rPr lang="zh-CN" altLang="en-US" dirty="0" smtClean="0"/>
              <a:t>的例子</a:t>
            </a:r>
            <a:endParaRPr lang="en-US" altLang="zh-CN" dirty="0" smtClean="0"/>
          </a:p>
          <a:p>
            <a:r>
              <a:rPr lang="en-US" dirty="0" smtClean="0"/>
              <a:t>28.2.3 SoS</a:t>
            </a:r>
            <a:r>
              <a:rPr lang="zh-CN" altLang="en-US" dirty="0" smtClean="0"/>
              <a:t>的特征</a:t>
            </a:r>
          </a:p>
          <a:p>
            <a:r>
              <a:rPr lang="en-US" dirty="0" smtClean="0"/>
              <a:t>28.2.4 SoS</a:t>
            </a:r>
            <a:r>
              <a:rPr lang="zh-CN" altLang="en-US" dirty="0" smtClean="0"/>
              <a:t>的工程模型</a:t>
            </a:r>
          </a:p>
          <a:p>
            <a:r>
              <a:rPr lang="en-US" dirty="0" smtClean="0"/>
              <a:t>28.2.5 </a:t>
            </a:r>
            <a:r>
              <a:rPr lang="zh-CN" altLang="en-US" dirty="0" smtClean="0"/>
              <a:t>增量承诺模型</a:t>
            </a:r>
            <a:r>
              <a:rPr lang="en-US" dirty="0" smtClean="0"/>
              <a:t>(ICM)</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28.2.1 SoS</a:t>
            </a:r>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smtClean="0"/>
              <a:t>随着软件系统复杂性的增加，单纯的为满足某一个特定任务的软件已经不能满足客户的需求</a:t>
            </a:r>
            <a:endParaRPr lang="en-US" altLang="zh-CN" dirty="0" smtClean="0"/>
          </a:p>
          <a:p>
            <a:pPr lvl="1"/>
            <a:r>
              <a:rPr lang="zh-CN" altLang="en-US" dirty="0" smtClean="0"/>
              <a:t>人们期望的不再是庞大的、而业务单调的</a:t>
            </a:r>
            <a:r>
              <a:rPr lang="en-US" dirty="0" smtClean="0"/>
              <a:t>(monolithic)</a:t>
            </a:r>
            <a:r>
              <a:rPr lang="zh-CN" altLang="en-US" dirty="0" smtClean="0"/>
              <a:t>系统，而是能够相互协作的、异构的和自治化运行系统。</a:t>
            </a:r>
            <a:endParaRPr lang="en-US" altLang="zh-CN" dirty="0" smtClean="0"/>
          </a:p>
          <a:p>
            <a:pPr lvl="1"/>
            <a:r>
              <a:rPr lang="zh-CN" altLang="en-US" dirty="0" smtClean="0"/>
              <a:t>这些系统是将已有的、新建的系统集成在一起，形成比原先的系统具有更好的功能和性能，而不仅仅是原系统的简单叠加，将这种建立在多个系统上的系统称为</a:t>
            </a:r>
            <a:r>
              <a:rPr lang="zh-CN" altLang="en-US" b="1" dirty="0" smtClean="0"/>
              <a:t>多系统的系统</a:t>
            </a:r>
            <a:r>
              <a:rPr lang="en-US" dirty="0" smtClean="0"/>
              <a:t>(SoS</a:t>
            </a:r>
            <a:r>
              <a:rPr lang="en-US" altLang="zh-CN" dirty="0" smtClean="0"/>
              <a:t>—</a:t>
            </a:r>
            <a:r>
              <a:rPr lang="en-US" dirty="0" smtClean="0"/>
              <a:t>system of systems)</a:t>
            </a:r>
            <a:r>
              <a:rPr lang="zh-CN" altLang="en-US" dirty="0" smtClean="0"/>
              <a:t>。</a:t>
            </a:r>
            <a:endParaRPr lang="en-US" altLang="zh-CN" dirty="0" smtClean="0"/>
          </a:p>
          <a:p>
            <a:pPr lvl="1"/>
            <a:endParaRPr lang="en-US" altLang="zh-CN" dirty="0" smtClean="0"/>
          </a:p>
          <a:p>
            <a:r>
              <a:rPr lang="en-US" dirty="0" smtClean="0"/>
              <a:t>SoS</a:t>
            </a:r>
            <a:r>
              <a:rPr lang="zh-CN" altLang="en-US" dirty="0" smtClean="0"/>
              <a:t>是创新集成的体现</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2 SoS</a:t>
            </a:r>
            <a:r>
              <a:rPr lang="zh-CN" altLang="en-US" dirty="0" smtClean="0"/>
              <a:t>的例子</a:t>
            </a:r>
            <a:r>
              <a:rPr lang="en-US" dirty="0" smtClean="0"/>
              <a:t>---</a:t>
            </a:r>
            <a:r>
              <a:rPr lang="zh-CN" altLang="en-US" dirty="0" smtClean="0"/>
              <a:t>电信运营系统</a:t>
            </a:r>
            <a:endParaRPr lang="zh-CN" altLang="en-US" dirty="0"/>
          </a:p>
        </p:txBody>
      </p:sp>
      <p:sp>
        <p:nvSpPr>
          <p:cNvPr id="3" name="内容占位符 2"/>
          <p:cNvSpPr>
            <a:spLocks noGrp="1"/>
          </p:cNvSpPr>
          <p:nvPr>
            <p:ph idx="1"/>
          </p:nvPr>
        </p:nvSpPr>
        <p:spPr/>
        <p:txBody>
          <a:bodyPr/>
          <a:lstStyle/>
          <a:p>
            <a:r>
              <a:rPr lang="zh-CN" altLang="en-US" dirty="0" smtClean="0"/>
              <a:t>运营支撑系统</a:t>
            </a:r>
            <a:r>
              <a:rPr lang="en-US" dirty="0" smtClean="0"/>
              <a:t>(OSS)</a:t>
            </a:r>
            <a:r>
              <a:rPr lang="zh-CN" altLang="en-US" dirty="0" smtClean="0"/>
              <a:t>和业务支撑系统</a:t>
            </a:r>
            <a:r>
              <a:rPr lang="en-US" dirty="0" smtClean="0"/>
              <a:t>(BSS)</a:t>
            </a:r>
            <a:r>
              <a:rPr lang="zh-CN" altLang="en-US" dirty="0" smtClean="0"/>
              <a:t>，负责监控网络，以及管理网络的性质、服务质量、故障、配置、扫描</a:t>
            </a:r>
            <a:r>
              <a:rPr lang="en-US" dirty="0" smtClean="0"/>
              <a:t>(roaming)</a:t>
            </a:r>
            <a:r>
              <a:rPr lang="zh-CN" altLang="en-US" dirty="0" smtClean="0"/>
              <a:t>、账务、客户关系、欺诈等行为。</a:t>
            </a:r>
            <a:endParaRPr lang="en-US" altLang="zh-CN" dirty="0" smtClean="0"/>
          </a:p>
          <a:p>
            <a:pPr lvl="1"/>
            <a:r>
              <a:rPr lang="en-US" dirty="0" smtClean="0"/>
              <a:t>OSS/BSS </a:t>
            </a:r>
            <a:r>
              <a:rPr lang="zh-CN" altLang="en-US" dirty="0" smtClean="0"/>
              <a:t>主要是软件系统：</a:t>
            </a:r>
            <a:endParaRPr lang="en-US" altLang="zh-CN" dirty="0" smtClean="0"/>
          </a:p>
          <a:p>
            <a:pPr lvl="2"/>
            <a:r>
              <a:rPr lang="zh-CN" altLang="en-US" dirty="0" smtClean="0"/>
              <a:t>从垂直方向分为：实施、保证、记账。</a:t>
            </a:r>
            <a:endParaRPr lang="en-US" altLang="zh-CN" dirty="0" smtClean="0"/>
          </a:p>
          <a:p>
            <a:pPr lvl="2"/>
            <a:r>
              <a:rPr lang="zh-CN" altLang="en-US" dirty="0" smtClean="0"/>
              <a:t>水平方向分为：客户关系管理、服务管理和运行、资源管理和运行等。</a:t>
            </a:r>
          </a:p>
          <a:p>
            <a:pPr lvl="1"/>
            <a:r>
              <a:rPr lang="zh-CN" altLang="en-US" dirty="0" smtClean="0"/>
              <a:t>整个</a:t>
            </a:r>
            <a:r>
              <a:rPr lang="en-US" dirty="0" smtClean="0"/>
              <a:t>OSS/BSS</a:t>
            </a:r>
            <a:r>
              <a:rPr lang="zh-CN" altLang="en-US" dirty="0" smtClean="0"/>
              <a:t>系统可以作为一个多系统的系统</a:t>
            </a:r>
            <a:r>
              <a:rPr lang="en-US" dirty="0" smtClean="0"/>
              <a:t>(a system of systems)</a:t>
            </a:r>
            <a:r>
              <a:rPr lang="zh-CN" altLang="en-US" dirty="0" smtClean="0"/>
              <a:t>，每个独立的</a:t>
            </a:r>
            <a:r>
              <a:rPr lang="en-US" dirty="0" smtClean="0"/>
              <a:t>OSS/BSS</a:t>
            </a:r>
            <a:r>
              <a:rPr lang="zh-CN" altLang="en-US" dirty="0" smtClean="0"/>
              <a:t>软件系统再可分解为子系统和模块</a:t>
            </a:r>
            <a:r>
              <a:rPr lang="en-US" dirty="0" smtClean="0"/>
              <a:t>---</a:t>
            </a:r>
            <a:r>
              <a:rPr lang="zh-CN" altLang="en-US" dirty="0" smtClean="0"/>
              <a:t>独立运行或与其它系统相呼应。</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必须找到一个系统的最优模块个数，并降低整个系统的复杂程度，从而：</a:t>
            </a:r>
          </a:p>
          <a:p>
            <a:pPr lvl="1"/>
            <a:r>
              <a:rPr lang="en-US" dirty="0" smtClean="0"/>
              <a:t>1</a:t>
            </a:r>
            <a:r>
              <a:rPr lang="zh-CN" altLang="en-US" dirty="0" smtClean="0"/>
              <a:t>）让</a:t>
            </a:r>
            <a:r>
              <a:rPr lang="en-US" dirty="0" smtClean="0"/>
              <a:t>OSS/BSS</a:t>
            </a:r>
            <a:r>
              <a:rPr lang="zh-CN" altLang="en-US" dirty="0" smtClean="0"/>
              <a:t>的集成工作量最小化。</a:t>
            </a:r>
            <a:endParaRPr lang="en-US" altLang="zh-CN" dirty="0" smtClean="0"/>
          </a:p>
          <a:p>
            <a:pPr lvl="2"/>
            <a:r>
              <a:rPr lang="zh-CN" altLang="en-US" dirty="0" smtClean="0"/>
              <a:t>软件供应商利润最大化，客户</a:t>
            </a:r>
            <a:r>
              <a:rPr lang="en-US" dirty="0" smtClean="0"/>
              <a:t>(</a:t>
            </a:r>
            <a:r>
              <a:rPr lang="zh-CN" altLang="en-US" dirty="0" smtClean="0"/>
              <a:t>电信运营商</a:t>
            </a:r>
            <a:r>
              <a:rPr lang="en-US" dirty="0" smtClean="0"/>
              <a:t>) </a:t>
            </a:r>
            <a:r>
              <a:rPr lang="zh-CN" altLang="en-US" dirty="0" smtClean="0"/>
              <a:t>才能最好地沿用原先的软件模块，降低新采购软件成本和集成的工作量，获得双赢。</a:t>
            </a:r>
          </a:p>
          <a:p>
            <a:pPr lvl="1"/>
            <a:r>
              <a:rPr lang="en-US" dirty="0" smtClean="0"/>
              <a:t>2</a:t>
            </a:r>
            <a:r>
              <a:rPr lang="zh-CN" altLang="en-US" dirty="0" smtClean="0"/>
              <a:t>）共享类似的知识库。</a:t>
            </a:r>
            <a:endParaRPr lang="en-US" altLang="zh-CN" dirty="0" smtClean="0"/>
          </a:p>
          <a:p>
            <a:pPr lvl="2"/>
            <a:r>
              <a:rPr lang="zh-CN" altLang="en-US" dirty="0" smtClean="0"/>
              <a:t>复用早期产品或子系统的实现经验，供应商可以改进整个系统的质量，而不是每次重新开发。</a:t>
            </a:r>
          </a:p>
          <a:p>
            <a:pPr lvl="1"/>
            <a:r>
              <a:rPr lang="en-US" dirty="0" smtClean="0"/>
              <a:t>3</a:t>
            </a:r>
            <a:r>
              <a:rPr lang="zh-CN" altLang="en-US" dirty="0" smtClean="0"/>
              <a:t>）分享同一个合同。</a:t>
            </a:r>
            <a:endParaRPr lang="en-US" altLang="zh-CN" dirty="0" smtClean="0"/>
          </a:p>
          <a:p>
            <a:pPr lvl="2"/>
            <a:r>
              <a:rPr lang="zh-CN" altLang="en-US" dirty="0" smtClean="0"/>
              <a:t>系统的多个买方、供货方、技术评估方可以相互支持。</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3 SoS</a:t>
            </a:r>
            <a:r>
              <a:rPr lang="zh-CN" altLang="en-US" dirty="0" smtClean="0"/>
              <a:t>的特征</a:t>
            </a:r>
            <a:endParaRPr lang="zh-CN" altLang="en-US" dirty="0"/>
          </a:p>
        </p:txBody>
      </p:sp>
      <p:sp>
        <p:nvSpPr>
          <p:cNvPr id="3" name="内容占位符 2"/>
          <p:cNvSpPr>
            <a:spLocks noGrp="1"/>
          </p:cNvSpPr>
          <p:nvPr>
            <p:ph idx="1"/>
          </p:nvPr>
        </p:nvSpPr>
        <p:spPr>
          <a:xfrm>
            <a:off x="980184" y="1282243"/>
            <a:ext cx="8001000" cy="4902200"/>
          </a:xfrm>
        </p:spPr>
        <p:txBody>
          <a:bodyPr/>
          <a:lstStyle/>
          <a:p>
            <a:r>
              <a:rPr lang="en-US" dirty="0" smtClean="0"/>
              <a:t>SoS</a:t>
            </a:r>
            <a:r>
              <a:rPr lang="zh-CN" altLang="en-US" dirty="0" smtClean="0"/>
              <a:t>的特征：</a:t>
            </a:r>
          </a:p>
          <a:p>
            <a:pPr lvl="1"/>
            <a:r>
              <a:rPr lang="en-US" dirty="0" err="1" smtClean="0"/>
              <a:t>SoS</a:t>
            </a:r>
            <a:r>
              <a:rPr lang="en-US" dirty="0" smtClean="0"/>
              <a:t> </a:t>
            </a:r>
            <a:r>
              <a:rPr lang="zh-CN" altLang="en-US" dirty="0" smtClean="0"/>
              <a:t>中的</a:t>
            </a:r>
            <a:r>
              <a:rPr lang="zh-CN" altLang="en-US" dirty="0"/>
              <a:t>部件具有自治化</a:t>
            </a:r>
            <a:r>
              <a:rPr lang="zh-CN" altLang="en-US" dirty="0" smtClean="0"/>
              <a:t>运行特征，会继续沿着自己的特征、目标独立的运行，并对全局的</a:t>
            </a:r>
            <a:r>
              <a:rPr lang="en-US" dirty="0" smtClean="0"/>
              <a:t>SoS</a:t>
            </a:r>
            <a:r>
              <a:rPr lang="zh-CN" altLang="en-US" dirty="0" smtClean="0"/>
              <a:t>目标有所贡献；</a:t>
            </a:r>
          </a:p>
          <a:p>
            <a:pPr lvl="1"/>
            <a:r>
              <a:rPr lang="en-US" dirty="0" smtClean="0"/>
              <a:t>SoS </a:t>
            </a:r>
            <a:r>
              <a:rPr lang="zh-CN" altLang="en-US" dirty="0" smtClean="0"/>
              <a:t>的部件能够独立地被开发、采购和管理；</a:t>
            </a:r>
          </a:p>
          <a:p>
            <a:pPr lvl="1"/>
            <a:r>
              <a:rPr lang="en-US" dirty="0" smtClean="0"/>
              <a:t>SoS</a:t>
            </a:r>
            <a:r>
              <a:rPr lang="zh-CN" altLang="en-US" dirty="0" smtClean="0"/>
              <a:t>部件可以属于多个开发和进化的</a:t>
            </a:r>
            <a:r>
              <a:rPr lang="en-US" dirty="0" smtClean="0"/>
              <a:t>SoS</a:t>
            </a:r>
            <a:r>
              <a:rPr lang="zh-CN" altLang="en-US" dirty="0" smtClean="0"/>
              <a:t>，它们能够动态地联合和分离；</a:t>
            </a:r>
          </a:p>
          <a:p>
            <a:pPr lvl="1"/>
            <a:r>
              <a:rPr lang="en-US" dirty="0" smtClean="0"/>
              <a:t>SoS</a:t>
            </a:r>
            <a:r>
              <a:rPr lang="zh-CN" altLang="en-US" dirty="0" smtClean="0"/>
              <a:t>系统的行为不能够用部件的特性行为完全预测出来。</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软件工程技术解决</a:t>
            </a:r>
            <a:r>
              <a:rPr lang="en-US" dirty="0" smtClean="0"/>
              <a:t>SoS</a:t>
            </a:r>
            <a:r>
              <a:rPr lang="zh-CN" altLang="en-US" dirty="0" smtClean="0"/>
              <a:t>系统的问题</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78300385"/>
              </p:ext>
            </p:extLst>
          </p:nvPr>
        </p:nvGraphicFramePr>
        <p:xfrm>
          <a:off x="1229499" y="3276054"/>
          <a:ext cx="7434277" cy="3000298"/>
        </p:xfrm>
        <a:graphic>
          <a:graphicData uri="http://schemas.openxmlformats.org/drawingml/2006/table">
            <a:tbl>
              <a:tblPr firstRow="1" firstCol="1" lastRow="1" lastCol="1" bandRow="1" bandCol="1"/>
              <a:tblGrid>
                <a:gridCol w="2416394">
                  <a:extLst>
                    <a:ext uri="{9D8B030D-6E8A-4147-A177-3AD203B41FA5}">
                      <a16:colId xmlns:a16="http://schemas.microsoft.com/office/drawing/2014/main" val="2509445494"/>
                    </a:ext>
                  </a:extLst>
                </a:gridCol>
                <a:gridCol w="386459">
                  <a:extLst>
                    <a:ext uri="{9D8B030D-6E8A-4147-A177-3AD203B41FA5}">
                      <a16:colId xmlns:a16="http://schemas.microsoft.com/office/drawing/2014/main" val="50779087"/>
                    </a:ext>
                  </a:extLst>
                </a:gridCol>
                <a:gridCol w="644779">
                  <a:extLst>
                    <a:ext uri="{9D8B030D-6E8A-4147-A177-3AD203B41FA5}">
                      <a16:colId xmlns:a16="http://schemas.microsoft.com/office/drawing/2014/main" val="464655818"/>
                    </a:ext>
                  </a:extLst>
                </a:gridCol>
                <a:gridCol w="499348">
                  <a:extLst>
                    <a:ext uri="{9D8B030D-6E8A-4147-A177-3AD203B41FA5}">
                      <a16:colId xmlns:a16="http://schemas.microsoft.com/office/drawing/2014/main" val="1535810519"/>
                    </a:ext>
                  </a:extLst>
                </a:gridCol>
                <a:gridCol w="388862">
                  <a:extLst>
                    <a:ext uri="{9D8B030D-6E8A-4147-A177-3AD203B41FA5}">
                      <a16:colId xmlns:a16="http://schemas.microsoft.com/office/drawing/2014/main" val="541385407"/>
                    </a:ext>
                  </a:extLst>
                </a:gridCol>
                <a:gridCol w="892559">
                  <a:extLst>
                    <a:ext uri="{9D8B030D-6E8A-4147-A177-3AD203B41FA5}">
                      <a16:colId xmlns:a16="http://schemas.microsoft.com/office/drawing/2014/main" val="3982751690"/>
                    </a:ext>
                  </a:extLst>
                </a:gridCol>
                <a:gridCol w="568503">
                  <a:extLst>
                    <a:ext uri="{9D8B030D-6E8A-4147-A177-3AD203B41FA5}">
                      <a16:colId xmlns:a16="http://schemas.microsoft.com/office/drawing/2014/main" val="87021035"/>
                    </a:ext>
                  </a:extLst>
                </a:gridCol>
                <a:gridCol w="539011">
                  <a:extLst>
                    <a:ext uri="{9D8B030D-6E8A-4147-A177-3AD203B41FA5}">
                      <a16:colId xmlns:a16="http://schemas.microsoft.com/office/drawing/2014/main" val="2981495675"/>
                    </a:ext>
                  </a:extLst>
                </a:gridCol>
                <a:gridCol w="549181">
                  <a:extLst>
                    <a:ext uri="{9D8B030D-6E8A-4147-A177-3AD203B41FA5}">
                      <a16:colId xmlns:a16="http://schemas.microsoft.com/office/drawing/2014/main" val="1933582205"/>
                    </a:ext>
                  </a:extLst>
                </a:gridCol>
                <a:gridCol w="549181">
                  <a:extLst>
                    <a:ext uri="{9D8B030D-6E8A-4147-A177-3AD203B41FA5}">
                      <a16:colId xmlns:a16="http://schemas.microsoft.com/office/drawing/2014/main" val="2992729107"/>
                    </a:ext>
                  </a:extLst>
                </a:gridCol>
              </a:tblGrid>
              <a:tr h="825362">
                <a:tc>
                  <a:txBody>
                    <a:bodyPr/>
                    <a:lstStyle/>
                    <a:p>
                      <a:pPr marL="0" indent="0" algn="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SoS </a:t>
                      </a:r>
                      <a:r>
                        <a:rPr lang="zh-CN" sz="1600" kern="1200" dirty="0">
                          <a:solidFill>
                            <a:schemeClr val="tx1"/>
                          </a:solidFill>
                          <a:effectLst/>
                          <a:latin typeface="Times New Roman" panose="02020603050405020304" pitchFamily="18" charset="0"/>
                          <a:ea typeface="楷体_GB2312"/>
                          <a:cs typeface="+mn-cs"/>
                        </a:rPr>
                        <a:t>特征</a:t>
                      </a:r>
                    </a:p>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技术与方法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密安性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互操作性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可信赖性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协作性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全局目标规范说明</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可预测性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适应性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长寿性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灵活性</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355199"/>
                  </a:ext>
                </a:extLst>
              </a:tr>
              <a:tr h="275120">
                <a:tc>
                  <a:txBody>
                    <a:bodyPr/>
                    <a:lstStyle/>
                    <a:p>
                      <a:pPr indent="0" algn="l">
                        <a:lnSpc>
                          <a:spcPct val="100000"/>
                        </a:lnSpc>
                        <a:spcAft>
                          <a:spcPts val="0"/>
                        </a:spcAft>
                      </a:pPr>
                      <a:r>
                        <a:rPr lang="zh-CN" sz="1600" dirty="0">
                          <a:effectLst/>
                          <a:latin typeface="Times New Roman" panose="02020603050405020304" pitchFamily="18" charset="0"/>
                          <a:ea typeface="楷体_GB2312"/>
                        </a:rPr>
                        <a:t>面向服务体系结构</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1120998"/>
                  </a:ext>
                </a:extLst>
              </a:tr>
              <a:tr h="262108">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基于策略的自治化计算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764509"/>
                  </a:ext>
                </a:extLst>
              </a:tr>
              <a:tr h="275120">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形式化分析与验证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8627710"/>
                  </a:ext>
                </a:extLst>
              </a:tr>
              <a:tr h="262108">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模型驱动开发</a:t>
                      </a:r>
                      <a:r>
                        <a:rPr lang="en-US" sz="1600" kern="1200" dirty="0">
                          <a:solidFill>
                            <a:schemeClr val="tx1"/>
                          </a:solidFill>
                          <a:effectLst/>
                          <a:latin typeface="Times New Roman" panose="02020603050405020304" pitchFamily="18" charset="0"/>
                          <a:ea typeface="楷体_GB2312"/>
                          <a:cs typeface="+mn-cs"/>
                        </a:rPr>
                        <a:t>/</a:t>
                      </a:r>
                      <a:r>
                        <a:rPr lang="zh-CN" sz="1600" kern="1200" dirty="0">
                          <a:solidFill>
                            <a:schemeClr val="tx1"/>
                          </a:solidFill>
                          <a:effectLst/>
                          <a:latin typeface="Times New Roman" panose="02020603050405020304" pitchFamily="18" charset="0"/>
                          <a:ea typeface="楷体_GB2312"/>
                          <a:cs typeface="+mn-cs"/>
                        </a:rPr>
                        <a:t>代码生成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400416"/>
                  </a:ext>
                </a:extLst>
              </a:tr>
              <a:tr h="275120">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基于部件的开发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395706"/>
                  </a:ext>
                </a:extLst>
              </a:tr>
              <a:tr h="275120">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动态重新配置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3011770"/>
                  </a:ext>
                </a:extLst>
              </a:tr>
              <a:tr h="275120">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在线机器学习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楷体_GB2312"/>
                          <a:cs typeface="+mn-cs"/>
                        </a:rPr>
                        <a:t> </a:t>
                      </a:r>
                      <a:endParaRPr lang="zh-CN" sz="1600" kern="1200" dirty="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8406537"/>
                  </a:ext>
                </a:extLst>
              </a:tr>
              <a:tr h="275120">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资源发现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en-US" sz="1600">
                          <a:effectLst/>
                          <a:latin typeface="楷体_GB231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1755" indent="0" algn="l" defTabSz="914400" rtl="0" eaLnBrk="1" latinLnBrk="0" hangingPunct="1">
                        <a:lnSpc>
                          <a:spcPct val="100000"/>
                        </a:lnSpc>
                        <a:spcAft>
                          <a:spcPts val="0"/>
                        </a:spcAft>
                      </a:pPr>
                      <a:r>
                        <a:rPr lang="en-US" sz="1600" kern="1200">
                          <a:solidFill>
                            <a:schemeClr val="tx1"/>
                          </a:solidFill>
                          <a:effectLst/>
                          <a:latin typeface="Times New Roman" panose="02020603050405020304" pitchFamily="18" charset="0"/>
                          <a:ea typeface="楷体_GB2312"/>
                          <a:cs typeface="+mn-cs"/>
                        </a:rPr>
                        <a:t> </a:t>
                      </a:r>
                      <a:endParaRPr lang="zh-CN" sz="1600" kern="1200">
                        <a:solidFill>
                          <a:schemeClr val="tx1"/>
                        </a:solidFill>
                        <a:effectLst/>
                        <a:latin typeface="Times New Roman" panose="02020603050405020304" pitchFamily="18" charset="0"/>
                        <a:ea typeface="楷体_GB231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楷体_GB231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446372"/>
                  </a:ext>
                </a:extLst>
              </a:tr>
            </a:tbl>
          </a:graphicData>
        </a:graphic>
      </p:graphicFrame>
      <p:sp>
        <p:nvSpPr>
          <p:cNvPr id="4" name="矩形 3"/>
          <p:cNvSpPr/>
          <p:nvPr/>
        </p:nvSpPr>
        <p:spPr>
          <a:xfrm>
            <a:off x="947292" y="1238487"/>
            <a:ext cx="8163815" cy="1785104"/>
          </a:xfrm>
          <a:prstGeom prst="rect">
            <a:avLst/>
          </a:prstGeom>
        </p:spPr>
        <p:txBody>
          <a:bodyPr wrap="square">
            <a:spAutoFit/>
          </a:bodyPr>
          <a:lstStyle/>
          <a:p>
            <a:pPr marL="342900" indent="-342900">
              <a:buFont typeface="Arial" panose="020B0604020202020204" pitchFamily="34" charset="0"/>
              <a:buChar char="•"/>
            </a:pPr>
            <a:r>
              <a:rPr lang="zh-CN" altLang="zh-CN" sz="2000" dirty="0"/>
              <a:t>系统开发者要</a:t>
            </a:r>
            <a:r>
              <a:rPr lang="zh-CN" altLang="zh-CN" sz="2000" dirty="0" smtClean="0"/>
              <a:t>能够</a:t>
            </a:r>
            <a:r>
              <a:rPr lang="zh-CN" altLang="en-US" sz="2000" dirty="0" smtClean="0"/>
              <a:t>：</a:t>
            </a:r>
            <a:endParaRPr lang="en-US" altLang="zh-CN" sz="2000" dirty="0" smtClean="0"/>
          </a:p>
          <a:p>
            <a:pPr marL="800100" lvl="1" indent="-342900">
              <a:buFont typeface="Arial" panose="020B0604020202020204" pitchFamily="34" charset="0"/>
              <a:buChar char="•"/>
            </a:pPr>
            <a:r>
              <a:rPr lang="zh-CN" altLang="zh-CN" sz="1800" dirty="0" smtClean="0"/>
              <a:t>实现</a:t>
            </a:r>
            <a:r>
              <a:rPr lang="en-US" altLang="zh-CN" sz="1800" dirty="0"/>
              <a:t>SoS</a:t>
            </a:r>
            <a:r>
              <a:rPr lang="zh-CN" altLang="zh-CN" sz="1800" dirty="0"/>
              <a:t>中的多个子系统</a:t>
            </a:r>
            <a:r>
              <a:rPr lang="en-US" altLang="zh-CN" sz="1800" dirty="0"/>
              <a:t>(</a:t>
            </a:r>
            <a:r>
              <a:rPr lang="zh-CN" altLang="zh-CN" sz="1800" dirty="0"/>
              <a:t>或部件</a:t>
            </a:r>
            <a:r>
              <a:rPr lang="en-US" altLang="zh-CN" sz="1800" dirty="0"/>
              <a:t>)</a:t>
            </a:r>
            <a:r>
              <a:rPr lang="zh-CN" altLang="zh-CN" sz="1800" dirty="0"/>
              <a:t>之间互操作能力</a:t>
            </a:r>
            <a:r>
              <a:rPr lang="en-US" altLang="zh-CN" sz="1800" dirty="0"/>
              <a:t>(interoperability)</a:t>
            </a:r>
            <a:r>
              <a:rPr lang="zh-CN" altLang="zh-CN" sz="1800" dirty="0" smtClean="0"/>
              <a:t>；</a:t>
            </a:r>
            <a:endParaRPr lang="en-US" altLang="zh-CN" sz="1800" dirty="0" smtClean="0"/>
          </a:p>
          <a:p>
            <a:pPr marL="800100" lvl="1" indent="-342900">
              <a:buFont typeface="Arial" panose="020B0604020202020204" pitchFamily="34" charset="0"/>
              <a:buChar char="•"/>
            </a:pPr>
            <a:r>
              <a:rPr lang="zh-CN" altLang="zh-CN" sz="1800" dirty="0" smtClean="0"/>
              <a:t>能够</a:t>
            </a:r>
            <a:r>
              <a:rPr lang="zh-CN" altLang="zh-CN" sz="1800" dirty="0"/>
              <a:t>把</a:t>
            </a:r>
            <a:r>
              <a:rPr lang="en-US" altLang="zh-CN" sz="1800" dirty="0"/>
              <a:t>SoS</a:t>
            </a:r>
            <a:r>
              <a:rPr lang="zh-CN" altLang="zh-CN" sz="1800" dirty="0"/>
              <a:t>的全局目标转换为部件目标，且能相互协作</a:t>
            </a:r>
            <a:r>
              <a:rPr lang="en-US" altLang="zh-CN" sz="1800" dirty="0"/>
              <a:t>(</a:t>
            </a:r>
            <a:r>
              <a:rPr lang="zh-CN" altLang="zh-CN" sz="1800" dirty="0"/>
              <a:t>协作性</a:t>
            </a:r>
            <a:r>
              <a:rPr lang="en-US" altLang="zh-CN" sz="1800" dirty="0"/>
              <a:t>)</a:t>
            </a:r>
            <a:r>
              <a:rPr lang="zh-CN" altLang="zh-CN" sz="1800" dirty="0" smtClean="0"/>
              <a:t>；</a:t>
            </a:r>
            <a:endParaRPr lang="en-US" altLang="zh-CN" sz="1800" dirty="0" smtClean="0"/>
          </a:p>
          <a:p>
            <a:pPr marL="800100" lvl="1" indent="-342900">
              <a:buFont typeface="Arial" panose="020B0604020202020204" pitchFamily="34" charset="0"/>
              <a:buChar char="•"/>
            </a:pPr>
            <a:r>
              <a:rPr lang="zh-CN" altLang="zh-CN" sz="1800" dirty="0" smtClean="0"/>
              <a:t>并</a:t>
            </a:r>
            <a:r>
              <a:rPr lang="zh-CN" altLang="zh-CN" sz="1800" dirty="0"/>
              <a:t>保证这些目标的执行在动态环境下是可预测的</a:t>
            </a:r>
            <a:r>
              <a:rPr lang="en-US" altLang="zh-CN" sz="1800" dirty="0"/>
              <a:t>(predictable)</a:t>
            </a:r>
            <a:r>
              <a:rPr lang="zh-CN" altLang="zh-CN" sz="1800" dirty="0"/>
              <a:t>和可信赖的</a:t>
            </a:r>
            <a:r>
              <a:rPr lang="en-US" altLang="zh-CN" sz="1800" dirty="0"/>
              <a:t>(dependable)</a:t>
            </a:r>
            <a:r>
              <a:rPr lang="zh-CN" altLang="zh-CN" sz="1800" dirty="0" smtClean="0"/>
              <a:t>；</a:t>
            </a:r>
            <a:endParaRPr lang="en-US" altLang="zh-CN" sz="1800" dirty="0" smtClean="0"/>
          </a:p>
          <a:p>
            <a:pPr marL="800100" lvl="1" indent="-342900">
              <a:buFont typeface="Arial" panose="020B0604020202020204" pitchFamily="34" charset="0"/>
              <a:buChar char="•"/>
            </a:pPr>
            <a:r>
              <a:rPr lang="zh-CN" altLang="zh-CN" sz="1800" dirty="0" smtClean="0"/>
              <a:t>进一步</a:t>
            </a:r>
            <a:r>
              <a:rPr lang="zh-CN" altLang="zh-CN" sz="1800" dirty="0"/>
              <a:t>，</a:t>
            </a:r>
            <a:r>
              <a:rPr lang="en-US" altLang="zh-CN" sz="1800" dirty="0"/>
              <a:t>SoS</a:t>
            </a:r>
            <a:r>
              <a:rPr lang="zh-CN" altLang="zh-CN" sz="1800" dirty="0"/>
              <a:t>要具有相当长的工作寿命</a:t>
            </a:r>
            <a:r>
              <a:rPr lang="en-US" altLang="zh-CN" sz="1800" dirty="0"/>
              <a:t>(longevity)</a:t>
            </a:r>
            <a:r>
              <a:rPr lang="zh-CN" altLang="zh-CN" sz="1800" dirty="0"/>
              <a:t>。</a:t>
            </a:r>
            <a:endParaRPr lang="zh-CN" alt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28.0 </a:t>
            </a:r>
            <a:r>
              <a:rPr lang="zh-CN" altLang="en-US" dirty="0" smtClean="0"/>
              <a:t>软件规模的摩尔定律</a:t>
            </a:r>
            <a:endParaRPr lang="en-US" dirty="0" smtClean="0"/>
          </a:p>
          <a:p>
            <a:r>
              <a:rPr lang="en-US" dirty="0" smtClean="0"/>
              <a:t>28.1 </a:t>
            </a:r>
            <a:r>
              <a:rPr lang="zh-CN" altLang="en-US" dirty="0" smtClean="0"/>
              <a:t>复杂巨系统</a:t>
            </a:r>
          </a:p>
          <a:p>
            <a:r>
              <a:rPr lang="en-US" dirty="0" smtClean="0"/>
              <a:t>28.2 </a:t>
            </a:r>
            <a:r>
              <a:rPr lang="zh-CN" altLang="en-US" dirty="0" smtClean="0"/>
              <a:t>多系统的系统</a:t>
            </a:r>
            <a:r>
              <a:rPr lang="en-US" dirty="0" smtClean="0"/>
              <a:t>(SoS)</a:t>
            </a:r>
            <a:endParaRPr lang="zh-CN" altLang="en-US" dirty="0" smtClean="0"/>
          </a:p>
          <a:p>
            <a:r>
              <a:rPr lang="en-US" dirty="0" smtClean="0"/>
              <a:t>28.3 SIS</a:t>
            </a:r>
            <a:r>
              <a:rPr lang="zh-CN" altLang="en-US" dirty="0" smtClean="0"/>
              <a:t>与超大规模</a:t>
            </a:r>
            <a:r>
              <a:rPr lang="en-US" dirty="0" smtClean="0"/>
              <a:t>SIS</a:t>
            </a:r>
            <a:endParaRPr lang="zh-CN" altLang="en-US" dirty="0" smtClean="0"/>
          </a:p>
          <a:p>
            <a:r>
              <a:rPr lang="en-US" dirty="0" smtClean="0"/>
              <a:t>28.4 </a:t>
            </a:r>
            <a:r>
              <a:rPr lang="zh-CN" altLang="en-US" dirty="0" smtClean="0"/>
              <a:t>软件复杂巨系统的工程化</a:t>
            </a:r>
          </a:p>
          <a:p>
            <a:r>
              <a:rPr lang="en-US" dirty="0" smtClean="0"/>
              <a:t>28.5 </a:t>
            </a:r>
            <a:r>
              <a:rPr lang="zh-CN" altLang="en-US" dirty="0" smtClean="0"/>
              <a:t>重新定义软件工程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28.2.4 SoS</a:t>
            </a:r>
            <a:r>
              <a:rPr lang="zh-CN" altLang="en-US" dirty="0" smtClean="0"/>
              <a:t>的工程模型</a:t>
            </a:r>
            <a:endParaRPr lang="zh-CN" altLang="en-US" dirty="0"/>
          </a:p>
        </p:txBody>
      </p:sp>
      <p:sp>
        <p:nvSpPr>
          <p:cNvPr id="3" name="矩形 2"/>
          <p:cNvSpPr/>
          <p:nvPr/>
        </p:nvSpPr>
        <p:spPr>
          <a:xfrm>
            <a:off x="933464" y="1207859"/>
            <a:ext cx="7769110" cy="1323439"/>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t>SoS</a:t>
            </a:r>
            <a:r>
              <a:rPr lang="zh-CN" altLang="zh-CN" sz="2000" dirty="0" smtClean="0">
                <a:cs typeface="Times New Roman" panose="02020603050405020304" pitchFamily="18" charset="0"/>
              </a:rPr>
              <a:t>是</a:t>
            </a:r>
            <a:r>
              <a:rPr lang="zh-CN" altLang="zh-CN" sz="2000" dirty="0">
                <a:cs typeface="Times New Roman" panose="02020603050405020304" pitchFamily="18" charset="0"/>
              </a:rPr>
              <a:t>已有系统和新系统的叠加，部件或子系统仍然在整个系统管理、工程化和进化中保持自己</a:t>
            </a:r>
            <a:r>
              <a:rPr lang="zh-CN" altLang="zh-CN" sz="2000" dirty="0" smtClean="0">
                <a:cs typeface="Times New Roman" panose="02020603050405020304" pitchFamily="18" charset="0"/>
              </a:rPr>
              <a:t>的</a:t>
            </a:r>
            <a:r>
              <a:rPr lang="zh-CN" altLang="en-US" sz="2000" dirty="0" smtClean="0">
                <a:cs typeface="Times New Roman" panose="02020603050405020304" pitchFamily="18" charset="0"/>
              </a:rPr>
              <a:t>身份，</a:t>
            </a:r>
            <a:r>
              <a:rPr lang="zh-CN" altLang="zh-CN" sz="2000" dirty="0" smtClean="0">
                <a:cs typeface="Times New Roman" panose="02020603050405020304" pitchFamily="18" charset="0"/>
              </a:rPr>
              <a:t>并</a:t>
            </a:r>
            <a:r>
              <a:rPr lang="zh-CN" altLang="zh-CN" sz="2000" dirty="0">
                <a:cs typeface="Times New Roman" panose="02020603050405020304" pitchFamily="18" charset="0"/>
              </a:rPr>
              <a:t>承担相应的责任</a:t>
            </a:r>
            <a:r>
              <a:rPr lang="zh-CN" altLang="zh-CN" sz="2000" dirty="0" smtClean="0">
                <a:cs typeface="Times New Roman" panose="02020603050405020304" pitchFamily="18" charset="0"/>
              </a:rPr>
              <a:t>。</a:t>
            </a:r>
            <a:endParaRPr lang="en-US" altLang="zh-CN" sz="2000" dirty="0" smtClean="0">
              <a:cs typeface="Times New Roman" panose="02020603050405020304" pitchFamily="18" charset="0"/>
            </a:endParaRPr>
          </a:p>
          <a:p>
            <a:pPr marL="342900" indent="-342900">
              <a:buFont typeface="Arial" panose="020B0604020202020204" pitchFamily="34" charset="0"/>
              <a:buChar char="•"/>
            </a:pPr>
            <a:r>
              <a:rPr lang="en-US" altLang="zh-CN" sz="2000" dirty="0" err="1" smtClean="0"/>
              <a:t>SoS</a:t>
            </a:r>
            <a:r>
              <a:rPr lang="zh-CN" altLang="zh-CN" sz="2000" dirty="0">
                <a:cs typeface="Times New Roman" panose="02020603050405020304" pitchFamily="18" charset="0"/>
              </a:rPr>
              <a:t>的管理者和系统工程师都完全无法控制整个系统，但是可以合作来平衡和影响系统开发，满足</a:t>
            </a:r>
            <a:r>
              <a:rPr lang="en-US" altLang="zh-CN" sz="2000" dirty="0"/>
              <a:t>SoS</a:t>
            </a:r>
            <a:r>
              <a:rPr lang="zh-CN" altLang="zh-CN" sz="2000" dirty="0">
                <a:cs typeface="Times New Roman" panose="02020603050405020304" pitchFamily="18" charset="0"/>
              </a:rPr>
              <a:t>的</a:t>
            </a:r>
            <a:r>
              <a:rPr lang="zh-CN" altLang="zh-CN" sz="2000" dirty="0" smtClean="0">
                <a:cs typeface="Times New Roman" panose="02020603050405020304" pitchFamily="18" charset="0"/>
              </a:rPr>
              <a:t>要求</a:t>
            </a:r>
            <a:r>
              <a:rPr lang="zh-CN" altLang="en-US" sz="2000" dirty="0" smtClean="0">
                <a:cs typeface="Times New Roman" panose="02020603050405020304" pitchFamily="18" charset="0"/>
              </a:rPr>
              <a:t>：</a:t>
            </a:r>
            <a:endParaRPr lang="zh-CN" altLang="en-US" sz="2000" dirty="0"/>
          </a:p>
        </p:txBody>
      </p:sp>
      <p:grpSp>
        <p:nvGrpSpPr>
          <p:cNvPr id="38" name="组合 37"/>
          <p:cNvGrpSpPr/>
          <p:nvPr/>
        </p:nvGrpSpPr>
        <p:grpSpPr>
          <a:xfrm>
            <a:off x="1134444" y="2670875"/>
            <a:ext cx="5211476" cy="3584775"/>
            <a:chOff x="2316138" y="2591934"/>
            <a:chExt cx="5211476" cy="3584775"/>
          </a:xfrm>
        </p:grpSpPr>
        <p:sp>
          <p:nvSpPr>
            <p:cNvPr id="14" name="Freeform 25"/>
            <p:cNvSpPr>
              <a:spLocks/>
            </p:cNvSpPr>
            <p:nvPr/>
          </p:nvSpPr>
          <p:spPr bwMode="auto">
            <a:xfrm>
              <a:off x="3774903" y="2885849"/>
              <a:ext cx="2358497" cy="176454"/>
            </a:xfrm>
            <a:custGeom>
              <a:avLst/>
              <a:gdLst>
                <a:gd name="T0" fmla="*/ 0 w 2926"/>
                <a:gd name="T1" fmla="*/ 241 h 287"/>
                <a:gd name="T2" fmla="*/ 1066 w 2926"/>
                <a:gd name="T3" fmla="*/ 32 h 287"/>
                <a:gd name="T4" fmla="*/ 2311 w 2926"/>
                <a:gd name="T5" fmla="*/ 47 h 287"/>
                <a:gd name="T6" fmla="*/ 2926 w 2926"/>
                <a:gd name="T7" fmla="*/ 287 h 287"/>
              </a:gdLst>
              <a:ahLst/>
              <a:cxnLst>
                <a:cxn ang="0">
                  <a:pos x="T0" y="T1"/>
                </a:cxn>
                <a:cxn ang="0">
                  <a:pos x="T2" y="T3"/>
                </a:cxn>
                <a:cxn ang="0">
                  <a:pos x="T4" y="T5"/>
                </a:cxn>
                <a:cxn ang="0">
                  <a:pos x="T6" y="T7"/>
                </a:cxn>
              </a:cxnLst>
              <a:rect l="0" t="0" r="r" b="b"/>
              <a:pathLst>
                <a:path w="2926" h="287">
                  <a:moveTo>
                    <a:pt x="0" y="241"/>
                  </a:moveTo>
                  <a:cubicBezTo>
                    <a:pt x="178" y="206"/>
                    <a:pt x="681" y="64"/>
                    <a:pt x="1066" y="32"/>
                  </a:cubicBezTo>
                  <a:cubicBezTo>
                    <a:pt x="1451" y="0"/>
                    <a:pt x="2001" y="5"/>
                    <a:pt x="2311" y="47"/>
                  </a:cubicBezTo>
                  <a:cubicBezTo>
                    <a:pt x="2621" y="89"/>
                    <a:pt x="2798" y="237"/>
                    <a:pt x="2926" y="287"/>
                  </a:cubicBezTo>
                </a:path>
              </a:pathLst>
            </a:custGeom>
            <a:noFill/>
            <a:ln w="63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Freeform 24"/>
            <p:cNvSpPr>
              <a:spLocks/>
            </p:cNvSpPr>
            <p:nvPr/>
          </p:nvSpPr>
          <p:spPr bwMode="auto">
            <a:xfrm>
              <a:off x="3774903" y="2996353"/>
              <a:ext cx="2331923" cy="878672"/>
            </a:xfrm>
            <a:custGeom>
              <a:avLst/>
              <a:gdLst>
                <a:gd name="T0" fmla="*/ 0 w 2880"/>
                <a:gd name="T1" fmla="*/ 215 h 1145"/>
                <a:gd name="T2" fmla="*/ 795 w 2880"/>
                <a:gd name="T3" fmla="*/ 125 h 1145"/>
                <a:gd name="T4" fmla="*/ 2145 w 2880"/>
                <a:gd name="T5" fmla="*/ 170 h 1145"/>
                <a:gd name="T6" fmla="*/ 2880 w 2880"/>
                <a:gd name="T7" fmla="*/ 1145 h 1145"/>
              </a:gdLst>
              <a:ahLst/>
              <a:cxnLst>
                <a:cxn ang="0">
                  <a:pos x="T0" y="T1"/>
                </a:cxn>
                <a:cxn ang="0">
                  <a:pos x="T2" y="T3"/>
                </a:cxn>
                <a:cxn ang="0">
                  <a:pos x="T4" y="T5"/>
                </a:cxn>
                <a:cxn ang="0">
                  <a:pos x="T6" y="T7"/>
                </a:cxn>
              </a:cxnLst>
              <a:rect l="0" t="0" r="r" b="b"/>
              <a:pathLst>
                <a:path w="2880" h="1145">
                  <a:moveTo>
                    <a:pt x="0" y="215"/>
                  </a:moveTo>
                  <a:cubicBezTo>
                    <a:pt x="132" y="200"/>
                    <a:pt x="438" y="132"/>
                    <a:pt x="795" y="125"/>
                  </a:cubicBezTo>
                  <a:cubicBezTo>
                    <a:pt x="1152" y="118"/>
                    <a:pt x="1798" y="0"/>
                    <a:pt x="2145" y="170"/>
                  </a:cubicBezTo>
                  <a:cubicBezTo>
                    <a:pt x="2492" y="340"/>
                    <a:pt x="2727" y="942"/>
                    <a:pt x="2880" y="1145"/>
                  </a:cubicBezTo>
                </a:path>
              </a:pathLst>
            </a:custGeom>
            <a:noFill/>
            <a:ln w="63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Freeform 23"/>
            <p:cNvSpPr>
              <a:spLocks/>
            </p:cNvSpPr>
            <p:nvPr/>
          </p:nvSpPr>
          <p:spPr bwMode="auto">
            <a:xfrm>
              <a:off x="3774903" y="3183575"/>
              <a:ext cx="2131895" cy="686483"/>
            </a:xfrm>
            <a:custGeom>
              <a:avLst/>
              <a:gdLst>
                <a:gd name="T0" fmla="*/ 0 w 2355"/>
                <a:gd name="T1" fmla="*/ 787 h 982"/>
                <a:gd name="T2" fmla="*/ 540 w 2355"/>
                <a:gd name="T3" fmla="*/ 232 h 982"/>
                <a:gd name="T4" fmla="*/ 960 w 2355"/>
                <a:gd name="T5" fmla="*/ 37 h 982"/>
                <a:gd name="T6" fmla="*/ 1860 w 2355"/>
                <a:gd name="T7" fmla="*/ 157 h 982"/>
                <a:gd name="T8" fmla="*/ 2355 w 2355"/>
                <a:gd name="T9" fmla="*/ 982 h 982"/>
                <a:gd name="connsiteX0" fmla="*/ 0 w 9905"/>
                <a:gd name="connsiteY0" fmla="*/ 8521 h 9721"/>
                <a:gd name="connsiteX1" fmla="*/ 2198 w 9905"/>
                <a:gd name="connsiteY1" fmla="*/ 2084 h 9721"/>
                <a:gd name="connsiteX2" fmla="*/ 3981 w 9905"/>
                <a:gd name="connsiteY2" fmla="*/ 98 h 9721"/>
                <a:gd name="connsiteX3" fmla="*/ 7803 w 9905"/>
                <a:gd name="connsiteY3" fmla="*/ 1320 h 9721"/>
                <a:gd name="connsiteX4" fmla="*/ 9905 w 9905"/>
                <a:gd name="connsiteY4" fmla="*/ 9721 h 9721"/>
                <a:gd name="connsiteX0" fmla="*/ 0 w 10318"/>
                <a:gd name="connsiteY0" fmla="*/ 8766 h 9371"/>
                <a:gd name="connsiteX1" fmla="*/ 2219 w 10318"/>
                <a:gd name="connsiteY1" fmla="*/ 2144 h 9371"/>
                <a:gd name="connsiteX2" fmla="*/ 4019 w 10318"/>
                <a:gd name="connsiteY2" fmla="*/ 101 h 9371"/>
                <a:gd name="connsiteX3" fmla="*/ 7878 w 10318"/>
                <a:gd name="connsiteY3" fmla="*/ 1358 h 9371"/>
                <a:gd name="connsiteX4" fmla="*/ 10318 w 10318"/>
                <a:gd name="connsiteY4" fmla="*/ 9371 h 9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8" h="9371">
                  <a:moveTo>
                    <a:pt x="0" y="8766"/>
                  </a:moveTo>
                  <a:cubicBezTo>
                    <a:pt x="386" y="7802"/>
                    <a:pt x="1550" y="3588"/>
                    <a:pt x="2219" y="2144"/>
                  </a:cubicBezTo>
                  <a:cubicBezTo>
                    <a:pt x="2888" y="700"/>
                    <a:pt x="3076" y="237"/>
                    <a:pt x="4019" y="101"/>
                  </a:cubicBezTo>
                  <a:cubicBezTo>
                    <a:pt x="4963" y="-36"/>
                    <a:pt x="6883" y="-287"/>
                    <a:pt x="7878" y="1358"/>
                  </a:cubicBezTo>
                  <a:cubicBezTo>
                    <a:pt x="8872" y="3003"/>
                    <a:pt x="9877" y="7569"/>
                    <a:pt x="10318" y="9371"/>
                  </a:cubicBezTo>
                </a:path>
              </a:pathLst>
            </a:custGeom>
            <a:noFill/>
            <a:ln w="63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dirty="0"/>
            </a:p>
          </p:txBody>
        </p:sp>
        <p:sp>
          <p:nvSpPr>
            <p:cNvPr id="17" name="Line 22"/>
            <p:cNvSpPr>
              <a:spLocks noChangeShapeType="1"/>
            </p:cNvSpPr>
            <p:nvPr/>
          </p:nvSpPr>
          <p:spPr bwMode="auto">
            <a:xfrm>
              <a:off x="4058272" y="4239877"/>
              <a:ext cx="295406" cy="3314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Line 21"/>
            <p:cNvSpPr>
              <a:spLocks noChangeShapeType="1"/>
            </p:cNvSpPr>
            <p:nvPr/>
          </p:nvSpPr>
          <p:spPr bwMode="auto">
            <a:xfrm>
              <a:off x="3026072" y="3540019"/>
              <a:ext cx="171803" cy="2659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Line 20"/>
            <p:cNvSpPr>
              <a:spLocks noChangeShapeType="1"/>
            </p:cNvSpPr>
            <p:nvPr/>
          </p:nvSpPr>
          <p:spPr bwMode="auto">
            <a:xfrm>
              <a:off x="2459522" y="2673421"/>
              <a:ext cx="318880" cy="35914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19"/>
            <p:cNvSpPr>
              <a:spLocks/>
            </p:cNvSpPr>
            <p:nvPr/>
          </p:nvSpPr>
          <p:spPr bwMode="auto">
            <a:xfrm>
              <a:off x="2452991" y="3429934"/>
              <a:ext cx="1726381" cy="1915428"/>
            </a:xfrm>
            <a:custGeom>
              <a:avLst/>
              <a:gdLst>
                <a:gd name="T0" fmla="*/ 149 w 1949"/>
                <a:gd name="T1" fmla="*/ 0 h 2496"/>
                <a:gd name="T2" fmla="*/ 150 w 1949"/>
                <a:gd name="T3" fmla="*/ 1228 h 2496"/>
                <a:gd name="T4" fmla="*/ 1049 w 1949"/>
                <a:gd name="T5" fmla="*/ 2184 h 2496"/>
                <a:gd name="T6" fmla="*/ 1949 w 1949"/>
                <a:gd name="T7" fmla="*/ 2496 h 2496"/>
              </a:gdLst>
              <a:ahLst/>
              <a:cxnLst>
                <a:cxn ang="0">
                  <a:pos x="T0" y="T1"/>
                </a:cxn>
                <a:cxn ang="0">
                  <a:pos x="T2" y="T3"/>
                </a:cxn>
                <a:cxn ang="0">
                  <a:pos x="T4" y="T5"/>
                </a:cxn>
                <a:cxn ang="0">
                  <a:pos x="T6" y="T7"/>
                </a:cxn>
              </a:cxnLst>
              <a:rect l="0" t="0" r="r" b="b"/>
              <a:pathLst>
                <a:path w="1949" h="2496">
                  <a:moveTo>
                    <a:pt x="149" y="0"/>
                  </a:moveTo>
                  <a:cubicBezTo>
                    <a:pt x="149" y="205"/>
                    <a:pt x="0" y="864"/>
                    <a:pt x="150" y="1228"/>
                  </a:cubicBezTo>
                  <a:cubicBezTo>
                    <a:pt x="300" y="1592"/>
                    <a:pt x="749" y="1973"/>
                    <a:pt x="1049" y="2184"/>
                  </a:cubicBezTo>
                  <a:cubicBezTo>
                    <a:pt x="1349" y="2395"/>
                    <a:pt x="1664" y="2444"/>
                    <a:pt x="1949" y="249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Line 18"/>
            <p:cNvSpPr>
              <a:spLocks noChangeShapeType="1"/>
            </p:cNvSpPr>
            <p:nvPr/>
          </p:nvSpPr>
          <p:spPr bwMode="auto">
            <a:xfrm>
              <a:off x="3503081" y="4515710"/>
              <a:ext cx="689880" cy="59022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Line 17"/>
            <p:cNvSpPr>
              <a:spLocks noChangeShapeType="1"/>
            </p:cNvSpPr>
            <p:nvPr/>
          </p:nvSpPr>
          <p:spPr bwMode="auto">
            <a:xfrm>
              <a:off x="4817133" y="2591934"/>
              <a:ext cx="886" cy="8380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Line 16"/>
            <p:cNvSpPr>
              <a:spLocks noChangeShapeType="1"/>
            </p:cNvSpPr>
            <p:nvPr/>
          </p:nvSpPr>
          <p:spPr bwMode="auto">
            <a:xfrm flipV="1">
              <a:off x="4816689" y="3984362"/>
              <a:ext cx="886" cy="2394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Line 15"/>
            <p:cNvSpPr>
              <a:spLocks noChangeShapeType="1"/>
            </p:cNvSpPr>
            <p:nvPr/>
          </p:nvSpPr>
          <p:spPr bwMode="auto">
            <a:xfrm flipV="1">
              <a:off x="4817133" y="4821343"/>
              <a:ext cx="886" cy="2845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5" name="Line 14"/>
            <p:cNvSpPr>
              <a:spLocks noChangeShapeType="1"/>
            </p:cNvSpPr>
            <p:nvPr/>
          </p:nvSpPr>
          <p:spPr bwMode="auto">
            <a:xfrm flipV="1">
              <a:off x="5315382" y="4614067"/>
              <a:ext cx="772115" cy="6711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6" name="Line 13"/>
            <p:cNvSpPr>
              <a:spLocks noChangeShapeType="1"/>
            </p:cNvSpPr>
            <p:nvPr/>
          </p:nvSpPr>
          <p:spPr bwMode="auto">
            <a:xfrm flipH="1">
              <a:off x="7208734" y="2711648"/>
              <a:ext cx="318880" cy="47885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Freeform 12"/>
            <p:cNvSpPr>
              <a:spLocks/>
            </p:cNvSpPr>
            <p:nvPr/>
          </p:nvSpPr>
          <p:spPr bwMode="auto">
            <a:xfrm>
              <a:off x="5395603" y="3669362"/>
              <a:ext cx="1911406" cy="1735163"/>
            </a:xfrm>
            <a:custGeom>
              <a:avLst/>
              <a:gdLst>
                <a:gd name="T0" fmla="*/ 1980 w 2449"/>
                <a:gd name="T1" fmla="*/ 0 h 2184"/>
                <a:gd name="T2" fmla="*/ 2401 w 2449"/>
                <a:gd name="T3" fmla="*/ 736 h 2184"/>
                <a:gd name="T4" fmla="*/ 2266 w 2449"/>
                <a:gd name="T5" fmla="*/ 1306 h 2184"/>
                <a:gd name="T6" fmla="*/ 1801 w 2449"/>
                <a:gd name="T7" fmla="*/ 1591 h 2184"/>
                <a:gd name="T8" fmla="*/ 720 w 2449"/>
                <a:gd name="T9" fmla="*/ 2028 h 2184"/>
                <a:gd name="T10" fmla="*/ 0 w 2449"/>
                <a:gd name="T11" fmla="*/ 2184 h 2184"/>
                <a:gd name="connsiteX0" fmla="*/ 8380 w 10156"/>
                <a:gd name="connsiteY0" fmla="*/ 0 h 10353"/>
                <a:gd name="connsiteX1" fmla="*/ 10099 w 10156"/>
                <a:gd name="connsiteY1" fmla="*/ 3370 h 10353"/>
                <a:gd name="connsiteX2" fmla="*/ 9548 w 10156"/>
                <a:gd name="connsiteY2" fmla="*/ 5980 h 10353"/>
                <a:gd name="connsiteX3" fmla="*/ 7649 w 10156"/>
                <a:gd name="connsiteY3" fmla="*/ 7285 h 10353"/>
                <a:gd name="connsiteX4" fmla="*/ 3235 w 10156"/>
                <a:gd name="connsiteY4" fmla="*/ 9286 h 10353"/>
                <a:gd name="connsiteX5" fmla="*/ 0 w 10156"/>
                <a:gd name="connsiteY5" fmla="*/ 10353 h 10353"/>
                <a:gd name="connsiteX0" fmla="*/ 8380 w 10101"/>
                <a:gd name="connsiteY0" fmla="*/ 0 h 10353"/>
                <a:gd name="connsiteX1" fmla="*/ 10099 w 10101"/>
                <a:gd name="connsiteY1" fmla="*/ 3370 h 10353"/>
                <a:gd name="connsiteX2" fmla="*/ 8762 w 10101"/>
                <a:gd name="connsiteY2" fmla="*/ 6216 h 10353"/>
                <a:gd name="connsiteX3" fmla="*/ 7649 w 10101"/>
                <a:gd name="connsiteY3" fmla="*/ 7285 h 10353"/>
                <a:gd name="connsiteX4" fmla="*/ 3235 w 10101"/>
                <a:gd name="connsiteY4" fmla="*/ 9286 h 10353"/>
                <a:gd name="connsiteX5" fmla="*/ 0 w 10101"/>
                <a:gd name="connsiteY5" fmla="*/ 10353 h 10353"/>
                <a:gd name="connsiteX0" fmla="*/ 8380 w 10102"/>
                <a:gd name="connsiteY0" fmla="*/ 0 h 10353"/>
                <a:gd name="connsiteX1" fmla="*/ 10099 w 10102"/>
                <a:gd name="connsiteY1" fmla="*/ 3370 h 10353"/>
                <a:gd name="connsiteX2" fmla="*/ 8762 w 10102"/>
                <a:gd name="connsiteY2" fmla="*/ 6216 h 10353"/>
                <a:gd name="connsiteX3" fmla="*/ 7093 w 10102"/>
                <a:gd name="connsiteY3" fmla="*/ 7481 h 10353"/>
                <a:gd name="connsiteX4" fmla="*/ 3235 w 10102"/>
                <a:gd name="connsiteY4" fmla="*/ 9286 h 10353"/>
                <a:gd name="connsiteX5" fmla="*/ 0 w 10102"/>
                <a:gd name="connsiteY5" fmla="*/ 10353 h 10353"/>
                <a:gd name="connsiteX0" fmla="*/ 8380 w 9516"/>
                <a:gd name="connsiteY0" fmla="*/ 0 h 10353"/>
                <a:gd name="connsiteX1" fmla="*/ 9510 w 9516"/>
                <a:gd name="connsiteY1" fmla="*/ 3723 h 10353"/>
                <a:gd name="connsiteX2" fmla="*/ 8762 w 9516"/>
                <a:gd name="connsiteY2" fmla="*/ 6216 h 10353"/>
                <a:gd name="connsiteX3" fmla="*/ 7093 w 9516"/>
                <a:gd name="connsiteY3" fmla="*/ 7481 h 10353"/>
                <a:gd name="connsiteX4" fmla="*/ 3235 w 9516"/>
                <a:gd name="connsiteY4" fmla="*/ 9286 h 10353"/>
                <a:gd name="connsiteX5" fmla="*/ 0 w 9516"/>
                <a:gd name="connsiteY5" fmla="*/ 10353 h 10353"/>
                <a:gd name="connsiteX0" fmla="*/ 8806 w 9994"/>
                <a:gd name="connsiteY0" fmla="*/ 0 h 10000"/>
                <a:gd name="connsiteX1" fmla="*/ 9994 w 9994"/>
                <a:gd name="connsiteY1" fmla="*/ 3596 h 10000"/>
                <a:gd name="connsiteX2" fmla="*/ 8933 w 9994"/>
                <a:gd name="connsiteY2" fmla="*/ 6118 h 10000"/>
                <a:gd name="connsiteX3" fmla="*/ 7454 w 9994"/>
                <a:gd name="connsiteY3" fmla="*/ 7226 h 10000"/>
                <a:gd name="connsiteX4" fmla="*/ 3400 w 9994"/>
                <a:gd name="connsiteY4" fmla="*/ 8969 h 10000"/>
                <a:gd name="connsiteX5" fmla="*/ 0 w 9994"/>
                <a:gd name="connsiteY5" fmla="*/ 10000 h 10000"/>
                <a:gd name="connsiteX0" fmla="*/ 8811 w 10000"/>
                <a:gd name="connsiteY0" fmla="*/ 0 h 10000"/>
                <a:gd name="connsiteX1" fmla="*/ 10000 w 10000"/>
                <a:gd name="connsiteY1" fmla="*/ 3596 h 10000"/>
                <a:gd name="connsiteX2" fmla="*/ 8938 w 10000"/>
                <a:gd name="connsiteY2" fmla="*/ 6118 h 10000"/>
                <a:gd name="connsiteX3" fmla="*/ 6907 w 10000"/>
                <a:gd name="connsiteY3" fmla="*/ 7529 h 10000"/>
                <a:gd name="connsiteX4" fmla="*/ 3402 w 10000"/>
                <a:gd name="connsiteY4" fmla="*/ 8969 h 10000"/>
                <a:gd name="connsiteX5" fmla="*/ 0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8811" y="0"/>
                  </a:moveTo>
                  <a:cubicBezTo>
                    <a:pt x="9112" y="544"/>
                    <a:pt x="9979" y="2576"/>
                    <a:pt x="10000" y="3596"/>
                  </a:cubicBezTo>
                  <a:cubicBezTo>
                    <a:pt x="10021" y="4616"/>
                    <a:pt x="9453" y="5463"/>
                    <a:pt x="8938" y="6118"/>
                  </a:cubicBezTo>
                  <a:cubicBezTo>
                    <a:pt x="8423" y="6773"/>
                    <a:pt x="7830" y="7054"/>
                    <a:pt x="6907" y="7529"/>
                  </a:cubicBezTo>
                  <a:cubicBezTo>
                    <a:pt x="5985" y="8004"/>
                    <a:pt x="4690" y="8531"/>
                    <a:pt x="3402" y="8969"/>
                  </a:cubicBezTo>
                  <a:cubicBezTo>
                    <a:pt x="2113" y="9407"/>
                    <a:pt x="902" y="9885"/>
                    <a:pt x="0" y="1000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Line 11"/>
            <p:cNvSpPr>
              <a:spLocks noChangeShapeType="1"/>
            </p:cNvSpPr>
            <p:nvPr/>
          </p:nvSpPr>
          <p:spPr bwMode="auto">
            <a:xfrm flipH="1" flipV="1">
              <a:off x="4811645" y="5594224"/>
              <a:ext cx="886" cy="35914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AutoShape 10"/>
            <p:cNvSpPr>
              <a:spLocks noChangeArrowheads="1"/>
            </p:cNvSpPr>
            <p:nvPr/>
          </p:nvSpPr>
          <p:spPr bwMode="auto">
            <a:xfrm>
              <a:off x="2387957" y="3032564"/>
              <a:ext cx="1424997" cy="510712"/>
            </a:xfrm>
            <a:prstGeom prst="roundRect">
              <a:avLst>
                <a:gd name="adj" fmla="val 16667"/>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b="0" i="0" u="none" strike="noStrike" cap="none" normalizeH="0" baseline="0" dirty="0" smtClean="0">
                  <a:ln>
                    <a:noFill/>
                  </a:ln>
                  <a:solidFill>
                    <a:schemeClr val="tx1"/>
                  </a:solidFill>
                  <a:effectLst/>
                  <a:cs typeface="Times New Roman" panose="02020603050405020304" pitchFamily="18" charset="0"/>
                </a:rPr>
                <a:t>1.</a:t>
              </a:r>
              <a:r>
                <a:rPr kumimoji="0" lang="zh-CN" altLang="en-US" sz="1400" b="0" i="0" u="none" strike="noStrike" cap="none" normalizeH="0" baseline="0" dirty="0" smtClean="0">
                  <a:ln>
                    <a:noFill/>
                  </a:ln>
                  <a:solidFill>
                    <a:schemeClr val="tx1"/>
                  </a:solidFill>
                  <a:effectLst/>
                  <a:cs typeface="Times New Roman" panose="02020603050405020304" pitchFamily="18" charset="0"/>
                </a:rPr>
                <a:t>把 </a:t>
              </a:r>
              <a:r>
                <a:rPr kumimoji="0" lang="en-US" altLang="zh-CN" sz="1400" b="0" i="0" u="none" strike="noStrike" cap="none" normalizeH="0" baseline="0" dirty="0" err="1" smtClean="0">
                  <a:ln>
                    <a:noFill/>
                  </a:ln>
                  <a:solidFill>
                    <a:schemeClr val="tx1"/>
                  </a:solidFill>
                  <a:effectLst/>
                  <a:cs typeface="Times New Roman" panose="02020603050405020304" pitchFamily="18" charset="0"/>
                </a:rPr>
                <a:t>SoS</a:t>
              </a:r>
              <a:r>
                <a:rPr kumimoji="0" lang="zh-CN" altLang="en-US" sz="1400" dirty="0" smtClean="0">
                  <a:cs typeface="Times New Roman" panose="02020603050405020304" pitchFamily="18" charset="0"/>
                </a:rPr>
                <a:t>目标</a:t>
              </a:r>
              <a:r>
                <a:rPr kumimoji="0" lang="zh-CN" altLang="en-US" sz="1400" dirty="0">
                  <a:cs typeface="Times New Roman" panose="02020603050405020304" pitchFamily="18" charset="0"/>
                </a:rPr>
                <a:t>能力翻译</a:t>
              </a:r>
              <a:r>
                <a:rPr kumimoji="0" lang="zh-CN" altLang="en-US" sz="1400" dirty="0" smtClean="0">
                  <a:cs typeface="Times New Roman" panose="02020603050405020304" pitchFamily="18" charset="0"/>
                </a:rPr>
                <a:t>为需求</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0" name="AutoShape 9"/>
            <p:cNvSpPr>
              <a:spLocks noChangeArrowheads="1"/>
            </p:cNvSpPr>
            <p:nvPr/>
          </p:nvSpPr>
          <p:spPr bwMode="auto">
            <a:xfrm>
              <a:off x="2780287" y="3787417"/>
              <a:ext cx="1304751" cy="718285"/>
            </a:xfrm>
            <a:prstGeom prst="roundRect">
              <a:avLst>
                <a:gd name="adj" fmla="val 16667"/>
              </a:avLst>
            </a:prstGeom>
            <a:solidFill>
              <a:srgbClr val="FFFFFF"/>
            </a:solidFill>
            <a:ln w="3175">
              <a:solidFill>
                <a:srgbClr val="000000"/>
              </a:solidFill>
              <a:round/>
              <a:headEnd/>
              <a:tailEnd/>
            </a:ln>
          </p:spPr>
          <p:txBody>
            <a:bodyPr vert="horz" wrap="square" lIns="36000" tIns="45720" rIns="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4.</a:t>
              </a:r>
              <a:r>
                <a:rPr kumimoji="0" lang="zh-CN" altLang="en-US" sz="1400" b="0" i="0" u="none" strike="noStrike" cap="none" normalizeH="0" baseline="0" dirty="0" smtClean="0">
                  <a:ln>
                    <a:noFill/>
                  </a:ln>
                  <a:solidFill>
                    <a:schemeClr val="tx1"/>
                  </a:solidFill>
                  <a:effectLst/>
                  <a:cs typeface="Times New Roman" panose="02020603050405020304" pitchFamily="18" charset="0"/>
                </a:rPr>
                <a:t>理解系统和关系</a:t>
              </a:r>
              <a:r>
                <a:rPr kumimoji="0" lang="en-US" altLang="zh-CN" sz="1400" b="0" i="0" u="none" strike="noStrike" cap="none" normalizeH="0" baseline="0" dirty="0" smtClean="0">
                  <a:ln>
                    <a:noFill/>
                  </a:ln>
                  <a:solidFill>
                    <a:schemeClr val="tx1"/>
                  </a:solidFill>
                  <a:effectLst/>
                  <a:cs typeface="Times New Roman" panose="02020603050405020304" pitchFamily="18" charset="0"/>
                </a:rPr>
                <a:t>(</a:t>
              </a:r>
              <a:r>
                <a:rPr kumimoji="0" lang="zh-CN" altLang="en-US" sz="1400" b="0" i="0" u="none" strike="noStrike" cap="none" normalizeH="0" baseline="0" dirty="0" smtClean="0">
                  <a:ln>
                    <a:noFill/>
                  </a:ln>
                  <a:solidFill>
                    <a:schemeClr val="tx1"/>
                  </a:solidFill>
                  <a:effectLst/>
                  <a:cs typeface="Times New Roman" panose="02020603050405020304" pitchFamily="18" charset="0"/>
                </a:rPr>
                <a:t>包括计划</a:t>
              </a:r>
              <a:r>
                <a:rPr kumimoji="0" lang="en-US" altLang="zh-CN" sz="1400" b="0"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1" name="AutoShape 8"/>
            <p:cNvSpPr>
              <a:spLocks noChangeArrowheads="1"/>
            </p:cNvSpPr>
            <p:nvPr/>
          </p:nvSpPr>
          <p:spPr bwMode="auto">
            <a:xfrm>
              <a:off x="4360071" y="3447551"/>
              <a:ext cx="1116080" cy="525668"/>
            </a:xfrm>
            <a:prstGeom prst="roundRect">
              <a:avLst>
                <a:gd name="adj" fmla="val 16667"/>
              </a:avLst>
            </a:prstGeom>
            <a:solidFill>
              <a:srgbClr val="FFFFFF"/>
            </a:solidFill>
            <a:ln w="28575">
              <a:solidFill>
                <a:srgbClr val="FF0000"/>
              </a:solidFill>
              <a:round/>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7.</a:t>
              </a:r>
              <a:r>
                <a:rPr kumimoji="0" lang="zh-CN" altLang="en-US" sz="1400" b="0" i="0" u="none" strike="noStrike" cap="none" normalizeH="0" baseline="0" dirty="0" smtClean="0">
                  <a:ln>
                    <a:noFill/>
                  </a:ln>
                  <a:solidFill>
                    <a:schemeClr val="tx1"/>
                  </a:solidFill>
                  <a:effectLst/>
                  <a:cs typeface="Times New Roman" panose="02020603050405020304" pitchFamily="18" charset="0"/>
                </a:rPr>
                <a:t>协调对</a:t>
              </a:r>
              <a:r>
                <a:rPr kumimoji="0" lang="en-US" altLang="zh-CN" sz="1400" b="0" i="0" u="none" strike="noStrike" cap="none" normalizeH="0" baseline="0" dirty="0" smtClean="0">
                  <a:ln>
                    <a:noFill/>
                  </a:ln>
                  <a:solidFill>
                    <a:schemeClr val="tx1"/>
                  </a:solidFill>
                  <a:effectLst/>
                  <a:cs typeface="Times New Roman" panose="02020603050405020304" pitchFamily="18" charset="0"/>
                </a:rPr>
                <a:t>SoS</a:t>
              </a:r>
              <a:r>
                <a:rPr kumimoji="0" lang="zh-CN" altLang="en-US" sz="1400" b="0" i="0" u="none" strike="noStrike" cap="none" normalizeH="0" baseline="0" dirty="0" smtClean="0">
                  <a:ln>
                    <a:noFill/>
                  </a:ln>
                  <a:solidFill>
                    <a:schemeClr val="tx1"/>
                  </a:solidFill>
                  <a:effectLst/>
                  <a:cs typeface="Times New Roman" panose="02020603050405020304" pitchFamily="18" charset="0"/>
                </a:rPr>
                <a:t>的升级</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2" name="AutoShape 7"/>
            <p:cNvSpPr>
              <a:spLocks noChangeArrowheads="1"/>
            </p:cNvSpPr>
            <p:nvPr/>
          </p:nvSpPr>
          <p:spPr bwMode="auto">
            <a:xfrm>
              <a:off x="4358908" y="4241189"/>
              <a:ext cx="1189742" cy="580154"/>
            </a:xfrm>
            <a:prstGeom prst="roundRect">
              <a:avLst>
                <a:gd name="adj" fmla="val 16667"/>
              </a:avLst>
            </a:prstGeom>
            <a:solidFill>
              <a:srgbClr val="FFFFFF"/>
            </a:solidFill>
            <a:ln w="28575">
              <a:solidFill>
                <a:srgbClr val="FF0000"/>
              </a:solidFill>
              <a:round/>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400" dirty="0">
                  <a:latin typeface="Times New Roman" pitchFamily="18" charset="0"/>
                  <a:cs typeface="Times New Roman" panose="02020603050405020304" pitchFamily="18" charset="0"/>
                </a:rPr>
                <a:t>6.</a:t>
              </a:r>
              <a:r>
                <a:rPr kumimoji="0" lang="zh-CN" altLang="en-US" sz="1400" dirty="0">
                  <a:latin typeface="Times New Roman" pitchFamily="18" charset="0"/>
                  <a:cs typeface="Times New Roman" panose="02020603050405020304" pitchFamily="18" charset="0"/>
                </a:rPr>
                <a:t>表达新的</a:t>
              </a:r>
            </a:p>
            <a:p>
              <a:pPr indent="0"/>
              <a:r>
                <a:rPr kumimoji="0" lang="zh-CN" altLang="en-US" sz="1400" dirty="0">
                  <a:latin typeface="Times New Roman" pitchFamily="18" charset="0"/>
                  <a:cs typeface="Times New Roman" panose="02020603050405020304" pitchFamily="18" charset="0"/>
                </a:rPr>
                <a:t>需求和选项</a:t>
              </a:r>
            </a:p>
          </p:txBody>
        </p:sp>
        <p:sp>
          <p:nvSpPr>
            <p:cNvPr id="33" name="AutoShape 6"/>
            <p:cNvSpPr>
              <a:spLocks noChangeArrowheads="1"/>
            </p:cNvSpPr>
            <p:nvPr/>
          </p:nvSpPr>
          <p:spPr bwMode="auto">
            <a:xfrm>
              <a:off x="5685777" y="3895765"/>
              <a:ext cx="1182818" cy="691042"/>
            </a:xfrm>
            <a:prstGeom prst="roundRect">
              <a:avLst>
                <a:gd name="adj" fmla="val 16667"/>
              </a:avLst>
            </a:prstGeom>
            <a:solidFill>
              <a:srgbClr val="FFFFFF"/>
            </a:solidFill>
            <a:ln w="38100" cmpd="dbl">
              <a:solidFill>
                <a:srgbClr val="0000FF"/>
              </a:solidFill>
              <a:round/>
              <a:headEnd/>
              <a:tailEnd/>
            </a:ln>
          </p:spPr>
          <p:txBody>
            <a:bodyPr vert="horz" wrap="square" lIns="72000" tIns="45720" rIns="3600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5.</a:t>
              </a:r>
              <a:r>
                <a:rPr kumimoji="0" lang="zh-CN" altLang="en-US" sz="1400" dirty="0">
                  <a:cs typeface="Times New Roman" panose="02020603050405020304" pitchFamily="18" charset="0"/>
                </a:rPr>
                <a:t>开发、进化和维护</a:t>
              </a:r>
              <a:r>
                <a:rPr kumimoji="0" lang="en-US" altLang="zh-CN" sz="1400" dirty="0">
                  <a:cs typeface="Times New Roman" panose="02020603050405020304" pitchFamily="18" charset="0"/>
                </a:rPr>
                <a:t>SoS</a:t>
              </a:r>
              <a:r>
                <a:rPr kumimoji="0" lang="zh-CN" altLang="en-US" sz="1400" dirty="0">
                  <a:cs typeface="Times New Roman" panose="02020603050405020304" pitchFamily="18" charset="0"/>
                </a:rPr>
                <a:t>设计</a:t>
              </a:r>
            </a:p>
          </p:txBody>
        </p:sp>
        <p:sp>
          <p:nvSpPr>
            <p:cNvPr id="34" name="AutoShape 5"/>
            <p:cNvSpPr>
              <a:spLocks noChangeArrowheads="1"/>
            </p:cNvSpPr>
            <p:nvPr/>
          </p:nvSpPr>
          <p:spPr bwMode="auto">
            <a:xfrm>
              <a:off x="6087497" y="3059586"/>
              <a:ext cx="1161255" cy="598571"/>
            </a:xfrm>
            <a:prstGeom prst="roundRect">
              <a:avLst>
                <a:gd name="adj" fmla="val 16667"/>
              </a:avLst>
            </a:prstGeom>
            <a:solidFill>
              <a:srgbClr val="FFFFFF"/>
            </a:solidFill>
            <a:ln w="28575">
              <a:solidFill>
                <a:srgbClr val="FF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2.</a:t>
              </a:r>
              <a:r>
                <a:rPr kumimoji="0" lang="zh-CN" altLang="en-US" sz="1400" dirty="0" smtClean="0">
                  <a:cs typeface="Times New Roman" panose="02020603050405020304" pitchFamily="18" charset="0"/>
                </a:rPr>
                <a:t>评估</a:t>
              </a:r>
              <a:r>
                <a:rPr kumimoji="0" lang="zh-CN" altLang="en-US" sz="1400" dirty="0">
                  <a:cs typeface="Times New Roman" panose="02020603050405020304" pitchFamily="18" charset="0"/>
                </a:rPr>
                <a:t>目标</a:t>
              </a:r>
              <a:r>
                <a:rPr kumimoji="0" lang="zh-CN" altLang="en-US" sz="1400" dirty="0" smtClean="0">
                  <a:cs typeface="Times New Roman" panose="02020603050405020304" pitchFamily="18" charset="0"/>
                </a:rPr>
                <a:t>能力的</a:t>
              </a:r>
              <a:r>
                <a:rPr kumimoji="0" lang="zh-CN" altLang="en-US" sz="1400" dirty="0">
                  <a:cs typeface="Times New Roman" panose="02020603050405020304" pitchFamily="18" charset="0"/>
                </a:rPr>
                <a:t>性能</a:t>
              </a:r>
            </a:p>
          </p:txBody>
        </p:sp>
        <p:sp>
          <p:nvSpPr>
            <p:cNvPr id="35" name="AutoShape 4"/>
            <p:cNvSpPr>
              <a:spLocks noChangeArrowheads="1"/>
            </p:cNvSpPr>
            <p:nvPr/>
          </p:nvSpPr>
          <p:spPr bwMode="auto">
            <a:xfrm>
              <a:off x="4214161" y="5095459"/>
              <a:ext cx="1167853" cy="478857"/>
            </a:xfrm>
            <a:prstGeom prst="roundRect">
              <a:avLst>
                <a:gd name="adj" fmla="val 16667"/>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3.</a:t>
              </a:r>
              <a:r>
                <a:rPr kumimoji="0" lang="zh-CN" altLang="en-US" sz="1400" dirty="0">
                  <a:cs typeface="Times New Roman" panose="02020603050405020304" pitchFamily="18" charset="0"/>
                </a:rPr>
                <a:t>监督和评估变化情况</a:t>
              </a:r>
            </a:p>
          </p:txBody>
        </p:sp>
        <p:sp>
          <p:nvSpPr>
            <p:cNvPr id="36" name="AutoShape 3"/>
            <p:cNvSpPr>
              <a:spLocks noChangeArrowheads="1"/>
            </p:cNvSpPr>
            <p:nvPr/>
          </p:nvSpPr>
          <p:spPr bwMode="auto">
            <a:xfrm>
              <a:off x="3080565" y="5817566"/>
              <a:ext cx="1116080" cy="35914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外部环境</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7" name="AutoShape 2"/>
            <p:cNvSpPr>
              <a:spLocks noChangeArrowheads="1"/>
            </p:cNvSpPr>
            <p:nvPr/>
          </p:nvSpPr>
          <p:spPr bwMode="auto">
            <a:xfrm>
              <a:off x="2316138" y="2759833"/>
              <a:ext cx="5203946" cy="3036985"/>
            </a:xfrm>
            <a:prstGeom prst="roundRect">
              <a:avLst>
                <a:gd name="adj" fmla="val 16667"/>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39" name="矩形 38"/>
          <p:cNvSpPr/>
          <p:nvPr/>
        </p:nvSpPr>
        <p:spPr>
          <a:xfrm>
            <a:off x="6546899" y="2377013"/>
            <a:ext cx="2470480" cy="3785652"/>
          </a:xfrm>
          <a:prstGeom prst="rect">
            <a:avLst/>
          </a:prstGeom>
        </p:spPr>
        <p:txBody>
          <a:bodyPr wrap="square">
            <a:spAutoFit/>
          </a:bodyPr>
          <a:lstStyle/>
          <a:p>
            <a:r>
              <a:rPr lang="en-US" altLang="zh-CN" sz="1600" dirty="0"/>
              <a:t>1</a:t>
            </a:r>
            <a:r>
              <a:rPr lang="zh-CN" altLang="zh-CN" sz="1600" dirty="0">
                <a:cs typeface="Times New Roman" panose="02020603050405020304" pitchFamily="18" charset="0"/>
              </a:rPr>
              <a:t>）将</a:t>
            </a:r>
            <a:r>
              <a:rPr lang="en-US" altLang="zh-CN" sz="1600" dirty="0"/>
              <a:t>SoS</a:t>
            </a:r>
            <a:r>
              <a:rPr lang="zh-CN" altLang="zh-CN" sz="1600" dirty="0">
                <a:cs typeface="Times New Roman" panose="02020603050405020304" pitchFamily="18" charset="0"/>
              </a:rPr>
              <a:t>目标能力翻译为</a:t>
            </a:r>
            <a:r>
              <a:rPr lang="en-US" altLang="zh-CN" sz="1600" dirty="0"/>
              <a:t>SoS</a:t>
            </a:r>
            <a:r>
              <a:rPr lang="zh-CN" altLang="zh-CN" sz="1600" dirty="0">
                <a:cs typeface="Times New Roman" panose="02020603050405020304" pitchFamily="18" charset="0"/>
              </a:rPr>
              <a:t>的需求</a:t>
            </a:r>
            <a:r>
              <a:rPr lang="zh-CN" altLang="zh-CN" sz="1600" dirty="0" smtClean="0">
                <a:cs typeface="Times New Roman" panose="02020603050405020304" pitchFamily="18" charset="0"/>
              </a:rPr>
              <a:t>；</a:t>
            </a:r>
            <a:endParaRPr lang="en-US" altLang="zh-CN" sz="1600" dirty="0" smtClean="0">
              <a:cs typeface="Times New Roman" panose="02020603050405020304" pitchFamily="18" charset="0"/>
            </a:endParaRPr>
          </a:p>
          <a:p>
            <a:r>
              <a:rPr lang="en-US" altLang="zh-CN" sz="1600" dirty="0" smtClean="0"/>
              <a:t>2</a:t>
            </a:r>
            <a:r>
              <a:rPr lang="zh-CN" altLang="zh-CN" sz="1600" dirty="0">
                <a:cs typeface="Times New Roman" panose="02020603050405020304" pitchFamily="18" charset="0"/>
              </a:rPr>
              <a:t>）评估所标识的目标</a:t>
            </a:r>
            <a:r>
              <a:rPr lang="zh-CN" altLang="zh-CN" sz="1600" dirty="0" smtClean="0">
                <a:cs typeface="Times New Roman" panose="02020603050405020304" pitchFamily="18" charset="0"/>
              </a:rPr>
              <a:t>能力；</a:t>
            </a:r>
            <a:endParaRPr lang="en-US" altLang="zh-CN" sz="1600" dirty="0">
              <a:cs typeface="Times New Roman" panose="02020603050405020304" pitchFamily="18" charset="0"/>
            </a:endParaRPr>
          </a:p>
          <a:p>
            <a:r>
              <a:rPr lang="en-US" altLang="zh-CN" sz="1600" dirty="0" smtClean="0"/>
              <a:t>3</a:t>
            </a:r>
            <a:r>
              <a:rPr lang="zh-CN" altLang="zh-CN" sz="1600" dirty="0" smtClean="0">
                <a:cs typeface="Times New Roman" panose="02020603050405020304" pitchFamily="18" charset="0"/>
              </a:rPr>
              <a:t>）</a:t>
            </a:r>
            <a:r>
              <a:rPr lang="zh-CN" altLang="en-US" sz="1600" dirty="0" smtClean="0">
                <a:cs typeface="Times New Roman" panose="02020603050405020304" pitchFamily="18" charset="0"/>
              </a:rPr>
              <a:t>监督</a:t>
            </a:r>
            <a:r>
              <a:rPr lang="zh-CN" altLang="zh-CN" sz="1600" dirty="0" smtClean="0">
                <a:cs typeface="Times New Roman" panose="02020603050405020304" pitchFamily="18" charset="0"/>
              </a:rPr>
              <a:t>和</a:t>
            </a:r>
            <a:r>
              <a:rPr lang="zh-CN" altLang="zh-CN" sz="1600" dirty="0">
                <a:cs typeface="Times New Roman" panose="02020603050405020304" pitchFamily="18" charset="0"/>
              </a:rPr>
              <a:t>评估</a:t>
            </a:r>
            <a:r>
              <a:rPr lang="en-US" altLang="zh-CN" sz="1600" dirty="0"/>
              <a:t>SoS</a:t>
            </a:r>
            <a:r>
              <a:rPr lang="zh-CN" altLang="zh-CN" sz="1600" dirty="0">
                <a:cs typeface="Times New Roman" panose="02020603050405020304" pitchFamily="18" charset="0"/>
              </a:rPr>
              <a:t>外部变化的</a:t>
            </a:r>
            <a:r>
              <a:rPr lang="zh-CN" altLang="zh-CN" sz="1600" dirty="0" smtClean="0">
                <a:cs typeface="Times New Roman" panose="02020603050405020304" pitchFamily="18" charset="0"/>
              </a:rPr>
              <a:t>影响</a:t>
            </a:r>
            <a:r>
              <a:rPr lang="zh-CN" altLang="en-US" sz="1600" dirty="0">
                <a:cs typeface="Times New Roman" panose="02020603050405020304" pitchFamily="18" charset="0"/>
              </a:rPr>
              <a:t>；</a:t>
            </a:r>
            <a:endParaRPr lang="en-US" altLang="zh-CN" sz="1600" dirty="0" smtClean="0">
              <a:cs typeface="Times New Roman" panose="02020603050405020304" pitchFamily="18" charset="0"/>
            </a:endParaRPr>
          </a:p>
          <a:p>
            <a:r>
              <a:rPr lang="en-US" altLang="zh-CN" sz="1600" dirty="0" smtClean="0"/>
              <a:t>4</a:t>
            </a:r>
            <a:r>
              <a:rPr lang="zh-CN" altLang="zh-CN" sz="1600" dirty="0">
                <a:cs typeface="Times New Roman" panose="02020603050405020304" pitchFamily="18" charset="0"/>
              </a:rPr>
              <a:t>）理解系统对</a:t>
            </a:r>
            <a:r>
              <a:rPr lang="en-US" altLang="zh-CN" sz="1600" dirty="0"/>
              <a:t>SoS</a:t>
            </a:r>
            <a:r>
              <a:rPr lang="zh-CN" altLang="zh-CN" sz="1600" dirty="0">
                <a:cs typeface="Times New Roman" panose="02020603050405020304" pitchFamily="18" charset="0"/>
              </a:rPr>
              <a:t>及其关系的</a:t>
            </a:r>
            <a:r>
              <a:rPr lang="zh-CN" altLang="zh-CN" sz="1600" dirty="0" smtClean="0">
                <a:cs typeface="Times New Roman" panose="02020603050405020304" pitchFamily="18" charset="0"/>
              </a:rPr>
              <a:t>影响</a:t>
            </a:r>
            <a:r>
              <a:rPr lang="zh-CN" altLang="en-US" sz="1600" dirty="0" smtClean="0">
                <a:cs typeface="Times New Roman" panose="02020603050405020304" pitchFamily="18" charset="0"/>
              </a:rPr>
              <a:t>；</a:t>
            </a:r>
            <a:endParaRPr lang="en-US" altLang="zh-CN" sz="1600" dirty="0" smtClean="0">
              <a:cs typeface="Times New Roman" panose="02020603050405020304" pitchFamily="18" charset="0"/>
            </a:endParaRPr>
          </a:p>
          <a:p>
            <a:r>
              <a:rPr lang="en-US" altLang="zh-CN" sz="1600" dirty="0" smtClean="0"/>
              <a:t>5</a:t>
            </a:r>
            <a:r>
              <a:rPr lang="zh-CN" altLang="zh-CN" sz="1600" dirty="0">
                <a:cs typeface="Times New Roman" panose="02020603050405020304" pitchFamily="18" charset="0"/>
              </a:rPr>
              <a:t>）开发</a:t>
            </a:r>
            <a:r>
              <a:rPr lang="en-US" altLang="zh-CN" sz="1600" dirty="0"/>
              <a:t>SoS</a:t>
            </a:r>
            <a:r>
              <a:rPr lang="zh-CN" altLang="zh-CN" sz="1600" dirty="0">
                <a:cs typeface="Times New Roman" panose="02020603050405020304" pitchFamily="18" charset="0"/>
              </a:rPr>
              <a:t>设计，作为一个持久框架</a:t>
            </a:r>
            <a:r>
              <a:rPr lang="zh-CN" altLang="zh-CN" sz="1600" dirty="0" smtClean="0">
                <a:cs typeface="Times New Roman" panose="02020603050405020304" pitchFamily="18" charset="0"/>
              </a:rPr>
              <a:t>；</a:t>
            </a:r>
            <a:endParaRPr lang="en-US" altLang="zh-CN" sz="1600" dirty="0" smtClean="0">
              <a:cs typeface="Times New Roman" panose="02020603050405020304" pitchFamily="18" charset="0"/>
            </a:endParaRPr>
          </a:p>
          <a:p>
            <a:r>
              <a:rPr lang="en-US" altLang="zh-CN" sz="1600" dirty="0" smtClean="0"/>
              <a:t>6</a:t>
            </a:r>
            <a:r>
              <a:rPr lang="zh-CN" altLang="zh-CN" sz="1600" dirty="0">
                <a:cs typeface="Times New Roman" panose="02020603050405020304" pitchFamily="18" charset="0"/>
              </a:rPr>
              <a:t>）评估新</a:t>
            </a:r>
            <a:r>
              <a:rPr lang="en-US" altLang="zh-CN" sz="1600" dirty="0"/>
              <a:t>SoS</a:t>
            </a:r>
            <a:r>
              <a:rPr lang="zh-CN" altLang="zh-CN" sz="1600" dirty="0">
                <a:cs typeface="Times New Roman" panose="02020603050405020304" pitchFamily="18" charset="0"/>
              </a:rPr>
              <a:t>需求和解决方案</a:t>
            </a:r>
            <a:r>
              <a:rPr lang="zh-CN" altLang="zh-CN" sz="1600" dirty="0" smtClean="0">
                <a:cs typeface="Times New Roman" panose="02020603050405020304" pitchFamily="18" charset="0"/>
              </a:rPr>
              <a:t>选项</a:t>
            </a:r>
            <a:r>
              <a:rPr lang="zh-CN" altLang="en-US" sz="1600" dirty="0">
                <a:cs typeface="Times New Roman" panose="02020603050405020304" pitchFamily="18" charset="0"/>
              </a:rPr>
              <a:t>；</a:t>
            </a:r>
            <a:endParaRPr lang="en-US" altLang="zh-CN" sz="1600" dirty="0" smtClean="0">
              <a:cs typeface="Times New Roman" panose="02020603050405020304" pitchFamily="18" charset="0"/>
            </a:endParaRPr>
          </a:p>
          <a:p>
            <a:r>
              <a:rPr lang="en-US" altLang="zh-CN" sz="1600" dirty="0" smtClean="0"/>
              <a:t>7</a:t>
            </a:r>
            <a:r>
              <a:rPr lang="zh-CN" altLang="zh-CN" sz="1600" dirty="0">
                <a:cs typeface="Times New Roman" panose="02020603050405020304" pitchFamily="18" charset="0"/>
              </a:rPr>
              <a:t>）</a:t>
            </a:r>
            <a:r>
              <a:rPr lang="en-US" altLang="zh-CN" sz="1600" dirty="0"/>
              <a:t>SoS</a:t>
            </a:r>
            <a:r>
              <a:rPr lang="zh-CN" altLang="zh-CN" sz="1600" dirty="0">
                <a:cs typeface="Times New Roman" panose="02020603050405020304" pitchFamily="18" charset="0"/>
              </a:rPr>
              <a:t>系统工程师协调对</a:t>
            </a:r>
            <a:r>
              <a:rPr lang="en-US" altLang="zh-CN" sz="1600" dirty="0"/>
              <a:t>SoS</a:t>
            </a:r>
            <a:r>
              <a:rPr lang="zh-CN" altLang="zh-CN" sz="1600" dirty="0">
                <a:cs typeface="Times New Roman" panose="02020603050405020304" pitchFamily="18" charset="0"/>
              </a:rPr>
              <a:t>的</a:t>
            </a:r>
            <a:r>
              <a:rPr lang="zh-CN" altLang="zh-CN" sz="1600" dirty="0" smtClean="0">
                <a:cs typeface="Times New Roman" panose="02020603050405020304" pitchFamily="18" charset="0"/>
              </a:rPr>
              <a:t>增强</a:t>
            </a:r>
            <a:r>
              <a:rPr lang="zh-CN" altLang="en-US" sz="1600" dirty="0" smtClean="0">
                <a:cs typeface="Times New Roman" panose="02020603050405020304" pitchFamily="18" charset="0"/>
              </a:rPr>
              <a:t>、</a:t>
            </a:r>
            <a:r>
              <a:rPr lang="zh-CN" altLang="zh-CN" sz="1600" dirty="0" smtClean="0">
                <a:cs typeface="Times New Roman" panose="02020603050405020304" pitchFamily="18" charset="0"/>
              </a:rPr>
              <a:t>监督</a:t>
            </a:r>
            <a:r>
              <a:rPr lang="zh-CN" altLang="zh-CN" sz="1600" dirty="0">
                <a:cs typeface="Times New Roman" panose="02020603050405020304" pitchFamily="18" charset="0"/>
              </a:rPr>
              <a:t>和</a:t>
            </a:r>
            <a:r>
              <a:rPr lang="zh-CN" altLang="zh-CN" sz="1600" dirty="0" smtClean="0">
                <a:cs typeface="Times New Roman" panose="02020603050405020304" pitchFamily="18" charset="0"/>
              </a:rPr>
              <a:t>集成</a:t>
            </a:r>
            <a:r>
              <a:rPr lang="zh-CN" altLang="en-US" sz="1600" dirty="0" smtClean="0">
                <a:cs typeface="Times New Roman" panose="02020603050405020304" pitchFamily="18" charset="0"/>
              </a:rPr>
              <a:t>，</a:t>
            </a:r>
            <a:r>
              <a:rPr lang="zh-CN" altLang="zh-CN" sz="1600" dirty="0" smtClean="0">
                <a:cs typeface="Times New Roman" panose="02020603050405020304" pitchFamily="18" charset="0"/>
              </a:rPr>
              <a:t>能够</a:t>
            </a:r>
            <a:r>
              <a:rPr lang="zh-CN" altLang="zh-CN" sz="1600" dirty="0">
                <a:cs typeface="Times New Roman" panose="02020603050405020304" pitchFamily="18" charset="0"/>
              </a:rPr>
              <a:t>改进</a:t>
            </a:r>
            <a:r>
              <a:rPr lang="en-US" altLang="zh-CN" sz="1600" dirty="0" err="1"/>
              <a:t>SoS</a:t>
            </a:r>
            <a:r>
              <a:rPr lang="zh-CN" altLang="zh-CN" sz="1600" dirty="0" smtClean="0">
                <a:cs typeface="Times New Roman" panose="02020603050405020304" pitchFamily="18" charset="0"/>
              </a:rPr>
              <a:t>性能</a:t>
            </a:r>
            <a:r>
              <a:rPr lang="zh-CN" altLang="en-US" sz="1600" dirty="0" smtClean="0">
                <a:cs typeface="Times New Roman" panose="02020603050405020304" pitchFamily="18" charset="0"/>
              </a:rPr>
              <a:t>。</a:t>
            </a:r>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SoS</a:t>
            </a:r>
            <a:r>
              <a:rPr lang="zh-CN" altLang="en-US" dirty="0" smtClean="0"/>
              <a:t>对基本软件工程过程增强</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98159078"/>
              </p:ext>
            </p:extLst>
          </p:nvPr>
        </p:nvGraphicFramePr>
        <p:xfrm>
          <a:off x="967028" y="1461002"/>
          <a:ext cx="8014156" cy="4511104"/>
        </p:xfrm>
        <a:graphic>
          <a:graphicData uri="http://schemas.openxmlformats.org/drawingml/2006/table">
            <a:tbl>
              <a:tblPr firstRow="1" firstCol="1" lastRow="1" lastCol="1" bandRow="1" bandCol="1"/>
              <a:tblGrid>
                <a:gridCol w="967027">
                  <a:extLst>
                    <a:ext uri="{9D8B030D-6E8A-4147-A177-3AD203B41FA5}">
                      <a16:colId xmlns:a16="http://schemas.microsoft.com/office/drawing/2014/main" val="3864983988"/>
                    </a:ext>
                  </a:extLst>
                </a:gridCol>
                <a:gridCol w="3901001">
                  <a:extLst>
                    <a:ext uri="{9D8B030D-6E8A-4147-A177-3AD203B41FA5}">
                      <a16:colId xmlns:a16="http://schemas.microsoft.com/office/drawing/2014/main" val="2923131198"/>
                    </a:ext>
                  </a:extLst>
                </a:gridCol>
                <a:gridCol w="3146128">
                  <a:extLst>
                    <a:ext uri="{9D8B030D-6E8A-4147-A177-3AD203B41FA5}">
                      <a16:colId xmlns:a16="http://schemas.microsoft.com/office/drawing/2014/main" val="1126544499"/>
                    </a:ext>
                  </a:extLst>
                </a:gridCol>
              </a:tblGrid>
              <a:tr h="255965">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工程活动</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altLang="en-US" sz="1600" b="1" kern="1200" dirty="0" smtClean="0">
                          <a:solidFill>
                            <a:schemeClr val="tx1"/>
                          </a:solidFill>
                          <a:effectLst/>
                          <a:latin typeface="Times New Roman" panose="02020603050405020304" pitchFamily="18" charset="0"/>
                          <a:ea typeface="宋体" panose="02010600030101010101" pitchFamily="2" charset="-122"/>
                          <a:cs typeface="+mn-cs"/>
                        </a:rPr>
                        <a:t>传统软件工程</a:t>
                      </a:r>
                      <a:r>
                        <a:rPr lang="zh-CN" sz="1600" b="1" kern="1200" dirty="0" smtClean="0">
                          <a:solidFill>
                            <a:schemeClr val="tx1"/>
                          </a:solidFill>
                          <a:effectLst/>
                          <a:latin typeface="Times New Roman" panose="02020603050405020304" pitchFamily="18" charset="0"/>
                          <a:ea typeface="宋体" panose="02010600030101010101" pitchFamily="2" charset="-122"/>
                          <a:cs typeface="+mn-cs"/>
                        </a:rPr>
                        <a:t>过程</a:t>
                      </a:r>
                      <a:r>
                        <a:rPr lang="zh-CN" altLang="en-US" sz="1600" b="1" kern="1200" dirty="0" smtClean="0">
                          <a:solidFill>
                            <a:schemeClr val="tx1"/>
                          </a:solidFill>
                          <a:effectLst/>
                          <a:latin typeface="Times New Roman" panose="02020603050405020304" pitchFamily="18" charset="0"/>
                          <a:ea typeface="宋体" panose="02010600030101010101" pitchFamily="2" charset="-122"/>
                          <a:cs typeface="+mn-cs"/>
                        </a:rPr>
                        <a:t>的要求</a:t>
                      </a:r>
                      <a:endParaRPr lang="zh-CN" sz="1600" b="1" kern="1200" dirty="0">
                        <a:solidFill>
                          <a:schemeClr val="tx1"/>
                        </a:solidFill>
                        <a:effectLst/>
                        <a:latin typeface="Times New Roman" panose="02020603050405020304" pitchFamily="18" charset="0"/>
                        <a:ea typeface="宋体" panose="02010600030101010101" pitchFamily="2" charset="-122"/>
                        <a:cs typeface="+mn-cs"/>
                      </a:endParaRP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b="1" kern="1200" dirty="0">
                          <a:solidFill>
                            <a:schemeClr val="tx1"/>
                          </a:solidFill>
                          <a:effectLst/>
                          <a:latin typeface="Times New Roman" panose="02020603050405020304" pitchFamily="18" charset="0"/>
                          <a:ea typeface="宋体" panose="02010600030101010101" pitchFamily="2" charset="-122"/>
                          <a:cs typeface="+mn-cs"/>
                        </a:rPr>
                        <a:t>SoS</a:t>
                      </a:r>
                      <a:r>
                        <a:rPr lang="zh-CN" sz="1600" b="1" kern="1200" dirty="0">
                          <a:solidFill>
                            <a:schemeClr val="tx1"/>
                          </a:solidFill>
                          <a:effectLst/>
                          <a:latin typeface="Times New Roman" panose="02020603050405020304" pitchFamily="18" charset="0"/>
                          <a:ea typeface="宋体" panose="02010600030101010101" pitchFamily="2" charset="-122"/>
                          <a:cs typeface="+mn-cs"/>
                        </a:rPr>
                        <a:t>软件工程增强</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8805144"/>
                  </a:ext>
                </a:extLst>
              </a:tr>
              <a:tr h="639417">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需求开发</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从</a:t>
                      </a:r>
                      <a:r>
                        <a:rPr lang="zh-CN" sz="1600" kern="1200" dirty="0">
                          <a:solidFill>
                            <a:schemeClr val="tx1"/>
                          </a:solidFill>
                          <a:effectLst/>
                          <a:latin typeface="Times New Roman" panose="02020603050405020304" pitchFamily="18" charset="0"/>
                          <a:ea typeface="宋体" panose="02010600030101010101" pitchFamily="2" charset="-122"/>
                          <a:cs typeface="+mn-cs"/>
                        </a:rPr>
                        <a:t>相关利益</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方</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获得</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输入</a:t>
                      </a:r>
                      <a:r>
                        <a:rPr lang="zh-CN" sz="1600" kern="1200" dirty="0">
                          <a:solidFill>
                            <a:schemeClr val="tx1"/>
                          </a:solidFill>
                          <a:effectLst/>
                          <a:latin typeface="Times New Roman" panose="02020603050405020304" pitchFamily="18" charset="0"/>
                          <a:ea typeface="宋体" panose="02010600030101010101" pitchFamily="2" charset="-122"/>
                          <a:cs typeface="+mn-cs"/>
                        </a:rPr>
                        <a:t>，并将其转换技术需求。</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◆翻译能力目标</a:t>
                      </a:r>
                    </a:p>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200" dirty="0">
                          <a:solidFill>
                            <a:schemeClr val="tx1"/>
                          </a:solidFill>
                          <a:effectLst/>
                          <a:latin typeface="Times New Roman" panose="02020603050405020304" pitchFamily="18" charset="0"/>
                          <a:ea typeface="宋体" panose="02010600030101010101" pitchFamily="2" charset="-122"/>
                          <a:cs typeface="+mn-cs"/>
                        </a:rPr>
                        <a:t>SoS</a:t>
                      </a:r>
                      <a:r>
                        <a:rPr lang="zh-CN" sz="1400" kern="12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◆表达新需求和选项</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084350"/>
                  </a:ext>
                </a:extLst>
              </a:tr>
              <a:tr h="72231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逻辑分析</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altLang="zh-CN" sz="1600" kern="1200" baseline="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得到</a:t>
                      </a:r>
                      <a:r>
                        <a:rPr lang="zh-CN" sz="1600" kern="1200" dirty="0">
                          <a:solidFill>
                            <a:schemeClr val="tx1"/>
                          </a:solidFill>
                          <a:effectLst/>
                          <a:latin typeface="Times New Roman" panose="02020603050405020304" pitchFamily="18" charset="0"/>
                          <a:ea typeface="宋体" panose="02010600030101010101" pitchFamily="2" charset="-122"/>
                          <a:cs typeface="+mn-cs"/>
                        </a:rPr>
                        <a:t>逻辑方案集合，改进对已定义的需求及其关系的过程。</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◆理解系统及其他们之间的关系；</a:t>
                      </a:r>
                    </a:p>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◆能力目标的</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评估；</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200" dirty="0">
                          <a:solidFill>
                            <a:schemeClr val="tx1"/>
                          </a:solidFill>
                          <a:effectLst/>
                          <a:latin typeface="Times New Roman" panose="02020603050405020304" pitchFamily="18" charset="0"/>
                          <a:ea typeface="宋体" panose="02010600030101010101" pitchFamily="2" charset="-122"/>
                          <a:cs typeface="+mn-cs"/>
                        </a:rPr>
                        <a:t>SoS</a:t>
                      </a:r>
                      <a:r>
                        <a:rPr lang="zh-CN" sz="1400" kern="1200" dirty="0">
                          <a:solidFill>
                            <a:schemeClr val="tx1"/>
                          </a:solidFill>
                          <a:effectLst/>
                          <a:latin typeface="Times New Roman" panose="02020603050405020304" pitchFamily="18" charset="0"/>
                          <a:ea typeface="宋体" panose="02010600030101010101" pitchFamily="2" charset="-122"/>
                          <a:cs typeface="+mn-cs"/>
                        </a:rPr>
                        <a:t>设计</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805534"/>
                  </a:ext>
                </a:extLst>
              </a:tr>
              <a:tr h="639417">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设计方案</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altLang="zh-CN" sz="1600" kern="1200" baseline="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把</a:t>
                      </a:r>
                      <a:r>
                        <a:rPr lang="zh-CN" sz="1600" kern="1200" dirty="0">
                          <a:solidFill>
                            <a:schemeClr val="tx1"/>
                          </a:solidFill>
                          <a:effectLst/>
                          <a:latin typeface="Times New Roman" panose="02020603050405020304" pitchFamily="18" charset="0"/>
                          <a:ea typeface="宋体" panose="02010600030101010101" pitchFamily="2" charset="-122"/>
                          <a:cs typeface="+mn-cs"/>
                        </a:rPr>
                        <a:t>需求开发和逻辑分析过程的结果转换为备选的设计方案，并选择出最终的设计方案。</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just" defTabSz="914400" rtl="0" eaLnBrk="1" latinLnBrk="0" hangingPunct="1">
                        <a:lnSpc>
                          <a:spcPct val="100000"/>
                        </a:lnSpc>
                        <a:spcAft>
                          <a:spcPts val="0"/>
                        </a:spcAft>
                      </a:pPr>
                      <a:endParaRPr lang="en-US" altLang="zh-CN" sz="14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endParaRPr lang="en-US" altLang="zh-CN" sz="14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endParaRPr lang="en-US" altLang="zh-CN" sz="14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endParaRPr lang="en-US" altLang="zh-CN" sz="14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Aft>
                          <a:spcPts val="0"/>
                        </a:spcAft>
                      </a:pPr>
                      <a:r>
                        <a:rPr lang="zh-CN" sz="2000" b="1" kern="1200" dirty="0" smtClean="0">
                          <a:solidFill>
                            <a:schemeClr val="tx1"/>
                          </a:solidFill>
                          <a:effectLst/>
                          <a:latin typeface="Times New Roman" panose="02020603050405020304" pitchFamily="18" charset="0"/>
                          <a:ea typeface="宋体" panose="02010600030101010101" pitchFamily="2" charset="-122"/>
                          <a:cs typeface="+mn-cs"/>
                        </a:rPr>
                        <a:t>◆</a:t>
                      </a:r>
                      <a:r>
                        <a:rPr lang="zh-CN" sz="2000" b="1" kern="1200" dirty="0">
                          <a:solidFill>
                            <a:schemeClr val="tx1"/>
                          </a:solidFill>
                          <a:effectLst/>
                          <a:latin typeface="Times New Roman" panose="02020603050405020304" pitchFamily="18" charset="0"/>
                          <a:ea typeface="宋体" panose="02010600030101010101" pitchFamily="2" charset="-122"/>
                          <a:cs typeface="+mn-cs"/>
                        </a:rPr>
                        <a:t>协调升级</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62456"/>
                  </a:ext>
                </a:extLst>
              </a:tr>
              <a:tr h="639417">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集成</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是</a:t>
                      </a:r>
                      <a:r>
                        <a:rPr lang="zh-CN" sz="1600" kern="1200" dirty="0">
                          <a:solidFill>
                            <a:schemeClr val="tx1"/>
                          </a:solidFill>
                          <a:effectLst/>
                          <a:latin typeface="Times New Roman" panose="02020603050405020304" pitchFamily="18" charset="0"/>
                          <a:ea typeface="宋体" panose="02010600030101010101" pitchFamily="2" charset="-122"/>
                          <a:cs typeface="+mn-cs"/>
                        </a:rPr>
                        <a:t>将低层系统元素纳入为物理</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体系</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结构</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中</a:t>
                      </a:r>
                      <a:r>
                        <a:rPr lang="zh-CN" sz="1600" kern="1200" dirty="0">
                          <a:solidFill>
                            <a:schemeClr val="tx1"/>
                          </a:solidFill>
                          <a:effectLst/>
                          <a:latin typeface="Times New Roman" panose="02020603050405020304" pitchFamily="18" charset="0"/>
                          <a:ea typeface="宋体" panose="02010600030101010101" pitchFamily="2" charset="-122"/>
                          <a:cs typeface="+mn-cs"/>
                        </a:rPr>
                        <a:t>的更高层系统元素的过程。</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indent="0" algn="just" defTabSz="914400" rtl="0" eaLnBrk="1" latinLnBrk="0" hangingPunct="1">
                        <a:lnSpc>
                          <a:spcPct val="100000"/>
                        </a:lnSpc>
                        <a:spcAft>
                          <a:spcPts val="0"/>
                        </a:spcAft>
                      </a:pP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55288"/>
                  </a:ext>
                </a:extLst>
              </a:tr>
              <a:tr h="521015">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验证</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验证系统</a:t>
                      </a:r>
                      <a:r>
                        <a:rPr lang="zh-CN" sz="1600" kern="1200" dirty="0">
                          <a:solidFill>
                            <a:schemeClr val="tx1"/>
                          </a:solidFill>
                          <a:effectLst/>
                          <a:latin typeface="Times New Roman" panose="02020603050405020304" pitchFamily="18" charset="0"/>
                          <a:ea typeface="宋体" panose="02010600030101010101" pitchFamily="2" charset="-122"/>
                          <a:cs typeface="+mn-cs"/>
                        </a:rPr>
                        <a:t>元素是否按设计和建造要求。回答“建造了系统是否正确？”</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indent="0" algn="just" defTabSz="914400" rtl="0" eaLnBrk="1" latinLnBrk="0" hangingPunct="1">
                        <a:lnSpc>
                          <a:spcPct val="100000"/>
                        </a:lnSpc>
                        <a:spcAft>
                          <a:spcPts val="0"/>
                        </a:spcAft>
                      </a:pP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850597"/>
                  </a:ext>
                </a:extLst>
              </a:tr>
              <a:tr h="513117">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确认</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回答</a:t>
                      </a:r>
                      <a:r>
                        <a:rPr lang="zh-CN"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是否</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建造了</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正确</a:t>
                      </a:r>
                      <a:r>
                        <a:rPr lang="zh-CN" sz="1600" kern="1200" dirty="0">
                          <a:solidFill>
                            <a:schemeClr val="tx1"/>
                          </a:solidFill>
                          <a:effectLst/>
                          <a:latin typeface="Times New Roman" panose="02020603050405020304" pitchFamily="18" charset="0"/>
                          <a:ea typeface="宋体" panose="02010600030101010101" pitchFamily="2" charset="-122"/>
                          <a:cs typeface="+mn-cs"/>
                        </a:rPr>
                        <a:t>的东西？”</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◆针对目标能力，评估其系统的性能</a:t>
                      </a:r>
                    </a:p>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◆协调升级</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340696"/>
                  </a:ext>
                </a:extLst>
              </a:tr>
              <a:tr h="426278">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移交</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向</a:t>
                      </a:r>
                      <a:r>
                        <a:rPr lang="zh-CN" sz="1600" kern="1200" dirty="0">
                          <a:solidFill>
                            <a:schemeClr val="tx1"/>
                          </a:solidFill>
                          <a:effectLst/>
                          <a:latin typeface="Times New Roman" panose="02020603050405020304" pitchFamily="18" charset="0"/>
                          <a:ea typeface="宋体" panose="02010600030101010101" pitchFamily="2" charset="-122"/>
                          <a:cs typeface="+mn-cs"/>
                        </a:rPr>
                        <a:t>用户迁移的过程</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，把</a:t>
                      </a:r>
                      <a:r>
                        <a:rPr lang="zh-CN" sz="1600" kern="1200" dirty="0">
                          <a:solidFill>
                            <a:schemeClr val="tx1"/>
                          </a:solidFill>
                          <a:effectLst/>
                          <a:latin typeface="Times New Roman" panose="02020603050405020304" pitchFamily="18" charset="0"/>
                          <a:ea typeface="宋体" panose="02010600030101010101" pitchFamily="2" charset="-122"/>
                          <a:cs typeface="+mn-cs"/>
                        </a:rPr>
                        <a:t>最终系统交付给</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用户</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◆协调升级</a:t>
                      </a:r>
                    </a:p>
                  </a:txBody>
                  <a:tcPr marL="67703" marR="677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7483893"/>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SoS</a:t>
            </a:r>
            <a:r>
              <a:rPr lang="zh-CN" altLang="en-US" dirty="0" smtClean="0"/>
              <a:t>对传统软件管理过程增强</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123369004"/>
              </p:ext>
            </p:extLst>
          </p:nvPr>
        </p:nvGraphicFramePr>
        <p:xfrm>
          <a:off x="1032812" y="1684076"/>
          <a:ext cx="7882588" cy="3735920"/>
        </p:xfrm>
        <a:graphic>
          <a:graphicData uri="http://schemas.openxmlformats.org/drawingml/2006/table">
            <a:tbl>
              <a:tblPr firstRow="1" firstCol="1" lastRow="1" lastCol="1" bandRow="1" bandCol="1"/>
              <a:tblGrid>
                <a:gridCol w="1158401">
                  <a:extLst>
                    <a:ext uri="{9D8B030D-6E8A-4147-A177-3AD203B41FA5}">
                      <a16:colId xmlns:a16="http://schemas.microsoft.com/office/drawing/2014/main" val="9472946"/>
                    </a:ext>
                  </a:extLst>
                </a:gridCol>
                <a:gridCol w="3170197">
                  <a:extLst>
                    <a:ext uri="{9D8B030D-6E8A-4147-A177-3AD203B41FA5}">
                      <a16:colId xmlns:a16="http://schemas.microsoft.com/office/drawing/2014/main" val="3604452825"/>
                    </a:ext>
                  </a:extLst>
                </a:gridCol>
                <a:gridCol w="3553990">
                  <a:extLst>
                    <a:ext uri="{9D8B030D-6E8A-4147-A177-3AD203B41FA5}">
                      <a16:colId xmlns:a16="http://schemas.microsoft.com/office/drawing/2014/main" val="335096206"/>
                    </a:ext>
                  </a:extLst>
                </a:gridCol>
              </a:tblGrid>
              <a:tr h="474560">
                <a:tc>
                  <a:txBody>
                    <a:bodyPr/>
                    <a:lstStyle/>
                    <a:p>
                      <a:pPr marL="0" indent="0" algn="just"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管理活动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altLang="en-US" sz="1600" b="1" kern="1200" dirty="0" smtClean="0">
                          <a:solidFill>
                            <a:schemeClr val="tx1"/>
                          </a:solidFill>
                          <a:effectLst/>
                          <a:latin typeface="Times New Roman" panose="02020603050405020304" pitchFamily="18" charset="0"/>
                          <a:ea typeface="宋体" panose="02010600030101010101" pitchFamily="2" charset="-122"/>
                          <a:cs typeface="+mn-cs"/>
                        </a:rPr>
                        <a:t>传统软件工程</a:t>
                      </a:r>
                      <a:r>
                        <a:rPr lang="zh-CN" sz="1600" b="1" kern="100" dirty="0" smtClean="0">
                          <a:solidFill>
                            <a:schemeClr val="tx1"/>
                          </a:solidFill>
                          <a:effectLst/>
                          <a:latin typeface="Times New Roman" panose="02020603050405020304" pitchFamily="18" charset="0"/>
                          <a:ea typeface="宋体" panose="02010600030101010101" pitchFamily="2" charset="-122"/>
                          <a:cs typeface="+mn-cs"/>
                        </a:rPr>
                        <a:t>过程</a:t>
                      </a:r>
                      <a:r>
                        <a:rPr lang="zh-CN" sz="1600" b="1" kern="100" dirty="0">
                          <a:solidFill>
                            <a:schemeClr val="tx1"/>
                          </a:solidFill>
                          <a:effectLst/>
                          <a:latin typeface="Times New Roman" panose="02020603050405020304" pitchFamily="18" charset="0"/>
                          <a:ea typeface="宋体" panose="02010600030101010101" pitchFamily="2" charset="-122"/>
                          <a:cs typeface="+mn-cs"/>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b="1" kern="100" dirty="0">
                          <a:solidFill>
                            <a:schemeClr val="tx1"/>
                          </a:solidFill>
                          <a:effectLst/>
                          <a:latin typeface="Times New Roman" panose="02020603050405020304" pitchFamily="18" charset="0"/>
                          <a:ea typeface="宋体" panose="02010600030101010101" pitchFamily="2" charset="-122"/>
                          <a:cs typeface="+mn-cs"/>
                        </a:rPr>
                        <a:t>SoS</a:t>
                      </a:r>
                      <a:r>
                        <a:rPr lang="zh-CN" sz="1600" b="1" kern="100" dirty="0">
                          <a:solidFill>
                            <a:schemeClr val="tx1"/>
                          </a:solidFill>
                          <a:effectLst/>
                          <a:latin typeface="Times New Roman" panose="02020603050405020304" pitchFamily="18" charset="0"/>
                          <a:ea typeface="宋体" panose="02010600030101010101" pitchFamily="2" charset="-122"/>
                          <a:cs typeface="+mn-cs"/>
                        </a:rPr>
                        <a:t>软件工程增强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26167"/>
                  </a:ext>
                </a:extLst>
              </a:tr>
              <a:tr h="0">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决策分析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altLang="zh-CN" sz="1600" kern="100" baseline="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当</a:t>
                      </a:r>
                      <a:r>
                        <a:rPr lang="zh-CN" sz="1600" kern="100" dirty="0">
                          <a:solidFill>
                            <a:schemeClr val="tx1"/>
                          </a:solidFill>
                          <a:effectLst/>
                          <a:latin typeface="Times New Roman" panose="02020603050405020304" pitchFamily="18" charset="0"/>
                          <a:ea typeface="宋体" panose="02010600030101010101" pitchFamily="2" charset="-122"/>
                          <a:cs typeface="+mn-cs"/>
                        </a:rPr>
                        <a:t>需要决策时，为评估和选择备选方案提供基础。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◆理解系统及其关系</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◆评估满足目标能力的性能</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◆维护和评估变更</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◆表达新的需求和选项</a:t>
                      </a:r>
                    </a:p>
                    <a:p>
                      <a:pPr marL="0" indent="0" algn="just" defTabSz="914400" rtl="0" eaLnBrk="1" latinLnBrk="0" hangingPunct="1">
                        <a:lnSpc>
                          <a:spcPct val="100000"/>
                        </a:lnSpc>
                        <a:spcAft>
                          <a:spcPts val="0"/>
                        </a:spcAft>
                      </a:pPr>
                      <a:r>
                        <a:rPr lang="zh-CN" sz="1400" b="1"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052271"/>
                  </a:ext>
                </a:extLst>
              </a:tr>
              <a:tr h="0">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技术策划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保证</a:t>
                      </a:r>
                      <a:r>
                        <a:rPr lang="zh-CN" sz="1600" kern="100" dirty="0">
                          <a:solidFill>
                            <a:schemeClr val="tx1"/>
                          </a:solidFill>
                          <a:effectLst/>
                          <a:latin typeface="Times New Roman" panose="02020603050405020304" pitchFamily="18" charset="0"/>
                          <a:ea typeface="宋体" panose="02010600030101010101" pitchFamily="2" charset="-122"/>
                          <a:cs typeface="+mn-cs"/>
                        </a:rPr>
                        <a:t>系统工程</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过程</a:t>
                      </a:r>
                      <a:r>
                        <a:rPr lang="zh-CN" altLang="en-US" sz="1600" kern="100" dirty="0" smtClean="0">
                          <a:solidFill>
                            <a:schemeClr val="tx1"/>
                          </a:solidFill>
                          <a:effectLst/>
                          <a:latin typeface="Times New Roman" panose="02020603050405020304" pitchFamily="18" charset="0"/>
                          <a:ea typeface="宋体" panose="02010600030101010101" pitchFamily="2" charset="-122"/>
                          <a:cs typeface="+mn-cs"/>
                        </a:rPr>
                        <a:t>能适应于</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系统</a:t>
                      </a:r>
                      <a:r>
                        <a:rPr lang="zh-CN" sz="1600" kern="100" dirty="0">
                          <a:solidFill>
                            <a:schemeClr val="tx1"/>
                          </a:solidFill>
                          <a:effectLst/>
                          <a:latin typeface="Times New Roman" panose="02020603050405020304" pitchFamily="18" charset="0"/>
                          <a:ea typeface="宋体" panose="02010600030101010101" pitchFamily="2" charset="-122"/>
                          <a:cs typeface="+mn-cs"/>
                        </a:rPr>
                        <a:t>生命周期的过程。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◆表达新的需求和选项</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994527"/>
                  </a:ext>
                </a:extLst>
              </a:tr>
              <a:tr h="0">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技术评估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测量</a:t>
                      </a:r>
                      <a:r>
                        <a:rPr lang="zh-CN" sz="1600" kern="100" dirty="0">
                          <a:solidFill>
                            <a:schemeClr val="tx1"/>
                          </a:solidFill>
                          <a:effectLst/>
                          <a:latin typeface="Times New Roman" panose="02020603050405020304" pitchFamily="18" charset="0"/>
                          <a:ea typeface="宋体" panose="02010600030101010101" pitchFamily="2" charset="-122"/>
                          <a:cs typeface="+mn-cs"/>
                        </a:rPr>
                        <a:t>技术进展，以及计划和需求的</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效果</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◆评估满足目标能力的性能</a:t>
                      </a:r>
                    </a:p>
                    <a:p>
                      <a:pPr marL="0" indent="0" algn="just" defTabSz="914400" rtl="0" eaLnBrk="1" latinLnBrk="0" hangingPunct="1">
                        <a:lnSpc>
                          <a:spcPct val="100000"/>
                        </a:lnSpc>
                        <a:spcAft>
                          <a:spcPts val="0"/>
                        </a:spcAft>
                      </a:pPr>
                      <a:r>
                        <a:rPr lang="zh-CN" sz="1400" b="1"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194442"/>
                  </a:ext>
                </a:extLst>
              </a:tr>
              <a:tr h="0">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需求管理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提供</a:t>
                      </a:r>
                      <a:r>
                        <a:rPr lang="zh-CN" sz="1600" kern="100" dirty="0">
                          <a:solidFill>
                            <a:schemeClr val="tx1"/>
                          </a:solidFill>
                          <a:effectLst/>
                          <a:latin typeface="Times New Roman" panose="02020603050405020304" pitchFamily="18" charset="0"/>
                          <a:ea typeface="宋体" panose="02010600030101010101" pitchFamily="2" charset="-122"/>
                          <a:cs typeface="+mn-cs"/>
                        </a:rPr>
                        <a:t>用户定义的能力向后的可追溯</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性</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◆翻译能力目标</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◆表达新的需求和选项</a:t>
                      </a:r>
                    </a:p>
                    <a:p>
                      <a:pPr marL="0" indent="0" algn="just" defTabSz="914400" rtl="0" eaLnBrk="1" latinLnBrk="0" hangingPunct="1">
                        <a:lnSpc>
                          <a:spcPct val="100000"/>
                        </a:lnSpc>
                        <a:spcAft>
                          <a:spcPts val="0"/>
                        </a:spcAft>
                      </a:pPr>
                      <a:r>
                        <a:rPr lang="zh-CN" sz="1400" b="1"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669101"/>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0108" y="165557"/>
            <a:ext cx="7772400" cy="736600"/>
          </a:xfrm>
        </p:spPr>
        <p:txBody>
          <a:bodyPr/>
          <a:lstStyle/>
          <a:p>
            <a:r>
              <a:rPr lang="en-US" dirty="0" smtClean="0"/>
              <a:t>SoS</a:t>
            </a:r>
            <a:r>
              <a:rPr lang="zh-CN" altLang="en-US" dirty="0" smtClean="0"/>
              <a:t>对传统软件管理过程增强</a:t>
            </a:r>
            <a:r>
              <a:rPr lang="en-US" altLang="zh-CN" dirty="0" smtClean="0"/>
              <a:t>(</a:t>
            </a:r>
            <a:r>
              <a:rPr lang="zh-CN" altLang="en-US" dirty="0" smtClean="0"/>
              <a:t>续</a:t>
            </a:r>
            <a:r>
              <a:rPr lang="en-US" altLang="zh-CN" dirty="0" smtClean="0"/>
              <a:t>)</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70338494"/>
              </p:ext>
            </p:extLst>
          </p:nvPr>
        </p:nvGraphicFramePr>
        <p:xfrm>
          <a:off x="1282793" y="1339575"/>
          <a:ext cx="7321777" cy="4866120"/>
        </p:xfrm>
        <a:graphic>
          <a:graphicData uri="http://schemas.openxmlformats.org/drawingml/2006/table">
            <a:tbl>
              <a:tblPr firstRow="1" firstCol="1" lastRow="1" lastCol="1" bandRow="1" bandCol="1"/>
              <a:tblGrid>
                <a:gridCol w="927556">
                  <a:extLst>
                    <a:ext uri="{9D8B030D-6E8A-4147-A177-3AD203B41FA5}">
                      <a16:colId xmlns:a16="http://schemas.microsoft.com/office/drawing/2014/main" val="2111282337"/>
                    </a:ext>
                  </a:extLst>
                </a:gridCol>
                <a:gridCol w="2986601">
                  <a:extLst>
                    <a:ext uri="{9D8B030D-6E8A-4147-A177-3AD203B41FA5}">
                      <a16:colId xmlns:a16="http://schemas.microsoft.com/office/drawing/2014/main" val="386327893"/>
                    </a:ext>
                  </a:extLst>
                </a:gridCol>
                <a:gridCol w="3407620">
                  <a:extLst>
                    <a:ext uri="{9D8B030D-6E8A-4147-A177-3AD203B41FA5}">
                      <a16:colId xmlns:a16="http://schemas.microsoft.com/office/drawing/2014/main" val="2402972557"/>
                    </a:ext>
                  </a:extLst>
                </a:gridCol>
              </a:tblGrid>
              <a:tr h="338083">
                <a:tc>
                  <a:txBody>
                    <a:bodyPr/>
                    <a:lstStyle/>
                    <a:p>
                      <a:pPr marL="0" indent="0" algn="just"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管理活动</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过程描述</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b="1" kern="100" dirty="0">
                          <a:solidFill>
                            <a:schemeClr val="tx1"/>
                          </a:solidFill>
                          <a:effectLst/>
                          <a:latin typeface="Times New Roman" panose="02020603050405020304" pitchFamily="18" charset="0"/>
                          <a:ea typeface="宋体" panose="02010600030101010101" pitchFamily="2" charset="-122"/>
                          <a:cs typeface="+mn-cs"/>
                        </a:rPr>
                        <a:t>SoS</a:t>
                      </a:r>
                      <a:r>
                        <a:rPr lang="zh-CN" sz="1600" b="1" kern="100" dirty="0">
                          <a:solidFill>
                            <a:schemeClr val="tx1"/>
                          </a:solidFill>
                          <a:effectLst/>
                          <a:latin typeface="Times New Roman" panose="02020603050405020304" pitchFamily="18" charset="0"/>
                          <a:ea typeface="宋体" panose="02010600030101010101" pitchFamily="2" charset="-122"/>
                          <a:cs typeface="+mn-cs"/>
                        </a:rPr>
                        <a:t>软件工程增强</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57702"/>
                  </a:ext>
                </a:extLst>
              </a:tr>
              <a:tr h="1091855">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风险管理</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揭示</a:t>
                      </a:r>
                      <a:r>
                        <a:rPr lang="zh-CN" sz="1600" kern="100" dirty="0">
                          <a:solidFill>
                            <a:schemeClr val="tx1"/>
                          </a:solidFill>
                          <a:effectLst/>
                          <a:latin typeface="Times New Roman" panose="02020603050405020304" pitchFamily="18" charset="0"/>
                          <a:ea typeface="宋体" panose="02010600030101010101" pitchFamily="2" charset="-122"/>
                          <a:cs typeface="+mn-cs"/>
                        </a:rPr>
                        <a:t>、确定和管理过程中的不确定性。</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◆理解系统及其之间的关系</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◆评估能力目标的性能</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◆监督和评估变更</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a:t>
                      </a:r>
                      <a:r>
                        <a:rPr lang="zh-CN" sz="1400" b="1"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989049"/>
                  </a:ext>
                </a:extLst>
              </a:tr>
              <a:tr h="676165">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配置管理</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用于</a:t>
                      </a:r>
                      <a:r>
                        <a:rPr lang="zh-CN" sz="1600" kern="100" dirty="0">
                          <a:solidFill>
                            <a:schemeClr val="tx1"/>
                          </a:solidFill>
                          <a:effectLst/>
                          <a:latin typeface="Times New Roman" panose="02020603050405020304" pitchFamily="18" charset="0"/>
                          <a:ea typeface="宋体" panose="02010600030101010101" pitchFamily="2" charset="-122"/>
                          <a:cs typeface="+mn-cs"/>
                        </a:rPr>
                        <a:t>商业</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实践</a:t>
                      </a:r>
                      <a:r>
                        <a:rPr lang="zh-CN" altLang="en-US" sz="1600" kern="100" dirty="0" smtClean="0">
                          <a:solidFill>
                            <a:schemeClr val="tx1"/>
                          </a:solidFill>
                          <a:effectLst/>
                          <a:latin typeface="Times New Roman" panose="02020603050405020304" pitchFamily="18" charset="0"/>
                          <a:ea typeface="宋体" panose="02010600030101010101" pitchFamily="2" charset="-122"/>
                          <a:cs typeface="+mn-cs"/>
                        </a:rPr>
                        <a:t>，</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建立</a:t>
                      </a:r>
                      <a:r>
                        <a:rPr lang="zh-CN" sz="1600" kern="100" dirty="0">
                          <a:solidFill>
                            <a:schemeClr val="tx1"/>
                          </a:solidFill>
                          <a:effectLst/>
                          <a:latin typeface="Times New Roman" panose="02020603050405020304" pitchFamily="18" charset="0"/>
                          <a:ea typeface="宋体" panose="02010600030101010101" pitchFamily="2" charset="-122"/>
                          <a:cs typeface="+mn-cs"/>
                        </a:rPr>
                        <a:t>和维护产品属性与</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需求</a:t>
                      </a:r>
                      <a:r>
                        <a:rPr lang="zh-CN" altLang="en-US" sz="1600" kern="100" dirty="0" smtClean="0">
                          <a:solidFill>
                            <a:schemeClr val="tx1"/>
                          </a:solidFill>
                          <a:effectLst/>
                          <a:latin typeface="Times New Roman" panose="02020603050405020304" pitchFamily="18" charset="0"/>
                          <a:ea typeface="宋体" panose="02010600030101010101" pitchFamily="2" charset="-122"/>
                          <a:cs typeface="+mn-cs"/>
                        </a:rPr>
                        <a:t>和</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产品</a:t>
                      </a:r>
                      <a:r>
                        <a:rPr lang="zh-CN" sz="1600" kern="100" dirty="0">
                          <a:solidFill>
                            <a:schemeClr val="tx1"/>
                          </a:solidFill>
                          <a:effectLst/>
                          <a:latin typeface="Times New Roman" panose="02020603050405020304" pitchFamily="18" charset="0"/>
                          <a:ea typeface="宋体" panose="02010600030101010101" pitchFamily="2" charset="-122"/>
                          <a:cs typeface="+mn-cs"/>
                        </a:rPr>
                        <a:t>配置信息的一致性。</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◆理解系统及其之间的关系</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8545435"/>
                  </a:ext>
                </a:extLst>
              </a:tr>
              <a:tr h="1521372">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数据管理</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表达</a:t>
                      </a:r>
                      <a:r>
                        <a:rPr lang="zh-CN" sz="1600" kern="100" dirty="0">
                          <a:solidFill>
                            <a:schemeClr val="tx1"/>
                          </a:solidFill>
                          <a:effectLst/>
                          <a:latin typeface="Times New Roman" panose="02020603050405020304" pitchFamily="18" charset="0"/>
                          <a:ea typeface="宋体" panose="02010600030101010101" pitchFamily="2" charset="-122"/>
                          <a:cs typeface="+mn-cs"/>
                        </a:rPr>
                        <a:t>必要的信息，以及与产品开发和持久支持相关的信息的处理。</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◆翻译能力目标</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◆理解系统及其之间的关系</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◆评估目标能力的性能</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◆监督和评估变更</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◆表达新需求和选项</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a:t>
                      </a:r>
                      <a:r>
                        <a:rPr lang="zh-CN" sz="1400" b="1"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101466"/>
                  </a:ext>
                </a:extLst>
              </a:tr>
              <a:tr h="1183290">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接口管理</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smtClean="0">
                          <a:solidFill>
                            <a:schemeClr val="tx1"/>
                          </a:solidFill>
                          <a:effectLst/>
                          <a:latin typeface="Times New Roman" panose="02020603050405020304" pitchFamily="18" charset="0"/>
                          <a:ea typeface="宋体" panose="02010600030101010101" pitchFamily="2" charset="-122"/>
                          <a:cs typeface="+mn-cs"/>
                        </a:rPr>
                        <a:t>        </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确保</a:t>
                      </a:r>
                      <a:r>
                        <a:rPr lang="zh-CN" sz="1600" kern="100" dirty="0">
                          <a:solidFill>
                            <a:schemeClr val="tx1"/>
                          </a:solidFill>
                          <a:effectLst/>
                          <a:latin typeface="Times New Roman" panose="02020603050405020304" pitchFamily="18" charset="0"/>
                          <a:ea typeface="宋体" panose="02010600030101010101" pitchFamily="2" charset="-122"/>
                          <a:cs typeface="+mn-cs"/>
                        </a:rPr>
                        <a:t>接口定义与组成系统元素的一致性，以及与其它</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系统或</a:t>
                      </a:r>
                      <a:r>
                        <a:rPr lang="zh-CN" sz="1600" kern="100" dirty="0">
                          <a:solidFill>
                            <a:schemeClr val="tx1"/>
                          </a:solidFill>
                          <a:effectLst/>
                          <a:latin typeface="Times New Roman" panose="02020603050405020304" pitchFamily="18" charset="0"/>
                          <a:ea typeface="宋体" panose="02010600030101010101" pitchFamily="2" charset="-122"/>
                          <a:cs typeface="+mn-cs"/>
                        </a:rPr>
                        <a:t>元素之间互操作的</a:t>
                      </a:r>
                      <a:r>
                        <a:rPr lang="zh-CN" sz="1600" kern="100" dirty="0" smtClean="0">
                          <a:solidFill>
                            <a:schemeClr val="tx1"/>
                          </a:solidFill>
                          <a:effectLst/>
                          <a:latin typeface="Times New Roman" panose="02020603050405020304" pitchFamily="18" charset="0"/>
                          <a:ea typeface="宋体" panose="02010600030101010101" pitchFamily="2" charset="-122"/>
                          <a:cs typeface="+mn-cs"/>
                        </a:rPr>
                        <a:t>一致性</a:t>
                      </a:r>
                      <a:r>
                        <a:rPr lang="zh-CN" altLang="en-US" sz="1600" kern="100" dirty="0" smtClean="0">
                          <a:solidFill>
                            <a:schemeClr val="tx1"/>
                          </a:solidFill>
                          <a:effectLst/>
                          <a:latin typeface="Times New Roman" panose="02020603050405020304" pitchFamily="18" charset="0"/>
                          <a:ea typeface="宋体" panose="02010600030101010101" pitchFamily="2" charset="-122"/>
                          <a:cs typeface="+mn-cs"/>
                        </a:rPr>
                        <a:t>。</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◆理解系统及其之间的关系</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◆开发、进化和维护</a:t>
                      </a:r>
                      <a:r>
                        <a:rPr lang="en-US" sz="1400" kern="100" dirty="0">
                          <a:solidFill>
                            <a:schemeClr val="tx1"/>
                          </a:solidFill>
                          <a:effectLst/>
                          <a:latin typeface="Times New Roman" panose="02020603050405020304" pitchFamily="18" charset="0"/>
                          <a:ea typeface="宋体" panose="02010600030101010101" pitchFamily="2" charset="-122"/>
                          <a:cs typeface="+mn-cs"/>
                        </a:rPr>
                        <a:t>SoS</a:t>
                      </a:r>
                      <a:r>
                        <a:rPr lang="zh-CN" sz="1400" kern="100" dirty="0">
                          <a:solidFill>
                            <a:schemeClr val="tx1"/>
                          </a:solidFill>
                          <a:effectLst/>
                          <a:latin typeface="Times New Roman" panose="02020603050405020304" pitchFamily="18" charset="0"/>
                          <a:ea typeface="宋体" panose="02010600030101010101" pitchFamily="2" charset="-122"/>
                          <a:cs typeface="+mn-cs"/>
                        </a:rPr>
                        <a:t>设计</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◆监督和评估变更</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◆表达新需求和选项</a:t>
                      </a:r>
                    </a:p>
                    <a:p>
                      <a:pPr marL="0" indent="0" algn="just" defTabSz="914400" rtl="0" eaLnBrk="1" latinLnBrk="0" hangingPunct="1">
                        <a:lnSpc>
                          <a:spcPct val="100000"/>
                        </a:lnSpc>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a:t>
                      </a:r>
                      <a:r>
                        <a:rPr lang="zh-CN" sz="1400" b="1" kern="100" dirty="0">
                          <a:solidFill>
                            <a:schemeClr val="tx1"/>
                          </a:solidFill>
                          <a:effectLst/>
                          <a:latin typeface="Times New Roman" panose="02020603050405020304" pitchFamily="18" charset="0"/>
                          <a:ea typeface="宋体" panose="02010600030101010101" pitchFamily="2" charset="-122"/>
                          <a:cs typeface="+mn-cs"/>
                        </a:rPr>
                        <a:t>协调升级</a:t>
                      </a:r>
                    </a:p>
                  </a:txBody>
                  <a:tcPr marL="53695" marR="53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474386"/>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28.2.5 </a:t>
            </a:r>
            <a:r>
              <a:rPr lang="zh-CN" altLang="en-US" dirty="0"/>
              <a:t>增量承诺模型</a:t>
            </a:r>
            <a:r>
              <a:rPr lang="en-US" altLang="zh-CN" dirty="0"/>
              <a:t>(ICM)</a:t>
            </a:r>
            <a:endParaRPr lang="zh-CN" altLang="en-US" dirty="0"/>
          </a:p>
        </p:txBody>
      </p:sp>
      <p:sp>
        <p:nvSpPr>
          <p:cNvPr id="3" name="内容占位符 2"/>
          <p:cNvSpPr>
            <a:spLocks noGrp="1"/>
          </p:cNvSpPr>
          <p:nvPr>
            <p:ph idx="1"/>
          </p:nvPr>
        </p:nvSpPr>
        <p:spPr/>
        <p:txBody>
          <a:bodyPr/>
          <a:lstStyle/>
          <a:p>
            <a:r>
              <a:rPr lang="zh-CN" altLang="zh-CN" sz="2400" dirty="0"/>
              <a:t>在传统软件工程</a:t>
            </a:r>
            <a:r>
              <a:rPr lang="zh-CN" altLang="zh-CN" sz="2400" dirty="0" smtClean="0"/>
              <a:t>中</a:t>
            </a:r>
            <a:r>
              <a:rPr lang="zh-CN" altLang="en-US" sz="2400" dirty="0" smtClean="0"/>
              <a:t>，</a:t>
            </a:r>
            <a:r>
              <a:rPr lang="zh-CN" altLang="zh-CN" sz="2400" dirty="0" smtClean="0"/>
              <a:t>提倡</a:t>
            </a:r>
            <a:r>
              <a:rPr lang="zh-CN" altLang="zh-CN" sz="2400" dirty="0"/>
              <a:t>迭代的增量式和螺旋式模型。</a:t>
            </a:r>
            <a:endParaRPr lang="en-US" altLang="zh-CN" sz="2400" dirty="0" smtClean="0"/>
          </a:p>
          <a:p>
            <a:r>
              <a:rPr lang="zh-CN" altLang="zh-CN" sz="2400" dirty="0" smtClean="0"/>
              <a:t>对于</a:t>
            </a:r>
            <a:r>
              <a:rPr lang="en-US" altLang="zh-CN" sz="2400" dirty="0"/>
              <a:t>SoS</a:t>
            </a:r>
            <a:r>
              <a:rPr lang="zh-CN" altLang="zh-CN" sz="2400" dirty="0"/>
              <a:t>系统，也可以用增量承诺模型</a:t>
            </a:r>
            <a:r>
              <a:rPr lang="en-US" altLang="zh-CN" sz="2400" dirty="0"/>
              <a:t>(ICM----Incremental Commitment Model)</a:t>
            </a:r>
            <a:r>
              <a:rPr lang="zh-CN" altLang="zh-CN" sz="2400" dirty="0"/>
              <a:t>表达风险驱动的</a:t>
            </a:r>
            <a:r>
              <a:rPr lang="en-US" altLang="zh-CN" sz="2400" dirty="0"/>
              <a:t>SoS</a:t>
            </a:r>
            <a:r>
              <a:rPr lang="zh-CN" altLang="zh-CN" sz="2400" dirty="0"/>
              <a:t>系统生命周期的过程</a:t>
            </a:r>
            <a:r>
              <a:rPr lang="zh-CN" altLang="zh-CN" sz="2400" dirty="0" smtClean="0"/>
              <a:t>。</a:t>
            </a:r>
            <a:endParaRPr lang="en-US" altLang="zh-CN" sz="2400" dirty="0" smtClean="0"/>
          </a:p>
          <a:p>
            <a:r>
              <a:rPr lang="en-US" altLang="zh-CN" sz="2400" dirty="0" smtClean="0"/>
              <a:t>ICM</a:t>
            </a:r>
            <a:r>
              <a:rPr lang="zh-CN" altLang="zh-CN" sz="2400" dirty="0" smtClean="0"/>
              <a:t>将</a:t>
            </a:r>
            <a:r>
              <a:rPr lang="zh-CN" altLang="en-US" sz="2400" dirty="0" smtClean="0"/>
              <a:t>下列</a:t>
            </a:r>
            <a:r>
              <a:rPr lang="zh-CN" altLang="zh-CN" sz="2400" dirty="0" smtClean="0"/>
              <a:t>三</a:t>
            </a:r>
            <a:r>
              <a:rPr lang="zh-CN" altLang="zh-CN" sz="2400" dirty="0"/>
              <a:t>种</a:t>
            </a:r>
            <a:r>
              <a:rPr lang="zh-CN" altLang="zh-CN" sz="2400" dirty="0" smtClean="0"/>
              <a:t>方式</a:t>
            </a:r>
            <a:r>
              <a:rPr lang="zh-CN" altLang="en-US" sz="2400" dirty="0" smtClean="0"/>
              <a:t>进行</a:t>
            </a:r>
            <a:r>
              <a:rPr lang="zh-CN" altLang="zh-CN" sz="2400" dirty="0" smtClean="0"/>
              <a:t>集成</a:t>
            </a:r>
            <a:endParaRPr lang="en-US" altLang="zh-CN" sz="2400" dirty="0" smtClean="0"/>
          </a:p>
          <a:p>
            <a:pPr lvl="1"/>
            <a:r>
              <a:rPr lang="en-US" altLang="zh-CN" sz="2000" dirty="0" smtClean="0"/>
              <a:t>a) </a:t>
            </a:r>
            <a:r>
              <a:rPr lang="zh-CN" altLang="zh-CN" sz="2000" dirty="0" smtClean="0"/>
              <a:t>敏捷</a:t>
            </a:r>
            <a:r>
              <a:rPr lang="zh-CN" altLang="zh-CN" sz="2000" dirty="0"/>
              <a:t>过程</a:t>
            </a:r>
            <a:r>
              <a:rPr lang="en-US" altLang="zh-CN" sz="2000" dirty="0"/>
              <a:t>(</a:t>
            </a:r>
            <a:r>
              <a:rPr lang="zh-CN" altLang="zh-CN" sz="2000" dirty="0"/>
              <a:t>灵敏地评估系统环境和用户需求，然后给出实现和改变系统能力的计划</a:t>
            </a:r>
            <a:r>
              <a:rPr lang="en-US" altLang="zh-CN" sz="2000" dirty="0"/>
              <a:t>)</a:t>
            </a:r>
            <a:r>
              <a:rPr lang="zh-CN" altLang="zh-CN" sz="2000" dirty="0" smtClean="0"/>
              <a:t>，</a:t>
            </a:r>
            <a:endParaRPr lang="en-US" altLang="zh-CN" sz="2000" dirty="0" smtClean="0"/>
          </a:p>
          <a:p>
            <a:pPr lvl="1"/>
            <a:r>
              <a:rPr lang="en-US" altLang="zh-CN" sz="2000" dirty="0" smtClean="0"/>
              <a:t>b) </a:t>
            </a:r>
            <a:r>
              <a:rPr lang="zh-CN" altLang="zh-CN" sz="2000" dirty="0" smtClean="0"/>
              <a:t>计划</a:t>
            </a:r>
            <a:r>
              <a:rPr lang="zh-CN" altLang="zh-CN" sz="2000" dirty="0"/>
              <a:t>驱动</a:t>
            </a:r>
            <a:r>
              <a:rPr lang="en-US" altLang="zh-CN" sz="2000" dirty="0"/>
              <a:t>(</a:t>
            </a:r>
            <a:r>
              <a:rPr lang="zh-CN" altLang="zh-CN" sz="2000" dirty="0"/>
              <a:t>用时间箱表达</a:t>
            </a:r>
            <a:r>
              <a:rPr lang="en-US" altLang="zh-CN" sz="2000" dirty="0"/>
              <a:t>)</a:t>
            </a:r>
            <a:r>
              <a:rPr lang="zh-CN" altLang="zh-CN" sz="2000" dirty="0"/>
              <a:t>过程开发和新的能力</a:t>
            </a:r>
            <a:r>
              <a:rPr lang="zh-CN" altLang="zh-CN" sz="2000" dirty="0" smtClean="0"/>
              <a:t>，</a:t>
            </a:r>
            <a:endParaRPr lang="en-US" altLang="zh-CN" sz="2000" dirty="0" smtClean="0"/>
          </a:p>
          <a:p>
            <a:pPr lvl="1"/>
            <a:r>
              <a:rPr lang="en-US" altLang="zh-CN" sz="2000" dirty="0" smtClean="0"/>
              <a:t>c) </a:t>
            </a:r>
            <a:r>
              <a:rPr lang="zh-CN" altLang="zh-CN" sz="2000" dirty="0" smtClean="0"/>
              <a:t>连续</a:t>
            </a:r>
            <a:r>
              <a:rPr lang="zh-CN" altLang="zh-CN" sz="2000" dirty="0"/>
              <a:t>验证和确认</a:t>
            </a:r>
            <a:r>
              <a:rPr lang="en-US" altLang="zh-CN" sz="2000" dirty="0"/>
              <a:t>(</a:t>
            </a:r>
            <a:r>
              <a:rPr lang="zh-CN" altLang="zh-CN" sz="2000" dirty="0"/>
              <a:t>保证系统的高质量</a:t>
            </a:r>
            <a:r>
              <a:rPr lang="en-US" altLang="zh-CN" sz="2000" dirty="0" smtClean="0"/>
              <a:t>)</a:t>
            </a:r>
            <a:r>
              <a:rPr lang="zh-CN" altLang="en-US" sz="2000" dirty="0"/>
              <a:t>。</a:t>
            </a:r>
            <a:endParaRPr lang="en-US" altLang="zh-CN" sz="2000" dirty="0" smtClean="0"/>
          </a:p>
          <a:p>
            <a:r>
              <a:rPr lang="en-US" altLang="zh-CN" sz="2400" dirty="0" smtClean="0"/>
              <a:t>ICM</a:t>
            </a:r>
            <a:r>
              <a:rPr lang="zh-CN" altLang="zh-CN" sz="2400" dirty="0"/>
              <a:t>强调将多个工程学科</a:t>
            </a:r>
            <a:r>
              <a:rPr lang="en-US" altLang="zh-CN" sz="2400" dirty="0"/>
              <a:t>(</a:t>
            </a:r>
            <a:r>
              <a:rPr lang="zh-CN" altLang="zh-CN" sz="2400" dirty="0"/>
              <a:t>例如，系统、软件、人文</a:t>
            </a:r>
            <a:r>
              <a:rPr lang="en-US" altLang="zh-CN" sz="2400" dirty="0"/>
              <a:t>)</a:t>
            </a:r>
            <a:r>
              <a:rPr lang="zh-CN" altLang="zh-CN" sz="2400" dirty="0"/>
              <a:t>结合</a:t>
            </a:r>
            <a:r>
              <a:rPr lang="zh-CN" altLang="zh-CN" sz="2400" dirty="0" smtClean="0"/>
              <a:t>起来</a:t>
            </a:r>
            <a:r>
              <a:rPr lang="zh-CN" altLang="en-US" sz="2400" dirty="0" smtClean="0"/>
              <a:t>：</a:t>
            </a:r>
            <a:endParaRPr lang="en-US" altLang="zh-CN" sz="2400" dirty="0" smtClean="0"/>
          </a:p>
          <a:p>
            <a:pPr lvl="1"/>
            <a:r>
              <a:rPr lang="zh-CN" altLang="zh-CN" sz="2000" dirty="0" smtClean="0"/>
              <a:t>在</a:t>
            </a:r>
            <a:r>
              <a:rPr lang="zh-CN" altLang="zh-CN" sz="2000" dirty="0"/>
              <a:t>费用</a:t>
            </a:r>
            <a:r>
              <a:rPr lang="en-US" altLang="zh-CN" sz="2000" dirty="0"/>
              <a:t>/</a:t>
            </a:r>
            <a:r>
              <a:rPr lang="zh-CN" altLang="zh-CN" sz="2000" dirty="0"/>
              <a:t>进度</a:t>
            </a:r>
            <a:r>
              <a:rPr lang="en-US" altLang="zh-CN" sz="2000" dirty="0"/>
              <a:t>/</a:t>
            </a:r>
            <a:r>
              <a:rPr lang="zh-CN" altLang="zh-CN" sz="2000" dirty="0"/>
              <a:t>费效约束情况下，开发所要求的系统和系统能力，支持这些系统随着用户需求变化的进化。</a:t>
            </a:r>
            <a:endParaRPr lang="zh-CN" altLang="en-US" sz="2000" dirty="0"/>
          </a:p>
        </p:txBody>
      </p:sp>
    </p:spTree>
    <p:extLst>
      <p:ext uri="{BB962C8B-B14F-4D97-AF65-F5344CB8AC3E}">
        <p14:creationId xmlns:p14="http://schemas.microsoft.com/office/powerpoint/2010/main" val="4073357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ICM</a:t>
            </a:r>
            <a:r>
              <a:rPr lang="zh-CN" altLang="zh-CN" dirty="0"/>
              <a:t>有</a:t>
            </a:r>
            <a:r>
              <a:rPr lang="en-US" altLang="zh-CN" dirty="0"/>
              <a:t>6</a:t>
            </a:r>
            <a:r>
              <a:rPr lang="zh-CN" altLang="zh-CN" dirty="0"/>
              <a:t>个核心原则：</a:t>
            </a:r>
            <a:endParaRPr lang="zh-CN" altLang="en-US" dirty="0"/>
          </a:p>
        </p:txBody>
      </p:sp>
      <p:sp>
        <p:nvSpPr>
          <p:cNvPr id="3" name="内容占位符 2"/>
          <p:cNvSpPr>
            <a:spLocks noGrp="1"/>
          </p:cNvSpPr>
          <p:nvPr>
            <p:ph idx="1"/>
          </p:nvPr>
        </p:nvSpPr>
        <p:spPr>
          <a:xfrm>
            <a:off x="1143000" y="1466439"/>
            <a:ext cx="7848600" cy="4052853"/>
          </a:xfrm>
        </p:spPr>
        <p:txBody>
          <a:bodyPr/>
          <a:lstStyle/>
          <a:p>
            <a:r>
              <a:rPr lang="en-US" altLang="zh-CN" dirty="0" smtClean="0"/>
              <a:t>1) </a:t>
            </a:r>
            <a:r>
              <a:rPr lang="zh-CN" altLang="zh-CN" dirty="0" smtClean="0"/>
              <a:t>系统</a:t>
            </a:r>
            <a:r>
              <a:rPr lang="zh-CN" altLang="zh-CN" dirty="0"/>
              <a:t>赞助者的承诺与审计能力</a:t>
            </a:r>
            <a:r>
              <a:rPr lang="zh-CN" altLang="zh-CN" dirty="0" smtClean="0"/>
              <a:t>，</a:t>
            </a:r>
            <a:endParaRPr lang="en-US" altLang="zh-CN" dirty="0" smtClean="0"/>
          </a:p>
          <a:p>
            <a:r>
              <a:rPr lang="en-US" altLang="zh-CN" dirty="0" smtClean="0"/>
              <a:t>2) </a:t>
            </a:r>
            <a:r>
              <a:rPr lang="zh-CN" altLang="zh-CN" dirty="0" smtClean="0"/>
              <a:t>关键</a:t>
            </a:r>
            <a:r>
              <a:rPr lang="zh-CN" altLang="zh-CN" dirty="0"/>
              <a:t>利益方的满意程度</a:t>
            </a:r>
            <a:r>
              <a:rPr lang="zh-CN" altLang="zh-CN" dirty="0" smtClean="0"/>
              <a:t>，</a:t>
            </a:r>
            <a:endParaRPr lang="en-US" altLang="zh-CN" dirty="0" smtClean="0"/>
          </a:p>
          <a:p>
            <a:r>
              <a:rPr lang="en-US" altLang="zh-CN" dirty="0" smtClean="0"/>
              <a:t>3) </a:t>
            </a:r>
            <a:r>
              <a:rPr lang="zh-CN" altLang="zh-CN" dirty="0" smtClean="0"/>
              <a:t>系统</a:t>
            </a:r>
            <a:r>
              <a:rPr lang="zh-CN" altLang="zh-CN" dirty="0"/>
              <a:t>定义和利益方承诺的增量式增长</a:t>
            </a:r>
            <a:r>
              <a:rPr lang="zh-CN" altLang="zh-CN" dirty="0" smtClean="0"/>
              <a:t>，</a:t>
            </a:r>
            <a:endParaRPr lang="en-US" altLang="zh-CN" dirty="0" smtClean="0"/>
          </a:p>
          <a:p>
            <a:r>
              <a:rPr lang="en-US" altLang="zh-CN" dirty="0" smtClean="0"/>
              <a:t>4) </a:t>
            </a:r>
            <a:r>
              <a:rPr lang="zh-CN" altLang="zh-CN" dirty="0" smtClean="0"/>
              <a:t>并行</a:t>
            </a:r>
            <a:r>
              <a:rPr lang="zh-CN" altLang="zh-CN" dirty="0"/>
              <a:t>工程</a:t>
            </a:r>
            <a:r>
              <a:rPr lang="zh-CN" altLang="zh-CN" dirty="0" smtClean="0"/>
              <a:t>，</a:t>
            </a:r>
            <a:endParaRPr lang="en-US" altLang="zh-CN" dirty="0" smtClean="0"/>
          </a:p>
          <a:p>
            <a:r>
              <a:rPr lang="en-US" altLang="zh-CN" dirty="0" smtClean="0"/>
              <a:t>5) </a:t>
            </a:r>
            <a:r>
              <a:rPr lang="zh-CN" altLang="zh-CN" dirty="0" smtClean="0"/>
              <a:t>迭代</a:t>
            </a:r>
            <a:r>
              <a:rPr lang="zh-CN" altLang="zh-CN" dirty="0"/>
              <a:t>式开发周期</a:t>
            </a:r>
            <a:r>
              <a:rPr lang="zh-CN" altLang="zh-CN" dirty="0" smtClean="0"/>
              <a:t>，</a:t>
            </a:r>
            <a:endParaRPr lang="en-US" altLang="zh-CN" dirty="0" smtClean="0"/>
          </a:p>
          <a:p>
            <a:r>
              <a:rPr lang="en-US" altLang="zh-CN" dirty="0" smtClean="0"/>
              <a:t>6) </a:t>
            </a:r>
            <a:r>
              <a:rPr lang="zh-CN" altLang="zh-CN" dirty="0" smtClean="0"/>
              <a:t>基于</a:t>
            </a:r>
            <a:r>
              <a:rPr lang="zh-CN" altLang="zh-CN" dirty="0"/>
              <a:t>风险的活动等级和里程碑。</a:t>
            </a:r>
            <a:endParaRPr lang="zh-CN" altLang="en-US" dirty="0"/>
          </a:p>
        </p:txBody>
      </p:sp>
    </p:spTree>
    <p:extLst>
      <p:ext uri="{BB962C8B-B14F-4D97-AF65-F5344CB8AC3E}">
        <p14:creationId xmlns:p14="http://schemas.microsoft.com/office/powerpoint/2010/main" val="1640819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146" name="组合 145"/>
          <p:cNvGrpSpPr/>
          <p:nvPr/>
        </p:nvGrpSpPr>
        <p:grpSpPr>
          <a:xfrm>
            <a:off x="1143000" y="1130678"/>
            <a:ext cx="7343447" cy="5090488"/>
            <a:chOff x="1143000" y="1137256"/>
            <a:chExt cx="7343447" cy="5090488"/>
          </a:xfrm>
        </p:grpSpPr>
        <p:grpSp>
          <p:nvGrpSpPr>
            <p:cNvPr id="4" name="Group 1"/>
            <p:cNvGrpSpPr>
              <a:grpSpLocks noChangeAspect="1"/>
            </p:cNvGrpSpPr>
            <p:nvPr/>
          </p:nvGrpSpPr>
          <p:grpSpPr bwMode="auto">
            <a:xfrm>
              <a:off x="1143000" y="1137256"/>
              <a:ext cx="7343447" cy="5090488"/>
              <a:chOff x="911" y="5867"/>
              <a:chExt cx="8623" cy="7419"/>
            </a:xfrm>
          </p:grpSpPr>
          <p:sp>
            <p:nvSpPr>
              <p:cNvPr id="6" name="AutoShape 129"/>
              <p:cNvSpPr>
                <a:spLocks noChangeArrowheads="1"/>
              </p:cNvSpPr>
              <p:nvPr/>
            </p:nvSpPr>
            <p:spPr bwMode="auto">
              <a:xfrm rot="10800000">
                <a:off x="6400" y="6663"/>
                <a:ext cx="540" cy="17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grpSp>
            <p:nvGrpSpPr>
              <p:cNvPr id="7" name="Group 118"/>
              <p:cNvGrpSpPr>
                <a:grpSpLocks/>
              </p:cNvGrpSpPr>
              <p:nvPr/>
            </p:nvGrpSpPr>
            <p:grpSpPr bwMode="auto">
              <a:xfrm>
                <a:off x="2819" y="6829"/>
                <a:ext cx="6480" cy="468"/>
                <a:chOff x="2819" y="6829"/>
                <a:chExt cx="6480" cy="468"/>
              </a:xfrm>
            </p:grpSpPr>
            <p:sp>
              <p:nvSpPr>
                <p:cNvPr id="124" name="Freeform 128"/>
                <p:cNvSpPr>
                  <a:spLocks/>
                </p:cNvSpPr>
                <p:nvPr/>
              </p:nvSpPr>
              <p:spPr bwMode="auto">
                <a:xfrm>
                  <a:off x="2819" y="6829"/>
                  <a:ext cx="1441" cy="468"/>
                </a:xfrm>
                <a:custGeom>
                  <a:avLst/>
                  <a:gdLst>
                    <a:gd name="T0" fmla="*/ 0 w 1440"/>
                    <a:gd name="T1" fmla="*/ 312 h 312"/>
                    <a:gd name="T2" fmla="*/ 0 w 1440"/>
                    <a:gd name="T3" fmla="*/ 0 h 312"/>
                    <a:gd name="T4" fmla="*/ 900 w 1440"/>
                    <a:gd name="T5" fmla="*/ 0 h 312"/>
                    <a:gd name="T6" fmla="*/ 1440 w 1440"/>
                    <a:gd name="T7" fmla="*/ 312 h 312"/>
                    <a:gd name="T8" fmla="*/ 0 w 1440"/>
                    <a:gd name="T9" fmla="*/ 312 h 312"/>
                  </a:gdLst>
                  <a:ahLst/>
                  <a:cxnLst>
                    <a:cxn ang="0">
                      <a:pos x="T0" y="T1"/>
                    </a:cxn>
                    <a:cxn ang="0">
                      <a:pos x="T2" y="T3"/>
                    </a:cxn>
                    <a:cxn ang="0">
                      <a:pos x="T4" y="T5"/>
                    </a:cxn>
                    <a:cxn ang="0">
                      <a:pos x="T6" y="T7"/>
                    </a:cxn>
                    <a:cxn ang="0">
                      <a:pos x="T8" y="T9"/>
                    </a:cxn>
                  </a:cxnLst>
                  <a:rect l="0" t="0" r="r" b="b"/>
                  <a:pathLst>
                    <a:path w="1440" h="312">
                      <a:moveTo>
                        <a:pt x="0" y="312"/>
                      </a:moveTo>
                      <a:lnTo>
                        <a:pt x="0" y="0"/>
                      </a:lnTo>
                      <a:lnTo>
                        <a:pt x="900" y="0"/>
                      </a:lnTo>
                      <a:lnTo>
                        <a:pt x="1440" y="312"/>
                      </a:lnTo>
                      <a:lnTo>
                        <a:pt x="0" y="312"/>
                      </a:lnTo>
                      <a:close/>
                    </a:path>
                  </a:pathLst>
                </a:cu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25" name="Freeform 127"/>
                <p:cNvSpPr>
                  <a:spLocks/>
                </p:cNvSpPr>
                <p:nvPr/>
              </p:nvSpPr>
              <p:spPr bwMode="auto">
                <a:xfrm>
                  <a:off x="3719" y="6829"/>
                  <a:ext cx="1800" cy="468"/>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26" name="Freeform 126"/>
                <p:cNvSpPr>
                  <a:spLocks/>
                </p:cNvSpPr>
                <p:nvPr/>
              </p:nvSpPr>
              <p:spPr bwMode="auto">
                <a:xfrm>
                  <a:off x="7499" y="6829"/>
                  <a:ext cx="1800" cy="468"/>
                </a:xfrm>
                <a:custGeom>
                  <a:avLst/>
                  <a:gdLst>
                    <a:gd name="T0" fmla="*/ 0 w 1800"/>
                    <a:gd name="T1" fmla="*/ 0 h 468"/>
                    <a:gd name="T2" fmla="*/ 720 w 1800"/>
                    <a:gd name="T3" fmla="*/ 468 h 468"/>
                    <a:gd name="T4" fmla="*/ 1800 w 1800"/>
                    <a:gd name="T5" fmla="*/ 468 h 468"/>
                    <a:gd name="T6" fmla="*/ 180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720" y="468"/>
                      </a:lnTo>
                      <a:lnTo>
                        <a:pt x="1800" y="468"/>
                      </a:lnTo>
                      <a:lnTo>
                        <a:pt x="1800" y="0"/>
                      </a:lnTo>
                      <a:lnTo>
                        <a:pt x="0" y="0"/>
                      </a:lnTo>
                      <a:close/>
                    </a:path>
                  </a:pathLst>
                </a:custGeom>
                <a:solidFill>
                  <a:srgbClr val="9900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27" name="Freeform 125"/>
                <p:cNvSpPr>
                  <a:spLocks/>
                </p:cNvSpPr>
                <p:nvPr/>
              </p:nvSpPr>
              <p:spPr bwMode="auto">
                <a:xfrm>
                  <a:off x="4799" y="6829"/>
                  <a:ext cx="2160" cy="468"/>
                </a:xfrm>
                <a:custGeom>
                  <a:avLst/>
                  <a:gdLst>
                    <a:gd name="T0" fmla="*/ 0 w 2160"/>
                    <a:gd name="T1" fmla="*/ 0 h 468"/>
                    <a:gd name="T2" fmla="*/ 648 w 2160"/>
                    <a:gd name="T3" fmla="*/ 468 h 468"/>
                    <a:gd name="T4" fmla="*/ 2160 w 2160"/>
                    <a:gd name="T5" fmla="*/ 468 h 468"/>
                    <a:gd name="T6" fmla="*/ 1636 w 2160"/>
                    <a:gd name="T7" fmla="*/ 16 h 468"/>
                    <a:gd name="T8" fmla="*/ 0 w 2160"/>
                    <a:gd name="T9" fmla="*/ 0 h 468"/>
                  </a:gdLst>
                  <a:ahLst/>
                  <a:cxnLst>
                    <a:cxn ang="0">
                      <a:pos x="T0" y="T1"/>
                    </a:cxn>
                    <a:cxn ang="0">
                      <a:pos x="T2" y="T3"/>
                    </a:cxn>
                    <a:cxn ang="0">
                      <a:pos x="T4" y="T5"/>
                    </a:cxn>
                    <a:cxn ang="0">
                      <a:pos x="T6" y="T7"/>
                    </a:cxn>
                    <a:cxn ang="0">
                      <a:pos x="T8" y="T9"/>
                    </a:cxn>
                  </a:cxnLst>
                  <a:rect l="0" t="0" r="r" b="b"/>
                  <a:pathLst>
                    <a:path w="2160" h="468">
                      <a:moveTo>
                        <a:pt x="0" y="0"/>
                      </a:moveTo>
                      <a:lnTo>
                        <a:pt x="648" y="468"/>
                      </a:lnTo>
                      <a:lnTo>
                        <a:pt x="2160" y="468"/>
                      </a:lnTo>
                      <a:lnTo>
                        <a:pt x="1636" y="16"/>
                      </a:lnTo>
                      <a:lnTo>
                        <a:pt x="0" y="0"/>
                      </a:lnTo>
                      <a:close/>
                    </a:path>
                  </a:pathLst>
                </a:cu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28" name="Freeform 124"/>
                <p:cNvSpPr>
                  <a:spLocks/>
                </p:cNvSpPr>
                <p:nvPr/>
              </p:nvSpPr>
              <p:spPr bwMode="auto">
                <a:xfrm>
                  <a:off x="6419" y="6829"/>
                  <a:ext cx="1800" cy="468"/>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29" name="Text Box 123"/>
                <p:cNvSpPr txBox="1">
                  <a:spLocks noChangeArrowheads="1"/>
                </p:cNvSpPr>
                <p:nvPr/>
              </p:nvSpPr>
              <p:spPr bwMode="auto">
                <a:xfrm>
                  <a:off x="2819" y="68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探索</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0" name="Text Box 122"/>
                <p:cNvSpPr txBox="1">
                  <a:spLocks noChangeArrowheads="1"/>
                </p:cNvSpPr>
                <p:nvPr/>
              </p:nvSpPr>
              <p:spPr bwMode="auto">
                <a:xfrm>
                  <a:off x="4079" y="68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评估</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1" name="Text Box 121"/>
                <p:cNvSpPr txBox="1">
                  <a:spLocks noChangeArrowheads="1"/>
                </p:cNvSpPr>
                <p:nvPr/>
              </p:nvSpPr>
              <p:spPr bwMode="auto">
                <a:xfrm>
                  <a:off x="5159" y="6829"/>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体系结构</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2" name="Text Box 120"/>
                <p:cNvSpPr txBox="1">
                  <a:spLocks noChangeArrowheads="1"/>
                </p:cNvSpPr>
                <p:nvPr/>
              </p:nvSpPr>
              <p:spPr bwMode="auto">
                <a:xfrm>
                  <a:off x="6779" y="68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smtClean="0">
                      <a:solidFill>
                        <a:srgbClr val="FFFFFF"/>
                      </a:solidFill>
                      <a:cs typeface="Times New Roman" panose="02020603050405020304" pitchFamily="18" charset="0"/>
                    </a:rPr>
                    <a:t>开发</a:t>
                  </a:r>
                  <a:endParaRPr kumimoji="0" lang="zh-CN" altLang="zh-CN" sz="1400" dirty="0">
                    <a:solidFill>
                      <a:srgbClr val="FFFFFF"/>
                    </a:solidFill>
                    <a:cs typeface="Times New Roman" panose="02020603050405020304" pitchFamily="18" charset="0"/>
                  </a:endParaRPr>
                </a:p>
              </p:txBody>
            </p:sp>
            <p:sp>
              <p:nvSpPr>
                <p:cNvPr id="133" name="Text Box 119"/>
                <p:cNvSpPr txBox="1">
                  <a:spLocks noChangeArrowheads="1"/>
                </p:cNvSpPr>
                <p:nvPr/>
              </p:nvSpPr>
              <p:spPr bwMode="auto">
                <a:xfrm>
                  <a:off x="8219" y="68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运行</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sp>
            <p:nvSpPr>
              <p:cNvPr id="8" name="AutoShape 117"/>
              <p:cNvSpPr>
                <a:spLocks noChangeArrowheads="1"/>
              </p:cNvSpPr>
              <p:nvPr/>
            </p:nvSpPr>
            <p:spPr bwMode="auto">
              <a:xfrm rot="10800000">
                <a:off x="5276" y="6657"/>
                <a:ext cx="540" cy="17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9525">
                <a:solidFill>
                  <a:schemeClr val="accent4"/>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9" name="Freeform 116"/>
              <p:cNvSpPr>
                <a:spLocks/>
              </p:cNvSpPr>
              <p:nvPr/>
            </p:nvSpPr>
            <p:spPr bwMode="auto">
              <a:xfrm>
                <a:off x="4983" y="6640"/>
                <a:ext cx="1548" cy="1853"/>
              </a:xfrm>
              <a:custGeom>
                <a:avLst/>
                <a:gdLst>
                  <a:gd name="T0" fmla="*/ 719 w 1362"/>
                  <a:gd name="T1" fmla="*/ 1895 h 1965"/>
                  <a:gd name="T2" fmla="*/ 1251 w 1362"/>
                  <a:gd name="T3" fmla="*/ 1904 h 1965"/>
                  <a:gd name="T4" fmla="*/ 1327 w 1362"/>
                  <a:gd name="T5" fmla="*/ 1528 h 1965"/>
                  <a:gd name="T6" fmla="*/ 1039 w 1362"/>
                  <a:gd name="T7" fmla="*/ 1127 h 1965"/>
                  <a:gd name="T8" fmla="*/ 0 w 1362"/>
                  <a:gd name="T9" fmla="*/ 0 h 1965"/>
                </a:gdLst>
                <a:ahLst/>
                <a:cxnLst>
                  <a:cxn ang="0">
                    <a:pos x="T0" y="T1"/>
                  </a:cxn>
                  <a:cxn ang="0">
                    <a:pos x="T2" y="T3"/>
                  </a:cxn>
                  <a:cxn ang="0">
                    <a:pos x="T4" y="T5"/>
                  </a:cxn>
                  <a:cxn ang="0">
                    <a:pos x="T6" y="T7"/>
                  </a:cxn>
                  <a:cxn ang="0">
                    <a:pos x="T8" y="T9"/>
                  </a:cxn>
                </a:cxnLst>
                <a:rect l="0" t="0" r="r" b="b"/>
                <a:pathLst>
                  <a:path w="1362" h="1965">
                    <a:moveTo>
                      <a:pt x="719" y="1895"/>
                    </a:moveTo>
                    <a:cubicBezTo>
                      <a:pt x="808" y="1896"/>
                      <a:pt x="1150" y="1965"/>
                      <a:pt x="1251" y="1904"/>
                    </a:cubicBezTo>
                    <a:cubicBezTo>
                      <a:pt x="1352" y="1843"/>
                      <a:pt x="1362" y="1657"/>
                      <a:pt x="1327" y="1528"/>
                    </a:cubicBezTo>
                    <a:cubicBezTo>
                      <a:pt x="1292" y="1399"/>
                      <a:pt x="1260" y="1382"/>
                      <a:pt x="1039" y="1127"/>
                    </a:cubicBezTo>
                    <a:cubicBezTo>
                      <a:pt x="818" y="872"/>
                      <a:pt x="216" y="235"/>
                      <a:pt x="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 name="Text Box 115"/>
              <p:cNvSpPr txBox="1">
                <a:spLocks noChangeArrowheads="1"/>
              </p:cNvSpPr>
              <p:nvPr/>
            </p:nvSpPr>
            <p:spPr bwMode="auto">
              <a:xfrm>
                <a:off x="1559" y="6829"/>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SoS-</a:t>
                </a:r>
                <a:r>
                  <a:rPr kumimoji="0" lang="zh-CN" altLang="en-US" sz="1400" b="0" i="0" u="none" strike="noStrike" cap="none" normalizeH="0" baseline="0" dirty="0" smtClean="0">
                    <a:ln>
                      <a:noFill/>
                    </a:ln>
                    <a:solidFill>
                      <a:schemeClr val="tx1"/>
                    </a:solidFill>
                    <a:effectLst/>
                    <a:cs typeface="Times New Roman" panose="02020603050405020304" pitchFamily="18" charset="0"/>
                  </a:rPr>
                  <a:t>层</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1" name="Text Box 114"/>
              <p:cNvSpPr txBox="1">
                <a:spLocks noChangeArrowheads="1"/>
              </p:cNvSpPr>
              <p:nvPr/>
            </p:nvSpPr>
            <p:spPr bwMode="auto">
              <a:xfrm>
                <a:off x="3071" y="7453"/>
                <a:ext cx="1728" cy="624"/>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候选供应商</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战略合作伙伴 </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a:t>
                </a:r>
                <a:endParaRPr kumimoji="0" lang="en-US" altLang="zh-CN" sz="1400" b="0" i="0" u="none" strike="noStrike" cap="none" normalizeH="0" baseline="0" dirty="0" smtClean="0">
                  <a:ln>
                    <a:noFill/>
                  </a:ln>
                  <a:solidFill>
                    <a:schemeClr val="tx1"/>
                  </a:solidFill>
                  <a:effectLst/>
                </a:endParaRPr>
              </a:p>
            </p:txBody>
          </p:sp>
          <p:sp>
            <p:nvSpPr>
              <p:cNvPr id="12" name="Text Box 113"/>
              <p:cNvSpPr txBox="1">
                <a:spLocks noChangeArrowheads="1"/>
              </p:cNvSpPr>
              <p:nvPr/>
            </p:nvSpPr>
            <p:spPr bwMode="auto">
              <a:xfrm>
                <a:off x="2999" y="8337"/>
                <a:ext cx="1620" cy="624"/>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zh-CN" sz="1400" b="0" i="0" u="none" strike="noStrike" cap="none" normalizeH="0" baseline="0" dirty="0" smtClean="0">
                  <a:ln>
                    <a:noFill/>
                  </a:ln>
                  <a:solidFill>
                    <a:schemeClr val="tx1"/>
                  </a:solidFill>
                  <a:effectLst/>
                </a:endParaRPr>
              </a:p>
            </p:txBody>
          </p:sp>
          <p:sp>
            <p:nvSpPr>
              <p:cNvPr id="13" name="Text Box 112"/>
              <p:cNvSpPr txBox="1">
                <a:spLocks noChangeArrowheads="1"/>
              </p:cNvSpPr>
              <p:nvPr/>
            </p:nvSpPr>
            <p:spPr bwMode="auto">
              <a:xfrm>
                <a:off x="2819" y="7921"/>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 name="AutoShape 111"/>
              <p:cNvSpPr>
                <a:spLocks/>
              </p:cNvSpPr>
              <p:nvPr/>
            </p:nvSpPr>
            <p:spPr bwMode="auto">
              <a:xfrm>
                <a:off x="2639" y="7453"/>
                <a:ext cx="180" cy="1560"/>
              </a:xfrm>
              <a:prstGeom prst="leftBrace">
                <a:avLst>
                  <a:gd name="adj1" fmla="val 72222"/>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Text Box 110"/>
              <p:cNvSpPr txBox="1">
                <a:spLocks noChangeArrowheads="1"/>
              </p:cNvSpPr>
              <p:nvPr/>
            </p:nvSpPr>
            <p:spPr bwMode="auto">
              <a:xfrm>
                <a:off x="2819" y="8493"/>
                <a:ext cx="1690" cy="624"/>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候选供应商</a:t>
                </a:r>
                <a:r>
                  <a:rPr kumimoji="0" lang="en-US" altLang="zh-CN" sz="1400" dirty="0">
                    <a:latin typeface="Times New Roman" panose="02020603050405020304" pitchFamily="18" charset="0"/>
                    <a:cs typeface="Times New Roman" panose="02020603050405020304" pitchFamily="18" charset="0"/>
                  </a:rPr>
                  <a:t>/</a:t>
                </a:r>
              </a:p>
              <a:p>
                <a:pPr indent="0"/>
                <a:r>
                  <a:rPr kumimoji="0" lang="zh-CN" altLang="en-US" sz="1400" dirty="0">
                    <a:latin typeface="Times New Roman" panose="02020603050405020304" pitchFamily="18" charset="0"/>
                    <a:cs typeface="Times New Roman" panose="02020603050405020304" pitchFamily="18" charset="0"/>
                  </a:rPr>
                  <a:t>战略合作伙伴 </a:t>
                </a:r>
                <a:r>
                  <a:rPr kumimoji="0" lang="en-US" altLang="zh-CN" sz="1400" dirty="0">
                    <a:latin typeface="Times New Roman" panose="02020603050405020304" pitchFamily="18" charset="0"/>
                    <a:cs typeface="Times New Roman" panose="02020603050405020304" pitchFamily="18" charset="0"/>
                  </a:rPr>
                  <a:t>1</a:t>
                </a:r>
              </a:p>
            </p:txBody>
          </p:sp>
          <p:sp>
            <p:nvSpPr>
              <p:cNvPr id="16" name="Text Box 109"/>
              <p:cNvSpPr txBox="1">
                <a:spLocks noChangeArrowheads="1"/>
              </p:cNvSpPr>
              <p:nvPr/>
            </p:nvSpPr>
            <p:spPr bwMode="auto">
              <a:xfrm>
                <a:off x="2816" y="9988"/>
                <a:ext cx="1263" cy="6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战略合作</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伙伴 </a:t>
                </a:r>
                <a:r>
                  <a:rPr kumimoji="0" lang="en-US" altLang="zh-CN" sz="14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
                </a:r>
                <a:endParaRPr kumimoji="0" lang="en-US" altLang="zh-CN" sz="1400" b="0" i="0" u="none" strike="noStrike" cap="none" normalizeH="0" baseline="0" dirty="0" smtClean="0">
                  <a:ln>
                    <a:noFill/>
                  </a:ln>
                  <a:solidFill>
                    <a:schemeClr val="tx1"/>
                  </a:solidFill>
                  <a:effectLst/>
                </a:endParaRPr>
              </a:p>
            </p:txBody>
          </p:sp>
          <p:sp>
            <p:nvSpPr>
              <p:cNvPr id="17" name="AutoShape 108"/>
              <p:cNvSpPr>
                <a:spLocks/>
              </p:cNvSpPr>
              <p:nvPr/>
            </p:nvSpPr>
            <p:spPr bwMode="auto">
              <a:xfrm>
                <a:off x="4799" y="7453"/>
                <a:ext cx="180" cy="1716"/>
              </a:xfrm>
              <a:prstGeom prst="rightBrace">
                <a:avLst>
                  <a:gd name="adj1" fmla="val 7944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Text Box 107"/>
              <p:cNvSpPr txBox="1">
                <a:spLocks noChangeArrowheads="1"/>
              </p:cNvSpPr>
              <p:nvPr/>
            </p:nvSpPr>
            <p:spPr bwMode="auto">
              <a:xfrm>
                <a:off x="4940" y="7722"/>
                <a:ext cx="1470" cy="6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LCO</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类型建议</a:t>
                </a:r>
                <a:endParaRPr kumimoji="0" lang="zh-CN"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和可行性信息</a:t>
                </a:r>
                <a:endParaRPr kumimoji="0" lang="zh-CN" altLang="en-US" sz="1400" b="0" i="0" u="none" strike="noStrike" cap="none" normalizeH="0" baseline="0" dirty="0" smtClean="0">
                  <a:ln>
                    <a:noFill/>
                  </a:ln>
                  <a:solidFill>
                    <a:schemeClr val="tx1"/>
                  </a:solidFill>
                  <a:effectLst/>
                </a:endParaRPr>
              </a:p>
            </p:txBody>
          </p:sp>
          <p:sp>
            <p:nvSpPr>
              <p:cNvPr id="19" name="AutoShape 106"/>
              <p:cNvSpPr>
                <a:spLocks noChangeArrowheads="1"/>
              </p:cNvSpPr>
              <p:nvPr/>
            </p:nvSpPr>
            <p:spPr bwMode="auto">
              <a:xfrm>
                <a:off x="4523" y="6673"/>
                <a:ext cx="360" cy="156"/>
              </a:xfrm>
              <a:prstGeom prst="triangle">
                <a:avLst>
                  <a:gd name="adj"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20" name="AutoShape 105"/>
              <p:cNvSpPr>
                <a:spLocks noChangeArrowheads="1"/>
              </p:cNvSpPr>
              <p:nvPr/>
            </p:nvSpPr>
            <p:spPr bwMode="auto">
              <a:xfrm>
                <a:off x="7319" y="6673"/>
                <a:ext cx="360" cy="156"/>
              </a:xfrm>
              <a:prstGeom prst="triangle">
                <a:avLst>
                  <a:gd name="adj"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21" name="Text Box 104"/>
              <p:cNvSpPr txBox="1">
                <a:spLocks noChangeArrowheads="1"/>
              </p:cNvSpPr>
              <p:nvPr/>
            </p:nvSpPr>
            <p:spPr bwMode="auto">
              <a:xfrm>
                <a:off x="4283" y="6241"/>
                <a:ext cx="100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ACR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1</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2" name="Text Box 103"/>
              <p:cNvSpPr txBox="1">
                <a:spLocks noChangeArrowheads="1"/>
              </p:cNvSpPr>
              <p:nvPr/>
            </p:nvSpPr>
            <p:spPr bwMode="auto">
              <a:xfrm>
                <a:off x="4998" y="5867"/>
                <a:ext cx="138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重划基线</a:t>
                </a:r>
                <a:r>
                  <a:rPr kumimoji="0" lang="zh-CN" altLang="zh-CN" sz="1400" dirty="0" smtClean="0">
                    <a:latin typeface="Times New Roman" panose="02020603050405020304" pitchFamily="18" charset="0"/>
                    <a:cs typeface="Times New Roman" panose="02020603050405020304" pitchFamily="18" charset="0"/>
                  </a:rPr>
                  <a:t>，调整</a:t>
                </a:r>
                <a:r>
                  <a:rPr kumimoji="0" lang="en-US" altLang="zh-CN"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ACR</a:t>
                </a:r>
                <a:r>
                  <a:rPr kumimoji="0" lang="en-US" altLang="zh-CN" sz="140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altLang="zh-CN" sz="1400" i="0" u="none" strike="noStrike" cap="none" normalizeH="0" baseline="0" dirty="0" smtClean="0">
                  <a:ln>
                    <a:noFill/>
                  </a:ln>
                  <a:solidFill>
                    <a:schemeClr val="tx1"/>
                  </a:solidFill>
                  <a:effectLst/>
                </a:endParaRPr>
              </a:p>
            </p:txBody>
          </p:sp>
          <p:sp>
            <p:nvSpPr>
              <p:cNvPr id="23" name="Text Box 102"/>
              <p:cNvSpPr txBox="1">
                <a:spLocks noChangeArrowheads="1"/>
              </p:cNvSpPr>
              <p:nvPr/>
            </p:nvSpPr>
            <p:spPr bwMode="auto">
              <a:xfrm>
                <a:off x="2867" y="10794"/>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i="1" dirty="0">
                    <a:cs typeface="Times New Roman" panose="02020603050405020304" pitchFamily="18" charset="0"/>
                  </a:rPr>
                  <a:t>供应商</a:t>
                </a:r>
                <a:r>
                  <a:rPr kumimoji="0" lang="zh-CN" altLang="en-US" sz="1400" b="1" i="1" dirty="0">
                    <a:cs typeface="Times New Roman" panose="02020603050405020304" pitchFamily="18" charset="0"/>
                  </a:rPr>
                  <a:t> </a:t>
                </a:r>
                <a:r>
                  <a:rPr kumimoji="0" lang="en-US" altLang="zh-CN" sz="1400" b="1" i="1" dirty="0">
                    <a:cs typeface="Times New Roman" panose="02020603050405020304" pitchFamily="18" charset="0"/>
                  </a:rPr>
                  <a:t>B</a:t>
                </a:r>
              </a:p>
            </p:txBody>
          </p:sp>
          <p:sp>
            <p:nvSpPr>
              <p:cNvPr id="24" name="Text Box 101"/>
              <p:cNvSpPr txBox="1">
                <a:spLocks noChangeArrowheads="1"/>
              </p:cNvSpPr>
              <p:nvPr/>
            </p:nvSpPr>
            <p:spPr bwMode="auto">
              <a:xfrm>
                <a:off x="2574" y="11509"/>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400" b="1" i="1" dirty="0">
                    <a:cs typeface="Times New Roman" panose="02020603050405020304" pitchFamily="18" charset="0"/>
                  </a:rPr>
                  <a:t>供应商</a:t>
                </a:r>
                <a:r>
                  <a:rPr kumimoji="0" lang="zh-CN" altLang="en-US" sz="1400" b="1" i="1" dirty="0">
                    <a:cs typeface="Times New Roman" panose="02020603050405020304" pitchFamily="18" charset="0"/>
                  </a:rPr>
                  <a:t> </a:t>
                </a:r>
                <a:r>
                  <a:rPr kumimoji="0" lang="en-US" altLang="zh-CN" sz="1400" b="1" i="1" dirty="0">
                    <a:cs typeface="Times New Roman" panose="02020603050405020304" pitchFamily="18" charset="0"/>
                  </a:rPr>
                  <a:t>A</a:t>
                </a:r>
              </a:p>
            </p:txBody>
          </p:sp>
          <p:sp>
            <p:nvSpPr>
              <p:cNvPr id="25" name="Text Box 100"/>
              <p:cNvSpPr txBox="1">
                <a:spLocks noChangeArrowheads="1"/>
              </p:cNvSpPr>
              <p:nvPr/>
            </p:nvSpPr>
            <p:spPr bwMode="auto">
              <a:xfrm>
                <a:off x="2639" y="9364"/>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b="1" i="1" u="none" strike="noStrike" cap="none" normalizeH="0" baseline="0" dirty="0" smtClean="0">
                    <a:ln>
                      <a:noFill/>
                    </a:ln>
                    <a:solidFill>
                      <a:schemeClr val="tx1"/>
                    </a:solidFill>
                    <a:effectLst/>
                    <a:cs typeface="Times New Roman" panose="02020603050405020304" pitchFamily="18" charset="0"/>
                  </a:rPr>
                  <a:t>供应商</a:t>
                </a:r>
                <a:r>
                  <a:rPr kumimoji="0" lang="zh-CN" altLang="en-US" sz="1400" b="1" i="1" u="none" strike="noStrike" cap="none" normalizeH="0" baseline="0" dirty="0" smtClean="0">
                    <a:ln>
                      <a:noFill/>
                    </a:ln>
                    <a:solidFill>
                      <a:schemeClr val="tx1"/>
                    </a:solidFill>
                    <a:effectLst/>
                    <a:cs typeface="Times New Roman" panose="02020603050405020304" pitchFamily="18" charset="0"/>
                  </a:rPr>
                  <a:t> </a:t>
                </a:r>
                <a:r>
                  <a:rPr kumimoji="0" lang="en-US" altLang="zh-CN" sz="1400" b="1" i="1" u="none" strike="noStrike" cap="none" normalizeH="0" baseline="0" dirty="0" smtClean="0">
                    <a:ln>
                      <a:noFill/>
                    </a:ln>
                    <a:solidFill>
                      <a:schemeClr val="tx1"/>
                    </a:solidFill>
                    <a:effectLst/>
                    <a:cs typeface="Times New Roman" panose="02020603050405020304" pitchFamily="18" charset="0"/>
                  </a:rPr>
                  <a:t>X</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6" name="Text Box 99"/>
              <p:cNvSpPr txBox="1">
                <a:spLocks noChangeArrowheads="1"/>
              </p:cNvSpPr>
              <p:nvPr/>
            </p:nvSpPr>
            <p:spPr bwMode="auto">
              <a:xfrm>
                <a:off x="4983" y="896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OCR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x2</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7" name="Line 98"/>
              <p:cNvSpPr>
                <a:spLocks noChangeShapeType="1"/>
              </p:cNvSpPr>
              <p:nvPr/>
            </p:nvSpPr>
            <p:spPr bwMode="auto">
              <a:xfrm flipV="1">
                <a:off x="5159" y="6849"/>
                <a:ext cx="226" cy="2476"/>
              </a:xfrm>
              <a:prstGeom prst="line">
                <a:avLst/>
              </a:prstGeom>
              <a:noFill/>
              <a:ln w="31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Line 97"/>
              <p:cNvSpPr>
                <a:spLocks noChangeShapeType="1"/>
              </p:cNvSpPr>
              <p:nvPr/>
            </p:nvSpPr>
            <p:spPr bwMode="auto">
              <a:xfrm flipV="1">
                <a:off x="5519" y="6809"/>
                <a:ext cx="31" cy="3296"/>
              </a:xfrm>
              <a:prstGeom prst="line">
                <a:avLst/>
              </a:prstGeom>
              <a:noFill/>
              <a:ln w="31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Line 96"/>
              <p:cNvSpPr>
                <a:spLocks noChangeShapeType="1"/>
              </p:cNvSpPr>
              <p:nvPr/>
            </p:nvSpPr>
            <p:spPr bwMode="auto">
              <a:xfrm flipV="1">
                <a:off x="5608" y="6787"/>
                <a:ext cx="45" cy="3973"/>
              </a:xfrm>
              <a:prstGeom prst="line">
                <a:avLst/>
              </a:prstGeom>
              <a:noFill/>
              <a:ln w="31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Line 95"/>
              <p:cNvSpPr>
                <a:spLocks noChangeShapeType="1"/>
              </p:cNvSpPr>
              <p:nvPr/>
            </p:nvSpPr>
            <p:spPr bwMode="auto">
              <a:xfrm flipH="1" flipV="1">
                <a:off x="6533" y="6746"/>
                <a:ext cx="133" cy="2618"/>
              </a:xfrm>
              <a:prstGeom prst="line">
                <a:avLst/>
              </a:prstGeom>
              <a:noFill/>
              <a:ln w="3175">
                <a:solidFill>
                  <a:srgbClr val="D8D8D8"/>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Line 94"/>
              <p:cNvSpPr>
                <a:spLocks noChangeShapeType="1"/>
              </p:cNvSpPr>
              <p:nvPr/>
            </p:nvSpPr>
            <p:spPr bwMode="auto">
              <a:xfrm flipH="1" flipV="1">
                <a:off x="6666" y="6809"/>
                <a:ext cx="113" cy="3296"/>
              </a:xfrm>
              <a:prstGeom prst="line">
                <a:avLst/>
              </a:prstGeom>
              <a:noFill/>
              <a:ln w="3175">
                <a:solidFill>
                  <a:srgbClr val="D8D8D8"/>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Line 93"/>
              <p:cNvSpPr>
                <a:spLocks noChangeShapeType="1"/>
              </p:cNvSpPr>
              <p:nvPr/>
            </p:nvSpPr>
            <p:spPr bwMode="auto">
              <a:xfrm flipH="1" flipV="1">
                <a:off x="6779" y="6746"/>
                <a:ext cx="180" cy="4139"/>
              </a:xfrm>
              <a:prstGeom prst="line">
                <a:avLst/>
              </a:prstGeom>
              <a:noFill/>
              <a:ln w="3175">
                <a:solidFill>
                  <a:srgbClr val="D8D8D8"/>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Line 92"/>
              <p:cNvSpPr>
                <a:spLocks noChangeShapeType="1"/>
              </p:cNvSpPr>
              <p:nvPr/>
            </p:nvSpPr>
            <p:spPr bwMode="auto">
              <a:xfrm flipV="1">
                <a:off x="6419" y="6746"/>
                <a:ext cx="195" cy="4763"/>
              </a:xfrm>
              <a:prstGeom prst="line">
                <a:avLst/>
              </a:prstGeom>
              <a:noFill/>
              <a:ln w="3175">
                <a:solidFill>
                  <a:srgbClr val="D8D8D8"/>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Line 91"/>
              <p:cNvSpPr>
                <a:spLocks noChangeShapeType="1"/>
              </p:cNvSpPr>
              <p:nvPr/>
            </p:nvSpPr>
            <p:spPr bwMode="auto">
              <a:xfrm flipH="1" flipV="1">
                <a:off x="7433" y="7122"/>
                <a:ext cx="107" cy="2177"/>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Line 90"/>
              <p:cNvSpPr>
                <a:spLocks noChangeShapeType="1"/>
              </p:cNvSpPr>
              <p:nvPr/>
            </p:nvSpPr>
            <p:spPr bwMode="auto">
              <a:xfrm flipH="1" flipV="1">
                <a:off x="7499" y="7122"/>
                <a:ext cx="180" cy="29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Line 89"/>
              <p:cNvSpPr>
                <a:spLocks noChangeShapeType="1"/>
              </p:cNvSpPr>
              <p:nvPr/>
            </p:nvSpPr>
            <p:spPr bwMode="auto">
              <a:xfrm flipH="1" flipV="1">
                <a:off x="7606" y="7122"/>
                <a:ext cx="159" cy="36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Line 88"/>
              <p:cNvSpPr>
                <a:spLocks noChangeShapeType="1"/>
              </p:cNvSpPr>
              <p:nvPr/>
            </p:nvSpPr>
            <p:spPr bwMode="auto">
              <a:xfrm flipH="1" flipV="1">
                <a:off x="7246" y="7209"/>
                <a:ext cx="74" cy="4456"/>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8" name="AutoShape 87"/>
              <p:cNvSpPr>
                <a:spLocks noChangeArrowheads="1"/>
              </p:cNvSpPr>
              <p:nvPr/>
            </p:nvSpPr>
            <p:spPr bwMode="auto">
              <a:xfrm>
                <a:off x="8729" y="6663"/>
                <a:ext cx="360" cy="156"/>
              </a:xfrm>
              <a:prstGeom prst="triangle">
                <a:avLst>
                  <a:gd name="adj" fmla="val 50000"/>
                </a:avLst>
              </a:prstGeom>
              <a:no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39" name="Text Box 86"/>
              <p:cNvSpPr txBox="1">
                <a:spLocks noChangeArrowheads="1"/>
              </p:cNvSpPr>
              <p:nvPr/>
            </p:nvSpPr>
            <p:spPr bwMode="auto">
              <a:xfrm>
                <a:off x="8395" y="6213"/>
                <a:ext cx="78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dirty="0">
                    <a:cs typeface="Times New Roman" panose="02020603050405020304" pitchFamily="18" charset="0"/>
                  </a:rPr>
                  <a:t>OCR</a:t>
                </a:r>
                <a:r>
                  <a:rPr kumimoji="0" lang="en-US" altLang="zh-CN" sz="1400" baseline="-25000" dirty="0">
                    <a:cs typeface="Times New Roman" panose="02020603050405020304" pitchFamily="18" charset="0"/>
                  </a:rPr>
                  <a:t>2</a:t>
                </a:r>
              </a:p>
            </p:txBody>
          </p:sp>
          <p:sp>
            <p:nvSpPr>
              <p:cNvPr id="40" name="Text Box 85"/>
              <p:cNvSpPr txBox="1">
                <a:spLocks noChangeArrowheads="1"/>
              </p:cNvSpPr>
              <p:nvPr/>
            </p:nvSpPr>
            <p:spPr bwMode="auto">
              <a:xfrm>
                <a:off x="7112" y="6282"/>
                <a:ext cx="78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dirty="0">
                    <a:cs typeface="Times New Roman" panose="02020603050405020304" pitchFamily="18" charset="0"/>
                  </a:rPr>
                  <a:t>OCR</a:t>
                </a:r>
                <a:r>
                  <a:rPr kumimoji="0" lang="en-US" altLang="zh-CN" sz="1400" baseline="-25000" dirty="0">
                    <a:cs typeface="Times New Roman" panose="02020603050405020304" pitchFamily="18" charset="0"/>
                  </a:rPr>
                  <a:t>1</a:t>
                </a:r>
              </a:p>
            </p:txBody>
          </p:sp>
          <p:sp>
            <p:nvSpPr>
              <p:cNvPr id="41" name="Text Box 84"/>
              <p:cNvSpPr txBox="1">
                <a:spLocks noChangeArrowheads="1"/>
              </p:cNvSpPr>
              <p:nvPr/>
            </p:nvSpPr>
            <p:spPr bwMode="auto">
              <a:xfrm>
                <a:off x="6221" y="6236"/>
                <a:ext cx="78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DCR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1</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2" name="Line 83"/>
              <p:cNvSpPr>
                <a:spLocks noChangeShapeType="1"/>
              </p:cNvSpPr>
              <p:nvPr/>
            </p:nvSpPr>
            <p:spPr bwMode="auto">
              <a:xfrm flipH="1" flipV="1">
                <a:off x="8596" y="7209"/>
                <a:ext cx="1" cy="1908"/>
              </a:xfrm>
              <a:prstGeom prst="line">
                <a:avLst/>
              </a:prstGeom>
              <a:noFill/>
              <a:ln w="3175">
                <a:solidFill>
                  <a:srgbClr val="5A5A5A"/>
                </a:solidFill>
                <a:prstDash val="dash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Text Box 82"/>
              <p:cNvSpPr txBox="1">
                <a:spLocks noChangeArrowheads="1"/>
              </p:cNvSpPr>
              <p:nvPr/>
            </p:nvSpPr>
            <p:spPr bwMode="auto">
              <a:xfrm>
                <a:off x="4144" y="900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OCR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x1</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4" name="Freeform 81"/>
              <p:cNvSpPr>
                <a:spLocks/>
              </p:cNvSpPr>
              <p:nvPr/>
            </p:nvSpPr>
            <p:spPr bwMode="auto">
              <a:xfrm>
                <a:off x="3801" y="9390"/>
                <a:ext cx="1139" cy="345"/>
              </a:xfrm>
              <a:custGeom>
                <a:avLst/>
                <a:gdLst>
                  <a:gd name="T0" fmla="*/ 0 w 1440"/>
                  <a:gd name="T1" fmla="*/ 312 h 312"/>
                  <a:gd name="T2" fmla="*/ 0 w 1440"/>
                  <a:gd name="T3" fmla="*/ 0 h 312"/>
                  <a:gd name="T4" fmla="*/ 900 w 1440"/>
                  <a:gd name="T5" fmla="*/ 0 h 312"/>
                  <a:gd name="T6" fmla="*/ 1440 w 1440"/>
                  <a:gd name="T7" fmla="*/ 312 h 312"/>
                  <a:gd name="T8" fmla="*/ 0 w 1440"/>
                  <a:gd name="T9" fmla="*/ 312 h 312"/>
                </a:gdLst>
                <a:ahLst/>
                <a:cxnLst>
                  <a:cxn ang="0">
                    <a:pos x="T0" y="T1"/>
                  </a:cxn>
                  <a:cxn ang="0">
                    <a:pos x="T2" y="T3"/>
                  </a:cxn>
                  <a:cxn ang="0">
                    <a:pos x="T4" y="T5"/>
                  </a:cxn>
                  <a:cxn ang="0">
                    <a:pos x="T6" y="T7"/>
                  </a:cxn>
                  <a:cxn ang="0">
                    <a:pos x="T8" y="T9"/>
                  </a:cxn>
                </a:cxnLst>
                <a:rect l="0" t="0" r="r" b="b"/>
                <a:pathLst>
                  <a:path w="1440" h="312">
                    <a:moveTo>
                      <a:pt x="0" y="312"/>
                    </a:moveTo>
                    <a:lnTo>
                      <a:pt x="0" y="0"/>
                    </a:lnTo>
                    <a:lnTo>
                      <a:pt x="900" y="0"/>
                    </a:lnTo>
                    <a:lnTo>
                      <a:pt x="1440" y="312"/>
                    </a:lnTo>
                    <a:lnTo>
                      <a:pt x="0" y="312"/>
                    </a:lnTo>
                    <a:close/>
                  </a:path>
                </a:pathLst>
              </a:cu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5" name="Freeform 80"/>
              <p:cNvSpPr>
                <a:spLocks/>
              </p:cNvSpPr>
              <p:nvPr/>
            </p:nvSpPr>
            <p:spPr bwMode="auto">
              <a:xfrm>
                <a:off x="4512" y="9390"/>
                <a:ext cx="1423" cy="345"/>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6" name="Freeform 79"/>
              <p:cNvSpPr>
                <a:spLocks/>
              </p:cNvSpPr>
              <p:nvPr/>
            </p:nvSpPr>
            <p:spPr bwMode="auto">
              <a:xfrm>
                <a:off x="7500" y="9390"/>
                <a:ext cx="1259" cy="345"/>
              </a:xfrm>
              <a:custGeom>
                <a:avLst/>
                <a:gdLst>
                  <a:gd name="T0" fmla="*/ 0 w 1800"/>
                  <a:gd name="T1" fmla="*/ 0 h 468"/>
                  <a:gd name="T2" fmla="*/ 720 w 1800"/>
                  <a:gd name="T3" fmla="*/ 468 h 468"/>
                  <a:gd name="T4" fmla="*/ 1800 w 1800"/>
                  <a:gd name="T5" fmla="*/ 468 h 468"/>
                  <a:gd name="T6" fmla="*/ 180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720" y="468"/>
                    </a:lnTo>
                    <a:lnTo>
                      <a:pt x="1800" y="468"/>
                    </a:lnTo>
                    <a:lnTo>
                      <a:pt x="1800" y="0"/>
                    </a:lnTo>
                    <a:lnTo>
                      <a:pt x="0" y="0"/>
                    </a:lnTo>
                    <a:close/>
                  </a:path>
                </a:pathLst>
              </a:custGeom>
              <a:solidFill>
                <a:srgbClr val="9900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7" name="Freeform 78"/>
              <p:cNvSpPr>
                <a:spLocks/>
              </p:cNvSpPr>
              <p:nvPr/>
            </p:nvSpPr>
            <p:spPr bwMode="auto">
              <a:xfrm>
                <a:off x="5366" y="9390"/>
                <a:ext cx="1707" cy="345"/>
              </a:xfrm>
              <a:custGeom>
                <a:avLst/>
                <a:gdLst>
                  <a:gd name="T0" fmla="*/ 0 w 2160"/>
                  <a:gd name="T1" fmla="*/ 0 h 468"/>
                  <a:gd name="T2" fmla="*/ 648 w 2160"/>
                  <a:gd name="T3" fmla="*/ 468 h 468"/>
                  <a:gd name="T4" fmla="*/ 2160 w 2160"/>
                  <a:gd name="T5" fmla="*/ 468 h 468"/>
                  <a:gd name="T6" fmla="*/ 1636 w 2160"/>
                  <a:gd name="T7" fmla="*/ 16 h 468"/>
                  <a:gd name="T8" fmla="*/ 0 w 2160"/>
                  <a:gd name="T9" fmla="*/ 0 h 468"/>
                </a:gdLst>
                <a:ahLst/>
                <a:cxnLst>
                  <a:cxn ang="0">
                    <a:pos x="T0" y="T1"/>
                  </a:cxn>
                  <a:cxn ang="0">
                    <a:pos x="T2" y="T3"/>
                  </a:cxn>
                  <a:cxn ang="0">
                    <a:pos x="T4" y="T5"/>
                  </a:cxn>
                  <a:cxn ang="0">
                    <a:pos x="T6" y="T7"/>
                  </a:cxn>
                  <a:cxn ang="0">
                    <a:pos x="T8" y="T9"/>
                  </a:cxn>
                </a:cxnLst>
                <a:rect l="0" t="0" r="r" b="b"/>
                <a:pathLst>
                  <a:path w="2160" h="468">
                    <a:moveTo>
                      <a:pt x="0" y="0"/>
                    </a:moveTo>
                    <a:lnTo>
                      <a:pt x="648" y="468"/>
                    </a:lnTo>
                    <a:lnTo>
                      <a:pt x="2160" y="468"/>
                    </a:lnTo>
                    <a:lnTo>
                      <a:pt x="1636" y="16"/>
                    </a:lnTo>
                    <a:lnTo>
                      <a:pt x="0" y="0"/>
                    </a:lnTo>
                    <a:close/>
                  </a:path>
                </a:pathLst>
              </a:cu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8" name="Freeform 77"/>
              <p:cNvSpPr>
                <a:spLocks/>
              </p:cNvSpPr>
              <p:nvPr/>
            </p:nvSpPr>
            <p:spPr bwMode="auto">
              <a:xfrm>
                <a:off x="6646" y="9390"/>
                <a:ext cx="1423" cy="345"/>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9" name="Text Box 76"/>
              <p:cNvSpPr txBox="1">
                <a:spLocks noChangeArrowheads="1"/>
              </p:cNvSpPr>
              <p:nvPr/>
            </p:nvSpPr>
            <p:spPr bwMode="auto">
              <a:xfrm>
                <a:off x="3801" y="9390"/>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开发</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0" name="Text Box 75"/>
              <p:cNvSpPr txBox="1">
                <a:spLocks noChangeArrowheads="1"/>
              </p:cNvSpPr>
              <p:nvPr/>
            </p:nvSpPr>
            <p:spPr bwMode="auto">
              <a:xfrm>
                <a:off x="4783" y="9352"/>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运行</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2" name="Text Box 73"/>
              <p:cNvSpPr txBox="1">
                <a:spLocks noChangeArrowheads="1"/>
              </p:cNvSpPr>
              <p:nvPr/>
            </p:nvSpPr>
            <p:spPr bwMode="auto">
              <a:xfrm>
                <a:off x="6933" y="9361"/>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运行</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4" name="Text Box 71"/>
              <p:cNvSpPr txBox="1">
                <a:spLocks noChangeArrowheads="1"/>
              </p:cNvSpPr>
              <p:nvPr/>
            </p:nvSpPr>
            <p:spPr bwMode="auto">
              <a:xfrm>
                <a:off x="6335" y="8917"/>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OCR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x3</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5" name="Text Box 70"/>
              <p:cNvSpPr txBox="1">
                <a:spLocks noChangeArrowheads="1"/>
              </p:cNvSpPr>
              <p:nvPr/>
            </p:nvSpPr>
            <p:spPr bwMode="auto">
              <a:xfrm>
                <a:off x="7207" y="894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OCR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x4</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6" name="Text Box 69"/>
              <p:cNvSpPr txBox="1">
                <a:spLocks noChangeArrowheads="1"/>
              </p:cNvSpPr>
              <p:nvPr/>
            </p:nvSpPr>
            <p:spPr bwMode="auto">
              <a:xfrm>
                <a:off x="8219" y="8910"/>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OCR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x5</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7" name="AutoShape 68"/>
              <p:cNvSpPr>
                <a:spLocks noChangeArrowheads="1"/>
              </p:cNvSpPr>
              <p:nvPr/>
            </p:nvSpPr>
            <p:spPr bwMode="auto">
              <a:xfrm>
                <a:off x="4399" y="9299"/>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58" name="AutoShape 67"/>
              <p:cNvSpPr>
                <a:spLocks noChangeArrowheads="1"/>
              </p:cNvSpPr>
              <p:nvPr/>
            </p:nvSpPr>
            <p:spPr bwMode="auto">
              <a:xfrm>
                <a:off x="5250" y="9292"/>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59" name="AutoShape 66"/>
              <p:cNvSpPr>
                <a:spLocks noChangeArrowheads="1"/>
              </p:cNvSpPr>
              <p:nvPr/>
            </p:nvSpPr>
            <p:spPr bwMode="auto">
              <a:xfrm>
                <a:off x="6543" y="9324"/>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0" name="AutoShape 65"/>
              <p:cNvSpPr>
                <a:spLocks noChangeArrowheads="1"/>
              </p:cNvSpPr>
              <p:nvPr/>
            </p:nvSpPr>
            <p:spPr bwMode="auto">
              <a:xfrm>
                <a:off x="7407" y="9291"/>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1" name="AutoShape 64"/>
              <p:cNvSpPr>
                <a:spLocks noChangeArrowheads="1"/>
              </p:cNvSpPr>
              <p:nvPr/>
            </p:nvSpPr>
            <p:spPr bwMode="auto">
              <a:xfrm>
                <a:off x="8596" y="9297"/>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2" name="Text Box 63"/>
              <p:cNvSpPr txBox="1">
                <a:spLocks noChangeArrowheads="1"/>
              </p:cNvSpPr>
              <p:nvPr/>
            </p:nvSpPr>
            <p:spPr bwMode="auto">
              <a:xfrm>
                <a:off x="5153" y="97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ACR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c</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3" name="Freeform 62"/>
              <p:cNvSpPr>
                <a:spLocks/>
              </p:cNvSpPr>
              <p:nvPr/>
            </p:nvSpPr>
            <p:spPr bwMode="auto">
              <a:xfrm>
                <a:off x="3924" y="10163"/>
                <a:ext cx="1139" cy="345"/>
              </a:xfrm>
              <a:custGeom>
                <a:avLst/>
                <a:gdLst>
                  <a:gd name="T0" fmla="*/ 0 w 1440"/>
                  <a:gd name="T1" fmla="*/ 312 h 312"/>
                  <a:gd name="T2" fmla="*/ 0 w 1440"/>
                  <a:gd name="T3" fmla="*/ 0 h 312"/>
                  <a:gd name="T4" fmla="*/ 900 w 1440"/>
                  <a:gd name="T5" fmla="*/ 0 h 312"/>
                  <a:gd name="T6" fmla="*/ 1440 w 1440"/>
                  <a:gd name="T7" fmla="*/ 312 h 312"/>
                  <a:gd name="T8" fmla="*/ 0 w 1440"/>
                  <a:gd name="T9" fmla="*/ 312 h 312"/>
                </a:gdLst>
                <a:ahLst/>
                <a:cxnLst>
                  <a:cxn ang="0">
                    <a:pos x="T0" y="T1"/>
                  </a:cxn>
                  <a:cxn ang="0">
                    <a:pos x="T2" y="T3"/>
                  </a:cxn>
                  <a:cxn ang="0">
                    <a:pos x="T4" y="T5"/>
                  </a:cxn>
                  <a:cxn ang="0">
                    <a:pos x="T6" y="T7"/>
                  </a:cxn>
                  <a:cxn ang="0">
                    <a:pos x="T8" y="T9"/>
                  </a:cxn>
                </a:cxnLst>
                <a:rect l="0" t="0" r="r" b="b"/>
                <a:pathLst>
                  <a:path w="1440" h="312">
                    <a:moveTo>
                      <a:pt x="0" y="312"/>
                    </a:moveTo>
                    <a:lnTo>
                      <a:pt x="0" y="0"/>
                    </a:lnTo>
                    <a:lnTo>
                      <a:pt x="900" y="0"/>
                    </a:lnTo>
                    <a:lnTo>
                      <a:pt x="1440" y="312"/>
                    </a:lnTo>
                    <a:lnTo>
                      <a:pt x="0" y="312"/>
                    </a:lnTo>
                    <a:close/>
                  </a:path>
                </a:pathLst>
              </a:cu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4" name="Freeform 61"/>
              <p:cNvSpPr>
                <a:spLocks/>
              </p:cNvSpPr>
              <p:nvPr/>
            </p:nvSpPr>
            <p:spPr bwMode="auto">
              <a:xfrm>
                <a:off x="4635" y="10163"/>
                <a:ext cx="1423" cy="345"/>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5" name="Freeform 60"/>
              <p:cNvSpPr>
                <a:spLocks/>
              </p:cNvSpPr>
              <p:nvPr/>
            </p:nvSpPr>
            <p:spPr bwMode="auto">
              <a:xfrm>
                <a:off x="7623" y="10163"/>
                <a:ext cx="1318" cy="345"/>
              </a:xfrm>
              <a:custGeom>
                <a:avLst/>
                <a:gdLst>
                  <a:gd name="T0" fmla="*/ 0 w 1800"/>
                  <a:gd name="T1" fmla="*/ 0 h 468"/>
                  <a:gd name="T2" fmla="*/ 720 w 1800"/>
                  <a:gd name="T3" fmla="*/ 468 h 468"/>
                  <a:gd name="T4" fmla="*/ 1800 w 1800"/>
                  <a:gd name="T5" fmla="*/ 468 h 468"/>
                  <a:gd name="T6" fmla="*/ 180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720" y="468"/>
                    </a:lnTo>
                    <a:lnTo>
                      <a:pt x="1800" y="468"/>
                    </a:lnTo>
                    <a:lnTo>
                      <a:pt x="1800" y="0"/>
                    </a:lnTo>
                    <a:lnTo>
                      <a:pt x="0" y="0"/>
                    </a:lnTo>
                    <a:close/>
                  </a:path>
                </a:pathLst>
              </a:custGeom>
              <a:solidFill>
                <a:srgbClr val="9900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6" name="Freeform 59"/>
              <p:cNvSpPr>
                <a:spLocks/>
              </p:cNvSpPr>
              <p:nvPr/>
            </p:nvSpPr>
            <p:spPr bwMode="auto">
              <a:xfrm>
                <a:off x="5489" y="10163"/>
                <a:ext cx="1707" cy="345"/>
              </a:xfrm>
              <a:custGeom>
                <a:avLst/>
                <a:gdLst>
                  <a:gd name="T0" fmla="*/ 0 w 2160"/>
                  <a:gd name="T1" fmla="*/ 0 h 468"/>
                  <a:gd name="T2" fmla="*/ 648 w 2160"/>
                  <a:gd name="T3" fmla="*/ 468 h 468"/>
                  <a:gd name="T4" fmla="*/ 2160 w 2160"/>
                  <a:gd name="T5" fmla="*/ 468 h 468"/>
                  <a:gd name="T6" fmla="*/ 1636 w 2160"/>
                  <a:gd name="T7" fmla="*/ 16 h 468"/>
                  <a:gd name="T8" fmla="*/ 0 w 2160"/>
                  <a:gd name="T9" fmla="*/ 0 h 468"/>
                </a:gdLst>
                <a:ahLst/>
                <a:cxnLst>
                  <a:cxn ang="0">
                    <a:pos x="T0" y="T1"/>
                  </a:cxn>
                  <a:cxn ang="0">
                    <a:pos x="T2" y="T3"/>
                  </a:cxn>
                  <a:cxn ang="0">
                    <a:pos x="T4" y="T5"/>
                  </a:cxn>
                  <a:cxn ang="0">
                    <a:pos x="T6" y="T7"/>
                  </a:cxn>
                  <a:cxn ang="0">
                    <a:pos x="T8" y="T9"/>
                  </a:cxn>
                </a:cxnLst>
                <a:rect l="0" t="0" r="r" b="b"/>
                <a:pathLst>
                  <a:path w="2160" h="468">
                    <a:moveTo>
                      <a:pt x="0" y="0"/>
                    </a:moveTo>
                    <a:lnTo>
                      <a:pt x="648" y="468"/>
                    </a:lnTo>
                    <a:lnTo>
                      <a:pt x="2160" y="468"/>
                    </a:lnTo>
                    <a:lnTo>
                      <a:pt x="1636" y="16"/>
                    </a:lnTo>
                    <a:lnTo>
                      <a:pt x="0" y="0"/>
                    </a:lnTo>
                    <a:close/>
                  </a:path>
                </a:pathLst>
              </a:cu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7" name="Freeform 58"/>
              <p:cNvSpPr>
                <a:spLocks/>
              </p:cNvSpPr>
              <p:nvPr/>
            </p:nvSpPr>
            <p:spPr bwMode="auto">
              <a:xfrm>
                <a:off x="6769" y="10163"/>
                <a:ext cx="1423" cy="345"/>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68" name="Text Box 57"/>
              <p:cNvSpPr txBox="1">
                <a:spLocks noChangeArrowheads="1"/>
              </p:cNvSpPr>
              <p:nvPr/>
            </p:nvSpPr>
            <p:spPr bwMode="auto">
              <a:xfrm>
                <a:off x="3924" y="10163"/>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探索</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69" name="Text Box 56"/>
              <p:cNvSpPr txBox="1">
                <a:spLocks noChangeArrowheads="1"/>
              </p:cNvSpPr>
              <p:nvPr/>
            </p:nvSpPr>
            <p:spPr bwMode="auto">
              <a:xfrm>
                <a:off x="4920" y="10163"/>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评估</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73" name="Text Box 52"/>
              <p:cNvSpPr txBox="1">
                <a:spLocks noChangeArrowheads="1"/>
              </p:cNvSpPr>
              <p:nvPr/>
            </p:nvSpPr>
            <p:spPr bwMode="auto">
              <a:xfrm>
                <a:off x="6490" y="979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err="1">
                    <a:cs typeface="Times New Roman" panose="02020603050405020304" pitchFamily="18" charset="0"/>
                  </a:rPr>
                  <a:t>DCRc</a:t>
                </a:r>
                <a:endParaRPr kumimoji="0" lang="en-US" altLang="zh-CN" sz="1400" dirty="0">
                  <a:cs typeface="Times New Roman" panose="02020603050405020304" pitchFamily="18" charset="0"/>
                </a:endParaRPr>
              </a:p>
            </p:txBody>
          </p:sp>
          <p:sp>
            <p:nvSpPr>
              <p:cNvPr id="74" name="Text Box 51"/>
              <p:cNvSpPr txBox="1">
                <a:spLocks noChangeArrowheads="1"/>
              </p:cNvSpPr>
              <p:nvPr/>
            </p:nvSpPr>
            <p:spPr bwMode="auto">
              <a:xfrm>
                <a:off x="7315" y="98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OCRc</a:t>
                </a:r>
                <a:r>
                  <a:rPr kumimoji="0" lang="en-US" altLang="zh-CN" sz="1400" baseline="-25000" dirty="0">
                    <a:cs typeface="Times New Roman" panose="02020603050405020304" pitchFamily="18" charset="0"/>
                  </a:rPr>
                  <a:t>1</a:t>
                </a:r>
              </a:p>
            </p:txBody>
          </p:sp>
          <p:sp>
            <p:nvSpPr>
              <p:cNvPr id="75" name="AutoShape 50"/>
              <p:cNvSpPr>
                <a:spLocks noChangeArrowheads="1"/>
              </p:cNvSpPr>
              <p:nvPr/>
            </p:nvSpPr>
            <p:spPr bwMode="auto">
              <a:xfrm>
                <a:off x="5373" y="10065"/>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76" name="AutoShape 49"/>
              <p:cNvSpPr>
                <a:spLocks noChangeArrowheads="1"/>
              </p:cNvSpPr>
              <p:nvPr/>
            </p:nvSpPr>
            <p:spPr bwMode="auto">
              <a:xfrm>
                <a:off x="6666" y="10097"/>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77" name="AutoShape 48"/>
              <p:cNvSpPr>
                <a:spLocks noChangeArrowheads="1"/>
              </p:cNvSpPr>
              <p:nvPr/>
            </p:nvSpPr>
            <p:spPr bwMode="auto">
              <a:xfrm>
                <a:off x="7530" y="10064"/>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78" name="AutoShape 47"/>
              <p:cNvSpPr>
                <a:spLocks noChangeArrowheads="1"/>
              </p:cNvSpPr>
              <p:nvPr/>
            </p:nvSpPr>
            <p:spPr bwMode="auto">
              <a:xfrm>
                <a:off x="8784" y="10070"/>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79" name="Text Box 46"/>
              <p:cNvSpPr txBox="1">
                <a:spLocks noChangeArrowheads="1"/>
              </p:cNvSpPr>
              <p:nvPr/>
            </p:nvSpPr>
            <p:spPr bwMode="auto">
              <a:xfrm>
                <a:off x="8299" y="9754"/>
                <a:ext cx="8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OCRc</a:t>
                </a:r>
                <a:r>
                  <a:rPr kumimoji="0" lang="en-US" altLang="zh-CN" sz="1400" baseline="-25000" dirty="0">
                    <a:cs typeface="Times New Roman" panose="02020603050405020304" pitchFamily="18" charset="0"/>
                  </a:rPr>
                  <a:t>2</a:t>
                </a:r>
              </a:p>
            </p:txBody>
          </p:sp>
          <p:sp>
            <p:nvSpPr>
              <p:cNvPr id="80" name="Text Box 45"/>
              <p:cNvSpPr txBox="1">
                <a:spLocks noChangeArrowheads="1"/>
              </p:cNvSpPr>
              <p:nvPr/>
            </p:nvSpPr>
            <p:spPr bwMode="auto">
              <a:xfrm>
                <a:off x="5158" y="1046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ACR</a:t>
                </a:r>
                <a:r>
                  <a:rPr kumimoji="0" lang="en-US" altLang="zh-CN" sz="1400" baseline="-25000" dirty="0">
                    <a:cs typeface="Times New Roman" panose="02020603050405020304" pitchFamily="18" charset="0"/>
                  </a:rPr>
                  <a:t>B</a:t>
                </a:r>
              </a:p>
            </p:txBody>
          </p:sp>
          <p:grpSp>
            <p:nvGrpSpPr>
              <p:cNvPr id="81" name="Group 34"/>
              <p:cNvGrpSpPr>
                <a:grpSpLocks/>
              </p:cNvGrpSpPr>
              <p:nvPr/>
            </p:nvGrpSpPr>
            <p:grpSpPr bwMode="auto">
              <a:xfrm>
                <a:off x="4041" y="10858"/>
                <a:ext cx="5121" cy="345"/>
                <a:chOff x="2819" y="6829"/>
                <a:chExt cx="6480" cy="468"/>
              </a:xfrm>
            </p:grpSpPr>
            <p:sp>
              <p:nvSpPr>
                <p:cNvPr id="114" name="Freeform 44"/>
                <p:cNvSpPr>
                  <a:spLocks/>
                </p:cNvSpPr>
                <p:nvPr/>
              </p:nvSpPr>
              <p:spPr bwMode="auto">
                <a:xfrm>
                  <a:off x="2819" y="6829"/>
                  <a:ext cx="1441" cy="468"/>
                </a:xfrm>
                <a:custGeom>
                  <a:avLst/>
                  <a:gdLst>
                    <a:gd name="T0" fmla="*/ 0 w 1440"/>
                    <a:gd name="T1" fmla="*/ 312 h 312"/>
                    <a:gd name="T2" fmla="*/ 0 w 1440"/>
                    <a:gd name="T3" fmla="*/ 0 h 312"/>
                    <a:gd name="T4" fmla="*/ 900 w 1440"/>
                    <a:gd name="T5" fmla="*/ 0 h 312"/>
                    <a:gd name="T6" fmla="*/ 1440 w 1440"/>
                    <a:gd name="T7" fmla="*/ 312 h 312"/>
                    <a:gd name="T8" fmla="*/ 0 w 1440"/>
                    <a:gd name="T9" fmla="*/ 312 h 312"/>
                  </a:gdLst>
                  <a:ahLst/>
                  <a:cxnLst>
                    <a:cxn ang="0">
                      <a:pos x="T0" y="T1"/>
                    </a:cxn>
                    <a:cxn ang="0">
                      <a:pos x="T2" y="T3"/>
                    </a:cxn>
                    <a:cxn ang="0">
                      <a:pos x="T4" y="T5"/>
                    </a:cxn>
                    <a:cxn ang="0">
                      <a:pos x="T6" y="T7"/>
                    </a:cxn>
                    <a:cxn ang="0">
                      <a:pos x="T8" y="T9"/>
                    </a:cxn>
                  </a:cxnLst>
                  <a:rect l="0" t="0" r="r" b="b"/>
                  <a:pathLst>
                    <a:path w="1440" h="312">
                      <a:moveTo>
                        <a:pt x="0" y="312"/>
                      </a:moveTo>
                      <a:lnTo>
                        <a:pt x="0" y="0"/>
                      </a:lnTo>
                      <a:lnTo>
                        <a:pt x="900" y="0"/>
                      </a:lnTo>
                      <a:lnTo>
                        <a:pt x="1440" y="312"/>
                      </a:lnTo>
                      <a:lnTo>
                        <a:pt x="0" y="312"/>
                      </a:lnTo>
                      <a:close/>
                    </a:path>
                  </a:pathLst>
                </a:cu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15" name="Freeform 43"/>
                <p:cNvSpPr>
                  <a:spLocks/>
                </p:cNvSpPr>
                <p:nvPr/>
              </p:nvSpPr>
              <p:spPr bwMode="auto">
                <a:xfrm>
                  <a:off x="3719" y="6829"/>
                  <a:ext cx="1800" cy="468"/>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16" name="Freeform 42"/>
                <p:cNvSpPr>
                  <a:spLocks/>
                </p:cNvSpPr>
                <p:nvPr/>
              </p:nvSpPr>
              <p:spPr bwMode="auto">
                <a:xfrm>
                  <a:off x="7499" y="6829"/>
                  <a:ext cx="1800" cy="468"/>
                </a:xfrm>
                <a:custGeom>
                  <a:avLst/>
                  <a:gdLst>
                    <a:gd name="T0" fmla="*/ 0 w 1800"/>
                    <a:gd name="T1" fmla="*/ 0 h 468"/>
                    <a:gd name="T2" fmla="*/ 720 w 1800"/>
                    <a:gd name="T3" fmla="*/ 468 h 468"/>
                    <a:gd name="T4" fmla="*/ 1800 w 1800"/>
                    <a:gd name="T5" fmla="*/ 468 h 468"/>
                    <a:gd name="T6" fmla="*/ 180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720" y="468"/>
                      </a:lnTo>
                      <a:lnTo>
                        <a:pt x="1800" y="468"/>
                      </a:lnTo>
                      <a:lnTo>
                        <a:pt x="1800" y="0"/>
                      </a:lnTo>
                      <a:lnTo>
                        <a:pt x="0" y="0"/>
                      </a:lnTo>
                      <a:close/>
                    </a:path>
                  </a:pathLst>
                </a:custGeom>
                <a:solidFill>
                  <a:srgbClr val="9900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17" name="Freeform 41"/>
                <p:cNvSpPr>
                  <a:spLocks/>
                </p:cNvSpPr>
                <p:nvPr/>
              </p:nvSpPr>
              <p:spPr bwMode="auto">
                <a:xfrm>
                  <a:off x="4799" y="6829"/>
                  <a:ext cx="2160" cy="468"/>
                </a:xfrm>
                <a:custGeom>
                  <a:avLst/>
                  <a:gdLst>
                    <a:gd name="T0" fmla="*/ 0 w 2160"/>
                    <a:gd name="T1" fmla="*/ 0 h 468"/>
                    <a:gd name="T2" fmla="*/ 648 w 2160"/>
                    <a:gd name="T3" fmla="*/ 468 h 468"/>
                    <a:gd name="T4" fmla="*/ 2160 w 2160"/>
                    <a:gd name="T5" fmla="*/ 468 h 468"/>
                    <a:gd name="T6" fmla="*/ 1636 w 2160"/>
                    <a:gd name="T7" fmla="*/ 16 h 468"/>
                    <a:gd name="T8" fmla="*/ 0 w 2160"/>
                    <a:gd name="T9" fmla="*/ 0 h 468"/>
                  </a:gdLst>
                  <a:ahLst/>
                  <a:cxnLst>
                    <a:cxn ang="0">
                      <a:pos x="T0" y="T1"/>
                    </a:cxn>
                    <a:cxn ang="0">
                      <a:pos x="T2" y="T3"/>
                    </a:cxn>
                    <a:cxn ang="0">
                      <a:pos x="T4" y="T5"/>
                    </a:cxn>
                    <a:cxn ang="0">
                      <a:pos x="T6" y="T7"/>
                    </a:cxn>
                    <a:cxn ang="0">
                      <a:pos x="T8" y="T9"/>
                    </a:cxn>
                  </a:cxnLst>
                  <a:rect l="0" t="0" r="r" b="b"/>
                  <a:pathLst>
                    <a:path w="2160" h="468">
                      <a:moveTo>
                        <a:pt x="0" y="0"/>
                      </a:moveTo>
                      <a:lnTo>
                        <a:pt x="648" y="468"/>
                      </a:lnTo>
                      <a:lnTo>
                        <a:pt x="2160" y="468"/>
                      </a:lnTo>
                      <a:lnTo>
                        <a:pt x="1636" y="16"/>
                      </a:lnTo>
                      <a:lnTo>
                        <a:pt x="0" y="0"/>
                      </a:lnTo>
                      <a:close/>
                    </a:path>
                  </a:pathLst>
                </a:cu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18" name="Freeform 40"/>
                <p:cNvSpPr>
                  <a:spLocks/>
                </p:cNvSpPr>
                <p:nvPr/>
              </p:nvSpPr>
              <p:spPr bwMode="auto">
                <a:xfrm>
                  <a:off x="6419" y="6829"/>
                  <a:ext cx="1800" cy="468"/>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19" name="Text Box 39"/>
                <p:cNvSpPr txBox="1">
                  <a:spLocks noChangeArrowheads="1"/>
                </p:cNvSpPr>
                <p:nvPr/>
              </p:nvSpPr>
              <p:spPr bwMode="auto">
                <a:xfrm>
                  <a:off x="2819" y="68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探索</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20" name="Text Box 38"/>
                <p:cNvSpPr txBox="1">
                  <a:spLocks noChangeArrowheads="1"/>
                </p:cNvSpPr>
                <p:nvPr/>
              </p:nvSpPr>
              <p:spPr bwMode="auto">
                <a:xfrm>
                  <a:off x="4079" y="6829"/>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评估</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sp>
            <p:nvSpPr>
              <p:cNvPr id="82" name="Text Box 33"/>
              <p:cNvSpPr txBox="1">
                <a:spLocks noChangeArrowheads="1"/>
              </p:cNvSpPr>
              <p:nvPr/>
            </p:nvSpPr>
            <p:spPr bwMode="auto">
              <a:xfrm>
                <a:off x="6542" y="10487"/>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DCR</a:t>
                </a:r>
                <a:r>
                  <a:rPr kumimoji="0" lang="en-US" altLang="zh-CN" sz="1400" baseline="-25000" dirty="0">
                    <a:cs typeface="Times New Roman" panose="02020603050405020304" pitchFamily="18" charset="0"/>
                  </a:rPr>
                  <a:t>B</a:t>
                </a:r>
              </a:p>
            </p:txBody>
          </p:sp>
          <p:sp>
            <p:nvSpPr>
              <p:cNvPr id="83" name="Text Box 32"/>
              <p:cNvSpPr txBox="1">
                <a:spLocks noChangeArrowheads="1"/>
              </p:cNvSpPr>
              <p:nvPr/>
            </p:nvSpPr>
            <p:spPr bwMode="auto">
              <a:xfrm>
                <a:off x="7405" y="1044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smtClean="0">
                    <a:cs typeface="Times New Roman" panose="02020603050405020304" pitchFamily="18" charset="0"/>
                  </a:rPr>
                  <a:t>OCR</a:t>
                </a:r>
                <a:r>
                  <a:rPr kumimoji="0" lang="en-US" altLang="zh-CN" sz="1400" baseline="-25000" dirty="0" smtClean="0">
                    <a:cs typeface="Times New Roman" panose="02020603050405020304" pitchFamily="18" charset="0"/>
                  </a:rPr>
                  <a:t>B1</a:t>
                </a:r>
                <a:endParaRPr kumimoji="0" lang="en-US" altLang="zh-CN" sz="1400" baseline="-25000" dirty="0">
                  <a:cs typeface="Times New Roman" panose="02020603050405020304" pitchFamily="18" charset="0"/>
                </a:endParaRPr>
              </a:p>
            </p:txBody>
          </p:sp>
          <p:sp>
            <p:nvSpPr>
              <p:cNvPr id="84" name="AutoShape 31"/>
              <p:cNvSpPr>
                <a:spLocks noChangeArrowheads="1"/>
              </p:cNvSpPr>
              <p:nvPr/>
            </p:nvSpPr>
            <p:spPr bwMode="auto">
              <a:xfrm>
                <a:off x="5490" y="10760"/>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85" name="AutoShape 30"/>
              <p:cNvSpPr>
                <a:spLocks noChangeArrowheads="1"/>
              </p:cNvSpPr>
              <p:nvPr/>
            </p:nvSpPr>
            <p:spPr bwMode="auto">
              <a:xfrm>
                <a:off x="6783" y="10792"/>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86" name="AutoShape 29"/>
              <p:cNvSpPr>
                <a:spLocks noChangeArrowheads="1"/>
              </p:cNvSpPr>
              <p:nvPr/>
            </p:nvSpPr>
            <p:spPr bwMode="auto">
              <a:xfrm>
                <a:off x="7647" y="10759"/>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87" name="AutoShape 28"/>
              <p:cNvSpPr>
                <a:spLocks noChangeArrowheads="1"/>
              </p:cNvSpPr>
              <p:nvPr/>
            </p:nvSpPr>
            <p:spPr bwMode="auto">
              <a:xfrm>
                <a:off x="8992" y="10765"/>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88" name="Text Box 27"/>
              <p:cNvSpPr txBox="1">
                <a:spLocks noChangeArrowheads="1"/>
              </p:cNvSpPr>
              <p:nvPr/>
            </p:nvSpPr>
            <p:spPr bwMode="auto">
              <a:xfrm>
                <a:off x="8644" y="10392"/>
                <a:ext cx="89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OCR</a:t>
                </a:r>
                <a:r>
                  <a:rPr kumimoji="0" lang="en-US" altLang="zh-CN" sz="1400" baseline="-25000" dirty="0">
                    <a:cs typeface="Times New Roman" panose="02020603050405020304" pitchFamily="18" charset="0"/>
                  </a:rPr>
                  <a:t>B2</a:t>
                </a:r>
              </a:p>
            </p:txBody>
          </p:sp>
          <p:sp>
            <p:nvSpPr>
              <p:cNvPr id="89" name="Text Box 26"/>
              <p:cNvSpPr txBox="1">
                <a:spLocks noChangeArrowheads="1"/>
              </p:cNvSpPr>
              <p:nvPr/>
            </p:nvSpPr>
            <p:spPr bwMode="auto">
              <a:xfrm>
                <a:off x="4677" y="1117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a:cs typeface="Times New Roman" panose="02020603050405020304" pitchFamily="18" charset="0"/>
                  </a:rPr>
                  <a:t>ACR</a:t>
                </a:r>
                <a:r>
                  <a:rPr kumimoji="0" lang="en-US" altLang="zh-CN" sz="1400" baseline="-25000" dirty="0">
                    <a:cs typeface="Times New Roman" panose="02020603050405020304" pitchFamily="18" charset="0"/>
                  </a:rPr>
                  <a:t>A</a:t>
                </a:r>
              </a:p>
            </p:txBody>
          </p:sp>
          <p:sp>
            <p:nvSpPr>
              <p:cNvPr id="90" name="Freeform 25"/>
              <p:cNvSpPr>
                <a:spLocks/>
              </p:cNvSpPr>
              <p:nvPr/>
            </p:nvSpPr>
            <p:spPr bwMode="auto">
              <a:xfrm>
                <a:off x="3495" y="11566"/>
                <a:ext cx="1139" cy="345"/>
              </a:xfrm>
              <a:custGeom>
                <a:avLst/>
                <a:gdLst>
                  <a:gd name="T0" fmla="*/ 0 w 1440"/>
                  <a:gd name="T1" fmla="*/ 312 h 312"/>
                  <a:gd name="T2" fmla="*/ 0 w 1440"/>
                  <a:gd name="T3" fmla="*/ 0 h 312"/>
                  <a:gd name="T4" fmla="*/ 900 w 1440"/>
                  <a:gd name="T5" fmla="*/ 0 h 312"/>
                  <a:gd name="T6" fmla="*/ 1440 w 1440"/>
                  <a:gd name="T7" fmla="*/ 312 h 312"/>
                  <a:gd name="T8" fmla="*/ 0 w 1440"/>
                  <a:gd name="T9" fmla="*/ 312 h 312"/>
                </a:gdLst>
                <a:ahLst/>
                <a:cxnLst>
                  <a:cxn ang="0">
                    <a:pos x="T0" y="T1"/>
                  </a:cxn>
                  <a:cxn ang="0">
                    <a:pos x="T2" y="T3"/>
                  </a:cxn>
                  <a:cxn ang="0">
                    <a:pos x="T4" y="T5"/>
                  </a:cxn>
                  <a:cxn ang="0">
                    <a:pos x="T6" y="T7"/>
                  </a:cxn>
                  <a:cxn ang="0">
                    <a:pos x="T8" y="T9"/>
                  </a:cxn>
                </a:cxnLst>
                <a:rect l="0" t="0" r="r" b="b"/>
                <a:pathLst>
                  <a:path w="1440" h="312">
                    <a:moveTo>
                      <a:pt x="0" y="312"/>
                    </a:moveTo>
                    <a:lnTo>
                      <a:pt x="0" y="0"/>
                    </a:lnTo>
                    <a:lnTo>
                      <a:pt x="900" y="0"/>
                    </a:lnTo>
                    <a:lnTo>
                      <a:pt x="1440" y="312"/>
                    </a:lnTo>
                    <a:lnTo>
                      <a:pt x="0" y="312"/>
                    </a:lnTo>
                    <a:close/>
                  </a:path>
                </a:pathLst>
              </a:custGeom>
              <a:solidFill>
                <a:srgbClr val="3366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91" name="Freeform 24"/>
              <p:cNvSpPr>
                <a:spLocks/>
              </p:cNvSpPr>
              <p:nvPr/>
            </p:nvSpPr>
            <p:spPr bwMode="auto">
              <a:xfrm>
                <a:off x="4206" y="11566"/>
                <a:ext cx="1423" cy="345"/>
              </a:xfrm>
              <a:custGeom>
                <a:avLst/>
                <a:gdLst>
                  <a:gd name="T0" fmla="*/ 0 w 1800"/>
                  <a:gd name="T1" fmla="*/ 0 h 468"/>
                  <a:gd name="T2" fmla="*/ 540 w 1800"/>
                  <a:gd name="T3" fmla="*/ 468 h 468"/>
                  <a:gd name="T4" fmla="*/ 1800 w 1800"/>
                  <a:gd name="T5" fmla="*/ 468 h 468"/>
                  <a:gd name="T6" fmla="*/ 1080 w 1800"/>
                  <a:gd name="T7" fmla="*/ 0 h 468"/>
                  <a:gd name="T8" fmla="*/ 0 w 1800"/>
                  <a:gd name="T9" fmla="*/ 0 h 468"/>
                </a:gdLst>
                <a:ahLst/>
                <a:cxnLst>
                  <a:cxn ang="0">
                    <a:pos x="T0" y="T1"/>
                  </a:cxn>
                  <a:cxn ang="0">
                    <a:pos x="T2" y="T3"/>
                  </a:cxn>
                  <a:cxn ang="0">
                    <a:pos x="T4" y="T5"/>
                  </a:cxn>
                  <a:cxn ang="0">
                    <a:pos x="T6" y="T7"/>
                  </a:cxn>
                  <a:cxn ang="0">
                    <a:pos x="T8" y="T9"/>
                  </a:cxn>
                </a:cxnLst>
                <a:rect l="0" t="0" r="r" b="b"/>
                <a:pathLst>
                  <a:path w="1800" h="468">
                    <a:moveTo>
                      <a:pt x="0" y="0"/>
                    </a:moveTo>
                    <a:lnTo>
                      <a:pt x="540" y="468"/>
                    </a:lnTo>
                    <a:lnTo>
                      <a:pt x="1800" y="468"/>
                    </a:lnTo>
                    <a:lnTo>
                      <a:pt x="1080" y="0"/>
                    </a:lnTo>
                    <a:lnTo>
                      <a:pt x="0" y="0"/>
                    </a:lnTo>
                    <a:close/>
                  </a:path>
                </a:pathLst>
              </a:custGeom>
              <a:solidFill>
                <a:srgbClr val="FFCC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92" name="Freeform 23"/>
              <p:cNvSpPr>
                <a:spLocks/>
              </p:cNvSpPr>
              <p:nvPr/>
            </p:nvSpPr>
            <p:spPr bwMode="auto">
              <a:xfrm>
                <a:off x="5060" y="11566"/>
                <a:ext cx="1707" cy="345"/>
              </a:xfrm>
              <a:custGeom>
                <a:avLst/>
                <a:gdLst>
                  <a:gd name="T0" fmla="*/ 0 w 2160"/>
                  <a:gd name="T1" fmla="*/ 0 h 468"/>
                  <a:gd name="T2" fmla="*/ 648 w 2160"/>
                  <a:gd name="T3" fmla="*/ 468 h 468"/>
                  <a:gd name="T4" fmla="*/ 2160 w 2160"/>
                  <a:gd name="T5" fmla="*/ 468 h 468"/>
                  <a:gd name="T6" fmla="*/ 1636 w 2160"/>
                  <a:gd name="T7" fmla="*/ 16 h 468"/>
                  <a:gd name="T8" fmla="*/ 0 w 2160"/>
                  <a:gd name="T9" fmla="*/ 0 h 468"/>
                </a:gdLst>
                <a:ahLst/>
                <a:cxnLst>
                  <a:cxn ang="0">
                    <a:pos x="T0" y="T1"/>
                  </a:cxn>
                  <a:cxn ang="0">
                    <a:pos x="T2" y="T3"/>
                  </a:cxn>
                  <a:cxn ang="0">
                    <a:pos x="T4" y="T5"/>
                  </a:cxn>
                  <a:cxn ang="0">
                    <a:pos x="T6" y="T7"/>
                  </a:cxn>
                  <a:cxn ang="0">
                    <a:pos x="T8" y="T9"/>
                  </a:cxn>
                </a:cxnLst>
                <a:rect l="0" t="0" r="r" b="b"/>
                <a:pathLst>
                  <a:path w="2160" h="468">
                    <a:moveTo>
                      <a:pt x="0" y="0"/>
                    </a:moveTo>
                    <a:lnTo>
                      <a:pt x="648" y="468"/>
                    </a:lnTo>
                    <a:lnTo>
                      <a:pt x="2160" y="468"/>
                    </a:lnTo>
                    <a:lnTo>
                      <a:pt x="1636" y="16"/>
                    </a:lnTo>
                    <a:lnTo>
                      <a:pt x="0" y="0"/>
                    </a:lnTo>
                    <a:close/>
                  </a:path>
                </a:pathLst>
              </a:custGeom>
              <a:solidFill>
                <a:srgbClr val="00FF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93" name="Freeform 22"/>
              <p:cNvSpPr>
                <a:spLocks/>
              </p:cNvSpPr>
              <p:nvPr/>
            </p:nvSpPr>
            <p:spPr bwMode="auto">
              <a:xfrm>
                <a:off x="6353" y="11578"/>
                <a:ext cx="2114" cy="338"/>
              </a:xfrm>
              <a:custGeom>
                <a:avLst/>
                <a:gdLst>
                  <a:gd name="T0" fmla="*/ 0 w 2114"/>
                  <a:gd name="T1" fmla="*/ 1 h 338"/>
                  <a:gd name="T2" fmla="*/ 399 w 2114"/>
                  <a:gd name="T3" fmla="*/ 326 h 338"/>
                  <a:gd name="T4" fmla="*/ 2114 w 2114"/>
                  <a:gd name="T5" fmla="*/ 338 h 338"/>
                  <a:gd name="T6" fmla="*/ 1551 w 2114"/>
                  <a:gd name="T7" fmla="*/ 0 h 338"/>
                  <a:gd name="T8" fmla="*/ 0 w 2114"/>
                  <a:gd name="T9" fmla="*/ 1 h 338"/>
                </a:gdLst>
                <a:ahLst/>
                <a:cxnLst>
                  <a:cxn ang="0">
                    <a:pos x="T0" y="T1"/>
                  </a:cxn>
                  <a:cxn ang="0">
                    <a:pos x="T2" y="T3"/>
                  </a:cxn>
                  <a:cxn ang="0">
                    <a:pos x="T4" y="T5"/>
                  </a:cxn>
                  <a:cxn ang="0">
                    <a:pos x="T6" y="T7"/>
                  </a:cxn>
                  <a:cxn ang="0">
                    <a:pos x="T8" y="T9"/>
                  </a:cxn>
                </a:cxnLst>
                <a:rect l="0" t="0" r="r" b="b"/>
                <a:pathLst>
                  <a:path w="2114" h="338">
                    <a:moveTo>
                      <a:pt x="0" y="1"/>
                    </a:moveTo>
                    <a:lnTo>
                      <a:pt x="399" y="326"/>
                    </a:lnTo>
                    <a:lnTo>
                      <a:pt x="2114" y="338"/>
                    </a:lnTo>
                    <a:lnTo>
                      <a:pt x="1551" y="0"/>
                    </a:lnTo>
                    <a:lnTo>
                      <a:pt x="0" y="1"/>
                    </a:lnTo>
                    <a:close/>
                  </a:path>
                </a:pathLst>
              </a:cu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94" name="Text Box 21"/>
              <p:cNvSpPr txBox="1">
                <a:spLocks noChangeArrowheads="1"/>
              </p:cNvSpPr>
              <p:nvPr/>
            </p:nvSpPr>
            <p:spPr bwMode="auto">
              <a:xfrm>
                <a:off x="3495" y="11566"/>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探索</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5" name="Text Box 20"/>
              <p:cNvSpPr txBox="1">
                <a:spLocks noChangeArrowheads="1"/>
              </p:cNvSpPr>
              <p:nvPr/>
            </p:nvSpPr>
            <p:spPr bwMode="auto">
              <a:xfrm>
                <a:off x="4491" y="11566"/>
                <a:ext cx="71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评估</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8" name="Text Box 17"/>
              <p:cNvSpPr txBox="1">
                <a:spLocks noChangeArrowheads="1"/>
              </p:cNvSpPr>
              <p:nvPr/>
            </p:nvSpPr>
            <p:spPr bwMode="auto">
              <a:xfrm>
                <a:off x="6061" y="1119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DCR</a:t>
                </a:r>
                <a:r>
                  <a:rPr kumimoji="0" lang="en-US" altLang="zh-CN" sz="1400" b="0" i="0" u="none" strike="noStrike" cap="none" normalizeH="0" baseline="-30000" dirty="0" smtClean="0">
                    <a:ln>
                      <a:noFill/>
                    </a:ln>
                    <a:solidFill>
                      <a:schemeClr val="tx1"/>
                    </a:solidFill>
                    <a:effectLst/>
                    <a:cs typeface="Times New Roman" panose="02020603050405020304" pitchFamily="18" charset="0"/>
                  </a:rPr>
                  <a:t>A</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99" name="Text Box 16"/>
              <p:cNvSpPr txBox="1">
                <a:spLocks noChangeArrowheads="1"/>
              </p:cNvSpPr>
              <p:nvPr/>
            </p:nvSpPr>
            <p:spPr bwMode="auto">
              <a:xfrm>
                <a:off x="7595" y="1114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400" dirty="0" smtClean="0">
                    <a:cs typeface="Times New Roman" panose="02020603050405020304" pitchFamily="18" charset="0"/>
                  </a:rPr>
                  <a:t>OCR</a:t>
                </a:r>
                <a:r>
                  <a:rPr kumimoji="0" lang="en-US" altLang="zh-CN" sz="1400" baseline="-25000" dirty="0" smtClean="0">
                    <a:cs typeface="Times New Roman" panose="02020603050405020304" pitchFamily="18" charset="0"/>
                  </a:rPr>
                  <a:t>A</a:t>
                </a:r>
                <a:endParaRPr kumimoji="0" lang="en-US" altLang="zh-CN" sz="1400" dirty="0">
                  <a:cs typeface="Times New Roman" panose="02020603050405020304" pitchFamily="18" charset="0"/>
                </a:endParaRPr>
              </a:p>
            </p:txBody>
          </p:sp>
          <p:sp>
            <p:nvSpPr>
              <p:cNvPr id="100" name="AutoShape 15"/>
              <p:cNvSpPr>
                <a:spLocks noChangeArrowheads="1"/>
              </p:cNvSpPr>
              <p:nvPr/>
            </p:nvSpPr>
            <p:spPr bwMode="auto">
              <a:xfrm>
                <a:off x="4944" y="11468"/>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01" name="AutoShape 14"/>
              <p:cNvSpPr>
                <a:spLocks noChangeArrowheads="1"/>
              </p:cNvSpPr>
              <p:nvPr/>
            </p:nvSpPr>
            <p:spPr bwMode="auto">
              <a:xfrm>
                <a:off x="6237" y="11500"/>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02" name="AutoShape 13"/>
              <p:cNvSpPr>
                <a:spLocks noChangeArrowheads="1"/>
              </p:cNvSpPr>
              <p:nvPr/>
            </p:nvSpPr>
            <p:spPr bwMode="auto">
              <a:xfrm>
                <a:off x="7764" y="11467"/>
                <a:ext cx="259" cy="84"/>
              </a:xfrm>
              <a:prstGeom prst="triangle">
                <a:avLst>
                  <a:gd name="adj" fmla="val 50000"/>
                </a:avLst>
              </a:prstGeom>
              <a:solidFill>
                <a:srgbClr val="333333"/>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03" name="Freeform 12"/>
              <p:cNvSpPr>
                <a:spLocks/>
              </p:cNvSpPr>
              <p:nvPr/>
            </p:nvSpPr>
            <p:spPr bwMode="auto">
              <a:xfrm>
                <a:off x="7866" y="11557"/>
                <a:ext cx="1225" cy="359"/>
              </a:xfrm>
              <a:custGeom>
                <a:avLst/>
                <a:gdLst>
                  <a:gd name="T0" fmla="*/ 0 w 1225"/>
                  <a:gd name="T1" fmla="*/ 9 h 359"/>
                  <a:gd name="T2" fmla="*/ 589 w 1225"/>
                  <a:gd name="T3" fmla="*/ 359 h 359"/>
                  <a:gd name="T4" fmla="*/ 1225 w 1225"/>
                  <a:gd name="T5" fmla="*/ 345 h 359"/>
                  <a:gd name="T6" fmla="*/ 1225 w 1225"/>
                  <a:gd name="T7" fmla="*/ 0 h 359"/>
                  <a:gd name="T8" fmla="*/ 0 w 1225"/>
                  <a:gd name="T9" fmla="*/ 9 h 359"/>
                </a:gdLst>
                <a:ahLst/>
                <a:cxnLst>
                  <a:cxn ang="0">
                    <a:pos x="T0" y="T1"/>
                  </a:cxn>
                  <a:cxn ang="0">
                    <a:pos x="T2" y="T3"/>
                  </a:cxn>
                  <a:cxn ang="0">
                    <a:pos x="T4" y="T5"/>
                  </a:cxn>
                  <a:cxn ang="0">
                    <a:pos x="T6" y="T7"/>
                  </a:cxn>
                  <a:cxn ang="0">
                    <a:pos x="T8" y="T9"/>
                  </a:cxn>
                </a:cxnLst>
                <a:rect l="0" t="0" r="r" b="b"/>
                <a:pathLst>
                  <a:path w="1225" h="359">
                    <a:moveTo>
                      <a:pt x="0" y="9"/>
                    </a:moveTo>
                    <a:lnTo>
                      <a:pt x="589" y="359"/>
                    </a:lnTo>
                    <a:lnTo>
                      <a:pt x="1225" y="345"/>
                    </a:lnTo>
                    <a:lnTo>
                      <a:pt x="1225" y="0"/>
                    </a:lnTo>
                    <a:lnTo>
                      <a:pt x="0" y="9"/>
                    </a:lnTo>
                    <a:close/>
                  </a:path>
                </a:pathLst>
              </a:custGeom>
              <a:solidFill>
                <a:srgbClr val="9900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05" name="AutoShape 10"/>
              <p:cNvSpPr>
                <a:spLocks noChangeShapeType="1"/>
              </p:cNvSpPr>
              <p:nvPr/>
            </p:nvSpPr>
            <p:spPr bwMode="auto">
              <a:xfrm flipV="1">
                <a:off x="4280" y="9735"/>
                <a:ext cx="873" cy="428"/>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6" name="AutoShape 9"/>
              <p:cNvSpPr>
                <a:spLocks/>
              </p:cNvSpPr>
              <p:nvPr/>
            </p:nvSpPr>
            <p:spPr bwMode="auto">
              <a:xfrm>
                <a:off x="2387" y="9519"/>
                <a:ext cx="334" cy="2152"/>
              </a:xfrm>
              <a:prstGeom prst="leftBrace">
                <a:avLst>
                  <a:gd name="adj1" fmla="val 53693"/>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7" name="Freeform 8"/>
              <p:cNvSpPr>
                <a:spLocks/>
              </p:cNvSpPr>
              <p:nvPr/>
            </p:nvSpPr>
            <p:spPr bwMode="auto">
              <a:xfrm>
                <a:off x="1999" y="8467"/>
                <a:ext cx="388" cy="2130"/>
              </a:xfrm>
              <a:custGeom>
                <a:avLst/>
                <a:gdLst>
                  <a:gd name="T0" fmla="*/ 0 w 576"/>
                  <a:gd name="T1" fmla="*/ 0 h 2130"/>
                  <a:gd name="T2" fmla="*/ 0 w 576"/>
                  <a:gd name="T3" fmla="*/ 2130 h 2130"/>
                  <a:gd name="T4" fmla="*/ 576 w 576"/>
                  <a:gd name="T5" fmla="*/ 2130 h 2130"/>
                </a:gdLst>
                <a:ahLst/>
                <a:cxnLst>
                  <a:cxn ang="0">
                    <a:pos x="T0" y="T1"/>
                  </a:cxn>
                  <a:cxn ang="0">
                    <a:pos x="T2" y="T3"/>
                  </a:cxn>
                  <a:cxn ang="0">
                    <a:pos x="T4" y="T5"/>
                  </a:cxn>
                </a:cxnLst>
                <a:rect l="0" t="0" r="r" b="b"/>
                <a:pathLst>
                  <a:path w="576" h="2130">
                    <a:moveTo>
                      <a:pt x="0" y="0"/>
                    </a:moveTo>
                    <a:lnTo>
                      <a:pt x="0" y="2130"/>
                    </a:lnTo>
                    <a:lnTo>
                      <a:pt x="576" y="2130"/>
                    </a:lnTo>
                  </a:path>
                </a:pathLst>
              </a:cu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08" name="Text Box 7"/>
              <p:cNvSpPr txBox="1">
                <a:spLocks noChangeArrowheads="1"/>
              </p:cNvSpPr>
              <p:nvPr/>
            </p:nvSpPr>
            <p:spPr bwMode="auto">
              <a:xfrm>
                <a:off x="1635" y="7823"/>
                <a:ext cx="900" cy="7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货源</a:t>
                </a:r>
                <a:endParaRPr kumimoji="0" lang="zh-CN"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选择</a:t>
                </a:r>
                <a:endParaRPr kumimoji="0" lang="zh-CN" altLang="zh-CN" sz="1400" b="0" i="0" u="none" strike="noStrike" cap="none" normalizeH="0" baseline="0" dirty="0" smtClean="0">
                  <a:ln>
                    <a:noFill/>
                  </a:ln>
                  <a:solidFill>
                    <a:schemeClr val="tx1"/>
                  </a:solidFill>
                  <a:effectLst/>
                </a:endParaRPr>
              </a:p>
            </p:txBody>
          </p:sp>
          <p:sp>
            <p:nvSpPr>
              <p:cNvPr id="109" name="Line 6"/>
              <p:cNvSpPr>
                <a:spLocks noChangeShapeType="1"/>
              </p:cNvSpPr>
              <p:nvPr/>
            </p:nvSpPr>
            <p:spPr bwMode="auto">
              <a:xfrm flipV="1">
                <a:off x="5097" y="6826"/>
                <a:ext cx="354" cy="4700"/>
              </a:xfrm>
              <a:prstGeom prst="line">
                <a:avLst/>
              </a:prstGeom>
              <a:noFill/>
              <a:ln w="31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0" name="Line 5"/>
              <p:cNvSpPr>
                <a:spLocks noChangeShapeType="1"/>
              </p:cNvSpPr>
              <p:nvPr/>
            </p:nvSpPr>
            <p:spPr bwMode="auto">
              <a:xfrm flipH="1" flipV="1">
                <a:off x="8784" y="7209"/>
                <a:ext cx="71" cy="2615"/>
              </a:xfrm>
              <a:prstGeom prst="line">
                <a:avLst/>
              </a:prstGeom>
              <a:noFill/>
              <a:ln w="3175">
                <a:solidFill>
                  <a:srgbClr val="5A5A5A"/>
                </a:solidFill>
                <a:prstDash val="dash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1" name="Line 4"/>
              <p:cNvSpPr>
                <a:spLocks noChangeShapeType="1"/>
              </p:cNvSpPr>
              <p:nvPr/>
            </p:nvSpPr>
            <p:spPr bwMode="auto">
              <a:xfrm flipH="1" flipV="1">
                <a:off x="8941" y="7209"/>
                <a:ext cx="102" cy="3403"/>
              </a:xfrm>
              <a:prstGeom prst="line">
                <a:avLst/>
              </a:prstGeom>
              <a:noFill/>
              <a:ln w="3175">
                <a:solidFill>
                  <a:srgbClr val="5A5A5A"/>
                </a:solidFill>
                <a:prstDash val="dash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2" name="Line 3"/>
              <p:cNvSpPr>
                <a:spLocks noChangeShapeType="1"/>
              </p:cNvSpPr>
              <p:nvPr/>
            </p:nvSpPr>
            <p:spPr bwMode="auto">
              <a:xfrm flipV="1">
                <a:off x="7906" y="7209"/>
                <a:ext cx="533" cy="4053"/>
              </a:xfrm>
              <a:prstGeom prst="line">
                <a:avLst/>
              </a:prstGeom>
              <a:noFill/>
              <a:ln w="3175">
                <a:solidFill>
                  <a:srgbClr val="5A5A5A"/>
                </a:solidFill>
                <a:prstDash val="dashDot"/>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13" name="Text Box 2"/>
              <p:cNvSpPr txBox="1">
                <a:spLocks noChangeArrowheads="1"/>
              </p:cNvSpPr>
              <p:nvPr/>
            </p:nvSpPr>
            <p:spPr bwMode="auto">
              <a:xfrm>
                <a:off x="911" y="12208"/>
                <a:ext cx="7682" cy="107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注释： </a:t>
                </a:r>
                <a:r>
                  <a:rPr kumimoji="0" lang="zh-CN" altLang="en-US" sz="1200" b="0" i="0" u="none" strike="noStrike" cap="none" normalizeH="0" baseline="0" dirty="0" smtClean="0">
                    <a:ln>
                      <a:noFill/>
                    </a:ln>
                    <a:solidFill>
                      <a:schemeClr val="tx1"/>
                    </a:solidFill>
                    <a:effectLst/>
                    <a:latin typeface="宋体" panose="02010600030101010101" pitchFamily="2" charset="-122"/>
                    <a:cs typeface="Times New Roman" panose="02020603050405020304" pitchFamily="18" charset="0"/>
                  </a:rPr>
                  <a:t>三角形</a:t>
                </a:r>
                <a:r>
                  <a:rPr kumimoji="0" lang="zh-CN"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表示阶段之间执行评审；梯形表示在某个阶段中执行评审</a:t>
                </a:r>
                <a:endParaRPr kumimoji="0" lang="zh-CN" altLang="zh-CN" sz="1200" b="0" i="0" u="none" strike="noStrike" cap="none" normalizeH="0" baseline="0" dirty="0" smtClean="0">
                  <a:ln>
                    <a:noFill/>
                  </a:ln>
                  <a:solidFill>
                    <a:schemeClr val="tx1"/>
                  </a:solidFill>
                  <a:effectLst/>
                </a:endParaRPr>
              </a:p>
              <a:p>
                <a:pPr lvl="1" indent="269875"/>
                <a:r>
                  <a:rPr kumimoji="0" lang="en-US"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ACR: </a:t>
                </a:r>
                <a:r>
                  <a:rPr kumimoji="0" lang="zh-CN"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体系结构承诺评审</a:t>
                </a:r>
                <a:r>
                  <a:rPr kumimoji="0" lang="en-US"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(Architecture Commitment Review)</a:t>
                </a:r>
                <a:endParaRPr kumimoji="0" lang="en-US" altLang="zh-CN" sz="1200" b="0" i="0" u="none" strike="noStrike" cap="none" normalizeH="0" baseline="0" dirty="0" smtClean="0">
                  <a:ln>
                    <a:noFill/>
                  </a:ln>
                  <a:solidFill>
                    <a:schemeClr val="tx1"/>
                  </a:solidFill>
                  <a:effectLst/>
                </a:endParaRPr>
              </a:p>
              <a:p>
                <a:pPr lvl="1" indent="269875"/>
                <a:r>
                  <a:rPr kumimoji="0" lang="en-US"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OCR: </a:t>
                </a:r>
                <a:r>
                  <a:rPr kumimoji="0" lang="zh-CN"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运行承诺评审</a:t>
                </a:r>
                <a:r>
                  <a:rPr kumimoji="0" lang="en-US"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(Operations Commitment Review)</a:t>
                </a:r>
                <a:endParaRPr kumimoji="0" lang="en-US" altLang="zh-CN" sz="1200" b="0" i="0" u="none" strike="noStrike" cap="none" normalizeH="0" baseline="0" dirty="0" smtClean="0">
                  <a:ln>
                    <a:noFill/>
                  </a:ln>
                  <a:solidFill>
                    <a:schemeClr val="tx1"/>
                  </a:solidFill>
                  <a:effectLst/>
                </a:endParaRPr>
              </a:p>
              <a:p>
                <a:pPr lvl="1" indent="269875"/>
                <a:r>
                  <a:rPr kumimoji="0" lang="en-US"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DCR: </a:t>
                </a:r>
                <a:r>
                  <a:rPr kumimoji="0" lang="zh-CN" altLang="en-US"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开发承诺评审</a:t>
                </a:r>
                <a:r>
                  <a:rPr kumimoji="0" lang="en-US" altLang="zh-CN" sz="1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Commitment Review)</a:t>
                </a:r>
                <a:endParaRPr kumimoji="0" lang="en-US" altLang="zh-CN" sz="1200" b="0" i="0" u="none" strike="noStrike" cap="none" normalizeH="0" baseline="0" dirty="0" smtClean="0">
                  <a:ln>
                    <a:noFill/>
                  </a:ln>
                  <a:solidFill>
                    <a:schemeClr val="tx1"/>
                  </a:solidFill>
                  <a:effectLst/>
                </a:endParaRPr>
              </a:p>
            </p:txBody>
          </p:sp>
        </p:grpSp>
        <p:sp>
          <p:nvSpPr>
            <p:cNvPr id="134" name="Text Box 73"/>
            <p:cNvSpPr txBox="1">
              <a:spLocks noChangeArrowheads="1"/>
            </p:cNvSpPr>
            <p:nvPr/>
          </p:nvSpPr>
          <p:spPr bwMode="auto">
            <a:xfrm>
              <a:off x="5336886" y="3537381"/>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effectLst/>
                  <a:cs typeface="Times New Roman" panose="02020603050405020304" pitchFamily="18" charset="0"/>
                </a:rPr>
                <a:t>运行</a:t>
              </a:r>
              <a:endParaRPr kumimoji="0" lang="zh-CN" altLang="zh-CN" sz="1400" b="0" i="0" u="none" strike="noStrike" cap="none" normalizeH="0" baseline="0" dirty="0" smtClean="0">
                <a:ln>
                  <a:noFill/>
                </a:ln>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5" name="Text Box 73"/>
            <p:cNvSpPr txBox="1">
              <a:spLocks noChangeArrowheads="1"/>
            </p:cNvSpPr>
            <p:nvPr/>
          </p:nvSpPr>
          <p:spPr bwMode="auto">
            <a:xfrm>
              <a:off x="7095339" y="3487100"/>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运行</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6" name="Text Box 76"/>
            <p:cNvSpPr txBox="1">
              <a:spLocks noChangeArrowheads="1"/>
            </p:cNvSpPr>
            <p:nvPr/>
          </p:nvSpPr>
          <p:spPr bwMode="auto">
            <a:xfrm>
              <a:off x="6357634" y="3983373"/>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开发</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7" name="Text Box 76"/>
            <p:cNvSpPr txBox="1">
              <a:spLocks noChangeArrowheads="1"/>
            </p:cNvSpPr>
            <p:nvPr/>
          </p:nvSpPr>
          <p:spPr bwMode="auto">
            <a:xfrm>
              <a:off x="6463314" y="4464367"/>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开发</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8" name="Text Box 76"/>
            <p:cNvSpPr txBox="1">
              <a:spLocks noChangeArrowheads="1"/>
            </p:cNvSpPr>
            <p:nvPr/>
          </p:nvSpPr>
          <p:spPr bwMode="auto">
            <a:xfrm>
              <a:off x="6238915" y="4971075"/>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solidFill>
                    <a:srgbClr val="FFFFFF"/>
                  </a:solidFill>
                  <a:cs typeface="Times New Roman" panose="02020603050405020304" pitchFamily="18" charset="0"/>
                </a:rPr>
                <a:t>开发</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39" name="Text Box 73"/>
            <p:cNvSpPr txBox="1">
              <a:spLocks noChangeArrowheads="1"/>
            </p:cNvSpPr>
            <p:nvPr/>
          </p:nvSpPr>
          <p:spPr bwMode="auto">
            <a:xfrm>
              <a:off x="7297814" y="4050615"/>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运行</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0" name="Text Box 73"/>
            <p:cNvSpPr txBox="1">
              <a:spLocks noChangeArrowheads="1"/>
            </p:cNvSpPr>
            <p:nvPr/>
          </p:nvSpPr>
          <p:spPr bwMode="auto">
            <a:xfrm>
              <a:off x="7320375" y="4495921"/>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运行</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1" name="Text Box 73"/>
            <p:cNvSpPr txBox="1">
              <a:spLocks noChangeArrowheads="1"/>
            </p:cNvSpPr>
            <p:nvPr/>
          </p:nvSpPr>
          <p:spPr bwMode="auto">
            <a:xfrm>
              <a:off x="7453655" y="4988914"/>
              <a:ext cx="605496" cy="23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FFFFFF"/>
                  </a:solidFill>
                  <a:effectLst/>
                  <a:cs typeface="Times New Roman" panose="02020603050405020304" pitchFamily="18" charset="0"/>
                </a:rPr>
                <a:t>运行</a:t>
              </a:r>
              <a:endParaRPr kumimoji="0" lang="zh-CN" altLang="zh-CN" sz="14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2" name="Text Box 121"/>
            <p:cNvSpPr txBox="1">
              <a:spLocks noChangeArrowheads="1"/>
            </p:cNvSpPr>
            <p:nvPr/>
          </p:nvSpPr>
          <p:spPr bwMode="auto">
            <a:xfrm>
              <a:off x="5021024" y="4036206"/>
              <a:ext cx="1219937" cy="32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体系结构</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3" name="Text Box 121"/>
            <p:cNvSpPr txBox="1">
              <a:spLocks noChangeArrowheads="1"/>
            </p:cNvSpPr>
            <p:nvPr/>
          </p:nvSpPr>
          <p:spPr bwMode="auto">
            <a:xfrm>
              <a:off x="5102508" y="4515820"/>
              <a:ext cx="1219937" cy="32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体系结构</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5" name="Text Box 121"/>
            <p:cNvSpPr txBox="1">
              <a:spLocks noChangeArrowheads="1"/>
            </p:cNvSpPr>
            <p:nvPr/>
          </p:nvSpPr>
          <p:spPr bwMode="auto">
            <a:xfrm>
              <a:off x="4643761" y="5008470"/>
              <a:ext cx="1219937" cy="32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体系结构</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446500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SoS</a:t>
            </a:r>
            <a:r>
              <a:rPr lang="zh-CN" altLang="zh-CN" dirty="0"/>
              <a:t>与单个</a:t>
            </a:r>
            <a:r>
              <a:rPr lang="zh-CN" altLang="zh-CN" dirty="0" smtClean="0"/>
              <a:t>系统开发</a:t>
            </a:r>
            <a:r>
              <a:rPr lang="zh-CN" altLang="en-US" dirty="0" smtClean="0"/>
              <a:t>的差异：</a:t>
            </a:r>
            <a:endParaRPr lang="en-US" altLang="zh-CN" dirty="0" smtClean="0"/>
          </a:p>
          <a:p>
            <a:pPr lvl="1"/>
            <a:r>
              <a:rPr lang="zh-CN" altLang="zh-CN" dirty="0" smtClean="0"/>
              <a:t>单个</a:t>
            </a:r>
            <a:r>
              <a:rPr lang="en-US" altLang="zh-CN" dirty="0"/>
              <a:t>(</a:t>
            </a:r>
            <a:r>
              <a:rPr lang="zh-CN" altLang="zh-CN" dirty="0"/>
              <a:t>复杂或简单的</a:t>
            </a:r>
            <a:r>
              <a:rPr lang="en-US" altLang="zh-CN" dirty="0"/>
              <a:t>)</a:t>
            </a:r>
            <a:r>
              <a:rPr lang="zh-CN" altLang="zh-CN" dirty="0"/>
              <a:t>系统的体系结构可以在开发前进行有效的</a:t>
            </a:r>
            <a:r>
              <a:rPr lang="zh-CN" altLang="zh-CN" dirty="0" smtClean="0"/>
              <a:t>设计</a:t>
            </a:r>
            <a:r>
              <a:rPr lang="zh-CN" altLang="en-US" dirty="0" smtClean="0"/>
              <a:t>；</a:t>
            </a:r>
            <a:endParaRPr lang="en-US" altLang="zh-CN" dirty="0" smtClean="0"/>
          </a:p>
          <a:p>
            <a:pPr lvl="1"/>
            <a:r>
              <a:rPr lang="zh-CN" altLang="zh-CN" dirty="0" smtClean="0"/>
              <a:t>而</a:t>
            </a:r>
            <a:r>
              <a:rPr lang="en-US" altLang="zh-CN" dirty="0"/>
              <a:t>SoS</a:t>
            </a:r>
            <a:r>
              <a:rPr lang="zh-CN" altLang="zh-CN" dirty="0"/>
              <a:t>的体系结构必须考虑每个单个系统体系结构因素</a:t>
            </a:r>
            <a:r>
              <a:rPr lang="en-US" altLang="zh-CN" dirty="0"/>
              <a:t>(</a:t>
            </a:r>
            <a:r>
              <a:rPr lang="zh-CN" altLang="zh-CN" dirty="0"/>
              <a:t>单个系统的性能、密安、可靠等</a:t>
            </a:r>
            <a:r>
              <a:rPr lang="en-US" altLang="zh-CN" dirty="0"/>
              <a:t>)</a:t>
            </a:r>
            <a:r>
              <a:rPr lang="zh-CN" altLang="zh-CN" dirty="0"/>
              <a:t>，以及这些因素度对整个系统的</a:t>
            </a:r>
            <a:r>
              <a:rPr lang="zh-CN" altLang="zh-CN" dirty="0" smtClean="0"/>
              <a:t>影响</a:t>
            </a:r>
            <a:r>
              <a:rPr lang="zh-CN" altLang="en-US" dirty="0"/>
              <a:t>；</a:t>
            </a:r>
            <a:endParaRPr lang="en-US" altLang="zh-CN" dirty="0" smtClean="0"/>
          </a:p>
          <a:p>
            <a:pPr lvl="1"/>
            <a:r>
              <a:rPr lang="en-US" altLang="zh-CN" dirty="0" smtClean="0"/>
              <a:t>SoS </a:t>
            </a:r>
            <a:r>
              <a:rPr lang="zh-CN" altLang="zh-CN" dirty="0"/>
              <a:t>的集成过程往往是从底向上的，而不能够从顶</a:t>
            </a:r>
            <a:r>
              <a:rPr lang="zh-CN" altLang="zh-CN" dirty="0" smtClean="0"/>
              <a:t>向下</a:t>
            </a:r>
            <a:r>
              <a:rPr lang="zh-CN" altLang="en-US" dirty="0"/>
              <a:t>；</a:t>
            </a:r>
            <a:endParaRPr lang="en-US" altLang="zh-CN" dirty="0" smtClean="0"/>
          </a:p>
          <a:p>
            <a:pPr lvl="1"/>
            <a:r>
              <a:rPr lang="zh-CN" altLang="zh-CN" dirty="0" smtClean="0"/>
              <a:t>必须</a:t>
            </a:r>
            <a:r>
              <a:rPr lang="zh-CN" altLang="zh-CN" dirty="0"/>
              <a:t>创立新的接口或系统弥补原有多个系统的不足，从而自然产生</a:t>
            </a:r>
            <a:r>
              <a:rPr lang="en-US" altLang="zh-CN" dirty="0"/>
              <a:t>SoS</a:t>
            </a:r>
            <a:r>
              <a:rPr lang="zh-CN" altLang="zh-CN" dirty="0"/>
              <a:t>的创新。</a:t>
            </a:r>
            <a:endParaRPr lang="zh-CN" altLang="en-US" dirty="0"/>
          </a:p>
        </p:txBody>
      </p:sp>
    </p:spTree>
    <p:extLst>
      <p:ext uri="{BB962C8B-B14F-4D97-AF65-F5344CB8AC3E}">
        <p14:creationId xmlns:p14="http://schemas.microsoft.com/office/powerpoint/2010/main" val="3457702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99" y="247417"/>
            <a:ext cx="7772400" cy="736600"/>
          </a:xfrm>
        </p:spPr>
        <p:txBody>
          <a:bodyPr/>
          <a:lstStyle/>
          <a:p>
            <a:r>
              <a:rPr lang="en-US" altLang="zh-CN" sz="2400" dirty="0"/>
              <a:t>ICM</a:t>
            </a:r>
            <a:r>
              <a:rPr lang="zh-CN" altLang="en-US" sz="2400" dirty="0"/>
              <a:t>敏捷、计划驱动、和</a:t>
            </a:r>
            <a:r>
              <a:rPr lang="en-US" altLang="zh-CN" sz="2400" dirty="0"/>
              <a:t>V&amp;V</a:t>
            </a:r>
            <a:r>
              <a:rPr lang="zh-CN" altLang="en-US" sz="2400" dirty="0"/>
              <a:t>部件系统</a:t>
            </a:r>
            <a:r>
              <a:rPr lang="en-US" altLang="zh-CN" sz="2400" dirty="0"/>
              <a:t>/</a:t>
            </a:r>
            <a:r>
              <a:rPr lang="zh-CN" altLang="en-US" sz="2400" dirty="0"/>
              <a:t>供应商过程</a:t>
            </a:r>
          </a:p>
        </p:txBody>
      </p:sp>
      <p:sp>
        <p:nvSpPr>
          <p:cNvPr id="3" name="内容占位符 2"/>
          <p:cNvSpPr>
            <a:spLocks noGrp="1"/>
          </p:cNvSpPr>
          <p:nvPr>
            <p:ph idx="1"/>
          </p:nvPr>
        </p:nvSpPr>
        <p:spPr>
          <a:xfrm>
            <a:off x="914399" y="1137685"/>
            <a:ext cx="8001000" cy="1032107"/>
          </a:xfrm>
        </p:spPr>
        <p:txBody>
          <a:bodyPr/>
          <a:lstStyle/>
          <a:p>
            <a:r>
              <a:rPr lang="zh-CN" altLang="en-US" sz="2000" dirty="0" smtClean="0"/>
              <a:t>过</a:t>
            </a:r>
            <a:r>
              <a:rPr lang="zh-CN" altLang="zh-CN" sz="2000" dirty="0" smtClean="0"/>
              <a:t>程</a:t>
            </a:r>
            <a:r>
              <a:rPr lang="zh-CN" altLang="zh-CN" sz="2000" dirty="0"/>
              <a:t>分为两次</a:t>
            </a:r>
            <a:r>
              <a:rPr lang="zh-CN" altLang="zh-CN" sz="2000" dirty="0" smtClean="0"/>
              <a:t>敏捷</a:t>
            </a:r>
            <a:r>
              <a:rPr lang="zh-CN" altLang="en-US" sz="2000" dirty="0" smtClean="0"/>
              <a:t>：</a:t>
            </a:r>
            <a:r>
              <a:rPr lang="zh-CN" altLang="zh-CN" sz="2000" dirty="0" smtClean="0"/>
              <a:t>第一次</a:t>
            </a:r>
            <a:r>
              <a:rPr lang="zh-CN" altLang="zh-CN" sz="2000" dirty="0"/>
              <a:t>初始化基线</a:t>
            </a:r>
            <a:r>
              <a:rPr lang="en-US" altLang="zh-CN" sz="2000" dirty="0"/>
              <a:t>DI</a:t>
            </a:r>
            <a:r>
              <a:rPr lang="en-US" altLang="zh-CN" sz="2000" baseline="-25000" dirty="0"/>
              <a:t>1</a:t>
            </a:r>
            <a:r>
              <a:rPr lang="zh-CN" altLang="zh-CN" sz="2000" dirty="0"/>
              <a:t>和第</a:t>
            </a:r>
            <a:r>
              <a:rPr lang="en-US" altLang="zh-CN" sz="2000" dirty="0"/>
              <a:t>2</a:t>
            </a:r>
            <a:r>
              <a:rPr lang="zh-CN" altLang="zh-CN" sz="2000" dirty="0"/>
              <a:t>次</a:t>
            </a:r>
            <a:r>
              <a:rPr lang="en-US" altLang="zh-CN" sz="2000" dirty="0"/>
              <a:t>DI</a:t>
            </a:r>
            <a:r>
              <a:rPr lang="en-US" altLang="zh-CN" sz="2000" baseline="-25000" dirty="0"/>
              <a:t>2</a:t>
            </a:r>
            <a:r>
              <a:rPr lang="zh-CN" altLang="zh-CN" sz="2000" dirty="0"/>
              <a:t>重划基线</a:t>
            </a:r>
            <a:r>
              <a:rPr lang="zh-CN" altLang="zh-CN" sz="2000" dirty="0" smtClean="0"/>
              <a:t>。</a:t>
            </a:r>
            <a:endParaRPr lang="en-US" altLang="zh-CN" sz="2000" dirty="0" smtClean="0"/>
          </a:p>
          <a:p>
            <a:r>
              <a:rPr lang="zh-CN" altLang="zh-CN" sz="2000" dirty="0" smtClean="0"/>
              <a:t>各供应</a:t>
            </a:r>
            <a:r>
              <a:rPr lang="zh-CN" altLang="zh-CN" sz="2000" dirty="0"/>
              <a:t>商或合作伙伴都可以采用敏捷方法，并对其工作进行验证和</a:t>
            </a:r>
            <a:r>
              <a:rPr lang="zh-CN" altLang="zh-CN" sz="2000" dirty="0" smtClean="0"/>
              <a:t>确认</a:t>
            </a:r>
            <a:r>
              <a:rPr lang="zh-CN" altLang="en-US" sz="2000" dirty="0" smtClean="0"/>
              <a:t>。</a:t>
            </a:r>
            <a:endParaRPr lang="zh-CN" altLang="en-US" sz="2000" dirty="0"/>
          </a:p>
        </p:txBody>
      </p:sp>
      <p:grpSp>
        <p:nvGrpSpPr>
          <p:cNvPr id="5" name="Group 1"/>
          <p:cNvGrpSpPr>
            <a:grpSpLocks noChangeAspect="1"/>
          </p:cNvGrpSpPr>
          <p:nvPr/>
        </p:nvGrpSpPr>
        <p:grpSpPr bwMode="auto">
          <a:xfrm>
            <a:off x="1142999" y="2170539"/>
            <a:ext cx="6406587" cy="4190012"/>
            <a:chOff x="1379" y="8277"/>
            <a:chExt cx="8018" cy="5616"/>
          </a:xfrm>
        </p:grpSpPr>
        <p:sp>
          <p:nvSpPr>
            <p:cNvPr id="43" name="Line 3"/>
            <p:cNvSpPr>
              <a:spLocks noChangeShapeType="1"/>
            </p:cNvSpPr>
            <p:nvPr/>
          </p:nvSpPr>
          <p:spPr bwMode="auto">
            <a:xfrm flipH="1">
              <a:off x="2003" y="9969"/>
              <a:ext cx="6120" cy="1"/>
            </a:xfrm>
            <a:prstGeom prst="line">
              <a:avLst/>
            </a:prstGeom>
            <a:noFill/>
            <a:ln w="76200">
              <a:solidFill>
                <a:srgbClr val="C0C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Text Box 39"/>
            <p:cNvSpPr txBox="1">
              <a:spLocks noChangeArrowheads="1"/>
            </p:cNvSpPr>
            <p:nvPr/>
          </p:nvSpPr>
          <p:spPr bwMode="auto">
            <a:xfrm>
              <a:off x="1379" y="8433"/>
              <a:ext cx="9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SoS-</a:t>
              </a:r>
              <a:r>
                <a:rPr kumimoji="0" lang="zh-CN" altLang="en-US" sz="1400" dirty="0">
                  <a:cs typeface="Times New Roman" panose="02020603050405020304" pitchFamily="18" charset="0"/>
                </a:rPr>
                <a:t>层</a:t>
              </a:r>
            </a:p>
          </p:txBody>
        </p:sp>
        <p:sp>
          <p:nvSpPr>
            <p:cNvPr id="8" name="Text Box 38"/>
            <p:cNvSpPr txBox="1">
              <a:spLocks noChangeArrowheads="1"/>
            </p:cNvSpPr>
            <p:nvPr/>
          </p:nvSpPr>
          <p:spPr bwMode="auto">
            <a:xfrm>
              <a:off x="2279" y="8433"/>
              <a:ext cx="980" cy="649"/>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a:t>
              </a:r>
              <a:endParaRPr kumimoji="0" lang="zh-CN" altLang="zh-CN"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初始</a:t>
              </a:r>
              <a:endParaRPr kumimoji="0" lang="zh-CN" altLang="zh-CN" sz="1400" b="0" i="0" u="none" strike="noStrike" cap="none" normalizeH="0" baseline="0" dirty="0" smtClean="0">
                <a:ln>
                  <a:noFill/>
                </a:ln>
                <a:solidFill>
                  <a:schemeClr val="tx1"/>
                </a:solidFill>
                <a:effectLst/>
              </a:endParaRPr>
            </a:p>
          </p:txBody>
        </p:sp>
        <p:sp>
          <p:nvSpPr>
            <p:cNvPr id="9" name="Text Box 37"/>
            <p:cNvSpPr txBox="1">
              <a:spLocks noChangeArrowheads="1"/>
            </p:cNvSpPr>
            <p:nvPr/>
          </p:nvSpPr>
          <p:spPr bwMode="auto">
            <a:xfrm>
              <a:off x="3279" y="8433"/>
              <a:ext cx="980" cy="649"/>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系统</a:t>
              </a:r>
            </a:p>
            <a:p>
              <a:pPr indent="0" algn="ctr"/>
              <a:r>
                <a:rPr kumimoji="0" lang="zh-CN" altLang="zh-CN" sz="1400" dirty="0">
                  <a:latin typeface="Times New Roman" panose="02020603050405020304" pitchFamily="18" charset="0"/>
                  <a:cs typeface="Times New Roman" panose="02020603050405020304" pitchFamily="18" charset="0"/>
                </a:rPr>
                <a:t>细化</a:t>
              </a:r>
            </a:p>
          </p:txBody>
        </p:sp>
        <p:sp>
          <p:nvSpPr>
            <p:cNvPr id="10" name="Text Box 36"/>
            <p:cNvSpPr txBox="1">
              <a:spLocks noChangeArrowheads="1"/>
            </p:cNvSpPr>
            <p:nvPr/>
          </p:nvSpPr>
          <p:spPr bwMode="auto">
            <a:xfrm>
              <a:off x="4259" y="8433"/>
              <a:ext cx="1440" cy="649"/>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敏捷</a:t>
              </a:r>
              <a:r>
                <a:rPr kumimoji="0" lang="en-US" altLang="zh-CN" sz="1400" dirty="0">
                  <a:latin typeface="Times New Roman" panose="02020603050405020304" pitchFamily="18" charset="0"/>
                  <a:cs typeface="Times New Roman" panose="02020603050405020304" pitchFamily="18" charset="0"/>
                </a:rPr>
                <a:t>DI</a:t>
              </a:r>
              <a:r>
                <a:rPr kumimoji="0" lang="en-US" altLang="zh-CN" sz="1400" baseline="-25000" dirty="0">
                  <a:latin typeface="Times New Roman" pitchFamily="18" charset="0"/>
                  <a:cs typeface="Times New Roman" panose="02020603050405020304" pitchFamily="18" charset="0"/>
                </a:rPr>
                <a:t>1</a:t>
              </a:r>
              <a:r>
                <a:rPr kumimoji="0" lang="en-US" altLang="zh-CN" sz="1400" dirty="0">
                  <a:latin typeface="Times New Roman" panose="02020603050405020304" pitchFamily="18" charset="0"/>
                  <a:cs typeface="Times New Roman" panose="02020603050405020304" pitchFamily="18" charset="0"/>
                </a:rPr>
                <a:t> </a:t>
              </a:r>
            </a:p>
            <a:p>
              <a:pPr indent="0" algn="ctr"/>
              <a:r>
                <a:rPr kumimoji="0" lang="zh-CN" altLang="en-US" sz="1400" dirty="0">
                  <a:latin typeface="Times New Roman" panose="02020603050405020304" pitchFamily="18" charset="0"/>
                  <a:cs typeface="Times New Roman" panose="02020603050405020304" pitchFamily="18" charset="0"/>
                </a:rPr>
                <a:t>初始化基线</a:t>
              </a:r>
            </a:p>
          </p:txBody>
        </p:sp>
        <p:sp>
          <p:nvSpPr>
            <p:cNvPr id="11" name="Text Box 35"/>
            <p:cNvSpPr txBox="1">
              <a:spLocks noChangeArrowheads="1"/>
            </p:cNvSpPr>
            <p:nvPr/>
          </p:nvSpPr>
          <p:spPr bwMode="auto">
            <a:xfrm>
              <a:off x="5699" y="8433"/>
              <a:ext cx="1440" cy="649"/>
            </a:xfrm>
            <a:prstGeom prst="rect">
              <a:avLst/>
            </a:prstGeom>
            <a:solidFill>
              <a:srgbClr val="33339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solidFill>
                    <a:schemeClr val="bg1"/>
                  </a:solidFill>
                  <a:latin typeface="Times New Roman" panose="02020603050405020304" pitchFamily="18" charset="0"/>
                  <a:cs typeface="Times New Roman" panose="02020603050405020304" pitchFamily="18" charset="0"/>
                </a:rPr>
                <a:t>敏捷</a:t>
              </a:r>
              <a:r>
                <a:rPr kumimoji="0" lang="en-US" altLang="zh-CN" sz="1400" dirty="0">
                  <a:solidFill>
                    <a:schemeClr val="bg1"/>
                  </a:solidFill>
                  <a:latin typeface="Times New Roman" panose="02020603050405020304" pitchFamily="18" charset="0"/>
                  <a:cs typeface="Times New Roman" panose="02020603050405020304" pitchFamily="18" charset="0"/>
                </a:rPr>
                <a:t>DI</a:t>
              </a:r>
              <a:r>
                <a:rPr kumimoji="0" lang="en-US" altLang="zh-CN" sz="1400" baseline="-25000" dirty="0">
                  <a:solidFill>
                    <a:schemeClr val="bg1"/>
                  </a:solidFill>
                  <a:latin typeface="Times New Roman" pitchFamily="18" charset="0"/>
                  <a:cs typeface="Times New Roman" panose="02020603050405020304" pitchFamily="18" charset="0"/>
                </a:rPr>
                <a:t>2</a:t>
              </a:r>
              <a:r>
                <a:rPr kumimoji="0" lang="en-US" altLang="zh-CN" sz="1400" dirty="0">
                  <a:solidFill>
                    <a:schemeClr val="bg1"/>
                  </a:solidFill>
                  <a:latin typeface="Times New Roman" panose="02020603050405020304" pitchFamily="18" charset="0"/>
                  <a:cs typeface="Times New Roman" panose="02020603050405020304" pitchFamily="18" charset="0"/>
                </a:rPr>
                <a:t> </a:t>
              </a:r>
            </a:p>
            <a:p>
              <a:pPr indent="0" algn="ctr"/>
              <a:r>
                <a:rPr kumimoji="0" lang="zh-CN" altLang="en-US" sz="1400" dirty="0">
                  <a:solidFill>
                    <a:schemeClr val="bg1"/>
                  </a:solidFill>
                  <a:latin typeface="Times New Roman" panose="02020603050405020304" pitchFamily="18" charset="0"/>
                  <a:cs typeface="Times New Roman" panose="02020603050405020304" pitchFamily="18" charset="0"/>
                </a:rPr>
                <a:t>重划基线</a:t>
              </a:r>
            </a:p>
          </p:txBody>
        </p:sp>
        <p:sp>
          <p:nvSpPr>
            <p:cNvPr id="12" name="Text Box 34"/>
            <p:cNvSpPr txBox="1">
              <a:spLocks noChangeArrowheads="1"/>
            </p:cNvSpPr>
            <p:nvPr/>
          </p:nvSpPr>
          <p:spPr bwMode="auto">
            <a:xfrm>
              <a:off x="5519" y="9214"/>
              <a:ext cx="1980" cy="467"/>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计划驱动</a:t>
              </a:r>
              <a:r>
                <a:rPr kumimoji="0" lang="en-US" altLang="zh-CN" sz="1400" dirty="0">
                  <a:cs typeface="Times New Roman" panose="02020603050405020304" pitchFamily="18" charset="0"/>
                </a:rPr>
                <a:t>DI</a:t>
              </a:r>
              <a:r>
                <a:rPr kumimoji="0" lang="en-US" altLang="zh-CN" sz="1400" baseline="-25000" dirty="0">
                  <a:cs typeface="Times New Roman" panose="02020603050405020304" pitchFamily="18" charset="0"/>
                </a:rPr>
                <a:t>1</a:t>
              </a:r>
              <a:r>
                <a:rPr kumimoji="0" lang="zh-CN" altLang="en-US" sz="1400" dirty="0">
                  <a:cs typeface="Times New Roman" panose="02020603050405020304" pitchFamily="18" charset="0"/>
                </a:rPr>
                <a:t>构造</a:t>
              </a:r>
            </a:p>
          </p:txBody>
        </p:sp>
        <p:sp>
          <p:nvSpPr>
            <p:cNvPr id="13" name="Text Box 33"/>
            <p:cNvSpPr txBox="1">
              <a:spLocks noChangeArrowheads="1"/>
            </p:cNvSpPr>
            <p:nvPr/>
          </p:nvSpPr>
          <p:spPr bwMode="auto">
            <a:xfrm>
              <a:off x="5519" y="9594"/>
              <a:ext cx="2520" cy="312"/>
            </a:xfrm>
            <a:prstGeom prst="rect">
              <a:avLst/>
            </a:prstGeom>
            <a:solidFill>
              <a:srgbClr val="FFFF00"/>
            </a:solidFill>
            <a:ln w="9525">
              <a:solidFill>
                <a:srgbClr val="000000"/>
              </a:solidFill>
              <a:miter lim="800000"/>
              <a:headEnd/>
              <a:tailEnd/>
            </a:ln>
          </p:spPr>
          <p:txBody>
            <a:bodyPr vert="horz" wrap="square" lIns="91440" tIns="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cs typeface="Times New Roman" panose="02020603050405020304" pitchFamily="18" charset="0"/>
                </a:rPr>
                <a:t>DI</a:t>
              </a:r>
              <a:r>
                <a:rPr kumimoji="0" lang="en-US" altLang="zh-CN" sz="1400" b="0" i="0" u="none" strike="noStrike" cap="none" normalizeH="0" baseline="-25000" dirty="0" smtClean="0">
                  <a:ln>
                    <a:noFill/>
                  </a:ln>
                  <a:solidFill>
                    <a:schemeClr val="tx1"/>
                  </a:solidFill>
                  <a:effectLst/>
                  <a:cs typeface="Times New Roman" panose="02020603050405020304" pitchFamily="18" charset="0"/>
                </a:rPr>
                <a:t>1</a:t>
              </a:r>
              <a:r>
                <a:rPr kumimoji="0" lang="en-US" altLang="zh-CN" sz="1400" b="0" i="0" u="none" strike="noStrike" cap="none" normalizeH="0" baseline="0" dirty="0" smtClean="0">
                  <a:ln>
                    <a:noFill/>
                  </a:ln>
                  <a:solidFill>
                    <a:schemeClr val="tx1"/>
                  </a:solidFill>
                  <a:effectLst/>
                  <a:cs typeface="Times New Roman" panose="02020603050405020304" pitchFamily="18" charset="0"/>
                </a:rPr>
                <a:t> V&amp;V</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14" name="Text Box 32"/>
            <p:cNvSpPr txBox="1">
              <a:spLocks noChangeArrowheads="1"/>
            </p:cNvSpPr>
            <p:nvPr/>
          </p:nvSpPr>
          <p:spPr bwMode="auto">
            <a:xfrm>
              <a:off x="5323" y="9993"/>
              <a:ext cx="1260" cy="624"/>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敏捷</a:t>
              </a:r>
              <a:r>
                <a:rPr kumimoji="0" lang="en-US" altLang="zh-CN" sz="1400" dirty="0">
                  <a:latin typeface="Times New Roman" panose="02020603050405020304" pitchFamily="18" charset="0"/>
                  <a:cs typeface="Times New Roman" panose="02020603050405020304" pitchFamily="18" charset="0"/>
                </a:rPr>
                <a:t>DIx</a:t>
              </a:r>
            </a:p>
            <a:p>
              <a:pPr marL="0" marR="0" lvl="0" indent="0" algn="l" defTabSz="914400" rtl="0" eaLnBrk="0" fontAlgn="base" latinLnBrk="0" hangingPunct="0">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重划基线</a:t>
              </a:r>
              <a:endParaRPr kumimoji="0" lang="zh-CN" altLang="en-US" sz="1400" b="0" i="0" u="none" strike="noStrike" cap="none" normalizeH="0" baseline="0" dirty="0" smtClean="0">
                <a:ln>
                  <a:noFill/>
                </a:ln>
                <a:solidFill>
                  <a:schemeClr val="tx1"/>
                </a:solidFill>
                <a:effectLst/>
              </a:endParaRPr>
            </a:p>
          </p:txBody>
        </p:sp>
        <p:sp>
          <p:nvSpPr>
            <p:cNvPr id="15" name="Text Box 31"/>
            <p:cNvSpPr txBox="1">
              <a:spLocks noChangeArrowheads="1"/>
            </p:cNvSpPr>
            <p:nvPr/>
          </p:nvSpPr>
          <p:spPr bwMode="auto">
            <a:xfrm>
              <a:off x="6599" y="9993"/>
              <a:ext cx="1344" cy="624"/>
            </a:xfrm>
            <a:prstGeom prst="rect">
              <a:avLst/>
            </a:prstGeom>
            <a:solidFill>
              <a:srgbClr val="33339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solidFill>
                    <a:schemeClr val="bg1"/>
                  </a:solidFill>
                  <a:latin typeface="Times New Roman" panose="02020603050405020304" pitchFamily="18" charset="0"/>
                  <a:cs typeface="Times New Roman" panose="02020603050405020304" pitchFamily="18" charset="0"/>
                </a:rPr>
                <a:t>敏捷</a:t>
              </a:r>
              <a:r>
                <a:rPr kumimoji="0" lang="en-US" altLang="zh-CN" sz="1400" dirty="0">
                  <a:solidFill>
                    <a:schemeClr val="bg1"/>
                  </a:solidFill>
                  <a:latin typeface="Times New Roman" panose="02020603050405020304" pitchFamily="18" charset="0"/>
                  <a:cs typeface="Times New Roman" panose="02020603050405020304" pitchFamily="18" charset="0"/>
                </a:rPr>
                <a:t>DI</a:t>
              </a:r>
              <a:r>
                <a:rPr kumimoji="0" lang="en-US" altLang="zh-CN" sz="1400" baseline="-25000" dirty="0">
                  <a:solidFill>
                    <a:schemeClr val="bg1"/>
                  </a:solidFill>
                  <a:latin typeface="Times New Roman" panose="02020603050405020304" pitchFamily="18" charset="0"/>
                  <a:cs typeface="Times New Roman" panose="02020603050405020304" pitchFamily="18" charset="0"/>
                </a:rPr>
                <a:t>x+1</a:t>
              </a:r>
            </a:p>
            <a:p>
              <a:pPr marL="0" marR="0" lvl="0" indent="0" algn="l" defTabSz="914400" latinLnBrk="0">
                <a:lnSpc>
                  <a:spcPct val="100000"/>
                </a:lnSpc>
                <a:buClrTx/>
                <a:buSzTx/>
                <a:buFontTx/>
                <a:buNone/>
                <a:tabLst/>
              </a:pPr>
              <a:r>
                <a:rPr kumimoji="0" lang="zh-CN" altLang="en-US" sz="1400" dirty="0">
                  <a:solidFill>
                    <a:schemeClr val="bg1"/>
                  </a:solidFill>
                  <a:latin typeface="Times New Roman" panose="02020603050405020304" pitchFamily="18" charset="0"/>
                  <a:cs typeface="Times New Roman" panose="02020603050405020304" pitchFamily="18" charset="0"/>
                </a:rPr>
                <a:t>重划基线</a:t>
              </a:r>
            </a:p>
          </p:txBody>
        </p:sp>
        <p:sp>
          <p:nvSpPr>
            <p:cNvPr id="16" name="Text Box 30"/>
            <p:cNvSpPr txBox="1">
              <a:spLocks noChangeArrowheads="1"/>
            </p:cNvSpPr>
            <p:nvPr/>
          </p:nvSpPr>
          <p:spPr bwMode="auto">
            <a:xfrm>
              <a:off x="5323" y="10617"/>
              <a:ext cx="1440" cy="624"/>
            </a:xfrm>
            <a:prstGeom prst="rect">
              <a:avLst/>
            </a:prstGeom>
            <a:solidFill>
              <a:srgbClr val="993366"/>
            </a:solidFill>
            <a:ln w="9525">
              <a:solidFill>
                <a:srgbClr val="000000"/>
              </a:solidFill>
              <a:miter lim="800000"/>
              <a:headEnd/>
              <a:tailEnd/>
            </a:ln>
          </p:spPr>
          <p:txBody>
            <a:bodyPr vert="horz" wrap="square" lIns="91440" tIns="36000" rIns="91440" bIns="45720" numCol="1" anchor="t" anchorCtr="0" compatLnSpc="1">
              <a:prstTxWarp prst="textNoShape">
                <a:avLst/>
              </a:prstTxWarp>
            </a:bodyPr>
            <a:lstStyle/>
            <a:p>
              <a:pPr algn="ctr" eaLnBrk="0" hangingPunct="0"/>
              <a:r>
                <a:rPr kumimoji="0" lang="zh-CN" altLang="zh-CN" sz="1400" dirty="0">
                  <a:solidFill>
                    <a:schemeClr val="bg1"/>
                  </a:solidFill>
                  <a:cs typeface="Times New Roman" panose="02020603050405020304" pitchFamily="18" charset="0"/>
                </a:rPr>
                <a:t>计划驱动</a:t>
              </a:r>
              <a:r>
                <a:rPr kumimoji="0" lang="en-US" altLang="zh-CN" sz="1400" dirty="0">
                  <a:solidFill>
                    <a:schemeClr val="bg1"/>
                  </a:solidFill>
                  <a:cs typeface="Times New Roman" panose="02020603050405020304" pitchFamily="18" charset="0"/>
                </a:rPr>
                <a:t>DI</a:t>
              </a:r>
              <a:r>
                <a:rPr kumimoji="0" lang="en-US" altLang="zh-CN" sz="1400" baseline="-25000" dirty="0">
                  <a:solidFill>
                    <a:schemeClr val="bg1"/>
                  </a:solidFill>
                  <a:cs typeface="Times New Roman" panose="02020603050405020304" pitchFamily="18" charset="0"/>
                </a:rPr>
                <a:t>x-1</a:t>
              </a:r>
              <a:r>
                <a:rPr kumimoji="0" lang="zh-CN" altLang="en-US" sz="1400" dirty="0">
                  <a:solidFill>
                    <a:schemeClr val="bg1"/>
                  </a:solidFill>
                  <a:cs typeface="Times New Roman" panose="02020603050405020304" pitchFamily="18" charset="0"/>
                </a:rPr>
                <a:t>构造</a:t>
              </a:r>
            </a:p>
          </p:txBody>
        </p:sp>
        <p:sp>
          <p:nvSpPr>
            <p:cNvPr id="17" name="Text Box 29"/>
            <p:cNvSpPr txBox="1">
              <a:spLocks noChangeArrowheads="1"/>
            </p:cNvSpPr>
            <p:nvPr/>
          </p:nvSpPr>
          <p:spPr bwMode="auto">
            <a:xfrm>
              <a:off x="6599" y="10617"/>
              <a:ext cx="1344" cy="624"/>
            </a:xfrm>
            <a:prstGeom prst="rect">
              <a:avLst/>
            </a:prstGeom>
            <a:solidFill>
              <a:srgbClr val="FFFF00"/>
            </a:solidFill>
            <a:ln w="9525">
              <a:solidFill>
                <a:srgbClr val="000000"/>
              </a:solidFill>
              <a:miter lim="800000"/>
              <a:headEnd/>
              <a:tailEnd/>
            </a:ln>
          </p:spPr>
          <p:txBody>
            <a:bodyPr vert="horz" wrap="square" lIns="91440" tIns="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计划驱动</a:t>
              </a:r>
            </a:p>
            <a:p>
              <a:pPr marL="0" marR="0" lvl="0" indent="0" algn="ctr"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a:t>
              </a:r>
              <a:r>
                <a:rPr kumimoji="0" lang="en-US" altLang="zh-CN" sz="14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x</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构造</a:t>
              </a:r>
              <a:endParaRPr kumimoji="0" lang="zh-CN" altLang="en-US" sz="1400" b="0" i="0" u="none" strike="noStrike" cap="none" normalizeH="0" baseline="0" dirty="0" smtClean="0">
                <a:ln>
                  <a:noFill/>
                </a:ln>
                <a:solidFill>
                  <a:schemeClr val="tx1"/>
                </a:solidFill>
                <a:effectLst/>
              </a:endParaRPr>
            </a:p>
          </p:txBody>
        </p:sp>
        <p:sp>
          <p:nvSpPr>
            <p:cNvPr id="18" name="Text Box 28"/>
            <p:cNvSpPr txBox="1">
              <a:spLocks noChangeArrowheads="1"/>
            </p:cNvSpPr>
            <p:nvPr/>
          </p:nvSpPr>
          <p:spPr bwMode="auto">
            <a:xfrm>
              <a:off x="5328" y="11241"/>
              <a:ext cx="1271" cy="468"/>
            </a:xfrm>
            <a:prstGeom prst="rect">
              <a:avLst/>
            </a:prstGeom>
            <a:solidFill>
              <a:srgbClr val="993366"/>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dirty="0">
                  <a:solidFill>
                    <a:schemeClr val="bg1"/>
                  </a:solidFill>
                  <a:cs typeface="Times New Roman" panose="02020603050405020304" pitchFamily="18" charset="0"/>
                </a:rPr>
                <a:t>DI</a:t>
              </a:r>
              <a:r>
                <a:rPr kumimoji="0" lang="en-US" altLang="zh-CN" sz="1400" baseline="-25000" dirty="0">
                  <a:solidFill>
                    <a:schemeClr val="bg1"/>
                  </a:solidFill>
                  <a:cs typeface="Times New Roman" panose="02020603050405020304" pitchFamily="18" charset="0"/>
                </a:rPr>
                <a:t>x-</a:t>
              </a:r>
              <a:r>
                <a:rPr kumimoji="0" lang="en-US" altLang="zh-CN" sz="1400" b="0" i="0" u="none" strike="noStrike" cap="none" normalizeH="0" baseline="-25000" dirty="0" smtClean="0">
                  <a:ln>
                    <a:noFill/>
                  </a:ln>
                  <a:solidFill>
                    <a:schemeClr val="bg1"/>
                  </a:solidFill>
                  <a:effectLst/>
                  <a:cs typeface="Times New Roman" panose="02020603050405020304" pitchFamily="18" charset="0"/>
                </a:rPr>
                <a:t>1</a:t>
              </a:r>
              <a:r>
                <a:rPr kumimoji="0" lang="en-US" altLang="zh-CN" sz="1400" b="0" i="0" u="none" strike="noStrike" cap="none" normalizeH="0" baseline="0" dirty="0" smtClean="0">
                  <a:ln>
                    <a:noFill/>
                  </a:ln>
                  <a:solidFill>
                    <a:schemeClr val="bg1"/>
                  </a:solidFill>
                  <a:effectLst/>
                  <a:cs typeface="Times New Roman" panose="02020603050405020304" pitchFamily="18" charset="0"/>
                </a:rPr>
                <a:t> V&amp;V</a:t>
              </a:r>
              <a:endParaRPr kumimoji="0" lang="en-US" altLang="zh-CN" sz="1400" b="0" i="0" u="none" strike="noStrike" cap="none" normalizeH="0" baseline="0" dirty="0" smtClean="0">
                <a:ln>
                  <a:noFill/>
                </a:ln>
                <a:solidFill>
                  <a:schemeClr val="bg1"/>
                </a:solidFill>
                <a:effectLst/>
                <a:latin typeface="Arial" panose="020B0604020202020204" pitchFamily="34" charset="0"/>
              </a:endParaRPr>
            </a:p>
          </p:txBody>
        </p:sp>
        <p:sp>
          <p:nvSpPr>
            <p:cNvPr id="19" name="Text Box 27"/>
            <p:cNvSpPr txBox="1">
              <a:spLocks noChangeArrowheads="1"/>
            </p:cNvSpPr>
            <p:nvPr/>
          </p:nvSpPr>
          <p:spPr bwMode="auto">
            <a:xfrm>
              <a:off x="6599" y="11241"/>
              <a:ext cx="1344" cy="468"/>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DI</a:t>
              </a:r>
              <a:r>
                <a:rPr kumimoji="0" lang="en-US" altLang="zh-CN" sz="1400" baseline="-25000" dirty="0">
                  <a:cs typeface="Times New Roman" panose="02020603050405020304" pitchFamily="18" charset="0"/>
                </a:rPr>
                <a:t>x</a:t>
              </a:r>
              <a:r>
                <a:rPr kumimoji="0" lang="en-US" altLang="zh-CN" sz="1400" dirty="0">
                  <a:cs typeface="Times New Roman" panose="02020603050405020304" pitchFamily="18" charset="0"/>
                </a:rPr>
                <a:t> V&amp;V</a:t>
              </a:r>
            </a:p>
          </p:txBody>
        </p:sp>
        <p:sp>
          <p:nvSpPr>
            <p:cNvPr id="20" name="Text Box 26"/>
            <p:cNvSpPr txBox="1">
              <a:spLocks noChangeArrowheads="1"/>
            </p:cNvSpPr>
            <p:nvPr/>
          </p:nvSpPr>
          <p:spPr bwMode="auto">
            <a:xfrm>
              <a:off x="5328" y="11709"/>
              <a:ext cx="1271" cy="624"/>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敏捷</a:t>
              </a:r>
              <a:r>
                <a:rPr kumimoji="0" lang="en-US" altLang="zh-CN" sz="1400" dirty="0">
                  <a:latin typeface="Times New Roman" panose="02020603050405020304" pitchFamily="18" charset="0"/>
                  <a:cs typeface="Times New Roman" panose="02020603050405020304" pitchFamily="18" charset="0"/>
                </a:rPr>
                <a:t>DI</a:t>
              </a:r>
              <a:r>
                <a:rPr kumimoji="0" lang="en-US" altLang="zh-CN" sz="1400" baseline="-25000" dirty="0">
                  <a:latin typeface="Times New Roman" panose="02020603050405020304" pitchFamily="18" charset="0"/>
                  <a:cs typeface="Times New Roman" panose="02020603050405020304" pitchFamily="18" charset="0"/>
                </a:rPr>
                <a:t>y</a:t>
              </a:r>
            </a:p>
            <a:p>
              <a:pPr indent="0" algn="ctr"/>
              <a:r>
                <a:rPr kumimoji="0" lang="zh-CN" altLang="en-US" sz="1400" dirty="0">
                  <a:latin typeface="Times New Roman" panose="02020603050405020304" pitchFamily="18" charset="0"/>
                  <a:cs typeface="Times New Roman" panose="02020603050405020304" pitchFamily="18" charset="0"/>
                </a:rPr>
                <a:t>重</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划基线</a:t>
              </a:r>
              <a:endParaRPr kumimoji="0" lang="zh-CN" altLang="en-US" sz="1400" b="0" i="0" u="none" strike="noStrike" cap="none" normalizeH="0" baseline="0" dirty="0" smtClean="0">
                <a:ln>
                  <a:noFill/>
                </a:ln>
                <a:solidFill>
                  <a:schemeClr val="tx1"/>
                </a:solidFill>
                <a:effectLst/>
              </a:endParaRPr>
            </a:p>
          </p:txBody>
        </p:sp>
        <p:sp>
          <p:nvSpPr>
            <p:cNvPr id="21" name="Text Box 25"/>
            <p:cNvSpPr txBox="1">
              <a:spLocks noChangeArrowheads="1"/>
            </p:cNvSpPr>
            <p:nvPr/>
          </p:nvSpPr>
          <p:spPr bwMode="auto">
            <a:xfrm>
              <a:off x="6599" y="11709"/>
              <a:ext cx="1344" cy="624"/>
            </a:xfrm>
            <a:prstGeom prst="rect">
              <a:avLst/>
            </a:prstGeom>
            <a:solidFill>
              <a:srgbClr val="33339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solidFill>
                    <a:schemeClr val="bg1"/>
                  </a:solidFill>
                  <a:latin typeface="Times New Roman" panose="02020603050405020304" pitchFamily="18" charset="0"/>
                  <a:cs typeface="Times New Roman" panose="02020603050405020304" pitchFamily="18" charset="0"/>
                </a:rPr>
                <a:t>敏捷</a:t>
              </a:r>
              <a:r>
                <a:rPr kumimoji="0" lang="en-US" altLang="zh-CN" sz="1400" dirty="0">
                  <a:solidFill>
                    <a:schemeClr val="bg1"/>
                  </a:solidFill>
                  <a:latin typeface="Times New Roman" panose="02020603050405020304" pitchFamily="18" charset="0"/>
                  <a:cs typeface="Times New Roman" panose="02020603050405020304" pitchFamily="18" charset="0"/>
                </a:rPr>
                <a:t>DI</a:t>
              </a:r>
              <a:r>
                <a:rPr kumimoji="0" lang="en-US" altLang="zh-CN" sz="1400" baseline="-25000" dirty="0">
                  <a:solidFill>
                    <a:schemeClr val="bg1"/>
                  </a:solidFill>
                  <a:latin typeface="Times New Roman" panose="02020603050405020304" pitchFamily="18" charset="0"/>
                  <a:cs typeface="Times New Roman" panose="02020603050405020304" pitchFamily="18" charset="0"/>
                </a:rPr>
                <a:t>y</a:t>
              </a:r>
              <a:r>
                <a:rPr kumimoji="0" lang="en-US" altLang="zh-CN" sz="1400" dirty="0">
                  <a:solidFill>
                    <a:schemeClr val="bg1"/>
                  </a:solidFill>
                  <a:latin typeface="Times New Roman" panose="02020603050405020304" pitchFamily="18" charset="0"/>
                  <a:cs typeface="Times New Roman" panose="02020603050405020304" pitchFamily="18" charset="0"/>
                </a:rPr>
                <a:t>+1</a:t>
              </a:r>
            </a:p>
            <a:p>
              <a:pPr marL="0" marR="0" lvl="0" indent="0" algn="l" defTabSz="914400" rtl="0" eaLnBrk="0" fontAlgn="base" latinLnBrk="0" hangingPunct="0">
                <a:spcBef>
                  <a:spcPct val="0"/>
                </a:spcBef>
                <a:spcAft>
                  <a:spcPct val="0"/>
                </a:spcAft>
                <a:buClrTx/>
                <a:buSzTx/>
                <a:buFontTx/>
                <a:buNone/>
                <a:tabLst/>
              </a:pPr>
              <a:r>
                <a:rPr kumimoji="0" lang="zh-CN" altLang="en-US" sz="1400" b="0" i="0" u="none" strike="noStrike" cap="none" normalizeH="0" baseline="0" dirty="0" smtClean="0">
                  <a:ln>
                    <a:noFill/>
                  </a:ln>
                  <a:solidFill>
                    <a:srgbClr val="FFFFFF"/>
                  </a:solidFill>
                  <a:effectLst/>
                  <a:latin typeface="Times New Roman" panose="02020603050405020304" pitchFamily="18" charset="0"/>
                  <a:cs typeface="Times New Roman" panose="02020603050405020304" pitchFamily="18" charset="0"/>
                </a:rPr>
                <a:t>重划基线</a:t>
              </a:r>
              <a:endParaRPr kumimoji="0" lang="zh-CN" altLang="en-US" sz="1400" b="0" i="0" u="none" strike="noStrike" cap="none" normalizeH="0" baseline="0" dirty="0" smtClean="0">
                <a:ln>
                  <a:noFill/>
                </a:ln>
                <a:solidFill>
                  <a:schemeClr val="tx1"/>
                </a:solidFill>
                <a:effectLst/>
              </a:endParaRPr>
            </a:p>
          </p:txBody>
        </p:sp>
        <p:sp>
          <p:nvSpPr>
            <p:cNvPr id="22" name="Text Box 24"/>
            <p:cNvSpPr txBox="1">
              <a:spLocks noChangeArrowheads="1"/>
            </p:cNvSpPr>
            <p:nvPr/>
          </p:nvSpPr>
          <p:spPr bwMode="auto">
            <a:xfrm>
              <a:off x="5328" y="12333"/>
              <a:ext cx="1271" cy="647"/>
            </a:xfrm>
            <a:prstGeom prst="rect">
              <a:avLst/>
            </a:prstGeom>
            <a:solidFill>
              <a:srgbClr val="993366"/>
            </a:solidFill>
            <a:ln w="9525">
              <a:solidFill>
                <a:srgbClr val="000000"/>
              </a:solidFill>
              <a:miter lim="800000"/>
              <a:headEnd/>
              <a:tailEnd/>
            </a:ln>
          </p:spPr>
          <p:txBody>
            <a:bodyPr vert="horz" wrap="square" lIns="91440" tIns="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400" dirty="0">
                  <a:solidFill>
                    <a:schemeClr val="bg1"/>
                  </a:solidFill>
                  <a:cs typeface="Times New Roman" panose="02020603050405020304" pitchFamily="18" charset="0"/>
                </a:rPr>
                <a:t>计划驱动</a:t>
              </a:r>
              <a:r>
                <a:rPr kumimoji="0" lang="en-US" altLang="zh-CN" sz="1400" b="0" i="0" u="none" strike="noStrike" cap="none" normalizeH="0" baseline="0" dirty="0" smtClean="0">
                  <a:ln>
                    <a:noFill/>
                  </a:ln>
                  <a:solidFill>
                    <a:schemeClr val="bg1"/>
                  </a:solidFill>
                  <a:effectLst/>
                  <a:cs typeface="Times New Roman" panose="02020603050405020304" pitchFamily="18" charset="0"/>
                </a:rPr>
                <a:t>DI</a:t>
              </a:r>
              <a:r>
                <a:rPr kumimoji="0" lang="en-US" altLang="zh-CN" sz="1400" b="0" i="0" u="none" strike="noStrike" cap="none" normalizeH="0" baseline="-30000" dirty="0" smtClean="0">
                  <a:ln>
                    <a:noFill/>
                  </a:ln>
                  <a:solidFill>
                    <a:schemeClr val="bg1"/>
                  </a:solidFill>
                  <a:effectLst/>
                  <a:cs typeface="Times New Roman" panose="02020603050405020304" pitchFamily="18" charset="0"/>
                </a:rPr>
                <a:t>y-1</a:t>
              </a:r>
              <a:r>
                <a:rPr kumimoji="0" lang="zh-CN" altLang="en-US" sz="1400" b="0" i="0" u="none" strike="noStrike" cap="none" normalizeH="0" baseline="0" dirty="0" smtClean="0">
                  <a:ln>
                    <a:noFill/>
                  </a:ln>
                  <a:solidFill>
                    <a:schemeClr val="bg1"/>
                  </a:solidFill>
                  <a:effectLst/>
                  <a:cs typeface="Times New Roman" panose="02020603050405020304" pitchFamily="18" charset="0"/>
                </a:rPr>
                <a:t>构造</a:t>
              </a:r>
              <a:endParaRPr kumimoji="0" lang="zh-CN" altLang="en-US" sz="1400" b="0" i="0" u="none" strike="noStrike" cap="none" normalizeH="0" baseline="0" dirty="0" smtClean="0">
                <a:ln>
                  <a:noFill/>
                </a:ln>
                <a:solidFill>
                  <a:schemeClr val="bg1"/>
                </a:solidFill>
                <a:effectLst/>
                <a:latin typeface="Arial" panose="020B0604020202020204" pitchFamily="34" charset="0"/>
              </a:endParaRPr>
            </a:p>
          </p:txBody>
        </p:sp>
        <p:sp>
          <p:nvSpPr>
            <p:cNvPr id="23" name="Text Box 23"/>
            <p:cNvSpPr txBox="1">
              <a:spLocks noChangeArrowheads="1"/>
            </p:cNvSpPr>
            <p:nvPr/>
          </p:nvSpPr>
          <p:spPr bwMode="auto">
            <a:xfrm>
              <a:off x="6599" y="12333"/>
              <a:ext cx="1344" cy="624"/>
            </a:xfrm>
            <a:prstGeom prst="rect">
              <a:avLst/>
            </a:prstGeom>
            <a:solidFill>
              <a:srgbClr val="FFFF00"/>
            </a:solidFill>
            <a:ln w="9525">
              <a:solidFill>
                <a:srgbClr val="000000"/>
              </a:solidFill>
              <a:miter lim="800000"/>
              <a:headEnd/>
              <a:tailEnd/>
            </a:ln>
          </p:spPr>
          <p:txBody>
            <a:bodyPr vert="horz" wrap="square" lIns="91440" tIns="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计划驱动</a:t>
              </a:r>
            </a:p>
            <a:p>
              <a:pPr marL="0" marR="0" lvl="0" indent="0" algn="l" defTabSz="914400" rtl="0" eaLnBrk="0" fontAlgn="base" latinLnBrk="0" hangingPunct="0">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a:t>
              </a:r>
              <a:r>
                <a:rPr kumimoji="0" lang="en-US" altLang="zh-CN" sz="1400" b="0" i="0" u="none" strike="noStrike" cap="none" normalizeH="0" baseline="-30000" dirty="0" smtClean="0">
                  <a:ln>
                    <a:noFill/>
                  </a:ln>
                  <a:solidFill>
                    <a:schemeClr val="tx1"/>
                  </a:solidFill>
                  <a:effectLst/>
                  <a:latin typeface="Times New Roman" panose="02020603050405020304" pitchFamily="18" charset="0"/>
                  <a:cs typeface="Times New Roman" panose="02020603050405020304" pitchFamily="18" charset="0"/>
                </a:rPr>
                <a:t>y</a:t>
              </a:r>
              <a:r>
                <a:rPr kumimoji="0" lang="zh-CN"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构造</a:t>
              </a:r>
              <a:endParaRPr kumimoji="0" lang="zh-CN" altLang="en-US" sz="1400" b="0" i="0" u="none" strike="noStrike" cap="none" normalizeH="0" baseline="0" dirty="0" smtClean="0">
                <a:ln>
                  <a:noFill/>
                </a:ln>
                <a:solidFill>
                  <a:schemeClr val="tx1"/>
                </a:solidFill>
                <a:effectLst/>
              </a:endParaRPr>
            </a:p>
          </p:txBody>
        </p:sp>
        <p:sp>
          <p:nvSpPr>
            <p:cNvPr id="24" name="Text Box 22"/>
            <p:cNvSpPr txBox="1">
              <a:spLocks noChangeArrowheads="1"/>
            </p:cNvSpPr>
            <p:nvPr/>
          </p:nvSpPr>
          <p:spPr bwMode="auto">
            <a:xfrm>
              <a:off x="5328" y="12957"/>
              <a:ext cx="1451" cy="468"/>
            </a:xfrm>
            <a:prstGeom prst="rect">
              <a:avLst/>
            </a:prstGeom>
            <a:solidFill>
              <a:srgbClr val="993366"/>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solidFill>
                    <a:schemeClr val="bg1"/>
                  </a:solidFill>
                  <a:cs typeface="Times New Roman" panose="02020603050405020304" pitchFamily="18" charset="0"/>
                </a:rPr>
                <a:t>DI</a:t>
              </a:r>
              <a:r>
                <a:rPr kumimoji="0" lang="en-US" altLang="zh-CN" sz="1400" baseline="-25000" dirty="0">
                  <a:solidFill>
                    <a:schemeClr val="bg1"/>
                  </a:solidFill>
                  <a:cs typeface="Times New Roman" panose="02020603050405020304" pitchFamily="18" charset="0"/>
                </a:rPr>
                <a:t>y-1</a:t>
              </a:r>
              <a:r>
                <a:rPr kumimoji="0" lang="en-US" altLang="zh-CN" sz="1400" dirty="0">
                  <a:solidFill>
                    <a:schemeClr val="bg1"/>
                  </a:solidFill>
                  <a:cs typeface="Times New Roman" panose="02020603050405020304" pitchFamily="18" charset="0"/>
                </a:rPr>
                <a:t> V&amp;V</a:t>
              </a:r>
            </a:p>
          </p:txBody>
        </p:sp>
        <p:sp>
          <p:nvSpPr>
            <p:cNvPr id="25" name="Text Box 21"/>
            <p:cNvSpPr txBox="1">
              <a:spLocks noChangeArrowheads="1"/>
            </p:cNvSpPr>
            <p:nvPr/>
          </p:nvSpPr>
          <p:spPr bwMode="auto">
            <a:xfrm>
              <a:off x="6599" y="12957"/>
              <a:ext cx="1344" cy="468"/>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DI</a:t>
              </a:r>
              <a:r>
                <a:rPr kumimoji="0" lang="en-US" altLang="zh-CN" sz="1400" baseline="-25000" dirty="0">
                  <a:cs typeface="Times New Roman" panose="02020603050405020304" pitchFamily="18" charset="0"/>
                </a:rPr>
                <a:t>y</a:t>
              </a:r>
              <a:r>
                <a:rPr kumimoji="0" lang="en-US" altLang="zh-CN" sz="1400" dirty="0">
                  <a:cs typeface="Times New Roman" panose="02020603050405020304" pitchFamily="18" charset="0"/>
                </a:rPr>
                <a:t> V&amp;V</a:t>
              </a:r>
            </a:p>
          </p:txBody>
        </p:sp>
        <p:sp>
          <p:nvSpPr>
            <p:cNvPr id="26" name="Freeform 20"/>
            <p:cNvSpPr>
              <a:spLocks/>
            </p:cNvSpPr>
            <p:nvPr/>
          </p:nvSpPr>
          <p:spPr bwMode="auto">
            <a:xfrm>
              <a:off x="4799" y="9082"/>
              <a:ext cx="529" cy="2003"/>
            </a:xfrm>
            <a:custGeom>
              <a:avLst/>
              <a:gdLst>
                <a:gd name="T0" fmla="*/ 0 w 720"/>
                <a:gd name="T1" fmla="*/ 0 h 2028"/>
                <a:gd name="T2" fmla="*/ 0 w 720"/>
                <a:gd name="T3" fmla="*/ 2028 h 2028"/>
                <a:gd name="T4" fmla="*/ 720 w 720"/>
                <a:gd name="T5" fmla="*/ 2028 h 2028"/>
              </a:gdLst>
              <a:ahLst/>
              <a:cxnLst>
                <a:cxn ang="0">
                  <a:pos x="T0" y="T1"/>
                </a:cxn>
                <a:cxn ang="0">
                  <a:pos x="T2" y="T3"/>
                </a:cxn>
                <a:cxn ang="0">
                  <a:pos x="T4" y="T5"/>
                </a:cxn>
              </a:cxnLst>
              <a:rect l="0" t="0" r="r" b="b"/>
              <a:pathLst>
                <a:path w="720" h="2028">
                  <a:moveTo>
                    <a:pt x="0" y="0"/>
                  </a:moveTo>
                  <a:lnTo>
                    <a:pt x="0" y="2028"/>
                  </a:lnTo>
                  <a:lnTo>
                    <a:pt x="720" y="2028"/>
                  </a:ln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7" name="Freeform 19"/>
            <p:cNvSpPr>
              <a:spLocks/>
            </p:cNvSpPr>
            <p:nvPr/>
          </p:nvSpPr>
          <p:spPr bwMode="auto">
            <a:xfrm>
              <a:off x="4799" y="9057"/>
              <a:ext cx="720" cy="624"/>
            </a:xfrm>
            <a:custGeom>
              <a:avLst/>
              <a:gdLst>
                <a:gd name="T0" fmla="*/ 0 w 720"/>
                <a:gd name="T1" fmla="*/ 0 h 2028"/>
                <a:gd name="T2" fmla="*/ 0 w 720"/>
                <a:gd name="T3" fmla="*/ 2028 h 2028"/>
                <a:gd name="T4" fmla="*/ 720 w 720"/>
                <a:gd name="T5" fmla="*/ 2028 h 2028"/>
              </a:gdLst>
              <a:ahLst/>
              <a:cxnLst>
                <a:cxn ang="0">
                  <a:pos x="T0" y="T1"/>
                </a:cxn>
                <a:cxn ang="0">
                  <a:pos x="T2" y="T3"/>
                </a:cxn>
                <a:cxn ang="0">
                  <a:pos x="T4" y="T5"/>
                </a:cxn>
              </a:cxnLst>
              <a:rect l="0" t="0" r="r" b="b"/>
              <a:pathLst>
                <a:path w="720" h="2028">
                  <a:moveTo>
                    <a:pt x="0" y="0"/>
                  </a:moveTo>
                  <a:lnTo>
                    <a:pt x="0" y="2028"/>
                  </a:lnTo>
                  <a:lnTo>
                    <a:pt x="720" y="2028"/>
                  </a:ln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8" name="Freeform 18"/>
            <p:cNvSpPr>
              <a:spLocks/>
            </p:cNvSpPr>
            <p:nvPr/>
          </p:nvSpPr>
          <p:spPr bwMode="auto">
            <a:xfrm>
              <a:off x="4799" y="11092"/>
              <a:ext cx="540" cy="2026"/>
            </a:xfrm>
            <a:custGeom>
              <a:avLst/>
              <a:gdLst>
                <a:gd name="T0" fmla="*/ 0 w 720"/>
                <a:gd name="T1" fmla="*/ 0 h 2028"/>
                <a:gd name="T2" fmla="*/ 0 w 720"/>
                <a:gd name="T3" fmla="*/ 2028 h 2028"/>
                <a:gd name="T4" fmla="*/ 720 w 720"/>
                <a:gd name="T5" fmla="*/ 2028 h 2028"/>
              </a:gdLst>
              <a:ahLst/>
              <a:cxnLst>
                <a:cxn ang="0">
                  <a:pos x="T0" y="T1"/>
                </a:cxn>
                <a:cxn ang="0">
                  <a:pos x="T2" y="T3"/>
                </a:cxn>
                <a:cxn ang="0">
                  <a:pos x="T4" y="T5"/>
                </a:cxn>
              </a:cxnLst>
              <a:rect l="0" t="0" r="r" b="b"/>
              <a:pathLst>
                <a:path w="720" h="2028">
                  <a:moveTo>
                    <a:pt x="0" y="0"/>
                  </a:moveTo>
                  <a:lnTo>
                    <a:pt x="0" y="2028"/>
                  </a:lnTo>
                  <a:lnTo>
                    <a:pt x="720" y="2028"/>
                  </a:ln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9" name="Text Box 17"/>
            <p:cNvSpPr txBox="1">
              <a:spLocks noChangeArrowheads="1"/>
            </p:cNvSpPr>
            <p:nvPr/>
          </p:nvSpPr>
          <p:spPr bwMode="auto">
            <a:xfrm>
              <a:off x="3359" y="10461"/>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供应商</a:t>
              </a:r>
              <a:r>
                <a:rPr kumimoji="0" lang="en-US" altLang="zh-CN" sz="1400" dirty="0">
                  <a:cs typeface="Times New Roman" panose="02020603050405020304" pitchFamily="18" charset="0"/>
                </a:rPr>
                <a:t>1</a:t>
              </a:r>
            </a:p>
          </p:txBody>
        </p:sp>
        <p:sp>
          <p:nvSpPr>
            <p:cNvPr id="30" name="Text Box 16"/>
            <p:cNvSpPr txBox="1">
              <a:spLocks noChangeArrowheads="1"/>
            </p:cNvSpPr>
            <p:nvPr/>
          </p:nvSpPr>
          <p:spPr bwMode="auto">
            <a:xfrm>
              <a:off x="3359" y="12177"/>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供应商</a:t>
              </a:r>
              <a:r>
                <a:rPr kumimoji="0" lang="en-US" altLang="zh-CN" sz="1400" dirty="0">
                  <a:cs typeface="Times New Roman" panose="02020603050405020304" pitchFamily="18" charset="0"/>
                </a:rPr>
                <a:t>2</a:t>
              </a:r>
            </a:p>
          </p:txBody>
        </p:sp>
        <p:sp>
          <p:nvSpPr>
            <p:cNvPr id="31" name="Freeform 15"/>
            <p:cNvSpPr>
              <a:spLocks/>
            </p:cNvSpPr>
            <p:nvPr/>
          </p:nvSpPr>
          <p:spPr bwMode="auto">
            <a:xfrm>
              <a:off x="7490" y="9475"/>
              <a:ext cx="1089" cy="3670"/>
            </a:xfrm>
            <a:custGeom>
              <a:avLst/>
              <a:gdLst>
                <a:gd name="T0" fmla="*/ 180 w 1080"/>
                <a:gd name="T1" fmla="*/ 3588 h 3588"/>
                <a:gd name="T2" fmla="*/ 1080 w 1080"/>
                <a:gd name="T3" fmla="*/ 3588 h 3588"/>
                <a:gd name="T4" fmla="*/ 1080 w 1080"/>
                <a:gd name="T5" fmla="*/ 0 h 3588"/>
                <a:gd name="T6" fmla="*/ 0 w 1080"/>
                <a:gd name="T7" fmla="*/ 0 h 3588"/>
                <a:gd name="connsiteX0" fmla="*/ 0 w 10016"/>
                <a:gd name="connsiteY0" fmla="*/ 10024 h 10024"/>
                <a:gd name="connsiteX1" fmla="*/ 10016 w 10016"/>
                <a:gd name="connsiteY1" fmla="*/ 10000 h 10024"/>
                <a:gd name="connsiteX2" fmla="*/ 10016 w 10016"/>
                <a:gd name="connsiteY2" fmla="*/ 0 h 10024"/>
                <a:gd name="connsiteX3" fmla="*/ 16 w 10016"/>
                <a:gd name="connsiteY3" fmla="*/ 0 h 10024"/>
                <a:gd name="connsiteX0" fmla="*/ 7104 w 17120"/>
                <a:gd name="connsiteY0" fmla="*/ 10024 h 10024"/>
                <a:gd name="connsiteX1" fmla="*/ 17120 w 17120"/>
                <a:gd name="connsiteY1" fmla="*/ 10000 h 10024"/>
                <a:gd name="connsiteX2" fmla="*/ 17120 w 17120"/>
                <a:gd name="connsiteY2" fmla="*/ 0 h 10024"/>
                <a:gd name="connsiteX3" fmla="*/ 0 w 17120"/>
                <a:gd name="connsiteY3" fmla="*/ 24 h 10024"/>
              </a:gdLst>
              <a:ahLst/>
              <a:cxnLst>
                <a:cxn ang="0">
                  <a:pos x="connsiteX0" y="connsiteY0"/>
                </a:cxn>
                <a:cxn ang="0">
                  <a:pos x="connsiteX1" y="connsiteY1"/>
                </a:cxn>
                <a:cxn ang="0">
                  <a:pos x="connsiteX2" y="connsiteY2"/>
                </a:cxn>
                <a:cxn ang="0">
                  <a:pos x="connsiteX3" y="connsiteY3"/>
                </a:cxn>
              </a:cxnLst>
              <a:rect l="l" t="t" r="r" b="b"/>
              <a:pathLst>
                <a:path w="17120" h="10024">
                  <a:moveTo>
                    <a:pt x="7104" y="10024"/>
                  </a:moveTo>
                  <a:lnTo>
                    <a:pt x="17120" y="10000"/>
                  </a:lnTo>
                  <a:lnTo>
                    <a:pt x="17120" y="0"/>
                  </a:lnTo>
                  <a:lnTo>
                    <a:pt x="0" y="24"/>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Line 14"/>
            <p:cNvSpPr>
              <a:spLocks noChangeShapeType="1"/>
            </p:cNvSpPr>
            <p:nvPr/>
          </p:nvSpPr>
          <p:spPr bwMode="auto">
            <a:xfrm flipH="1">
              <a:off x="8039" y="9838"/>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Line 13"/>
            <p:cNvSpPr>
              <a:spLocks noChangeShapeType="1"/>
            </p:cNvSpPr>
            <p:nvPr/>
          </p:nvSpPr>
          <p:spPr bwMode="auto">
            <a:xfrm>
              <a:off x="7943" y="10773"/>
              <a:ext cx="63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Line 12"/>
            <p:cNvSpPr>
              <a:spLocks noChangeShapeType="1"/>
            </p:cNvSpPr>
            <p:nvPr/>
          </p:nvSpPr>
          <p:spPr bwMode="auto">
            <a:xfrm>
              <a:off x="7943" y="12644"/>
              <a:ext cx="63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Text Box 11"/>
            <p:cNvSpPr txBox="1">
              <a:spLocks noChangeArrowheads="1"/>
            </p:cNvSpPr>
            <p:nvPr/>
          </p:nvSpPr>
          <p:spPr bwMode="auto">
            <a:xfrm>
              <a:off x="4556" y="1044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6" name="Text Box 10"/>
            <p:cNvSpPr txBox="1">
              <a:spLocks noChangeArrowheads="1"/>
            </p:cNvSpPr>
            <p:nvPr/>
          </p:nvSpPr>
          <p:spPr bwMode="auto">
            <a:xfrm>
              <a:off x="4550" y="1092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7" name="Text Box 9"/>
            <p:cNvSpPr txBox="1">
              <a:spLocks noChangeArrowheads="1"/>
            </p:cNvSpPr>
            <p:nvPr/>
          </p:nvSpPr>
          <p:spPr bwMode="auto">
            <a:xfrm>
              <a:off x="4588" y="12345"/>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8" name="Text Box 8"/>
            <p:cNvSpPr txBox="1">
              <a:spLocks noChangeArrowheads="1"/>
            </p:cNvSpPr>
            <p:nvPr/>
          </p:nvSpPr>
          <p:spPr bwMode="auto">
            <a:xfrm>
              <a:off x="4550" y="12723"/>
              <a:ext cx="818"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39" name="Freeform 7"/>
            <p:cNvSpPr>
              <a:spLocks/>
            </p:cNvSpPr>
            <p:nvPr/>
          </p:nvSpPr>
          <p:spPr bwMode="auto">
            <a:xfrm>
              <a:off x="4635" y="8277"/>
              <a:ext cx="2864" cy="156"/>
            </a:xfrm>
            <a:custGeom>
              <a:avLst/>
              <a:gdLst>
                <a:gd name="T0" fmla="*/ 2864 w 2864"/>
                <a:gd name="T1" fmla="*/ 156 h 156"/>
                <a:gd name="T2" fmla="*/ 1964 w 2864"/>
                <a:gd name="T3" fmla="*/ 22 h 156"/>
                <a:gd name="T4" fmla="*/ 524 w 2864"/>
                <a:gd name="T5" fmla="*/ 22 h 156"/>
                <a:gd name="T6" fmla="*/ 0 w 2864"/>
                <a:gd name="T7" fmla="*/ 142 h 156"/>
              </a:gdLst>
              <a:ahLst/>
              <a:cxnLst>
                <a:cxn ang="0">
                  <a:pos x="T0" y="T1"/>
                </a:cxn>
                <a:cxn ang="0">
                  <a:pos x="T2" y="T3"/>
                </a:cxn>
                <a:cxn ang="0">
                  <a:pos x="T4" y="T5"/>
                </a:cxn>
                <a:cxn ang="0">
                  <a:pos x="T6" y="T7"/>
                </a:cxn>
              </a:cxnLst>
              <a:rect l="0" t="0" r="r" b="b"/>
              <a:pathLst>
                <a:path w="2864" h="156">
                  <a:moveTo>
                    <a:pt x="2864" y="156"/>
                  </a:moveTo>
                  <a:cubicBezTo>
                    <a:pt x="2609" y="100"/>
                    <a:pt x="2354" y="45"/>
                    <a:pt x="1964" y="22"/>
                  </a:cubicBezTo>
                  <a:cubicBezTo>
                    <a:pt x="1574" y="0"/>
                    <a:pt x="851" y="2"/>
                    <a:pt x="524" y="22"/>
                  </a:cubicBezTo>
                  <a:cubicBezTo>
                    <a:pt x="197" y="42"/>
                    <a:pt x="109" y="117"/>
                    <a:pt x="0" y="142"/>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Line 6"/>
            <p:cNvSpPr>
              <a:spLocks noChangeShapeType="1"/>
            </p:cNvSpPr>
            <p:nvPr/>
          </p:nvSpPr>
          <p:spPr bwMode="auto">
            <a:xfrm flipH="1">
              <a:off x="7139" y="8770"/>
              <a:ext cx="360" cy="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AutoShape 5"/>
            <p:cNvSpPr>
              <a:spLocks noChangeArrowheads="1"/>
            </p:cNvSpPr>
            <p:nvPr/>
          </p:nvSpPr>
          <p:spPr bwMode="auto">
            <a:xfrm>
              <a:off x="7401" y="8330"/>
              <a:ext cx="1996" cy="1092"/>
            </a:xfrm>
            <a:prstGeom prst="star16">
              <a:avLst>
                <a:gd name="adj" fmla="val 37500"/>
              </a:avLst>
            </a:prstGeom>
            <a:solidFill>
              <a:srgbClr val="FFFFFF"/>
            </a:solidFill>
            <a:ln w="9525">
              <a:solidFill>
                <a:srgbClr val="000000"/>
              </a:solidFill>
              <a:miter lim="800000"/>
              <a:headEnd/>
              <a:tailEnd/>
            </a:ln>
          </p:spPr>
          <p:txBody>
            <a:bodyPr vert="horz" wrap="square" lIns="36000" tIns="45720" rIns="72000" bIns="3600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供应商支持和反馈</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42" name="Rectangle 4"/>
            <p:cNvSpPr>
              <a:spLocks noChangeArrowheads="1"/>
            </p:cNvSpPr>
            <p:nvPr/>
          </p:nvSpPr>
          <p:spPr bwMode="auto">
            <a:xfrm>
              <a:off x="1919" y="13449"/>
              <a:ext cx="6120" cy="444"/>
            </a:xfrm>
            <a:prstGeom prst="rect">
              <a:avLst/>
            </a:prstGeom>
            <a:solidFill>
              <a:srgbClr val="C0C0C0"/>
            </a:solidFill>
            <a:ln>
              <a:noFill/>
            </a:ln>
            <a:extLst>
              <a:ext uri="{91240B29-F687-4F45-9708-019B960494DF}">
                <a14:hiddenLine xmlns:a14="http://schemas.microsoft.com/office/drawing/2010/main" w="38100" cmpd="dbl">
                  <a:solidFill>
                    <a:srgbClr val="C0C0C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子合同商、供货商、或战略合作伙伴</a:t>
              </a:r>
              <a:r>
                <a:rPr kumimoji="0" lang="zh-CN" altLang="en-US" sz="1400" b="0" i="0" u="none" strike="noStrike" cap="none" normalizeH="0" baseline="0" dirty="0" smtClean="0">
                  <a:ln>
                    <a:noFill/>
                  </a:ln>
                  <a:solidFill>
                    <a:schemeClr val="tx1"/>
                  </a:solidFill>
                  <a:effectLst/>
                  <a:cs typeface="Times New Roman" panose="02020603050405020304" pitchFamily="18" charset="0"/>
                </a:rPr>
                <a:t>  </a:t>
              </a: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4" name="Line 2"/>
            <p:cNvSpPr>
              <a:spLocks noChangeShapeType="1"/>
            </p:cNvSpPr>
            <p:nvPr/>
          </p:nvSpPr>
          <p:spPr bwMode="auto">
            <a:xfrm flipH="1">
              <a:off x="1919" y="11709"/>
              <a:ext cx="6120" cy="1"/>
            </a:xfrm>
            <a:prstGeom prst="line">
              <a:avLst/>
            </a:prstGeom>
            <a:noFill/>
            <a:ln w="76200">
              <a:solidFill>
                <a:srgbClr val="C0C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extLst>
      <p:ext uri="{BB962C8B-B14F-4D97-AF65-F5344CB8AC3E}">
        <p14:creationId xmlns:p14="http://schemas.microsoft.com/office/powerpoint/2010/main" val="2632988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 SIS</a:t>
            </a:r>
            <a:r>
              <a:rPr lang="zh-CN" altLang="en-US" dirty="0" smtClean="0"/>
              <a:t>与超大规模</a:t>
            </a:r>
            <a:r>
              <a:rPr lang="en-US" dirty="0" smtClean="0"/>
              <a:t>SIS</a:t>
            </a:r>
            <a:endParaRPr lang="zh-CN" altLang="en-US" dirty="0"/>
          </a:p>
        </p:txBody>
      </p:sp>
      <p:sp>
        <p:nvSpPr>
          <p:cNvPr id="3" name="内容占位符 2"/>
          <p:cNvSpPr>
            <a:spLocks noGrp="1"/>
          </p:cNvSpPr>
          <p:nvPr>
            <p:ph idx="1"/>
          </p:nvPr>
        </p:nvSpPr>
        <p:spPr/>
        <p:txBody>
          <a:bodyPr/>
          <a:lstStyle/>
          <a:p>
            <a:r>
              <a:rPr lang="en-US" dirty="0" smtClean="0"/>
              <a:t>28.3.1 SIS</a:t>
            </a:r>
            <a:r>
              <a:rPr lang="zh-CN" altLang="en-US" dirty="0" smtClean="0"/>
              <a:t>的定义</a:t>
            </a:r>
          </a:p>
          <a:p>
            <a:r>
              <a:rPr lang="en-US" dirty="0" smtClean="0"/>
              <a:t>28.3.2 SIS</a:t>
            </a:r>
            <a:r>
              <a:rPr lang="zh-CN" altLang="en-US" dirty="0" smtClean="0"/>
              <a:t>应用场景</a:t>
            </a:r>
          </a:p>
          <a:p>
            <a:r>
              <a:rPr lang="en-US" dirty="0" smtClean="0"/>
              <a:t>28.3.3 SIS</a:t>
            </a:r>
            <a:r>
              <a:rPr lang="zh-CN" altLang="en-US" dirty="0" smtClean="0"/>
              <a:t>的工程化挑战</a:t>
            </a:r>
          </a:p>
          <a:p>
            <a:r>
              <a:rPr lang="en-US" dirty="0" smtClean="0"/>
              <a:t>28.3.4 </a:t>
            </a:r>
            <a:r>
              <a:rPr lang="zh-CN" altLang="en-US" dirty="0" smtClean="0"/>
              <a:t>超大规模</a:t>
            </a:r>
            <a:r>
              <a:rPr lang="en-US" dirty="0" smtClean="0"/>
              <a:t>SIS</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4802" y="335691"/>
            <a:ext cx="7772400" cy="736600"/>
          </a:xfrm>
        </p:spPr>
        <p:txBody>
          <a:bodyPr/>
          <a:lstStyle/>
          <a:p>
            <a:r>
              <a:rPr lang="zh-CN" altLang="en-US" dirty="0" smtClean="0"/>
              <a:t>国防系统软件</a:t>
            </a:r>
            <a:r>
              <a:rPr lang="zh-CN" altLang="en-US" dirty="0"/>
              <a:t>的指数级</a:t>
            </a:r>
            <a:r>
              <a:rPr lang="zh-CN" altLang="en-US" dirty="0" smtClean="0"/>
              <a:t>增长</a:t>
            </a:r>
            <a:endParaRPr lang="zh-CN" altLang="en-US" dirty="0"/>
          </a:p>
        </p:txBody>
      </p:sp>
      <p:grpSp>
        <p:nvGrpSpPr>
          <p:cNvPr id="5" name="画布 27188"/>
          <p:cNvGrpSpPr/>
          <p:nvPr/>
        </p:nvGrpSpPr>
        <p:grpSpPr>
          <a:xfrm>
            <a:off x="1143000" y="1377052"/>
            <a:ext cx="7093178" cy="4826395"/>
            <a:chOff x="0" y="0"/>
            <a:chExt cx="5151755" cy="3756025"/>
          </a:xfrm>
        </p:grpSpPr>
        <p:sp>
          <p:nvSpPr>
            <p:cNvPr id="6" name="矩形 5"/>
            <p:cNvSpPr/>
            <p:nvPr/>
          </p:nvSpPr>
          <p:spPr>
            <a:xfrm>
              <a:off x="0" y="0"/>
              <a:ext cx="5151755" cy="3756025"/>
            </a:xfrm>
            <a:prstGeom prst="rect">
              <a:avLst/>
            </a:prstGeom>
            <a:noFill/>
            <a:ln w="9525" cap="flat" cmpd="sng" algn="ctr">
              <a:solidFill>
                <a:schemeClr val="tx1">
                  <a:lumMod val="100000"/>
                  <a:lumOff val="0"/>
                </a:schemeClr>
              </a:solidFill>
              <a:prstDash val="solid"/>
              <a:miter lim="800000"/>
              <a:headEnd type="none" w="med" len="med"/>
              <a:tailEnd type="none" w="med" len="med"/>
            </a:ln>
          </p:spPr>
        </p:sp>
        <p:sp>
          <p:nvSpPr>
            <p:cNvPr id="7" name="Text Box 27190"/>
            <p:cNvSpPr txBox="1">
              <a:spLocks noChangeArrowheads="1"/>
            </p:cNvSpPr>
            <p:nvPr/>
          </p:nvSpPr>
          <p:spPr bwMode="auto">
            <a:xfrm>
              <a:off x="4500880" y="2129790"/>
              <a:ext cx="556895" cy="2368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时间</a:t>
              </a:r>
            </a:p>
          </p:txBody>
        </p:sp>
        <p:cxnSp>
          <p:nvCxnSpPr>
            <p:cNvPr id="8" name="AutoShape 27191"/>
            <p:cNvCxnSpPr>
              <a:cxnSpLocks noChangeShapeType="1"/>
            </p:cNvCxnSpPr>
            <p:nvPr/>
          </p:nvCxnSpPr>
          <p:spPr bwMode="auto">
            <a:xfrm>
              <a:off x="619125" y="2366645"/>
              <a:ext cx="428561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 name="AutoShape 27192"/>
            <p:cNvCxnSpPr>
              <a:cxnSpLocks noChangeShapeType="1"/>
            </p:cNvCxnSpPr>
            <p:nvPr/>
          </p:nvCxnSpPr>
          <p:spPr bwMode="auto">
            <a:xfrm flipV="1">
              <a:off x="648335" y="0"/>
              <a:ext cx="635" cy="24441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Text Box 27193"/>
            <p:cNvSpPr txBox="1">
              <a:spLocks noChangeArrowheads="1"/>
            </p:cNvSpPr>
            <p:nvPr/>
          </p:nvSpPr>
          <p:spPr bwMode="auto">
            <a:xfrm>
              <a:off x="46990" y="319405"/>
              <a:ext cx="306070" cy="1343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r>
                <a:rPr lang="zh-CN" sz="1200" kern="100">
                  <a:effectLst/>
                  <a:latin typeface="Times New Roman" panose="02020603050405020304" pitchFamily="18" charset="0"/>
                  <a:ea typeface="宋体" panose="02010600030101010101" pitchFamily="2" charset="-122"/>
                  <a:cs typeface="宋体" panose="02010600030101010101" pitchFamily="2" charset="-122"/>
                </a:rPr>
                <a:t>源代码行</a:t>
              </a:r>
              <a:r>
                <a:rPr lang="en-US" sz="1200" kern="100">
                  <a:effectLst/>
                  <a:latin typeface="Times New Roman" panose="02020603050405020304" pitchFamily="18" charset="0"/>
                  <a:ea typeface="宋体" panose="02010600030101010101" pitchFamily="2" charset="-122"/>
                  <a:cs typeface="宋体" panose="02010600030101010101" pitchFamily="2" charset="-122"/>
                </a:rPr>
                <a:t>(KSLOC)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27194"/>
            <p:cNvSpPr txBox="1">
              <a:spLocks noChangeArrowheads="1"/>
            </p:cNvSpPr>
            <p:nvPr/>
          </p:nvSpPr>
          <p:spPr bwMode="auto">
            <a:xfrm>
              <a:off x="1181735" y="1663065"/>
              <a:ext cx="691515" cy="404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Milstar I</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P/L +S/C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Text Box 27195"/>
            <p:cNvSpPr txBox="1">
              <a:spLocks noChangeArrowheads="1"/>
            </p:cNvSpPr>
            <p:nvPr/>
          </p:nvSpPr>
          <p:spPr bwMode="auto">
            <a:xfrm>
              <a:off x="1776730" y="890905"/>
              <a:ext cx="787400" cy="404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遗留系统：</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&lt;100kSLOC</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3" name="AutoShape 27196"/>
            <p:cNvCxnSpPr>
              <a:cxnSpLocks noChangeShapeType="1"/>
            </p:cNvCxnSpPr>
            <p:nvPr/>
          </p:nvCxnSpPr>
          <p:spPr bwMode="auto">
            <a:xfrm>
              <a:off x="583565" y="2148205"/>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4" name="AutoShape 27197"/>
            <p:cNvCxnSpPr>
              <a:cxnSpLocks noChangeShapeType="1"/>
            </p:cNvCxnSpPr>
            <p:nvPr/>
          </p:nvCxnSpPr>
          <p:spPr bwMode="auto">
            <a:xfrm>
              <a:off x="589280" y="1965325"/>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5" name="AutoShape 27198"/>
            <p:cNvCxnSpPr>
              <a:cxnSpLocks noChangeShapeType="1"/>
            </p:cNvCxnSpPr>
            <p:nvPr/>
          </p:nvCxnSpPr>
          <p:spPr bwMode="auto">
            <a:xfrm>
              <a:off x="581025" y="176149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6" name="AutoShape 27199"/>
            <p:cNvCxnSpPr>
              <a:cxnSpLocks noChangeShapeType="1"/>
            </p:cNvCxnSpPr>
            <p:nvPr/>
          </p:nvCxnSpPr>
          <p:spPr bwMode="auto">
            <a:xfrm>
              <a:off x="586740" y="1529715"/>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7" name="AutoShape 27200"/>
            <p:cNvCxnSpPr>
              <a:cxnSpLocks noChangeShapeType="1"/>
            </p:cNvCxnSpPr>
            <p:nvPr/>
          </p:nvCxnSpPr>
          <p:spPr bwMode="auto">
            <a:xfrm>
              <a:off x="594995" y="129540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18" name="AutoShape 27201"/>
            <p:cNvCxnSpPr>
              <a:cxnSpLocks noChangeShapeType="1"/>
            </p:cNvCxnSpPr>
            <p:nvPr/>
          </p:nvCxnSpPr>
          <p:spPr bwMode="auto">
            <a:xfrm>
              <a:off x="581025" y="107315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9" name="Text Box 27202"/>
            <p:cNvSpPr txBox="1">
              <a:spLocks noChangeArrowheads="1"/>
            </p:cNvSpPr>
            <p:nvPr/>
          </p:nvSpPr>
          <p:spPr bwMode="auto">
            <a:xfrm>
              <a:off x="214630" y="203200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0" name="Text Box 27203"/>
            <p:cNvSpPr txBox="1">
              <a:spLocks noChangeArrowheads="1"/>
            </p:cNvSpPr>
            <p:nvPr/>
          </p:nvSpPr>
          <p:spPr bwMode="auto">
            <a:xfrm>
              <a:off x="213360" y="222631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1" name="Text Box 27204"/>
            <p:cNvSpPr txBox="1">
              <a:spLocks noChangeArrowheads="1"/>
            </p:cNvSpPr>
            <p:nvPr/>
          </p:nvSpPr>
          <p:spPr bwMode="auto">
            <a:xfrm>
              <a:off x="199390" y="183515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2" name="Text Box 27205"/>
            <p:cNvSpPr txBox="1">
              <a:spLocks noChangeArrowheads="1"/>
            </p:cNvSpPr>
            <p:nvPr/>
          </p:nvSpPr>
          <p:spPr bwMode="auto">
            <a:xfrm>
              <a:off x="214630" y="1627505"/>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3" name="Text Box 27206"/>
            <p:cNvSpPr txBox="1">
              <a:spLocks noChangeArrowheads="1"/>
            </p:cNvSpPr>
            <p:nvPr/>
          </p:nvSpPr>
          <p:spPr bwMode="auto">
            <a:xfrm>
              <a:off x="227330" y="140970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4" name="Text Box 27207"/>
            <p:cNvSpPr txBox="1">
              <a:spLocks noChangeArrowheads="1"/>
            </p:cNvSpPr>
            <p:nvPr/>
          </p:nvSpPr>
          <p:spPr bwMode="auto">
            <a:xfrm>
              <a:off x="220345" y="1193165"/>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500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5" name="Text Box 27208"/>
            <p:cNvSpPr txBox="1">
              <a:spLocks noChangeArrowheads="1"/>
            </p:cNvSpPr>
            <p:nvPr/>
          </p:nvSpPr>
          <p:spPr bwMode="auto">
            <a:xfrm>
              <a:off x="245745" y="98552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600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6" name="AutoShape 27209"/>
            <p:cNvCxnSpPr>
              <a:cxnSpLocks noChangeShapeType="1"/>
            </p:cNvCxnSpPr>
            <p:nvPr/>
          </p:nvCxnSpPr>
          <p:spPr bwMode="auto">
            <a:xfrm>
              <a:off x="586740" y="84836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27" name="Text Box 27210"/>
            <p:cNvSpPr txBox="1">
              <a:spLocks noChangeArrowheads="1"/>
            </p:cNvSpPr>
            <p:nvPr/>
          </p:nvSpPr>
          <p:spPr bwMode="auto">
            <a:xfrm>
              <a:off x="251460" y="76073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700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8" name="AutoShape 27211"/>
            <p:cNvCxnSpPr>
              <a:cxnSpLocks noChangeShapeType="1"/>
            </p:cNvCxnSpPr>
            <p:nvPr/>
          </p:nvCxnSpPr>
          <p:spPr bwMode="auto">
            <a:xfrm>
              <a:off x="592455" y="60960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29" name="Text Box 27212"/>
            <p:cNvSpPr txBox="1">
              <a:spLocks noChangeArrowheads="1"/>
            </p:cNvSpPr>
            <p:nvPr/>
          </p:nvSpPr>
          <p:spPr bwMode="auto">
            <a:xfrm>
              <a:off x="257175" y="52197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800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0" name="AutoShape 27213"/>
            <p:cNvCxnSpPr>
              <a:cxnSpLocks noChangeShapeType="1"/>
            </p:cNvCxnSpPr>
            <p:nvPr/>
          </p:nvCxnSpPr>
          <p:spPr bwMode="auto">
            <a:xfrm>
              <a:off x="598170" y="39878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1" name="Text Box 27214"/>
            <p:cNvSpPr txBox="1">
              <a:spLocks noChangeArrowheads="1"/>
            </p:cNvSpPr>
            <p:nvPr/>
          </p:nvSpPr>
          <p:spPr bwMode="auto">
            <a:xfrm>
              <a:off x="262890" y="311150"/>
              <a:ext cx="402590"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900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2" name="AutoShape 27215"/>
            <p:cNvCxnSpPr>
              <a:cxnSpLocks noChangeShapeType="1"/>
            </p:cNvCxnSpPr>
            <p:nvPr/>
          </p:nvCxnSpPr>
          <p:spPr bwMode="auto">
            <a:xfrm>
              <a:off x="603885" y="160020"/>
              <a:ext cx="114300" cy="635"/>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3" name="Text Box 27216"/>
            <p:cNvSpPr txBox="1">
              <a:spLocks noChangeArrowheads="1"/>
            </p:cNvSpPr>
            <p:nvPr/>
          </p:nvSpPr>
          <p:spPr bwMode="auto">
            <a:xfrm>
              <a:off x="213360" y="72390"/>
              <a:ext cx="4578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 name="Text Box 27217"/>
            <p:cNvSpPr txBox="1">
              <a:spLocks noChangeArrowheads="1"/>
            </p:cNvSpPr>
            <p:nvPr/>
          </p:nvSpPr>
          <p:spPr bwMode="auto">
            <a:xfrm>
              <a:off x="388620" y="2399665"/>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1988</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5" name="Text Box 27218"/>
            <p:cNvSpPr txBox="1">
              <a:spLocks noChangeArrowheads="1"/>
            </p:cNvSpPr>
            <p:nvPr/>
          </p:nvSpPr>
          <p:spPr bwMode="auto">
            <a:xfrm>
              <a:off x="945515" y="2413000"/>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1992</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6" name="AutoShape 27219"/>
            <p:cNvCxnSpPr>
              <a:cxnSpLocks noChangeShapeType="1"/>
            </p:cNvCxnSpPr>
            <p:nvPr/>
          </p:nvCxnSpPr>
          <p:spPr bwMode="auto">
            <a:xfrm flipV="1">
              <a:off x="1238250" y="2308860"/>
              <a:ext cx="635" cy="116840"/>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7" name="Text Box 27220"/>
            <p:cNvSpPr txBox="1">
              <a:spLocks noChangeArrowheads="1"/>
            </p:cNvSpPr>
            <p:nvPr/>
          </p:nvSpPr>
          <p:spPr bwMode="auto">
            <a:xfrm>
              <a:off x="1607820" y="2425700"/>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1996</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38" name="AutoShape 27221"/>
            <p:cNvCxnSpPr>
              <a:cxnSpLocks noChangeShapeType="1"/>
            </p:cNvCxnSpPr>
            <p:nvPr/>
          </p:nvCxnSpPr>
          <p:spPr bwMode="auto">
            <a:xfrm flipV="1">
              <a:off x="1872615" y="2314575"/>
              <a:ext cx="635" cy="116840"/>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9" name="Text Box 27222"/>
            <p:cNvSpPr txBox="1">
              <a:spLocks noChangeArrowheads="1"/>
            </p:cNvSpPr>
            <p:nvPr/>
          </p:nvSpPr>
          <p:spPr bwMode="auto">
            <a:xfrm>
              <a:off x="2258695" y="2413000"/>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40" name="AutoShape 27223"/>
            <p:cNvCxnSpPr>
              <a:cxnSpLocks noChangeShapeType="1"/>
            </p:cNvCxnSpPr>
            <p:nvPr/>
          </p:nvCxnSpPr>
          <p:spPr bwMode="auto">
            <a:xfrm flipV="1">
              <a:off x="2516505" y="2308860"/>
              <a:ext cx="635" cy="116840"/>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41" name="Text Box 27224"/>
            <p:cNvSpPr txBox="1">
              <a:spLocks noChangeArrowheads="1"/>
            </p:cNvSpPr>
            <p:nvPr/>
          </p:nvSpPr>
          <p:spPr bwMode="auto">
            <a:xfrm>
              <a:off x="2858135" y="2399665"/>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2004</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42" name="AutoShape 27225"/>
            <p:cNvCxnSpPr>
              <a:cxnSpLocks noChangeShapeType="1"/>
            </p:cNvCxnSpPr>
            <p:nvPr/>
          </p:nvCxnSpPr>
          <p:spPr bwMode="auto">
            <a:xfrm flipV="1">
              <a:off x="3199765" y="2295525"/>
              <a:ext cx="635" cy="116840"/>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43" name="Text Box 27226"/>
            <p:cNvSpPr txBox="1">
              <a:spLocks noChangeArrowheads="1"/>
            </p:cNvSpPr>
            <p:nvPr/>
          </p:nvSpPr>
          <p:spPr bwMode="auto">
            <a:xfrm>
              <a:off x="3573145" y="2399665"/>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2008</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44" name="AutoShape 27227"/>
            <p:cNvCxnSpPr>
              <a:cxnSpLocks noChangeShapeType="1"/>
            </p:cNvCxnSpPr>
            <p:nvPr/>
          </p:nvCxnSpPr>
          <p:spPr bwMode="auto">
            <a:xfrm flipV="1">
              <a:off x="3830955" y="2295525"/>
              <a:ext cx="635" cy="116840"/>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45" name="Text Box 27228"/>
            <p:cNvSpPr txBox="1">
              <a:spLocks noChangeArrowheads="1"/>
            </p:cNvSpPr>
            <p:nvPr/>
          </p:nvSpPr>
          <p:spPr bwMode="auto">
            <a:xfrm>
              <a:off x="4225290" y="2412365"/>
              <a:ext cx="508635" cy="20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R="57150" algn="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2012</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46" name="AutoShape 27229"/>
            <p:cNvCxnSpPr>
              <a:cxnSpLocks noChangeShapeType="1"/>
            </p:cNvCxnSpPr>
            <p:nvPr/>
          </p:nvCxnSpPr>
          <p:spPr bwMode="auto">
            <a:xfrm flipV="1">
              <a:off x="4483100" y="2308225"/>
              <a:ext cx="635" cy="116840"/>
            </a:xfrm>
            <a:prstGeom prst="straightConnector1">
              <a:avLst/>
            </a:prstGeom>
            <a:noFill/>
            <a:ln w="9525">
              <a:solidFill>
                <a:schemeClr val="tx1">
                  <a:lumMod val="10000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47" name="AutoShape 27230"/>
            <p:cNvCxnSpPr>
              <a:cxnSpLocks noChangeShapeType="1"/>
            </p:cNvCxnSpPr>
            <p:nvPr/>
          </p:nvCxnSpPr>
          <p:spPr bwMode="auto">
            <a:xfrm flipV="1">
              <a:off x="671195" y="2042795"/>
              <a:ext cx="4125595" cy="28765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8" name="Rectangle 27231"/>
            <p:cNvSpPr>
              <a:spLocks noChangeArrowheads="1"/>
            </p:cNvSpPr>
            <p:nvPr/>
          </p:nvSpPr>
          <p:spPr bwMode="auto">
            <a:xfrm>
              <a:off x="1464310" y="2042795"/>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49" name="Text Box 27232"/>
            <p:cNvSpPr txBox="1">
              <a:spLocks noChangeArrowheads="1"/>
            </p:cNvSpPr>
            <p:nvPr/>
          </p:nvSpPr>
          <p:spPr bwMode="auto">
            <a:xfrm>
              <a:off x="1776730" y="1790700"/>
              <a:ext cx="691515" cy="404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GPS IIR</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P/L +S/C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0" name="Rectangle 27233"/>
            <p:cNvSpPr>
              <a:spLocks noChangeArrowheads="1"/>
            </p:cNvSpPr>
            <p:nvPr/>
          </p:nvSpPr>
          <p:spPr bwMode="auto">
            <a:xfrm>
              <a:off x="2059305" y="217043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51" name="Text Box 27234"/>
            <p:cNvSpPr txBox="1">
              <a:spLocks noChangeArrowheads="1"/>
            </p:cNvSpPr>
            <p:nvPr/>
          </p:nvSpPr>
          <p:spPr bwMode="auto">
            <a:xfrm>
              <a:off x="2374265" y="1576705"/>
              <a:ext cx="691515" cy="404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Milstar II</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P/L +S/C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2" name="Rectangle 27235"/>
            <p:cNvSpPr>
              <a:spLocks noChangeArrowheads="1"/>
            </p:cNvSpPr>
            <p:nvPr/>
          </p:nvSpPr>
          <p:spPr bwMode="auto">
            <a:xfrm>
              <a:off x="2663825" y="1956435"/>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cxnSp>
          <p:nvCxnSpPr>
            <p:cNvPr id="53" name="AutoShape 27236"/>
            <p:cNvCxnSpPr>
              <a:cxnSpLocks noChangeShapeType="1"/>
            </p:cNvCxnSpPr>
            <p:nvPr/>
          </p:nvCxnSpPr>
          <p:spPr bwMode="auto">
            <a:xfrm flipV="1">
              <a:off x="3072765" y="311150"/>
              <a:ext cx="1661160" cy="2041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4" name="Text Box 27237"/>
            <p:cNvSpPr txBox="1">
              <a:spLocks noChangeArrowheads="1"/>
            </p:cNvSpPr>
            <p:nvPr/>
          </p:nvSpPr>
          <p:spPr bwMode="auto">
            <a:xfrm>
              <a:off x="2583180" y="2072640"/>
              <a:ext cx="48133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WGS</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55" name="Rectangle 27238"/>
            <p:cNvSpPr>
              <a:spLocks noChangeArrowheads="1"/>
            </p:cNvSpPr>
            <p:nvPr/>
          </p:nvSpPr>
          <p:spPr bwMode="auto">
            <a:xfrm>
              <a:off x="3242310" y="2164715"/>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56" name="Rectangle 27239"/>
            <p:cNvSpPr>
              <a:spLocks noChangeArrowheads="1"/>
            </p:cNvSpPr>
            <p:nvPr/>
          </p:nvSpPr>
          <p:spPr bwMode="auto">
            <a:xfrm>
              <a:off x="3471545" y="207264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57" name="Text Box 27240"/>
            <p:cNvSpPr txBox="1">
              <a:spLocks noChangeArrowheads="1"/>
            </p:cNvSpPr>
            <p:nvPr/>
          </p:nvSpPr>
          <p:spPr bwMode="auto">
            <a:xfrm>
              <a:off x="2854325" y="1621155"/>
              <a:ext cx="82804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SBIRS High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HEO </a:t>
              </a:r>
              <a:r>
                <a:rPr lang="en-US" sz="1200" kern="100" dirty="0" smtClean="0">
                  <a:effectLst/>
                  <a:latin typeface="Times New Roman" panose="02020603050405020304" pitchFamily="18" charset="0"/>
                  <a:ea typeface="宋体" panose="02010600030101010101" pitchFamily="2" charset="-122"/>
                  <a:cs typeface="宋体" panose="02010600030101010101" pitchFamily="2" charset="-122"/>
                </a:rPr>
                <a:t>P/L S/C</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58" name="AutoShape 27241"/>
            <p:cNvCxnSpPr>
              <a:cxnSpLocks noChangeShapeType="1"/>
            </p:cNvCxnSpPr>
            <p:nvPr/>
          </p:nvCxnSpPr>
          <p:spPr bwMode="auto">
            <a:xfrm>
              <a:off x="3262630" y="1917065"/>
              <a:ext cx="196850" cy="1835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7242"/>
            <p:cNvCxnSpPr>
              <a:cxnSpLocks noChangeShapeType="1"/>
              <a:stCxn id="54" idx="3"/>
              <a:endCxn id="55" idx="1"/>
            </p:cNvCxnSpPr>
            <p:nvPr/>
          </p:nvCxnSpPr>
          <p:spPr bwMode="auto">
            <a:xfrm flipV="1">
              <a:off x="3064510" y="2223135"/>
              <a:ext cx="177800" cy="3238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0" name="Rectangle 27243"/>
            <p:cNvSpPr>
              <a:spLocks noChangeArrowheads="1"/>
            </p:cNvSpPr>
            <p:nvPr/>
          </p:nvSpPr>
          <p:spPr bwMode="auto">
            <a:xfrm>
              <a:off x="3693795" y="211328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61" name="Text Box 27244"/>
            <p:cNvSpPr txBox="1">
              <a:spLocks noChangeArrowheads="1"/>
            </p:cNvSpPr>
            <p:nvPr/>
          </p:nvSpPr>
          <p:spPr bwMode="auto">
            <a:xfrm>
              <a:off x="3851592" y="1958658"/>
              <a:ext cx="64579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GPS IIF P/L+S/C</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2" name="Rectangle 27245"/>
            <p:cNvSpPr>
              <a:spLocks noChangeArrowheads="1"/>
            </p:cNvSpPr>
            <p:nvPr/>
          </p:nvSpPr>
          <p:spPr bwMode="auto">
            <a:xfrm>
              <a:off x="4434205" y="200152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63" name="Text Box 27246"/>
            <p:cNvSpPr txBox="1">
              <a:spLocks noChangeArrowheads="1"/>
            </p:cNvSpPr>
            <p:nvPr/>
          </p:nvSpPr>
          <p:spPr bwMode="auto">
            <a:xfrm>
              <a:off x="4227195" y="1664970"/>
              <a:ext cx="64579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GPS III P/L+S/C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64" name="AutoShape 27247"/>
            <p:cNvCxnSpPr>
              <a:cxnSpLocks noChangeShapeType="1"/>
            </p:cNvCxnSpPr>
            <p:nvPr/>
          </p:nvCxnSpPr>
          <p:spPr bwMode="auto">
            <a:xfrm>
              <a:off x="2517140" y="1073785"/>
              <a:ext cx="1228090" cy="10223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5" name="Rectangle 27248"/>
            <p:cNvSpPr>
              <a:spLocks noChangeArrowheads="1"/>
            </p:cNvSpPr>
            <p:nvPr/>
          </p:nvSpPr>
          <p:spPr bwMode="auto">
            <a:xfrm>
              <a:off x="3517900" y="184658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66" name="Text Box 27249"/>
            <p:cNvSpPr txBox="1">
              <a:spLocks noChangeArrowheads="1"/>
            </p:cNvSpPr>
            <p:nvPr/>
          </p:nvSpPr>
          <p:spPr bwMode="auto">
            <a:xfrm>
              <a:off x="2546350" y="72390"/>
              <a:ext cx="926465" cy="4044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系统未来：</a:t>
              </a:r>
            </a:p>
            <a:p>
              <a:pPr algn="just">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在</a:t>
              </a:r>
              <a:r>
                <a:rPr lang="en-US" sz="1200" kern="100">
                  <a:effectLst/>
                  <a:latin typeface="Times New Roman" panose="02020603050405020304" pitchFamily="18" charset="0"/>
                  <a:ea typeface="宋体" panose="02010600030101010101" pitchFamily="2" charset="-122"/>
                  <a:cs typeface="宋体" panose="02010600030101010101" pitchFamily="2" charset="-122"/>
                </a:rPr>
                <a:t>1</a:t>
              </a:r>
              <a:r>
                <a:rPr lang="zh-CN" sz="1200" kern="100">
                  <a:effectLst/>
                  <a:latin typeface="Times New Roman" panose="02020603050405020304" pitchFamily="18" charset="0"/>
                  <a:ea typeface="宋体" panose="02010600030101010101" pitchFamily="2" charset="-122"/>
                  <a:cs typeface="宋体" panose="02010600030101010101" pitchFamily="2" charset="-122"/>
                </a:rPr>
                <a:t>亿行之上</a:t>
              </a:r>
            </a:p>
          </p:txBody>
        </p:sp>
        <p:sp>
          <p:nvSpPr>
            <p:cNvPr id="67" name="Rectangle 27250"/>
            <p:cNvSpPr>
              <a:spLocks noChangeArrowheads="1"/>
            </p:cNvSpPr>
            <p:nvPr/>
          </p:nvSpPr>
          <p:spPr bwMode="auto">
            <a:xfrm>
              <a:off x="3717290" y="157099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68" name="Text Box 27251"/>
            <p:cNvSpPr txBox="1">
              <a:spLocks noChangeArrowheads="1"/>
            </p:cNvSpPr>
            <p:nvPr/>
          </p:nvSpPr>
          <p:spPr bwMode="auto">
            <a:xfrm>
              <a:off x="3119755" y="1290320"/>
              <a:ext cx="83883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SBIRS High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GEO </a:t>
              </a:r>
              <a:r>
                <a:rPr lang="en-US" sz="1200" kern="100" dirty="0" smtClean="0">
                  <a:effectLst/>
                  <a:latin typeface="Times New Roman" panose="02020603050405020304" pitchFamily="18" charset="0"/>
                  <a:ea typeface="宋体" panose="02010600030101010101" pitchFamily="2" charset="-122"/>
                  <a:cs typeface="宋体" panose="02010600030101010101" pitchFamily="2" charset="-122"/>
                </a:rPr>
                <a:t>P/L S/C</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9" name="Rectangle 27252"/>
            <p:cNvSpPr>
              <a:spLocks noChangeArrowheads="1"/>
            </p:cNvSpPr>
            <p:nvPr/>
          </p:nvSpPr>
          <p:spPr bwMode="auto">
            <a:xfrm>
              <a:off x="3958590" y="129032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70" name="Text Box 27253"/>
            <p:cNvSpPr txBox="1">
              <a:spLocks noChangeArrowheads="1"/>
            </p:cNvSpPr>
            <p:nvPr/>
          </p:nvSpPr>
          <p:spPr bwMode="auto">
            <a:xfrm>
              <a:off x="4110990" y="1170940"/>
              <a:ext cx="79756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NPOESS</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 P/L+S/C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71" name="Rectangle 27254"/>
            <p:cNvSpPr>
              <a:spLocks noChangeArrowheads="1"/>
            </p:cNvSpPr>
            <p:nvPr/>
          </p:nvSpPr>
          <p:spPr bwMode="auto">
            <a:xfrm>
              <a:off x="3650615" y="1152525"/>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72" name="Text Box 27255"/>
            <p:cNvSpPr txBox="1">
              <a:spLocks noChangeArrowheads="1"/>
            </p:cNvSpPr>
            <p:nvPr/>
          </p:nvSpPr>
          <p:spPr bwMode="auto">
            <a:xfrm>
              <a:off x="3285490" y="814070"/>
              <a:ext cx="62738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AEHF</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P/L+S/C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73" name="Rectangle 27256"/>
            <p:cNvSpPr>
              <a:spLocks noChangeArrowheads="1"/>
            </p:cNvSpPr>
            <p:nvPr/>
          </p:nvSpPr>
          <p:spPr bwMode="auto">
            <a:xfrm>
              <a:off x="4463415" y="735330"/>
              <a:ext cx="143510" cy="116205"/>
            </a:xfrm>
            <a:prstGeom prst="rect">
              <a:avLst/>
            </a:prstGeom>
            <a:solidFill>
              <a:schemeClr val="accent1">
                <a:lumMod val="20000"/>
                <a:lumOff val="80000"/>
              </a:schemeClr>
            </a:solidFill>
            <a:ln w="12700">
              <a:solidFill>
                <a:schemeClr val="tx1">
                  <a:lumMod val="100000"/>
                  <a:lumOff val="0"/>
                </a:schemeClr>
              </a:solidFill>
              <a:miter lim="800000"/>
              <a:headEnd/>
              <a:tailEnd/>
            </a:ln>
            <a:effectLst/>
            <a:extLs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txBody>
            <a:bodyPr rot="0" vert="horz" wrap="square" lIns="91440" tIns="45720" rIns="91440" bIns="45720" anchor="t" anchorCtr="0" upright="1">
              <a:noAutofit/>
            </a:bodyPr>
            <a:lstStyle/>
            <a:p>
              <a:endParaRPr lang="zh-CN" altLang="en-US" sz="1200"/>
            </a:p>
          </p:txBody>
        </p:sp>
        <p:sp>
          <p:nvSpPr>
            <p:cNvPr id="74" name="Text Box 27257"/>
            <p:cNvSpPr txBox="1">
              <a:spLocks noChangeArrowheads="1"/>
            </p:cNvSpPr>
            <p:nvPr/>
          </p:nvSpPr>
          <p:spPr bwMode="auto">
            <a:xfrm>
              <a:off x="4430395" y="455295"/>
              <a:ext cx="62738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SR</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P/L+S/C</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75" name="AutoShape 27258"/>
            <p:cNvCxnSpPr>
              <a:cxnSpLocks noChangeShapeType="1"/>
            </p:cNvCxnSpPr>
            <p:nvPr/>
          </p:nvCxnSpPr>
          <p:spPr bwMode="auto">
            <a:xfrm>
              <a:off x="3459480" y="400685"/>
              <a:ext cx="970915" cy="3600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6" name="Text Box 27259"/>
            <p:cNvSpPr txBox="1">
              <a:spLocks noChangeArrowheads="1"/>
            </p:cNvSpPr>
            <p:nvPr/>
          </p:nvSpPr>
          <p:spPr bwMode="auto">
            <a:xfrm>
              <a:off x="113665" y="2719070"/>
              <a:ext cx="4887595" cy="970915"/>
            </a:xfrm>
            <a:prstGeom prst="rect">
              <a:avLst/>
            </a:prstGeom>
            <a:solidFill>
              <a:srgbClr val="FFFFFF"/>
            </a:solidFill>
            <a:ln w="9525">
              <a:solidFill>
                <a:schemeClr val="tx1">
                  <a:lumMod val="100000"/>
                  <a:lumOff val="0"/>
                </a:schemeClr>
              </a:solidFill>
              <a:miter lim="800000"/>
              <a:headEnd/>
              <a:tailEnd/>
            </a:ln>
          </p:spPr>
          <p:txBody>
            <a:bodyPr rot="0" vert="horz" wrap="square" lIns="91440" tIns="45720" rIns="91440" bIns="45720" anchor="t" anchorCtr="0" upright="1">
              <a:noAutofit/>
            </a:bodyPr>
            <a:lstStyle/>
            <a:p>
              <a:pPr algn="just">
                <a:spcAft>
                  <a:spcPts val="0"/>
                </a:spcAft>
              </a:pPr>
              <a:r>
                <a:rPr lang="zh-CN" sz="1200" kern="100" dirty="0">
                  <a:effectLst/>
                  <a:ea typeface="宋体" panose="02010600030101010101" pitchFamily="2" charset="-122"/>
                  <a:cs typeface="宋体" panose="02010600030101010101" pitchFamily="2" charset="-122"/>
                </a:rPr>
                <a:t>注释：</a:t>
              </a:r>
              <a:r>
                <a:rPr lang="en-US" sz="1200" kern="100" dirty="0">
                  <a:effectLst/>
                  <a:ea typeface="宋体" panose="02010600030101010101" pitchFamily="2" charset="-122"/>
                  <a:cs typeface="宋体" panose="02010600030101010101" pitchFamily="2" charset="-122"/>
                </a:rPr>
                <a:t>P/L(payload </a:t>
              </a:r>
              <a:r>
                <a:rPr lang="zh-CN" sz="1200" kern="100" dirty="0">
                  <a:effectLst/>
                  <a:ea typeface="宋体" panose="02010600030101010101" pitchFamily="2" charset="-122"/>
                  <a:cs typeface="宋体" panose="02010600030101010101" pitchFamily="2" charset="-122"/>
                </a:rPr>
                <a:t>有效载荷</a:t>
              </a:r>
              <a:r>
                <a:rPr lang="en-US" sz="1200" kern="100" dirty="0">
                  <a:effectLst/>
                  <a:ea typeface="宋体" panose="02010600030101010101" pitchFamily="2" charset="-122"/>
                  <a:cs typeface="宋体" panose="02010600030101010101" pitchFamily="2" charset="-122"/>
                </a:rPr>
                <a:t>)</a:t>
              </a:r>
              <a:r>
                <a:rPr lang="zh-CN" sz="1200" kern="100" dirty="0">
                  <a:effectLst/>
                  <a:ea typeface="宋体" panose="02010600030101010101" pitchFamily="2" charset="-122"/>
                  <a:cs typeface="宋体" panose="02010600030101010101" pitchFamily="2" charset="-122"/>
                </a:rPr>
                <a:t>，</a:t>
              </a:r>
              <a:r>
                <a:rPr lang="en-US" sz="1200" kern="100" dirty="0">
                  <a:effectLst/>
                  <a:ea typeface="宋体" panose="02010600030101010101" pitchFamily="2" charset="-122"/>
                  <a:cs typeface="宋体" panose="02010600030101010101" pitchFamily="2" charset="-122"/>
                </a:rPr>
                <a:t>S/C (Spacecraft</a:t>
              </a:r>
              <a:r>
                <a:rPr lang="zh-CN" sz="1200" kern="100" dirty="0">
                  <a:effectLst/>
                  <a:ea typeface="宋体" panose="02010600030101010101" pitchFamily="2" charset="-122"/>
                  <a:cs typeface="宋体" panose="02010600030101010101" pitchFamily="2" charset="-122"/>
                </a:rPr>
                <a:t>空间飞行器</a:t>
              </a:r>
              <a:r>
                <a:rPr lang="en-US" sz="1200" kern="100" dirty="0">
                  <a:effectLst/>
                  <a:ea typeface="宋体" panose="02010600030101010101" pitchFamily="2" charset="-122"/>
                  <a:cs typeface="宋体" panose="02010600030101010101" pitchFamily="2" charset="-122"/>
                </a:rPr>
                <a:t>)</a:t>
              </a:r>
              <a:r>
                <a:rPr lang="zh-CN" sz="1200" kern="100" dirty="0">
                  <a:effectLst/>
                  <a:ea typeface="宋体" panose="02010600030101010101" pitchFamily="2" charset="-122"/>
                  <a:cs typeface="宋体" panose="02010600030101010101" pitchFamily="2" charset="-122"/>
                </a:rPr>
                <a:t>，</a:t>
              </a:r>
              <a:r>
                <a:rPr lang="en-US" sz="1200" kern="100" dirty="0">
                  <a:effectLst/>
                  <a:ea typeface="宋体" panose="02010600030101010101" pitchFamily="2" charset="-122"/>
                  <a:cs typeface="宋体" panose="02010600030101010101" pitchFamily="2" charset="-122"/>
                </a:rPr>
                <a:t> AEHF(Advanced Extreme High Frequency-</a:t>
              </a:r>
              <a:r>
                <a:rPr lang="zh-CN" sz="1200" kern="100" dirty="0">
                  <a:effectLst/>
                  <a:ea typeface="宋体" panose="02010600030101010101" pitchFamily="2" charset="-122"/>
                  <a:cs typeface="宋体" panose="02010600030101010101" pitchFamily="2" charset="-122"/>
                </a:rPr>
                <a:t>先进极高频卫星</a:t>
              </a:r>
              <a:r>
                <a:rPr lang="en-US" sz="1200" kern="100" dirty="0">
                  <a:effectLst/>
                  <a:ea typeface="宋体" panose="02010600030101010101" pitchFamily="2" charset="-122"/>
                  <a:cs typeface="宋体" panose="02010600030101010101" pitchFamily="2" charset="-122"/>
                </a:rPr>
                <a:t>)</a:t>
              </a:r>
              <a:r>
                <a:rPr lang="zh-CN" sz="1200" kern="100" dirty="0">
                  <a:effectLst/>
                  <a:ea typeface="宋体" panose="02010600030101010101" pitchFamily="2" charset="-122"/>
                  <a:cs typeface="宋体" panose="02010600030101010101" pitchFamily="2" charset="-122"/>
                </a:rPr>
                <a:t>，</a:t>
              </a:r>
              <a:r>
                <a:rPr lang="en-US" sz="1200" kern="100" dirty="0">
                  <a:effectLst/>
                  <a:ea typeface="宋体" panose="02010600030101010101" pitchFamily="2" charset="-122"/>
                  <a:cs typeface="宋体" panose="02010600030101010101" pitchFamily="2" charset="-122"/>
                </a:rPr>
                <a:t>GEO(Geosynchronous Earth Orbit GPS</a:t>
              </a:r>
              <a:r>
                <a:rPr lang="zh-CN" sz="1200" kern="100" dirty="0">
                  <a:effectLst/>
                  <a:ea typeface="宋体" panose="02010600030101010101" pitchFamily="2" charset="-122"/>
                  <a:cs typeface="宋体" panose="02010600030101010101" pitchFamily="2" charset="-122"/>
                </a:rPr>
                <a:t>地球同步轨道</a:t>
              </a:r>
              <a:r>
                <a:rPr lang="en-US" sz="1200" kern="100" dirty="0">
                  <a:effectLst/>
                  <a:ea typeface="宋体" panose="02010600030101010101" pitchFamily="2" charset="-122"/>
                  <a:cs typeface="宋体" panose="02010600030101010101" pitchFamily="2" charset="-122"/>
                </a:rPr>
                <a:t>GPS), GPS(Global Positioning System</a:t>
              </a:r>
              <a:r>
                <a:rPr lang="zh-CN" sz="1200" kern="100" dirty="0">
                  <a:effectLst/>
                  <a:ea typeface="宋体" panose="02010600030101010101" pitchFamily="2" charset="-122"/>
                  <a:cs typeface="宋体" panose="02010600030101010101" pitchFamily="2" charset="-122"/>
                </a:rPr>
                <a:t>全球定位系统</a:t>
              </a:r>
              <a:r>
                <a:rPr lang="en-US" sz="1200" kern="100" dirty="0">
                  <a:effectLst/>
                  <a:ea typeface="宋体" panose="02010600030101010101" pitchFamily="2" charset="-122"/>
                  <a:cs typeface="宋体" panose="02010600030101010101" pitchFamily="2" charset="-122"/>
                </a:rPr>
                <a:t>), HEO(High  </a:t>
              </a:r>
              <a:r>
                <a:rPr lang="en-US" sz="1200" kern="100" dirty="0" err="1">
                  <a:effectLst/>
                  <a:ea typeface="宋体" panose="02010600030101010101" pitchFamily="2" charset="-122"/>
                  <a:cs typeface="宋体" panose="02010600030101010101" pitchFamily="2" charset="-122"/>
                </a:rPr>
                <a:t>Ellipical</a:t>
              </a:r>
              <a:r>
                <a:rPr lang="en-US" sz="1200" kern="100" dirty="0">
                  <a:effectLst/>
                  <a:ea typeface="宋体" panose="02010600030101010101" pitchFamily="2" charset="-122"/>
                  <a:cs typeface="宋体" panose="02010600030101010101" pitchFamily="2" charset="-122"/>
                </a:rPr>
                <a:t> Orbit</a:t>
              </a:r>
              <a:r>
                <a:rPr lang="zh-CN" sz="1200" kern="100" dirty="0">
                  <a:effectLst/>
                  <a:ea typeface="宋体" panose="02010600030101010101" pitchFamily="2" charset="-122"/>
                  <a:cs typeface="宋体" panose="02010600030101010101" pitchFamily="2" charset="-122"/>
                </a:rPr>
                <a:t>高轨道地球卫星</a:t>
              </a:r>
              <a:r>
                <a:rPr lang="en-US" sz="1200" kern="100" dirty="0">
                  <a:effectLst/>
                  <a:ea typeface="宋体" panose="02010600030101010101" pitchFamily="2" charset="-122"/>
                  <a:cs typeface="宋体" panose="02010600030101010101" pitchFamily="2" charset="-122"/>
                </a:rPr>
                <a:t>),NPOESS(National Polar-Orbiting Operational Environment</a:t>
              </a:r>
              <a:r>
                <a:rPr lang="zh-CN" sz="1200" kern="100" dirty="0">
                  <a:effectLst/>
                  <a:ea typeface="宋体" panose="02010600030101010101" pitchFamily="2" charset="-122"/>
                  <a:cs typeface="宋体" panose="02010600030101010101" pitchFamily="2" charset="-122"/>
                </a:rPr>
                <a:t>国家极轨业务环境</a:t>
              </a:r>
              <a:r>
                <a:rPr lang="en-US" sz="1200" kern="100" dirty="0">
                  <a:effectLst/>
                  <a:ea typeface="宋体" panose="02010600030101010101" pitchFamily="2" charset="-122"/>
                  <a:cs typeface="宋体" panose="02010600030101010101" pitchFamily="2" charset="-122"/>
                </a:rPr>
                <a:t>), STSS(Space Training and </a:t>
              </a:r>
              <a:r>
                <a:rPr lang="en-US" sz="1200" kern="100" dirty="0" err="1">
                  <a:effectLst/>
                  <a:ea typeface="宋体" panose="02010600030101010101" pitchFamily="2" charset="-122"/>
                  <a:cs typeface="宋体" panose="02010600030101010101" pitchFamily="2" charset="-122"/>
                </a:rPr>
                <a:t>Survellance</a:t>
              </a:r>
              <a:r>
                <a:rPr lang="en-US" sz="1200" kern="100" dirty="0">
                  <a:effectLst/>
                  <a:ea typeface="宋体" panose="02010600030101010101" pitchFamily="2" charset="-122"/>
                  <a:cs typeface="宋体" panose="02010600030101010101" pitchFamily="2" charset="-122"/>
                </a:rPr>
                <a:t> System</a:t>
              </a:r>
              <a:r>
                <a:rPr lang="zh-CN" sz="1200" kern="100" dirty="0">
                  <a:effectLst/>
                  <a:ea typeface="宋体" panose="02010600030101010101" pitchFamily="2" charset="-122"/>
                  <a:cs typeface="宋体" panose="02010600030101010101" pitchFamily="2" charset="-122"/>
                </a:rPr>
                <a:t>空间训练与生存系统</a:t>
              </a:r>
              <a:r>
                <a:rPr lang="en-US" sz="1200" kern="100" dirty="0">
                  <a:effectLst/>
                  <a:ea typeface="宋体" panose="02010600030101010101" pitchFamily="2" charset="-122"/>
                  <a:cs typeface="宋体" panose="02010600030101010101" pitchFamily="2" charset="-122"/>
                </a:rPr>
                <a:t>), WGS(Wideband Global </a:t>
              </a:r>
              <a:r>
                <a:rPr lang="en-US" sz="1200" kern="100" dirty="0" err="1">
                  <a:effectLst/>
                  <a:ea typeface="宋体" panose="02010600030101010101" pitchFamily="2" charset="-122"/>
                  <a:cs typeface="宋体" panose="02010600030101010101" pitchFamily="2" charset="-122"/>
                </a:rPr>
                <a:t>Satcom</a:t>
              </a:r>
              <a:r>
                <a:rPr lang="zh-CN" sz="1200" kern="100" dirty="0">
                  <a:solidFill>
                    <a:srgbClr val="323232"/>
                  </a:solidFill>
                  <a:effectLst/>
                  <a:latin typeface="Arial" panose="020B0604020202020204" pitchFamily="34" charset="0"/>
                  <a:ea typeface="宋体" panose="02010600030101010101" pitchFamily="2" charset="-122"/>
                  <a:cs typeface="Arial" panose="020B0604020202020204" pitchFamily="34" charset="0"/>
                </a:rPr>
                <a:t>宽带全球卫星通信</a:t>
              </a:r>
              <a:r>
                <a:rPr lang="en-US" sz="1200" kern="100" dirty="0">
                  <a:effectLst/>
                  <a:ea typeface="宋体" panose="02010600030101010101" pitchFamily="2" charset="-122"/>
                  <a:cs typeface="宋体" panose="02010600030101010101" pitchFamily="2" charset="-122"/>
                </a:rPr>
                <a:t>)</a:t>
              </a:r>
              <a:r>
                <a:rPr lang="zh-CN" sz="1200" kern="100" dirty="0">
                  <a:effectLst/>
                  <a:ea typeface="宋体" panose="02010600030101010101" pitchFamily="2" charset="-122"/>
                  <a:cs typeface="宋体" panose="02010600030101010101" pitchFamily="2" charset="-122"/>
                </a:rPr>
                <a:t>。</a:t>
              </a:r>
            </a:p>
          </p:txBody>
        </p:sp>
      </p:grpSp>
    </p:spTree>
    <p:extLst>
      <p:ext uri="{BB962C8B-B14F-4D97-AF65-F5344CB8AC3E}">
        <p14:creationId xmlns:p14="http://schemas.microsoft.com/office/powerpoint/2010/main" val="3012894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28.3.1 SIS</a:t>
            </a:r>
            <a:r>
              <a:rPr lang="zh-CN" altLang="en-US" dirty="0" smtClean="0"/>
              <a:t>的定义</a:t>
            </a:r>
            <a:endParaRPr lang="zh-CN" altLang="en-US" dirty="0"/>
          </a:p>
        </p:txBody>
      </p:sp>
      <p:sp>
        <p:nvSpPr>
          <p:cNvPr id="3" name="内容占位符 2"/>
          <p:cNvSpPr>
            <a:spLocks noGrp="1"/>
          </p:cNvSpPr>
          <p:nvPr>
            <p:ph idx="1"/>
          </p:nvPr>
        </p:nvSpPr>
        <p:spPr/>
        <p:txBody>
          <a:bodyPr/>
          <a:lstStyle/>
          <a:p>
            <a:r>
              <a:rPr lang="zh-CN" altLang="en-US" dirty="0" smtClean="0"/>
              <a:t>软件成为网络化、信息化经济社会中产品和服务增长的重要因素。</a:t>
            </a:r>
            <a:endParaRPr lang="en-US" altLang="zh-CN" dirty="0" smtClean="0"/>
          </a:p>
          <a:p>
            <a:r>
              <a:rPr lang="zh-CN" altLang="en-US" dirty="0" smtClean="0"/>
              <a:t>系统中硬件所占比例越来越小。行业形成了以软件为主体的系统，称之为软件软件密集系统</a:t>
            </a:r>
            <a:r>
              <a:rPr lang="en-US" dirty="0" smtClean="0"/>
              <a:t>(SIS---Software-Intensive-System)</a:t>
            </a:r>
            <a:r>
              <a:rPr lang="zh-CN" altLang="en-US" dirty="0" smtClean="0"/>
              <a:t>。</a:t>
            </a:r>
            <a:endParaRPr lang="en-US" altLang="zh-CN" dirty="0" smtClean="0"/>
          </a:p>
          <a:p>
            <a:pPr lvl="1"/>
            <a:r>
              <a:rPr lang="zh-CN" altLang="en-US" b="1" dirty="0" smtClean="0"/>
              <a:t>“一个</a:t>
            </a:r>
            <a:r>
              <a:rPr lang="en-US" b="1" dirty="0" smtClean="0"/>
              <a:t>SIS</a:t>
            </a:r>
            <a:r>
              <a:rPr lang="zh-CN" altLang="en-US" b="1" dirty="0" smtClean="0"/>
              <a:t>是这样的系统，其中的软件对整个系统的设计、构造、部署和进化发挥着基础作用。”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28.3.2 SIS</a:t>
            </a:r>
            <a:r>
              <a:rPr lang="zh-CN" altLang="en-US" dirty="0" smtClean="0"/>
              <a:t>应用场景</a:t>
            </a:r>
            <a:endParaRPr lang="zh-CN" altLang="en-US" dirty="0"/>
          </a:p>
        </p:txBody>
      </p:sp>
      <p:sp>
        <p:nvSpPr>
          <p:cNvPr id="3" name="内容占位符 2"/>
          <p:cNvSpPr>
            <a:spLocks noGrp="1"/>
          </p:cNvSpPr>
          <p:nvPr>
            <p:ph idx="1"/>
          </p:nvPr>
        </p:nvSpPr>
        <p:spPr>
          <a:xfrm>
            <a:off x="977443" y="1262508"/>
            <a:ext cx="8001000" cy="4902200"/>
          </a:xfrm>
        </p:spPr>
        <p:txBody>
          <a:bodyPr/>
          <a:lstStyle/>
          <a:p>
            <a:r>
              <a:rPr lang="zh-CN" altLang="en-US" sz="2400" dirty="0" smtClean="0"/>
              <a:t>未来的繁荣在很大程度上取决于软件密集系统的工程和工业竞争力。</a:t>
            </a:r>
            <a:endParaRPr lang="en-US" altLang="zh-CN" sz="2400" dirty="0" smtClean="0"/>
          </a:p>
          <a:p>
            <a:pPr lvl="1"/>
            <a:r>
              <a:rPr lang="zh-CN" altLang="en-US" sz="2000" b="1" dirty="0" smtClean="0"/>
              <a:t>第一类是环境监测和控制系统的应用</a:t>
            </a:r>
            <a:r>
              <a:rPr lang="zh-CN" altLang="en-US" sz="2000" dirty="0" smtClean="0"/>
              <a:t>。这种系统的特点是收集环境数据，并采用特定的方法控制环境。</a:t>
            </a:r>
            <a:endParaRPr lang="en-US" altLang="zh-CN" sz="2000" dirty="0" smtClean="0"/>
          </a:p>
          <a:p>
            <a:pPr lvl="1"/>
            <a:r>
              <a:rPr lang="zh-CN" altLang="en-US" sz="2000" dirty="0" smtClean="0"/>
              <a:t>通常的自适应的嵌入式系统，即软件密集型的复杂反应式系统，应当能解决不断变化的工作条件的系统控制。例如，</a:t>
            </a:r>
          </a:p>
          <a:p>
            <a:pPr lvl="2"/>
            <a:r>
              <a:rPr lang="en-US" sz="1800" dirty="0" smtClean="0"/>
              <a:t>a</a:t>
            </a:r>
            <a:r>
              <a:rPr lang="zh-CN" altLang="en-US" sz="1800" dirty="0" smtClean="0"/>
              <a:t>）</a:t>
            </a:r>
            <a:r>
              <a:rPr lang="zh-CN" altLang="en-US" sz="1800" b="1" dirty="0" smtClean="0"/>
              <a:t>汽车和航空电子设备应用的嵌入式系统。</a:t>
            </a:r>
            <a:endParaRPr lang="en-US" altLang="zh-CN" sz="1800" b="1" dirty="0" smtClean="0"/>
          </a:p>
          <a:p>
            <a:pPr lvl="2"/>
            <a:r>
              <a:rPr lang="en-US" sz="1800" dirty="0" smtClean="0"/>
              <a:t>b</a:t>
            </a:r>
            <a:r>
              <a:rPr lang="zh-CN" altLang="en-US" sz="1800" dirty="0" smtClean="0"/>
              <a:t>）</a:t>
            </a:r>
            <a:r>
              <a:rPr lang="zh-CN" altLang="en-US" sz="1800" b="1" dirty="0" smtClean="0"/>
              <a:t>软件控制的关键基础设施</a:t>
            </a:r>
            <a:r>
              <a:rPr lang="zh-CN" altLang="en-US" sz="1800" dirty="0" smtClean="0"/>
              <a:t>，像国家电力网、交通运输控制、气象监测和预报等</a:t>
            </a:r>
            <a:endParaRPr lang="en-US" altLang="zh-CN" sz="1800" dirty="0" smtClean="0"/>
          </a:p>
          <a:p>
            <a:pPr lvl="2"/>
            <a:r>
              <a:rPr lang="en-US" sz="1800" dirty="0" smtClean="0"/>
              <a:t>c</a:t>
            </a:r>
            <a:r>
              <a:rPr lang="zh-CN" altLang="en-US" sz="1800" dirty="0" smtClean="0"/>
              <a:t>）</a:t>
            </a:r>
            <a:r>
              <a:rPr lang="zh-CN" altLang="en-US" sz="1800" b="1" dirty="0" smtClean="0"/>
              <a:t>医疗和卫生部门的业务系统</a:t>
            </a:r>
            <a:r>
              <a:rPr lang="zh-CN" altLang="en-US" sz="1800" dirty="0" smtClean="0"/>
              <a:t>，如计算机诊断与手术辅助系统，一方面是医院计算机诊断与手术辅助系统在不能发生故障；另一方面是医疗决策支持和手术管理软件需要从众多的传感器采集的实时数据进行分析</a:t>
            </a:r>
            <a:r>
              <a:rPr lang="en-US" altLang="zh-CN" sz="1800" dirty="0" smtClean="0"/>
              <a:t>.</a:t>
            </a:r>
            <a:endParaRPr lang="zh-CN" alt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000" b="1" dirty="0" smtClean="0"/>
              <a:t>第二类是高度复杂的软件系统开发、集成和组合而成的</a:t>
            </a:r>
            <a:r>
              <a:rPr lang="en-US" sz="2000" b="1" dirty="0" smtClean="0"/>
              <a:t>SIS</a:t>
            </a:r>
            <a:r>
              <a:rPr lang="zh-CN" altLang="en-US" sz="2000" b="1" dirty="0" smtClean="0"/>
              <a:t>系统。</a:t>
            </a:r>
            <a:r>
              <a:rPr lang="zh-CN" altLang="en-US" sz="2000" dirty="0" smtClean="0"/>
              <a:t>例如，</a:t>
            </a:r>
          </a:p>
          <a:p>
            <a:pPr lvl="2"/>
            <a:r>
              <a:rPr lang="en-US" sz="1800" dirty="0"/>
              <a:t>a</a:t>
            </a:r>
            <a:r>
              <a:rPr lang="zh-CN" altLang="en-US" sz="1800" dirty="0"/>
              <a:t>）在电信方面，随机的</a:t>
            </a:r>
            <a:r>
              <a:rPr lang="en-US" sz="1800" dirty="0"/>
              <a:t>(ad hoc)</a:t>
            </a:r>
            <a:r>
              <a:rPr lang="zh-CN" altLang="en-US" sz="1800" dirty="0"/>
              <a:t>无线系统是分散的，动态变化的拓扑结构，</a:t>
            </a:r>
            <a:r>
              <a:rPr lang="zh-CN" altLang="en-US" sz="1800" dirty="0" smtClean="0"/>
              <a:t>每个节点</a:t>
            </a:r>
            <a:r>
              <a:rPr lang="zh-CN" altLang="en-US" sz="1800" dirty="0"/>
              <a:t>会频繁地进入和离开系统。系统中节点数、通信方式、拓扑结构是变化的。</a:t>
            </a:r>
          </a:p>
          <a:p>
            <a:pPr lvl="2"/>
            <a:r>
              <a:rPr lang="en-US" sz="1800" dirty="0"/>
              <a:t>b</a:t>
            </a:r>
            <a:r>
              <a:rPr lang="zh-CN" altLang="en-US" sz="1800" dirty="0"/>
              <a:t>）大型制造企业的基础设施。一个大企业的</a:t>
            </a:r>
            <a:r>
              <a:rPr lang="en-US" sz="1800" dirty="0"/>
              <a:t>IT</a:t>
            </a:r>
            <a:r>
              <a:rPr lang="zh-CN" altLang="en-US" sz="1800" dirty="0"/>
              <a:t>基础设施建设会将多个计算机辅助设计</a:t>
            </a:r>
            <a:r>
              <a:rPr lang="en-US" sz="1800" dirty="0"/>
              <a:t>(CAD)</a:t>
            </a:r>
            <a:r>
              <a:rPr lang="zh-CN" altLang="en-US" sz="1800" dirty="0"/>
              <a:t>系统、计算机辅助制造系统</a:t>
            </a:r>
            <a:r>
              <a:rPr lang="en-US" sz="1800" dirty="0"/>
              <a:t>(CAM)</a:t>
            </a:r>
            <a:r>
              <a:rPr lang="zh-CN" altLang="en-US" sz="1800" dirty="0"/>
              <a:t>，采购和供应链管理系统等等，集成为一个</a:t>
            </a:r>
            <a:r>
              <a:rPr lang="en-US" sz="1800" dirty="0"/>
              <a:t>SIS</a:t>
            </a:r>
            <a:r>
              <a:rPr lang="zh-CN" altLang="en-US" sz="1800" dirty="0"/>
              <a:t>整体系统支持大型制造企业的运营和决策</a:t>
            </a:r>
            <a:r>
              <a:rPr lang="zh-CN" altLang="en-US" sz="1800" dirty="0" smtClean="0"/>
              <a:t>。</a:t>
            </a:r>
            <a:endParaRPr lang="en-US" altLang="zh-CN" sz="1600" dirty="0"/>
          </a:p>
          <a:p>
            <a:r>
              <a:rPr lang="zh-CN" altLang="en-US" sz="2400" b="1" dirty="0" smtClean="0"/>
              <a:t>物联网技术的发展进一步推动了这类需求：</a:t>
            </a:r>
            <a:endParaRPr lang="en-US" altLang="zh-CN" sz="2400" b="1" dirty="0" smtClean="0"/>
          </a:p>
          <a:p>
            <a:pPr lvl="1"/>
            <a:r>
              <a:rPr lang="zh-CN" altLang="en-US" sz="2000" dirty="0" smtClean="0"/>
              <a:t>更多的传感</a:t>
            </a:r>
            <a:r>
              <a:rPr lang="en-US" altLang="zh-CN" sz="2000" dirty="0" smtClean="0"/>
              <a:t>(</a:t>
            </a:r>
            <a:r>
              <a:rPr lang="zh-CN" altLang="en-US" sz="2000" dirty="0" smtClean="0"/>
              <a:t>感知</a:t>
            </a:r>
            <a:r>
              <a:rPr lang="en-US" altLang="zh-CN" sz="2000" dirty="0" smtClean="0"/>
              <a:t>)</a:t>
            </a:r>
            <a:r>
              <a:rPr lang="zh-CN" altLang="en-US" sz="2000" dirty="0" smtClean="0"/>
              <a:t>设备接入，获得更多的数据，并进行处理</a:t>
            </a:r>
            <a:endParaRPr lang="en-US" altLang="zh-CN" sz="2000" dirty="0" smtClean="0"/>
          </a:p>
          <a:p>
            <a:pPr lvl="1"/>
            <a:r>
              <a:rPr lang="zh-CN" altLang="en-US" sz="2000" dirty="0" smtClean="0"/>
              <a:t>物联网与互联网连接在一起，人</a:t>
            </a:r>
            <a:r>
              <a:rPr lang="en-US" altLang="zh-CN" sz="2000" dirty="0" smtClean="0"/>
              <a:t>—</a:t>
            </a:r>
            <a:r>
              <a:rPr lang="zh-CN" altLang="en-US" sz="2000" dirty="0" smtClean="0"/>
              <a:t>机</a:t>
            </a:r>
            <a:r>
              <a:rPr lang="en-US" altLang="zh-CN" sz="2000" dirty="0" smtClean="0"/>
              <a:t>—</a:t>
            </a:r>
            <a:r>
              <a:rPr lang="zh-CN" altLang="en-US" sz="2000" dirty="0" smtClean="0"/>
              <a:t>环境间的数据交换更频繁</a:t>
            </a:r>
            <a:endParaRPr lang="en-US" altLang="zh-CN" sz="2000" dirty="0" smtClean="0"/>
          </a:p>
          <a:p>
            <a:pPr lvl="1"/>
            <a:r>
              <a:rPr lang="zh-CN" altLang="en-US" sz="2000" dirty="0" smtClean="0"/>
              <a:t>获取和处理的数据量更大</a:t>
            </a:r>
            <a:r>
              <a:rPr lang="en-US" altLang="zh-CN" sz="2000" dirty="0" smtClean="0"/>
              <a:t>——</a:t>
            </a:r>
            <a:r>
              <a:rPr lang="zh-CN" altLang="en-US" sz="2000" dirty="0" smtClean="0"/>
              <a:t>大数据的软件系统（采集、存储、分析和知识获取、展现与再利用等）</a:t>
            </a:r>
            <a:endParaRPr lang="en-US" altLang="zh-CN" sz="2000" dirty="0" smtClean="0"/>
          </a:p>
          <a:p>
            <a:pPr lvl="1"/>
            <a:endParaRPr lang="zh-CN" altLang="en-US" sz="20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28.3.3 SIS</a:t>
            </a:r>
            <a:r>
              <a:rPr lang="zh-CN" altLang="en-US" dirty="0" smtClean="0"/>
              <a:t>的工程化挑战</a:t>
            </a:r>
            <a:endParaRPr lang="zh-CN" altLang="en-US" dirty="0"/>
          </a:p>
        </p:txBody>
      </p:sp>
      <p:sp>
        <p:nvSpPr>
          <p:cNvPr id="3" name="内容占位符 2"/>
          <p:cNvSpPr>
            <a:spLocks noGrp="1"/>
          </p:cNvSpPr>
          <p:nvPr>
            <p:ph idx="1"/>
          </p:nvPr>
        </p:nvSpPr>
        <p:spPr/>
        <p:txBody>
          <a:bodyPr/>
          <a:lstStyle/>
          <a:p>
            <a:r>
              <a:rPr lang="zh-CN" altLang="en-US" dirty="0" smtClean="0"/>
              <a:t>当前的技术和方法具有如下的局限性：</a:t>
            </a:r>
            <a:endParaRPr lang="en-US" altLang="zh-CN" dirty="0" smtClean="0"/>
          </a:p>
          <a:p>
            <a:pPr lvl="1"/>
            <a:r>
              <a:rPr lang="en-US" dirty="0" smtClean="0"/>
              <a:t>1</a:t>
            </a:r>
            <a:r>
              <a:rPr lang="zh-CN" altLang="en-US" dirty="0" smtClean="0"/>
              <a:t>）已有的实用主义的建模语言</a:t>
            </a:r>
            <a:r>
              <a:rPr lang="en-US" altLang="zh-CN" dirty="0" smtClean="0"/>
              <a:t>(</a:t>
            </a:r>
            <a:r>
              <a:rPr lang="zh-CN" altLang="en-US" dirty="0" smtClean="0"/>
              <a:t>如</a:t>
            </a:r>
            <a:r>
              <a:rPr lang="en-US" altLang="zh-CN" dirty="0" smtClean="0"/>
              <a:t>UML)</a:t>
            </a:r>
            <a:r>
              <a:rPr lang="zh-CN" altLang="en-US" dirty="0" smtClean="0"/>
              <a:t>和技术缺乏清晰的科学基础，阻碍了强大的分析和开发工具构造；</a:t>
            </a:r>
          </a:p>
          <a:p>
            <a:pPr lvl="1"/>
            <a:r>
              <a:rPr lang="en-US" dirty="0" smtClean="0"/>
              <a:t>2</a:t>
            </a:r>
            <a:r>
              <a:rPr lang="zh-CN" altLang="en-US" dirty="0" smtClean="0"/>
              <a:t>）当前形式化方法不能与实用方法很好地集成，不能按比例扩展复杂的软件密集系统；</a:t>
            </a:r>
          </a:p>
          <a:p>
            <a:pPr lvl="1"/>
            <a:r>
              <a:rPr lang="en-US" dirty="0" smtClean="0"/>
              <a:t>3</a:t>
            </a:r>
            <a:r>
              <a:rPr lang="zh-CN" altLang="en-US" dirty="0" smtClean="0"/>
              <a:t>）没有实际的工程方法能完全支持软件更改、适应、异质性、服务质量、密安、信任、以及动态和不可预测的环境等的特征。</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主要的挑战</a:t>
            </a:r>
            <a:endParaRPr lang="zh-CN" altLang="en-US" dirty="0"/>
          </a:p>
        </p:txBody>
      </p:sp>
      <p:sp>
        <p:nvSpPr>
          <p:cNvPr id="3" name="内容占位符 2"/>
          <p:cNvSpPr>
            <a:spLocks noGrp="1"/>
          </p:cNvSpPr>
          <p:nvPr>
            <p:ph idx="1"/>
          </p:nvPr>
        </p:nvSpPr>
        <p:spPr/>
        <p:txBody>
          <a:bodyPr/>
          <a:lstStyle/>
          <a:p>
            <a:r>
              <a:rPr lang="zh-CN" altLang="en-US" dirty="0" smtClean="0"/>
              <a:t>最大的如何捕获软件需求和需求表达技术，进一步包括：</a:t>
            </a:r>
          </a:p>
          <a:p>
            <a:pPr lvl="1"/>
            <a:r>
              <a:rPr lang="en-US" dirty="0" smtClean="0"/>
              <a:t>1</a:t>
            </a:r>
            <a:r>
              <a:rPr lang="zh-CN" altLang="en-US" dirty="0" smtClean="0"/>
              <a:t>）需要新的规格说明语言，捕获系统和软件需求。这些语言是描述性的；</a:t>
            </a:r>
          </a:p>
          <a:p>
            <a:pPr lvl="1"/>
            <a:r>
              <a:rPr lang="en-US" dirty="0" smtClean="0"/>
              <a:t>2</a:t>
            </a:r>
            <a:r>
              <a:rPr lang="zh-CN" altLang="en-US" dirty="0" smtClean="0"/>
              <a:t>）精炼和直接对规格说明进行排错</a:t>
            </a:r>
            <a:r>
              <a:rPr lang="en-US" dirty="0" smtClean="0"/>
              <a:t>(Debugging)</a:t>
            </a:r>
            <a:r>
              <a:rPr lang="zh-CN" altLang="en-US" dirty="0" smtClean="0"/>
              <a:t>的模型和技术；</a:t>
            </a:r>
          </a:p>
          <a:p>
            <a:pPr lvl="1"/>
            <a:r>
              <a:rPr lang="en-US" dirty="0" smtClean="0"/>
              <a:t>3</a:t>
            </a:r>
            <a:r>
              <a:rPr lang="zh-CN" altLang="en-US" dirty="0" smtClean="0"/>
              <a:t>）对规格说明排除的同时，推断系统特征的能力；</a:t>
            </a:r>
          </a:p>
          <a:p>
            <a:pPr lvl="1"/>
            <a:r>
              <a:rPr lang="en-US" dirty="0" smtClean="0"/>
              <a:t>4</a:t>
            </a:r>
            <a:r>
              <a:rPr lang="zh-CN" altLang="en-US" dirty="0" smtClean="0"/>
              <a:t>）编译器能够将规格说明转换为可证明的正确、有效的、可执行代码；</a:t>
            </a:r>
          </a:p>
          <a:p>
            <a:pPr lvl="1"/>
            <a:r>
              <a:rPr lang="en-US" dirty="0" smtClean="0"/>
              <a:t>5</a:t>
            </a:r>
            <a:r>
              <a:rPr lang="zh-CN" altLang="en-US" dirty="0" smtClean="0"/>
              <a:t>）从遗留代码中抽取需求规格说明的技术；</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主要的</a:t>
            </a:r>
            <a:r>
              <a:rPr lang="zh-CN" altLang="en-US" dirty="0" smtClean="0"/>
              <a:t>挑战</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914400" y="1420390"/>
            <a:ext cx="8001000" cy="4902200"/>
          </a:xfrm>
        </p:spPr>
        <p:txBody>
          <a:bodyPr/>
          <a:lstStyle/>
          <a:p>
            <a:pPr lvl="1"/>
            <a:r>
              <a:rPr lang="en-US" altLang="zh-CN" dirty="0"/>
              <a:t>6</a:t>
            </a:r>
            <a:r>
              <a:rPr lang="zh-CN" altLang="en-US" dirty="0"/>
              <a:t>）领域特定的语言、方法、和技术</a:t>
            </a:r>
            <a:r>
              <a:rPr lang="zh-CN" altLang="en-US" dirty="0" smtClean="0"/>
              <a:t>；</a:t>
            </a:r>
            <a:endParaRPr lang="en-US" dirty="0" smtClean="0"/>
          </a:p>
          <a:p>
            <a:pPr lvl="1"/>
            <a:r>
              <a:rPr lang="en-US" dirty="0" smtClean="0"/>
              <a:t>7</a:t>
            </a:r>
            <a:r>
              <a:rPr lang="zh-CN" altLang="en-US" dirty="0" smtClean="0"/>
              <a:t>）将各种工具集成到一起工作；包括：代码插入</a:t>
            </a:r>
            <a:r>
              <a:rPr lang="en-US" dirty="0" smtClean="0"/>
              <a:t>(pragmatic)</a:t>
            </a:r>
            <a:r>
              <a:rPr lang="zh-CN" altLang="en-US" dirty="0" smtClean="0"/>
              <a:t>、符号执行和模拟、以及形式化验证等；</a:t>
            </a:r>
          </a:p>
          <a:p>
            <a:pPr lvl="1"/>
            <a:r>
              <a:rPr lang="en-US" dirty="0" smtClean="0"/>
              <a:t>8</a:t>
            </a:r>
            <a:r>
              <a:rPr lang="zh-CN" altLang="en-US" dirty="0" smtClean="0"/>
              <a:t>）复杂的规格说明的描述、确认、验证、认证、继承和管理；</a:t>
            </a:r>
          </a:p>
          <a:p>
            <a:pPr lvl="1"/>
            <a:r>
              <a:rPr lang="en-US" dirty="0" smtClean="0"/>
              <a:t>9</a:t>
            </a:r>
            <a:r>
              <a:rPr lang="zh-CN" altLang="en-US" dirty="0" smtClean="0"/>
              <a:t>）将异构部件组合，形成满足其规格说明要求的软件系统的技术，包括规格说明、</a:t>
            </a:r>
            <a:r>
              <a:rPr lang="en-US" dirty="0" smtClean="0"/>
              <a:t>COTS</a:t>
            </a:r>
            <a:r>
              <a:rPr lang="zh-CN" altLang="en-US" dirty="0" smtClean="0"/>
              <a:t>部件、遗留代码、代码实现的数据抽象类型、手写代码等的代码综合技术；</a:t>
            </a:r>
          </a:p>
          <a:p>
            <a:pPr lvl="1"/>
            <a:r>
              <a:rPr lang="en-US" dirty="0" smtClean="0"/>
              <a:t>10</a:t>
            </a:r>
            <a:r>
              <a:rPr lang="zh-CN" altLang="en-US" dirty="0" smtClean="0"/>
              <a:t>）测试和验证的综合方法。</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28.3.4 </a:t>
            </a:r>
            <a:r>
              <a:rPr lang="zh-CN" altLang="en-US" dirty="0" smtClean="0"/>
              <a:t>超大规模</a:t>
            </a:r>
            <a:r>
              <a:rPr lang="en-US" dirty="0" smtClean="0"/>
              <a:t>SIS </a:t>
            </a:r>
            <a:endParaRPr lang="zh-CN" altLang="en-US" dirty="0"/>
          </a:p>
        </p:txBody>
      </p:sp>
      <p:sp>
        <p:nvSpPr>
          <p:cNvPr id="3" name="内容占位符 2"/>
          <p:cNvSpPr>
            <a:spLocks noGrp="1"/>
          </p:cNvSpPr>
          <p:nvPr>
            <p:ph idx="1"/>
          </p:nvPr>
        </p:nvSpPr>
        <p:spPr>
          <a:xfrm>
            <a:off x="982651" y="1249350"/>
            <a:ext cx="8001000" cy="4902200"/>
          </a:xfrm>
        </p:spPr>
        <p:txBody>
          <a:bodyPr/>
          <a:lstStyle/>
          <a:p>
            <a:r>
              <a:rPr lang="en-US" sz="2400" dirty="0" smtClean="0"/>
              <a:t>2006</a:t>
            </a:r>
            <a:r>
              <a:rPr lang="zh-CN" altLang="en-US" sz="2400" dirty="0" smtClean="0"/>
              <a:t>年，</a:t>
            </a:r>
            <a:r>
              <a:rPr lang="en-US" sz="2400" dirty="0" smtClean="0"/>
              <a:t>SEI</a:t>
            </a:r>
            <a:r>
              <a:rPr lang="zh-CN" altLang="en-US" sz="2400" dirty="0" smtClean="0"/>
              <a:t>提出超大规模</a:t>
            </a:r>
            <a:r>
              <a:rPr lang="en-US" sz="2400" dirty="0" smtClean="0"/>
              <a:t>(ULS—Ultra Large Scale)</a:t>
            </a:r>
            <a:r>
              <a:rPr lang="zh-CN" altLang="en-US" sz="2400" dirty="0" smtClean="0"/>
              <a:t>软件系统，进一步表达具有</a:t>
            </a:r>
            <a:r>
              <a:rPr lang="en-US" sz="2400" dirty="0" smtClean="0"/>
              <a:t>10</a:t>
            </a:r>
            <a:r>
              <a:rPr lang="zh-CN" altLang="en-US" sz="2400" dirty="0" smtClean="0"/>
              <a:t>亿行以上代码的软件系统的工程期望：</a:t>
            </a:r>
            <a:endParaRPr lang="en-US" altLang="zh-CN" sz="2400" dirty="0" smtClean="0"/>
          </a:p>
          <a:p>
            <a:pPr lvl="1"/>
            <a:r>
              <a:rPr lang="zh-CN" altLang="en-US" sz="2000" dirty="0" smtClean="0"/>
              <a:t>每个</a:t>
            </a:r>
            <a:r>
              <a:rPr lang="en-US" sz="2000" dirty="0" smtClean="0"/>
              <a:t>ULS</a:t>
            </a:r>
            <a:r>
              <a:rPr lang="zh-CN" altLang="en-US" sz="2000" dirty="0" smtClean="0"/>
              <a:t>系统是一个</a:t>
            </a:r>
            <a:r>
              <a:rPr lang="en-US" sz="2000" dirty="0" smtClean="0"/>
              <a:t>SoS</a:t>
            </a:r>
            <a:r>
              <a:rPr lang="zh-CN" altLang="en-US" sz="2000" dirty="0" smtClean="0"/>
              <a:t>，但是，不是所有的</a:t>
            </a:r>
            <a:r>
              <a:rPr lang="en-US" sz="2000" dirty="0" smtClean="0"/>
              <a:t>SoS</a:t>
            </a:r>
            <a:r>
              <a:rPr lang="zh-CN" altLang="en-US" sz="2000" dirty="0" smtClean="0"/>
              <a:t>系统都是</a:t>
            </a:r>
            <a:r>
              <a:rPr lang="en-US" sz="2000" dirty="0" smtClean="0"/>
              <a:t>ULS</a:t>
            </a:r>
            <a:r>
              <a:rPr lang="zh-CN" altLang="en-US" sz="2000" dirty="0" smtClean="0"/>
              <a:t>系统。</a:t>
            </a:r>
            <a:endParaRPr lang="en-US" altLang="zh-CN" sz="2000" dirty="0" smtClean="0"/>
          </a:p>
          <a:p>
            <a:pPr lvl="1"/>
            <a:r>
              <a:rPr lang="zh-CN" altLang="en-US" sz="2000" dirty="0" smtClean="0"/>
              <a:t>这样的人造生态系统</a:t>
            </a:r>
            <a:r>
              <a:rPr lang="en-US" sz="2000" dirty="0" smtClean="0"/>
              <a:t>(ecosystem)</a:t>
            </a:r>
            <a:r>
              <a:rPr lang="zh-CN" altLang="en-US" sz="2000" dirty="0" smtClean="0"/>
              <a:t>的特征表现为：复杂性、非集中控制、难以从单个中断</a:t>
            </a:r>
            <a:r>
              <a:rPr lang="en-US" sz="2000" dirty="0" smtClean="0"/>
              <a:t>(</a:t>
            </a:r>
            <a:r>
              <a:rPr lang="zh-CN" altLang="en-US" sz="2000" dirty="0" smtClean="0"/>
              <a:t>故障</a:t>
            </a:r>
            <a:r>
              <a:rPr lang="en-US" sz="2000" dirty="0" smtClean="0"/>
              <a:t>)</a:t>
            </a:r>
            <a:r>
              <a:rPr lang="zh-CN" altLang="en-US" sz="2000" dirty="0" smtClean="0"/>
              <a:t>预测出系统所产生的后果、难以监测和评估、风险不是单一可预测的、生态位</a:t>
            </a:r>
            <a:r>
              <a:rPr lang="en-US" sz="2000" dirty="0" smtClean="0"/>
              <a:t>(niches—</a:t>
            </a:r>
            <a:r>
              <a:rPr lang="zh-CN" altLang="en-US" sz="2000" dirty="0" smtClean="0"/>
              <a:t>生态学中术语表达每个小单元</a:t>
            </a:r>
            <a:r>
              <a:rPr lang="en-US" sz="2000" dirty="0" smtClean="0"/>
              <a:t>)</a:t>
            </a:r>
            <a:r>
              <a:rPr lang="zh-CN" altLang="en-US" sz="2000" dirty="0" smtClean="0"/>
              <a:t>相互竞争性、坚固性、生存能力、适应性、稳定性和健康性等。</a:t>
            </a:r>
            <a:endParaRPr lang="en-US" altLang="zh-CN" sz="2000" dirty="0" smtClean="0"/>
          </a:p>
          <a:p>
            <a:pPr lvl="1"/>
            <a:r>
              <a:rPr lang="en-US" sz="2000" dirty="0" smtClean="0"/>
              <a:t>ULS</a:t>
            </a:r>
            <a:r>
              <a:rPr lang="zh-CN" altLang="en-US" sz="2000" dirty="0" smtClean="0"/>
              <a:t>是非集中运行和管理的，并在不断地进化，具有巨量的异构的、不一致的和不断变更的元素。</a:t>
            </a:r>
            <a:endParaRPr lang="en-US" altLang="zh-CN" sz="2000" dirty="0" smtClean="0"/>
          </a:p>
          <a:p>
            <a:pPr lvl="1"/>
            <a:r>
              <a:rPr lang="zh-CN" altLang="en-US" sz="2000" dirty="0" smtClean="0"/>
              <a:t>人不仅仅是</a:t>
            </a:r>
            <a:r>
              <a:rPr lang="en-US" sz="2000" dirty="0" smtClean="0"/>
              <a:t>ULS</a:t>
            </a:r>
            <a:r>
              <a:rPr lang="zh-CN" altLang="en-US" sz="2000" dirty="0" smtClean="0"/>
              <a:t>系统的用户，也是</a:t>
            </a:r>
            <a:r>
              <a:rPr lang="en-US" sz="2000" dirty="0" smtClean="0"/>
              <a:t>ULS</a:t>
            </a:r>
            <a:r>
              <a:rPr lang="zh-CN" altLang="en-US" sz="2000" dirty="0" smtClean="0"/>
              <a:t>元素之一。</a:t>
            </a:r>
            <a:endParaRPr lang="en-US" altLang="zh-CN" sz="2000" dirty="0" smtClean="0"/>
          </a:p>
          <a:p>
            <a:pPr lvl="1"/>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ULS-SIS</a:t>
            </a:r>
            <a:r>
              <a:rPr lang="zh-CN" altLang="en-US" dirty="0" smtClean="0"/>
              <a:t>生态系统进化</a:t>
            </a:r>
            <a:endParaRPr lang="zh-CN" altLang="en-US" dirty="0"/>
          </a:p>
        </p:txBody>
      </p:sp>
      <p:sp>
        <p:nvSpPr>
          <p:cNvPr id="3" name="内容占位符 2"/>
          <p:cNvSpPr>
            <a:spLocks noGrp="1"/>
          </p:cNvSpPr>
          <p:nvPr>
            <p:ph idx="1"/>
          </p:nvPr>
        </p:nvSpPr>
        <p:spPr/>
        <p:txBody>
          <a:bodyPr/>
          <a:lstStyle/>
          <a:p>
            <a:pPr lvl="1"/>
            <a:r>
              <a:rPr lang="en-US" sz="2000" dirty="0" smtClean="0"/>
              <a:t>ULS-SIS</a:t>
            </a:r>
            <a:r>
              <a:rPr lang="zh-CN" altLang="en-US" sz="2000" dirty="0" smtClean="0"/>
              <a:t>不可能一次作为一个整体建成，因为其中的每个元素的复杂程度、生命周期、供应商等因素都不同。</a:t>
            </a:r>
            <a:endParaRPr lang="en-US" altLang="zh-CN" sz="2000" dirty="0" smtClean="0"/>
          </a:p>
          <a:p>
            <a:pPr lvl="1"/>
            <a:r>
              <a:rPr lang="zh-CN" altLang="en-US" sz="2000" dirty="0" smtClean="0"/>
              <a:t>正像建筑设计师理解“罗马城不是一日建成的”，同样一个</a:t>
            </a:r>
            <a:r>
              <a:rPr lang="en-US" sz="2000" dirty="0" smtClean="0"/>
              <a:t>IT</a:t>
            </a:r>
            <a:r>
              <a:rPr lang="zh-CN" altLang="en-US" sz="2000" dirty="0" smtClean="0"/>
              <a:t>生态系统</a:t>
            </a:r>
            <a:r>
              <a:rPr lang="en-US" sz="2000" dirty="0" smtClean="0"/>
              <a:t>(Ecosystem)</a:t>
            </a:r>
            <a:r>
              <a:rPr lang="zh-CN" altLang="en-US" sz="2000" dirty="0" smtClean="0"/>
              <a:t>也不是一日建成的。</a:t>
            </a:r>
            <a:endParaRPr lang="en-US" altLang="zh-CN" sz="2000" dirty="0" smtClean="0"/>
          </a:p>
          <a:p>
            <a:pPr lvl="1"/>
            <a:r>
              <a:rPr lang="zh-CN" altLang="en-US" sz="2000" dirty="0" smtClean="0"/>
              <a:t>把</a:t>
            </a:r>
            <a:r>
              <a:rPr lang="en-US" sz="2000" dirty="0" smtClean="0"/>
              <a:t>ULS-SIS</a:t>
            </a:r>
            <a:r>
              <a:rPr lang="zh-CN" altLang="en-US" sz="2000" dirty="0" smtClean="0"/>
              <a:t>比作</a:t>
            </a:r>
            <a:r>
              <a:rPr lang="en-US" sz="2000" dirty="0" smtClean="0"/>
              <a:t>IT</a:t>
            </a:r>
            <a:r>
              <a:rPr lang="zh-CN" altLang="en-US" sz="2000" dirty="0" smtClean="0"/>
              <a:t>生态系统，以此反映</a:t>
            </a:r>
            <a:r>
              <a:rPr lang="en-US" sz="2000" dirty="0" smtClean="0"/>
              <a:t>ULS-SIS</a:t>
            </a:r>
            <a:r>
              <a:rPr lang="zh-CN" altLang="en-US" sz="2000" dirty="0" smtClean="0"/>
              <a:t>的工程化面临的挑战。</a:t>
            </a:r>
            <a:endParaRPr lang="en-US" altLang="zh-CN" sz="2000" dirty="0" smtClean="0"/>
          </a:p>
          <a:p>
            <a:pPr lvl="2"/>
            <a:r>
              <a:rPr lang="zh-CN" altLang="en-US" sz="1800" dirty="0" smtClean="0"/>
              <a:t>与自然生态系统对比，人造的</a:t>
            </a:r>
            <a:r>
              <a:rPr lang="en-US" sz="1800" dirty="0" smtClean="0"/>
              <a:t>IT</a:t>
            </a:r>
            <a:r>
              <a:rPr lang="zh-CN" altLang="en-US" sz="1800" dirty="0" smtClean="0"/>
              <a:t>生态系统也应当或必然具有一些潜在的基本规则。</a:t>
            </a:r>
            <a:endParaRPr lang="en-US" altLang="zh-CN" sz="1800" dirty="0" smtClean="0"/>
          </a:p>
          <a:p>
            <a:pPr lvl="2"/>
            <a:r>
              <a:rPr lang="zh-CN" altLang="en-US" sz="1800" dirty="0" smtClean="0"/>
              <a:t>解决</a:t>
            </a:r>
            <a:r>
              <a:rPr lang="en-US" sz="1800" dirty="0" smtClean="0"/>
              <a:t>ULS-SIS</a:t>
            </a:r>
            <a:r>
              <a:rPr lang="zh-CN" altLang="en-US" sz="1800" dirty="0" smtClean="0"/>
              <a:t>的工程化的必须研究、探索发现，并利用这些规则建设</a:t>
            </a:r>
            <a:r>
              <a:rPr lang="en-US" sz="1800" dirty="0" smtClean="0"/>
              <a:t>IT</a:t>
            </a:r>
            <a:r>
              <a:rPr lang="zh-CN" altLang="en-US" sz="1800" dirty="0" smtClean="0"/>
              <a:t>的生态系统，并逐步进化，即，</a:t>
            </a:r>
            <a:r>
              <a:rPr lang="en-US" sz="1800" dirty="0" smtClean="0"/>
              <a:t>ULS-SIS</a:t>
            </a:r>
            <a:r>
              <a:rPr lang="zh-CN" altLang="en-US" sz="1800" dirty="0" smtClean="0"/>
              <a:t>是一个不断进化的，很难定义出最终目标是否满足的系统规格说明。</a:t>
            </a:r>
            <a:endParaRPr lang="zh-CN" alt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28.4 </a:t>
            </a:r>
            <a:r>
              <a:rPr lang="zh-CN" altLang="en-US" dirty="0" smtClean="0"/>
              <a:t>软件复杂巨系统的工程化</a:t>
            </a:r>
            <a:endParaRPr lang="zh-CN" altLang="en-US" dirty="0"/>
          </a:p>
        </p:txBody>
      </p:sp>
      <p:sp>
        <p:nvSpPr>
          <p:cNvPr id="3" name="内容占位符 2"/>
          <p:cNvSpPr>
            <a:spLocks noGrp="1"/>
          </p:cNvSpPr>
          <p:nvPr>
            <p:ph idx="1"/>
          </p:nvPr>
        </p:nvSpPr>
        <p:spPr/>
        <p:txBody>
          <a:bodyPr/>
          <a:lstStyle/>
          <a:p>
            <a:r>
              <a:rPr lang="en-US" dirty="0" smtClean="0"/>
              <a:t>28.4.1 </a:t>
            </a:r>
            <a:r>
              <a:rPr lang="zh-CN" altLang="en-US" dirty="0" smtClean="0"/>
              <a:t>软件复杂巨系统</a:t>
            </a:r>
          </a:p>
          <a:p>
            <a:r>
              <a:rPr lang="en-US" dirty="0" smtClean="0"/>
              <a:t>28.4.2</a:t>
            </a:r>
            <a:r>
              <a:rPr lang="zh-CN" altLang="en-US" dirty="0" smtClean="0"/>
              <a:t>一些国家的工程化举措</a:t>
            </a:r>
          </a:p>
          <a:p>
            <a:r>
              <a:rPr lang="en-US" dirty="0" smtClean="0"/>
              <a:t>28.4.3 </a:t>
            </a:r>
            <a:r>
              <a:rPr lang="zh-CN" altLang="en-US" dirty="0" smtClean="0"/>
              <a:t>工程方法的不足</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28.4.1 </a:t>
            </a:r>
            <a:r>
              <a:rPr lang="zh-CN" altLang="en-US" dirty="0" smtClean="0"/>
              <a:t>软件复杂巨系统</a:t>
            </a:r>
            <a:endParaRPr lang="zh-CN" altLang="en-US" dirty="0"/>
          </a:p>
        </p:txBody>
      </p:sp>
      <p:sp>
        <p:nvSpPr>
          <p:cNvPr id="3" name="内容占位符 2"/>
          <p:cNvSpPr>
            <a:spLocks noGrp="1"/>
          </p:cNvSpPr>
          <p:nvPr>
            <p:ph idx="1"/>
          </p:nvPr>
        </p:nvSpPr>
        <p:spPr/>
        <p:txBody>
          <a:bodyPr/>
          <a:lstStyle/>
          <a:p>
            <a:r>
              <a:rPr lang="zh-CN" altLang="en-US" dirty="0" smtClean="0"/>
              <a:t>据上面</a:t>
            </a:r>
            <a:r>
              <a:rPr lang="en-US" dirty="0" smtClean="0"/>
              <a:t>SoS</a:t>
            </a:r>
            <a:r>
              <a:rPr lang="zh-CN" altLang="en-US" dirty="0" smtClean="0"/>
              <a:t>、</a:t>
            </a:r>
            <a:r>
              <a:rPr lang="en-US" dirty="0" smtClean="0"/>
              <a:t>SIS</a:t>
            </a:r>
            <a:r>
              <a:rPr lang="zh-CN" altLang="en-US" dirty="0" smtClean="0"/>
              <a:t>和</a:t>
            </a:r>
            <a:r>
              <a:rPr lang="en-US" dirty="0" smtClean="0"/>
              <a:t>ULS-SIS</a:t>
            </a:r>
            <a:r>
              <a:rPr lang="zh-CN" altLang="en-US" dirty="0" smtClean="0"/>
              <a:t>的形成和工程化发展趋势分析，并按照钱学森等对复杂巨系统的定义，可以看出网络和信息化社会的进一步发展是：</a:t>
            </a:r>
            <a:endParaRPr lang="en-US" altLang="zh-CN" dirty="0" smtClean="0"/>
          </a:p>
          <a:p>
            <a:pPr lvl="1"/>
            <a:r>
              <a:rPr lang="zh-CN" altLang="en-US" dirty="0" smtClean="0"/>
              <a:t>“以软件密集为典型特征的，有数量巨大的计算单元、路由</a:t>
            </a:r>
            <a:r>
              <a:rPr lang="en-US" dirty="0" smtClean="0"/>
              <a:t>(</a:t>
            </a:r>
            <a:r>
              <a:rPr lang="zh-CN" altLang="en-US" dirty="0" smtClean="0"/>
              <a:t>传输</a:t>
            </a:r>
            <a:r>
              <a:rPr lang="en-US" dirty="0" smtClean="0"/>
              <a:t>)</a:t>
            </a:r>
            <a:r>
              <a:rPr lang="zh-CN" altLang="en-US" dirty="0" smtClean="0"/>
              <a:t>单元、人类单元所组成，跨越多个应用领域的系统”正在形成。</a:t>
            </a:r>
            <a:endParaRPr lang="en-US" altLang="zh-CN" dirty="0" smtClean="0"/>
          </a:p>
          <a:p>
            <a:r>
              <a:rPr lang="zh-CN" altLang="en-US" dirty="0" smtClean="0"/>
              <a:t>可以把这种系统称为软件巨复杂系统</a:t>
            </a:r>
            <a:r>
              <a:rPr lang="en-US" dirty="0" smtClean="0"/>
              <a:t>(SIGCS---Software-Intensive Giant Complex System)</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0003" y="313994"/>
            <a:ext cx="7772400" cy="736600"/>
          </a:xfrm>
        </p:spPr>
        <p:txBody>
          <a:bodyPr/>
          <a:lstStyle/>
          <a:p>
            <a:r>
              <a:rPr lang="zh-CN" altLang="zh-CN" dirty="0" smtClean="0"/>
              <a:t>制造业</a:t>
            </a:r>
            <a:r>
              <a:rPr lang="zh-CN" altLang="zh-CN" dirty="0"/>
              <a:t>软件成本的急速增长</a:t>
            </a:r>
            <a:endParaRPr lang="zh-CN" altLang="en-US" dirty="0"/>
          </a:p>
        </p:txBody>
      </p:sp>
      <p:grpSp>
        <p:nvGrpSpPr>
          <p:cNvPr id="13" name="组合 12"/>
          <p:cNvGrpSpPr/>
          <p:nvPr/>
        </p:nvGrpSpPr>
        <p:grpSpPr>
          <a:xfrm>
            <a:off x="1019656" y="1341571"/>
            <a:ext cx="7656668" cy="4559271"/>
            <a:chOff x="1019656" y="1341571"/>
            <a:chExt cx="7656668" cy="4559271"/>
          </a:xfrm>
        </p:grpSpPr>
        <p:sp>
          <p:nvSpPr>
            <p:cNvPr id="8" name="Text Box 27259"/>
            <p:cNvSpPr txBox="1">
              <a:spLocks noChangeArrowheads="1"/>
            </p:cNvSpPr>
            <p:nvPr/>
          </p:nvSpPr>
          <p:spPr bwMode="auto">
            <a:xfrm>
              <a:off x="5526819" y="3380191"/>
              <a:ext cx="1758911" cy="849299"/>
            </a:xfrm>
            <a:prstGeom prst="rect">
              <a:avLst/>
            </a:prstGeom>
            <a:solidFill>
              <a:srgbClr val="FFFFFF"/>
            </a:solidFill>
            <a:ln w="9525">
              <a:noFill/>
              <a:miter lim="800000"/>
              <a:headEnd/>
              <a:tailEnd/>
            </a:ln>
          </p:spPr>
          <p:txBody>
            <a:bodyPr rot="0" vert="horz" wrap="square" lIns="91440" tIns="45720" rIns="91440" bIns="45720" anchor="t" anchorCtr="0" upright="1">
              <a:noAutofit/>
            </a:bodyPr>
            <a:lstStyle/>
            <a:p>
              <a:pPr algn="just">
                <a:spcAft>
                  <a:spcPts val="0"/>
                </a:spcAft>
              </a:pPr>
              <a:r>
                <a:rPr lang="zh-CN" sz="1200" dirty="0">
                  <a:effectLst/>
                  <a:latin typeface="宋体" panose="02010600030101010101" pitchFamily="2" charset="-122"/>
                  <a:ea typeface="宋体" panose="02010600030101010101" pitchFamily="2" charset="-122"/>
                  <a:cs typeface="宋体" panose="02010600030101010101" pitchFamily="2" charset="-122"/>
                </a:rPr>
                <a:t>直线拟合</a:t>
              </a:r>
            </a:p>
            <a:p>
              <a:pPr algn="just">
                <a:spcAft>
                  <a:spcPts val="0"/>
                </a:spcAft>
              </a:pPr>
              <a:r>
                <a:rPr lang="zh-CN" sz="1200" dirty="0">
                  <a:effectLst/>
                  <a:latin typeface="宋体" panose="02010600030101010101" pitchFamily="2" charset="-122"/>
                  <a:ea typeface="宋体" panose="02010600030101010101" pitchFamily="2" charset="-122"/>
                  <a:cs typeface="宋体" panose="02010600030101010101" pitchFamily="2" charset="-122"/>
                </a:rPr>
                <a:t>波音公司</a:t>
              </a:r>
            </a:p>
            <a:p>
              <a:pPr algn="just">
                <a:spcAft>
                  <a:spcPts val="0"/>
                </a:spcAft>
              </a:pPr>
              <a:r>
                <a:rPr lang="zh-CN" sz="1200" dirty="0">
                  <a:effectLst/>
                  <a:latin typeface="宋体" panose="02010600030101010101" pitchFamily="2" charset="-122"/>
                  <a:ea typeface="宋体" panose="02010600030101010101" pitchFamily="2" charset="-122"/>
                  <a:cs typeface="宋体" panose="02010600030101010101" pitchFamily="2" charset="-122"/>
                </a:rPr>
                <a:t>空客公司</a:t>
              </a:r>
            </a:p>
            <a:p>
              <a:pPr algn="just">
                <a:spcAft>
                  <a:spcPts val="0"/>
                </a:spcAft>
              </a:pPr>
              <a:r>
                <a:rPr lang="zh-CN" sz="1200" dirty="0">
                  <a:effectLst/>
                  <a:latin typeface="宋体" panose="02010600030101010101" pitchFamily="2" charset="-122"/>
                  <a:ea typeface="宋体" panose="02010600030101010101" pitchFamily="2" charset="-122"/>
                  <a:cs typeface="宋体" panose="02010600030101010101" pitchFamily="2" charset="-122"/>
                </a:rPr>
                <a:t>不可负担的插值</a:t>
              </a:r>
            </a:p>
          </p:txBody>
        </p:sp>
        <p:sp>
          <p:nvSpPr>
            <p:cNvPr id="4" name="矩形 3"/>
            <p:cNvSpPr/>
            <p:nvPr/>
          </p:nvSpPr>
          <p:spPr>
            <a:xfrm>
              <a:off x="1019656" y="1341571"/>
              <a:ext cx="7656668" cy="4559271"/>
            </a:xfrm>
            <a:prstGeom prst="rect">
              <a:avLst/>
            </a:prstGeom>
            <a:noFill/>
            <a:ln w="9525" cap="flat" cmpd="sng" algn="ctr">
              <a:solidFill>
                <a:schemeClr val="tx1">
                  <a:lumMod val="100000"/>
                  <a:lumOff val="0"/>
                </a:schemeClr>
              </a:solidFill>
              <a:prstDash val="solid"/>
              <a:miter lim="800000"/>
              <a:headEnd type="none" w="med" len="med"/>
              <a:tailEnd type="none" w="med" len="med"/>
            </a:ln>
          </p:spPr>
        </p:sp>
        <p:pic>
          <p:nvPicPr>
            <p:cNvPr id="5" name="图片 4"/>
            <p:cNvPicPr>
              <a:picLocks noChangeAspect="1"/>
            </p:cNvPicPr>
            <p:nvPr/>
          </p:nvPicPr>
          <p:blipFill>
            <a:blip r:embed="rId2"/>
            <a:stretch>
              <a:fillRect/>
            </a:stretch>
          </p:blipFill>
          <p:spPr>
            <a:xfrm>
              <a:off x="1291861" y="2123528"/>
              <a:ext cx="3920412" cy="3710840"/>
            </a:xfrm>
            <a:prstGeom prst="rect">
              <a:avLst/>
            </a:prstGeom>
          </p:spPr>
        </p:pic>
        <p:sp>
          <p:nvSpPr>
            <p:cNvPr id="6" name="Text Box 27259"/>
            <p:cNvSpPr txBox="1">
              <a:spLocks noChangeArrowheads="1"/>
            </p:cNvSpPr>
            <p:nvPr/>
          </p:nvSpPr>
          <p:spPr bwMode="auto">
            <a:xfrm>
              <a:off x="5257946" y="2255858"/>
              <a:ext cx="2954414" cy="1165382"/>
            </a:xfrm>
            <a:prstGeom prst="rect">
              <a:avLst/>
            </a:prstGeom>
            <a:solidFill>
              <a:srgbClr val="FFFFFF"/>
            </a:solidFill>
            <a:ln w="9525">
              <a:noFill/>
              <a:miter lim="800000"/>
              <a:headEnd/>
              <a:tailEnd/>
            </a:ln>
          </p:spPr>
          <p:txBody>
            <a:bodyPr rot="0" vert="horz" wrap="square" lIns="91440" tIns="45720" rIns="91440" bIns="45720" anchor="t" anchorCtr="0" upright="1">
              <a:noAutofit/>
            </a:bodyPr>
            <a:lstStyle/>
            <a:p>
              <a:pPr algn="just">
                <a:spcAft>
                  <a:spcPts val="0"/>
                </a:spcAft>
              </a:pPr>
              <a:r>
                <a:rPr lang="en-US" sz="1200">
                  <a:effectLst/>
                  <a:latin typeface="宋体" panose="02010600030101010101" pitchFamily="2" charset="-122"/>
                  <a:ea typeface="宋体" panose="02010600030101010101" pitchFamily="2" charset="-122"/>
                  <a:cs typeface="宋体" panose="02010600030101010101" pitchFamily="2" charset="-122"/>
                </a:rPr>
                <a:t>27.5</a:t>
              </a:r>
              <a:r>
                <a:rPr lang="zh-CN" sz="1200">
                  <a:effectLst/>
                  <a:latin typeface="宋体" panose="02010600030101010101" pitchFamily="2" charset="-122"/>
                  <a:ea typeface="宋体" panose="02010600030101010101" pitchFamily="2" charset="-122"/>
                  <a:cs typeface="宋体" panose="02010600030101010101" pitchFamily="2" charset="-122"/>
                </a:rPr>
                <a:t>兆源代码行是转折线，因为这个规模，按</a:t>
              </a:r>
              <a:r>
                <a:rPr lang="en-US" sz="1200">
                  <a:effectLst/>
                  <a:latin typeface="宋体" panose="02010600030101010101" pitchFamily="2" charset="-122"/>
                  <a:ea typeface="宋体" panose="02010600030101010101" pitchFamily="2" charset="-122"/>
                  <a:cs typeface="宋体" panose="02010600030101010101" pitchFamily="2" charset="-122"/>
                </a:rPr>
                <a:t>COCOMOII</a:t>
              </a:r>
              <a:r>
                <a:rPr lang="zh-CN" sz="1200">
                  <a:effectLst/>
                  <a:latin typeface="宋体" panose="02010600030101010101" pitchFamily="2" charset="-122"/>
                  <a:ea typeface="宋体" panose="02010600030101010101" pitchFamily="2" charset="-122"/>
                  <a:cs typeface="宋体" panose="02010600030101010101" pitchFamily="2" charset="-122"/>
                </a:rPr>
                <a:t>模型估算，软件开发成本将超过</a:t>
              </a:r>
              <a:r>
                <a:rPr lang="en-US" sz="1200">
                  <a:effectLst/>
                  <a:latin typeface="宋体" panose="02010600030101010101" pitchFamily="2" charset="-122"/>
                  <a:ea typeface="宋体" panose="02010600030101010101" pitchFamily="2" charset="-122"/>
                  <a:cs typeface="宋体" panose="02010600030101010101" pitchFamily="2" charset="-122"/>
                </a:rPr>
                <a:t>$100</a:t>
              </a:r>
              <a:r>
                <a:rPr lang="zh-CN" sz="1200">
                  <a:effectLst/>
                  <a:latin typeface="宋体" panose="02010600030101010101" pitchFamily="2" charset="-122"/>
                  <a:ea typeface="宋体" panose="02010600030101010101" pitchFamily="2" charset="-122"/>
                  <a:cs typeface="宋体" panose="02010600030101010101" pitchFamily="2" charset="-122"/>
                </a:rPr>
                <a:t>亿美元。发生在</a:t>
              </a:r>
              <a:r>
                <a:rPr lang="en-US" sz="1200">
                  <a:effectLst/>
                  <a:latin typeface="宋体" panose="02010600030101010101" pitchFamily="2" charset="-122"/>
                  <a:ea typeface="宋体" panose="02010600030101010101" pitchFamily="2" charset="-122"/>
                  <a:cs typeface="宋体" panose="02010600030101010101" pitchFamily="2" charset="-122"/>
                </a:rPr>
                <a:t>2010</a:t>
              </a:r>
              <a:r>
                <a:rPr lang="zh-CN" sz="1200">
                  <a:effectLst/>
                  <a:latin typeface="宋体" panose="02010600030101010101" pitchFamily="2" charset="-122"/>
                  <a:ea typeface="宋体" panose="02010600030101010101" pitchFamily="2" charset="-122"/>
                  <a:cs typeface="宋体" panose="02010600030101010101" pitchFamily="2" charset="-122"/>
                </a:rPr>
                <a:t>到</a:t>
              </a:r>
              <a:r>
                <a:rPr lang="en-US" sz="1200">
                  <a:effectLst/>
                  <a:latin typeface="宋体" panose="02010600030101010101" pitchFamily="2" charset="-122"/>
                  <a:ea typeface="宋体" panose="02010600030101010101" pitchFamily="2" charset="-122"/>
                  <a:cs typeface="宋体" panose="02010600030101010101" pitchFamily="2" charset="-122"/>
                </a:rPr>
                <a:t>2020</a:t>
              </a:r>
              <a:r>
                <a:rPr lang="zh-CN" sz="1200">
                  <a:effectLst/>
                  <a:latin typeface="宋体" panose="02010600030101010101" pitchFamily="2" charset="-122"/>
                  <a:ea typeface="宋体" panose="02010600030101010101" pitchFamily="2" charset="-122"/>
                  <a:cs typeface="宋体" panose="02010600030101010101" pitchFamily="2" charset="-122"/>
                </a:rPr>
                <a:t>年之间。</a:t>
              </a:r>
            </a:p>
          </p:txBody>
        </p:sp>
        <p:pic>
          <p:nvPicPr>
            <p:cNvPr id="7" name="图片 6"/>
            <p:cNvPicPr>
              <a:picLocks noChangeAspect="1"/>
            </p:cNvPicPr>
            <p:nvPr/>
          </p:nvPicPr>
          <p:blipFill>
            <a:blip r:embed="rId3"/>
            <a:stretch>
              <a:fillRect/>
            </a:stretch>
          </p:blipFill>
          <p:spPr>
            <a:xfrm>
              <a:off x="5371698" y="3407335"/>
              <a:ext cx="206800" cy="746813"/>
            </a:xfrm>
            <a:prstGeom prst="rect">
              <a:avLst/>
            </a:prstGeom>
          </p:spPr>
        </p:pic>
        <p:sp>
          <p:nvSpPr>
            <p:cNvPr id="9" name="Text Box 27259"/>
            <p:cNvSpPr txBox="1">
              <a:spLocks noChangeArrowheads="1"/>
            </p:cNvSpPr>
            <p:nvPr/>
          </p:nvSpPr>
          <p:spPr bwMode="auto">
            <a:xfrm>
              <a:off x="1140003" y="1464725"/>
              <a:ext cx="3076763" cy="432517"/>
            </a:xfrm>
            <a:prstGeom prst="rect">
              <a:avLst/>
            </a:prstGeom>
            <a:solidFill>
              <a:srgbClr val="FFFFFF"/>
            </a:solidFill>
            <a:ln w="9525">
              <a:noFill/>
              <a:miter lim="800000"/>
              <a:headEnd/>
              <a:tailEnd/>
            </a:ln>
          </p:spPr>
          <p:txBody>
            <a:bodyPr rot="0" vert="horz" wrap="square" lIns="91440" tIns="45720" rIns="91440" bIns="45720" anchor="t" anchorCtr="0" upright="1">
              <a:noAutofit/>
            </a:bodyPr>
            <a:lstStyle/>
            <a:p>
              <a:pPr algn="just">
                <a:spcAft>
                  <a:spcPts val="0"/>
                </a:spcAft>
              </a:pPr>
              <a:r>
                <a:rPr lang="zh-CN" sz="1200" dirty="0">
                  <a:effectLst/>
                  <a:latin typeface="宋体" panose="02010600030101010101" pitchFamily="2" charset="-122"/>
                  <a:ea typeface="宋体" panose="02010600030101010101" pitchFamily="2" charset="-122"/>
                  <a:cs typeface="宋体" panose="02010600030101010101" pitchFamily="2" charset="-122"/>
                </a:rPr>
                <a:t>斜率：</a:t>
              </a:r>
              <a:r>
                <a:rPr lang="en-US" sz="1200" dirty="0">
                  <a:effectLst/>
                  <a:latin typeface="宋体" panose="02010600030101010101" pitchFamily="2" charset="-122"/>
                  <a:ea typeface="宋体" panose="02010600030101010101" pitchFamily="2" charset="-122"/>
                  <a:cs typeface="宋体" panose="02010600030101010101" pitchFamily="2" charset="-122"/>
                </a:rPr>
                <a:t>0.1778</a:t>
              </a:r>
              <a:r>
                <a:rPr lang="zh-CN" sz="1200" dirty="0">
                  <a:effectLst/>
                  <a:latin typeface="宋体" panose="02010600030101010101" pitchFamily="2" charset="-122"/>
                  <a:ea typeface="宋体" panose="02010600030101010101" pitchFamily="2" charset="-122"/>
                  <a:cs typeface="宋体" panose="02010600030101010101" pitchFamily="2" charset="-122"/>
                </a:rPr>
                <a:t>，截距：</a:t>
              </a:r>
              <a:r>
                <a:rPr lang="en-US" sz="1200" dirty="0">
                  <a:effectLst/>
                  <a:latin typeface="宋体" panose="02010600030101010101" pitchFamily="2" charset="-122"/>
                  <a:ea typeface="宋体" panose="02010600030101010101" pitchFamily="2" charset="-122"/>
                  <a:cs typeface="宋体" panose="02010600030101010101" pitchFamily="2" charset="-122"/>
                </a:rPr>
                <a:t>-338.5</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1600" b="1" dirty="0">
                  <a:effectLst/>
                  <a:latin typeface="宋体" panose="02010600030101010101" pitchFamily="2" charset="-122"/>
                  <a:ea typeface="宋体" panose="02010600030101010101" pitchFamily="2" charset="-122"/>
                  <a:cs typeface="宋体" panose="02010600030101010101" pitchFamily="2" charset="-122"/>
                </a:rPr>
                <a:t>曲线表明每</a:t>
              </a:r>
              <a:r>
                <a:rPr lang="en-US" sz="1600" b="1" dirty="0">
                  <a:effectLst/>
                  <a:latin typeface="宋体" panose="02010600030101010101" pitchFamily="2" charset="-122"/>
                  <a:ea typeface="宋体" panose="02010600030101010101" pitchFamily="2" charset="-122"/>
                  <a:cs typeface="宋体" panose="02010600030101010101" pitchFamily="2" charset="-122"/>
                </a:rPr>
                <a:t>4</a:t>
              </a:r>
              <a:r>
                <a:rPr lang="zh-CN" sz="1600" b="1" dirty="0">
                  <a:effectLst/>
                  <a:latin typeface="宋体" panose="02010600030101010101" pitchFamily="2" charset="-122"/>
                  <a:ea typeface="宋体" panose="02010600030101010101" pitchFamily="2" charset="-122"/>
                  <a:cs typeface="宋体" panose="02010600030101010101" pitchFamily="2" charset="-122"/>
                </a:rPr>
                <a:t>年代码行翻一番</a:t>
              </a:r>
            </a:p>
          </p:txBody>
        </p:sp>
        <p:sp>
          <p:nvSpPr>
            <p:cNvPr id="10" name="Text Box 27259"/>
            <p:cNvSpPr txBox="1">
              <a:spLocks noChangeArrowheads="1"/>
            </p:cNvSpPr>
            <p:nvPr/>
          </p:nvSpPr>
          <p:spPr bwMode="auto">
            <a:xfrm>
              <a:off x="5388182" y="4709779"/>
              <a:ext cx="3286989" cy="1016952"/>
            </a:xfrm>
            <a:prstGeom prst="rect">
              <a:avLst/>
            </a:prstGeom>
            <a:solidFill>
              <a:srgbClr val="FFFFFF"/>
            </a:solidFill>
            <a:ln w="9525">
              <a:noFill/>
              <a:miter lim="800000"/>
              <a:headEnd/>
              <a:tailEnd/>
            </a:ln>
          </p:spPr>
          <p:txBody>
            <a:bodyPr rot="0" vert="horz" wrap="square" lIns="91440" tIns="45720" rIns="91440" bIns="45720" anchor="t" anchorCtr="0" upright="1">
              <a:noAutofit/>
            </a:bodyPr>
            <a:lstStyle/>
            <a:p>
              <a:pPr algn="just">
                <a:spcAft>
                  <a:spcPts val="0"/>
                </a:spcAft>
              </a:pPr>
              <a:r>
                <a:rPr lang="en-US" sz="1200" dirty="0">
                  <a:effectLst/>
                  <a:latin typeface="宋体" panose="02010600030101010101" pitchFamily="2" charset="-122"/>
                  <a:ea typeface="宋体" panose="02010600030101010101" pitchFamily="2" charset="-122"/>
                  <a:cs typeface="宋体" panose="02010600030101010101" pitchFamily="2" charset="-122"/>
                </a:rPr>
                <a:t>COCOMO II(Constructive Cost Model,</a:t>
              </a:r>
              <a:r>
                <a:rPr lang="zh-CN" sz="1200" dirty="0">
                  <a:effectLst/>
                  <a:latin typeface="宋体" panose="02010600030101010101" pitchFamily="2" charset="-122"/>
                  <a:ea typeface="宋体" panose="02010600030101010101" pitchFamily="2" charset="-122"/>
                  <a:cs typeface="宋体" panose="02010600030101010101" pitchFamily="2" charset="-122"/>
                </a:rPr>
                <a:t>构造成本</a:t>
              </a:r>
              <a:r>
                <a:rPr lang="zh-CN" sz="1200" dirty="0" smtClean="0">
                  <a:effectLst/>
                  <a:latin typeface="宋体" panose="02010600030101010101" pitchFamily="2" charset="-122"/>
                  <a:ea typeface="宋体" panose="02010600030101010101" pitchFamily="2" charset="-122"/>
                  <a:cs typeface="宋体" panose="02010600030101010101" pitchFamily="2" charset="-122"/>
                </a:rPr>
                <a:t>模型</a:t>
              </a:r>
              <a:r>
                <a:rPr lang="en-US" sz="1200" dirty="0" smtClean="0">
                  <a:effectLst/>
                  <a:latin typeface="宋体" panose="02010600030101010101" pitchFamily="2" charset="-122"/>
                  <a:ea typeface="宋体" panose="02010600030101010101" pitchFamily="2" charset="-122"/>
                  <a:cs typeface="宋体" panose="02010600030101010101" pitchFamily="2" charset="-122"/>
                </a:rPr>
                <a:t>)</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Text Box 27259"/>
            <p:cNvSpPr txBox="1">
              <a:spLocks noChangeArrowheads="1"/>
            </p:cNvSpPr>
            <p:nvPr/>
          </p:nvSpPr>
          <p:spPr bwMode="auto">
            <a:xfrm>
              <a:off x="1246188" y="2974426"/>
              <a:ext cx="319694" cy="1735352"/>
            </a:xfrm>
            <a:prstGeom prst="rect">
              <a:avLst/>
            </a:prstGeom>
            <a:solidFill>
              <a:srgbClr val="FFFFFF"/>
            </a:solidFill>
            <a:ln w="9525">
              <a:noFill/>
              <a:miter lim="800000"/>
              <a:headEnd/>
              <a:tailEnd/>
            </a:ln>
          </p:spPr>
          <p:txBody>
            <a:bodyPr rot="0" vert="eaVert" wrap="square" lIns="36000" tIns="0" rIns="36000" bIns="0" anchor="t" anchorCtr="0" upright="1">
              <a:noAutofit/>
            </a:bodyPr>
            <a:lstStyle/>
            <a:p>
              <a:pPr algn="just">
                <a:spcAft>
                  <a:spcPts val="0"/>
                </a:spcAft>
              </a:pPr>
              <a:r>
                <a:rPr lang="zh-CN" sz="1200" dirty="0">
                  <a:effectLst/>
                  <a:latin typeface="宋体" panose="02010600030101010101" pitchFamily="2" charset="-122"/>
                  <a:ea typeface="宋体" panose="02010600030101010101" pitchFamily="2" charset="-122"/>
                  <a:cs typeface="宋体" panose="02010600030101010101" pitchFamily="2" charset="-122"/>
                </a:rPr>
                <a:t>携带的源代码（对数）</a:t>
              </a:r>
            </a:p>
          </p:txBody>
        </p:sp>
        <p:sp>
          <p:nvSpPr>
            <p:cNvPr id="12" name="Text Box 27259"/>
            <p:cNvSpPr txBox="1">
              <a:spLocks noChangeArrowheads="1"/>
            </p:cNvSpPr>
            <p:nvPr/>
          </p:nvSpPr>
          <p:spPr bwMode="auto">
            <a:xfrm>
              <a:off x="4908643" y="5500909"/>
              <a:ext cx="479539" cy="333457"/>
            </a:xfrm>
            <a:prstGeom prst="rect">
              <a:avLst/>
            </a:prstGeom>
            <a:solidFill>
              <a:srgbClr val="FFFFFF"/>
            </a:solidFill>
            <a:ln w="9525">
              <a:noFill/>
              <a:miter lim="800000"/>
              <a:headEnd/>
              <a:tailEnd/>
            </a:ln>
          </p:spPr>
          <p:txBody>
            <a:bodyPr rot="0" vert="horz" wrap="square" lIns="36000" tIns="0" rIns="0" bIns="0" anchor="t" anchorCtr="0" upright="1">
              <a:noAutofit/>
            </a:bodyPr>
            <a:lstStyle/>
            <a:p>
              <a:pPr algn="just">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年</a:t>
              </a:r>
            </a:p>
          </p:txBody>
        </p:sp>
      </p:grpSp>
    </p:spTree>
    <p:extLst>
      <p:ext uri="{BB962C8B-B14F-4D97-AF65-F5344CB8AC3E}">
        <p14:creationId xmlns:p14="http://schemas.microsoft.com/office/powerpoint/2010/main" val="41669895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68668"/>
            <a:ext cx="8001000" cy="4902200"/>
          </a:xfrm>
        </p:spPr>
        <p:txBody>
          <a:bodyPr/>
          <a:lstStyle/>
          <a:p>
            <a:r>
              <a:rPr lang="zh-CN" altLang="en-US" sz="2400" dirty="0" smtClean="0"/>
              <a:t>以机动车交通为背景，设想了一个软件复杂巨结构基本组成。</a:t>
            </a:r>
            <a:endParaRPr lang="en-US" altLang="zh-CN" sz="2400" dirty="0" smtClean="0"/>
          </a:p>
          <a:p>
            <a:pPr lvl="1"/>
            <a:r>
              <a:rPr lang="zh-CN" altLang="en-US" sz="2000" dirty="0" smtClean="0"/>
              <a:t>其中的机动车软件系统起码包括了导航、自动巡航、通信、自动停车等多个子系统组成的机动车内的自治系统。</a:t>
            </a:r>
            <a:endParaRPr lang="en-US" altLang="zh-CN" sz="2000" dirty="0" smtClean="0"/>
          </a:p>
          <a:p>
            <a:pPr lvl="1"/>
            <a:r>
              <a:rPr lang="zh-CN" altLang="en-US" sz="2000" dirty="0" smtClean="0"/>
              <a:t>这个</a:t>
            </a:r>
            <a:r>
              <a:rPr lang="en-US" sz="2000" dirty="0" smtClean="0"/>
              <a:t>SIS</a:t>
            </a:r>
            <a:r>
              <a:rPr lang="zh-CN" altLang="en-US" sz="2000" dirty="0" smtClean="0"/>
              <a:t>系统通过计算机</a:t>
            </a:r>
            <a:r>
              <a:rPr lang="en-US" sz="2000" dirty="0" smtClean="0"/>
              <a:t>(</a:t>
            </a:r>
            <a:r>
              <a:rPr lang="zh-CN" altLang="en-US" sz="2000" dirty="0" smtClean="0"/>
              <a:t>通信</a:t>
            </a:r>
            <a:r>
              <a:rPr lang="en-US" sz="2000" dirty="0" smtClean="0"/>
              <a:t>)</a:t>
            </a:r>
            <a:r>
              <a:rPr lang="zh-CN" altLang="en-US" sz="2000" dirty="0" smtClean="0"/>
              <a:t>网络与外部的其它系统的联系在一起：</a:t>
            </a:r>
            <a:endParaRPr lang="en-US" altLang="zh-CN" sz="2000" dirty="0" smtClean="0"/>
          </a:p>
          <a:p>
            <a:pPr lvl="2"/>
            <a:r>
              <a:rPr lang="zh-CN" altLang="en-US" sz="1800" dirty="0" smtClean="0"/>
              <a:t>例如，政府主导的城市环保系统可能会根据某个地区的</a:t>
            </a:r>
            <a:r>
              <a:rPr lang="en-US" sz="1800" dirty="0" smtClean="0"/>
              <a:t>PM2.5</a:t>
            </a:r>
            <a:r>
              <a:rPr lang="zh-CN" altLang="en-US" sz="1800" dirty="0" smtClean="0"/>
              <a:t>污染预测情况自动限制机动车辆的驶入，并运用交通管制和引导系统为机动车人员提供服务，如引导到附近的停车场，引导人员转乘公共交通工具等。</a:t>
            </a:r>
            <a:endParaRPr lang="en-US" altLang="zh-CN" sz="1800" dirty="0" smtClean="0"/>
          </a:p>
          <a:p>
            <a:pPr lvl="1"/>
            <a:r>
              <a:rPr lang="zh-CN" altLang="en-US" sz="2000" dirty="0" smtClean="0"/>
              <a:t>当大量人员需要转乘公交系统时，智能公交系统必须有实时地改变原先计划，给出优化的公交和地铁运行方案，等等。</a:t>
            </a:r>
            <a:endParaRPr lang="en-US" altLang="zh-CN" sz="2000" dirty="0" smtClean="0"/>
          </a:p>
          <a:p>
            <a:pPr lvl="1"/>
            <a:r>
              <a:rPr lang="zh-CN" altLang="en-US" sz="2000" dirty="0" smtClean="0"/>
              <a:t>如果每辆车都处于自动驾驶状态</a:t>
            </a:r>
            <a:r>
              <a:rPr lang="en-US" altLang="zh-CN" sz="2000" dirty="0" smtClean="0"/>
              <a:t>——</a:t>
            </a:r>
            <a:r>
              <a:rPr lang="zh-CN" altLang="en-US" sz="2000" dirty="0" smtClean="0"/>
              <a:t>寻找最好路径，如何调度，避免产生新的交通阻塞。</a:t>
            </a:r>
            <a:endParaRPr lang="zh-CN"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云形标注 28"/>
          <p:cNvSpPr/>
          <p:nvPr/>
        </p:nvSpPr>
        <p:spPr bwMode="auto">
          <a:xfrm>
            <a:off x="2703729" y="2026154"/>
            <a:ext cx="4946970" cy="3256316"/>
          </a:xfrm>
          <a:prstGeom prst="cloudCallout">
            <a:avLst>
              <a:gd name="adj1" fmla="val -15791"/>
              <a:gd name="adj2" fmla="val 38592"/>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p:txBody>
          <a:bodyPr/>
          <a:lstStyle/>
          <a:p>
            <a:endParaRPr lang="zh-CN" altLang="en-US"/>
          </a:p>
        </p:txBody>
      </p:sp>
      <p:sp>
        <p:nvSpPr>
          <p:cNvPr id="19" name="Oval 32"/>
          <p:cNvSpPr>
            <a:spLocks noChangeArrowheads="1"/>
          </p:cNvSpPr>
          <p:nvPr/>
        </p:nvSpPr>
        <p:spPr bwMode="auto">
          <a:xfrm>
            <a:off x="4537376" y="3146317"/>
            <a:ext cx="1559511" cy="1076495"/>
          </a:xfrm>
          <a:prstGeom prst="ellipse">
            <a:avLst/>
          </a:prstGeom>
          <a:solidFill>
            <a:srgbClr val="FFFFFF"/>
          </a:solidFill>
          <a:ln w="38100" cmpd="dbl">
            <a:solidFill>
              <a:srgbClr val="000000"/>
            </a:solidFill>
            <a:round/>
            <a:headEnd/>
            <a:tailEnd/>
          </a:ln>
        </p:spPr>
        <p:txBody>
          <a:bodyPr vert="horz" wrap="square" lIns="72000" tIns="45720" rIns="36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机动车</a:t>
            </a:r>
          </a:p>
          <a:p>
            <a:pPr indent="0" algn="ctr"/>
            <a:r>
              <a:rPr kumimoji="0" lang="en-US" altLang="zh-CN" sz="1600" dirty="0" smtClean="0">
                <a:latin typeface="Times New Roman" panose="02020603050405020304" pitchFamily="18" charset="0"/>
                <a:cs typeface="Times New Roman" panose="02020603050405020304" pitchFamily="18" charset="0"/>
              </a:rPr>
              <a:t>(</a:t>
            </a:r>
            <a:r>
              <a:rPr kumimoji="0" lang="zh-CN" altLang="en-US" sz="1600" dirty="0" smtClean="0">
                <a:latin typeface="Times New Roman" panose="02020603050405020304" pitchFamily="18" charset="0"/>
                <a:cs typeface="Times New Roman" panose="02020603050405020304" pitchFamily="18" charset="0"/>
              </a:rPr>
              <a:t>自动驾驶</a:t>
            </a:r>
            <a:r>
              <a:rPr kumimoji="0" lang="en-US" altLang="zh-CN" sz="1600" dirty="0" smtClean="0">
                <a:latin typeface="Times New Roman" panose="02020603050405020304" pitchFamily="18" charset="0"/>
                <a:cs typeface="Times New Roman" panose="02020603050405020304" pitchFamily="18" charset="0"/>
              </a:rPr>
              <a:t>)</a:t>
            </a:r>
          </a:p>
          <a:p>
            <a:pPr indent="0" algn="ctr"/>
            <a:r>
              <a:rPr kumimoji="0" lang="zh-CN" altLang="zh-CN" sz="1600" dirty="0" smtClean="0">
                <a:latin typeface="Times New Roman" panose="02020603050405020304" pitchFamily="18" charset="0"/>
                <a:cs typeface="Times New Roman" panose="02020603050405020304" pitchFamily="18" charset="0"/>
              </a:rPr>
              <a:t>系统</a:t>
            </a:r>
            <a:endParaRPr kumimoji="0" lang="zh-CN" altLang="zh-CN" sz="1600" dirty="0">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1" name="Oval 30"/>
          <p:cNvSpPr>
            <a:spLocks noChangeArrowheads="1"/>
          </p:cNvSpPr>
          <p:nvPr/>
        </p:nvSpPr>
        <p:spPr bwMode="auto">
          <a:xfrm>
            <a:off x="4630559" y="1308046"/>
            <a:ext cx="1359515" cy="883915"/>
          </a:xfrm>
          <a:prstGeom prst="ellipse">
            <a:avLst/>
          </a:prstGeom>
          <a:solidFill>
            <a:srgbClr val="FFFFFF"/>
          </a:solidFill>
          <a:ln w="9525">
            <a:solidFill>
              <a:srgbClr val="000000"/>
            </a:solidFill>
            <a:round/>
            <a:headEnd/>
            <a:tailEnd/>
          </a:ln>
        </p:spPr>
        <p:txBody>
          <a:bodyPr vert="horz" wrap="square" lIns="36000" tIns="45720" rIns="72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智能化</a:t>
            </a:r>
          </a:p>
          <a:p>
            <a:pPr indent="0" algn="ctr"/>
            <a:r>
              <a:rPr kumimoji="0" lang="zh-CN" altLang="zh-CN" sz="1600" dirty="0">
                <a:latin typeface="Times New Roman" panose="02020603050405020304" pitchFamily="18" charset="0"/>
                <a:cs typeface="Times New Roman" panose="02020603050405020304" pitchFamily="18" charset="0"/>
              </a:rPr>
              <a:t>公交系统</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2" name="Oval 29"/>
          <p:cNvSpPr>
            <a:spLocks noChangeArrowheads="1"/>
          </p:cNvSpPr>
          <p:nvPr/>
        </p:nvSpPr>
        <p:spPr bwMode="auto">
          <a:xfrm>
            <a:off x="2203471" y="2263286"/>
            <a:ext cx="1359515" cy="883915"/>
          </a:xfrm>
          <a:prstGeom prst="ellipse">
            <a:avLst/>
          </a:prstGeom>
          <a:solidFill>
            <a:srgbClr val="FFFFFF"/>
          </a:solidFill>
          <a:ln w="9525">
            <a:solidFill>
              <a:srgbClr val="000000"/>
            </a:solidFill>
            <a:round/>
            <a:headEnd/>
            <a:tailEnd/>
          </a:ln>
        </p:spPr>
        <p:txBody>
          <a:bodyPr vert="horz" wrap="square" lIns="36000" tIns="36000" rIns="36000" bIns="3600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latinLnBrk="0">
              <a:lnSpc>
                <a:spcPct val="100000"/>
              </a:lnSpc>
              <a:buClrTx/>
              <a:buSzTx/>
              <a:buFontTx/>
              <a:buNone/>
              <a:tabLst/>
            </a:pPr>
            <a:r>
              <a:rPr kumimoji="0" lang="zh-CN" altLang="zh-CN" sz="1600" dirty="0">
                <a:latin typeface="Times New Roman" panose="02020603050405020304" pitchFamily="18" charset="0"/>
                <a:cs typeface="Times New Roman" panose="02020603050405020304" pitchFamily="18" charset="0"/>
              </a:rPr>
              <a:t>环境保护</a:t>
            </a:r>
            <a:r>
              <a:rPr kumimoji="0" lang="zh-CN" altLang="zh-CN" sz="1600" dirty="0" smtClean="0">
                <a:latin typeface="Times New Roman" panose="02020603050405020304" pitchFamily="18" charset="0"/>
                <a:cs typeface="Times New Roman" panose="02020603050405020304" pitchFamily="18" charset="0"/>
              </a:rPr>
              <a:t>系统</a:t>
            </a:r>
            <a:endParaRPr kumimoji="0" lang="zh-CN" altLang="zh-CN" sz="1600" dirty="0">
              <a:latin typeface="Times New Roman" panose="02020603050405020304" pitchFamily="18" charset="0"/>
              <a:cs typeface="Times New Roman" panose="02020603050405020304" pitchFamily="18" charset="0"/>
            </a:endParaRPr>
          </a:p>
        </p:txBody>
      </p:sp>
      <p:sp>
        <p:nvSpPr>
          <p:cNvPr id="23" name="Oval 28"/>
          <p:cNvSpPr>
            <a:spLocks noChangeArrowheads="1"/>
          </p:cNvSpPr>
          <p:nvPr/>
        </p:nvSpPr>
        <p:spPr bwMode="auto">
          <a:xfrm>
            <a:off x="5960127" y="4574079"/>
            <a:ext cx="1359515" cy="73659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cs typeface="Times New Roman" panose="02020603050405020304" pitchFamily="18" charset="0"/>
              </a:rPr>
              <a:t>…..</a:t>
            </a:r>
            <a:endParaRPr kumimoji="0" lang="en-US" altLang="zh-CN" b="1" i="0" u="none" strike="noStrike" cap="none" normalizeH="0" baseline="0" dirty="0" smtClean="0">
              <a:ln>
                <a:noFill/>
              </a:ln>
              <a:solidFill>
                <a:schemeClr val="tx1"/>
              </a:solidFill>
              <a:effectLst/>
              <a:latin typeface="Arial" panose="020B0604020202020204" pitchFamily="34" charset="0"/>
            </a:endParaRPr>
          </a:p>
        </p:txBody>
      </p:sp>
      <p:sp>
        <p:nvSpPr>
          <p:cNvPr id="24" name="Oval 27"/>
          <p:cNvSpPr>
            <a:spLocks noChangeArrowheads="1"/>
          </p:cNvSpPr>
          <p:nvPr/>
        </p:nvSpPr>
        <p:spPr bwMode="auto">
          <a:xfrm>
            <a:off x="2511042" y="4537250"/>
            <a:ext cx="1359515" cy="810255"/>
          </a:xfrm>
          <a:prstGeom prst="ellipse">
            <a:avLst/>
          </a:prstGeom>
          <a:solidFill>
            <a:srgbClr val="FFFFFF"/>
          </a:solidFill>
          <a:ln w="9525">
            <a:solidFill>
              <a:srgbClr val="000000"/>
            </a:solidFill>
            <a:round/>
            <a:headEnd/>
            <a:tailEnd/>
          </a:ln>
        </p:spPr>
        <p:txBody>
          <a:bodyPr vert="horz" wrap="square" lIns="72000" tIns="45720" rIns="36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交通管制与引导</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25" name="Oval 26"/>
          <p:cNvSpPr>
            <a:spLocks noChangeArrowheads="1"/>
          </p:cNvSpPr>
          <p:nvPr/>
        </p:nvSpPr>
        <p:spPr bwMode="auto">
          <a:xfrm>
            <a:off x="6671180" y="2263286"/>
            <a:ext cx="1359515" cy="553391"/>
          </a:xfrm>
          <a:prstGeom prst="ellipse">
            <a:avLst/>
          </a:prstGeom>
          <a:solidFill>
            <a:srgbClr val="FFFFFF"/>
          </a:solidFill>
          <a:ln w="9525">
            <a:solidFill>
              <a:srgbClr val="000000"/>
            </a:solidFill>
            <a:round/>
            <a:headEnd/>
            <a:tailEnd/>
          </a:ln>
        </p:spPr>
        <p:txBody>
          <a:bodyPr vert="horz" wrap="square" lIns="36000" tIns="45720" rIns="36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en-US" sz="1600" dirty="0" smtClean="0">
                <a:latin typeface="Times New Roman" panose="02020603050405020304" pitchFamily="18" charset="0"/>
                <a:cs typeface="Times New Roman" panose="02020603050405020304" pitchFamily="18" charset="0"/>
              </a:rPr>
              <a:t>智慧城市系统</a:t>
            </a:r>
            <a:endParaRPr kumimoji="0" lang="zh-CN" altLang="zh-CN" sz="1600" dirty="0">
              <a:latin typeface="Times New Roman" panose="02020603050405020304" pitchFamily="18" charset="0"/>
              <a:cs typeface="Times New Roman" panose="02020603050405020304" pitchFamily="18" charset="0"/>
            </a:endParaRPr>
          </a:p>
        </p:txBody>
      </p:sp>
      <p:sp>
        <p:nvSpPr>
          <p:cNvPr id="28" name="Oval 23"/>
          <p:cNvSpPr>
            <a:spLocks noChangeArrowheads="1"/>
          </p:cNvSpPr>
          <p:nvPr/>
        </p:nvSpPr>
        <p:spPr bwMode="auto">
          <a:xfrm>
            <a:off x="1737662" y="3565558"/>
            <a:ext cx="1359515" cy="810255"/>
          </a:xfrm>
          <a:prstGeom prst="ellipse">
            <a:avLst/>
          </a:prstGeom>
          <a:solidFill>
            <a:srgbClr val="FFFFFF"/>
          </a:solidFill>
          <a:ln w="9525">
            <a:solidFill>
              <a:srgbClr val="000000"/>
            </a:solidFill>
            <a:round/>
            <a:headEnd/>
            <a:tailEnd/>
          </a:ln>
        </p:spPr>
        <p:txBody>
          <a:bodyPr vert="horz" wrap="square" lIns="36000" tIns="36000" rIns="36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自然灾害应急系统</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30" name="Oval 26"/>
          <p:cNvSpPr>
            <a:spLocks noChangeArrowheads="1"/>
          </p:cNvSpPr>
          <p:nvPr/>
        </p:nvSpPr>
        <p:spPr bwMode="auto">
          <a:xfrm>
            <a:off x="6724852" y="3851209"/>
            <a:ext cx="1359515" cy="743206"/>
          </a:xfrm>
          <a:prstGeom prst="ellipse">
            <a:avLst/>
          </a:prstGeom>
          <a:solidFill>
            <a:srgbClr val="FFFFFF"/>
          </a:solidFill>
          <a:ln w="9525">
            <a:solidFill>
              <a:srgbClr val="000000"/>
            </a:solidFill>
            <a:round/>
            <a:headEnd/>
            <a:tailEnd/>
          </a:ln>
        </p:spPr>
        <p:txBody>
          <a:bodyPr vert="horz" wrap="square" lIns="72000" tIns="45720" rIns="72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en-US" sz="1600" dirty="0" smtClean="0">
                <a:latin typeface="Times New Roman" panose="02020603050405020304" pitchFamily="18" charset="0"/>
                <a:cs typeface="Times New Roman" panose="02020603050405020304" pitchFamily="18" charset="0"/>
              </a:rPr>
              <a:t>导航软件与服务</a:t>
            </a:r>
            <a:endParaRPr kumimoji="0" lang="zh-CN" altLang="zh-CN" sz="1600" dirty="0">
              <a:latin typeface="Times New Roman" panose="02020603050405020304" pitchFamily="18" charset="0"/>
              <a:cs typeface="Times New Roman" panose="02020603050405020304" pitchFamily="18" charset="0"/>
            </a:endParaRPr>
          </a:p>
        </p:txBody>
      </p:sp>
      <p:sp>
        <p:nvSpPr>
          <p:cNvPr id="32" name="云形标注 31"/>
          <p:cNvSpPr/>
          <p:nvPr/>
        </p:nvSpPr>
        <p:spPr bwMode="auto">
          <a:xfrm>
            <a:off x="4660506" y="5447492"/>
            <a:ext cx="1329568" cy="908713"/>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2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气象物联网</a:t>
            </a:r>
          </a:p>
        </p:txBody>
      </p:sp>
      <p:sp>
        <p:nvSpPr>
          <p:cNvPr id="20" name="Oval 31"/>
          <p:cNvSpPr>
            <a:spLocks noChangeArrowheads="1"/>
          </p:cNvSpPr>
          <p:nvPr/>
        </p:nvSpPr>
        <p:spPr bwMode="auto">
          <a:xfrm>
            <a:off x="4349442" y="4842191"/>
            <a:ext cx="1359515" cy="766815"/>
          </a:xfrm>
          <a:prstGeom prst="ellipse">
            <a:avLst/>
          </a:prstGeom>
          <a:solidFill>
            <a:srgbClr val="FFFFFF"/>
          </a:solidFill>
          <a:ln w="9525">
            <a:solidFill>
              <a:srgbClr val="000000"/>
            </a:solidFill>
            <a:round/>
            <a:headEnd/>
            <a:tailEnd/>
          </a:ln>
        </p:spPr>
        <p:txBody>
          <a:bodyPr vert="horz" wrap="square" lIns="72000" tIns="45720" rIns="72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天气预报与发布</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33" name="云形标注 32"/>
          <p:cNvSpPr/>
          <p:nvPr/>
        </p:nvSpPr>
        <p:spPr bwMode="auto">
          <a:xfrm>
            <a:off x="1552506" y="1614695"/>
            <a:ext cx="1276213" cy="908713"/>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3600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环保物联网</a:t>
            </a:r>
          </a:p>
        </p:txBody>
      </p:sp>
      <p:sp>
        <p:nvSpPr>
          <p:cNvPr id="34" name="云形标注 33"/>
          <p:cNvSpPr/>
          <p:nvPr/>
        </p:nvSpPr>
        <p:spPr bwMode="auto">
          <a:xfrm>
            <a:off x="2077373" y="5109217"/>
            <a:ext cx="1227283" cy="752154"/>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2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5" name="云形标注 34"/>
          <p:cNvSpPr/>
          <p:nvPr/>
        </p:nvSpPr>
        <p:spPr bwMode="auto">
          <a:xfrm>
            <a:off x="1045303" y="4163160"/>
            <a:ext cx="1227283" cy="752154"/>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2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6" name="云形标注 35"/>
          <p:cNvSpPr/>
          <p:nvPr/>
        </p:nvSpPr>
        <p:spPr bwMode="auto">
          <a:xfrm>
            <a:off x="5708957" y="1132139"/>
            <a:ext cx="1227283" cy="752154"/>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2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7" name="云形标注 36"/>
          <p:cNvSpPr/>
          <p:nvPr/>
        </p:nvSpPr>
        <p:spPr bwMode="auto">
          <a:xfrm>
            <a:off x="7699867" y="1769119"/>
            <a:ext cx="1227283" cy="752154"/>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2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38" name="云形标注 37"/>
          <p:cNvSpPr/>
          <p:nvPr/>
        </p:nvSpPr>
        <p:spPr bwMode="auto">
          <a:xfrm>
            <a:off x="7637181" y="4237986"/>
            <a:ext cx="1227283" cy="752154"/>
          </a:xfrm>
          <a:prstGeom prst="cloudCallout">
            <a:avLst>
              <a:gd name="adj1" fmla="val -15791"/>
              <a:gd name="adj2" fmla="val 3859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72000" tIns="45720" rIns="36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复杂巨系统的不可控性</a:t>
            </a:r>
            <a:endParaRPr lang="zh-CN" altLang="en-US" dirty="0"/>
          </a:p>
        </p:txBody>
      </p:sp>
      <p:sp>
        <p:nvSpPr>
          <p:cNvPr id="3" name="内容占位符 2"/>
          <p:cNvSpPr>
            <a:spLocks noGrp="1"/>
          </p:cNvSpPr>
          <p:nvPr>
            <p:ph idx="1"/>
          </p:nvPr>
        </p:nvSpPr>
        <p:spPr/>
        <p:txBody>
          <a:bodyPr/>
          <a:lstStyle/>
          <a:p>
            <a:r>
              <a:rPr lang="zh-CN" altLang="en-US" sz="2400" dirty="0" smtClean="0"/>
              <a:t>当这些</a:t>
            </a:r>
            <a:r>
              <a:rPr lang="en-US" sz="2400" dirty="0" smtClean="0"/>
              <a:t>SIS</a:t>
            </a:r>
            <a:r>
              <a:rPr lang="zh-CN" altLang="en-US" sz="2400" dirty="0" smtClean="0"/>
              <a:t>系统没有被集成在一起的时候，由于各个系统相互之间信息是隔离，不会发生大的问题。</a:t>
            </a:r>
            <a:endParaRPr lang="en-US" altLang="zh-CN" sz="2400" dirty="0" smtClean="0"/>
          </a:p>
          <a:p>
            <a:pPr lvl="1"/>
            <a:r>
              <a:rPr lang="zh-CN" altLang="en-US" sz="2000" dirty="0" smtClean="0"/>
              <a:t>一旦多个</a:t>
            </a:r>
            <a:r>
              <a:rPr lang="en-US" sz="2000" dirty="0" smtClean="0"/>
              <a:t>SIS</a:t>
            </a:r>
            <a:r>
              <a:rPr lang="zh-CN" altLang="en-US" sz="2000" dirty="0" smtClean="0"/>
              <a:t>聚合在一起，就会产生不可控性，跨越领域、用户群的信息快速交流</a:t>
            </a:r>
            <a:r>
              <a:rPr lang="en-US" sz="2000" dirty="0" smtClean="0"/>
              <a:t>(</a:t>
            </a:r>
            <a:r>
              <a:rPr lang="zh-CN" altLang="en-US" sz="2000" dirty="0" smtClean="0"/>
              <a:t>例如，微博、即时消息、电话等</a:t>
            </a:r>
            <a:r>
              <a:rPr lang="en-US" sz="2000" dirty="0" smtClean="0"/>
              <a:t>)</a:t>
            </a:r>
            <a:r>
              <a:rPr lang="zh-CN" altLang="en-US" sz="2000" dirty="0" smtClean="0"/>
              <a:t>导致大量人群对行动一致的快速反应</a:t>
            </a:r>
            <a:r>
              <a:rPr lang="en-US" sz="2000" dirty="0" smtClean="0"/>
              <a:t>(</a:t>
            </a:r>
            <a:r>
              <a:rPr lang="zh-CN" altLang="en-US" sz="2000" dirty="0" smtClean="0"/>
              <a:t>例如，大部分的驾驶员认为某条路是畅通且不受交通管制的</a:t>
            </a:r>
            <a:r>
              <a:rPr lang="en-US" sz="2000" dirty="0" smtClean="0"/>
              <a:t>)</a:t>
            </a:r>
            <a:r>
              <a:rPr lang="zh-CN" altLang="en-US" sz="2000" dirty="0" smtClean="0"/>
              <a:t>，引发复杂系统的正反馈，导致系统的完全不可预测和不可控性。</a:t>
            </a:r>
            <a:endParaRPr lang="en-US" altLang="zh-CN" sz="2000" dirty="0" smtClean="0"/>
          </a:p>
          <a:p>
            <a:pPr lvl="1"/>
            <a:r>
              <a:rPr lang="zh-CN" altLang="en-US" sz="2000" dirty="0" smtClean="0"/>
              <a:t>从社会学角度产生所谓的恶性不可控事件。</a:t>
            </a:r>
            <a:endParaRPr lang="en-US" altLang="zh-CN" sz="2000" dirty="0" smtClean="0"/>
          </a:p>
          <a:p>
            <a:r>
              <a:rPr lang="zh-CN" altLang="en-US" sz="2000" dirty="0" smtClean="0"/>
              <a:t>系统控制工程的</a:t>
            </a:r>
            <a:r>
              <a:rPr lang="zh-CN" altLang="en-US" sz="2000" dirty="0"/>
              <a:t>正反馈、涡流现象和蝴蝶效应等</a:t>
            </a:r>
            <a:r>
              <a:rPr lang="zh-CN" altLang="en-US" sz="2000" dirty="0" smtClean="0"/>
              <a:t>在软件</a:t>
            </a:r>
            <a:r>
              <a:rPr lang="zh-CN" altLang="en-US" sz="2000" dirty="0"/>
              <a:t>巨复杂系统系统</a:t>
            </a:r>
            <a:r>
              <a:rPr lang="zh-CN" altLang="en-US" sz="2000" dirty="0" smtClean="0"/>
              <a:t>中表现</a:t>
            </a:r>
            <a:r>
              <a:rPr lang="zh-CN" altLang="en-US" sz="2000" dirty="0"/>
              <a:t>出来。实际上，目前已经产生了局部现象，例如</a:t>
            </a:r>
            <a:r>
              <a:rPr lang="zh-CN" altLang="en-US" sz="2000" dirty="0" smtClean="0"/>
              <a:t>，股市的震荡，如果有众多机器人进行股票交易。</a:t>
            </a:r>
            <a:endParaRPr lang="en-US" altLang="zh-CN" sz="2000" dirty="0"/>
          </a:p>
          <a:p>
            <a:r>
              <a:rPr lang="zh-CN" altLang="en-US" sz="2000" dirty="0"/>
              <a:t>传统解决系统正反馈的不可控基本方法是打断系统部件之间的关联或改变信号的周期</a:t>
            </a:r>
            <a:r>
              <a:rPr lang="en-US" altLang="zh-CN" sz="2000" dirty="0"/>
              <a:t>(</a:t>
            </a:r>
            <a:r>
              <a:rPr lang="zh-CN" altLang="en-US" sz="2000" dirty="0"/>
              <a:t>例如，改变信号的相位</a:t>
            </a:r>
            <a:r>
              <a:rPr lang="en-US" altLang="zh-CN" sz="2000" dirty="0"/>
              <a:t>)</a:t>
            </a:r>
            <a:r>
              <a:rPr lang="zh-CN" altLang="en-US" sz="2000" dirty="0"/>
              <a:t>，这种做法会破坏复杂巨系统的运行，可能会导致更大的灾害，因为软件巨复杂系统涉及到众多的社会人和群体。</a:t>
            </a:r>
          </a:p>
          <a:p>
            <a:pPr lvl="1"/>
            <a:endParaRPr lang="zh-CN" alt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拟人类智能系统</a:t>
            </a:r>
            <a:endParaRPr lang="zh-CN" altLang="en-US" dirty="0"/>
          </a:p>
        </p:txBody>
      </p:sp>
      <p:sp>
        <p:nvSpPr>
          <p:cNvPr id="3" name="内容占位符 2"/>
          <p:cNvSpPr>
            <a:spLocks noGrp="1"/>
          </p:cNvSpPr>
          <p:nvPr>
            <p:ph idx="1"/>
          </p:nvPr>
        </p:nvSpPr>
        <p:spPr>
          <a:xfrm>
            <a:off x="914400" y="1310854"/>
            <a:ext cx="8001000" cy="4902200"/>
          </a:xfrm>
        </p:spPr>
        <p:txBody>
          <a:bodyPr/>
          <a:lstStyle/>
          <a:p>
            <a:r>
              <a:rPr lang="zh-CN" altLang="en-US" sz="2400" dirty="0" smtClean="0"/>
              <a:t>随着软件系统从</a:t>
            </a:r>
            <a:r>
              <a:rPr lang="en-US" sz="2400" dirty="0" smtClean="0"/>
              <a:t>SoS</a:t>
            </a:r>
            <a:r>
              <a:rPr lang="zh-CN" altLang="en-US" sz="2400" dirty="0" smtClean="0"/>
              <a:t>向领域的</a:t>
            </a:r>
            <a:r>
              <a:rPr lang="en-US" sz="2400" dirty="0" smtClean="0"/>
              <a:t>SIS</a:t>
            </a:r>
            <a:r>
              <a:rPr lang="zh-CN" altLang="en-US" sz="2400" dirty="0" smtClean="0"/>
              <a:t>过渡，再向跨领域的</a:t>
            </a:r>
            <a:r>
              <a:rPr lang="en-US" sz="2400" dirty="0" smtClean="0"/>
              <a:t>SIS</a:t>
            </a:r>
            <a:r>
              <a:rPr lang="zh-CN" altLang="en-US" sz="2400" dirty="0" smtClean="0"/>
              <a:t>过渡，软件复杂巨系统逐步形成，人类必然进入一个人造的不可控和不可预测的以互联网路和软件体系结构为基础构成的具有“拟人类智能系统”中。</a:t>
            </a:r>
            <a:endParaRPr lang="en-US" altLang="zh-CN" sz="2400" dirty="0" smtClean="0"/>
          </a:p>
          <a:p>
            <a:r>
              <a:rPr lang="zh-CN" altLang="en-US" sz="2400" dirty="0" smtClean="0"/>
              <a:t>人类的日常生活将被“拟人类智能系统”所控制。</a:t>
            </a:r>
            <a:endParaRPr lang="en-US" altLang="zh-CN" sz="2400" dirty="0" smtClean="0"/>
          </a:p>
          <a:p>
            <a:r>
              <a:rPr lang="zh-CN" altLang="en-US" sz="2400" dirty="0" smtClean="0"/>
              <a:t>非常像许多科幻片中的人类被智能机器人毁灭，软件巨复杂的形成可能会导致人类被“拟人类智能系统”毁灭，</a:t>
            </a:r>
            <a:endParaRPr lang="en-US" altLang="zh-CN" sz="2400" dirty="0" smtClean="0"/>
          </a:p>
          <a:p>
            <a:pPr lvl="1"/>
            <a:r>
              <a:rPr lang="zh-CN" altLang="en-US" dirty="0" smtClean="0"/>
              <a:t>如果现在不对软件复杂巨系统的发展、进化等工程化规律进行研究的话。</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5628" y="297125"/>
            <a:ext cx="7772400" cy="736600"/>
          </a:xfrm>
        </p:spPr>
        <p:txBody>
          <a:bodyPr/>
          <a:lstStyle/>
          <a:p>
            <a:r>
              <a:rPr lang="en-US" altLang="zh-CN" dirty="0"/>
              <a:t>28.4.2</a:t>
            </a:r>
            <a:r>
              <a:rPr lang="zh-CN" altLang="zh-CN" dirty="0"/>
              <a:t>一些国家的工程化</a:t>
            </a:r>
            <a:r>
              <a:rPr lang="zh-CN" altLang="zh-CN" dirty="0" smtClean="0"/>
              <a:t>举措</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66532943"/>
              </p:ext>
            </p:extLst>
          </p:nvPr>
        </p:nvGraphicFramePr>
        <p:xfrm>
          <a:off x="927557" y="1567306"/>
          <a:ext cx="8125991" cy="4699815"/>
        </p:xfrm>
        <a:graphic>
          <a:graphicData uri="http://schemas.openxmlformats.org/drawingml/2006/table">
            <a:tbl>
              <a:tblPr firstRow="1" firstCol="1" lastRow="1" lastCol="1" bandRow="1" bandCol="1"/>
              <a:tblGrid>
                <a:gridCol w="1638026">
                  <a:extLst>
                    <a:ext uri="{9D8B030D-6E8A-4147-A177-3AD203B41FA5}">
                      <a16:colId xmlns:a16="http://schemas.microsoft.com/office/drawing/2014/main" val="237967566"/>
                    </a:ext>
                  </a:extLst>
                </a:gridCol>
                <a:gridCol w="1815143">
                  <a:extLst>
                    <a:ext uri="{9D8B030D-6E8A-4147-A177-3AD203B41FA5}">
                      <a16:colId xmlns:a16="http://schemas.microsoft.com/office/drawing/2014/main" val="892496730"/>
                    </a:ext>
                  </a:extLst>
                </a:gridCol>
                <a:gridCol w="2348959">
                  <a:extLst>
                    <a:ext uri="{9D8B030D-6E8A-4147-A177-3AD203B41FA5}">
                      <a16:colId xmlns:a16="http://schemas.microsoft.com/office/drawing/2014/main" val="1323651732"/>
                    </a:ext>
                  </a:extLst>
                </a:gridCol>
                <a:gridCol w="2323863">
                  <a:extLst>
                    <a:ext uri="{9D8B030D-6E8A-4147-A177-3AD203B41FA5}">
                      <a16:colId xmlns:a16="http://schemas.microsoft.com/office/drawing/2014/main" val="3081440660"/>
                    </a:ext>
                  </a:extLst>
                </a:gridCol>
              </a:tblGrid>
              <a:tr h="218335">
                <a:tc>
                  <a:txBody>
                    <a:bodyPr/>
                    <a:lstStyle/>
                    <a:p>
                      <a:pPr indent="269875" algn="just">
                        <a:lnSpc>
                          <a:spcPts val="1660"/>
                        </a:lnSpc>
                        <a:spcAft>
                          <a:spcPts val="0"/>
                        </a:spcAft>
                      </a:pPr>
                      <a:r>
                        <a:rPr lang="zh-CN" sz="1200" kern="1200" dirty="0">
                          <a:solidFill>
                            <a:schemeClr val="tx1"/>
                          </a:solidFill>
                          <a:effectLst/>
                          <a:latin typeface="Times New Roman" panose="02020603050405020304" pitchFamily="18" charset="0"/>
                          <a:ea typeface="宋体" panose="02010600030101010101" pitchFamily="2" charset="-122"/>
                          <a:cs typeface="+mn-cs"/>
                        </a:rPr>
                        <a:t>战略需要</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200" kern="1200">
                          <a:solidFill>
                            <a:schemeClr val="tx1"/>
                          </a:solidFill>
                          <a:effectLst/>
                          <a:latin typeface="Times New Roman" panose="02020603050405020304" pitchFamily="18" charset="0"/>
                          <a:ea typeface="宋体" panose="02010600030101010101" pitchFamily="2" charset="-122"/>
                          <a:cs typeface="+mn-cs"/>
                        </a:rPr>
                        <a:t>短期</a:t>
                      </a:r>
                      <a:r>
                        <a:rPr lang="en-US" sz="1200" kern="1200">
                          <a:solidFill>
                            <a:schemeClr val="tx1"/>
                          </a:solidFill>
                          <a:effectLst/>
                          <a:latin typeface="Times New Roman" panose="02020603050405020304" pitchFamily="18" charset="0"/>
                          <a:ea typeface="宋体" panose="02010600030101010101" pitchFamily="2" charset="-122"/>
                          <a:cs typeface="+mn-cs"/>
                        </a:rPr>
                        <a:t>2010~2012</a:t>
                      </a:r>
                      <a:endParaRPr lang="zh-CN" sz="1200" kern="1200">
                        <a:solidFill>
                          <a:schemeClr val="tx1"/>
                        </a:solidFill>
                        <a:effectLst/>
                        <a:latin typeface="Times New Roman" panose="02020603050405020304" pitchFamily="18" charset="0"/>
                        <a:ea typeface="宋体" panose="02010600030101010101" pitchFamily="2" charset="-122"/>
                        <a:cs typeface="+mn-cs"/>
                      </a:endParaRP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200" kern="1200">
                          <a:solidFill>
                            <a:schemeClr val="tx1"/>
                          </a:solidFill>
                          <a:effectLst/>
                          <a:latin typeface="Times New Roman" panose="02020603050405020304" pitchFamily="18" charset="0"/>
                          <a:ea typeface="宋体" panose="02010600030101010101" pitchFamily="2" charset="-122"/>
                          <a:cs typeface="+mn-cs"/>
                        </a:rPr>
                        <a:t>中期</a:t>
                      </a:r>
                      <a:r>
                        <a:rPr lang="en-US" sz="1200" kern="1200">
                          <a:solidFill>
                            <a:schemeClr val="tx1"/>
                          </a:solidFill>
                          <a:effectLst/>
                          <a:latin typeface="Times New Roman" panose="02020603050405020304" pitchFamily="18" charset="0"/>
                          <a:ea typeface="宋体" panose="02010600030101010101" pitchFamily="2" charset="-122"/>
                          <a:cs typeface="+mn-cs"/>
                        </a:rPr>
                        <a:t>2013~2016</a:t>
                      </a:r>
                      <a:endParaRPr lang="zh-CN" sz="1200" kern="1200">
                        <a:solidFill>
                          <a:schemeClr val="tx1"/>
                        </a:solidFill>
                        <a:effectLst/>
                        <a:latin typeface="Times New Roman" panose="02020603050405020304" pitchFamily="18" charset="0"/>
                        <a:ea typeface="宋体" panose="02010600030101010101" pitchFamily="2" charset="-122"/>
                        <a:cs typeface="+mn-cs"/>
                      </a:endParaRP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200" kern="1200">
                          <a:solidFill>
                            <a:schemeClr val="tx1"/>
                          </a:solidFill>
                          <a:effectLst/>
                          <a:latin typeface="Times New Roman" panose="02020603050405020304" pitchFamily="18" charset="0"/>
                          <a:ea typeface="宋体" panose="02010600030101010101" pitchFamily="2" charset="-122"/>
                          <a:cs typeface="+mn-cs"/>
                        </a:rPr>
                        <a:t>长期</a:t>
                      </a:r>
                      <a:r>
                        <a:rPr lang="en-US" sz="1200" kern="1200">
                          <a:solidFill>
                            <a:schemeClr val="tx1"/>
                          </a:solidFill>
                          <a:effectLst/>
                          <a:latin typeface="Times New Roman" panose="02020603050405020304" pitchFamily="18" charset="0"/>
                          <a:ea typeface="宋体" panose="02010600030101010101" pitchFamily="2" charset="-122"/>
                          <a:cs typeface="+mn-cs"/>
                        </a:rPr>
                        <a:t>2016~2020</a:t>
                      </a:r>
                      <a:endParaRPr lang="zh-CN" sz="1200" kern="1200">
                        <a:solidFill>
                          <a:schemeClr val="tx1"/>
                        </a:solidFill>
                        <a:effectLst/>
                        <a:latin typeface="Times New Roman" panose="02020603050405020304" pitchFamily="18" charset="0"/>
                        <a:ea typeface="宋体" panose="02010600030101010101" pitchFamily="2" charset="-122"/>
                        <a:cs typeface="+mn-cs"/>
                      </a:endParaRP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131579"/>
                  </a:ext>
                </a:extLst>
              </a:tr>
              <a:tr h="1120661">
                <a:tc>
                  <a:txBody>
                    <a:bodyPr/>
                    <a:lstStyle/>
                    <a:p>
                      <a:pPr indent="0" algn="just">
                        <a:lnSpc>
                          <a:spcPct val="100000"/>
                        </a:lnSpc>
                        <a:spcAft>
                          <a:spcPts val="0"/>
                        </a:spcAft>
                      </a:pPr>
                      <a:r>
                        <a:rPr lang="zh-CN" sz="1200" kern="1200" dirty="0">
                          <a:solidFill>
                            <a:schemeClr val="tx1"/>
                          </a:solidFill>
                          <a:effectLst/>
                          <a:latin typeface="Times New Roman" panose="02020603050405020304" pitchFamily="18" charset="0"/>
                          <a:ea typeface="宋体" panose="02010600030101010101" pitchFamily="2" charset="-122"/>
                          <a:cs typeface="+mn-cs"/>
                        </a:rPr>
                        <a:t>软件学科管理。包括增加灵活性、商业模型实现，软件技能人才的补充。</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lvl="0" indent="0" algn="just" defTabSz="914400" rtl="0" eaLnBrk="1" latinLnBrk="0" hangingPunct="1">
                        <a:lnSpc>
                          <a:spcPct val="100000"/>
                        </a:lnSpc>
                        <a:spcAft>
                          <a:spcPts val="0"/>
                        </a:spcAft>
                        <a:buFont typeface="+mj-lt"/>
                        <a:buAutoNum type="arabicParenR"/>
                      </a:pPr>
                      <a:r>
                        <a:rPr lang="zh-CN" sz="1200" kern="1200" dirty="0">
                          <a:solidFill>
                            <a:schemeClr val="tx1"/>
                          </a:solidFill>
                          <a:effectLst/>
                          <a:latin typeface="Times New Roman" panose="02020603050405020304" pitchFamily="18" charset="0"/>
                          <a:ea typeface="宋体" panose="02010600030101010101" pitchFamily="2" charset="-122"/>
                          <a:cs typeface="+mn-cs"/>
                        </a:rPr>
                        <a:t>工业和学术集中把</a:t>
                      </a:r>
                      <a:r>
                        <a:rPr lang="en-US" sz="1200" kern="1200" dirty="0">
                          <a:solidFill>
                            <a:schemeClr val="tx1"/>
                          </a:solidFill>
                          <a:effectLst/>
                          <a:latin typeface="Times New Roman" panose="02020603050405020304" pitchFamily="18" charset="0"/>
                          <a:ea typeface="宋体" panose="02010600030101010101" pitchFamily="2" charset="-122"/>
                          <a:cs typeface="+mn-cs"/>
                        </a:rPr>
                        <a:t>SW</a:t>
                      </a:r>
                      <a:r>
                        <a:rPr lang="zh-CN" sz="1200" kern="1200" dirty="0">
                          <a:solidFill>
                            <a:schemeClr val="tx1"/>
                          </a:solidFill>
                          <a:effectLst/>
                          <a:latin typeface="Times New Roman" panose="02020603050405020304" pitchFamily="18" charset="0"/>
                          <a:ea typeface="宋体" panose="02010600030101010101" pitchFamily="2" charset="-122"/>
                          <a:cs typeface="+mn-cs"/>
                        </a:rPr>
                        <a:t>作为一个学科；</a:t>
                      </a:r>
                    </a:p>
                    <a:p>
                      <a:pPr marL="59690" lvl="0" indent="0" algn="just" defTabSz="914400" rtl="0" eaLnBrk="1" latinLnBrk="0" hangingPunct="1">
                        <a:lnSpc>
                          <a:spcPct val="100000"/>
                        </a:lnSpc>
                        <a:spcAft>
                          <a:spcPts val="0"/>
                        </a:spcAft>
                        <a:buFont typeface="+mj-lt"/>
                        <a:buAutoNum type="arabicParenR"/>
                      </a:pPr>
                      <a:r>
                        <a:rPr lang="zh-CN" sz="1200" kern="1200" dirty="0">
                          <a:solidFill>
                            <a:schemeClr val="tx1"/>
                          </a:solidFill>
                          <a:effectLst/>
                          <a:latin typeface="Times New Roman" panose="02020603050405020304" pitchFamily="18" charset="0"/>
                          <a:ea typeface="宋体" panose="02010600030101010101" pitchFamily="2" charset="-122"/>
                          <a:cs typeface="+mn-cs"/>
                        </a:rPr>
                        <a:t>建立新的大学培养大纲</a:t>
                      </a:r>
                    </a:p>
                    <a:p>
                      <a:pPr marL="59690" lvl="0" indent="0" algn="just" defTabSz="914400" rtl="0" eaLnBrk="1" latinLnBrk="0" hangingPunct="1">
                        <a:lnSpc>
                          <a:spcPct val="100000"/>
                        </a:lnSpc>
                        <a:spcAft>
                          <a:spcPts val="0"/>
                        </a:spcAft>
                        <a:buFont typeface="+mj-lt"/>
                        <a:buAutoNum type="arabicParenR"/>
                      </a:pPr>
                      <a:r>
                        <a:rPr lang="zh-CN" sz="1200" kern="1200" dirty="0">
                          <a:solidFill>
                            <a:schemeClr val="tx1"/>
                          </a:solidFill>
                          <a:effectLst/>
                          <a:latin typeface="Times New Roman" panose="02020603050405020304" pitchFamily="18" charset="0"/>
                          <a:ea typeface="宋体" panose="02010600030101010101" pitchFamily="2" charset="-122"/>
                          <a:cs typeface="+mn-cs"/>
                        </a:rPr>
                        <a:t>新的而教学客课程，满足中长期工业需要</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国家开展大规模</a:t>
                      </a:r>
                      <a:r>
                        <a:rPr lang="en-US" sz="1200" kern="1200" dirty="0">
                          <a:solidFill>
                            <a:schemeClr val="tx1"/>
                          </a:solidFill>
                          <a:effectLst/>
                          <a:latin typeface="Times New Roman" panose="02020603050405020304" pitchFamily="18" charset="0"/>
                          <a:ea typeface="宋体" panose="02010600030101010101" pitchFamily="2" charset="-122"/>
                          <a:cs typeface="+mn-cs"/>
                        </a:rPr>
                        <a:t>SIS</a:t>
                      </a:r>
                      <a:r>
                        <a:rPr lang="zh-CN" sz="1200" kern="1200" dirty="0">
                          <a:solidFill>
                            <a:schemeClr val="tx1"/>
                          </a:solidFill>
                          <a:effectLst/>
                          <a:latin typeface="Times New Roman" panose="02020603050405020304" pitchFamily="18" charset="0"/>
                          <a:ea typeface="宋体" panose="02010600030101010101" pitchFamily="2" charset="-122"/>
                          <a:cs typeface="+mn-cs"/>
                        </a:rPr>
                        <a:t>开发合作项目；</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保证</a:t>
                      </a:r>
                      <a:r>
                        <a:rPr lang="en-US" sz="1200" kern="1200" dirty="0">
                          <a:solidFill>
                            <a:schemeClr val="tx1"/>
                          </a:solidFill>
                          <a:effectLst/>
                          <a:latin typeface="Times New Roman" panose="02020603050405020304" pitchFamily="18" charset="0"/>
                          <a:ea typeface="宋体" panose="02010600030101010101" pitchFamily="2" charset="-122"/>
                          <a:cs typeface="+mn-cs"/>
                        </a:rPr>
                        <a:t>SW</a:t>
                      </a:r>
                      <a:r>
                        <a:rPr lang="zh-CN" sz="1200" kern="1200" dirty="0">
                          <a:solidFill>
                            <a:schemeClr val="tx1"/>
                          </a:solidFill>
                          <a:effectLst/>
                          <a:latin typeface="Times New Roman" panose="02020603050405020304" pitchFamily="18" charset="0"/>
                          <a:ea typeface="宋体" panose="02010600030101010101" pitchFamily="2" charset="-122"/>
                          <a:cs typeface="+mn-cs"/>
                        </a:rPr>
                        <a:t>项目管理的结构化方法；</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3) </a:t>
                      </a:r>
                      <a:r>
                        <a:rPr lang="zh-CN" sz="1200" kern="1200" dirty="0">
                          <a:solidFill>
                            <a:schemeClr val="tx1"/>
                          </a:solidFill>
                          <a:effectLst/>
                          <a:latin typeface="Times New Roman" panose="02020603050405020304" pitchFamily="18" charset="0"/>
                          <a:ea typeface="宋体" panose="02010600030101010101" pitchFamily="2" charset="-122"/>
                          <a:cs typeface="+mn-cs"/>
                        </a:rPr>
                        <a:t>良好的体系结构支持，易于理解、维护和扩展。</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全面理解</a:t>
                      </a:r>
                      <a:r>
                        <a:rPr lang="en-US" sz="1200" kern="1200" dirty="0">
                          <a:solidFill>
                            <a:schemeClr val="tx1"/>
                          </a:solidFill>
                          <a:effectLst/>
                          <a:latin typeface="Times New Roman" panose="02020603050405020304" pitchFamily="18" charset="0"/>
                          <a:ea typeface="宋体" panose="02010600030101010101" pitchFamily="2" charset="-122"/>
                          <a:cs typeface="+mn-cs"/>
                        </a:rPr>
                        <a:t>SIS</a:t>
                      </a:r>
                      <a:r>
                        <a:rPr lang="zh-CN" sz="1200" kern="1200" dirty="0">
                          <a:solidFill>
                            <a:schemeClr val="tx1"/>
                          </a:solidFill>
                          <a:effectLst/>
                          <a:latin typeface="Times New Roman" panose="02020603050405020304" pitchFamily="18" charset="0"/>
                          <a:ea typeface="宋体" panose="02010600030101010101" pitchFamily="2" charset="-122"/>
                          <a:cs typeface="+mn-cs"/>
                        </a:rPr>
                        <a:t>的开发的高效、高质量、及成本控制；</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开发和仿真系统</a:t>
                      </a:r>
                      <a:r>
                        <a:rPr lang="en-US" sz="1200" kern="1200" dirty="0">
                          <a:solidFill>
                            <a:schemeClr val="tx1"/>
                          </a:solidFill>
                          <a:effectLst/>
                          <a:latin typeface="Times New Roman" panose="02020603050405020304" pitchFamily="18" charset="0"/>
                          <a:ea typeface="宋体" panose="02010600030101010101" pitchFamily="2" charset="-122"/>
                          <a:cs typeface="+mn-cs"/>
                        </a:rPr>
                        <a:t>(SW</a:t>
                      </a:r>
                      <a:r>
                        <a:rPr lang="zh-CN" sz="1200" kern="1200" dirty="0">
                          <a:solidFill>
                            <a:schemeClr val="tx1"/>
                          </a:solidFill>
                          <a:effectLst/>
                          <a:latin typeface="Times New Roman" panose="02020603050405020304" pitchFamily="18" charset="0"/>
                          <a:ea typeface="宋体" panose="02010600030101010101" pitchFamily="2" charset="-122"/>
                          <a:cs typeface="+mn-cs"/>
                        </a:rPr>
                        <a:t>和</a:t>
                      </a:r>
                      <a:r>
                        <a:rPr lang="en-US" sz="1200" kern="1200" dirty="0">
                          <a:solidFill>
                            <a:schemeClr val="tx1"/>
                          </a:solidFill>
                          <a:effectLst/>
                          <a:latin typeface="Times New Roman" panose="02020603050405020304" pitchFamily="18" charset="0"/>
                          <a:ea typeface="宋体" panose="02010600030101010101" pitchFamily="2" charset="-122"/>
                          <a:cs typeface="+mn-cs"/>
                        </a:rPr>
                        <a:t>HW</a:t>
                      </a:r>
                      <a:r>
                        <a:rPr lang="zh-CN" sz="1200" kern="1200" dirty="0">
                          <a:solidFill>
                            <a:schemeClr val="tx1"/>
                          </a:solidFill>
                          <a:effectLst/>
                          <a:latin typeface="Times New Roman" panose="02020603050405020304" pitchFamily="18" charset="0"/>
                          <a:ea typeface="宋体" panose="02010600030101010101" pitchFamily="2" charset="-122"/>
                          <a:cs typeface="+mn-cs"/>
                        </a:rPr>
                        <a:t>混合</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和集成环境</a:t>
                      </a:r>
                      <a:r>
                        <a:rPr lang="en-US" sz="12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en-US"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a:p>
                      <a:pPr marL="59690" indent="0" algn="just" defTabSz="914400" rtl="0" eaLnBrk="1" latinLnBrk="0" hangingPunct="1">
                        <a:lnSpc>
                          <a:spcPct val="100000"/>
                        </a:lnSpc>
                        <a:spcAft>
                          <a:spcPts val="0"/>
                        </a:spcAft>
                      </a:pPr>
                      <a:r>
                        <a:rPr lang="zh-CN" sz="1200" kern="1200" dirty="0" smtClean="0">
                          <a:solidFill>
                            <a:schemeClr val="tx1"/>
                          </a:solidFill>
                          <a:effectLst/>
                          <a:latin typeface="Times New Roman" panose="02020603050405020304" pitchFamily="18" charset="0"/>
                          <a:ea typeface="宋体" panose="02010600030101010101" pitchFamily="2" charset="-122"/>
                          <a:cs typeface="+mn-cs"/>
                        </a:rPr>
                        <a:t> </a:t>
                      </a:r>
                      <a:r>
                        <a:rPr lang="en-US" sz="1200" kern="1200" dirty="0" smtClean="0">
                          <a:solidFill>
                            <a:schemeClr val="tx1"/>
                          </a:solidFill>
                          <a:effectLst/>
                          <a:latin typeface="Times New Roman" panose="02020603050405020304" pitchFamily="18" charset="0"/>
                          <a:ea typeface="宋体" panose="02010600030101010101" pitchFamily="2" charset="-122"/>
                          <a:cs typeface="+mn-cs"/>
                        </a:rPr>
                        <a:t>3</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保持连续的提供</a:t>
                      </a:r>
                      <a:r>
                        <a:rPr lang="en-US" sz="1200" kern="1200" dirty="0">
                          <a:solidFill>
                            <a:schemeClr val="tx1"/>
                          </a:solidFill>
                          <a:effectLst/>
                          <a:latin typeface="Times New Roman" panose="02020603050405020304" pitchFamily="18" charset="0"/>
                          <a:ea typeface="宋体" panose="02010600030101010101" pitchFamily="2" charset="-122"/>
                          <a:cs typeface="+mn-cs"/>
                        </a:rPr>
                        <a:t>SIS</a:t>
                      </a:r>
                      <a:r>
                        <a:rPr lang="zh-CN" sz="1200" kern="1200" dirty="0">
                          <a:solidFill>
                            <a:schemeClr val="tx1"/>
                          </a:solidFill>
                          <a:effectLst/>
                          <a:latin typeface="Times New Roman" panose="02020603050405020304" pitchFamily="18" charset="0"/>
                          <a:ea typeface="宋体" panose="02010600030101010101" pitchFamily="2" charset="-122"/>
                          <a:cs typeface="+mn-cs"/>
                        </a:rPr>
                        <a:t>开发的竞争力。</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056620"/>
                  </a:ext>
                </a:extLst>
              </a:tr>
              <a:tr h="1651182">
                <a:tc>
                  <a:txBody>
                    <a:bodyPr/>
                    <a:lstStyle/>
                    <a:p>
                      <a:pPr marL="59690" indent="0" algn="just" defTabSz="914400" rtl="0" eaLnBrk="1" latinLnBrk="0" hangingPunct="1">
                        <a:lnSpc>
                          <a:spcPct val="100000"/>
                        </a:lnSpc>
                        <a:spcAft>
                          <a:spcPts val="0"/>
                        </a:spcAft>
                      </a:pPr>
                      <a:r>
                        <a:rPr lang="zh-CN" sz="1200" kern="1200" dirty="0">
                          <a:solidFill>
                            <a:schemeClr val="tx1"/>
                          </a:solidFill>
                          <a:effectLst/>
                          <a:latin typeface="Times New Roman" panose="02020603050405020304" pitchFamily="18" charset="0"/>
                          <a:ea typeface="宋体" panose="02010600030101010101" pitchFamily="2" charset="-122"/>
                          <a:cs typeface="+mn-cs"/>
                        </a:rPr>
                        <a:t>软件工程</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增加生产率，降低交付周期和成本，动态改进软件工程效率，提高瑞典</a:t>
                      </a:r>
                      <a:r>
                        <a:rPr lang="zh-CN" sz="1200" kern="1200" dirty="0" smtClean="0">
                          <a:solidFill>
                            <a:schemeClr val="tx1"/>
                          </a:solidFill>
                          <a:effectLst/>
                          <a:latin typeface="Times New Roman" panose="02020603050405020304" pitchFamily="18" charset="0"/>
                          <a:ea typeface="宋体" panose="02010600030101010101" pitchFamily="2" charset="-122"/>
                          <a:cs typeface="+mn-cs"/>
                        </a:rPr>
                        <a:t>工业化</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能力</a:t>
                      </a:r>
                      <a:r>
                        <a:rPr lang="zh-CN" sz="1200" kern="1200" dirty="0" smtClean="0">
                          <a:solidFill>
                            <a:schemeClr val="tx1"/>
                          </a:solidFill>
                          <a:effectLst/>
                          <a:latin typeface="Times New Roman" panose="02020603050405020304" pitchFamily="18" charset="0"/>
                          <a:ea typeface="宋体" panose="02010600030101010101" pitchFamily="2" charset="-122"/>
                          <a:cs typeface="+mn-cs"/>
                        </a:rPr>
                        <a:t>。</a:t>
                      </a:r>
                      <a:r>
                        <a:rPr lang="en-US" sz="1200" kern="1200" dirty="0">
                          <a:solidFill>
                            <a:schemeClr val="tx1"/>
                          </a:solidFill>
                          <a:effectLst/>
                          <a:latin typeface="Times New Roman" panose="02020603050405020304" pitchFamily="18" charset="0"/>
                          <a:ea typeface="宋体" panose="02010600030101010101" pitchFamily="2" charset="-122"/>
                          <a:cs typeface="+mn-cs"/>
                        </a:rPr>
                        <a:t>)</a:t>
                      </a:r>
                      <a:endParaRPr lang="zh-CN" sz="1200" kern="1200" dirty="0">
                        <a:solidFill>
                          <a:schemeClr val="tx1"/>
                        </a:solidFill>
                        <a:effectLst/>
                        <a:latin typeface="Times New Roman" panose="02020603050405020304" pitchFamily="18" charset="0"/>
                        <a:ea typeface="宋体" panose="02010600030101010101" pitchFamily="2" charset="-122"/>
                        <a:cs typeface="+mn-cs"/>
                      </a:endParaRPr>
                    </a:p>
                    <a:p>
                      <a:pPr marL="59690" indent="0" algn="just" defTabSz="914400" rtl="0" eaLnBrk="1" latinLnBrk="0" hangingPunct="1">
                        <a:lnSpc>
                          <a:spcPct val="100000"/>
                        </a:lnSpc>
                        <a:spcAft>
                          <a:spcPts val="0"/>
                        </a:spcAft>
                      </a:pPr>
                      <a:r>
                        <a:rPr lang="zh-CN" sz="1200" kern="1200" dirty="0">
                          <a:solidFill>
                            <a:schemeClr val="tx1"/>
                          </a:solidFill>
                          <a:effectLst/>
                          <a:latin typeface="Times New Roman" panose="02020603050405020304" pitchFamily="18" charset="0"/>
                          <a:ea typeface="宋体" panose="02010600030101010101" pitchFamily="2" charset="-122"/>
                          <a:cs typeface="+mn-cs"/>
                        </a:rPr>
                        <a:t>包括费效、质量保证、设计的早期验证、改进关联系统的理解。</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工具要能支持用户仿真和用户的快速反馈；</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向利益方展示设计和体系结构；</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3)</a:t>
                      </a:r>
                      <a:r>
                        <a:rPr lang="zh-CN" sz="1200" kern="1200" dirty="0">
                          <a:solidFill>
                            <a:schemeClr val="tx1"/>
                          </a:solidFill>
                          <a:effectLst/>
                          <a:latin typeface="Times New Roman" panose="02020603050405020304" pitchFamily="18" charset="0"/>
                          <a:ea typeface="宋体" panose="02010600030101010101" pitchFamily="2" charset="-122"/>
                          <a:cs typeface="+mn-cs"/>
                        </a:rPr>
                        <a:t>形式化和一致性表现，揭示设计是否符合要求；</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4) </a:t>
                      </a:r>
                      <a:r>
                        <a:rPr lang="zh-CN" sz="1200" kern="1200" dirty="0">
                          <a:solidFill>
                            <a:schemeClr val="tx1"/>
                          </a:solidFill>
                          <a:effectLst/>
                          <a:latin typeface="Times New Roman" panose="02020603050405020304" pitchFamily="18" charset="0"/>
                          <a:ea typeface="宋体" panose="02010600030101010101" pitchFamily="2" charset="-122"/>
                          <a:cs typeface="+mn-cs"/>
                        </a:rPr>
                        <a:t>领域特定语言和指令集的全面使用；</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5) </a:t>
                      </a:r>
                      <a:r>
                        <a:rPr lang="zh-CN" sz="1200" kern="1200" dirty="0">
                          <a:solidFill>
                            <a:schemeClr val="tx1"/>
                          </a:solidFill>
                          <a:effectLst/>
                          <a:latin typeface="Times New Roman" panose="02020603050405020304" pitchFamily="18" charset="0"/>
                          <a:ea typeface="宋体" panose="02010600030101010101" pitchFamily="2" charset="-122"/>
                          <a:cs typeface="+mn-cs"/>
                        </a:rPr>
                        <a:t>可</a:t>
                      </a:r>
                      <a:r>
                        <a:rPr lang="zh-CN" sz="1200" kern="1200" dirty="0" smtClean="0">
                          <a:solidFill>
                            <a:schemeClr val="tx1"/>
                          </a:solidFill>
                          <a:effectLst/>
                          <a:latin typeface="Times New Roman" panose="02020603050405020304" pitchFamily="18" charset="0"/>
                          <a:ea typeface="宋体" panose="02010600030101010101" pitchFamily="2" charset="-122"/>
                          <a:cs typeface="+mn-cs"/>
                        </a:rPr>
                        <a:t>伸缩性</a:t>
                      </a:r>
                      <a:r>
                        <a:rPr lang="zh-CN" altLang="en-US" sz="12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200" kern="1200" dirty="0">
                        <a:solidFill>
                          <a:schemeClr val="tx1"/>
                        </a:solidFill>
                        <a:effectLst/>
                        <a:latin typeface="Times New Roman" panose="02020603050405020304" pitchFamily="18" charset="0"/>
                        <a:ea typeface="宋体" panose="02010600030101010101" pitchFamily="2" charset="-122"/>
                        <a:cs typeface="+mn-cs"/>
                      </a:endParaRP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同样的抽象层</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实现、仿真、测试和排错</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，包括遗留系统；</a:t>
                      </a:r>
                      <a:r>
                        <a:rPr lang="en-US" sz="1200" kern="1200" dirty="0">
                          <a:solidFill>
                            <a:schemeClr val="tx1"/>
                          </a:solidFill>
                          <a:effectLst/>
                          <a:latin typeface="Times New Roman" panose="02020603050405020304" pitchFamily="18" charset="0"/>
                          <a:ea typeface="宋体" panose="02010600030101010101" pitchFamily="2" charset="-122"/>
                          <a:cs typeface="+mn-cs"/>
                        </a:rPr>
                        <a:t> </a:t>
                      </a:r>
                      <a:endParaRPr lang="zh-CN" sz="1200" kern="1200" dirty="0">
                        <a:solidFill>
                          <a:schemeClr val="tx1"/>
                        </a:solidFill>
                        <a:effectLst/>
                        <a:latin typeface="Times New Roman" panose="02020603050405020304" pitchFamily="18" charset="0"/>
                        <a:ea typeface="宋体" panose="02010600030101010101" pitchFamily="2" charset="-122"/>
                        <a:cs typeface="+mn-cs"/>
                      </a:endParaRP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更好的用户友好，易于学习。集成和全面支持工作链的方法。</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3) IDE</a:t>
                      </a:r>
                      <a:r>
                        <a:rPr lang="zh-CN" sz="1200" kern="1200" dirty="0">
                          <a:solidFill>
                            <a:schemeClr val="tx1"/>
                          </a:solidFill>
                          <a:effectLst/>
                          <a:latin typeface="Times New Roman" panose="02020603050405020304" pitchFamily="18" charset="0"/>
                          <a:ea typeface="宋体" panose="02010600030101010101" pitchFamily="2" charset="-122"/>
                          <a:cs typeface="+mn-cs"/>
                        </a:rPr>
                        <a:t>在对设计</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所有阶段</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的分析上更加敏捷，让开发者提供反馈；</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4) </a:t>
                      </a:r>
                      <a:r>
                        <a:rPr lang="zh-CN" sz="1200" kern="1200" dirty="0">
                          <a:solidFill>
                            <a:schemeClr val="tx1"/>
                          </a:solidFill>
                          <a:effectLst/>
                          <a:latin typeface="Times New Roman" panose="02020603050405020304" pitchFamily="18" charset="0"/>
                          <a:ea typeface="宋体" panose="02010600030101010101" pitchFamily="2" charset="-122"/>
                          <a:cs typeface="+mn-cs"/>
                        </a:rPr>
                        <a:t>在高层进行设计验证，比当今的工具更早进行。</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SIS</a:t>
                      </a:r>
                      <a:r>
                        <a:rPr lang="zh-CN" sz="1200" kern="1200" dirty="0">
                          <a:solidFill>
                            <a:schemeClr val="tx1"/>
                          </a:solidFill>
                          <a:effectLst/>
                          <a:latin typeface="Times New Roman" panose="02020603050405020304" pitchFamily="18" charset="0"/>
                          <a:ea typeface="宋体" panose="02010600030101010101" pitchFamily="2" charset="-122"/>
                          <a:cs typeface="+mn-cs"/>
                        </a:rPr>
                        <a:t>的开发效率比当今提高</a:t>
                      </a:r>
                      <a:r>
                        <a:rPr lang="en-US" sz="1200" kern="1200" dirty="0">
                          <a:solidFill>
                            <a:schemeClr val="tx1"/>
                          </a:solidFill>
                          <a:effectLst/>
                          <a:latin typeface="Times New Roman" panose="02020603050405020304" pitchFamily="18" charset="0"/>
                          <a:ea typeface="宋体" panose="02010600030101010101" pitchFamily="2" charset="-122"/>
                          <a:cs typeface="+mn-cs"/>
                        </a:rPr>
                        <a:t>10</a:t>
                      </a:r>
                      <a:r>
                        <a:rPr lang="zh-CN" sz="1200" kern="1200" dirty="0">
                          <a:solidFill>
                            <a:schemeClr val="tx1"/>
                          </a:solidFill>
                          <a:effectLst/>
                          <a:latin typeface="Times New Roman" panose="02020603050405020304" pitchFamily="18" charset="0"/>
                          <a:ea typeface="宋体" panose="02010600030101010101" pitchFamily="2" charset="-122"/>
                          <a:cs typeface="+mn-cs"/>
                        </a:rPr>
                        <a:t>倍；或者说，减少交付周期</a:t>
                      </a:r>
                      <a:r>
                        <a:rPr lang="en-US" sz="1200" kern="1200" dirty="0">
                          <a:solidFill>
                            <a:schemeClr val="tx1"/>
                          </a:solidFill>
                          <a:effectLst/>
                          <a:latin typeface="Times New Roman" panose="02020603050405020304" pitchFamily="18" charset="0"/>
                          <a:ea typeface="宋体" panose="02010600030101010101" pitchFamily="2" charset="-122"/>
                          <a:cs typeface="+mn-cs"/>
                        </a:rPr>
                        <a:t>1/10</a:t>
                      </a:r>
                      <a:r>
                        <a:rPr lang="zh-CN" sz="1200" kern="1200" dirty="0">
                          <a:solidFill>
                            <a:schemeClr val="tx1"/>
                          </a:solidFill>
                          <a:effectLst/>
                          <a:latin typeface="Times New Roman" panose="02020603050405020304" pitchFamily="18" charset="0"/>
                          <a:ea typeface="宋体" panose="02010600030101010101" pitchFamily="2" charset="-122"/>
                          <a:cs typeface="+mn-cs"/>
                        </a:rPr>
                        <a:t>，质量增加当今的</a:t>
                      </a:r>
                      <a:r>
                        <a:rPr lang="en-US" sz="1200" kern="1200" dirty="0">
                          <a:solidFill>
                            <a:schemeClr val="tx1"/>
                          </a:solidFill>
                          <a:effectLst/>
                          <a:latin typeface="Times New Roman" panose="02020603050405020304" pitchFamily="18" charset="0"/>
                          <a:ea typeface="宋体" panose="02010600030101010101" pitchFamily="2" charset="-122"/>
                          <a:cs typeface="+mn-cs"/>
                        </a:rPr>
                        <a:t>10</a:t>
                      </a:r>
                      <a:r>
                        <a:rPr lang="zh-CN" sz="1200" kern="1200" dirty="0">
                          <a:solidFill>
                            <a:schemeClr val="tx1"/>
                          </a:solidFill>
                          <a:effectLst/>
                          <a:latin typeface="Times New Roman" panose="02020603050405020304" pitchFamily="18" charset="0"/>
                          <a:ea typeface="宋体" panose="02010600030101010101" pitchFamily="2" charset="-122"/>
                          <a:cs typeface="+mn-cs"/>
                        </a:rPr>
                        <a:t>倍；</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smtClean="0">
                          <a:solidFill>
                            <a:schemeClr val="tx1"/>
                          </a:solidFill>
                          <a:effectLst/>
                          <a:latin typeface="Times New Roman" panose="02020603050405020304" pitchFamily="18" charset="0"/>
                          <a:ea typeface="宋体" panose="02010600030101010101" pitchFamily="2" charset="-122"/>
                          <a:cs typeface="+mn-cs"/>
                        </a:rPr>
                        <a:t>保证</a:t>
                      </a:r>
                      <a:r>
                        <a:rPr lang="en-US" sz="1200" kern="1200" dirty="0" smtClean="0">
                          <a:solidFill>
                            <a:schemeClr val="tx1"/>
                          </a:solidFill>
                          <a:effectLst/>
                          <a:latin typeface="Times New Roman" panose="02020603050405020304" pitchFamily="18" charset="0"/>
                          <a:ea typeface="宋体" panose="02010600030101010101" pitchFamily="2" charset="-122"/>
                          <a:cs typeface="+mn-cs"/>
                        </a:rPr>
                        <a:t>SW</a:t>
                      </a:r>
                      <a:r>
                        <a:rPr lang="zh-CN" sz="1200" kern="1200" dirty="0" smtClean="0">
                          <a:solidFill>
                            <a:schemeClr val="tx1"/>
                          </a:solidFill>
                          <a:effectLst/>
                          <a:latin typeface="Times New Roman" panose="02020603050405020304" pitchFamily="18" charset="0"/>
                          <a:ea typeface="宋体" panose="02010600030101010101" pitchFamily="2" charset="-122"/>
                          <a:cs typeface="+mn-cs"/>
                        </a:rPr>
                        <a:t>工具</a:t>
                      </a:r>
                      <a:r>
                        <a:rPr lang="zh-CN" sz="1200" kern="1200" dirty="0">
                          <a:solidFill>
                            <a:schemeClr val="tx1"/>
                          </a:solidFill>
                          <a:effectLst/>
                          <a:latin typeface="Times New Roman" panose="02020603050405020304" pitchFamily="18" charset="0"/>
                          <a:ea typeface="宋体" panose="02010600030101010101" pitchFamily="2" charset="-122"/>
                          <a:cs typeface="+mn-cs"/>
                        </a:rPr>
                        <a:t>的互交换性。</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37196"/>
                  </a:ext>
                </a:extLst>
              </a:tr>
              <a:tr h="1473566">
                <a:tc>
                  <a:txBody>
                    <a:bodyPr/>
                    <a:lstStyle/>
                    <a:p>
                      <a:pPr marL="59690" indent="0" algn="just" defTabSz="914400" rtl="0" eaLnBrk="1" latinLnBrk="0" hangingPunct="1">
                        <a:lnSpc>
                          <a:spcPct val="100000"/>
                        </a:lnSpc>
                        <a:spcAft>
                          <a:spcPts val="0"/>
                        </a:spcAft>
                      </a:pPr>
                      <a:r>
                        <a:rPr lang="zh-CN" sz="1200" kern="1200" dirty="0">
                          <a:solidFill>
                            <a:schemeClr val="tx1"/>
                          </a:solidFill>
                          <a:effectLst/>
                          <a:latin typeface="Times New Roman" panose="02020603050405020304" pitchFamily="18" charset="0"/>
                          <a:ea typeface="宋体" panose="02010600030101010101" pitchFamily="2" charset="-122"/>
                          <a:cs typeface="+mn-cs"/>
                        </a:rPr>
                        <a:t>软件执行环境</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可移植、可伸缩、安全关键系统、长寿命期、可信赖性</a:t>
                      </a:r>
                      <a:r>
                        <a:rPr lang="en-US" sz="1200" kern="1200" dirty="0">
                          <a:solidFill>
                            <a:schemeClr val="tx1"/>
                          </a:solidFill>
                          <a:effectLst/>
                          <a:latin typeface="Times New Roman" panose="02020603050405020304" pitchFamily="18" charset="0"/>
                          <a:ea typeface="宋体" panose="02010600030101010101" pitchFamily="2" charset="-122"/>
                          <a:cs typeface="+mn-cs"/>
                        </a:rPr>
                        <a:t>) </a:t>
                      </a:r>
                      <a:endParaRPr lang="zh-CN" sz="1200" kern="1200" dirty="0">
                        <a:solidFill>
                          <a:schemeClr val="tx1"/>
                        </a:solidFill>
                        <a:effectLst/>
                        <a:latin typeface="Times New Roman" panose="02020603050405020304" pitchFamily="18" charset="0"/>
                        <a:ea typeface="宋体" panose="02010600030101010101" pitchFamily="2" charset="-122"/>
                        <a:cs typeface="+mn-cs"/>
                      </a:endParaRP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平稳地实现、运行和互交换特定领域</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电信、机动车等</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的软件部件；</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部件</a:t>
                      </a:r>
                      <a:r>
                        <a:rPr lang="en-US" sz="1200" kern="1200" dirty="0">
                          <a:solidFill>
                            <a:schemeClr val="tx1"/>
                          </a:solidFill>
                          <a:effectLst/>
                          <a:latin typeface="Times New Roman" panose="02020603050405020304" pitchFamily="18" charset="0"/>
                          <a:ea typeface="宋体" panose="02010600030101010101" pitchFamily="2" charset="-122"/>
                          <a:cs typeface="+mn-cs"/>
                        </a:rPr>
                        <a:t>/</a:t>
                      </a:r>
                      <a:r>
                        <a:rPr lang="zh-CN" sz="1200" kern="1200" dirty="0">
                          <a:solidFill>
                            <a:schemeClr val="tx1"/>
                          </a:solidFill>
                          <a:effectLst/>
                          <a:latin typeface="Times New Roman" panose="02020603050405020304" pitchFamily="18" charset="0"/>
                          <a:ea typeface="宋体" panose="02010600030101010101" pitchFamily="2" charset="-122"/>
                          <a:cs typeface="+mn-cs"/>
                        </a:rPr>
                        <a:t>子系统层面的验证足够用于集成。</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平稳地实现、运行和跨领域互交换的软件部件；</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为</a:t>
                      </a:r>
                      <a:r>
                        <a:rPr lang="en-US" sz="1200" kern="1200" dirty="0">
                          <a:solidFill>
                            <a:schemeClr val="tx1"/>
                          </a:solidFill>
                          <a:effectLst/>
                          <a:latin typeface="Times New Roman" panose="02020603050405020304" pitchFamily="18" charset="0"/>
                          <a:ea typeface="宋体" panose="02010600030101010101" pitchFamily="2" charset="-122"/>
                          <a:cs typeface="+mn-cs"/>
                        </a:rPr>
                        <a:t>SIS</a:t>
                      </a:r>
                      <a:r>
                        <a:rPr lang="zh-CN" sz="1200" kern="1200" dirty="0">
                          <a:solidFill>
                            <a:schemeClr val="tx1"/>
                          </a:solidFill>
                          <a:effectLst/>
                          <a:latin typeface="Times New Roman" panose="02020603050405020304" pitchFamily="18" charset="0"/>
                          <a:ea typeface="宋体" panose="02010600030101010101" pitchFamily="2" charset="-122"/>
                          <a:cs typeface="+mn-cs"/>
                        </a:rPr>
                        <a:t>开发的软件在不同配置环境下是可预测的。</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1) </a:t>
                      </a:r>
                      <a:r>
                        <a:rPr lang="zh-CN" sz="1200" kern="1200" dirty="0">
                          <a:solidFill>
                            <a:schemeClr val="tx1"/>
                          </a:solidFill>
                          <a:effectLst/>
                          <a:latin typeface="Times New Roman" panose="02020603050405020304" pitchFamily="18" charset="0"/>
                          <a:ea typeface="宋体" panose="02010600030101010101" pitchFamily="2" charset="-122"/>
                          <a:cs typeface="+mn-cs"/>
                        </a:rPr>
                        <a:t>平稳地实现、运行和交换所有系统的软件部件，包括安全关键领域</a:t>
                      </a:r>
                      <a:r>
                        <a:rPr lang="en-US" sz="1200" kern="1200" dirty="0">
                          <a:solidFill>
                            <a:schemeClr val="tx1"/>
                          </a:solidFill>
                          <a:effectLst/>
                          <a:latin typeface="Times New Roman" panose="02020603050405020304" pitchFamily="18" charset="0"/>
                          <a:ea typeface="宋体" panose="02010600030101010101" pitchFamily="2" charset="-122"/>
                          <a:cs typeface="+mn-cs"/>
                        </a:rPr>
                        <a:t>SIS</a:t>
                      </a:r>
                      <a:r>
                        <a:rPr lang="zh-CN" sz="1200" kern="1200" dirty="0">
                          <a:solidFill>
                            <a:schemeClr val="tx1"/>
                          </a:solidFill>
                          <a:effectLst/>
                          <a:latin typeface="Times New Roman" panose="02020603050405020304" pitchFamily="18" charset="0"/>
                          <a:ea typeface="宋体" panose="02010600030101010101" pitchFamily="2" charset="-122"/>
                          <a:cs typeface="+mn-cs"/>
                        </a:rPr>
                        <a:t>；</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2) </a:t>
                      </a:r>
                      <a:r>
                        <a:rPr lang="zh-CN" sz="1200" kern="1200" dirty="0">
                          <a:solidFill>
                            <a:schemeClr val="tx1"/>
                          </a:solidFill>
                          <a:effectLst/>
                          <a:latin typeface="Times New Roman" panose="02020603050405020304" pitchFamily="18" charset="0"/>
                          <a:ea typeface="宋体" panose="02010600030101010101" pitchFamily="2" charset="-122"/>
                          <a:cs typeface="+mn-cs"/>
                        </a:rPr>
                        <a:t>在不增加维护成本或研发情况下，管理</a:t>
                      </a:r>
                      <a:r>
                        <a:rPr lang="en-US" sz="1200" kern="1200" dirty="0">
                          <a:solidFill>
                            <a:schemeClr val="tx1"/>
                          </a:solidFill>
                          <a:effectLst/>
                          <a:latin typeface="Times New Roman" panose="02020603050405020304" pitchFamily="18" charset="0"/>
                          <a:ea typeface="宋体" panose="02010600030101010101" pitchFamily="2" charset="-122"/>
                          <a:cs typeface="+mn-cs"/>
                        </a:rPr>
                        <a:t>SIS</a:t>
                      </a:r>
                      <a:r>
                        <a:rPr lang="zh-CN" sz="1200" kern="1200" dirty="0">
                          <a:solidFill>
                            <a:schemeClr val="tx1"/>
                          </a:solidFill>
                          <a:effectLst/>
                          <a:latin typeface="Times New Roman" panose="02020603050405020304" pitchFamily="18" charset="0"/>
                          <a:ea typeface="宋体" panose="02010600030101010101" pitchFamily="2" charset="-122"/>
                          <a:cs typeface="+mn-cs"/>
                        </a:rPr>
                        <a:t>的易变性；</a:t>
                      </a:r>
                    </a:p>
                    <a:p>
                      <a:pPr marL="59690" indent="0" algn="just" defTabSz="914400" rtl="0" eaLnBrk="1" latinLnBrk="0" hangingPunct="1">
                        <a:lnSpc>
                          <a:spcPct val="100000"/>
                        </a:lnSpc>
                        <a:spcAft>
                          <a:spcPts val="0"/>
                        </a:spcAft>
                      </a:pPr>
                      <a:r>
                        <a:rPr lang="en-US" sz="1200" kern="1200" dirty="0">
                          <a:solidFill>
                            <a:schemeClr val="tx1"/>
                          </a:solidFill>
                          <a:effectLst/>
                          <a:latin typeface="Times New Roman" panose="02020603050405020304" pitchFamily="18" charset="0"/>
                          <a:ea typeface="宋体" panose="02010600030101010101" pitchFamily="2" charset="-122"/>
                          <a:cs typeface="+mn-cs"/>
                        </a:rPr>
                        <a:t>3) </a:t>
                      </a:r>
                      <a:r>
                        <a:rPr lang="zh-CN" sz="1200" kern="1200" dirty="0">
                          <a:solidFill>
                            <a:schemeClr val="tx1"/>
                          </a:solidFill>
                          <a:effectLst/>
                          <a:latin typeface="Times New Roman" panose="02020603050405020304" pitchFamily="18" charset="0"/>
                          <a:ea typeface="宋体" panose="02010600030101010101" pitchFamily="2" charset="-122"/>
                          <a:cs typeface="+mn-cs"/>
                        </a:rPr>
                        <a:t>不再需要产品测试，因为通用的</a:t>
                      </a:r>
                      <a:r>
                        <a:rPr lang="en-US" sz="1200" kern="1200" dirty="0">
                          <a:solidFill>
                            <a:schemeClr val="tx1"/>
                          </a:solidFill>
                          <a:effectLst/>
                          <a:latin typeface="Times New Roman" panose="02020603050405020304" pitchFamily="18" charset="0"/>
                          <a:ea typeface="宋体" panose="02010600030101010101" pitchFamily="2" charset="-122"/>
                          <a:cs typeface="+mn-cs"/>
                        </a:rPr>
                        <a:t>PLA</a:t>
                      </a:r>
                      <a:r>
                        <a:rPr lang="zh-CN" sz="1200" kern="1200" dirty="0">
                          <a:solidFill>
                            <a:schemeClr val="tx1"/>
                          </a:solidFill>
                          <a:effectLst/>
                          <a:latin typeface="Times New Roman" panose="02020603050405020304" pitchFamily="18" charset="0"/>
                          <a:ea typeface="宋体" panose="02010600030101010101" pitchFamily="2" charset="-122"/>
                          <a:cs typeface="+mn-cs"/>
                        </a:rPr>
                        <a:t>被测试，因此变体的质量能被推演出来。</a:t>
                      </a: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234940"/>
                  </a:ext>
                </a:extLst>
              </a:tr>
              <a:tr h="236071">
                <a:tc gridSpan="4">
                  <a:txBody>
                    <a:bodyPr/>
                    <a:lstStyle/>
                    <a:p>
                      <a:pPr marL="59690" indent="0" algn="just" defTabSz="914400" rtl="0" eaLnBrk="1" latinLnBrk="0" hangingPunct="1">
                        <a:lnSpc>
                          <a:spcPct val="100000"/>
                        </a:lnSpc>
                        <a:spcAft>
                          <a:spcPts val="0"/>
                        </a:spcAft>
                      </a:pPr>
                      <a:r>
                        <a:rPr lang="en-US" sz="1200" kern="1200" dirty="0" smtClean="0">
                          <a:solidFill>
                            <a:schemeClr val="tx1"/>
                          </a:solidFill>
                          <a:effectLst/>
                          <a:latin typeface="Times New Roman" panose="02020603050405020304" pitchFamily="18" charset="0"/>
                          <a:ea typeface="宋体" panose="02010600030101010101" pitchFamily="2" charset="-122"/>
                          <a:cs typeface="+mn-cs"/>
                        </a:rPr>
                        <a:t>IDE</a:t>
                      </a:r>
                      <a:r>
                        <a:rPr lang="zh-CN" sz="1200" kern="1200" dirty="0">
                          <a:solidFill>
                            <a:schemeClr val="tx1"/>
                          </a:solidFill>
                          <a:effectLst/>
                          <a:latin typeface="Times New Roman" panose="02020603050405020304" pitchFamily="18" charset="0"/>
                          <a:ea typeface="宋体" panose="02010600030101010101" pitchFamily="2" charset="-122"/>
                          <a:cs typeface="+mn-cs"/>
                        </a:rPr>
                        <a:t>：集成开发环境</a:t>
                      </a:r>
                      <a:r>
                        <a:rPr lang="en-US" sz="1200" kern="1200" dirty="0">
                          <a:solidFill>
                            <a:schemeClr val="tx1"/>
                          </a:solidFill>
                          <a:effectLst/>
                          <a:latin typeface="Times New Roman" panose="02020603050405020304" pitchFamily="18" charset="0"/>
                          <a:ea typeface="宋体" panose="02010600030101010101" pitchFamily="2" charset="-122"/>
                          <a:cs typeface="+mn-cs"/>
                        </a:rPr>
                        <a:t>(Integrated Development Environment</a:t>
                      </a:r>
                      <a:r>
                        <a:rPr lang="en-US" sz="1200" kern="1200" dirty="0" smtClean="0">
                          <a:solidFill>
                            <a:schemeClr val="tx1"/>
                          </a:solidFill>
                          <a:effectLst/>
                          <a:latin typeface="Times New Roman" panose="02020603050405020304" pitchFamily="18" charset="0"/>
                          <a:ea typeface="宋体" panose="02010600030101010101" pitchFamily="2" charset="-122"/>
                          <a:cs typeface="+mn-cs"/>
                        </a:rPr>
                        <a:t>)  </a:t>
                      </a:r>
                      <a:r>
                        <a:rPr lang="en-US" sz="1200" kern="1200" dirty="0">
                          <a:solidFill>
                            <a:schemeClr val="tx1"/>
                          </a:solidFill>
                          <a:effectLst/>
                          <a:latin typeface="Times New Roman" panose="02020603050405020304" pitchFamily="18" charset="0"/>
                          <a:ea typeface="宋体" panose="02010600030101010101" pitchFamily="2" charset="-122"/>
                          <a:cs typeface="+mn-cs"/>
                        </a:rPr>
                        <a:t>PLA</a:t>
                      </a:r>
                      <a:r>
                        <a:rPr lang="zh-CN" sz="1200" kern="1200" dirty="0">
                          <a:solidFill>
                            <a:schemeClr val="tx1"/>
                          </a:solidFill>
                          <a:effectLst/>
                          <a:latin typeface="Times New Roman" panose="02020603050405020304" pitchFamily="18" charset="0"/>
                          <a:ea typeface="宋体" panose="02010600030101010101" pitchFamily="2" charset="-122"/>
                          <a:cs typeface="+mn-cs"/>
                        </a:rPr>
                        <a:t>：产品线体系结构</a:t>
                      </a:r>
                      <a:r>
                        <a:rPr lang="en-US" sz="1200" kern="1200" dirty="0">
                          <a:solidFill>
                            <a:schemeClr val="tx1"/>
                          </a:solidFill>
                          <a:effectLst/>
                          <a:latin typeface="Times New Roman" panose="02020603050405020304" pitchFamily="18" charset="0"/>
                          <a:ea typeface="宋体" panose="02010600030101010101" pitchFamily="2" charset="-122"/>
                          <a:cs typeface="+mn-cs"/>
                        </a:rPr>
                        <a:t>(Product Line Architecture)</a:t>
                      </a:r>
                      <a:endParaRPr lang="zh-CN" sz="1200" kern="1200" dirty="0">
                        <a:solidFill>
                          <a:schemeClr val="tx1"/>
                        </a:solidFill>
                        <a:effectLst/>
                        <a:latin typeface="Times New Roman" panose="02020603050405020304" pitchFamily="18" charset="0"/>
                        <a:ea typeface="宋体" panose="02010600030101010101" pitchFamily="2" charset="-122"/>
                        <a:cs typeface="+mn-cs"/>
                      </a:endParaRPr>
                    </a:p>
                  </a:txBody>
                  <a:tcPr marL="37075" marR="370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43553112"/>
                  </a:ext>
                </a:extLst>
              </a:tr>
            </a:tbl>
          </a:graphicData>
        </a:graphic>
      </p:graphicFrame>
      <p:sp>
        <p:nvSpPr>
          <p:cNvPr id="5" name="矩形 4"/>
          <p:cNvSpPr/>
          <p:nvPr/>
        </p:nvSpPr>
        <p:spPr>
          <a:xfrm>
            <a:off x="1195628" y="1069683"/>
            <a:ext cx="4185761" cy="461665"/>
          </a:xfrm>
          <a:prstGeom prst="rect">
            <a:avLst/>
          </a:prstGeom>
          <a:solidFill>
            <a:schemeClr val="bg1"/>
          </a:solidFill>
        </p:spPr>
        <p:txBody>
          <a:bodyPr wrap="none">
            <a:spAutoFit/>
          </a:bodyPr>
          <a:lstStyle/>
          <a:p>
            <a:r>
              <a:rPr lang="zh-CN" altLang="zh-CN" dirty="0">
                <a:cs typeface="Times New Roman" panose="02020603050405020304" pitchFamily="18" charset="0"/>
              </a:rPr>
              <a:t>瑞典</a:t>
            </a:r>
            <a:r>
              <a:rPr lang="zh-CN" altLang="zh-CN" dirty="0" smtClean="0">
                <a:cs typeface="Times New Roman" panose="02020603050405020304" pitchFamily="18" charset="0"/>
              </a:rPr>
              <a:t>工业界</a:t>
            </a:r>
            <a:r>
              <a:rPr lang="en-US" altLang="zh-CN" dirty="0" smtClean="0">
                <a:cs typeface="Times New Roman" panose="02020603050405020304" pitchFamily="18" charset="0"/>
              </a:rPr>
              <a:t>2010</a:t>
            </a:r>
            <a:r>
              <a:rPr lang="zh-CN" altLang="en-US" dirty="0" smtClean="0">
                <a:cs typeface="Times New Roman" panose="02020603050405020304" pitchFamily="18" charset="0"/>
              </a:rPr>
              <a:t>年提出的措施</a:t>
            </a:r>
            <a:endParaRPr lang="zh-CN" altLang="en-US" dirty="0"/>
          </a:p>
        </p:txBody>
      </p:sp>
    </p:spTree>
    <p:extLst>
      <p:ext uri="{BB962C8B-B14F-4D97-AF65-F5344CB8AC3E}">
        <p14:creationId xmlns:p14="http://schemas.microsoft.com/office/powerpoint/2010/main" val="2644651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28.4.3 </a:t>
            </a:r>
            <a:r>
              <a:rPr lang="zh-CN" altLang="en-US" dirty="0" smtClean="0"/>
              <a:t>工程方法的不足</a:t>
            </a:r>
            <a:endParaRPr lang="zh-CN" altLang="en-US" dirty="0"/>
          </a:p>
        </p:txBody>
      </p:sp>
      <p:sp>
        <p:nvSpPr>
          <p:cNvPr id="3" name="内容占位符 2"/>
          <p:cNvSpPr>
            <a:spLocks noGrp="1"/>
          </p:cNvSpPr>
          <p:nvPr>
            <p:ph idx="1"/>
          </p:nvPr>
        </p:nvSpPr>
        <p:spPr/>
        <p:txBody>
          <a:bodyPr/>
          <a:lstStyle/>
          <a:p>
            <a:r>
              <a:rPr lang="zh-CN" altLang="en-US" dirty="0" smtClean="0"/>
              <a:t>钱学森认为在研究和处理开放的复杂巨系统时，必须避免两方面的片面性：</a:t>
            </a:r>
            <a:endParaRPr lang="en-US" altLang="zh-CN" dirty="0" smtClean="0"/>
          </a:p>
          <a:p>
            <a:pPr lvl="1"/>
            <a:r>
              <a:rPr lang="zh-CN" altLang="en-US" dirty="0" smtClean="0"/>
              <a:t>第一，避免把“处理简单系统或简单巨系统的方法用来处理”；</a:t>
            </a:r>
            <a:endParaRPr lang="en-US" altLang="zh-CN" dirty="0" smtClean="0"/>
          </a:p>
          <a:p>
            <a:pPr lvl="1"/>
            <a:r>
              <a:rPr lang="zh-CN" altLang="en-US" dirty="0" smtClean="0"/>
              <a:t>第二，避免哲学上的空谈。</a:t>
            </a:r>
            <a:endParaRPr lang="en-US" altLang="zh-CN" dirty="0" smtClean="0"/>
          </a:p>
          <a:p>
            <a:pPr lvl="1"/>
            <a:endParaRPr lang="en-US" altLang="zh-CN" dirty="0" smtClean="0"/>
          </a:p>
          <a:p>
            <a:r>
              <a:rPr lang="zh-CN" altLang="en-US" dirty="0" smtClean="0"/>
              <a:t>对于软件复杂巨系统的研究和工程化同样需要避免上述的片面性。</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当前的研究和工程工作不足</a:t>
            </a:r>
            <a:endParaRPr lang="zh-CN" altLang="en-US" dirty="0"/>
          </a:p>
        </p:txBody>
      </p:sp>
      <p:sp>
        <p:nvSpPr>
          <p:cNvPr id="3" name="内容占位符 2"/>
          <p:cNvSpPr>
            <a:spLocks noGrp="1"/>
          </p:cNvSpPr>
          <p:nvPr>
            <p:ph idx="1"/>
          </p:nvPr>
        </p:nvSpPr>
        <p:spPr>
          <a:xfrm>
            <a:off x="990600" y="1295400"/>
            <a:ext cx="7752117" cy="4902200"/>
          </a:xfrm>
        </p:spPr>
        <p:txBody>
          <a:bodyPr/>
          <a:lstStyle/>
          <a:p>
            <a:r>
              <a:rPr lang="en-US" dirty="0"/>
              <a:t>1)</a:t>
            </a:r>
            <a:r>
              <a:rPr lang="zh-CN" altLang="en-US" dirty="0"/>
              <a:t>软件工程学者与社会学者的交互</a:t>
            </a:r>
            <a:r>
              <a:rPr lang="zh-CN" altLang="en-US" dirty="0" smtClean="0"/>
              <a:t>不够：</a:t>
            </a:r>
            <a:endParaRPr lang="en-US" altLang="zh-CN" dirty="0"/>
          </a:p>
          <a:p>
            <a:pPr lvl="1"/>
            <a:r>
              <a:rPr lang="zh-CN" altLang="en-US" dirty="0">
                <a:cs typeface="+mn-cs"/>
              </a:rPr>
              <a:t>例如，软件系统的开发和运维者只关心“短信</a:t>
            </a:r>
            <a:r>
              <a:rPr lang="en-US" dirty="0">
                <a:cs typeface="+mn-cs"/>
              </a:rPr>
              <a:t>-</a:t>
            </a:r>
            <a:r>
              <a:rPr lang="zh-CN" altLang="en-US" dirty="0">
                <a:cs typeface="+mn-cs"/>
              </a:rPr>
              <a:t>微博</a:t>
            </a:r>
            <a:r>
              <a:rPr lang="en-US" dirty="0">
                <a:cs typeface="+mn-cs"/>
              </a:rPr>
              <a:t>-</a:t>
            </a:r>
            <a:r>
              <a:rPr lang="zh-CN" altLang="en-US" dirty="0">
                <a:cs typeface="+mn-cs"/>
              </a:rPr>
              <a:t>微信”综合系统开放、互联、性能，而忽视系统对社会的影响所应当具有的对系统的综合管理和进化。</a:t>
            </a:r>
            <a:endParaRPr lang="en-US" altLang="zh-CN" dirty="0">
              <a:cs typeface="+mn-cs"/>
            </a:endParaRPr>
          </a:p>
          <a:p>
            <a:r>
              <a:rPr lang="en-US" dirty="0"/>
              <a:t>2)</a:t>
            </a:r>
            <a:r>
              <a:rPr lang="zh-CN" altLang="en-US" dirty="0"/>
              <a:t>过分强调创新，</a:t>
            </a:r>
            <a:r>
              <a:rPr lang="zh-CN" altLang="en-US" dirty="0" smtClean="0"/>
              <a:t>忽略复杂系统和产品的继承性：</a:t>
            </a:r>
            <a:endParaRPr lang="en-US" altLang="zh-CN" dirty="0"/>
          </a:p>
          <a:p>
            <a:pPr lvl="1"/>
            <a:r>
              <a:rPr lang="zh-CN" altLang="en-US" dirty="0">
                <a:cs typeface="+mn-cs"/>
              </a:rPr>
              <a:t>中国国产的基础软件产品仍然无法替代和弥补欧美国家产品，这样情况下，软件工程研究和产业界总期望着通过一些项目在短期内达到国际先进水平，期盼跨越式的创新发展</a:t>
            </a:r>
            <a:r>
              <a:rPr lang="zh-CN" altLang="en-US" dirty="0" smtClean="0">
                <a:cs typeface="+mn-cs"/>
              </a:rPr>
              <a:t>。</a:t>
            </a:r>
            <a:endParaRPr lang="en-US" altLang="zh-CN" dirty="0" smtClean="0">
              <a:cs typeface="+mn-cs"/>
            </a:endParaRPr>
          </a:p>
          <a:p>
            <a:pPr lvl="1"/>
            <a:r>
              <a:rPr lang="zh-CN" altLang="en-US" dirty="0" smtClean="0">
                <a:cs typeface="+mn-cs"/>
              </a:rPr>
              <a:t>极</a:t>
            </a:r>
            <a:r>
              <a:rPr lang="zh-CN" altLang="en-US" dirty="0">
                <a:cs typeface="+mn-cs"/>
              </a:rPr>
              <a:t>容易忽略软件工程的继承性</a:t>
            </a:r>
            <a:r>
              <a:rPr lang="en-US" dirty="0">
                <a:cs typeface="+mn-cs"/>
              </a:rPr>
              <a:t>---</a:t>
            </a:r>
            <a:r>
              <a:rPr lang="zh-CN" altLang="en-US" dirty="0">
                <a:cs typeface="+mn-cs"/>
              </a:rPr>
              <a:t>进化</a:t>
            </a:r>
            <a:r>
              <a:rPr lang="zh-CN" altLang="en-US" dirty="0" smtClean="0">
                <a:cs typeface="+mn-cs"/>
              </a:rPr>
              <a:t>规律。</a:t>
            </a:r>
            <a:endParaRPr lang="en-US" altLang="zh-CN" dirty="0">
              <a:cs typeface="+mn-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当前的研究和工程工作不足</a:t>
            </a:r>
            <a:endParaRPr lang="zh-CN" altLang="en-US" dirty="0"/>
          </a:p>
        </p:txBody>
      </p:sp>
      <p:sp>
        <p:nvSpPr>
          <p:cNvPr id="3" name="内容占位符 2"/>
          <p:cNvSpPr>
            <a:spLocks noGrp="1"/>
          </p:cNvSpPr>
          <p:nvPr>
            <p:ph idx="1"/>
          </p:nvPr>
        </p:nvSpPr>
        <p:spPr/>
        <p:txBody>
          <a:bodyPr/>
          <a:lstStyle/>
          <a:p>
            <a:r>
              <a:rPr lang="en-US" dirty="0" smtClean="0"/>
              <a:t>3) </a:t>
            </a:r>
            <a:r>
              <a:rPr lang="zh-CN" altLang="en-US" dirty="0" smtClean="0"/>
              <a:t>软件科学与工程化教育的协调：</a:t>
            </a:r>
            <a:endParaRPr lang="en-US" altLang="zh-CN" dirty="0" smtClean="0"/>
          </a:p>
          <a:p>
            <a:pPr lvl="1"/>
            <a:r>
              <a:rPr lang="zh-CN" altLang="en-US" dirty="0" smtClean="0"/>
              <a:t>教育界更愿意把软件作为科学教育</a:t>
            </a:r>
            <a:r>
              <a:rPr lang="en-US" dirty="0" smtClean="0"/>
              <a:t>(</a:t>
            </a:r>
            <a:r>
              <a:rPr lang="zh-CN" altLang="en-US" dirty="0" smtClean="0"/>
              <a:t>例如，理论、定理、公式等</a:t>
            </a:r>
            <a:r>
              <a:rPr lang="en-US" dirty="0" smtClean="0"/>
              <a:t>)</a:t>
            </a:r>
            <a:r>
              <a:rPr lang="zh-CN" altLang="en-US" dirty="0" smtClean="0"/>
              <a:t>，而忽略其工程教育的侧面</a:t>
            </a:r>
            <a:r>
              <a:rPr lang="en-US" dirty="0" smtClean="0"/>
              <a:t>(</a:t>
            </a:r>
            <a:r>
              <a:rPr lang="zh-CN" altLang="en-US" dirty="0" smtClean="0"/>
              <a:t>例如，项目经验、数据统计、经验公式、改进等</a:t>
            </a:r>
            <a:r>
              <a:rPr lang="en-US" dirty="0" smtClean="0"/>
              <a:t>)</a:t>
            </a:r>
            <a:r>
              <a:rPr lang="zh-CN" altLang="en-US" dirty="0" smtClean="0"/>
              <a:t>。</a:t>
            </a:r>
            <a:endParaRPr lang="en-US" altLang="zh-CN" dirty="0" smtClean="0"/>
          </a:p>
          <a:p>
            <a:r>
              <a:rPr lang="en-US" dirty="0" smtClean="0"/>
              <a:t>4</a:t>
            </a:r>
            <a:r>
              <a:rPr lang="en-US" altLang="zh-CN" dirty="0" smtClean="0"/>
              <a:t>) </a:t>
            </a:r>
            <a:r>
              <a:rPr lang="zh-CN" altLang="en-US" dirty="0" smtClean="0"/>
              <a:t>软件专业与其它专业的交叉和跨越：</a:t>
            </a:r>
            <a:endParaRPr lang="en-US" altLang="zh-CN" dirty="0" smtClean="0"/>
          </a:p>
          <a:p>
            <a:pPr lvl="1"/>
            <a:r>
              <a:rPr lang="zh-CN" altLang="en-US" dirty="0" smtClean="0"/>
              <a:t>软件与具体行业有着密切的关系，本书的第</a:t>
            </a:r>
            <a:r>
              <a:rPr lang="en-US" dirty="0" smtClean="0"/>
              <a:t>4</a:t>
            </a:r>
            <a:r>
              <a:rPr lang="zh-CN" altLang="en-US" dirty="0" smtClean="0"/>
              <a:t>部分和第</a:t>
            </a:r>
            <a:r>
              <a:rPr lang="en-US" dirty="0" smtClean="0"/>
              <a:t>5</a:t>
            </a:r>
            <a:r>
              <a:rPr lang="zh-CN" altLang="en-US" dirty="0" smtClean="0"/>
              <a:t>部分的第</a:t>
            </a:r>
            <a:r>
              <a:rPr lang="en-US" dirty="0" smtClean="0"/>
              <a:t>25</a:t>
            </a:r>
            <a:r>
              <a:rPr lang="zh-CN" altLang="en-US" dirty="0" smtClean="0"/>
              <a:t>和</a:t>
            </a:r>
            <a:r>
              <a:rPr lang="en-US" dirty="0" smtClean="0"/>
              <a:t>26</a:t>
            </a:r>
            <a:r>
              <a:rPr lang="zh-CN" altLang="en-US" dirty="0" smtClean="0"/>
              <a:t>章论述了多个行业的软件工程化问题。</a:t>
            </a:r>
            <a:endParaRPr lang="en-US" altLang="zh-CN" dirty="0" smtClean="0"/>
          </a:p>
          <a:p>
            <a:pPr lvl="1"/>
            <a:r>
              <a:rPr lang="zh-CN" altLang="en-US" dirty="0" smtClean="0"/>
              <a:t>更多的行业，例如，</a:t>
            </a:r>
            <a:r>
              <a:rPr lang="en-US" dirty="0" smtClean="0"/>
              <a:t>CAD/CAM</a:t>
            </a:r>
            <a:r>
              <a:rPr lang="zh-CN" altLang="en-US" dirty="0" smtClean="0"/>
              <a:t>、医疗等行业的软件也具有自己领域的特色和要求。</a:t>
            </a:r>
            <a:endParaRPr lang="en-US" altLang="zh-CN" dirty="0" smtClean="0"/>
          </a:p>
          <a:p>
            <a:pPr lvl="1"/>
            <a:r>
              <a:rPr lang="zh-CN" altLang="en-US" dirty="0" smtClean="0"/>
              <a:t>互联网金融等。</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28.5 </a:t>
            </a:r>
            <a:r>
              <a:rPr lang="zh-CN" altLang="en-US" dirty="0" smtClean="0"/>
              <a:t>重新定义</a:t>
            </a:r>
            <a:r>
              <a:rPr lang="zh-CN" altLang="en-US" dirty="0" smtClean="0"/>
              <a:t>软件工程</a:t>
            </a:r>
            <a:endParaRPr lang="zh-CN" altLang="en-US" dirty="0"/>
          </a:p>
        </p:txBody>
      </p:sp>
      <p:sp>
        <p:nvSpPr>
          <p:cNvPr id="3" name="内容占位符 2"/>
          <p:cNvSpPr>
            <a:spLocks noGrp="1"/>
          </p:cNvSpPr>
          <p:nvPr>
            <p:ph idx="1"/>
          </p:nvPr>
        </p:nvSpPr>
        <p:spPr/>
        <p:txBody>
          <a:bodyPr/>
          <a:lstStyle/>
          <a:p>
            <a:r>
              <a:rPr lang="en-US" altLang="zh-CN" dirty="0" smtClean="0"/>
              <a:t>28.5.1 </a:t>
            </a:r>
            <a:r>
              <a:rPr lang="en-US" altLang="zh-CN" dirty="0"/>
              <a:t>IT</a:t>
            </a:r>
            <a:r>
              <a:rPr lang="zh-CN" altLang="en-US" dirty="0"/>
              <a:t>生态系统</a:t>
            </a:r>
            <a:endParaRPr lang="en-US" altLang="zh-CN" dirty="0"/>
          </a:p>
          <a:p>
            <a:r>
              <a:rPr lang="en-US" altLang="zh-CN" dirty="0" smtClean="0"/>
              <a:t>28.5.2 </a:t>
            </a:r>
            <a:r>
              <a:rPr lang="zh-CN" altLang="en-US" dirty="0" smtClean="0"/>
              <a:t>软件生态系统</a:t>
            </a:r>
            <a:endParaRPr lang="en-US" altLang="zh-CN" dirty="0"/>
          </a:p>
          <a:p>
            <a:r>
              <a:rPr lang="en-US" dirty="0" smtClean="0"/>
              <a:t>28.5.3 </a:t>
            </a:r>
            <a:r>
              <a:rPr lang="zh-CN" altLang="en-US" dirty="0" smtClean="0"/>
              <a:t>软件工程的内涵随时间而变</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28.5.1 IT</a:t>
            </a:r>
            <a:r>
              <a:rPr lang="zh-CN" altLang="en-US" dirty="0" smtClean="0"/>
              <a:t>生态系统</a:t>
            </a:r>
          </a:p>
        </p:txBody>
      </p:sp>
      <p:sp>
        <p:nvSpPr>
          <p:cNvPr id="3" name="内容占位符 2"/>
          <p:cNvSpPr>
            <a:spLocks noGrp="1"/>
          </p:cNvSpPr>
          <p:nvPr>
            <p:ph idx="1"/>
          </p:nvPr>
        </p:nvSpPr>
        <p:spPr/>
        <p:txBody>
          <a:bodyPr/>
          <a:lstStyle/>
          <a:p>
            <a:r>
              <a:rPr lang="zh-CN" altLang="en-US" dirty="0" smtClean="0"/>
              <a:t>传统的软件工程是针对简单巨系统，虽然系统的规模大，但子系统</a:t>
            </a:r>
            <a:r>
              <a:rPr lang="en-US" dirty="0" smtClean="0"/>
              <a:t>(</a:t>
            </a:r>
            <a:r>
              <a:rPr lang="zh-CN" altLang="en-US" dirty="0" smtClean="0"/>
              <a:t>或部件</a:t>
            </a:r>
            <a:r>
              <a:rPr lang="en-US" dirty="0" smtClean="0"/>
              <a:t>)</a:t>
            </a:r>
            <a:r>
              <a:rPr lang="zh-CN" altLang="en-US" dirty="0" smtClean="0"/>
              <a:t>之间的关系比较简单。</a:t>
            </a:r>
            <a:endParaRPr lang="en-US" altLang="zh-CN" dirty="0" smtClean="0"/>
          </a:p>
          <a:p>
            <a:r>
              <a:rPr lang="en-US" dirty="0" smtClean="0"/>
              <a:t>ULS-SIS</a:t>
            </a:r>
            <a:r>
              <a:rPr lang="zh-CN" altLang="en-US" dirty="0" smtClean="0"/>
              <a:t>或复杂巨系统表达是子系统</a:t>
            </a:r>
            <a:r>
              <a:rPr lang="en-US" dirty="0" smtClean="0"/>
              <a:t>(</a:t>
            </a:r>
            <a:r>
              <a:rPr lang="zh-CN" altLang="en-US" dirty="0" smtClean="0"/>
              <a:t>或部件</a:t>
            </a:r>
            <a:r>
              <a:rPr lang="en-US" dirty="0" smtClean="0"/>
              <a:t>)</a:t>
            </a:r>
            <a:r>
              <a:rPr lang="zh-CN" altLang="en-US" dirty="0" smtClean="0"/>
              <a:t>之间逐步形成的越来越复杂系统，这种系统不是一次建造好的，而是一个长期的演化和发展过程。</a:t>
            </a:r>
            <a:endParaRPr lang="en-US" altLang="zh-CN" dirty="0" smtClean="0"/>
          </a:p>
          <a:p>
            <a:pPr lvl="1"/>
            <a:r>
              <a:rPr lang="zh-CN" altLang="en-US" dirty="0" smtClean="0"/>
              <a:t>一个城市不能够用需求定义清楚的。城市是许多个体的松散合作和有规则的工作而出现并随时间而发展的而成的。</a:t>
            </a:r>
            <a:endParaRPr lang="en-US" altLang="zh-CN" dirty="0" smtClean="0"/>
          </a:p>
          <a:p>
            <a:pPr lvl="1"/>
            <a:r>
              <a:rPr lang="zh-CN" altLang="en-US" dirty="0" smtClean="0"/>
              <a:t>这些因素推动了城市的建设，包括：个体建筑之外的可扩展的基础设施，以及统管局部一致发展的机理，不需要中央控制</a:t>
            </a:r>
            <a:r>
              <a:rPr lang="en-US"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摘自美国</a:t>
            </a:r>
            <a:r>
              <a:rPr lang="en-US" dirty="0" smtClean="0">
                <a:ea typeface="楷体" panose="02010609060101010101" pitchFamily="49" charset="-122"/>
              </a:rPr>
              <a:t>ULS</a:t>
            </a:r>
            <a:r>
              <a:rPr lang="zh-CN" altLang="en-US" dirty="0" smtClean="0">
                <a:latin typeface="楷体" panose="02010609060101010101" pitchFamily="49" charset="-122"/>
                <a:ea typeface="楷体" panose="02010609060101010101" pitchFamily="49" charset="-122"/>
              </a:rPr>
              <a:t>报告</a:t>
            </a:r>
            <a:r>
              <a:rPr lang="en-US" dirty="0" smtClean="0">
                <a:latin typeface="楷体" panose="02010609060101010101" pitchFamily="49" charset="-122"/>
                <a:ea typeface="楷体" panose="02010609060101010101" pitchFamily="49" charset="-122"/>
              </a:rPr>
              <a: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28.0 </a:t>
            </a:r>
            <a:r>
              <a:rPr lang="zh-CN" altLang="en-US" dirty="0"/>
              <a:t>软件规模的摩尔</a:t>
            </a:r>
            <a:r>
              <a:rPr lang="zh-CN" altLang="en-US" dirty="0" smtClean="0"/>
              <a:t>定律</a:t>
            </a:r>
            <a:endParaRPr lang="zh-CN" altLang="en-US" dirty="0"/>
          </a:p>
        </p:txBody>
      </p:sp>
      <p:sp>
        <p:nvSpPr>
          <p:cNvPr id="3" name="内容占位符 2"/>
          <p:cNvSpPr>
            <a:spLocks noGrp="1"/>
          </p:cNvSpPr>
          <p:nvPr>
            <p:ph idx="1"/>
          </p:nvPr>
        </p:nvSpPr>
        <p:spPr>
          <a:xfrm>
            <a:off x="977443" y="1216459"/>
            <a:ext cx="8001000" cy="4902200"/>
          </a:xfrm>
        </p:spPr>
        <p:txBody>
          <a:bodyPr/>
          <a:lstStyle/>
          <a:p>
            <a:r>
              <a:rPr lang="zh-CN" altLang="en-US" dirty="0"/>
              <a:t>软件</a:t>
            </a:r>
            <a:r>
              <a:rPr lang="zh-CN" altLang="en-US" dirty="0" smtClean="0"/>
              <a:t>规模的增长，几乎也遵循摩尔定律</a:t>
            </a:r>
            <a:endParaRPr lang="en-US" altLang="zh-CN" dirty="0" smtClean="0"/>
          </a:p>
          <a:p>
            <a:pPr lvl="1"/>
            <a:r>
              <a:rPr lang="zh-CN" altLang="en-US" dirty="0" smtClean="0"/>
              <a:t>国防系统</a:t>
            </a:r>
            <a:r>
              <a:rPr lang="en-US" altLang="zh-CN" dirty="0" smtClean="0"/>
              <a:t>(</a:t>
            </a:r>
            <a:r>
              <a:rPr lang="zh-CN" altLang="en-US" dirty="0" smtClean="0"/>
              <a:t>装备</a:t>
            </a:r>
            <a:r>
              <a:rPr lang="en-US" altLang="zh-CN" dirty="0" smtClean="0"/>
              <a:t>)</a:t>
            </a:r>
            <a:r>
              <a:rPr lang="zh-CN" altLang="en-US" dirty="0" smtClean="0"/>
              <a:t>，指数级的增加</a:t>
            </a:r>
            <a:endParaRPr lang="en-US" altLang="zh-CN" dirty="0" smtClean="0"/>
          </a:p>
          <a:p>
            <a:pPr lvl="1"/>
            <a:r>
              <a:rPr lang="zh-CN" altLang="en-US" dirty="0" smtClean="0"/>
              <a:t>民用航空，软件规模每</a:t>
            </a:r>
            <a:r>
              <a:rPr lang="en-US" altLang="zh-CN" dirty="0" smtClean="0"/>
              <a:t>4</a:t>
            </a:r>
            <a:r>
              <a:rPr lang="zh-CN" altLang="en-US" dirty="0" smtClean="0"/>
              <a:t>年翻一番</a:t>
            </a:r>
            <a:endParaRPr lang="en-US" altLang="zh-CN" dirty="0" smtClean="0"/>
          </a:p>
          <a:p>
            <a:r>
              <a:rPr lang="zh-CN" altLang="en-US" dirty="0" smtClean="0"/>
              <a:t>微软的</a:t>
            </a:r>
            <a:r>
              <a:rPr lang="en-US" altLang="zh-CN" dirty="0" smtClean="0"/>
              <a:t>Windows</a:t>
            </a:r>
            <a:r>
              <a:rPr lang="zh-CN" altLang="en-US" dirty="0" smtClean="0"/>
              <a:t>系统</a:t>
            </a:r>
            <a:endParaRPr lang="en-US" altLang="zh-CN" dirty="0" smtClean="0"/>
          </a:p>
          <a:p>
            <a:pPr lvl="1"/>
            <a:r>
              <a:rPr lang="en-US" altLang="zh-CN" dirty="0"/>
              <a:t>Windows </a:t>
            </a:r>
            <a:r>
              <a:rPr lang="en-US" altLang="zh-CN" dirty="0" smtClean="0"/>
              <a:t>95</a:t>
            </a:r>
            <a:r>
              <a:rPr lang="zh-CN" altLang="en-US" dirty="0" smtClean="0"/>
              <a:t>有</a:t>
            </a:r>
            <a:r>
              <a:rPr lang="en-US" altLang="zh-CN" dirty="0"/>
              <a:t>1500</a:t>
            </a:r>
            <a:r>
              <a:rPr lang="zh-CN" altLang="en-US" dirty="0"/>
              <a:t>万行代码</a:t>
            </a:r>
            <a:r>
              <a:rPr lang="en-US" altLang="zh-CN" dirty="0"/>
              <a:t>,Windows 98</a:t>
            </a:r>
            <a:r>
              <a:rPr lang="zh-CN" altLang="en-US" dirty="0"/>
              <a:t>有</a:t>
            </a:r>
            <a:r>
              <a:rPr lang="en-US" altLang="zh-CN" dirty="0"/>
              <a:t>1800</a:t>
            </a:r>
            <a:r>
              <a:rPr lang="zh-CN" altLang="en-US" dirty="0"/>
              <a:t>万行</a:t>
            </a:r>
            <a:r>
              <a:rPr lang="zh-CN" altLang="en-US" dirty="0" smtClean="0"/>
              <a:t>代码</a:t>
            </a:r>
            <a:endParaRPr lang="en-US" altLang="zh-CN" dirty="0"/>
          </a:p>
          <a:p>
            <a:pPr lvl="1"/>
            <a:r>
              <a:rPr lang="zh-CN" altLang="en-US" dirty="0" smtClean="0"/>
              <a:t>微软</a:t>
            </a:r>
            <a:r>
              <a:rPr lang="zh-CN" altLang="en-US" dirty="0"/>
              <a:t>的</a:t>
            </a:r>
            <a:r>
              <a:rPr lang="en-US" altLang="zh-CN" dirty="0"/>
              <a:t>Windows XP</a:t>
            </a:r>
            <a:r>
              <a:rPr lang="zh-CN" altLang="en-US" dirty="0"/>
              <a:t>系统有</a:t>
            </a:r>
            <a:r>
              <a:rPr lang="en-US" altLang="zh-CN" dirty="0"/>
              <a:t>4000</a:t>
            </a:r>
            <a:r>
              <a:rPr lang="zh-CN" altLang="en-US" dirty="0"/>
              <a:t>万行的代码，</a:t>
            </a:r>
            <a:r>
              <a:rPr lang="en-US" altLang="zh-CN" dirty="0"/>
              <a:t>Windows Vista</a:t>
            </a:r>
            <a:r>
              <a:rPr lang="zh-CN" altLang="en-US" dirty="0"/>
              <a:t>和</a:t>
            </a:r>
            <a:r>
              <a:rPr lang="en-US" altLang="zh-CN" dirty="0"/>
              <a:t>Windows 7 </a:t>
            </a:r>
            <a:r>
              <a:rPr lang="zh-CN" altLang="en-US" dirty="0"/>
              <a:t>则达到了</a:t>
            </a:r>
            <a:r>
              <a:rPr lang="en-US" altLang="zh-CN" dirty="0" smtClean="0"/>
              <a:t>5000</a:t>
            </a:r>
            <a:r>
              <a:rPr lang="zh-CN" altLang="en-US" dirty="0"/>
              <a:t>万</a:t>
            </a:r>
            <a:r>
              <a:rPr lang="zh-CN" altLang="en-US" dirty="0" smtClean="0"/>
              <a:t>行代码。</a:t>
            </a:r>
            <a:endParaRPr lang="en-US" altLang="zh-CN" dirty="0" smtClean="0"/>
          </a:p>
          <a:p>
            <a:r>
              <a:rPr lang="zh-CN" altLang="en-US" dirty="0" smtClean="0"/>
              <a:t>谷歌</a:t>
            </a:r>
            <a:endParaRPr lang="en-US" altLang="zh-CN" dirty="0" smtClean="0"/>
          </a:p>
          <a:p>
            <a:pPr lvl="1"/>
            <a:r>
              <a:rPr lang="en-US" altLang="zh-CN" dirty="0" smtClean="0"/>
              <a:t>Google </a:t>
            </a:r>
            <a:r>
              <a:rPr lang="zh-CN" altLang="en-US" dirty="0"/>
              <a:t>互联网服务的软件，</a:t>
            </a:r>
            <a:r>
              <a:rPr lang="zh-CN" altLang="en-US" dirty="0" smtClean="0"/>
              <a:t>包括 </a:t>
            </a:r>
            <a:r>
              <a:rPr lang="en-US" altLang="zh-CN" dirty="0"/>
              <a:t>Google </a:t>
            </a:r>
            <a:r>
              <a:rPr lang="zh-CN" altLang="en-US" dirty="0"/>
              <a:t>搜索、</a:t>
            </a:r>
            <a:r>
              <a:rPr lang="en-US" altLang="zh-CN" dirty="0"/>
              <a:t>Gmail</a:t>
            </a:r>
            <a:r>
              <a:rPr lang="zh-CN" altLang="en-US" dirty="0"/>
              <a:t>、</a:t>
            </a:r>
            <a:r>
              <a:rPr lang="en-US" altLang="zh-CN" dirty="0"/>
              <a:t>Google</a:t>
            </a:r>
            <a:r>
              <a:rPr lang="zh-CN" altLang="en-US" dirty="0"/>
              <a:t>地图等，大约有</a:t>
            </a:r>
            <a:r>
              <a:rPr lang="en-US" altLang="zh-CN" dirty="0"/>
              <a:t>20</a:t>
            </a:r>
            <a:r>
              <a:rPr lang="zh-CN" altLang="en-US" dirty="0"/>
              <a:t>亿行代码。</a:t>
            </a:r>
            <a:endParaRPr lang="en-US" altLang="zh-CN" dirty="0" smtClean="0"/>
          </a:p>
          <a:p>
            <a:pPr marL="0" indent="0">
              <a:buNone/>
            </a:pPr>
            <a:endParaRPr lang="en-US" altLang="zh-CN" dirty="0" smtClean="0"/>
          </a:p>
          <a:p>
            <a:pPr lvl="1"/>
            <a:endParaRPr lang="zh-CN" altLang="en-US" dirty="0"/>
          </a:p>
        </p:txBody>
      </p:sp>
    </p:spTree>
    <p:extLst>
      <p:ext uri="{BB962C8B-B14F-4D97-AF65-F5344CB8AC3E}">
        <p14:creationId xmlns:p14="http://schemas.microsoft.com/office/powerpoint/2010/main" val="39036150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349" y="251077"/>
            <a:ext cx="8073571" cy="736600"/>
          </a:xfrm>
        </p:spPr>
        <p:txBody>
          <a:bodyPr/>
          <a:lstStyle/>
          <a:p>
            <a:r>
              <a:rPr lang="zh-CN" altLang="en-US" dirty="0" smtClean="0"/>
              <a:t>制定</a:t>
            </a:r>
            <a:r>
              <a:rPr lang="en-US" dirty="0" smtClean="0"/>
              <a:t>IT</a:t>
            </a:r>
            <a:r>
              <a:rPr lang="zh-CN" altLang="en-US" dirty="0" smtClean="0"/>
              <a:t>生态系统的规则，而不仅仅是设计</a:t>
            </a:r>
            <a:endParaRPr lang="zh-CN" altLang="en-US" dirty="0"/>
          </a:p>
        </p:txBody>
      </p:sp>
      <p:sp>
        <p:nvSpPr>
          <p:cNvPr id="3" name="内容占位符 2"/>
          <p:cNvSpPr>
            <a:spLocks noGrp="1"/>
          </p:cNvSpPr>
          <p:nvPr>
            <p:ph idx="1"/>
          </p:nvPr>
        </p:nvSpPr>
        <p:spPr>
          <a:xfrm>
            <a:off x="1143000" y="1164772"/>
            <a:ext cx="8001000" cy="4902200"/>
          </a:xfrm>
        </p:spPr>
        <p:txBody>
          <a:bodyPr/>
          <a:lstStyle/>
          <a:p>
            <a:r>
              <a:rPr lang="zh-CN" altLang="en-US" dirty="0" smtClean="0"/>
              <a:t>对</a:t>
            </a:r>
            <a:r>
              <a:rPr lang="en-US" dirty="0" smtClean="0"/>
              <a:t>IT</a:t>
            </a:r>
            <a:r>
              <a:rPr lang="zh-CN" altLang="en-US" dirty="0" smtClean="0"/>
              <a:t>生态系统的进行需求分析和体系结构设计，就必须表达出体系结构规则，而不仅仅只给出一个具体的体系结构。因为：</a:t>
            </a:r>
          </a:p>
          <a:p>
            <a:pPr lvl="1"/>
            <a:r>
              <a:rPr lang="en-US" dirty="0" smtClean="0"/>
              <a:t>1</a:t>
            </a:r>
            <a:r>
              <a:rPr lang="zh-CN" altLang="en-US" dirty="0" smtClean="0"/>
              <a:t>）高层需求影响着部件层面的体系结构规则。</a:t>
            </a:r>
            <a:endParaRPr lang="en-US" altLang="zh-CN" dirty="0" smtClean="0"/>
          </a:p>
          <a:p>
            <a:pPr lvl="2"/>
            <a:r>
              <a:rPr lang="zh-CN" altLang="en-US" dirty="0" smtClean="0"/>
              <a:t>例如，常用的三层</a:t>
            </a:r>
            <a:r>
              <a:rPr lang="en-US" dirty="0" smtClean="0"/>
              <a:t>(</a:t>
            </a:r>
            <a:r>
              <a:rPr lang="zh-CN" altLang="en-US" dirty="0" smtClean="0"/>
              <a:t>信息系统</a:t>
            </a:r>
            <a:r>
              <a:rPr lang="en-US" dirty="0" smtClean="0"/>
              <a:t>)</a:t>
            </a:r>
            <a:r>
              <a:rPr lang="zh-CN" altLang="en-US" dirty="0" smtClean="0"/>
              <a:t>结构是对系统和部件的具体功能的抽象。</a:t>
            </a:r>
            <a:endParaRPr lang="en-US" altLang="zh-CN" dirty="0" smtClean="0"/>
          </a:p>
          <a:p>
            <a:pPr lvl="2"/>
            <a:r>
              <a:rPr lang="zh-CN" altLang="en-US" dirty="0" smtClean="0"/>
              <a:t>如果不能给出建模规则的话，就很难保证各层面的可追踪性。</a:t>
            </a:r>
          </a:p>
          <a:p>
            <a:pPr lvl="1"/>
            <a:r>
              <a:rPr lang="en-US" dirty="0" smtClean="0"/>
              <a:t>2</a:t>
            </a:r>
            <a:r>
              <a:rPr lang="zh-CN" altLang="en-US" dirty="0" smtClean="0"/>
              <a:t>）基本的体系结构规则约束</a:t>
            </a:r>
            <a:r>
              <a:rPr lang="en-US" dirty="0" smtClean="0"/>
              <a:t>IT</a:t>
            </a:r>
            <a:r>
              <a:rPr lang="zh-CN" altLang="en-US" dirty="0" smtClean="0"/>
              <a:t>生态系统部分和部件的设计。</a:t>
            </a:r>
            <a:endParaRPr lang="en-US" altLang="zh-CN" dirty="0" smtClean="0"/>
          </a:p>
          <a:p>
            <a:pPr lvl="2"/>
            <a:r>
              <a:rPr lang="zh-CN" altLang="en-US" dirty="0" smtClean="0"/>
              <a:t>通过明显的模型建立，可以自动地对设计施加影响。</a:t>
            </a:r>
          </a:p>
          <a:p>
            <a:pPr lvl="1"/>
            <a:r>
              <a:rPr lang="en-US" dirty="0" smtClean="0"/>
              <a:t>3</a:t>
            </a:r>
            <a:r>
              <a:rPr lang="zh-CN" altLang="en-US" dirty="0" smtClean="0"/>
              <a:t>）体系结构的规则必须在运行时可以被检查，因为</a:t>
            </a:r>
            <a:r>
              <a:rPr lang="en-US" dirty="0" smtClean="0"/>
              <a:t>IT</a:t>
            </a:r>
            <a:r>
              <a:rPr lang="zh-CN" altLang="en-US" dirty="0" smtClean="0"/>
              <a:t>生态系统要求是动态的和可适应的。</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28.5.2 </a:t>
            </a:r>
            <a:r>
              <a:rPr lang="zh-CN" altLang="en-US" dirty="0" smtClean="0"/>
              <a:t>软件生态系统</a:t>
            </a:r>
            <a:endParaRPr lang="zh-CN" altLang="en-US" dirty="0"/>
          </a:p>
        </p:txBody>
      </p:sp>
      <p:sp>
        <p:nvSpPr>
          <p:cNvPr id="3" name="内容占位符 2"/>
          <p:cNvSpPr>
            <a:spLocks noGrp="1"/>
          </p:cNvSpPr>
          <p:nvPr>
            <p:ph idx="1"/>
          </p:nvPr>
        </p:nvSpPr>
        <p:spPr/>
        <p:txBody>
          <a:bodyPr/>
          <a:lstStyle/>
          <a:p>
            <a:r>
              <a:rPr lang="zh-CN" altLang="en-US" sz="2400" dirty="0" smtClean="0"/>
              <a:t>我们需要把握软件生态系统的发展规律，从而把握产业的主导权。因此，我们需要从软件生产线</a:t>
            </a:r>
            <a:r>
              <a:rPr lang="en-US" altLang="zh-CN" sz="2400" dirty="0" smtClean="0"/>
              <a:t>(</a:t>
            </a:r>
            <a:r>
              <a:rPr lang="zh-CN" altLang="en-US" sz="2400" dirty="0" smtClean="0"/>
              <a:t>参见</a:t>
            </a:r>
            <a:r>
              <a:rPr lang="en-US" altLang="zh-CN" sz="2400" dirty="0" smtClean="0"/>
              <a:t>11.5</a:t>
            </a:r>
            <a:r>
              <a:rPr lang="zh-CN" altLang="en-US" sz="2400" dirty="0" smtClean="0"/>
              <a:t>节</a:t>
            </a:r>
            <a:r>
              <a:rPr lang="en-US" altLang="zh-CN" sz="2400" dirty="0" smtClean="0"/>
              <a:t>)</a:t>
            </a:r>
            <a:r>
              <a:rPr lang="zh-CN" altLang="en-US" sz="2400" dirty="0" smtClean="0"/>
              <a:t>，过渡到软件生态系统方式的生产。以适应：</a:t>
            </a:r>
            <a:endParaRPr lang="en-US" altLang="zh-CN" sz="2400" dirty="0" smtClean="0"/>
          </a:p>
          <a:p>
            <a:pPr lvl="1"/>
            <a:r>
              <a:rPr lang="en-US" altLang="zh-CN" sz="2000" dirty="0" smtClean="0"/>
              <a:t>1</a:t>
            </a:r>
            <a:r>
              <a:rPr lang="zh-CN" altLang="en-US" sz="2000" dirty="0" smtClean="0"/>
              <a:t>）互联网和</a:t>
            </a:r>
            <a:r>
              <a:rPr lang="en-US" altLang="zh-CN" sz="2000" dirty="0" smtClean="0"/>
              <a:t>Web</a:t>
            </a:r>
            <a:r>
              <a:rPr lang="zh-CN" altLang="en-US" sz="2000" dirty="0"/>
              <a:t>环境</a:t>
            </a:r>
            <a:r>
              <a:rPr lang="zh-CN" altLang="en-US" sz="2000" dirty="0" smtClean="0"/>
              <a:t>下的“赢者通吃”，以及，</a:t>
            </a:r>
            <a:endParaRPr lang="en-US" altLang="zh-CN" sz="2000" dirty="0" smtClean="0"/>
          </a:p>
          <a:p>
            <a:pPr lvl="1"/>
            <a:r>
              <a:rPr lang="en-US" altLang="zh-CN" sz="2000" dirty="0" smtClean="0"/>
              <a:t>2</a:t>
            </a:r>
            <a:r>
              <a:rPr lang="zh-CN" altLang="en-US" sz="2000" dirty="0" smtClean="0"/>
              <a:t>）研发部门的投入趋向，</a:t>
            </a:r>
            <a:endParaRPr lang="en-US" altLang="zh-CN" sz="2000" dirty="0" smtClean="0"/>
          </a:p>
          <a:p>
            <a:pPr lvl="1"/>
            <a:r>
              <a:rPr lang="en-US" altLang="zh-CN" sz="2000" dirty="0" smtClean="0"/>
              <a:t>3</a:t>
            </a:r>
            <a:r>
              <a:rPr lang="zh-CN" altLang="en-US" sz="2000" dirty="0" smtClean="0"/>
              <a:t>）从而避免原先的面向项目的开发模式。</a:t>
            </a:r>
            <a:endParaRPr lang="en-US" altLang="zh-CN" sz="2000" dirty="0" smtClean="0"/>
          </a:p>
          <a:p>
            <a:r>
              <a:rPr lang="zh-CN" altLang="en-US" sz="2400" dirty="0" smtClean="0"/>
              <a:t>软件生态系统是：</a:t>
            </a:r>
            <a:endParaRPr lang="en-US" altLang="zh-CN" sz="2400" dirty="0" smtClean="0"/>
          </a:p>
          <a:p>
            <a:pPr lvl="1"/>
            <a:r>
              <a:rPr lang="zh-CN" altLang="en-US" sz="2000" dirty="0" smtClean="0"/>
              <a:t>由</a:t>
            </a:r>
            <a:r>
              <a:rPr lang="zh-CN" altLang="en-US" sz="2000" dirty="0"/>
              <a:t>一组软件解决方案组成</a:t>
            </a:r>
            <a:r>
              <a:rPr lang="zh-CN" altLang="en-US" sz="2000" dirty="0" smtClean="0"/>
              <a:t>，该方案通过相关的社会和商业生态中的角色和方案提供者，促进、支持和自动进行活动和事务。</a:t>
            </a:r>
            <a:endParaRPr lang="en-US" altLang="zh-CN" sz="2000" dirty="0" smtClean="0"/>
          </a:p>
          <a:p>
            <a:pPr lvl="1"/>
            <a:r>
              <a:rPr lang="zh-CN" altLang="en-US" sz="2000" dirty="0"/>
              <a:t>也是一个生态系统</a:t>
            </a:r>
            <a:r>
              <a:rPr lang="zh-CN" altLang="en-US" sz="2000" dirty="0" smtClean="0"/>
              <a:t>，更是</a:t>
            </a:r>
            <a:r>
              <a:rPr lang="zh-CN" altLang="en-US" sz="2000" dirty="0"/>
              <a:t>商业生态系统</a:t>
            </a:r>
            <a:r>
              <a:rPr lang="zh-CN" altLang="en-US" sz="2000" dirty="0" smtClean="0"/>
              <a:t>，其中的商品</a:t>
            </a:r>
            <a:r>
              <a:rPr lang="zh-CN" altLang="en-US" sz="2000" dirty="0"/>
              <a:t>和服务是软件解决方案和软件服务，可以为活动和交易提供支持或</a:t>
            </a:r>
            <a:r>
              <a:rPr lang="zh-CN" altLang="en-US" sz="2000" dirty="0" smtClean="0"/>
              <a:t>自动进行。</a:t>
            </a:r>
            <a:endParaRPr lang="en-US" altLang="zh-CN" sz="2400" dirty="0" smtClean="0"/>
          </a:p>
          <a:p>
            <a:pPr lvl="1"/>
            <a:endParaRPr lang="zh-CN" altLang="en-US" dirty="0"/>
          </a:p>
        </p:txBody>
      </p:sp>
    </p:spTree>
    <p:extLst>
      <p:ext uri="{BB962C8B-B14F-4D97-AF65-F5344CB8AC3E}">
        <p14:creationId xmlns:p14="http://schemas.microsoft.com/office/powerpoint/2010/main" val="20183097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软件生态系统分类</a:t>
            </a:r>
            <a:endParaRPr lang="zh-CN" altLang="en-US" dirty="0"/>
          </a:p>
        </p:txBody>
      </p:sp>
      <p:sp>
        <p:nvSpPr>
          <p:cNvPr id="3" name="内容占位符 2"/>
          <p:cNvSpPr>
            <a:spLocks noGrp="1"/>
          </p:cNvSpPr>
          <p:nvPr>
            <p:ph idx="1"/>
          </p:nvPr>
        </p:nvSpPr>
        <p:spPr>
          <a:xfrm>
            <a:off x="980184" y="1189140"/>
            <a:ext cx="8001000" cy="1231900"/>
          </a:xfrm>
        </p:spPr>
        <p:txBody>
          <a:bodyPr/>
          <a:lstStyle/>
          <a:p>
            <a:r>
              <a:rPr lang="zh-CN" altLang="en-US" sz="2400" dirty="0" smtClean="0"/>
              <a:t>可以从两个维度对软件生态系统进行分类：</a:t>
            </a:r>
            <a:endParaRPr lang="en-US" altLang="zh-CN" sz="2400" dirty="0" smtClean="0"/>
          </a:p>
          <a:p>
            <a:pPr lvl="1"/>
            <a:r>
              <a:rPr lang="zh-CN" altLang="en-US" sz="2000" dirty="0" smtClean="0"/>
              <a:t>平台：桌面机器、</a:t>
            </a:r>
            <a:r>
              <a:rPr lang="en-US" altLang="zh-CN" sz="2000" dirty="0" smtClean="0"/>
              <a:t>Web</a:t>
            </a:r>
            <a:r>
              <a:rPr lang="zh-CN" altLang="en-US" sz="2000" dirty="0" smtClean="0"/>
              <a:t>、移动终端</a:t>
            </a:r>
            <a:endParaRPr lang="en-US" altLang="zh-CN" sz="2000" dirty="0" smtClean="0"/>
          </a:p>
          <a:p>
            <a:pPr lvl="1"/>
            <a:r>
              <a:rPr lang="zh-CN" altLang="en-US" sz="2000" dirty="0" smtClean="0"/>
              <a:t>类别：操作系统、应用、最终用户编程</a:t>
            </a:r>
            <a:endParaRPr lang="en-US" altLang="zh-CN"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877821295"/>
              </p:ext>
            </p:extLst>
          </p:nvPr>
        </p:nvGraphicFramePr>
        <p:xfrm>
          <a:off x="980184" y="2421040"/>
          <a:ext cx="7869432" cy="3815706"/>
        </p:xfrm>
        <a:graphic>
          <a:graphicData uri="http://schemas.openxmlformats.org/drawingml/2006/table">
            <a:tbl>
              <a:tblPr firstRow="1" bandRow="1">
                <a:tableStyleId>{5C22544A-7EE6-4342-B048-85BDC9FD1C3A}</a:tableStyleId>
              </a:tblPr>
              <a:tblGrid>
                <a:gridCol w="1381468">
                  <a:extLst>
                    <a:ext uri="{9D8B030D-6E8A-4147-A177-3AD203B41FA5}">
                      <a16:colId xmlns:a16="http://schemas.microsoft.com/office/drawing/2014/main" val="1877955797"/>
                    </a:ext>
                  </a:extLst>
                </a:gridCol>
                <a:gridCol w="1910321">
                  <a:extLst>
                    <a:ext uri="{9D8B030D-6E8A-4147-A177-3AD203B41FA5}">
                      <a16:colId xmlns:a16="http://schemas.microsoft.com/office/drawing/2014/main" val="2752924033"/>
                    </a:ext>
                  </a:extLst>
                </a:gridCol>
                <a:gridCol w="2610285">
                  <a:extLst>
                    <a:ext uri="{9D8B030D-6E8A-4147-A177-3AD203B41FA5}">
                      <a16:colId xmlns:a16="http://schemas.microsoft.com/office/drawing/2014/main" val="2505017598"/>
                    </a:ext>
                  </a:extLst>
                </a:gridCol>
                <a:gridCol w="1967358">
                  <a:extLst>
                    <a:ext uri="{9D8B030D-6E8A-4147-A177-3AD203B41FA5}">
                      <a16:colId xmlns:a16="http://schemas.microsoft.com/office/drawing/2014/main" val="2200786034"/>
                    </a:ext>
                  </a:extLst>
                </a:gridCol>
              </a:tblGrid>
              <a:tr h="423303">
                <a:tc>
                  <a:txBody>
                    <a:bodyPr/>
                    <a:lstStyle/>
                    <a:p>
                      <a:pPr lvl="1" algn="r"/>
                      <a:r>
                        <a:rPr lang="zh-CN" altLang="en-US" b="0" dirty="0" smtClean="0">
                          <a:solidFill>
                            <a:schemeClr val="tx1"/>
                          </a:solidFill>
                        </a:rPr>
                        <a:t>平台</a:t>
                      </a:r>
                      <a:endParaRPr lang="en-US" altLang="zh-CN" b="0" dirty="0" smtClean="0">
                        <a:solidFill>
                          <a:schemeClr val="tx1"/>
                        </a:solidFill>
                      </a:endParaRPr>
                    </a:p>
                    <a:p>
                      <a:pPr lvl="0" algn="l"/>
                      <a:r>
                        <a:rPr lang="zh-CN" altLang="en-US" b="0" dirty="0" smtClean="0">
                          <a:solidFill>
                            <a:schemeClr val="tx1"/>
                          </a:solidFill>
                        </a:rPr>
                        <a:t>使用类别</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smtClean="0">
                          <a:solidFill>
                            <a:schemeClr val="tx1"/>
                          </a:solidFill>
                        </a:rPr>
                        <a:t>桌面机器</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Web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移动终端</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149794"/>
                  </a:ext>
                </a:extLst>
              </a:tr>
              <a:tr h="706746">
                <a:tc>
                  <a:txBody>
                    <a:bodyPr/>
                    <a:lstStyle/>
                    <a:p>
                      <a:pPr>
                        <a:lnSpc>
                          <a:spcPct val="150000"/>
                        </a:lnSpc>
                      </a:pPr>
                      <a:r>
                        <a:rPr lang="zh-CN" altLang="en-US" dirty="0" smtClean="0">
                          <a:solidFill>
                            <a:schemeClr val="tx1"/>
                          </a:solidFill>
                        </a:rPr>
                        <a:t>操作系统</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MS Windows</a:t>
                      </a:r>
                    </a:p>
                    <a:p>
                      <a:r>
                        <a:rPr lang="en-US" altLang="zh-CN" dirty="0" smtClean="0">
                          <a:solidFill>
                            <a:schemeClr val="tx1"/>
                          </a:solidFill>
                        </a:rPr>
                        <a:t>Linux</a:t>
                      </a:r>
                      <a:r>
                        <a:rPr lang="zh-CN" altLang="en-US" dirty="0" smtClean="0">
                          <a:solidFill>
                            <a:schemeClr val="tx1"/>
                          </a:solidFill>
                        </a:rPr>
                        <a:t>、</a:t>
                      </a:r>
                      <a:r>
                        <a:rPr lang="en-US" altLang="zh-CN" dirty="0" smtClean="0">
                          <a:solidFill>
                            <a:schemeClr val="tx1"/>
                          </a:solidFill>
                        </a:rPr>
                        <a:t>Apple OS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Google </a:t>
                      </a:r>
                      <a:r>
                        <a:rPr lang="en-US" altLang="zh-CN" dirty="0" err="1" smtClean="0">
                          <a:solidFill>
                            <a:schemeClr val="tx1"/>
                          </a:solidFill>
                        </a:rPr>
                        <a:t>AppEngine</a:t>
                      </a:r>
                      <a:r>
                        <a:rPr lang="zh-CN" altLang="en-US" dirty="0" smtClean="0">
                          <a:solidFill>
                            <a:schemeClr val="tx1"/>
                          </a:solidFill>
                        </a:rPr>
                        <a:t>、</a:t>
                      </a:r>
                      <a:endParaRPr lang="en-US" altLang="zh-CN" dirty="0" smtClean="0">
                        <a:solidFill>
                          <a:schemeClr val="tx1"/>
                        </a:solidFill>
                      </a:endParaRPr>
                    </a:p>
                    <a:p>
                      <a:r>
                        <a:rPr lang="en-US" altLang="zh-CN" dirty="0" smtClean="0">
                          <a:solidFill>
                            <a:schemeClr val="tx1"/>
                          </a:solidFill>
                        </a:rPr>
                        <a:t>Yahoo  Developer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solidFill>
                            <a:schemeClr val="tx1"/>
                          </a:solidFill>
                        </a:rPr>
                        <a:t>Andirod</a:t>
                      </a:r>
                      <a:endParaRPr lang="en-US" altLang="zh-CN" dirty="0" smtClean="0">
                        <a:solidFill>
                          <a:schemeClr val="tx1"/>
                        </a:solidFill>
                      </a:endParaRPr>
                    </a:p>
                    <a:p>
                      <a:r>
                        <a:rPr lang="en-US" altLang="zh-CN" dirty="0" smtClean="0">
                          <a:solidFill>
                            <a:schemeClr val="tx1"/>
                          </a:solidFill>
                        </a:rPr>
                        <a:t>iPhone</a:t>
                      </a:r>
                      <a:r>
                        <a:rPr lang="en-US" altLang="zh-CN" baseline="0" dirty="0" smtClean="0">
                          <a:solidFill>
                            <a:schemeClr val="tx1"/>
                          </a:solidFill>
                        </a:rPr>
                        <a:t> OS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1742879"/>
                  </a:ext>
                </a:extLst>
              </a:tr>
              <a:tr h="595209">
                <a:tc>
                  <a:txBody>
                    <a:bodyPr/>
                    <a:lstStyle/>
                    <a:p>
                      <a:pPr algn="ctr">
                        <a:lnSpc>
                          <a:spcPct val="150000"/>
                        </a:lnSpc>
                      </a:pPr>
                      <a:r>
                        <a:rPr lang="zh-CN" altLang="en-US" dirty="0" smtClean="0">
                          <a:solidFill>
                            <a:schemeClr val="tx1"/>
                          </a:solidFill>
                        </a:rPr>
                        <a:t>应用</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MS Office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solidFill>
                            <a:schemeClr val="tx1"/>
                          </a:solidFill>
                        </a:rPr>
                        <a:t>SalesForce</a:t>
                      </a:r>
                      <a:r>
                        <a:rPr lang="zh-CN" altLang="en-US" dirty="0" smtClean="0">
                          <a:solidFill>
                            <a:schemeClr val="tx1"/>
                          </a:solidFill>
                        </a:rPr>
                        <a:t>、</a:t>
                      </a:r>
                      <a:r>
                        <a:rPr lang="en-US" altLang="zh-CN" dirty="0" smtClean="0">
                          <a:solidFill>
                            <a:schemeClr val="tx1"/>
                          </a:solidFill>
                        </a:rPr>
                        <a:t>eBay</a:t>
                      </a:r>
                    </a:p>
                    <a:p>
                      <a:r>
                        <a:rPr lang="en-US" altLang="zh-CN" dirty="0" smtClean="0">
                          <a:solidFill>
                            <a:schemeClr val="tx1"/>
                          </a:solidFill>
                        </a:rPr>
                        <a:t>Amazon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高德地图</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9589082"/>
                  </a:ext>
                </a:extLst>
              </a:tr>
              <a:tr h="609931">
                <a:tc>
                  <a:txBody>
                    <a:bodyPr/>
                    <a:lstStyle/>
                    <a:p>
                      <a:r>
                        <a:rPr lang="zh-CN" altLang="en-US" dirty="0" smtClean="0">
                          <a:solidFill>
                            <a:schemeClr val="tx1"/>
                          </a:solidFill>
                        </a:rPr>
                        <a:t>最终用户编程</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err="1" smtClean="0">
                          <a:solidFill>
                            <a:schemeClr val="tx1"/>
                          </a:solidFill>
                        </a:rPr>
                        <a:t>Mathamatica</a:t>
                      </a:r>
                      <a:endParaRPr lang="en-US" altLang="zh-CN" dirty="0" smtClean="0">
                        <a:solidFill>
                          <a:schemeClr val="tx1"/>
                        </a:solidFill>
                      </a:endParaRPr>
                    </a:p>
                    <a:p>
                      <a:r>
                        <a:rPr lang="en-US" altLang="zh-CN" dirty="0" smtClean="0">
                          <a:solidFill>
                            <a:schemeClr val="tx1"/>
                          </a:solidFill>
                        </a:rPr>
                        <a:t>VHDL</a:t>
                      </a:r>
                    </a:p>
                    <a:p>
                      <a:r>
                        <a:rPr lang="en-US" altLang="zh-CN" dirty="0" err="1" smtClean="0">
                          <a:solidFill>
                            <a:schemeClr val="tx1"/>
                          </a:solidFill>
                        </a:rPr>
                        <a:t>Matlab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Google Mashup Editor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微信小程序</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67327"/>
                  </a:ext>
                </a:extLst>
              </a:tr>
              <a:tr h="609931">
                <a:tc>
                  <a:txBody>
                    <a:bodyPr/>
                    <a:lstStyle/>
                    <a:p>
                      <a:endParaRPr lang="en-US" altLang="zh-CN" dirty="0" smtClean="0">
                        <a:solidFill>
                          <a:schemeClr val="tx1"/>
                        </a:solidFill>
                      </a:endParaRPr>
                    </a:p>
                    <a:p>
                      <a:r>
                        <a:rPr lang="zh-CN" altLang="en-US" dirty="0" smtClean="0">
                          <a:solidFill>
                            <a:schemeClr val="tx1"/>
                          </a:solidFill>
                        </a:rPr>
                        <a:t>云服务平台</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gridSpan="3">
                  <a:txBody>
                    <a:bodyPr/>
                    <a:lstStyle/>
                    <a:p>
                      <a:r>
                        <a:rPr lang="zh-CN" altLang="en-US" dirty="0" smtClean="0">
                          <a:solidFill>
                            <a:schemeClr val="tx1"/>
                          </a:solidFill>
                        </a:rPr>
                        <a:t>把基础设施</a:t>
                      </a:r>
                      <a:r>
                        <a:rPr lang="en-US" altLang="zh-CN" dirty="0" smtClean="0">
                          <a:solidFill>
                            <a:schemeClr val="tx1"/>
                          </a:solidFill>
                        </a:rPr>
                        <a:t>(</a:t>
                      </a:r>
                      <a:r>
                        <a:rPr lang="zh-CN" altLang="en-US" dirty="0" smtClean="0">
                          <a:solidFill>
                            <a:schemeClr val="tx1"/>
                          </a:solidFill>
                        </a:rPr>
                        <a:t>网络和计算机硬件</a:t>
                      </a:r>
                      <a:r>
                        <a:rPr lang="en-US" altLang="zh-CN" dirty="0" smtClean="0">
                          <a:solidFill>
                            <a:schemeClr val="tx1"/>
                          </a:solidFill>
                        </a:rPr>
                        <a:t>)</a:t>
                      </a:r>
                      <a:r>
                        <a:rPr lang="zh-CN" altLang="en-US" dirty="0" smtClean="0">
                          <a:solidFill>
                            <a:schemeClr val="tx1"/>
                          </a:solidFill>
                        </a:rPr>
                        <a:t>、操作系统、基础软件</a:t>
                      </a:r>
                      <a:r>
                        <a:rPr lang="en-US" altLang="zh-CN" dirty="0" smtClean="0">
                          <a:solidFill>
                            <a:schemeClr val="tx1"/>
                          </a:solidFill>
                        </a:rPr>
                        <a:t>(</a:t>
                      </a:r>
                      <a:r>
                        <a:rPr lang="zh-CN" altLang="en-US" dirty="0" smtClean="0">
                          <a:solidFill>
                            <a:schemeClr val="tx1"/>
                          </a:solidFill>
                        </a:rPr>
                        <a:t>如</a:t>
                      </a:r>
                      <a:r>
                        <a:rPr lang="en-US" altLang="zh-CN" dirty="0" smtClean="0">
                          <a:solidFill>
                            <a:schemeClr val="tx1"/>
                          </a:solidFill>
                        </a:rPr>
                        <a:t>DBMS)</a:t>
                      </a:r>
                      <a:r>
                        <a:rPr lang="zh-CN" altLang="en-US" dirty="0" smtClean="0">
                          <a:solidFill>
                            <a:schemeClr val="tx1"/>
                          </a:solidFill>
                        </a:rPr>
                        <a:t>、以及应用软件</a:t>
                      </a:r>
                      <a:r>
                        <a:rPr lang="en-US" altLang="zh-CN" dirty="0" smtClean="0">
                          <a:solidFill>
                            <a:schemeClr val="tx1"/>
                          </a:solidFill>
                        </a:rPr>
                        <a:t>(</a:t>
                      </a:r>
                      <a:r>
                        <a:rPr lang="zh-CN" altLang="en-US" dirty="0" smtClean="0">
                          <a:solidFill>
                            <a:schemeClr val="tx1"/>
                          </a:solidFill>
                        </a:rPr>
                        <a:t>如</a:t>
                      </a:r>
                      <a:r>
                        <a:rPr lang="en-US" altLang="zh-CN" dirty="0" smtClean="0">
                          <a:solidFill>
                            <a:schemeClr val="tx1"/>
                          </a:solidFill>
                        </a:rPr>
                        <a:t>WPS</a:t>
                      </a:r>
                      <a:r>
                        <a:rPr lang="zh-CN" altLang="en-US" dirty="0" smtClean="0">
                          <a:solidFill>
                            <a:schemeClr val="tx1"/>
                          </a:solidFill>
                        </a:rPr>
                        <a:t>、高德地图等</a:t>
                      </a:r>
                      <a:r>
                        <a:rPr lang="en-US" altLang="zh-CN" dirty="0" smtClean="0">
                          <a:solidFill>
                            <a:schemeClr val="tx1"/>
                          </a:solidFill>
                        </a:rPr>
                        <a:t>)</a:t>
                      </a:r>
                      <a:r>
                        <a:rPr lang="zh-CN" altLang="en-US" dirty="0" smtClean="0">
                          <a:solidFill>
                            <a:schemeClr val="tx1"/>
                          </a:solidFill>
                        </a:rPr>
                        <a:t>，均作为服务，用远程</a:t>
                      </a:r>
                      <a:r>
                        <a:rPr lang="en-US" altLang="zh-CN" dirty="0" smtClean="0">
                          <a:solidFill>
                            <a:schemeClr val="tx1"/>
                          </a:solidFill>
                        </a:rPr>
                        <a:t>API</a:t>
                      </a:r>
                      <a:r>
                        <a:rPr lang="zh-CN" altLang="en-US" dirty="0" smtClean="0">
                          <a:solidFill>
                            <a:schemeClr val="tx1"/>
                          </a:solidFill>
                        </a:rPr>
                        <a:t>可编程的方式提供给开发者</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158912"/>
                  </a:ext>
                </a:extLst>
              </a:tr>
            </a:tbl>
          </a:graphicData>
        </a:graphic>
      </p:graphicFrame>
      <p:cxnSp>
        <p:nvCxnSpPr>
          <p:cNvPr id="7" name="直接连接符 6"/>
          <p:cNvCxnSpPr/>
          <p:nvPr/>
        </p:nvCxnSpPr>
        <p:spPr bwMode="auto">
          <a:xfrm>
            <a:off x="980184" y="2421040"/>
            <a:ext cx="1368311" cy="61161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832487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351" y="152400"/>
            <a:ext cx="8047049" cy="736600"/>
          </a:xfrm>
        </p:spPr>
        <p:txBody>
          <a:bodyPr/>
          <a:lstStyle/>
          <a:p>
            <a:r>
              <a:rPr lang="zh-CN" altLang="en-US" dirty="0"/>
              <a:t>操作系统为中心的</a:t>
            </a:r>
            <a:r>
              <a:rPr lang="zh-CN" altLang="en-US" dirty="0" smtClean="0"/>
              <a:t>生态系统的特征</a:t>
            </a:r>
            <a:endParaRPr lang="zh-CN" altLang="en-US" dirty="0"/>
          </a:p>
        </p:txBody>
      </p:sp>
      <p:sp>
        <p:nvSpPr>
          <p:cNvPr id="3" name="内容占位符 2"/>
          <p:cNvSpPr>
            <a:spLocks noGrp="1"/>
          </p:cNvSpPr>
          <p:nvPr>
            <p:ph idx="1"/>
          </p:nvPr>
        </p:nvSpPr>
        <p:spPr>
          <a:xfrm>
            <a:off x="914400" y="1301979"/>
            <a:ext cx="8001000" cy="4902200"/>
          </a:xfrm>
        </p:spPr>
        <p:txBody>
          <a:bodyPr/>
          <a:lstStyle/>
          <a:p>
            <a:r>
              <a:rPr lang="zh-CN" altLang="en-US" dirty="0" smtClean="0"/>
              <a:t>独立于应用领域，第三</a:t>
            </a:r>
            <a:r>
              <a:rPr lang="zh-CN" altLang="en-US" dirty="0"/>
              <a:t>方开发</a:t>
            </a:r>
            <a:r>
              <a:rPr lang="zh-CN" altLang="en-US" dirty="0" smtClean="0"/>
              <a:t>人员更容易为客户构建应用程序</a:t>
            </a:r>
            <a:r>
              <a:rPr lang="zh-CN" altLang="en-US" dirty="0"/>
              <a:t>。</a:t>
            </a:r>
          </a:p>
          <a:p>
            <a:r>
              <a:rPr lang="zh-CN" altLang="en-US" dirty="0"/>
              <a:t>对于桌面和移动设备</a:t>
            </a:r>
            <a:r>
              <a:rPr lang="zh-CN" altLang="en-US" dirty="0" smtClean="0"/>
              <a:t>，为</a:t>
            </a:r>
            <a:r>
              <a:rPr lang="zh-CN" altLang="en-US" dirty="0"/>
              <a:t>每个想要</a:t>
            </a:r>
            <a:r>
              <a:rPr lang="zh-CN" altLang="en-US" dirty="0" smtClean="0"/>
              <a:t>运行的</a:t>
            </a:r>
            <a:r>
              <a:rPr lang="zh-CN" altLang="en-US" dirty="0"/>
              <a:t>应用程序的设备安装操作系统。 </a:t>
            </a:r>
            <a:endParaRPr lang="en-US" altLang="zh-CN" dirty="0" smtClean="0"/>
          </a:p>
          <a:p>
            <a:pPr lvl="1"/>
            <a:r>
              <a:rPr lang="zh-CN" altLang="en-US" dirty="0" smtClean="0"/>
              <a:t>因此</a:t>
            </a:r>
            <a:r>
              <a:rPr lang="zh-CN" altLang="en-US" dirty="0"/>
              <a:t>，操作系统生态系统的</a:t>
            </a:r>
            <a:r>
              <a:rPr lang="zh-CN" altLang="en-US" dirty="0" smtClean="0"/>
              <a:t>成功会受到实施设备销售市场量的严重</a:t>
            </a:r>
            <a:r>
              <a:rPr lang="zh-CN" altLang="en-US" dirty="0"/>
              <a:t>影响。</a:t>
            </a:r>
          </a:p>
          <a:p>
            <a:r>
              <a:rPr lang="zh-CN" altLang="en-US" dirty="0"/>
              <a:t>操作系统通常针对独立应用程序的部署进行优化</a:t>
            </a:r>
            <a:r>
              <a:rPr lang="zh-CN" altLang="en-US" dirty="0" smtClean="0"/>
              <a:t>，基本不支持多个应用程序之间集成</a:t>
            </a:r>
            <a:r>
              <a:rPr lang="zh-CN" altLang="en-US" dirty="0"/>
              <a:t>和组合。</a:t>
            </a:r>
          </a:p>
          <a:p>
            <a:r>
              <a:rPr lang="zh-CN" altLang="en-US" dirty="0"/>
              <a:t>操作系统提供商为生态系统提供开发工具</a:t>
            </a:r>
            <a:r>
              <a:rPr lang="zh-CN" altLang="en-US" dirty="0" smtClean="0"/>
              <a:t>，可以简化</a:t>
            </a:r>
            <a:r>
              <a:rPr lang="zh-CN" altLang="en-US" dirty="0"/>
              <a:t>开发人员对</a:t>
            </a:r>
            <a:r>
              <a:rPr lang="zh-CN" altLang="en-US" dirty="0" smtClean="0"/>
              <a:t>操作系统的使用。</a:t>
            </a:r>
            <a:endParaRPr lang="en-US" altLang="zh-CN" dirty="0" smtClean="0"/>
          </a:p>
        </p:txBody>
      </p:sp>
    </p:spTree>
    <p:extLst>
      <p:ext uri="{BB962C8B-B14F-4D97-AF65-F5344CB8AC3E}">
        <p14:creationId xmlns:p14="http://schemas.microsoft.com/office/powerpoint/2010/main" val="1232280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操作系统为中心的</a:t>
            </a:r>
            <a:r>
              <a:rPr lang="zh-CN" altLang="en-US" dirty="0" smtClean="0"/>
              <a:t>生态系统</a:t>
            </a:r>
            <a:r>
              <a:rPr lang="en-US" altLang="zh-CN" dirty="0" smtClean="0"/>
              <a:t/>
            </a:r>
            <a:br>
              <a:rPr lang="en-US" altLang="zh-CN" dirty="0" smtClean="0"/>
            </a:br>
            <a:r>
              <a:rPr lang="zh-CN" altLang="en-US" dirty="0" smtClean="0"/>
              <a:t>的成功因素</a:t>
            </a:r>
            <a:endParaRPr lang="zh-CN" altLang="en-US" dirty="0"/>
          </a:p>
        </p:txBody>
      </p:sp>
      <p:sp>
        <p:nvSpPr>
          <p:cNvPr id="3" name="内容占位符 2"/>
          <p:cNvSpPr>
            <a:spLocks noGrp="1"/>
          </p:cNvSpPr>
          <p:nvPr>
            <p:ph idx="1"/>
          </p:nvPr>
        </p:nvSpPr>
        <p:spPr>
          <a:xfrm>
            <a:off x="914400" y="1301979"/>
            <a:ext cx="8001000" cy="4902200"/>
          </a:xfrm>
        </p:spPr>
        <p:txBody>
          <a:bodyPr/>
          <a:lstStyle/>
          <a:p>
            <a:r>
              <a:rPr lang="zh-CN" altLang="en-US" dirty="0" smtClean="0"/>
              <a:t>操作系统的成功</a:t>
            </a:r>
            <a:r>
              <a:rPr lang="zh-CN" altLang="en-US" dirty="0"/>
              <a:t>是由构建在其上的</a:t>
            </a:r>
            <a:r>
              <a:rPr lang="zh-CN" altLang="en-US" dirty="0" smtClean="0"/>
              <a:t>应用程序数量和功能所决定的。 </a:t>
            </a:r>
            <a:endParaRPr lang="en-US" altLang="zh-CN" dirty="0" smtClean="0"/>
          </a:p>
          <a:p>
            <a:pPr lvl="1"/>
            <a:r>
              <a:rPr lang="zh-CN" altLang="en-US" dirty="0" smtClean="0"/>
              <a:t>因此，成功</a:t>
            </a:r>
            <a:r>
              <a:rPr lang="zh-CN" altLang="en-US" dirty="0"/>
              <a:t>因素是最大限度地减少开发人员在</a:t>
            </a:r>
            <a:r>
              <a:rPr lang="zh-CN" altLang="en-US" dirty="0" smtClean="0"/>
              <a:t>操作系统上开发和维护应用程序的</a:t>
            </a:r>
            <a:r>
              <a:rPr lang="zh-CN" altLang="en-US" dirty="0"/>
              <a:t>工作量</a:t>
            </a:r>
            <a:r>
              <a:rPr lang="zh-CN" altLang="en-US" dirty="0" smtClean="0"/>
              <a:t>。让更多的应用程序开发者愿意提供更多的应用程序。</a:t>
            </a:r>
            <a:endParaRPr lang="zh-CN" altLang="en-US" dirty="0"/>
          </a:p>
          <a:p>
            <a:r>
              <a:rPr lang="zh-CN" altLang="en-US" dirty="0" smtClean="0"/>
              <a:t>虽然</a:t>
            </a:r>
            <a:r>
              <a:rPr lang="zh-CN" altLang="en-US" dirty="0"/>
              <a:t>操作系统</a:t>
            </a:r>
            <a:r>
              <a:rPr lang="zh-CN" altLang="en-US" dirty="0" smtClean="0"/>
              <a:t>提供了基本的通用</a:t>
            </a:r>
            <a:r>
              <a:rPr lang="zh-CN" altLang="en-US" dirty="0"/>
              <a:t>功能，但它始终需要扩展其功能集，以保持对开发人员的吸引力。 </a:t>
            </a:r>
            <a:endParaRPr lang="en-US" altLang="zh-CN" dirty="0" smtClean="0"/>
          </a:p>
          <a:p>
            <a:r>
              <a:rPr lang="zh-CN" altLang="en-US" dirty="0" smtClean="0"/>
              <a:t>操作系统必须紧密结合</a:t>
            </a:r>
            <a:r>
              <a:rPr lang="zh-CN" altLang="en-US" dirty="0"/>
              <a:t>商品化</a:t>
            </a:r>
            <a:r>
              <a:rPr lang="zh-CN" altLang="en-US" dirty="0" smtClean="0"/>
              <a:t>功能，而不能偏离现有</a:t>
            </a:r>
            <a:r>
              <a:rPr lang="zh-CN" altLang="en-US" dirty="0"/>
              <a:t>开发人员的</a:t>
            </a:r>
            <a:r>
              <a:rPr lang="zh-CN" altLang="en-US" dirty="0" smtClean="0"/>
              <a:t>能力。</a:t>
            </a:r>
            <a:endParaRPr lang="zh-CN" altLang="en-US" dirty="0"/>
          </a:p>
          <a:p>
            <a:r>
              <a:rPr lang="zh-CN" altLang="en-US" dirty="0" smtClean="0"/>
              <a:t>最</a:t>
            </a:r>
            <a:r>
              <a:rPr lang="zh-CN" altLang="en-US" dirty="0"/>
              <a:t>重要的成功因素是使用</a:t>
            </a:r>
            <a:r>
              <a:rPr lang="zh-CN" altLang="en-US" dirty="0" smtClean="0"/>
              <a:t>操作系统客户数量，以及应用程序可以获的利益的</a:t>
            </a:r>
            <a:r>
              <a:rPr lang="zh-CN" altLang="en-US" dirty="0"/>
              <a:t>客户数量</a:t>
            </a:r>
            <a:r>
              <a:rPr lang="zh-CN" altLang="en-US" dirty="0" smtClean="0"/>
              <a:t>。</a:t>
            </a:r>
            <a:endParaRPr lang="en-US" altLang="zh-CN" dirty="0" smtClean="0"/>
          </a:p>
        </p:txBody>
      </p:sp>
    </p:spTree>
    <p:extLst>
      <p:ext uri="{BB962C8B-B14F-4D97-AF65-F5344CB8AC3E}">
        <p14:creationId xmlns:p14="http://schemas.microsoft.com/office/powerpoint/2010/main" val="8078464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7027" y="152400"/>
            <a:ext cx="8071718" cy="736600"/>
          </a:xfrm>
        </p:spPr>
        <p:txBody>
          <a:bodyPr/>
          <a:lstStyle/>
          <a:p>
            <a:r>
              <a:rPr lang="zh-CN" altLang="en-US" dirty="0"/>
              <a:t>操作系统为中心的</a:t>
            </a:r>
            <a:r>
              <a:rPr lang="zh-CN" altLang="en-US" dirty="0" smtClean="0"/>
              <a:t>生态系统</a:t>
            </a:r>
            <a:r>
              <a:rPr lang="en-US" altLang="zh-CN" dirty="0" smtClean="0"/>
              <a:t/>
            </a:r>
            <a:br>
              <a:rPr lang="en-US" altLang="zh-CN" dirty="0" smtClean="0"/>
            </a:br>
            <a:r>
              <a:rPr lang="zh-CN" altLang="en-US" dirty="0" smtClean="0"/>
              <a:t>的挑战</a:t>
            </a:r>
            <a:endParaRPr lang="zh-CN" altLang="en-US" dirty="0"/>
          </a:p>
        </p:txBody>
      </p:sp>
      <p:sp>
        <p:nvSpPr>
          <p:cNvPr id="3" name="内容占位符 2"/>
          <p:cNvSpPr>
            <a:spLocks noGrp="1"/>
          </p:cNvSpPr>
          <p:nvPr>
            <p:ph idx="1"/>
          </p:nvPr>
        </p:nvSpPr>
        <p:spPr>
          <a:xfrm>
            <a:off x="907822" y="1170410"/>
            <a:ext cx="8001000" cy="4902200"/>
          </a:xfrm>
        </p:spPr>
        <p:txBody>
          <a:bodyPr/>
          <a:lstStyle/>
          <a:p>
            <a:r>
              <a:rPr lang="zh-CN" altLang="en-US" sz="2200" dirty="0" smtClean="0"/>
              <a:t>不同硬件</a:t>
            </a:r>
            <a:r>
              <a:rPr lang="zh-CN" altLang="en-US" sz="2200" dirty="0"/>
              <a:t>配置的复杂性很</a:t>
            </a:r>
            <a:r>
              <a:rPr lang="zh-CN" altLang="en-US" sz="2200" dirty="0" smtClean="0"/>
              <a:t>容易导致操作系统效率低下。</a:t>
            </a:r>
            <a:endParaRPr lang="en-US" altLang="zh-CN" sz="2200" dirty="0" smtClean="0"/>
          </a:p>
          <a:p>
            <a:r>
              <a:rPr lang="zh-CN" altLang="en-US" sz="2200" dirty="0" smtClean="0"/>
              <a:t>对于</a:t>
            </a:r>
            <a:r>
              <a:rPr lang="zh-CN" altLang="en-US" sz="2200" dirty="0"/>
              <a:t>桌面和移动设备，由于物理配置的不同，各种</a:t>
            </a:r>
            <a:r>
              <a:rPr lang="zh-CN" altLang="en-US" sz="2200" dirty="0" smtClean="0"/>
              <a:t>类型设备很容易降低应用程序</a:t>
            </a:r>
            <a:r>
              <a:rPr lang="zh-CN" altLang="en-US" sz="2200" dirty="0"/>
              <a:t>的兼容性。</a:t>
            </a:r>
          </a:p>
          <a:p>
            <a:r>
              <a:rPr lang="zh-CN" altLang="en-US" sz="2200" dirty="0" smtClean="0"/>
              <a:t>在硬件</a:t>
            </a:r>
            <a:r>
              <a:rPr lang="zh-CN" altLang="en-US" sz="2200" dirty="0"/>
              <a:t>功能快速发展的移动领域中</a:t>
            </a:r>
            <a:r>
              <a:rPr lang="zh-CN" altLang="en-US" sz="2200" dirty="0" smtClean="0"/>
              <a:t>，最新</a:t>
            </a:r>
            <a:r>
              <a:rPr lang="zh-CN" altLang="en-US" sz="2200" dirty="0"/>
              <a:t>和</a:t>
            </a:r>
            <a:r>
              <a:rPr lang="zh-CN" altLang="en-US" sz="2200" dirty="0" smtClean="0"/>
              <a:t>最大功能的新设备很难与旧设备兼容，导致设备淘汰快。</a:t>
            </a:r>
            <a:endParaRPr lang="zh-CN" altLang="en-US" sz="2200" dirty="0"/>
          </a:p>
          <a:p>
            <a:r>
              <a:rPr lang="en-US" altLang="zh-CN" sz="2200" dirty="0" smtClean="0"/>
              <a:t>Microsoft </a:t>
            </a:r>
            <a:r>
              <a:rPr lang="en-US" altLang="zh-CN" sz="2200" dirty="0"/>
              <a:t>Windows</a:t>
            </a:r>
            <a:r>
              <a:rPr lang="zh-CN" altLang="en-US" sz="2200" dirty="0" smtClean="0"/>
              <a:t>平台巨大的成功，让产业界</a:t>
            </a:r>
            <a:r>
              <a:rPr lang="zh-CN" altLang="en-US" sz="2200" dirty="0"/>
              <a:t>存在极大的疲惫感</a:t>
            </a:r>
            <a:r>
              <a:rPr lang="zh-CN" altLang="en-US" sz="2200" dirty="0" smtClean="0"/>
              <a:t>，逼迫某个厂商必须主导网络</a:t>
            </a:r>
            <a:r>
              <a:rPr lang="zh-CN" altLang="en-US" sz="2200" dirty="0"/>
              <a:t>或</a:t>
            </a:r>
            <a:r>
              <a:rPr lang="zh-CN" altLang="en-US" sz="2200" dirty="0" smtClean="0"/>
              <a:t>移动领域操作系统。</a:t>
            </a:r>
            <a:endParaRPr lang="en-US" altLang="zh-CN" sz="2200" dirty="0" smtClean="0"/>
          </a:p>
          <a:p>
            <a:pPr lvl="1"/>
            <a:r>
              <a:rPr lang="zh-CN" altLang="en-US" sz="1800" dirty="0" smtClean="0"/>
              <a:t>为争夺</a:t>
            </a:r>
            <a:r>
              <a:rPr lang="zh-CN" altLang="en-US" sz="1800" dirty="0"/>
              <a:t>支配</a:t>
            </a:r>
            <a:r>
              <a:rPr lang="zh-CN" altLang="en-US" sz="1800" dirty="0" smtClean="0"/>
              <a:t>地位必须牺牲一些直接</a:t>
            </a:r>
            <a:r>
              <a:rPr lang="zh-CN" altLang="en-US" sz="1800" dirty="0"/>
              <a:t>经济利益，例如： 诺基亚决定开源</a:t>
            </a:r>
            <a:r>
              <a:rPr lang="en-US" altLang="zh-CN" sz="1800" dirty="0"/>
              <a:t>Symbian / Series 60</a:t>
            </a:r>
            <a:r>
              <a:rPr lang="zh-CN" altLang="en-US" sz="1800" dirty="0" smtClean="0"/>
              <a:t>平台（但仍然死掉了）。</a:t>
            </a:r>
            <a:endParaRPr lang="en-US" altLang="zh-CN" sz="1800" dirty="0"/>
          </a:p>
          <a:p>
            <a:r>
              <a:rPr lang="zh-CN" altLang="en-US" sz="2200" dirty="0" smtClean="0"/>
              <a:t>操作本身系统开源和扩展功能的开源，会产生明显的“赢者通吃”的局面，很难进行市场保护。</a:t>
            </a:r>
            <a:endParaRPr lang="en-US" altLang="zh-CN" sz="2200" dirty="0" smtClean="0"/>
          </a:p>
          <a:p>
            <a:r>
              <a:rPr lang="zh-CN" altLang="en-US" sz="2200" dirty="0" smtClean="0"/>
              <a:t>对于发展中国家，很难建立起所谓的“自主”操作系统。</a:t>
            </a:r>
            <a:endParaRPr lang="en-US" altLang="zh-CN" sz="2200" dirty="0" smtClean="0"/>
          </a:p>
          <a:p>
            <a:pPr lvl="1"/>
            <a:r>
              <a:rPr lang="zh-CN" altLang="en-US" sz="1800" dirty="0" smtClean="0"/>
              <a:t>因为缺乏生态环境</a:t>
            </a:r>
            <a:r>
              <a:rPr lang="en-US" altLang="zh-CN" sz="1800" dirty="0" smtClean="0"/>
              <a:t>——</a:t>
            </a:r>
            <a:r>
              <a:rPr lang="zh-CN" altLang="en-US" sz="1800" dirty="0" smtClean="0"/>
              <a:t>没有最终用户和应用程序开发者的</a:t>
            </a:r>
            <a:r>
              <a:rPr lang="en-US" altLang="zh-CN" sz="1800" dirty="0" smtClean="0"/>
              <a:t>(</a:t>
            </a:r>
            <a:r>
              <a:rPr lang="zh-CN" altLang="en-US" sz="1800" dirty="0" smtClean="0"/>
              <a:t>经济</a:t>
            </a:r>
            <a:r>
              <a:rPr lang="en-US" altLang="zh-CN" sz="1800" dirty="0" smtClean="0"/>
              <a:t>)</a:t>
            </a:r>
            <a:r>
              <a:rPr lang="zh-CN" altLang="en-US" sz="1800" dirty="0" smtClean="0"/>
              <a:t>支持。</a:t>
            </a:r>
            <a:endParaRPr lang="en-US" altLang="zh-CN" sz="1800" dirty="0" smtClean="0"/>
          </a:p>
          <a:p>
            <a:pPr lvl="1"/>
            <a:r>
              <a:rPr lang="zh-CN" altLang="en-US" sz="1800" dirty="0" smtClean="0"/>
              <a:t>但是，又是必须的，发达国家会以出口限制打压市场。</a:t>
            </a:r>
            <a:endParaRPr lang="en-US" altLang="zh-CN" sz="1800" dirty="0" smtClean="0"/>
          </a:p>
        </p:txBody>
      </p:sp>
    </p:spTree>
    <p:extLst>
      <p:ext uri="{BB962C8B-B14F-4D97-AF65-F5344CB8AC3E}">
        <p14:creationId xmlns:p14="http://schemas.microsoft.com/office/powerpoint/2010/main" val="35227604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应用为中心的</a:t>
            </a:r>
            <a:r>
              <a:rPr lang="zh-CN" altLang="en-US" dirty="0" smtClean="0"/>
              <a:t>生态系统的特征</a:t>
            </a:r>
            <a:endParaRPr lang="zh-CN" altLang="en-US" dirty="0"/>
          </a:p>
        </p:txBody>
      </p:sp>
      <p:sp>
        <p:nvSpPr>
          <p:cNvPr id="3" name="内容占位符 2"/>
          <p:cNvSpPr>
            <a:spLocks noGrp="1"/>
          </p:cNvSpPr>
          <p:nvPr>
            <p:ph idx="1"/>
          </p:nvPr>
        </p:nvSpPr>
        <p:spPr>
          <a:xfrm>
            <a:off x="914400" y="1183566"/>
            <a:ext cx="8001000" cy="4902200"/>
          </a:xfrm>
        </p:spPr>
        <p:txBody>
          <a:bodyPr/>
          <a:lstStyle/>
          <a:p>
            <a:r>
              <a:rPr lang="en-US" altLang="zh-CN" sz="2200" dirty="0" smtClean="0"/>
              <a:t>Microsoft</a:t>
            </a:r>
            <a:r>
              <a:rPr lang="zh-CN" altLang="en-US" sz="2200" dirty="0"/>
              <a:t>的</a:t>
            </a:r>
            <a:r>
              <a:rPr lang="en-US" altLang="zh-CN" sz="2200" dirty="0"/>
              <a:t>Office</a:t>
            </a:r>
            <a:r>
              <a:rPr lang="zh-CN" altLang="en-US" sz="2200" dirty="0"/>
              <a:t>套件和</a:t>
            </a:r>
            <a:r>
              <a:rPr lang="en-US" altLang="zh-CN" sz="2200" dirty="0"/>
              <a:t>Autodesk</a:t>
            </a:r>
            <a:r>
              <a:rPr lang="zh-CN" altLang="en-US" sz="2200" dirty="0"/>
              <a:t>的</a:t>
            </a:r>
            <a:r>
              <a:rPr lang="en-US" altLang="zh-CN" sz="2200" dirty="0" smtClean="0"/>
              <a:t>AutoCAD</a:t>
            </a:r>
            <a:r>
              <a:rPr lang="zh-CN" altLang="en-US" sz="2200" dirty="0" smtClean="0"/>
              <a:t>产品是网络化之前的成功例子。</a:t>
            </a:r>
            <a:endParaRPr lang="en-US" altLang="zh-CN" sz="2200" dirty="0" smtClean="0"/>
          </a:p>
          <a:p>
            <a:r>
              <a:rPr lang="zh-CN" altLang="en-US" sz="2200" dirty="0" smtClean="0"/>
              <a:t>近年来</a:t>
            </a:r>
            <a:r>
              <a:rPr lang="en-US" altLang="zh-CN" sz="2200" dirty="0" smtClean="0"/>
              <a:t>Web 2.0</a:t>
            </a:r>
            <a:r>
              <a:rPr lang="zh-CN" altLang="en-US" sz="2200" dirty="0" smtClean="0"/>
              <a:t>“软件即服务”，导致只要公司具有足够多的用户，就自然会采纳软件生态系统战略。</a:t>
            </a:r>
            <a:endParaRPr lang="en-US" altLang="zh-CN" sz="2200" dirty="0" smtClean="0"/>
          </a:p>
          <a:p>
            <a:pPr lvl="1"/>
            <a:r>
              <a:rPr lang="zh-CN" altLang="en-US" sz="2000" dirty="0" smtClean="0"/>
              <a:t>例如，</a:t>
            </a:r>
            <a:r>
              <a:rPr lang="en-US" altLang="zh-CN" sz="2000" dirty="0" err="1" smtClean="0"/>
              <a:t>SalesForce</a:t>
            </a:r>
            <a:r>
              <a:rPr lang="zh-CN" altLang="en-US" sz="2000" dirty="0"/>
              <a:t>，</a:t>
            </a:r>
            <a:r>
              <a:rPr lang="en-US" altLang="zh-CN" sz="2000" dirty="0" smtClean="0"/>
              <a:t>eBay</a:t>
            </a:r>
            <a:r>
              <a:rPr lang="zh-CN" altLang="en-US" sz="2000" dirty="0"/>
              <a:t>、</a:t>
            </a:r>
            <a:r>
              <a:rPr lang="en-US" altLang="zh-CN" sz="2000" dirty="0" smtClean="0"/>
              <a:t>Facebook</a:t>
            </a:r>
            <a:r>
              <a:rPr lang="zh-CN" altLang="en-US" sz="2000" dirty="0" smtClean="0"/>
              <a:t>、微信</a:t>
            </a:r>
            <a:r>
              <a:rPr lang="en-US" altLang="zh-CN" sz="2000" dirty="0" smtClean="0"/>
              <a:t>(WeChat)</a:t>
            </a:r>
            <a:r>
              <a:rPr lang="zh-CN" altLang="en-US" sz="2000" dirty="0" smtClean="0"/>
              <a:t>、高德、百度地图等。 </a:t>
            </a:r>
            <a:r>
              <a:rPr lang="zh-CN" altLang="en-US" sz="2000" dirty="0"/>
              <a:t>这些公司首先构建了一个成功的应用程序</a:t>
            </a:r>
            <a:r>
              <a:rPr lang="zh-CN" altLang="en-US" sz="2000" dirty="0" smtClean="0"/>
              <a:t>，</a:t>
            </a:r>
            <a:r>
              <a:rPr lang="zh-CN" altLang="en-US" sz="2000" dirty="0"/>
              <a:t>聚集</a:t>
            </a:r>
            <a:r>
              <a:rPr lang="zh-CN" altLang="en-US" sz="2000" dirty="0" smtClean="0"/>
              <a:t>了</a:t>
            </a:r>
            <a:r>
              <a:rPr lang="zh-CN" altLang="en-US" sz="2000" dirty="0"/>
              <a:t>大量客户，随后为第三方开发人员开放了</a:t>
            </a:r>
            <a:r>
              <a:rPr lang="zh-CN" altLang="en-US" sz="2000" dirty="0" smtClean="0"/>
              <a:t>应用程序接口。</a:t>
            </a:r>
            <a:endParaRPr lang="en-US" altLang="zh-CN" sz="2200" dirty="0" smtClean="0"/>
          </a:p>
          <a:p>
            <a:r>
              <a:rPr lang="zh-CN" altLang="en-US" sz="2200" dirty="0" smtClean="0"/>
              <a:t>当今，生态平台</a:t>
            </a:r>
            <a:r>
              <a:rPr lang="zh-CN" altLang="en-US" sz="2200" dirty="0"/>
              <a:t>通常</a:t>
            </a:r>
            <a:r>
              <a:rPr lang="zh-CN" altLang="en-US" sz="2200" dirty="0" smtClean="0"/>
              <a:t>是从在线</a:t>
            </a:r>
            <a:r>
              <a:rPr lang="zh-CN" altLang="en-US" sz="2200" dirty="0"/>
              <a:t>应用程序</a:t>
            </a:r>
            <a:r>
              <a:rPr lang="zh-CN" altLang="en-US" sz="2200" dirty="0" smtClean="0"/>
              <a:t>开始的。</a:t>
            </a:r>
            <a:endParaRPr lang="en-US" altLang="zh-CN" sz="2200" dirty="0" smtClean="0"/>
          </a:p>
          <a:p>
            <a:r>
              <a:rPr lang="zh-CN" altLang="en-US" sz="2200" dirty="0" smtClean="0"/>
              <a:t>平台</a:t>
            </a:r>
            <a:r>
              <a:rPr lang="zh-CN" altLang="en-US" sz="2200" dirty="0"/>
              <a:t>提供商经常</a:t>
            </a:r>
            <a:r>
              <a:rPr lang="zh-CN" altLang="en-US" sz="2200" dirty="0" smtClean="0"/>
              <a:t>提供机器托管</a:t>
            </a:r>
            <a:r>
              <a:rPr lang="zh-CN" altLang="en-US" sz="2200" dirty="0"/>
              <a:t>或其他</a:t>
            </a:r>
            <a:r>
              <a:rPr lang="zh-CN" altLang="en-US" sz="2200" dirty="0" smtClean="0"/>
              <a:t>技术</a:t>
            </a:r>
            <a:r>
              <a:rPr lang="en-US" altLang="zh-CN" sz="2200" dirty="0" smtClean="0"/>
              <a:t>(</a:t>
            </a:r>
            <a:r>
              <a:rPr lang="zh-CN" altLang="en-US" sz="2200" dirty="0" smtClean="0"/>
              <a:t>如虚拟服务</a:t>
            </a:r>
            <a:r>
              <a:rPr lang="en-US" altLang="zh-CN" sz="2200" dirty="0" smtClean="0"/>
              <a:t>)</a:t>
            </a:r>
            <a:r>
              <a:rPr lang="zh-CN" altLang="en-US" sz="2200" dirty="0" smtClean="0"/>
              <a:t>，使</a:t>
            </a:r>
            <a:r>
              <a:rPr lang="zh-CN" altLang="en-US" sz="2200" dirty="0"/>
              <a:t>平台和第三方应用程序之间的</a:t>
            </a:r>
            <a:r>
              <a:rPr lang="zh-CN" altLang="en-US" sz="2200" dirty="0" smtClean="0"/>
              <a:t>体验能无缝展开</a:t>
            </a:r>
            <a:r>
              <a:rPr lang="zh-CN" altLang="en-US" sz="2200" dirty="0"/>
              <a:t>。</a:t>
            </a:r>
          </a:p>
          <a:p>
            <a:r>
              <a:rPr lang="zh-CN" altLang="en-US" sz="2200" dirty="0" smtClean="0"/>
              <a:t>第三</a:t>
            </a:r>
            <a:r>
              <a:rPr lang="zh-CN" altLang="en-US" sz="2200" dirty="0"/>
              <a:t>方应用程序开发人员扩展</a:t>
            </a:r>
            <a:r>
              <a:rPr lang="zh-CN" altLang="en-US" sz="2200" dirty="0" smtClean="0"/>
              <a:t>平台特定领域</a:t>
            </a:r>
            <a:r>
              <a:rPr lang="zh-CN" altLang="en-US" sz="2200" dirty="0"/>
              <a:t>的</a:t>
            </a:r>
            <a:r>
              <a:rPr lang="zh-CN" altLang="en-US" sz="2200" dirty="0" smtClean="0"/>
              <a:t>功能。</a:t>
            </a:r>
            <a:endParaRPr lang="en-US" altLang="zh-CN" sz="2200" dirty="0" smtClean="0"/>
          </a:p>
          <a:p>
            <a:pPr lvl="1"/>
            <a:r>
              <a:rPr lang="zh-CN" altLang="en-US" sz="2000" dirty="0" smtClean="0"/>
              <a:t>这与以</a:t>
            </a:r>
            <a:r>
              <a:rPr lang="zh-CN" altLang="en-US" sz="2000" dirty="0"/>
              <a:t>操作系统为中心的生态系统不同。</a:t>
            </a:r>
          </a:p>
          <a:p>
            <a:r>
              <a:rPr lang="zh-CN" altLang="en-US" sz="2200" dirty="0" smtClean="0"/>
              <a:t>为了</a:t>
            </a:r>
            <a:r>
              <a:rPr lang="zh-CN" altLang="en-US" sz="2200" dirty="0"/>
              <a:t>实现客户的无缝集成和增值，平台和扩展</a:t>
            </a:r>
            <a:r>
              <a:rPr lang="zh-CN" altLang="en-US" sz="2200" dirty="0" smtClean="0"/>
              <a:t>之间会把数据、工作</a:t>
            </a:r>
            <a:r>
              <a:rPr lang="zh-CN" altLang="en-US" sz="2200" dirty="0"/>
              <a:t>流和用户</a:t>
            </a:r>
            <a:r>
              <a:rPr lang="zh-CN" altLang="en-US" sz="2200" dirty="0" smtClean="0"/>
              <a:t>体验</a:t>
            </a:r>
            <a:r>
              <a:rPr lang="zh-CN" altLang="en-US" sz="2200" dirty="0"/>
              <a:t>集成</a:t>
            </a:r>
            <a:r>
              <a:rPr lang="zh-CN" altLang="en-US" sz="2200" dirty="0" smtClean="0"/>
              <a:t>到一起。</a:t>
            </a:r>
            <a:endParaRPr lang="en-US" altLang="zh-CN" sz="2200" dirty="0" smtClean="0"/>
          </a:p>
        </p:txBody>
      </p:sp>
    </p:spTree>
    <p:extLst>
      <p:ext uri="{BB962C8B-B14F-4D97-AF65-F5344CB8AC3E}">
        <p14:creationId xmlns:p14="http://schemas.microsoft.com/office/powerpoint/2010/main" val="22115409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应用为中心的生态系统</a:t>
            </a:r>
            <a:r>
              <a:rPr lang="zh-CN" altLang="en-US" dirty="0" smtClean="0"/>
              <a:t>的成功因素</a:t>
            </a:r>
            <a:endParaRPr lang="zh-CN" altLang="en-US" dirty="0"/>
          </a:p>
        </p:txBody>
      </p:sp>
      <p:sp>
        <p:nvSpPr>
          <p:cNvPr id="3" name="内容占位符 2"/>
          <p:cNvSpPr>
            <a:spLocks noGrp="1"/>
          </p:cNvSpPr>
          <p:nvPr>
            <p:ph idx="1"/>
          </p:nvPr>
        </p:nvSpPr>
        <p:spPr>
          <a:xfrm>
            <a:off x="914400" y="1459860"/>
            <a:ext cx="8001000" cy="4902200"/>
          </a:xfrm>
        </p:spPr>
        <p:txBody>
          <a:bodyPr/>
          <a:lstStyle/>
          <a:p>
            <a:r>
              <a:rPr lang="zh-CN" altLang="en-US" sz="2000" dirty="0" smtClean="0"/>
              <a:t>最</a:t>
            </a:r>
            <a:r>
              <a:rPr lang="zh-CN" altLang="en-US" sz="2000" dirty="0"/>
              <a:t>重要的成功因素是大量客户</a:t>
            </a:r>
            <a:r>
              <a:rPr lang="zh-CN" altLang="en-US" sz="2000" dirty="0" smtClean="0"/>
              <a:t>或对功能</a:t>
            </a:r>
            <a:r>
              <a:rPr lang="zh-CN" altLang="en-US" sz="2000" dirty="0"/>
              <a:t>扩展</a:t>
            </a:r>
            <a:r>
              <a:rPr lang="zh-CN" altLang="en-US" sz="2000" dirty="0" smtClean="0"/>
              <a:t>平台上客户</a:t>
            </a:r>
            <a:r>
              <a:rPr lang="zh-CN" altLang="en-US" sz="2000" dirty="0"/>
              <a:t>的承诺。</a:t>
            </a:r>
          </a:p>
          <a:p>
            <a:pPr lvl="1"/>
            <a:r>
              <a:rPr lang="zh-CN" altLang="en-US" sz="1800" dirty="0"/>
              <a:t>虽然</a:t>
            </a:r>
            <a:r>
              <a:rPr lang="zh-CN" altLang="en-US" sz="1800" dirty="0" smtClean="0"/>
              <a:t>“酷”肯定</a:t>
            </a:r>
            <a:r>
              <a:rPr lang="zh-CN" altLang="en-US" sz="1800" dirty="0"/>
              <a:t>起到了作用，但第三方</a:t>
            </a:r>
            <a:r>
              <a:rPr lang="zh-CN" altLang="en-US" sz="1800" dirty="0" smtClean="0"/>
              <a:t>开发商仍会受</a:t>
            </a:r>
            <a:r>
              <a:rPr lang="zh-CN" altLang="en-US" sz="1800" dirty="0"/>
              <a:t>其业务案例驱动，即潜在客户</a:t>
            </a:r>
            <a:r>
              <a:rPr lang="zh-CN" altLang="en-US" sz="1800" dirty="0" smtClean="0"/>
              <a:t>群数。</a:t>
            </a:r>
            <a:endParaRPr lang="zh-CN" altLang="en-US" sz="1800" dirty="0"/>
          </a:p>
          <a:p>
            <a:r>
              <a:rPr lang="zh-CN" altLang="en-US" sz="2000" dirty="0" smtClean="0"/>
              <a:t>假设上面的因素</a:t>
            </a:r>
            <a:r>
              <a:rPr lang="zh-CN" altLang="en-US" sz="2000" dirty="0"/>
              <a:t>得到满足，平台</a:t>
            </a:r>
            <a:r>
              <a:rPr lang="zh-CN" altLang="en-US" sz="2000" dirty="0" smtClean="0"/>
              <a:t>公司应该允许</a:t>
            </a:r>
            <a:r>
              <a:rPr lang="zh-CN" altLang="en-US" sz="2000" dirty="0"/>
              <a:t>使用通用</a:t>
            </a:r>
            <a:r>
              <a:rPr lang="zh-CN" altLang="en-US" sz="2000" dirty="0" smtClean="0"/>
              <a:t>的、流行</a:t>
            </a:r>
            <a:r>
              <a:rPr lang="zh-CN" altLang="en-US" sz="2000" dirty="0"/>
              <a:t>的开发</a:t>
            </a:r>
            <a:r>
              <a:rPr lang="zh-CN" altLang="en-US" sz="2000" dirty="0" smtClean="0"/>
              <a:t>环境，稳定</a:t>
            </a:r>
            <a:r>
              <a:rPr lang="zh-CN" altLang="en-US" sz="2000" dirty="0"/>
              <a:t>和简化第三方开发人员</a:t>
            </a:r>
            <a:r>
              <a:rPr lang="zh-CN" altLang="en-US" sz="2000" dirty="0" smtClean="0"/>
              <a:t>的工作。</a:t>
            </a:r>
            <a:endParaRPr lang="zh-CN" altLang="en-US" sz="2000" dirty="0"/>
          </a:p>
          <a:p>
            <a:pPr lvl="1"/>
            <a:r>
              <a:rPr lang="zh-CN" altLang="en-US" sz="1800" dirty="0"/>
              <a:t>在</a:t>
            </a:r>
            <a:r>
              <a:rPr lang="en-US" altLang="zh-CN" sz="1800" dirty="0"/>
              <a:t>Web</a:t>
            </a:r>
            <a:r>
              <a:rPr lang="zh-CN" altLang="en-US" sz="1800" dirty="0"/>
              <a:t>应用程序的情况下</a:t>
            </a:r>
            <a:r>
              <a:rPr lang="zh-CN" altLang="en-US" sz="1800" dirty="0" smtClean="0"/>
              <a:t>，要具有富有</a:t>
            </a:r>
            <a:r>
              <a:rPr lang="zh-CN" altLang="en-US" sz="1800" dirty="0"/>
              <a:t>表现力的界面</a:t>
            </a:r>
            <a:r>
              <a:rPr lang="zh-CN" altLang="en-US" sz="1800" dirty="0" smtClean="0"/>
              <a:t>，易于</a:t>
            </a:r>
            <a:r>
              <a:rPr lang="zh-CN" altLang="en-US" sz="1800" dirty="0"/>
              <a:t>部署</a:t>
            </a:r>
            <a:r>
              <a:rPr lang="zh-CN" altLang="en-US" sz="1800" dirty="0" smtClean="0"/>
              <a:t>和平台</a:t>
            </a:r>
            <a:r>
              <a:rPr lang="zh-CN" altLang="en-US" sz="1800" dirty="0"/>
              <a:t>集成。</a:t>
            </a:r>
          </a:p>
          <a:p>
            <a:r>
              <a:rPr lang="zh-CN" altLang="en-US" sz="2000" dirty="0" smtClean="0"/>
              <a:t>尽管</a:t>
            </a:r>
            <a:r>
              <a:rPr lang="zh-CN" altLang="en-US" sz="2000" dirty="0"/>
              <a:t>大多数应用程序平台公司都专注于提供数据访问，但提供扩展数据模型和工作流的解决</a:t>
            </a:r>
            <a:r>
              <a:rPr lang="zh-CN" altLang="en-US" sz="2000" dirty="0" smtClean="0"/>
              <a:t>方案，以及与用户</a:t>
            </a:r>
            <a:r>
              <a:rPr lang="zh-CN" altLang="en-US" sz="2000" dirty="0"/>
              <a:t>体验框架集成，</a:t>
            </a:r>
            <a:r>
              <a:rPr lang="zh-CN" altLang="en-US" sz="2000" dirty="0" smtClean="0"/>
              <a:t>从</a:t>
            </a:r>
            <a:r>
              <a:rPr lang="zh-CN" altLang="en-US" sz="2000" dirty="0"/>
              <a:t>客户的角度实现无缝</a:t>
            </a:r>
            <a:r>
              <a:rPr lang="zh-CN" altLang="en-US" sz="2000" dirty="0" smtClean="0"/>
              <a:t>集成是非常</a:t>
            </a:r>
            <a:r>
              <a:rPr lang="zh-CN" altLang="en-US" sz="2000" dirty="0"/>
              <a:t>重要。</a:t>
            </a:r>
          </a:p>
          <a:p>
            <a:r>
              <a:rPr lang="zh-CN" altLang="en-US" sz="2000" dirty="0" smtClean="0"/>
              <a:t>要让最终用户很容易地向第三</a:t>
            </a:r>
            <a:r>
              <a:rPr lang="zh-CN" altLang="en-US" sz="2000" dirty="0"/>
              <a:t>方开发</a:t>
            </a:r>
            <a:r>
              <a:rPr lang="zh-CN" altLang="en-US" sz="2000" dirty="0" smtClean="0"/>
              <a:t>人员付费，因此，生态企业需要提供</a:t>
            </a:r>
            <a:r>
              <a:rPr lang="zh-CN" altLang="en-US" sz="2000" dirty="0"/>
              <a:t>可行的渠道，</a:t>
            </a:r>
            <a:r>
              <a:rPr lang="zh-CN" altLang="en-US" sz="2000" dirty="0" smtClean="0"/>
              <a:t>向最终客户呈现第三方开发人员的成果、服务和方便的交费方式。</a:t>
            </a:r>
            <a:endParaRPr lang="en-US" altLang="zh-CN" sz="2000" dirty="0" smtClean="0"/>
          </a:p>
          <a:p>
            <a:pPr lvl="1"/>
            <a:r>
              <a:rPr lang="zh-CN" altLang="en-US" sz="1800" dirty="0" smtClean="0"/>
              <a:t>如，苹果</a:t>
            </a:r>
            <a:r>
              <a:rPr lang="zh-CN" altLang="en-US" sz="1800" dirty="0"/>
              <a:t>应用商店</a:t>
            </a:r>
            <a:r>
              <a:rPr lang="en-US" altLang="zh-CN" sz="1800" dirty="0"/>
              <a:t>App Store</a:t>
            </a:r>
            <a:endParaRPr lang="zh-CN" altLang="en-US" sz="1800" dirty="0"/>
          </a:p>
        </p:txBody>
      </p:sp>
    </p:spTree>
    <p:extLst>
      <p:ext uri="{BB962C8B-B14F-4D97-AF65-F5344CB8AC3E}">
        <p14:creationId xmlns:p14="http://schemas.microsoft.com/office/powerpoint/2010/main" val="4992732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应用为中心的生态系统</a:t>
            </a:r>
            <a:r>
              <a:rPr lang="zh-CN" altLang="en-US" dirty="0" smtClean="0"/>
              <a:t>的挑战</a:t>
            </a:r>
            <a:endParaRPr lang="zh-CN" altLang="en-US" dirty="0"/>
          </a:p>
        </p:txBody>
      </p:sp>
      <p:sp>
        <p:nvSpPr>
          <p:cNvPr id="3" name="内容占位符 2"/>
          <p:cNvSpPr>
            <a:spLocks noGrp="1"/>
          </p:cNvSpPr>
          <p:nvPr>
            <p:ph idx="1"/>
          </p:nvPr>
        </p:nvSpPr>
        <p:spPr>
          <a:xfrm>
            <a:off x="1028700" y="1262507"/>
            <a:ext cx="8001000" cy="4902200"/>
          </a:xfrm>
        </p:spPr>
        <p:txBody>
          <a:bodyPr/>
          <a:lstStyle/>
          <a:p>
            <a:r>
              <a:rPr lang="zh-CN" altLang="en-US" sz="2400" dirty="0" smtClean="0"/>
              <a:t>应用</a:t>
            </a:r>
            <a:r>
              <a:rPr lang="zh-CN" altLang="en-US" sz="2400" dirty="0"/>
              <a:t>平台公司面临的主要挑战是产品战略与平台战略之间的</a:t>
            </a:r>
            <a:r>
              <a:rPr lang="zh-CN" altLang="en-US" sz="2400" dirty="0" smtClean="0"/>
              <a:t>冲突： </a:t>
            </a:r>
            <a:endParaRPr lang="en-US" altLang="zh-CN" sz="2400" dirty="0" smtClean="0"/>
          </a:p>
          <a:p>
            <a:pPr lvl="1"/>
            <a:r>
              <a:rPr lang="zh-CN" altLang="en-US" sz="1800" dirty="0" smtClean="0"/>
              <a:t>该</a:t>
            </a:r>
            <a:r>
              <a:rPr lang="zh-CN" altLang="en-US" sz="1800" dirty="0"/>
              <a:t>公司在整个公司的产品战略上取得了第一次重大成功。 </a:t>
            </a:r>
            <a:endParaRPr lang="en-US" altLang="zh-CN" sz="1800" dirty="0" smtClean="0"/>
          </a:p>
          <a:p>
            <a:pPr lvl="1"/>
            <a:r>
              <a:rPr lang="zh-CN" altLang="en-US" sz="1800" dirty="0" smtClean="0"/>
              <a:t>现在</a:t>
            </a:r>
            <a:r>
              <a:rPr lang="zh-CN" altLang="en-US" sz="1800" dirty="0"/>
              <a:t>需要转向平台战略，两种战略之间都存在深刻的变化。 </a:t>
            </a:r>
            <a:endParaRPr lang="en-US" altLang="zh-CN" sz="1800" dirty="0" smtClean="0"/>
          </a:p>
          <a:p>
            <a:pPr lvl="1"/>
            <a:r>
              <a:rPr lang="zh-CN" altLang="en-US" sz="1800" dirty="0" smtClean="0"/>
              <a:t>从</a:t>
            </a:r>
            <a:r>
              <a:rPr lang="zh-CN" altLang="en-US" sz="1800" dirty="0"/>
              <a:t>产品战略的角度来看，平台战略不会为客户带来新的价值，因为它</a:t>
            </a:r>
            <a:r>
              <a:rPr lang="zh-CN" altLang="en-US" sz="1800" dirty="0" smtClean="0"/>
              <a:t>主要是让第三</a:t>
            </a:r>
            <a:r>
              <a:rPr lang="zh-CN" altLang="en-US" sz="1800" dirty="0"/>
              <a:t>方开发人员</a:t>
            </a:r>
            <a:r>
              <a:rPr lang="zh-CN" altLang="en-US" sz="1800" dirty="0" smtClean="0"/>
              <a:t>能够</a:t>
            </a:r>
            <a:r>
              <a:rPr lang="zh-CN" altLang="en-US" sz="1800" dirty="0"/>
              <a:t>创造</a:t>
            </a:r>
            <a:r>
              <a:rPr lang="zh-CN" altLang="en-US" sz="1800" dirty="0" smtClean="0"/>
              <a:t>新</a:t>
            </a:r>
            <a:r>
              <a:rPr lang="zh-CN" altLang="en-US" sz="1800" dirty="0"/>
              <a:t>价值。</a:t>
            </a:r>
          </a:p>
          <a:p>
            <a:pPr lvl="1"/>
            <a:r>
              <a:rPr lang="zh-CN" altLang="en-US" sz="1800" dirty="0"/>
              <a:t>其次，改变</a:t>
            </a:r>
            <a:r>
              <a:rPr lang="en-US" altLang="zh-CN" sz="1800" dirty="0" smtClean="0"/>
              <a:t>API</a:t>
            </a:r>
            <a:r>
              <a:rPr lang="zh-CN" altLang="en-US" sz="1800" dirty="0" smtClean="0"/>
              <a:t>、用户界面、数据模型</a:t>
            </a:r>
            <a:r>
              <a:rPr lang="zh-CN" altLang="en-US" sz="1800" dirty="0"/>
              <a:t>等的</a:t>
            </a:r>
            <a:r>
              <a:rPr lang="zh-CN" altLang="en-US" sz="1800" dirty="0" smtClean="0"/>
              <a:t>自由会受到</a:t>
            </a:r>
            <a:r>
              <a:rPr lang="zh-CN" altLang="en-US" sz="1800" dirty="0"/>
              <a:t>平台策略</a:t>
            </a:r>
            <a:r>
              <a:rPr lang="zh-CN" altLang="en-US" sz="1800" dirty="0" smtClean="0"/>
              <a:t>的限制</a:t>
            </a:r>
            <a:r>
              <a:rPr lang="zh-CN" altLang="en-US" sz="1800" dirty="0"/>
              <a:t>，</a:t>
            </a:r>
            <a:r>
              <a:rPr lang="zh-CN" altLang="en-US" sz="1800" dirty="0" smtClean="0"/>
              <a:t>特别地，会导致公司分裂</a:t>
            </a:r>
            <a:r>
              <a:rPr lang="en-US" altLang="zh-CN" sz="1800" dirty="0" smtClean="0"/>
              <a:t>——</a:t>
            </a:r>
            <a:r>
              <a:rPr lang="zh-CN" altLang="en-US" sz="1800" dirty="0" smtClean="0"/>
              <a:t>平台运营</a:t>
            </a:r>
            <a:r>
              <a:rPr lang="en-US" altLang="zh-CN" sz="1800" dirty="0" smtClean="0"/>
              <a:t>P.K</a:t>
            </a:r>
            <a:r>
              <a:rPr lang="zh-CN" altLang="en-US" sz="1800" dirty="0" smtClean="0"/>
              <a:t>平台开发服务。</a:t>
            </a:r>
            <a:endParaRPr lang="en-US" altLang="zh-CN" sz="1800" dirty="0" smtClean="0"/>
          </a:p>
          <a:p>
            <a:r>
              <a:rPr lang="zh-CN" altLang="en-US" sz="2000" dirty="0" smtClean="0"/>
              <a:t>博</a:t>
            </a:r>
            <a:r>
              <a:rPr lang="zh-CN" altLang="en-US" sz="2000" dirty="0"/>
              <a:t>客圈和新闻文章</a:t>
            </a:r>
            <a:r>
              <a:rPr lang="zh-CN" altLang="en-US" sz="2000" dirty="0" smtClean="0"/>
              <a:t>的一些案例似乎</a:t>
            </a:r>
            <a:r>
              <a:rPr lang="zh-CN" altLang="en-US" sz="2000" dirty="0"/>
              <a:t>表明，为第三方开发人员建立可行的商业</a:t>
            </a:r>
            <a:r>
              <a:rPr lang="zh-CN" altLang="en-US" sz="2000" dirty="0" smtClean="0"/>
              <a:t>模式，难以</a:t>
            </a:r>
            <a:r>
              <a:rPr lang="zh-CN" altLang="en-US" sz="2000" dirty="0"/>
              <a:t>实现的大多数软件生态系统</a:t>
            </a:r>
            <a:r>
              <a:rPr lang="zh-CN" altLang="en-US" sz="2000" dirty="0" smtClean="0"/>
              <a:t>的目标。</a:t>
            </a:r>
            <a:endParaRPr lang="en-US" altLang="zh-CN" sz="2000" dirty="0" smtClean="0"/>
          </a:p>
          <a:p>
            <a:r>
              <a:rPr lang="zh-CN" altLang="en-US" sz="2000" dirty="0" smtClean="0"/>
              <a:t> </a:t>
            </a:r>
            <a:r>
              <a:rPr lang="zh-CN" altLang="en-US" sz="2000" dirty="0"/>
              <a:t>对于以应用程序为中心的生态系统，这是一</a:t>
            </a:r>
            <a:r>
              <a:rPr lang="zh-CN" altLang="en-US" sz="2000" dirty="0" smtClean="0"/>
              <a:t>个特别的</a:t>
            </a:r>
            <a:r>
              <a:rPr lang="zh-CN" altLang="en-US" sz="2000" dirty="0"/>
              <a:t>挑战，应用程序平台必须对客户</a:t>
            </a:r>
            <a:r>
              <a:rPr lang="zh-CN" altLang="en-US" sz="2000" dirty="0" smtClean="0"/>
              <a:t>足够吸引力，客户会能</a:t>
            </a:r>
            <a:r>
              <a:rPr lang="zh-CN" altLang="en-US" sz="2000" dirty="0"/>
              <a:t>根据</a:t>
            </a:r>
            <a:r>
              <a:rPr lang="zh-CN" altLang="en-US" sz="2000" dirty="0" smtClean="0"/>
              <a:t>自己的要求使用它</a:t>
            </a:r>
            <a:r>
              <a:rPr lang="zh-CN" altLang="en-US" sz="2000" dirty="0"/>
              <a:t>。 </a:t>
            </a:r>
            <a:endParaRPr lang="en-US" altLang="zh-CN" sz="2000" dirty="0" smtClean="0"/>
          </a:p>
          <a:p>
            <a:pPr lvl="1"/>
            <a:r>
              <a:rPr lang="zh-CN" altLang="en-US" sz="1800" dirty="0"/>
              <a:t>因此，寻求用附加功能来扩展平台的客户数量可能不会如想象的那样多！</a:t>
            </a:r>
          </a:p>
        </p:txBody>
      </p:sp>
    </p:spTree>
    <p:extLst>
      <p:ext uri="{BB962C8B-B14F-4D97-AF65-F5344CB8AC3E}">
        <p14:creationId xmlns:p14="http://schemas.microsoft.com/office/powerpoint/2010/main" val="212570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最终用户编程的生态系统的特征</a:t>
            </a:r>
          </a:p>
        </p:txBody>
      </p:sp>
      <p:sp>
        <p:nvSpPr>
          <p:cNvPr id="3" name="内容占位符 2"/>
          <p:cNvSpPr>
            <a:spLocks noGrp="1"/>
          </p:cNvSpPr>
          <p:nvPr>
            <p:ph idx="1"/>
          </p:nvPr>
        </p:nvSpPr>
        <p:spPr/>
        <p:txBody>
          <a:bodyPr/>
          <a:lstStyle/>
          <a:p>
            <a:r>
              <a:rPr lang="zh-CN" altLang="en-US" sz="2400" dirty="0"/>
              <a:t>大多数最终用户编程</a:t>
            </a:r>
            <a:r>
              <a:rPr lang="zh-CN" altLang="en-US" sz="2400" dirty="0" smtClean="0"/>
              <a:t>生态系统提供特定应用领域编程语言</a:t>
            </a:r>
            <a:r>
              <a:rPr lang="zh-CN" altLang="en-US" sz="2400" dirty="0"/>
              <a:t>（</a:t>
            </a:r>
            <a:r>
              <a:rPr lang="en-US" altLang="zh-CN" sz="2400" dirty="0"/>
              <a:t>DSL</a:t>
            </a:r>
            <a:r>
              <a:rPr lang="zh-CN" altLang="en-US" sz="2400" dirty="0" smtClean="0"/>
              <a:t>）</a:t>
            </a:r>
            <a:r>
              <a:rPr lang="en-US" altLang="zh-CN" sz="2400" dirty="0" smtClean="0"/>
              <a:t>——</a:t>
            </a:r>
            <a:r>
              <a:rPr lang="zh-CN" altLang="en-US" sz="2400" dirty="0" smtClean="0"/>
              <a:t>图形或文本语言。 </a:t>
            </a:r>
            <a:endParaRPr lang="en-US" altLang="zh-CN" sz="2400" dirty="0" smtClean="0"/>
          </a:p>
          <a:p>
            <a:pPr lvl="1"/>
            <a:r>
              <a:rPr lang="zh-CN" altLang="en-US" sz="2000" dirty="0"/>
              <a:t>应用领域编程语言封装</a:t>
            </a:r>
            <a:r>
              <a:rPr lang="zh-CN" altLang="en-US" sz="2000" dirty="0" smtClean="0"/>
              <a:t>了应用程序与平台</a:t>
            </a:r>
            <a:r>
              <a:rPr lang="zh-CN" altLang="en-US" sz="2000" dirty="0"/>
              <a:t>中的变化点和组合点，并</a:t>
            </a:r>
            <a:r>
              <a:rPr lang="zh-CN" altLang="en-US" sz="2000" dirty="0" smtClean="0"/>
              <a:t>通过配置</a:t>
            </a:r>
            <a:r>
              <a:rPr lang="zh-CN" altLang="en-US" sz="2000" dirty="0"/>
              <a:t>和组合的</a:t>
            </a:r>
            <a:r>
              <a:rPr lang="zh-CN" altLang="en-US" sz="2000" dirty="0" smtClean="0"/>
              <a:t>工具，提高其优势。</a:t>
            </a:r>
            <a:endParaRPr lang="en-US" altLang="zh-CN" sz="2000" dirty="0" smtClean="0"/>
          </a:p>
          <a:p>
            <a:r>
              <a:rPr lang="zh-CN" altLang="en-US" sz="2400" dirty="0" smtClean="0"/>
              <a:t>特征</a:t>
            </a:r>
            <a:endParaRPr lang="en-US" altLang="zh-CN" sz="2400" dirty="0" smtClean="0"/>
          </a:p>
          <a:p>
            <a:pPr lvl="1"/>
            <a:r>
              <a:rPr lang="zh-CN" altLang="en-US" sz="2000" dirty="0" smtClean="0"/>
              <a:t>这类系统是给具有</a:t>
            </a:r>
            <a:r>
              <a:rPr lang="zh-CN" altLang="en-US" sz="2000" dirty="0"/>
              <a:t>良好</a:t>
            </a:r>
            <a:r>
              <a:rPr lang="zh-CN" altLang="en-US" sz="2000" dirty="0" smtClean="0"/>
              <a:t>领域知识，缺乏计算机科学或软件工程知识的</a:t>
            </a:r>
            <a:r>
              <a:rPr lang="zh-CN" altLang="en-US" sz="2000" dirty="0"/>
              <a:t>应用程序开发</a:t>
            </a:r>
            <a:r>
              <a:rPr lang="zh-CN" altLang="en-US" sz="2000" dirty="0" smtClean="0"/>
              <a:t>人员使用的。 </a:t>
            </a:r>
            <a:r>
              <a:rPr lang="zh-CN" altLang="en-US" sz="2000" dirty="0"/>
              <a:t>因此</a:t>
            </a:r>
            <a:r>
              <a:rPr lang="zh-CN" altLang="en-US" sz="2000" dirty="0" smtClean="0"/>
              <a:t>，开发人员可以不理解</a:t>
            </a:r>
            <a:r>
              <a:rPr lang="zh-CN" altLang="en-US" sz="2000" dirty="0"/>
              <a:t>计算和编程的基础知识。</a:t>
            </a:r>
          </a:p>
          <a:p>
            <a:pPr lvl="1"/>
            <a:r>
              <a:rPr lang="zh-CN" altLang="en-US" sz="2000" dirty="0" smtClean="0"/>
              <a:t>例如，把</a:t>
            </a:r>
            <a:r>
              <a:rPr lang="en-US" altLang="zh-CN" sz="2000" dirty="0" smtClean="0"/>
              <a:t>Web</a:t>
            </a:r>
            <a:r>
              <a:rPr lang="zh-CN" altLang="en-US" sz="2000" dirty="0" smtClean="0"/>
              <a:t>作为最终</a:t>
            </a:r>
            <a:r>
              <a:rPr lang="zh-CN" altLang="en-US" sz="2000" dirty="0"/>
              <a:t>用户编程</a:t>
            </a:r>
            <a:r>
              <a:rPr lang="zh-CN" altLang="en-US" sz="2000" dirty="0" smtClean="0"/>
              <a:t>环境，倾向</a:t>
            </a:r>
            <a:r>
              <a:rPr lang="zh-CN" altLang="en-US" sz="2000" dirty="0"/>
              <a:t>于基于管道和</a:t>
            </a:r>
            <a:r>
              <a:rPr lang="zh-CN" altLang="en-US" sz="2000" dirty="0" smtClean="0"/>
              <a:t>过滤器体系结构，可以直接处理</a:t>
            </a:r>
            <a:r>
              <a:rPr lang="zh-CN" altLang="en-US" sz="2000" dirty="0"/>
              <a:t>和呈现的</a:t>
            </a:r>
            <a:r>
              <a:rPr lang="zh-CN" altLang="en-US" sz="2000" dirty="0" smtClean="0"/>
              <a:t>数据的加工过程流程。</a:t>
            </a:r>
            <a:endParaRPr lang="zh-CN" altLang="en-US" sz="2000" dirty="0"/>
          </a:p>
          <a:p>
            <a:pPr lvl="1"/>
            <a:r>
              <a:rPr lang="zh-CN" altLang="en-US" sz="2000" dirty="0" smtClean="0"/>
              <a:t>从</a:t>
            </a:r>
            <a:r>
              <a:rPr lang="zh-CN" altLang="en-US" sz="2000" dirty="0"/>
              <a:t>软件工程师的角度来看，最终用户编程通常</a:t>
            </a:r>
            <a:r>
              <a:rPr lang="zh-CN" altLang="en-US" sz="2000" dirty="0" smtClean="0"/>
              <a:t>关注</a:t>
            </a:r>
            <a:r>
              <a:rPr lang="zh-CN" altLang="en-US" sz="2000" dirty="0"/>
              <a:t>的</a:t>
            </a:r>
            <a:r>
              <a:rPr lang="zh-CN" altLang="en-US" sz="2000" dirty="0" smtClean="0"/>
              <a:t>是用预先构造好的模块</a:t>
            </a:r>
            <a:r>
              <a:rPr lang="zh-CN" altLang="en-US" sz="2000" dirty="0"/>
              <a:t>，</a:t>
            </a:r>
            <a:r>
              <a:rPr lang="zh-CN" altLang="en-US" sz="2000" dirty="0" smtClean="0"/>
              <a:t>组合</a:t>
            </a:r>
            <a:r>
              <a:rPr lang="zh-CN" altLang="en-US" sz="2000" dirty="0"/>
              <a:t>成</a:t>
            </a:r>
            <a:r>
              <a:rPr lang="zh-CN" altLang="en-US" sz="2000" dirty="0" smtClean="0"/>
              <a:t>新的功能模块的能力，</a:t>
            </a:r>
            <a:r>
              <a:rPr lang="zh-CN" altLang="en-US" sz="2000" dirty="0"/>
              <a:t>而不是</a:t>
            </a:r>
            <a:r>
              <a:rPr lang="zh-CN" altLang="en-US" sz="2000" dirty="0" smtClean="0"/>
              <a:t>创建基础的新功能模块。</a:t>
            </a:r>
            <a:endParaRPr lang="en-US" altLang="zh-CN" sz="2000" dirty="0" smtClean="0"/>
          </a:p>
          <a:p>
            <a:pPr lvl="1"/>
            <a:endParaRPr lang="zh-CN" altLang="en-US" dirty="0"/>
          </a:p>
        </p:txBody>
      </p:sp>
    </p:spTree>
    <p:extLst>
      <p:ext uri="{BB962C8B-B14F-4D97-AF65-F5344CB8AC3E}">
        <p14:creationId xmlns:p14="http://schemas.microsoft.com/office/powerpoint/2010/main" val="283657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a:t>
            </a:r>
            <a:r>
              <a:rPr lang="zh-CN" altLang="en-US" dirty="0" smtClean="0"/>
              <a:t>复杂巨系统</a:t>
            </a:r>
            <a:endParaRPr lang="zh-CN" altLang="en-US" dirty="0"/>
          </a:p>
        </p:txBody>
      </p:sp>
      <p:sp>
        <p:nvSpPr>
          <p:cNvPr id="3" name="内容占位符 2"/>
          <p:cNvSpPr>
            <a:spLocks noGrp="1"/>
          </p:cNvSpPr>
          <p:nvPr>
            <p:ph idx="1"/>
          </p:nvPr>
        </p:nvSpPr>
        <p:spPr/>
        <p:txBody>
          <a:bodyPr/>
          <a:lstStyle/>
          <a:p>
            <a:r>
              <a:rPr lang="zh-CN" altLang="en-US" dirty="0" smtClean="0"/>
              <a:t>软件从简单的系统，到复杂系统，到必须由多</a:t>
            </a:r>
            <a:r>
              <a:rPr lang="zh-CN" altLang="en-US" dirty="0"/>
              <a:t>系统组成的多系统的系统</a:t>
            </a:r>
            <a:r>
              <a:rPr lang="en-US" altLang="zh-CN" dirty="0"/>
              <a:t>(SoS –System of Systems)</a:t>
            </a:r>
            <a:r>
              <a:rPr lang="zh-CN" altLang="en-US" dirty="0" smtClean="0"/>
              <a:t>；</a:t>
            </a:r>
            <a:endParaRPr lang="en-US" altLang="zh-CN" dirty="0" smtClean="0"/>
          </a:p>
          <a:p>
            <a:r>
              <a:rPr lang="zh-CN" altLang="en-US" dirty="0" smtClean="0"/>
              <a:t>软件在各行业中扮演着重要的角色，形成了软件</a:t>
            </a:r>
            <a:r>
              <a:rPr lang="zh-CN" altLang="en-US" dirty="0"/>
              <a:t>密集系统</a:t>
            </a:r>
            <a:r>
              <a:rPr lang="en-US" altLang="zh-CN" dirty="0"/>
              <a:t>(SIS—System-Intensive-System)</a:t>
            </a:r>
            <a:r>
              <a:rPr lang="zh-CN" altLang="en-US" dirty="0" smtClean="0"/>
              <a:t>；</a:t>
            </a:r>
            <a:endParaRPr lang="en-US" altLang="zh-CN" dirty="0" smtClean="0"/>
          </a:p>
          <a:p>
            <a:pPr lvl="1"/>
            <a:r>
              <a:rPr lang="zh-CN" altLang="en-US" dirty="0" smtClean="0"/>
              <a:t>也上升为超</a:t>
            </a:r>
            <a:r>
              <a:rPr lang="zh-CN" altLang="en-US" dirty="0"/>
              <a:t>大规模软件密集系统</a:t>
            </a:r>
            <a:r>
              <a:rPr lang="en-US" altLang="zh-CN" dirty="0"/>
              <a:t>(Ultra-Large-Scale SIS)</a:t>
            </a:r>
            <a:r>
              <a:rPr lang="zh-CN" altLang="en-US" dirty="0"/>
              <a:t>，等等</a:t>
            </a:r>
            <a:r>
              <a:rPr lang="zh-CN" altLang="en-US" dirty="0" smtClean="0"/>
              <a:t>。</a:t>
            </a:r>
            <a:endParaRPr lang="en-US" altLang="zh-CN" dirty="0" smtClean="0"/>
          </a:p>
          <a:p>
            <a:endParaRPr lang="en-US" altLang="zh-CN" dirty="0" smtClean="0"/>
          </a:p>
          <a:p>
            <a:r>
              <a:rPr lang="zh-CN" altLang="en-US" dirty="0" smtClean="0"/>
              <a:t>这就是当前的软件工程，解决复杂巨系统的创立、发展和进化，以及所面临的质量和可信赖性。</a:t>
            </a:r>
            <a:endParaRPr lang="en-US" altLang="zh-CN" dirty="0" smtClean="0"/>
          </a:p>
          <a:p>
            <a:endParaRPr lang="en-US" dirty="0" smtClean="0"/>
          </a:p>
        </p:txBody>
      </p:sp>
    </p:spTree>
    <p:extLst>
      <p:ext uri="{BB962C8B-B14F-4D97-AF65-F5344CB8AC3E}">
        <p14:creationId xmlns:p14="http://schemas.microsoft.com/office/powerpoint/2010/main" val="649646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0" y="190500"/>
            <a:ext cx="8128000" cy="736600"/>
          </a:xfrm>
        </p:spPr>
        <p:txBody>
          <a:bodyPr/>
          <a:lstStyle/>
          <a:p>
            <a:r>
              <a:rPr lang="zh-CN" altLang="en-US" dirty="0"/>
              <a:t>最终用户编程的生态系统</a:t>
            </a:r>
            <a:r>
              <a:rPr lang="zh-CN" altLang="en-US" dirty="0" smtClean="0"/>
              <a:t>的成功因素</a:t>
            </a:r>
            <a:endParaRPr lang="zh-CN" altLang="en-US" dirty="0"/>
          </a:p>
        </p:txBody>
      </p:sp>
      <p:sp>
        <p:nvSpPr>
          <p:cNvPr id="3" name="内容占位符 2"/>
          <p:cNvSpPr>
            <a:spLocks noGrp="1"/>
          </p:cNvSpPr>
          <p:nvPr>
            <p:ph idx="1"/>
          </p:nvPr>
        </p:nvSpPr>
        <p:spPr/>
        <p:txBody>
          <a:bodyPr/>
          <a:lstStyle/>
          <a:p>
            <a:pPr marL="285750"/>
            <a:r>
              <a:rPr lang="zh-CN" altLang="en-US" sz="2400" dirty="0" smtClean="0"/>
              <a:t>主要</a:t>
            </a:r>
            <a:r>
              <a:rPr lang="zh-CN" altLang="en-US" sz="2400" dirty="0"/>
              <a:t>成功因素是最终</a:t>
            </a:r>
            <a:r>
              <a:rPr lang="zh-CN" altLang="en-US" sz="2400" dirty="0" smtClean="0"/>
              <a:t>用户能否实现和</a:t>
            </a:r>
            <a:r>
              <a:rPr lang="zh-CN" altLang="en-US" sz="2400" dirty="0"/>
              <a:t>创建客户所需的</a:t>
            </a:r>
            <a:r>
              <a:rPr lang="zh-CN" altLang="en-US" sz="2400" dirty="0" smtClean="0"/>
              <a:t>独特解决方案，从而产生价值</a:t>
            </a:r>
            <a:r>
              <a:rPr lang="zh-CN" altLang="en-US" sz="2400" dirty="0"/>
              <a:t>。 </a:t>
            </a:r>
            <a:r>
              <a:rPr lang="zh-CN" altLang="en-US" sz="2400" dirty="0" smtClean="0"/>
              <a:t>如果解决</a:t>
            </a:r>
            <a:r>
              <a:rPr lang="zh-CN" altLang="en-US" sz="2400" dirty="0"/>
              <a:t>方案的附加值</a:t>
            </a:r>
            <a:r>
              <a:rPr lang="zh-CN" altLang="en-US" sz="2400" dirty="0" smtClean="0"/>
              <a:t>不够</a:t>
            </a:r>
            <a:r>
              <a:rPr lang="zh-CN" altLang="en-US" sz="2400" dirty="0"/>
              <a:t>的，那么生态系统将难以成功。</a:t>
            </a:r>
          </a:p>
          <a:p>
            <a:pPr marL="285750"/>
            <a:r>
              <a:rPr lang="zh-CN" altLang="en-US" sz="2400" dirty="0" smtClean="0"/>
              <a:t>由于</a:t>
            </a:r>
            <a:r>
              <a:rPr lang="zh-CN" altLang="en-US" sz="2400" dirty="0"/>
              <a:t>应用程序的实际创建只能</a:t>
            </a:r>
            <a:r>
              <a:rPr lang="zh-CN" altLang="en-US" sz="2400" dirty="0" smtClean="0"/>
              <a:t>由客户群体中</a:t>
            </a:r>
            <a:r>
              <a:rPr lang="zh-CN" altLang="en-US" sz="2400" dirty="0"/>
              <a:t>的一</a:t>
            </a:r>
            <a:r>
              <a:rPr lang="zh-CN" altLang="en-US" sz="2400" dirty="0" smtClean="0"/>
              <a:t>个</a:t>
            </a:r>
            <a:r>
              <a:rPr lang="en-US" altLang="zh-CN" sz="2400" dirty="0" smtClean="0"/>
              <a:t>(</a:t>
            </a:r>
            <a:r>
              <a:rPr lang="zh-CN" altLang="en-US" sz="2400" dirty="0" smtClean="0"/>
              <a:t>很</a:t>
            </a:r>
            <a:r>
              <a:rPr lang="zh-CN" altLang="en-US" sz="2400" dirty="0"/>
              <a:t>可能</a:t>
            </a:r>
            <a:r>
              <a:rPr lang="zh-CN" altLang="en-US" sz="2400" dirty="0" smtClean="0"/>
              <a:t>是很小的</a:t>
            </a:r>
            <a:r>
              <a:rPr lang="en-US" altLang="zh-CN" sz="2400" dirty="0" smtClean="0"/>
              <a:t>)</a:t>
            </a:r>
            <a:r>
              <a:rPr lang="zh-CN" altLang="en-US" sz="2400" dirty="0" smtClean="0"/>
              <a:t>子集</a:t>
            </a:r>
            <a:r>
              <a:rPr lang="zh-CN" altLang="en-US" sz="2400" dirty="0"/>
              <a:t>完成</a:t>
            </a:r>
            <a:r>
              <a:rPr lang="zh-CN" altLang="en-US" sz="2400" dirty="0" smtClean="0"/>
              <a:t>，</a:t>
            </a:r>
            <a:r>
              <a:rPr lang="zh-CN" altLang="en-US" sz="2400" dirty="0"/>
              <a:t>并</a:t>
            </a:r>
            <a:r>
              <a:rPr lang="zh-CN" altLang="en-US" sz="2400" dirty="0" smtClean="0"/>
              <a:t>允许</a:t>
            </a:r>
            <a:r>
              <a:rPr lang="zh-CN" altLang="en-US" sz="2400" dirty="0"/>
              <a:t>其他客户采用</a:t>
            </a:r>
            <a:r>
              <a:rPr lang="zh-CN" altLang="en-US" sz="2400" dirty="0" smtClean="0"/>
              <a:t>，对此，需要一种解决方案</a:t>
            </a:r>
            <a:r>
              <a:rPr lang="zh-CN" altLang="en-US" sz="2400" dirty="0"/>
              <a:t>或</a:t>
            </a:r>
            <a:r>
              <a:rPr lang="zh-CN" altLang="en-US" sz="2400" dirty="0" smtClean="0"/>
              <a:t>方式能有效地共享不同用户创立的应用程序。 </a:t>
            </a:r>
            <a:endParaRPr lang="en-US" altLang="zh-CN" sz="2400" dirty="0" smtClean="0"/>
          </a:p>
          <a:p>
            <a:pPr marL="285750"/>
            <a:r>
              <a:rPr lang="zh-CN" altLang="en-US" sz="2400" dirty="0" smtClean="0"/>
              <a:t>由于</a:t>
            </a:r>
            <a:r>
              <a:rPr lang="zh-CN" altLang="en-US" sz="2400" dirty="0"/>
              <a:t>这类生态系统的财务价值往往较低，</a:t>
            </a:r>
            <a:r>
              <a:rPr lang="zh-CN" altLang="en-US" sz="2400" dirty="0" smtClean="0"/>
              <a:t>因此需要鼓励最终用户主动参与</a:t>
            </a:r>
            <a:r>
              <a:rPr lang="zh-CN" altLang="en-US" sz="2400" dirty="0"/>
              <a:t>创建</a:t>
            </a:r>
            <a:r>
              <a:rPr lang="zh-CN" altLang="en-US" sz="2400" dirty="0" smtClean="0"/>
              <a:t>应用程序，并分享成果，提升在其社区的威望</a:t>
            </a:r>
            <a:r>
              <a:rPr lang="zh-CN" altLang="en-US" sz="2400" dirty="0"/>
              <a:t>和地位</a:t>
            </a:r>
            <a:r>
              <a:rPr lang="zh-CN" altLang="en-US" sz="2400" dirty="0" smtClean="0"/>
              <a:t>。</a:t>
            </a:r>
            <a:endParaRPr lang="en-US" altLang="zh-CN" sz="2400" dirty="0" smtClean="0"/>
          </a:p>
          <a:p>
            <a:pPr marL="685800" lvl="1"/>
            <a:r>
              <a:rPr lang="zh-CN" altLang="en-US" sz="2000" dirty="0" smtClean="0"/>
              <a:t>例如，</a:t>
            </a:r>
            <a:r>
              <a:rPr lang="en-US" altLang="zh-CN" sz="2000" dirty="0" err="1" smtClean="0"/>
              <a:t>Matlab</a:t>
            </a:r>
            <a:r>
              <a:rPr lang="zh-CN" altLang="en-US" sz="2000" dirty="0" smtClean="0"/>
              <a:t>支持的数学和工程类竞赛</a:t>
            </a:r>
            <a:endParaRPr lang="en-US" altLang="zh-CN" sz="2000" dirty="0" smtClean="0"/>
          </a:p>
          <a:p>
            <a:pPr marL="685800" lvl="1"/>
            <a:r>
              <a:rPr lang="zh-CN" altLang="en-US" sz="2000" dirty="0"/>
              <a:t>微</a:t>
            </a:r>
            <a:r>
              <a:rPr lang="zh-CN" altLang="en-US" sz="2000" dirty="0" smtClean="0"/>
              <a:t>信小程序大赛等</a:t>
            </a:r>
            <a:endParaRPr lang="en-US" altLang="zh-CN" sz="2000" dirty="0" smtClean="0"/>
          </a:p>
        </p:txBody>
      </p:sp>
    </p:spTree>
    <p:extLst>
      <p:ext uri="{BB962C8B-B14F-4D97-AF65-F5344CB8AC3E}">
        <p14:creationId xmlns:p14="http://schemas.microsoft.com/office/powerpoint/2010/main" val="10136922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100" y="190500"/>
            <a:ext cx="8128000" cy="736600"/>
          </a:xfrm>
        </p:spPr>
        <p:txBody>
          <a:bodyPr/>
          <a:lstStyle/>
          <a:p>
            <a:r>
              <a:rPr lang="zh-CN" altLang="en-US" dirty="0"/>
              <a:t>最终用户编程的生态系统</a:t>
            </a:r>
            <a:r>
              <a:rPr lang="zh-CN" altLang="en-US" dirty="0" smtClean="0"/>
              <a:t>的挑战</a:t>
            </a:r>
            <a:endParaRPr lang="zh-CN" altLang="en-US" dirty="0"/>
          </a:p>
        </p:txBody>
      </p:sp>
      <p:sp>
        <p:nvSpPr>
          <p:cNvPr id="3" name="内容占位符 2"/>
          <p:cNvSpPr>
            <a:spLocks noGrp="1"/>
          </p:cNvSpPr>
          <p:nvPr>
            <p:ph idx="1"/>
          </p:nvPr>
        </p:nvSpPr>
        <p:spPr/>
        <p:txBody>
          <a:bodyPr/>
          <a:lstStyle/>
          <a:p>
            <a:pPr marL="285750"/>
            <a:r>
              <a:rPr lang="zh-CN" altLang="en-US" dirty="0" smtClean="0"/>
              <a:t>最大</a:t>
            </a:r>
            <a:r>
              <a:rPr lang="zh-CN" altLang="en-US" dirty="0"/>
              <a:t>的挑战</a:t>
            </a:r>
            <a:r>
              <a:rPr lang="zh-CN" altLang="en-US" dirty="0" smtClean="0"/>
              <a:t>是：最终用户能用</a:t>
            </a:r>
            <a:r>
              <a:rPr lang="zh-CN" altLang="en-US" dirty="0"/>
              <a:t>最少的</a:t>
            </a:r>
            <a:r>
              <a:rPr lang="zh-CN" altLang="en-US" dirty="0" smtClean="0"/>
              <a:t>指令描述应用领域</a:t>
            </a:r>
            <a:r>
              <a:rPr lang="zh-CN" altLang="en-US" dirty="0"/>
              <a:t>的模型，</a:t>
            </a:r>
            <a:r>
              <a:rPr lang="zh-CN" altLang="en-US" dirty="0" smtClean="0"/>
              <a:t>并让最终用户能直观地理解和创建应用程序。 </a:t>
            </a:r>
            <a:endParaRPr lang="en-US" altLang="zh-CN" dirty="0" smtClean="0"/>
          </a:p>
          <a:p>
            <a:pPr marL="1085850" lvl="2"/>
            <a:r>
              <a:rPr lang="zh-CN" altLang="en-US" sz="2400" dirty="0" smtClean="0"/>
              <a:t>许多应用领域</a:t>
            </a:r>
            <a:r>
              <a:rPr lang="zh-CN" altLang="en-US" sz="2400" dirty="0"/>
              <a:t>太复杂，无法创建</a:t>
            </a:r>
            <a:r>
              <a:rPr lang="zh-CN" altLang="en-US" sz="2400" dirty="0" smtClean="0"/>
              <a:t>特定应用领域</a:t>
            </a:r>
            <a:r>
              <a:rPr lang="zh-CN" altLang="en-US" sz="2400" dirty="0"/>
              <a:t>的语言以及相关的配置和组合环境，以</a:t>
            </a:r>
            <a:r>
              <a:rPr lang="zh-CN" altLang="en-US" sz="2400" dirty="0" smtClean="0"/>
              <a:t>满足大量</a:t>
            </a:r>
            <a:r>
              <a:rPr lang="zh-CN" altLang="en-US" sz="2400" dirty="0"/>
              <a:t>客户的需求。</a:t>
            </a:r>
          </a:p>
          <a:p>
            <a:pPr marL="685800" lvl="1"/>
            <a:r>
              <a:rPr lang="zh-CN" altLang="en-US" sz="2800" dirty="0" smtClean="0"/>
              <a:t>创建</a:t>
            </a:r>
            <a:r>
              <a:rPr lang="zh-CN" altLang="en-US" sz="2800" dirty="0"/>
              <a:t>最终用户</a:t>
            </a:r>
            <a:r>
              <a:rPr lang="zh-CN" altLang="en-US" sz="2800" dirty="0" smtClean="0"/>
              <a:t>生态系统，需要</a:t>
            </a:r>
            <a:r>
              <a:rPr lang="zh-CN" altLang="en-US" sz="2800" dirty="0"/>
              <a:t>足够</a:t>
            </a:r>
            <a:r>
              <a:rPr lang="zh-CN" altLang="en-US" sz="2800" dirty="0" smtClean="0"/>
              <a:t>稳定的客户群体，从而分摊和降低应用领域的工具和基础架构的维护</a:t>
            </a:r>
            <a:r>
              <a:rPr lang="zh-CN" altLang="en-US" sz="2800" dirty="0"/>
              <a:t>工作量。</a:t>
            </a:r>
          </a:p>
        </p:txBody>
      </p:sp>
    </p:spTree>
    <p:extLst>
      <p:ext uri="{BB962C8B-B14F-4D97-AF65-F5344CB8AC3E}">
        <p14:creationId xmlns:p14="http://schemas.microsoft.com/office/powerpoint/2010/main" val="1058805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云服务平台的生态系统</a:t>
            </a:r>
            <a:endParaRPr lang="zh-CN" altLang="en-US" dirty="0"/>
          </a:p>
        </p:txBody>
      </p:sp>
      <p:sp>
        <p:nvSpPr>
          <p:cNvPr id="3" name="内容占位符 2"/>
          <p:cNvSpPr>
            <a:spLocks noGrp="1"/>
          </p:cNvSpPr>
          <p:nvPr>
            <p:ph idx="1"/>
          </p:nvPr>
        </p:nvSpPr>
        <p:spPr>
          <a:xfrm>
            <a:off x="970864" y="1209879"/>
            <a:ext cx="8001000" cy="4902200"/>
          </a:xfrm>
        </p:spPr>
        <p:txBody>
          <a:bodyPr/>
          <a:lstStyle/>
          <a:p>
            <a:r>
              <a:rPr lang="zh-CN" altLang="en-US" sz="2000" dirty="0" smtClean="0"/>
              <a:t>云</a:t>
            </a:r>
            <a:r>
              <a:rPr lang="en-US" altLang="zh-CN" sz="2000" dirty="0" smtClean="0"/>
              <a:t>(</a:t>
            </a:r>
            <a:r>
              <a:rPr lang="zh-CN" altLang="en-US" sz="2000" dirty="0" smtClean="0"/>
              <a:t>计算</a:t>
            </a:r>
            <a:r>
              <a:rPr lang="en-US" altLang="zh-CN" sz="2000" dirty="0" smtClean="0"/>
              <a:t>)</a:t>
            </a:r>
            <a:r>
              <a:rPr lang="zh-CN" altLang="en-US" sz="2000" dirty="0" smtClean="0"/>
              <a:t>平台是一个“一切都是服务”的生态环境，提供</a:t>
            </a:r>
            <a:r>
              <a:rPr lang="en-US" altLang="zh-CN" sz="2000" dirty="0" smtClean="0"/>
              <a:t>(</a:t>
            </a:r>
            <a:r>
              <a:rPr lang="zh-CN" altLang="en-US" sz="2000" dirty="0" smtClean="0"/>
              <a:t>网络与计算机</a:t>
            </a:r>
            <a:r>
              <a:rPr lang="en-US" altLang="zh-CN" sz="2000" dirty="0" smtClean="0"/>
              <a:t>)</a:t>
            </a:r>
            <a:r>
              <a:rPr lang="zh-CN" altLang="en-US" sz="2000" dirty="0" smtClean="0"/>
              <a:t>基础平台、操作系统、商业现货软件、</a:t>
            </a:r>
            <a:r>
              <a:rPr lang="zh-CN" altLang="en-US" sz="2000" dirty="0"/>
              <a:t>领域</a:t>
            </a:r>
            <a:r>
              <a:rPr lang="zh-CN" altLang="en-US" sz="2000" dirty="0" smtClean="0"/>
              <a:t>应用软件等服务，供二次开发者和三次开发者在开发的服务平台。</a:t>
            </a:r>
            <a:endParaRPr lang="en-US" altLang="zh-CN" sz="2000" dirty="0" smtClean="0"/>
          </a:p>
          <a:p>
            <a:r>
              <a:rPr lang="zh-CN" altLang="en-US" sz="2000" dirty="0" smtClean="0"/>
              <a:t>许多厂商都提供云平台服务，其成功因素取决于：</a:t>
            </a:r>
            <a:endParaRPr lang="en-US" altLang="zh-CN" sz="2000" dirty="0" smtClean="0"/>
          </a:p>
          <a:p>
            <a:pPr lvl="1"/>
            <a:r>
              <a:rPr lang="zh-CN" altLang="en-US" sz="1800" dirty="0" smtClean="0"/>
              <a:t>使用该云平台进行开发的客户数量</a:t>
            </a:r>
            <a:endParaRPr lang="en-US" altLang="zh-CN" sz="1800" dirty="0" smtClean="0"/>
          </a:p>
          <a:p>
            <a:pPr lvl="1"/>
            <a:r>
              <a:rPr lang="zh-CN" altLang="en-US" sz="1800" dirty="0" smtClean="0"/>
              <a:t>进行软件开发、部署、维护和运行的便捷程度</a:t>
            </a:r>
            <a:endParaRPr lang="en-US" altLang="zh-CN" sz="1800" dirty="0" smtClean="0"/>
          </a:p>
          <a:p>
            <a:pPr lvl="1"/>
            <a:r>
              <a:rPr lang="zh-CN" altLang="en-US" sz="1800" dirty="0" smtClean="0"/>
              <a:t>开发和维护一体化</a:t>
            </a:r>
            <a:r>
              <a:rPr lang="en-US" altLang="zh-CN" sz="1800" dirty="0" smtClean="0"/>
              <a:t>(DevOps)</a:t>
            </a:r>
            <a:r>
              <a:rPr lang="zh-CN" altLang="en-US" sz="1800" dirty="0" smtClean="0"/>
              <a:t>工具成熟度</a:t>
            </a:r>
            <a:endParaRPr lang="en-US" altLang="zh-CN" sz="1800" dirty="0" smtClean="0"/>
          </a:p>
          <a:p>
            <a:pPr lvl="1"/>
            <a:r>
              <a:rPr lang="zh-CN" altLang="en-US" sz="1800" dirty="0" smtClean="0"/>
              <a:t>为开发者提供的安全保密程度</a:t>
            </a:r>
            <a:endParaRPr lang="en-US" altLang="zh-CN" sz="1800" dirty="0" smtClean="0"/>
          </a:p>
          <a:p>
            <a:pPr lvl="1"/>
            <a:r>
              <a:rPr lang="zh-CN" altLang="en-US" sz="1800" dirty="0" smtClean="0"/>
              <a:t>为最终用户提供的运行环境的密安性是否满足最终用户的需求</a:t>
            </a:r>
            <a:endParaRPr lang="en-US" altLang="zh-CN" sz="1800" dirty="0" smtClean="0"/>
          </a:p>
          <a:p>
            <a:r>
              <a:rPr lang="zh-CN" altLang="en-US" sz="2000" dirty="0" smtClean="0"/>
              <a:t>云服务生态，也可以进一步划分为基础云服务和面向特定领域的云服务</a:t>
            </a:r>
            <a:endParaRPr lang="en-US" altLang="zh-CN" sz="1600" dirty="0" smtClean="0"/>
          </a:p>
          <a:p>
            <a:pPr lvl="1"/>
            <a:r>
              <a:rPr lang="zh-CN" altLang="en-US" sz="1800" dirty="0" smtClean="0"/>
              <a:t>越来越多的云服务系统，迫使服务者必须提供更专业的领域服务，例如，</a:t>
            </a:r>
            <a:endParaRPr lang="en-US" altLang="zh-CN" sz="1800" dirty="0" smtClean="0"/>
          </a:p>
          <a:p>
            <a:pPr lvl="2"/>
            <a:r>
              <a:rPr lang="en-US" altLang="zh-CN" sz="1400" dirty="0" smtClean="0"/>
              <a:t>GIS</a:t>
            </a:r>
            <a:r>
              <a:rPr lang="zh-CN" altLang="en-US" sz="1400" dirty="0" smtClean="0"/>
              <a:t>领域、人工神经网络学习、图像和视频处理、地理信息处理、</a:t>
            </a:r>
            <a:r>
              <a:rPr lang="en-US" altLang="zh-CN" sz="1400" dirty="0" smtClean="0"/>
              <a:t>Web </a:t>
            </a:r>
            <a:r>
              <a:rPr lang="zh-CN" altLang="en-US" sz="1400" dirty="0" smtClean="0"/>
              <a:t>大数据等</a:t>
            </a:r>
            <a:endParaRPr lang="en-US" altLang="zh-CN" sz="1400" dirty="0" smtClean="0"/>
          </a:p>
          <a:p>
            <a:pPr lvl="1"/>
            <a:r>
              <a:rPr lang="zh-CN" altLang="en-US" sz="1800" dirty="0" smtClean="0"/>
              <a:t>由此会产生面条特定应用领域的编程语言、开发工具等，才能更好地支持开发者</a:t>
            </a:r>
            <a:endParaRPr lang="en-US" altLang="zh-CN" sz="1800" dirty="0" smtClean="0"/>
          </a:p>
          <a:p>
            <a:pPr lvl="1"/>
            <a:endParaRPr lang="en-US" altLang="zh-CN" sz="1600" dirty="0" smtClean="0"/>
          </a:p>
          <a:p>
            <a:pPr lvl="1"/>
            <a:endParaRPr lang="en-US" altLang="zh-CN" sz="1600" dirty="0" smtClean="0"/>
          </a:p>
          <a:p>
            <a:pPr lvl="1"/>
            <a:endParaRPr lang="en-US" altLang="zh-CN" sz="1600" dirty="0" smtClean="0"/>
          </a:p>
          <a:p>
            <a:endParaRPr lang="zh-CN" altLang="en-US" dirty="0"/>
          </a:p>
        </p:txBody>
      </p:sp>
    </p:spTree>
    <p:extLst>
      <p:ext uri="{BB962C8B-B14F-4D97-AF65-F5344CB8AC3E}">
        <p14:creationId xmlns:p14="http://schemas.microsoft.com/office/powerpoint/2010/main" val="24306224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生态系统导致</a:t>
            </a:r>
            <a:r>
              <a:rPr lang="zh-CN" altLang="en-US" b="1" dirty="0" smtClean="0"/>
              <a:t>软件工程的变化</a:t>
            </a:r>
            <a:endParaRPr lang="zh-CN" altLang="en-US" dirty="0"/>
          </a:p>
        </p:txBody>
      </p:sp>
      <p:sp>
        <p:nvSpPr>
          <p:cNvPr id="3" name="内容占位符 2"/>
          <p:cNvSpPr>
            <a:spLocks noGrp="1"/>
          </p:cNvSpPr>
          <p:nvPr>
            <p:ph idx="1"/>
          </p:nvPr>
        </p:nvSpPr>
        <p:spPr/>
        <p:txBody>
          <a:bodyPr/>
          <a:lstStyle/>
          <a:p>
            <a:r>
              <a:rPr lang="zh-CN" altLang="en-US" dirty="0" smtClean="0"/>
              <a:t>生态系统导致软件工程发生三个大的变化：</a:t>
            </a:r>
            <a:endParaRPr lang="en-US" altLang="zh-CN" dirty="0" smtClean="0"/>
          </a:p>
          <a:p>
            <a:endParaRPr lang="en-US" altLang="zh-CN" dirty="0" smtClean="0"/>
          </a:p>
          <a:p>
            <a:pPr lvl="1"/>
            <a:r>
              <a:rPr lang="zh-CN" altLang="en-US" b="1" dirty="0" smtClean="0"/>
              <a:t>协调机制</a:t>
            </a:r>
            <a:endParaRPr lang="en-US" altLang="zh-CN" b="1" dirty="0" smtClean="0"/>
          </a:p>
          <a:p>
            <a:pPr lvl="1"/>
            <a:endParaRPr lang="en-US" altLang="zh-CN" b="1" dirty="0" smtClean="0"/>
          </a:p>
          <a:p>
            <a:pPr lvl="1"/>
            <a:r>
              <a:rPr lang="zh-CN" altLang="en-US" b="1" dirty="0" smtClean="0"/>
              <a:t>工程敏捷性</a:t>
            </a:r>
            <a:endParaRPr lang="en-US" altLang="zh-CN" b="1" dirty="0" smtClean="0"/>
          </a:p>
          <a:p>
            <a:pPr lvl="1"/>
            <a:endParaRPr lang="en-US" altLang="zh-CN" b="1" dirty="0"/>
          </a:p>
          <a:p>
            <a:pPr lvl="1"/>
            <a:r>
              <a:rPr lang="zh-CN" altLang="en-US" b="1" dirty="0" smtClean="0"/>
              <a:t>产品组织</a:t>
            </a:r>
            <a:endParaRPr lang="zh-CN" altLang="en-US" b="1" dirty="0"/>
          </a:p>
        </p:txBody>
      </p:sp>
    </p:spTree>
    <p:extLst>
      <p:ext uri="{BB962C8B-B14F-4D97-AF65-F5344CB8AC3E}">
        <p14:creationId xmlns:p14="http://schemas.microsoft.com/office/powerpoint/2010/main" val="42141016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软件工程的变化</a:t>
            </a:r>
            <a:r>
              <a:rPr lang="en-US" altLang="zh-CN" b="1" dirty="0" smtClean="0"/>
              <a:t>—</a:t>
            </a:r>
            <a:r>
              <a:rPr lang="zh-CN" altLang="en-US" b="1" dirty="0" smtClean="0"/>
              <a:t>协调方式</a:t>
            </a:r>
            <a:endParaRPr lang="zh-CN" altLang="en-US" dirty="0"/>
          </a:p>
        </p:txBody>
      </p:sp>
      <p:sp>
        <p:nvSpPr>
          <p:cNvPr id="3" name="内容占位符 2"/>
          <p:cNvSpPr>
            <a:spLocks noGrp="1"/>
          </p:cNvSpPr>
          <p:nvPr>
            <p:ph idx="1"/>
          </p:nvPr>
        </p:nvSpPr>
        <p:spPr>
          <a:xfrm>
            <a:off x="914400" y="1223037"/>
            <a:ext cx="8001000" cy="4902200"/>
          </a:xfrm>
        </p:spPr>
        <p:txBody>
          <a:bodyPr/>
          <a:lstStyle/>
          <a:p>
            <a:r>
              <a:rPr lang="zh-CN" altLang="en-US" sz="2000" dirty="0" smtClean="0"/>
              <a:t>原先的</a:t>
            </a:r>
            <a:r>
              <a:rPr lang="en-US" altLang="zh-CN" sz="2000" dirty="0" smtClean="0"/>
              <a:t>CMMI</a:t>
            </a:r>
            <a:r>
              <a:rPr lang="zh-CN" altLang="en-US" sz="2000" dirty="0" smtClean="0"/>
              <a:t>不适应，因为很难要求外部开发者遵循这些要求</a:t>
            </a:r>
            <a:endParaRPr lang="en-US" altLang="zh-CN" sz="2000" dirty="0" smtClean="0"/>
          </a:p>
          <a:p>
            <a:pPr lvl="1"/>
            <a:r>
              <a:rPr lang="zh-CN" altLang="en-US" sz="1600" dirty="0" smtClean="0"/>
              <a:t>相关利益方之间关系和交流更复杂，传统</a:t>
            </a:r>
            <a:r>
              <a:rPr lang="zh-CN" altLang="en-US" sz="1600" dirty="0"/>
              <a:t>的</a:t>
            </a:r>
            <a:r>
              <a:rPr lang="zh-CN" altLang="en-US" sz="1600" dirty="0" smtClean="0"/>
              <a:t>集中管理非常困难</a:t>
            </a:r>
            <a:r>
              <a:rPr lang="zh-CN" altLang="en-US" sz="1600" dirty="0"/>
              <a:t>的</a:t>
            </a:r>
            <a:r>
              <a:rPr lang="zh-CN" altLang="en-US" sz="1600" dirty="0" smtClean="0"/>
              <a:t>。</a:t>
            </a:r>
            <a:endParaRPr lang="en-US" altLang="zh-CN" sz="1600" dirty="0" smtClean="0"/>
          </a:p>
          <a:p>
            <a:pPr lvl="1"/>
            <a:r>
              <a:rPr lang="zh-CN" altLang="en-US" sz="1600" dirty="0" smtClean="0"/>
              <a:t>复杂性导致协调工作成本急剧上升。</a:t>
            </a:r>
            <a:endParaRPr lang="zh-CN" altLang="en-US" sz="1600" dirty="0"/>
          </a:p>
          <a:p>
            <a:pPr lvl="1"/>
            <a:r>
              <a:rPr lang="zh-CN" altLang="en-US" sz="1600" b="1" dirty="0" smtClean="0"/>
              <a:t>应对方式是：</a:t>
            </a:r>
            <a:r>
              <a:rPr lang="zh-CN" altLang="en-US" sz="1600" dirty="0" smtClean="0"/>
              <a:t>从传统的集中式</a:t>
            </a:r>
            <a:r>
              <a:rPr lang="zh-CN" altLang="en-US" sz="1600" dirty="0"/>
              <a:t>转向分散式方法</a:t>
            </a:r>
            <a:r>
              <a:rPr lang="zh-CN" altLang="en-US" sz="1600" dirty="0" smtClean="0"/>
              <a:t>。</a:t>
            </a:r>
            <a:endParaRPr lang="en-US" altLang="zh-CN" sz="1600" dirty="0" smtClean="0"/>
          </a:p>
          <a:p>
            <a:pPr lvl="2"/>
            <a:r>
              <a:rPr lang="zh-CN" altLang="en-US" sz="1200" dirty="0" smtClean="0"/>
              <a:t>例如需求</a:t>
            </a:r>
            <a:r>
              <a:rPr lang="zh-CN" altLang="en-US" sz="1200" dirty="0"/>
              <a:t>管理</a:t>
            </a:r>
            <a:r>
              <a:rPr lang="zh-CN" altLang="en-US" sz="1200" dirty="0" smtClean="0"/>
              <a:t>，体系结构演变</a:t>
            </a:r>
            <a:r>
              <a:rPr lang="zh-CN" altLang="en-US" sz="1200" dirty="0"/>
              <a:t>，集成，质量保证</a:t>
            </a:r>
            <a:r>
              <a:rPr lang="zh-CN" altLang="en-US" sz="1200" dirty="0" smtClean="0"/>
              <a:t>和配置管理</a:t>
            </a:r>
            <a:endParaRPr lang="en-US" altLang="zh-CN" sz="1200" dirty="0" smtClean="0"/>
          </a:p>
          <a:p>
            <a:pPr lvl="1"/>
            <a:r>
              <a:rPr lang="zh-CN" altLang="en-US" sz="1600" dirty="0" smtClean="0"/>
              <a:t>大系统</a:t>
            </a:r>
            <a:r>
              <a:rPr lang="zh-CN" altLang="en-US" sz="1600" dirty="0"/>
              <a:t>中涉及的所有资产</a:t>
            </a:r>
            <a:r>
              <a:rPr lang="zh-CN" altLang="en-US" sz="1600" dirty="0" smtClean="0"/>
              <a:t>以及所有</a:t>
            </a:r>
            <a:r>
              <a:rPr lang="zh-CN" altLang="en-US" sz="1600" dirty="0"/>
              <a:t>团队都需要进行同步和协调</a:t>
            </a:r>
            <a:r>
              <a:rPr lang="zh-CN" altLang="en-US" sz="1600" dirty="0" smtClean="0"/>
              <a:t>。现在必须将</a:t>
            </a:r>
            <a:r>
              <a:rPr lang="zh-CN" altLang="en-US" sz="1600" dirty="0"/>
              <a:t>这些活动</a:t>
            </a:r>
            <a:r>
              <a:rPr lang="zh-CN" altLang="en-US" sz="1600" dirty="0" smtClean="0"/>
              <a:t>分开，导致软件开发方法</a:t>
            </a:r>
            <a:r>
              <a:rPr lang="zh-CN" altLang="en-US" sz="1600" dirty="0"/>
              <a:t>更复杂</a:t>
            </a:r>
            <a:r>
              <a:rPr lang="zh-CN" altLang="en-US" sz="1600" dirty="0" smtClean="0"/>
              <a:t>。</a:t>
            </a:r>
            <a:endParaRPr lang="en-US" altLang="zh-CN" sz="1600" dirty="0" smtClean="0"/>
          </a:p>
          <a:p>
            <a:r>
              <a:rPr lang="zh-CN" altLang="en-US" sz="2000" dirty="0"/>
              <a:t>第二个变化是</a:t>
            </a:r>
            <a:r>
              <a:rPr lang="zh-CN" altLang="en-US" sz="2000" dirty="0" smtClean="0"/>
              <a:t>集中的需求</a:t>
            </a:r>
            <a:r>
              <a:rPr lang="zh-CN" altLang="en-US" sz="2000" dirty="0"/>
              <a:t>管理和</a:t>
            </a:r>
            <a:r>
              <a:rPr lang="zh-CN" altLang="en-US" sz="2000" dirty="0" smtClean="0"/>
              <a:t>路线图需要改变为自下而上的、多团队</a:t>
            </a:r>
            <a:r>
              <a:rPr lang="zh-CN" altLang="en-US" sz="2000" dirty="0"/>
              <a:t>驱动的路线图和</a:t>
            </a:r>
            <a:r>
              <a:rPr lang="zh-CN" altLang="en-US" sz="2000" dirty="0" smtClean="0"/>
              <a:t>需求规格说明。</a:t>
            </a:r>
            <a:endParaRPr lang="en-US" altLang="zh-CN" sz="2000" dirty="0" smtClean="0"/>
          </a:p>
          <a:p>
            <a:pPr lvl="1"/>
            <a:r>
              <a:rPr lang="zh-CN" altLang="en-US" sz="1600" dirty="0" smtClean="0"/>
              <a:t>平台</a:t>
            </a:r>
            <a:r>
              <a:rPr lang="zh-CN" altLang="en-US" sz="1600" dirty="0"/>
              <a:t>公司</a:t>
            </a:r>
            <a:r>
              <a:rPr lang="zh-CN" altLang="en-US" sz="1600" dirty="0" smtClean="0"/>
              <a:t>与外部</a:t>
            </a:r>
            <a:r>
              <a:rPr lang="zh-CN" altLang="en-US" sz="1600" dirty="0"/>
              <a:t>开发人员</a:t>
            </a:r>
            <a:r>
              <a:rPr lang="zh-CN" altLang="en-US" sz="1600" dirty="0" smtClean="0"/>
              <a:t>之间存在</a:t>
            </a:r>
            <a:r>
              <a:rPr lang="zh-CN" altLang="en-US" sz="1600" dirty="0"/>
              <a:t>这种情况</a:t>
            </a:r>
            <a:r>
              <a:rPr lang="zh-CN" altLang="en-US" sz="1600" dirty="0" smtClean="0"/>
              <a:t>，公司内部也会这样。 </a:t>
            </a:r>
            <a:endParaRPr lang="en-US" altLang="zh-CN" sz="1600" dirty="0" smtClean="0"/>
          </a:p>
          <a:p>
            <a:pPr lvl="1"/>
            <a:r>
              <a:rPr lang="zh-CN" altLang="en-US" sz="1600" dirty="0" smtClean="0"/>
              <a:t>每个</a:t>
            </a:r>
            <a:r>
              <a:rPr lang="zh-CN" altLang="en-US" sz="1600" dirty="0"/>
              <a:t>组件团队都会宣布自己的路线图</a:t>
            </a:r>
            <a:r>
              <a:rPr lang="zh-CN" altLang="en-US" sz="1600" dirty="0" smtClean="0"/>
              <a:t>以及在</a:t>
            </a:r>
            <a:r>
              <a:rPr lang="zh-CN" altLang="en-US" sz="1600" dirty="0"/>
              <a:t>下一个迭代周期结束时</a:t>
            </a:r>
            <a:r>
              <a:rPr lang="zh-CN" altLang="en-US" sz="1600" dirty="0" smtClean="0"/>
              <a:t>发布产品。</a:t>
            </a:r>
            <a:endParaRPr lang="en-US" altLang="zh-CN" sz="1600" dirty="0" smtClean="0"/>
          </a:p>
          <a:p>
            <a:pPr lvl="1"/>
            <a:r>
              <a:rPr lang="zh-CN" altLang="en-US" sz="1600" dirty="0" smtClean="0"/>
              <a:t> </a:t>
            </a:r>
            <a:r>
              <a:rPr lang="zh-CN" altLang="en-US" sz="1600" dirty="0"/>
              <a:t>新</a:t>
            </a:r>
            <a:r>
              <a:rPr lang="zh-CN" altLang="en-US" sz="1600" dirty="0" smtClean="0"/>
              <a:t>功能会</a:t>
            </a:r>
            <a:r>
              <a:rPr lang="zh-CN" altLang="en-US" sz="1600" dirty="0"/>
              <a:t>影响组件</a:t>
            </a:r>
            <a:r>
              <a:rPr lang="zh-CN" altLang="en-US" sz="1600" dirty="0" smtClean="0"/>
              <a:t>之间的和用户所</a:t>
            </a:r>
            <a:r>
              <a:rPr lang="zh-CN" altLang="en-US" sz="1600" dirty="0"/>
              <a:t>需的接口</a:t>
            </a:r>
            <a:r>
              <a:rPr lang="zh-CN" altLang="en-US" sz="1600" dirty="0" smtClean="0"/>
              <a:t>，每个组件团队</a:t>
            </a:r>
            <a:r>
              <a:rPr lang="zh-CN" altLang="en-US" sz="1600" dirty="0"/>
              <a:t>都</a:t>
            </a:r>
            <a:r>
              <a:rPr lang="zh-CN" altLang="en-US" sz="1600" dirty="0" smtClean="0"/>
              <a:t>必须与其</a:t>
            </a:r>
            <a:r>
              <a:rPr lang="zh-CN" altLang="en-US" sz="1600" dirty="0"/>
              <a:t>他</a:t>
            </a:r>
            <a:r>
              <a:rPr lang="zh-CN" altLang="en-US" sz="1600" dirty="0" smtClean="0"/>
              <a:t>团队讨论接口问题。</a:t>
            </a:r>
            <a:endParaRPr lang="en-US" altLang="zh-CN" sz="1600" dirty="0" smtClean="0"/>
          </a:p>
          <a:p>
            <a:r>
              <a:rPr lang="zh-CN" altLang="en-US" sz="2000" dirty="0" smtClean="0"/>
              <a:t>最后是</a:t>
            </a:r>
            <a:r>
              <a:rPr lang="zh-CN" altLang="en-US" sz="2000" dirty="0"/>
              <a:t>软件配置管理和质量保证的角色转变</a:t>
            </a:r>
            <a:r>
              <a:rPr lang="zh-CN" altLang="en-US" sz="2000" dirty="0" smtClean="0"/>
              <a:t>。</a:t>
            </a:r>
            <a:endParaRPr lang="en-US" altLang="zh-CN" sz="2000" dirty="0"/>
          </a:p>
          <a:p>
            <a:pPr lvl="1"/>
            <a:r>
              <a:rPr lang="zh-CN" altLang="en-US" sz="1600" dirty="0" smtClean="0"/>
              <a:t>分散</a:t>
            </a:r>
            <a:r>
              <a:rPr lang="zh-CN" altLang="en-US" sz="1600" dirty="0"/>
              <a:t>的质量保证</a:t>
            </a:r>
            <a:r>
              <a:rPr lang="zh-CN" altLang="en-US" sz="1600" dirty="0" smtClean="0"/>
              <a:t>，减少集中式</a:t>
            </a:r>
            <a:r>
              <a:rPr lang="en-US" altLang="zh-CN" sz="1600" dirty="0" smtClean="0"/>
              <a:t>QA</a:t>
            </a:r>
            <a:r>
              <a:rPr lang="zh-CN" altLang="en-US" sz="1600" dirty="0" smtClean="0"/>
              <a:t>工作量</a:t>
            </a:r>
            <a:r>
              <a:rPr lang="zh-CN" altLang="en-US" sz="1600" dirty="0"/>
              <a:t>。 </a:t>
            </a:r>
            <a:endParaRPr lang="en-US" altLang="zh-CN" sz="1600" dirty="0" smtClean="0"/>
          </a:p>
          <a:p>
            <a:pPr lvl="1"/>
            <a:r>
              <a:rPr lang="zh-CN" altLang="en-US" sz="1600" dirty="0" smtClean="0"/>
              <a:t>解决</a:t>
            </a:r>
            <a:r>
              <a:rPr lang="zh-CN" altLang="en-US" sz="1600" dirty="0"/>
              <a:t>产品间的组合和向后</a:t>
            </a:r>
            <a:r>
              <a:rPr lang="zh-CN" altLang="en-US" sz="1600" dirty="0" smtClean="0"/>
              <a:t>兼容性</a:t>
            </a:r>
            <a:r>
              <a:rPr lang="en-US" altLang="zh-CN" sz="1600" dirty="0" smtClean="0"/>
              <a:t>——</a:t>
            </a:r>
            <a:r>
              <a:rPr lang="zh-CN" altLang="en-US" sz="1600" dirty="0" smtClean="0"/>
              <a:t>简化版本控制</a:t>
            </a:r>
            <a:r>
              <a:rPr lang="zh-CN" altLang="en-US" sz="1600" dirty="0"/>
              <a:t>的</a:t>
            </a:r>
            <a:r>
              <a:rPr lang="zh-CN" altLang="en-US" sz="1600" dirty="0" smtClean="0"/>
              <a:t>管理。</a:t>
            </a:r>
            <a:endParaRPr lang="en-US" altLang="zh-CN" sz="1600" dirty="0" smtClean="0"/>
          </a:p>
          <a:p>
            <a:pPr lvl="1"/>
            <a:r>
              <a:rPr lang="zh-CN" altLang="en-US" sz="1600" dirty="0" smtClean="0"/>
              <a:t>降低组件间接口的依赖性</a:t>
            </a:r>
            <a:r>
              <a:rPr lang="zh-CN" altLang="en-US" sz="1600" dirty="0"/>
              <a:t>，例如， 使用</a:t>
            </a:r>
            <a:r>
              <a:rPr lang="en-US" altLang="zh-CN" sz="1600" dirty="0"/>
              <a:t>Web</a:t>
            </a:r>
            <a:r>
              <a:rPr lang="zh-CN" altLang="en-US" sz="1600" dirty="0"/>
              <a:t>服务风格方法</a:t>
            </a:r>
            <a:r>
              <a:rPr lang="zh-CN" altLang="en-US" sz="1600" dirty="0" smtClean="0"/>
              <a:t>。</a:t>
            </a:r>
            <a:endParaRPr lang="en-US" altLang="zh-CN" sz="1600" dirty="0"/>
          </a:p>
        </p:txBody>
      </p:sp>
    </p:spTree>
    <p:extLst>
      <p:ext uri="{BB962C8B-B14F-4D97-AF65-F5344CB8AC3E}">
        <p14:creationId xmlns:p14="http://schemas.microsoft.com/office/powerpoint/2010/main" val="30520236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b="1" dirty="0" smtClean="0"/>
              <a:t>软件工程的变化</a:t>
            </a:r>
            <a:r>
              <a:rPr lang="en-US" altLang="zh-CN" b="1" dirty="0" smtClean="0"/>
              <a:t>—</a:t>
            </a:r>
            <a:r>
              <a:rPr lang="zh-CN" altLang="en-US" b="1" dirty="0" smtClean="0"/>
              <a:t>工程敏捷性</a:t>
            </a:r>
            <a:endParaRPr lang="en-US" altLang="zh-CN" b="1" dirty="0"/>
          </a:p>
        </p:txBody>
      </p:sp>
      <p:sp>
        <p:nvSpPr>
          <p:cNvPr id="3" name="内容占位符 2"/>
          <p:cNvSpPr>
            <a:spLocks noGrp="1"/>
          </p:cNvSpPr>
          <p:nvPr>
            <p:ph idx="1"/>
          </p:nvPr>
        </p:nvSpPr>
        <p:spPr/>
        <p:txBody>
          <a:bodyPr/>
          <a:lstStyle/>
          <a:p>
            <a:r>
              <a:rPr lang="zh-CN" altLang="en-US" sz="2400" dirty="0" smtClean="0"/>
              <a:t>第二</a:t>
            </a:r>
            <a:r>
              <a:rPr lang="zh-CN" altLang="en-US" sz="2400" dirty="0"/>
              <a:t>个主要变化</a:t>
            </a:r>
            <a:r>
              <a:rPr lang="zh-CN" altLang="en-US" sz="2400" dirty="0" smtClean="0"/>
              <a:t>是应用软件开发的</a:t>
            </a:r>
            <a:r>
              <a:rPr lang="zh-CN" altLang="en-US" sz="2400" dirty="0"/>
              <a:t>敏捷性和</a:t>
            </a:r>
            <a:r>
              <a:rPr lang="zh-CN" altLang="en-US" sz="2400" dirty="0" smtClean="0"/>
              <a:t>平台版本稳定发布之间</a:t>
            </a:r>
            <a:r>
              <a:rPr lang="zh-CN" altLang="en-US" sz="2400" dirty="0"/>
              <a:t>的</a:t>
            </a:r>
            <a:r>
              <a:rPr lang="zh-CN" altLang="en-US" sz="2400" dirty="0" smtClean="0"/>
              <a:t>矛盾</a:t>
            </a:r>
            <a:endParaRPr lang="en-US" altLang="zh-CN" sz="2400" dirty="0" smtClean="0"/>
          </a:p>
          <a:p>
            <a:pPr lvl="1"/>
            <a:r>
              <a:rPr lang="zh-CN" altLang="en-US" sz="2000" dirty="0" smtClean="0"/>
              <a:t>软件生态系统提供的平台需要相对稳定，才能获得更多的应用开发人员的支持，因此，平台的能力不能太敏捷，这样会阻碍应用系统的敏捷性；</a:t>
            </a:r>
            <a:endParaRPr lang="en-US" altLang="zh-CN" sz="2000" dirty="0" smtClean="0"/>
          </a:p>
          <a:p>
            <a:pPr lvl="1"/>
            <a:r>
              <a:rPr lang="zh-CN" altLang="en-US" sz="2000" dirty="0" smtClean="0"/>
              <a:t>不同</a:t>
            </a:r>
            <a:r>
              <a:rPr lang="zh-CN" altLang="en-US" sz="2000" dirty="0"/>
              <a:t>组件及其相关团队之间的依赖关系的数量和</a:t>
            </a:r>
            <a:r>
              <a:rPr lang="zh-CN" altLang="en-US" sz="2000" dirty="0" smtClean="0"/>
              <a:t>复杂性增加，导致比集中管理的质量保证工作，需要花费更多的工作量；</a:t>
            </a:r>
            <a:endParaRPr lang="en-US" altLang="zh-CN" sz="2000" dirty="0" smtClean="0"/>
          </a:p>
          <a:p>
            <a:pPr lvl="1"/>
            <a:r>
              <a:rPr lang="zh-CN" altLang="en-US" sz="2000" dirty="0" smtClean="0"/>
              <a:t>软件体系结构的</a:t>
            </a:r>
            <a:r>
              <a:rPr lang="zh-CN" altLang="en-US" sz="2000" dirty="0"/>
              <a:t>所有</a:t>
            </a:r>
            <a:r>
              <a:rPr lang="zh-CN" altLang="en-US" sz="2000" dirty="0" smtClean="0"/>
              <a:t>层面的</a:t>
            </a:r>
            <a:r>
              <a:rPr lang="zh-CN" altLang="en-US" sz="2000" dirty="0"/>
              <a:t>频繁</a:t>
            </a:r>
            <a:r>
              <a:rPr lang="zh-CN" altLang="en-US" sz="2000" dirty="0" smtClean="0"/>
              <a:t>迭代和发布，对平台的稳定性会产生影响。</a:t>
            </a:r>
            <a:endParaRPr lang="en-US" altLang="zh-CN" sz="2000" dirty="0" smtClean="0"/>
          </a:p>
        </p:txBody>
      </p:sp>
    </p:spTree>
    <p:extLst>
      <p:ext uri="{BB962C8B-B14F-4D97-AF65-F5344CB8AC3E}">
        <p14:creationId xmlns:p14="http://schemas.microsoft.com/office/powerpoint/2010/main" val="39226052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b="1" dirty="0" smtClean="0"/>
              <a:t>软件工程的变化</a:t>
            </a:r>
            <a:r>
              <a:rPr lang="en-US" altLang="zh-CN" b="1" dirty="0" smtClean="0"/>
              <a:t>—</a:t>
            </a:r>
            <a:r>
              <a:rPr lang="zh-CN" altLang="en-US" b="1" dirty="0" smtClean="0"/>
              <a:t>产品组合</a:t>
            </a:r>
            <a:endParaRPr lang="en-US" altLang="zh-CN" b="1" dirty="0"/>
          </a:p>
        </p:txBody>
      </p:sp>
      <p:sp>
        <p:nvSpPr>
          <p:cNvPr id="3" name="内容占位符 2"/>
          <p:cNvSpPr>
            <a:spLocks noGrp="1"/>
          </p:cNvSpPr>
          <p:nvPr>
            <p:ph idx="1"/>
          </p:nvPr>
        </p:nvSpPr>
        <p:spPr>
          <a:xfrm>
            <a:off x="907822" y="1354606"/>
            <a:ext cx="8086519" cy="4902200"/>
          </a:xfrm>
        </p:spPr>
        <p:txBody>
          <a:bodyPr/>
          <a:lstStyle/>
          <a:p>
            <a:r>
              <a:rPr lang="zh-CN" altLang="en-US" sz="2000" dirty="0" smtClean="0"/>
              <a:t>第一个是产品</a:t>
            </a:r>
            <a:r>
              <a:rPr lang="zh-CN" altLang="en-US" sz="2000" dirty="0"/>
              <a:t>组合的</a:t>
            </a:r>
            <a:r>
              <a:rPr lang="zh-CN" altLang="en-US" sz="2000" dirty="0" smtClean="0"/>
              <a:t>所有权发生了变化</a:t>
            </a:r>
            <a:endParaRPr lang="zh-CN" altLang="en-US" sz="2000" dirty="0"/>
          </a:p>
          <a:p>
            <a:pPr lvl="1"/>
            <a:r>
              <a:rPr lang="zh-CN" altLang="en-US" sz="1800" dirty="0"/>
              <a:t>软件生态系统</a:t>
            </a:r>
            <a:r>
              <a:rPr lang="zh-CN" altLang="en-US" sz="1800" dirty="0" smtClean="0"/>
              <a:t>包括：平台、构建</a:t>
            </a:r>
            <a:r>
              <a:rPr lang="zh-CN" altLang="en-US" sz="1800" dirty="0"/>
              <a:t>在该平台之上的产品</a:t>
            </a:r>
            <a:r>
              <a:rPr lang="zh-CN" altLang="en-US" sz="1800" dirty="0" smtClean="0"/>
              <a:t>和应用程序。</a:t>
            </a:r>
            <a:endParaRPr lang="en-US" altLang="zh-CN" sz="1800" dirty="0" smtClean="0"/>
          </a:p>
          <a:p>
            <a:pPr lvl="1"/>
            <a:r>
              <a:rPr lang="zh-CN" altLang="en-US" sz="1800" dirty="0" smtClean="0"/>
              <a:t>应用程序是外部</a:t>
            </a:r>
            <a:r>
              <a:rPr lang="zh-CN" altLang="en-US" sz="1800" dirty="0"/>
              <a:t>开发人员开发</a:t>
            </a:r>
            <a:r>
              <a:rPr lang="zh-CN" altLang="en-US" sz="1800" dirty="0" smtClean="0"/>
              <a:t>的对功能扩展的产品。</a:t>
            </a:r>
            <a:endParaRPr lang="en-US" altLang="zh-CN" sz="1800" dirty="0" smtClean="0"/>
          </a:p>
          <a:p>
            <a:pPr lvl="1"/>
            <a:r>
              <a:rPr lang="zh-CN" altLang="en-US" sz="1800" dirty="0" smtClean="0"/>
              <a:t>然而</a:t>
            </a:r>
            <a:r>
              <a:rPr lang="zh-CN" altLang="en-US" sz="1800" dirty="0"/>
              <a:t>，这种方法的直接后果是</a:t>
            </a:r>
            <a:r>
              <a:rPr lang="zh-CN" altLang="en-US" sz="1800" dirty="0" smtClean="0"/>
              <a:t>，提供整体</a:t>
            </a:r>
            <a:r>
              <a:rPr lang="zh-CN" altLang="en-US" sz="1800" dirty="0"/>
              <a:t>解决</a:t>
            </a:r>
            <a:r>
              <a:rPr lang="zh-CN" altLang="en-US" sz="1800" dirty="0" smtClean="0"/>
              <a:t>方案一方不仅仅是</a:t>
            </a:r>
            <a:r>
              <a:rPr lang="zh-CN" altLang="en-US" sz="1800" dirty="0"/>
              <a:t>产品线公司</a:t>
            </a:r>
            <a:r>
              <a:rPr lang="zh-CN" altLang="en-US" sz="1800" dirty="0" smtClean="0"/>
              <a:t>，也是</a:t>
            </a:r>
            <a:r>
              <a:rPr lang="zh-CN" altLang="en-US" sz="1800" dirty="0"/>
              <a:t>客户</a:t>
            </a:r>
            <a:r>
              <a:rPr lang="zh-CN" altLang="en-US" sz="1800" dirty="0" smtClean="0"/>
              <a:t>。</a:t>
            </a:r>
            <a:endParaRPr lang="en-US" altLang="zh-CN" sz="1800" dirty="0" smtClean="0"/>
          </a:p>
          <a:p>
            <a:pPr lvl="2"/>
            <a:r>
              <a:rPr lang="zh-CN" altLang="en-US" sz="1400" dirty="0" smtClean="0"/>
              <a:t>这个客户为其他应用企业构造和提供完整的解决</a:t>
            </a:r>
            <a:r>
              <a:rPr lang="zh-CN" altLang="en-US" sz="1400" dirty="0"/>
              <a:t>方案，并</a:t>
            </a:r>
            <a:r>
              <a:rPr lang="zh-CN" altLang="en-US" sz="1400" dirty="0" smtClean="0"/>
              <a:t>假设这个方案能让应用开发者无缝</a:t>
            </a:r>
            <a:r>
              <a:rPr lang="zh-CN" altLang="en-US" sz="1400" dirty="0"/>
              <a:t>地工作</a:t>
            </a:r>
            <a:r>
              <a:rPr lang="zh-CN" altLang="en-US" sz="1400" dirty="0" smtClean="0"/>
              <a:t>，不需要太多的额外工作</a:t>
            </a:r>
            <a:r>
              <a:rPr lang="zh-CN" altLang="en-US" sz="1400" dirty="0"/>
              <a:t>。</a:t>
            </a:r>
          </a:p>
          <a:p>
            <a:pPr lvl="1"/>
            <a:r>
              <a:rPr lang="zh-CN" altLang="en-US" sz="1800" dirty="0" smtClean="0"/>
              <a:t>理论上，应用程序的开发者应当是外部人员，但是在</a:t>
            </a:r>
            <a:r>
              <a:rPr lang="zh-CN" altLang="en-US" sz="1800" dirty="0"/>
              <a:t>实践</a:t>
            </a:r>
            <a:r>
              <a:rPr lang="zh-CN" altLang="en-US" sz="1800" dirty="0" smtClean="0"/>
              <a:t>中，平台与应用程序间的许多配置情况是无法</a:t>
            </a:r>
            <a:r>
              <a:rPr lang="zh-CN" altLang="en-US" sz="1800" dirty="0"/>
              <a:t>测试，</a:t>
            </a:r>
            <a:r>
              <a:rPr lang="zh-CN" altLang="en-US" sz="1800" dirty="0" smtClean="0"/>
              <a:t>因此体系结构和总体设计者需要保证应用程序与平台的功能组合是合理的、应用开发人员所</a:t>
            </a:r>
            <a:r>
              <a:rPr lang="zh-CN" altLang="en-US" sz="1800" dirty="0"/>
              <a:t>选</a:t>
            </a:r>
            <a:r>
              <a:rPr lang="zh-CN" altLang="en-US" sz="1800" dirty="0" smtClean="0"/>
              <a:t>功能</a:t>
            </a:r>
            <a:r>
              <a:rPr lang="zh-CN" altLang="en-US" sz="1800" dirty="0"/>
              <a:t>的</a:t>
            </a:r>
            <a:r>
              <a:rPr lang="zh-CN" altLang="en-US" sz="1800" dirty="0" smtClean="0"/>
              <a:t>组合也是合理的。</a:t>
            </a:r>
            <a:endParaRPr lang="zh-CN" altLang="en-US" sz="1800" dirty="0"/>
          </a:p>
          <a:p>
            <a:r>
              <a:rPr lang="zh-CN" altLang="en-US" sz="2000" dirty="0"/>
              <a:t>第二个是如何</a:t>
            </a:r>
            <a:r>
              <a:rPr lang="zh-CN" altLang="en-US" sz="2000" dirty="0" smtClean="0"/>
              <a:t>保持最终用户</a:t>
            </a:r>
            <a:r>
              <a:rPr lang="zh-CN" altLang="en-US" sz="2000" dirty="0"/>
              <a:t>交互</a:t>
            </a:r>
            <a:r>
              <a:rPr lang="zh-CN" altLang="en-US" sz="2000" dirty="0" smtClean="0"/>
              <a:t>体验的吸引力</a:t>
            </a:r>
            <a:endParaRPr lang="en-US" altLang="zh-CN" sz="2000" dirty="0"/>
          </a:p>
          <a:p>
            <a:pPr lvl="1"/>
            <a:r>
              <a:rPr lang="zh-CN" altLang="en-US" sz="1800" dirty="0"/>
              <a:t>由于应用开发者采用了多个构建方提供的元素组成的自己的解决方案，因此最终用户的整体体验</a:t>
            </a:r>
            <a:r>
              <a:rPr lang="zh-CN" altLang="en-US" sz="1800" dirty="0" smtClean="0"/>
              <a:t>会受到</a:t>
            </a:r>
            <a:r>
              <a:rPr lang="zh-CN" altLang="en-US" sz="1800" dirty="0"/>
              <a:t>影响</a:t>
            </a:r>
            <a:r>
              <a:rPr lang="en-US" altLang="zh-CN" sz="1800" dirty="0"/>
              <a:t>——</a:t>
            </a:r>
            <a:r>
              <a:rPr lang="zh-CN" altLang="en-US" sz="1800" dirty="0"/>
              <a:t>降低对最终用户的吸引力</a:t>
            </a:r>
            <a:r>
              <a:rPr lang="zh-CN" altLang="en-US" sz="1800" dirty="0" smtClean="0"/>
              <a:t>。</a:t>
            </a:r>
            <a:endParaRPr lang="en-US" altLang="zh-CN" sz="1800" dirty="0" smtClean="0"/>
          </a:p>
          <a:p>
            <a:pPr lvl="1"/>
            <a:r>
              <a:rPr lang="zh-CN" altLang="en-US" sz="1800" dirty="0" smtClean="0"/>
              <a:t>除了提高功能部件外，平台公司也要提供</a:t>
            </a:r>
            <a:r>
              <a:rPr lang="zh-CN" altLang="en-US" sz="1800" dirty="0"/>
              <a:t>基本的用户体验框架，增强对最终用户的吸引力</a:t>
            </a:r>
            <a:r>
              <a:rPr lang="zh-CN" altLang="en-US" sz="1800" dirty="0" smtClean="0"/>
              <a:t>。</a:t>
            </a:r>
            <a:endParaRPr lang="zh-CN" altLang="en-US" sz="1800" dirty="0"/>
          </a:p>
        </p:txBody>
      </p:sp>
    </p:spTree>
    <p:extLst>
      <p:ext uri="{BB962C8B-B14F-4D97-AF65-F5344CB8AC3E}">
        <p14:creationId xmlns:p14="http://schemas.microsoft.com/office/powerpoint/2010/main" val="17813153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28.5.3 </a:t>
            </a:r>
            <a:r>
              <a:rPr lang="zh-CN" altLang="en-US" dirty="0" smtClean="0"/>
              <a:t>软件工程的内涵随时间而变</a:t>
            </a:r>
            <a:endParaRPr lang="zh-CN" altLang="en-US" dirty="0"/>
          </a:p>
        </p:txBody>
      </p:sp>
      <p:sp>
        <p:nvSpPr>
          <p:cNvPr id="3" name="内容占位符 2"/>
          <p:cNvSpPr>
            <a:spLocks noGrp="1"/>
          </p:cNvSpPr>
          <p:nvPr>
            <p:ph idx="1"/>
          </p:nvPr>
        </p:nvSpPr>
        <p:spPr/>
        <p:txBody>
          <a:bodyPr/>
          <a:lstStyle/>
          <a:p>
            <a:r>
              <a:rPr lang="en-US" sz="2000" dirty="0" smtClean="0"/>
              <a:t>1968</a:t>
            </a:r>
            <a:r>
              <a:rPr lang="zh-CN" altLang="en-US" sz="2000" dirty="0" smtClean="0"/>
              <a:t>年软件工程化要求，首次提出了“软件工程</a:t>
            </a:r>
            <a:r>
              <a:rPr lang="en-US" sz="2000" dirty="0" smtClean="0"/>
              <a:t>(Software Engineering)</a:t>
            </a:r>
            <a:r>
              <a:rPr lang="zh-CN" altLang="en-US" sz="2000" dirty="0" smtClean="0"/>
              <a:t>”，唤醒人们按“工程化”的要求和形式研究和发展软件学科。</a:t>
            </a:r>
            <a:endParaRPr lang="en-US" altLang="zh-CN" sz="2000" dirty="0" smtClean="0"/>
          </a:p>
          <a:p>
            <a:pPr lvl="1"/>
            <a:r>
              <a:rPr lang="zh-CN" altLang="en-US" sz="1600" dirty="0" smtClean="0"/>
              <a:t>产生了瀑布、增量、螺旋等模型</a:t>
            </a:r>
            <a:endParaRPr lang="en-US" altLang="zh-CN" sz="1600" dirty="0" smtClean="0"/>
          </a:p>
          <a:p>
            <a:r>
              <a:rPr lang="en-US" sz="2000" dirty="0" smtClean="0"/>
              <a:t>1987</a:t>
            </a:r>
            <a:r>
              <a:rPr lang="zh-CN" altLang="en-US" sz="2000" dirty="0" smtClean="0"/>
              <a:t>年，</a:t>
            </a:r>
            <a:r>
              <a:rPr lang="en-US" sz="2000" dirty="0" smtClean="0"/>
              <a:t>SEI</a:t>
            </a:r>
            <a:r>
              <a:rPr lang="zh-CN" altLang="en-US" sz="2000" dirty="0" smtClean="0"/>
              <a:t>发表</a:t>
            </a:r>
            <a:r>
              <a:rPr lang="en-US" sz="2000" dirty="0" smtClean="0"/>
              <a:t>CMM</a:t>
            </a:r>
            <a:r>
              <a:rPr lang="zh-CN" altLang="en-US" sz="2000" dirty="0" smtClean="0"/>
              <a:t>模型，并以此来通过对 “组织”的软件工程能力评估，提高整个软件产业的生产效率和质量。</a:t>
            </a:r>
            <a:endParaRPr lang="en-US" altLang="zh-CN" sz="2000" dirty="0" smtClean="0"/>
          </a:p>
          <a:p>
            <a:r>
              <a:rPr lang="en-US" sz="2000" dirty="0" smtClean="0"/>
              <a:t>2002</a:t>
            </a:r>
            <a:r>
              <a:rPr lang="zh-CN" altLang="en-US" sz="2000" dirty="0" smtClean="0"/>
              <a:t>年，</a:t>
            </a:r>
            <a:r>
              <a:rPr lang="en-US" sz="2000" dirty="0" smtClean="0"/>
              <a:t>SEI</a:t>
            </a:r>
            <a:r>
              <a:rPr lang="zh-CN" altLang="en-US" sz="2000" dirty="0" smtClean="0"/>
              <a:t>推出</a:t>
            </a:r>
            <a:r>
              <a:rPr lang="en-US" sz="2000" dirty="0" smtClean="0"/>
              <a:t>CMMI</a:t>
            </a:r>
            <a:r>
              <a:rPr lang="zh-CN" altLang="en-US" sz="2000" dirty="0" smtClean="0"/>
              <a:t>模型，并讨论软件的采购和服务能力。</a:t>
            </a:r>
            <a:endParaRPr lang="en-US" altLang="zh-CN" sz="2000" dirty="0" smtClean="0"/>
          </a:p>
          <a:p>
            <a:pPr lvl="1"/>
            <a:r>
              <a:rPr lang="zh-CN" altLang="en-US" sz="1800" dirty="0" smtClean="0"/>
              <a:t>这个运动造就了软件生产也能够像传统工业一样控制其质量、成本和进度。</a:t>
            </a:r>
            <a:endParaRPr lang="en-US" altLang="zh-CN" sz="1800" dirty="0" smtClean="0"/>
          </a:p>
          <a:p>
            <a:r>
              <a:rPr lang="en-US" altLang="zh-CN" sz="2000" dirty="0" smtClean="0"/>
              <a:t>1998</a:t>
            </a:r>
            <a:r>
              <a:rPr lang="zh-CN" altLang="en-US" sz="2000" dirty="0" smtClean="0"/>
              <a:t>年，重视软件体系结构和软件生产线</a:t>
            </a:r>
            <a:endParaRPr lang="en-US" altLang="zh-CN" sz="2000" dirty="0" smtClean="0"/>
          </a:p>
          <a:p>
            <a:r>
              <a:rPr lang="en-US" altLang="zh-CN" sz="2000" dirty="0"/>
              <a:t>2006</a:t>
            </a:r>
            <a:r>
              <a:rPr lang="zh-CN" altLang="en-US" sz="2000" dirty="0"/>
              <a:t>年，提出</a:t>
            </a:r>
            <a:r>
              <a:rPr lang="en-US" altLang="zh-CN" sz="2000" dirty="0"/>
              <a:t>SIS</a:t>
            </a:r>
            <a:r>
              <a:rPr lang="zh-CN" altLang="en-US" sz="2000" dirty="0"/>
              <a:t>、</a:t>
            </a:r>
            <a:r>
              <a:rPr lang="en-US" altLang="zh-CN" sz="2000" dirty="0" err="1" smtClean="0"/>
              <a:t>SoS</a:t>
            </a:r>
            <a:r>
              <a:rPr lang="zh-CN" altLang="en-US" sz="2000" dirty="0" smtClean="0"/>
              <a:t>、</a:t>
            </a:r>
            <a:r>
              <a:rPr lang="en-US" altLang="zh-CN" sz="2000" dirty="0" smtClean="0"/>
              <a:t>ULS-SIS</a:t>
            </a:r>
          </a:p>
          <a:p>
            <a:r>
              <a:rPr lang="en-US" altLang="zh-CN" sz="2000" dirty="0" smtClean="0"/>
              <a:t>2008</a:t>
            </a:r>
            <a:r>
              <a:rPr lang="zh-CN" altLang="en-US" sz="2000" dirty="0" smtClean="0"/>
              <a:t>年后，提出</a:t>
            </a:r>
            <a:r>
              <a:rPr lang="en-US" altLang="zh-CN" sz="2000" dirty="0" smtClean="0"/>
              <a:t>IT</a:t>
            </a:r>
            <a:r>
              <a:rPr lang="zh-CN" altLang="en-US" sz="2000" dirty="0" smtClean="0"/>
              <a:t>生态和软件生态</a:t>
            </a:r>
            <a:endParaRPr lang="en-US" altLang="zh-CN" sz="2000" dirty="0" smtClean="0"/>
          </a:p>
          <a:p>
            <a:endParaRPr lang="zh-CN" altLang="en-US"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bwMode="auto">
          <a:xfrm>
            <a:off x="6842897" y="1316874"/>
            <a:ext cx="1670411" cy="2901081"/>
          </a:xfrm>
          <a:prstGeom prst="rect">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tx1"/>
                </a:solidFill>
                <a:latin typeface="Times New Roman" pitchFamily="18" charset="0"/>
                <a:ea typeface="宋体" pitchFamily="2" charset="-122"/>
              </a:rPr>
              <a:t>软件生态系统</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4836737" y="1315684"/>
            <a:ext cx="1887799" cy="2901081"/>
          </a:xfrm>
          <a:prstGeom prst="rect">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tx1"/>
                </a:solidFill>
                <a:latin typeface="Times New Roman" pitchFamily="18" charset="0"/>
                <a:ea typeface="宋体" pitchFamily="2" charset="-122"/>
              </a:rPr>
              <a:t>敏捷产品线工程</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3207126" y="1315684"/>
            <a:ext cx="1419660" cy="2901081"/>
          </a:xfrm>
          <a:prstGeom prst="rect">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瀑布</a:t>
            </a: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-SPLE</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sz="1600" dirty="0" smtClean="0">
                <a:solidFill>
                  <a:schemeClr val="tx1"/>
                </a:solidFill>
                <a:latin typeface="Times New Roman" pitchFamily="18" charset="0"/>
                <a:ea typeface="宋体" pitchFamily="2" charset="-122"/>
              </a:rPr>
              <a:t>（</a:t>
            </a:r>
            <a:r>
              <a:rPr lang="en-US" altLang="zh-CN" sz="1600" dirty="0" smtClean="0">
                <a:solidFill>
                  <a:schemeClr val="tx1"/>
                </a:solidFill>
                <a:latin typeface="Times New Roman" pitchFamily="18" charset="0"/>
                <a:ea typeface="宋体" pitchFamily="2" charset="-122"/>
              </a:rPr>
              <a:t>1999-2003</a:t>
            </a:r>
            <a:r>
              <a:rPr lang="zh-CN" altLang="en-US" sz="1600" dirty="0" smtClean="0">
                <a:solidFill>
                  <a:schemeClr val="tx1"/>
                </a:solidFill>
                <a:latin typeface="Times New Roman" pitchFamily="18" charset="0"/>
                <a:ea typeface="宋体" pitchFamily="2" charset="-122"/>
              </a:rPr>
              <a:t>）</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6" name="矩形 25"/>
          <p:cNvSpPr/>
          <p:nvPr/>
        </p:nvSpPr>
        <p:spPr bwMode="auto">
          <a:xfrm>
            <a:off x="1348529" y="1315684"/>
            <a:ext cx="1755657" cy="2901081"/>
          </a:xfrm>
          <a:prstGeom prst="rect">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sz="1600" dirty="0">
                <a:solidFill>
                  <a:schemeClr val="tx1"/>
                </a:solidFill>
                <a:latin typeface="Times New Roman" pitchFamily="18" charset="0"/>
                <a:ea typeface="宋体" pitchFamily="2" charset="-122"/>
              </a:rPr>
              <a:t>创新</a:t>
            </a:r>
            <a:r>
              <a:rPr lang="zh-CN" altLang="en-US" sz="1600" dirty="0" smtClean="0">
                <a:solidFill>
                  <a:schemeClr val="tx1"/>
                </a:solidFill>
                <a:latin typeface="Times New Roman" pitchFamily="18" charset="0"/>
                <a:ea typeface="宋体" pitchFamily="2" charset="-122"/>
              </a:rPr>
              <a:t>混乱</a:t>
            </a:r>
            <a:endParaRPr lang="en-US" altLang="zh-CN" sz="1600" dirty="0" smtClean="0">
              <a:solidFill>
                <a:schemeClr val="tx1"/>
              </a:solidFill>
              <a:latin typeface="Times New Roman" pitchFamily="18" charset="0"/>
              <a:ea typeface="宋体" pitchFamily="2" charset="-122"/>
            </a:endParaRPr>
          </a:p>
          <a:p>
            <a:pPr algn="ctr"/>
            <a:r>
              <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rPr>
              <a:t>(Creative Chaos)</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dirty="0" smtClean="0"/>
              <a:t>一个典型中小软件企业的工程方式变迁</a:t>
            </a:r>
            <a:endParaRPr lang="zh-CN" altLang="en-US" dirty="0"/>
          </a:p>
        </p:txBody>
      </p:sp>
      <p:sp>
        <p:nvSpPr>
          <p:cNvPr id="10" name="圆角矩形标注 9"/>
          <p:cNvSpPr/>
          <p:nvPr/>
        </p:nvSpPr>
        <p:spPr bwMode="auto">
          <a:xfrm>
            <a:off x="1590022" y="2006417"/>
            <a:ext cx="561120" cy="477312"/>
          </a:xfrm>
          <a:prstGeom prst="wedgeRoundRectCallout">
            <a:avLst>
              <a:gd name="adj1" fmla="val 16817"/>
              <a:gd name="adj2" fmla="val 108910"/>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企业</a:t>
            </a:r>
            <a:endParaRPr lang="en-US" altLang="zh-CN" sz="1600" dirty="0" smtClean="0"/>
          </a:p>
          <a:p>
            <a:r>
              <a:rPr lang="zh-CN" altLang="en-US" sz="1600" dirty="0" smtClean="0"/>
              <a:t>成立</a:t>
            </a:r>
            <a:endParaRPr lang="zh-CN" altLang="en-US" sz="1600" dirty="0"/>
          </a:p>
        </p:txBody>
      </p:sp>
      <p:sp>
        <p:nvSpPr>
          <p:cNvPr id="11" name="右箭头 10"/>
          <p:cNvSpPr/>
          <p:nvPr/>
        </p:nvSpPr>
        <p:spPr bwMode="auto">
          <a:xfrm>
            <a:off x="1348529" y="2615297"/>
            <a:ext cx="7407344" cy="605214"/>
          </a:xfrm>
          <a:prstGeom prs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0" rIns="91440" bIns="36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smtClean="0">
              <a:ln>
                <a:noFill/>
              </a:ln>
              <a:solidFill>
                <a:schemeClr val="bg1"/>
              </a:solidFill>
              <a:effectLst/>
              <a:latin typeface="Times New Roman" pitchFamily="18" charset="0"/>
              <a:ea typeface="宋体" pitchFamily="2" charset="-122"/>
            </a:endParaRPr>
          </a:p>
        </p:txBody>
      </p:sp>
      <p:sp>
        <p:nvSpPr>
          <p:cNvPr id="12" name="矩形 11"/>
          <p:cNvSpPr/>
          <p:nvPr/>
        </p:nvSpPr>
        <p:spPr>
          <a:xfrm>
            <a:off x="2297042" y="2723216"/>
            <a:ext cx="697627" cy="400110"/>
          </a:xfrm>
          <a:prstGeom prst="rect">
            <a:avLst/>
          </a:prstGeom>
        </p:spPr>
        <p:txBody>
          <a:bodyPr wrap="none">
            <a:spAutoFit/>
          </a:bodyPr>
          <a:lstStyle/>
          <a:p>
            <a:r>
              <a:rPr lang="en-US" altLang="zh-CN" sz="2000" dirty="0" smtClean="0">
                <a:solidFill>
                  <a:schemeClr val="bg1"/>
                </a:solidFill>
              </a:rPr>
              <a:t>1998</a:t>
            </a:r>
            <a:endParaRPr lang="zh-CN" altLang="en-US" sz="2000" dirty="0">
              <a:solidFill>
                <a:schemeClr val="bg1"/>
              </a:solidFill>
            </a:endParaRPr>
          </a:p>
        </p:txBody>
      </p:sp>
      <p:sp>
        <p:nvSpPr>
          <p:cNvPr id="13" name="矩形 12"/>
          <p:cNvSpPr/>
          <p:nvPr/>
        </p:nvSpPr>
        <p:spPr>
          <a:xfrm>
            <a:off x="3104186" y="2717849"/>
            <a:ext cx="697627" cy="400110"/>
          </a:xfrm>
          <a:prstGeom prst="rect">
            <a:avLst/>
          </a:prstGeom>
        </p:spPr>
        <p:txBody>
          <a:bodyPr wrap="none">
            <a:spAutoFit/>
          </a:bodyPr>
          <a:lstStyle/>
          <a:p>
            <a:r>
              <a:rPr lang="en-US" altLang="zh-CN" sz="2000" dirty="0" smtClean="0">
                <a:solidFill>
                  <a:schemeClr val="bg1"/>
                </a:solidFill>
              </a:rPr>
              <a:t>2000</a:t>
            </a:r>
            <a:endParaRPr lang="zh-CN" altLang="en-US" sz="2000" dirty="0">
              <a:solidFill>
                <a:schemeClr val="bg1"/>
              </a:solidFill>
            </a:endParaRPr>
          </a:p>
        </p:txBody>
      </p:sp>
      <p:sp>
        <p:nvSpPr>
          <p:cNvPr id="14" name="矩形 13"/>
          <p:cNvSpPr/>
          <p:nvPr/>
        </p:nvSpPr>
        <p:spPr>
          <a:xfrm>
            <a:off x="3855222" y="2717849"/>
            <a:ext cx="697627" cy="400110"/>
          </a:xfrm>
          <a:prstGeom prst="rect">
            <a:avLst/>
          </a:prstGeom>
        </p:spPr>
        <p:txBody>
          <a:bodyPr wrap="none">
            <a:spAutoFit/>
          </a:bodyPr>
          <a:lstStyle/>
          <a:p>
            <a:r>
              <a:rPr lang="en-US" altLang="zh-CN" sz="2000" dirty="0" smtClean="0">
                <a:solidFill>
                  <a:schemeClr val="bg1"/>
                </a:solidFill>
              </a:rPr>
              <a:t>2002</a:t>
            </a:r>
            <a:endParaRPr lang="zh-CN" altLang="en-US" sz="2000" dirty="0">
              <a:solidFill>
                <a:schemeClr val="bg1"/>
              </a:solidFill>
            </a:endParaRPr>
          </a:p>
        </p:txBody>
      </p:sp>
      <p:sp>
        <p:nvSpPr>
          <p:cNvPr id="15" name="矩形 14"/>
          <p:cNvSpPr/>
          <p:nvPr/>
        </p:nvSpPr>
        <p:spPr>
          <a:xfrm>
            <a:off x="4720663" y="2731969"/>
            <a:ext cx="697627" cy="400110"/>
          </a:xfrm>
          <a:prstGeom prst="rect">
            <a:avLst/>
          </a:prstGeom>
        </p:spPr>
        <p:txBody>
          <a:bodyPr wrap="none">
            <a:spAutoFit/>
          </a:bodyPr>
          <a:lstStyle/>
          <a:p>
            <a:r>
              <a:rPr lang="en-US" altLang="zh-CN" sz="2000" dirty="0" smtClean="0">
                <a:solidFill>
                  <a:schemeClr val="bg1"/>
                </a:solidFill>
              </a:rPr>
              <a:t>2004</a:t>
            </a:r>
            <a:endParaRPr lang="zh-CN" altLang="en-US" sz="2000" dirty="0">
              <a:solidFill>
                <a:schemeClr val="bg1"/>
              </a:solidFill>
            </a:endParaRPr>
          </a:p>
        </p:txBody>
      </p:sp>
      <p:sp>
        <p:nvSpPr>
          <p:cNvPr id="16" name="矩形 15"/>
          <p:cNvSpPr/>
          <p:nvPr/>
        </p:nvSpPr>
        <p:spPr>
          <a:xfrm>
            <a:off x="5435067" y="2731969"/>
            <a:ext cx="697627" cy="400110"/>
          </a:xfrm>
          <a:prstGeom prst="rect">
            <a:avLst/>
          </a:prstGeom>
        </p:spPr>
        <p:txBody>
          <a:bodyPr wrap="none">
            <a:spAutoFit/>
          </a:bodyPr>
          <a:lstStyle/>
          <a:p>
            <a:r>
              <a:rPr lang="en-US" altLang="zh-CN" sz="2000" dirty="0" smtClean="0">
                <a:solidFill>
                  <a:schemeClr val="bg1"/>
                </a:solidFill>
              </a:rPr>
              <a:t>2006</a:t>
            </a:r>
            <a:endParaRPr lang="zh-CN" altLang="en-US" sz="2000" dirty="0">
              <a:solidFill>
                <a:schemeClr val="bg1"/>
              </a:solidFill>
            </a:endParaRPr>
          </a:p>
        </p:txBody>
      </p:sp>
      <p:sp>
        <p:nvSpPr>
          <p:cNvPr id="17" name="矩形 16"/>
          <p:cNvSpPr/>
          <p:nvPr/>
        </p:nvSpPr>
        <p:spPr>
          <a:xfrm>
            <a:off x="6367787" y="2745363"/>
            <a:ext cx="697627" cy="400110"/>
          </a:xfrm>
          <a:prstGeom prst="rect">
            <a:avLst/>
          </a:prstGeom>
        </p:spPr>
        <p:txBody>
          <a:bodyPr wrap="none">
            <a:spAutoFit/>
          </a:bodyPr>
          <a:lstStyle/>
          <a:p>
            <a:r>
              <a:rPr lang="en-US" altLang="zh-CN" sz="2000" dirty="0" smtClean="0">
                <a:solidFill>
                  <a:schemeClr val="bg1"/>
                </a:solidFill>
              </a:rPr>
              <a:t>2008</a:t>
            </a:r>
            <a:endParaRPr lang="zh-CN" altLang="en-US" sz="2000" dirty="0">
              <a:solidFill>
                <a:schemeClr val="bg1"/>
              </a:solidFill>
            </a:endParaRPr>
          </a:p>
        </p:txBody>
      </p:sp>
      <p:sp>
        <p:nvSpPr>
          <p:cNvPr id="18" name="矩形 17"/>
          <p:cNvSpPr/>
          <p:nvPr/>
        </p:nvSpPr>
        <p:spPr>
          <a:xfrm>
            <a:off x="7287932" y="2731969"/>
            <a:ext cx="954107" cy="400110"/>
          </a:xfrm>
          <a:prstGeom prst="rect">
            <a:avLst/>
          </a:prstGeom>
        </p:spPr>
        <p:txBody>
          <a:bodyPr wrap="none">
            <a:spAutoFit/>
          </a:bodyPr>
          <a:lstStyle/>
          <a:p>
            <a:r>
              <a:rPr lang="en-US" altLang="zh-CN" sz="2000" dirty="0" smtClean="0">
                <a:solidFill>
                  <a:schemeClr val="bg1"/>
                </a:solidFill>
              </a:rPr>
              <a:t>2010</a:t>
            </a:r>
            <a:r>
              <a:rPr lang="zh-CN" altLang="en-US" sz="2000" dirty="0" smtClean="0">
                <a:solidFill>
                  <a:schemeClr val="bg1"/>
                </a:solidFill>
              </a:rPr>
              <a:t>年</a:t>
            </a:r>
            <a:endParaRPr lang="zh-CN" altLang="en-US" sz="2000" dirty="0">
              <a:solidFill>
                <a:schemeClr val="bg1"/>
              </a:solidFill>
            </a:endParaRPr>
          </a:p>
        </p:txBody>
      </p:sp>
      <p:sp>
        <p:nvSpPr>
          <p:cNvPr id="19" name="矩形 18"/>
          <p:cNvSpPr/>
          <p:nvPr/>
        </p:nvSpPr>
        <p:spPr>
          <a:xfrm>
            <a:off x="1590022" y="2717849"/>
            <a:ext cx="697627" cy="400110"/>
          </a:xfrm>
          <a:prstGeom prst="rect">
            <a:avLst/>
          </a:prstGeom>
        </p:spPr>
        <p:txBody>
          <a:bodyPr wrap="none">
            <a:spAutoFit/>
          </a:bodyPr>
          <a:lstStyle/>
          <a:p>
            <a:r>
              <a:rPr lang="en-US" altLang="zh-CN" sz="2000" dirty="0" smtClean="0">
                <a:solidFill>
                  <a:schemeClr val="bg1"/>
                </a:solidFill>
              </a:rPr>
              <a:t>1996</a:t>
            </a:r>
            <a:endParaRPr lang="zh-CN" altLang="en-US" sz="2000" dirty="0">
              <a:solidFill>
                <a:schemeClr val="bg1"/>
              </a:solidFill>
            </a:endParaRPr>
          </a:p>
        </p:txBody>
      </p:sp>
      <p:sp>
        <p:nvSpPr>
          <p:cNvPr id="20" name="圆角矩形标注 19"/>
          <p:cNvSpPr/>
          <p:nvPr/>
        </p:nvSpPr>
        <p:spPr bwMode="auto">
          <a:xfrm>
            <a:off x="2266867" y="2006417"/>
            <a:ext cx="837319" cy="477312"/>
          </a:xfrm>
          <a:prstGeom prst="wedgeRoundRectCallout">
            <a:avLst>
              <a:gd name="adj1" fmla="val 76620"/>
              <a:gd name="adj2" fmla="val 111666"/>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建立</a:t>
            </a:r>
            <a:r>
              <a:rPr lang="en-US" altLang="zh-CN" sz="1600" dirty="0" smtClean="0"/>
              <a:t>QA</a:t>
            </a:r>
            <a:r>
              <a:rPr lang="zh-CN" altLang="en-US" sz="1600" dirty="0" smtClean="0"/>
              <a:t>功能</a:t>
            </a:r>
            <a:endParaRPr lang="zh-CN" altLang="en-US" sz="1600" dirty="0"/>
          </a:p>
        </p:txBody>
      </p:sp>
      <p:sp>
        <p:nvSpPr>
          <p:cNvPr id="21" name="圆角矩形标注 20"/>
          <p:cNvSpPr/>
          <p:nvPr/>
        </p:nvSpPr>
        <p:spPr bwMode="auto">
          <a:xfrm>
            <a:off x="3294102" y="2006417"/>
            <a:ext cx="561120" cy="477312"/>
          </a:xfrm>
          <a:prstGeom prst="wedgeRoundRectCallout">
            <a:avLst>
              <a:gd name="adj1" fmla="val 59022"/>
              <a:gd name="adj2" fmla="val 11442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a:t>引入</a:t>
            </a:r>
            <a:endParaRPr lang="en-US" altLang="zh-CN" sz="1600" dirty="0" smtClean="0"/>
          </a:p>
          <a:p>
            <a:r>
              <a:rPr lang="en-US" altLang="zh-CN" sz="1600" dirty="0" smtClean="0"/>
              <a:t>EPG</a:t>
            </a:r>
            <a:endParaRPr lang="zh-CN" altLang="en-US" sz="1600" dirty="0"/>
          </a:p>
        </p:txBody>
      </p:sp>
      <p:sp>
        <p:nvSpPr>
          <p:cNvPr id="22" name="圆角矩形标注 21"/>
          <p:cNvSpPr/>
          <p:nvPr/>
        </p:nvSpPr>
        <p:spPr bwMode="auto">
          <a:xfrm>
            <a:off x="4204035" y="2006417"/>
            <a:ext cx="561120" cy="477312"/>
          </a:xfrm>
          <a:prstGeom prst="wedgeRoundRectCallout">
            <a:avLst>
              <a:gd name="adj1" fmla="val 59022"/>
              <a:gd name="adj2" fmla="val 11442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en-US" altLang="zh-CN" sz="1600" dirty="0" smtClean="0"/>
              <a:t>PMT</a:t>
            </a:r>
            <a:r>
              <a:rPr lang="zh-CN" altLang="en-US" sz="1600" dirty="0" smtClean="0"/>
              <a:t>建立</a:t>
            </a:r>
            <a:endParaRPr lang="zh-CN" altLang="en-US" sz="1600" dirty="0"/>
          </a:p>
        </p:txBody>
      </p:sp>
      <p:sp>
        <p:nvSpPr>
          <p:cNvPr id="23" name="圆角矩形标注 22"/>
          <p:cNvSpPr/>
          <p:nvPr/>
        </p:nvSpPr>
        <p:spPr bwMode="auto">
          <a:xfrm>
            <a:off x="4919671" y="1950605"/>
            <a:ext cx="561120" cy="477312"/>
          </a:xfrm>
          <a:prstGeom prst="wedgeRoundRectCallout">
            <a:avLst>
              <a:gd name="adj1" fmla="val 23851"/>
              <a:gd name="adj2" fmla="val 121314"/>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外部群体</a:t>
            </a:r>
            <a:endParaRPr lang="zh-CN" altLang="en-US" sz="1600" dirty="0"/>
          </a:p>
        </p:txBody>
      </p:sp>
      <p:sp>
        <p:nvSpPr>
          <p:cNvPr id="24" name="圆角矩形标注 23"/>
          <p:cNvSpPr/>
          <p:nvPr/>
        </p:nvSpPr>
        <p:spPr bwMode="auto">
          <a:xfrm>
            <a:off x="5749538" y="1939734"/>
            <a:ext cx="743360" cy="477312"/>
          </a:xfrm>
          <a:prstGeom prst="wedgeRoundRectCallout">
            <a:avLst>
              <a:gd name="adj1" fmla="val -50282"/>
              <a:gd name="adj2" fmla="val 12269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吞并竞争对手</a:t>
            </a:r>
            <a:endParaRPr lang="zh-CN" altLang="en-US" sz="1600" dirty="0"/>
          </a:p>
        </p:txBody>
      </p:sp>
      <p:sp>
        <p:nvSpPr>
          <p:cNvPr id="25" name="圆角矩形标注 24"/>
          <p:cNvSpPr/>
          <p:nvPr/>
        </p:nvSpPr>
        <p:spPr bwMode="auto">
          <a:xfrm>
            <a:off x="6895632" y="1939734"/>
            <a:ext cx="796704" cy="477312"/>
          </a:xfrm>
          <a:prstGeom prst="wedgeRoundRectCallout">
            <a:avLst>
              <a:gd name="adj1" fmla="val -39457"/>
              <a:gd name="adj2" fmla="val 13096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首次产品会议</a:t>
            </a:r>
            <a:endParaRPr lang="zh-CN" altLang="en-US" sz="1600" dirty="0"/>
          </a:p>
        </p:txBody>
      </p:sp>
      <p:sp>
        <p:nvSpPr>
          <p:cNvPr id="30" name="圆角矩形标注 29"/>
          <p:cNvSpPr/>
          <p:nvPr/>
        </p:nvSpPr>
        <p:spPr bwMode="auto">
          <a:xfrm>
            <a:off x="2361556" y="3408539"/>
            <a:ext cx="561120" cy="477312"/>
          </a:xfrm>
          <a:prstGeom prst="wedgeRoundRectCallout">
            <a:avLst>
              <a:gd name="adj1" fmla="val 102400"/>
              <a:gd name="adj2" fmla="val -12263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引入瀑布</a:t>
            </a:r>
            <a:endParaRPr lang="zh-CN" altLang="en-US" sz="1600" dirty="0"/>
          </a:p>
        </p:txBody>
      </p:sp>
      <p:sp>
        <p:nvSpPr>
          <p:cNvPr id="31" name="圆角矩形标注 30"/>
          <p:cNvSpPr/>
          <p:nvPr/>
        </p:nvSpPr>
        <p:spPr bwMode="auto">
          <a:xfrm>
            <a:off x="3628924" y="3479982"/>
            <a:ext cx="1107487" cy="477312"/>
          </a:xfrm>
          <a:prstGeom prst="wedgeRoundRectCallout">
            <a:avLst>
              <a:gd name="adj1" fmla="val 74561"/>
              <a:gd name="adj2" fmla="val -13641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a:t>试验</a:t>
            </a:r>
            <a:r>
              <a:rPr lang="en-US" altLang="zh-CN" sz="1600" dirty="0"/>
              <a:t>EVO </a:t>
            </a:r>
            <a:endParaRPr lang="zh-CN" altLang="en-US" sz="1600" dirty="0"/>
          </a:p>
          <a:p>
            <a:r>
              <a:rPr lang="zh-CN" altLang="en-US" sz="1600" dirty="0" smtClean="0"/>
              <a:t>方法</a:t>
            </a:r>
            <a:r>
              <a:rPr lang="en-US" altLang="zh-CN" sz="1600" dirty="0" smtClean="0"/>
              <a:t>3</a:t>
            </a:r>
            <a:r>
              <a:rPr lang="zh-CN" altLang="en-US" sz="1600" dirty="0" smtClean="0"/>
              <a:t>个月</a:t>
            </a:r>
            <a:endParaRPr lang="zh-CN" altLang="en-US" sz="1600" dirty="0"/>
          </a:p>
        </p:txBody>
      </p:sp>
      <p:cxnSp>
        <p:nvCxnSpPr>
          <p:cNvPr id="33" name="直接箭头连接符 32"/>
          <p:cNvCxnSpPr/>
          <p:nvPr/>
        </p:nvCxnSpPr>
        <p:spPr bwMode="auto">
          <a:xfrm flipH="1" flipV="1">
            <a:off x="1169724" y="3289203"/>
            <a:ext cx="7451" cy="99508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35" name="文本框 34"/>
          <p:cNvSpPr txBox="1"/>
          <p:nvPr/>
        </p:nvSpPr>
        <p:spPr>
          <a:xfrm>
            <a:off x="719985" y="3333072"/>
            <a:ext cx="449739" cy="837730"/>
          </a:xfrm>
          <a:prstGeom prst="rect">
            <a:avLst/>
          </a:prstGeom>
          <a:noFill/>
          <a:ln>
            <a:noFill/>
          </a:ln>
        </p:spPr>
        <p:txBody>
          <a:bodyPr vert="wordArtVertRtl" wrap="none" rtlCol="0">
            <a:spAutoFit/>
          </a:bodyPr>
          <a:lstStyle/>
          <a:p>
            <a:r>
              <a:rPr lang="zh-CN" altLang="en-US" sz="1600" dirty="0">
                <a:solidFill>
                  <a:srgbClr val="C00000"/>
                </a:solidFill>
              </a:rPr>
              <a:t>员工数</a:t>
            </a:r>
          </a:p>
        </p:txBody>
      </p:sp>
      <p:sp>
        <p:nvSpPr>
          <p:cNvPr id="36" name="文本框 35"/>
          <p:cNvSpPr txBox="1"/>
          <p:nvPr/>
        </p:nvSpPr>
        <p:spPr>
          <a:xfrm>
            <a:off x="1492837" y="4376338"/>
            <a:ext cx="492443" cy="338554"/>
          </a:xfrm>
          <a:prstGeom prst="rect">
            <a:avLst/>
          </a:prstGeom>
          <a:noFill/>
        </p:spPr>
        <p:txBody>
          <a:bodyPr wrap="none" rtlCol="0">
            <a:spAutoFit/>
          </a:bodyPr>
          <a:lstStyle/>
          <a:p>
            <a:r>
              <a:rPr lang="en-US" altLang="zh-CN" sz="1600" dirty="0" smtClean="0">
                <a:solidFill>
                  <a:srgbClr val="C00000"/>
                </a:solidFill>
              </a:rPr>
              <a:t>2</a:t>
            </a:r>
            <a:r>
              <a:rPr lang="zh-CN" altLang="en-US" sz="1600" dirty="0" smtClean="0">
                <a:solidFill>
                  <a:srgbClr val="C00000"/>
                </a:solidFill>
              </a:rPr>
              <a:t>人</a:t>
            </a:r>
            <a:endParaRPr lang="zh-CN" altLang="en-US" sz="1600" dirty="0">
              <a:solidFill>
                <a:srgbClr val="C00000"/>
              </a:solidFill>
            </a:endParaRPr>
          </a:p>
        </p:txBody>
      </p:sp>
      <p:sp>
        <p:nvSpPr>
          <p:cNvPr id="37" name="文本框 36"/>
          <p:cNvSpPr txBox="1"/>
          <p:nvPr/>
        </p:nvSpPr>
        <p:spPr>
          <a:xfrm>
            <a:off x="7634080" y="2386963"/>
            <a:ext cx="697627" cy="338554"/>
          </a:xfrm>
          <a:prstGeom prst="rect">
            <a:avLst/>
          </a:prstGeom>
          <a:noFill/>
          <a:ln>
            <a:solidFill>
              <a:srgbClr val="C00000"/>
            </a:solidFill>
          </a:ln>
        </p:spPr>
        <p:txBody>
          <a:bodyPr wrap="none" rtlCol="0">
            <a:spAutoFit/>
          </a:bodyPr>
          <a:lstStyle/>
          <a:p>
            <a:r>
              <a:rPr lang="en-US" altLang="zh-CN" sz="1600" dirty="0" smtClean="0">
                <a:solidFill>
                  <a:srgbClr val="C00000"/>
                </a:solidFill>
              </a:rPr>
              <a:t>260</a:t>
            </a:r>
            <a:r>
              <a:rPr lang="zh-CN" altLang="en-US" sz="1600" dirty="0" smtClean="0">
                <a:solidFill>
                  <a:srgbClr val="C00000"/>
                </a:solidFill>
              </a:rPr>
              <a:t>人</a:t>
            </a:r>
            <a:endParaRPr lang="zh-CN" altLang="en-US" sz="1600" dirty="0">
              <a:solidFill>
                <a:srgbClr val="C00000"/>
              </a:solidFill>
            </a:endParaRPr>
          </a:p>
        </p:txBody>
      </p:sp>
      <p:sp>
        <p:nvSpPr>
          <p:cNvPr id="40" name="文本框 39"/>
          <p:cNvSpPr txBox="1"/>
          <p:nvPr/>
        </p:nvSpPr>
        <p:spPr>
          <a:xfrm>
            <a:off x="4017276" y="4929416"/>
            <a:ext cx="5126724" cy="1384995"/>
          </a:xfrm>
          <a:prstGeom prst="rect">
            <a:avLst/>
          </a:prstGeom>
          <a:noFill/>
          <a:ln>
            <a:solidFill>
              <a:schemeClr val="tx1"/>
            </a:solidFill>
          </a:ln>
        </p:spPr>
        <p:txBody>
          <a:bodyPr wrap="none" rtlCol="0">
            <a:spAutoFit/>
          </a:bodyPr>
          <a:lstStyle/>
          <a:p>
            <a:r>
              <a:rPr lang="zh-CN" altLang="en-US" sz="1400" dirty="0" smtClean="0"/>
              <a:t>注释：</a:t>
            </a:r>
            <a:r>
              <a:rPr lang="en-US" altLang="zh-CN" sz="1400" dirty="0" smtClean="0"/>
              <a:t>EPG</a:t>
            </a:r>
            <a:r>
              <a:rPr lang="zh-CN" altLang="en-US" sz="1400" dirty="0" smtClean="0"/>
              <a:t>：</a:t>
            </a:r>
            <a:r>
              <a:rPr lang="en-US" altLang="zh-CN" sz="1400" dirty="0" smtClean="0"/>
              <a:t>Engineering Process Group(</a:t>
            </a:r>
            <a:r>
              <a:rPr lang="zh-CN" altLang="en-US" sz="1400" dirty="0" smtClean="0"/>
              <a:t>工程过程组</a:t>
            </a:r>
            <a:r>
              <a:rPr lang="en-US" altLang="zh-CN" sz="1400" dirty="0" smtClean="0"/>
              <a:t>)</a:t>
            </a:r>
          </a:p>
          <a:p>
            <a:pPr lvl="1"/>
            <a:r>
              <a:rPr lang="en-US" altLang="zh-CN" sz="1400" dirty="0" smtClean="0"/>
              <a:t>  EVO</a:t>
            </a:r>
            <a:r>
              <a:rPr lang="zh-CN" altLang="en-US" sz="1400" dirty="0"/>
              <a:t>：</a:t>
            </a:r>
            <a:r>
              <a:rPr lang="en-US" altLang="zh-CN" sz="1400" dirty="0" smtClean="0"/>
              <a:t>evolutionary development(</a:t>
            </a:r>
            <a:r>
              <a:rPr lang="zh-CN" altLang="en-US" sz="1400" dirty="0" smtClean="0"/>
              <a:t>渐进式开发</a:t>
            </a:r>
            <a:r>
              <a:rPr lang="en-US" altLang="zh-CN" sz="1400" dirty="0" smtClean="0"/>
              <a:t>)</a:t>
            </a:r>
            <a:endParaRPr lang="en-US" altLang="zh-CN" sz="1400" dirty="0"/>
          </a:p>
          <a:p>
            <a:pPr lvl="1"/>
            <a:r>
              <a:rPr lang="en-US" altLang="zh-CN" sz="1400" dirty="0" smtClean="0"/>
              <a:t>  QA</a:t>
            </a:r>
            <a:r>
              <a:rPr lang="zh-CN" altLang="en-US" sz="1400" dirty="0" smtClean="0"/>
              <a:t>：</a:t>
            </a:r>
            <a:r>
              <a:rPr lang="en-US" altLang="zh-CN" sz="1400" dirty="0" smtClean="0"/>
              <a:t>Quality Assurance(</a:t>
            </a:r>
            <a:r>
              <a:rPr lang="zh-CN" altLang="en-US" sz="1400" dirty="0" smtClean="0"/>
              <a:t>质量保证</a:t>
            </a:r>
            <a:r>
              <a:rPr lang="en-US" altLang="zh-CN" sz="1400" dirty="0" smtClean="0"/>
              <a:t>)</a:t>
            </a:r>
          </a:p>
          <a:p>
            <a:pPr lvl="1"/>
            <a:r>
              <a:rPr lang="en-US" altLang="zh-CN" sz="1400" dirty="0" smtClean="0"/>
              <a:t>  PMT </a:t>
            </a:r>
            <a:r>
              <a:rPr lang="en-US" altLang="zh-CN" sz="1400" dirty="0"/>
              <a:t>:</a:t>
            </a:r>
            <a:r>
              <a:rPr lang="en-US" altLang="zh-CN" sz="1400" dirty="0" smtClean="0"/>
              <a:t>Product </a:t>
            </a:r>
            <a:r>
              <a:rPr lang="en-US" altLang="zh-CN" sz="1400" dirty="0"/>
              <a:t>Management Team </a:t>
            </a:r>
            <a:r>
              <a:rPr lang="en-US" altLang="zh-CN" sz="1400" dirty="0" smtClean="0"/>
              <a:t>(</a:t>
            </a:r>
            <a:r>
              <a:rPr lang="zh-CN" altLang="en-US" sz="1400" dirty="0" smtClean="0"/>
              <a:t>产品管理队伍</a:t>
            </a:r>
            <a:r>
              <a:rPr lang="en-US" altLang="zh-CN" sz="1400" dirty="0" smtClean="0"/>
              <a:t>)</a:t>
            </a:r>
          </a:p>
          <a:p>
            <a:pPr lvl="1"/>
            <a:r>
              <a:rPr lang="en-US" altLang="zh-CN" sz="1400" dirty="0" smtClean="0"/>
              <a:t>  PSG</a:t>
            </a:r>
            <a:r>
              <a:rPr lang="zh-CN" altLang="en-US" sz="1400" dirty="0" smtClean="0"/>
              <a:t>：</a:t>
            </a:r>
            <a:r>
              <a:rPr lang="en-US" altLang="zh-CN" sz="1400" dirty="0" smtClean="0"/>
              <a:t>Product </a:t>
            </a:r>
            <a:r>
              <a:rPr lang="en-US" altLang="zh-CN" sz="1400" dirty="0"/>
              <a:t>Strategy </a:t>
            </a:r>
            <a:r>
              <a:rPr lang="en-US" altLang="zh-CN" sz="1400" dirty="0" smtClean="0"/>
              <a:t>Group(</a:t>
            </a:r>
            <a:r>
              <a:rPr lang="zh-CN" altLang="en-US" sz="1400" dirty="0" smtClean="0"/>
              <a:t>产品策略组</a:t>
            </a:r>
            <a:r>
              <a:rPr lang="en-US" altLang="zh-CN" sz="1400" dirty="0" smtClean="0"/>
              <a:t>)</a:t>
            </a:r>
          </a:p>
          <a:p>
            <a:pPr lvl="1"/>
            <a:r>
              <a:rPr lang="en-US" altLang="zh-CN" sz="1400" dirty="0" smtClean="0"/>
              <a:t>  SPLE</a:t>
            </a:r>
            <a:r>
              <a:rPr lang="zh-CN" altLang="en-US" sz="1400" dirty="0" smtClean="0"/>
              <a:t>：</a:t>
            </a:r>
            <a:r>
              <a:rPr lang="en-US" altLang="zh-CN" sz="1400" dirty="0"/>
              <a:t>software product line </a:t>
            </a:r>
            <a:r>
              <a:rPr lang="en-US" altLang="zh-CN" sz="1400" dirty="0" smtClean="0"/>
              <a:t>engineering(</a:t>
            </a:r>
            <a:r>
              <a:rPr lang="zh-CN" altLang="en-US" sz="1400" dirty="0" smtClean="0"/>
              <a:t>软件产品线工程</a:t>
            </a:r>
            <a:r>
              <a:rPr lang="en-US" altLang="zh-CN" sz="1400" dirty="0" smtClean="0"/>
              <a:t>)</a:t>
            </a:r>
            <a:endParaRPr lang="en-US" altLang="zh-CN" sz="1400" dirty="0"/>
          </a:p>
        </p:txBody>
      </p:sp>
      <p:sp>
        <p:nvSpPr>
          <p:cNvPr id="41" name="圆角矩形标注 40"/>
          <p:cNvSpPr/>
          <p:nvPr/>
        </p:nvSpPr>
        <p:spPr bwMode="auto">
          <a:xfrm>
            <a:off x="4881323" y="3531855"/>
            <a:ext cx="953733" cy="477312"/>
          </a:xfrm>
          <a:prstGeom prst="wedgeRoundRectCallout">
            <a:avLst>
              <a:gd name="adj1" fmla="val -1470"/>
              <a:gd name="adj2" fmla="val -163977"/>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接纳</a:t>
            </a:r>
            <a:r>
              <a:rPr lang="en-US" altLang="zh-CN" sz="1600" dirty="0" smtClean="0"/>
              <a:t>EVO </a:t>
            </a:r>
            <a:endParaRPr lang="zh-CN" altLang="en-US" sz="1600" dirty="0"/>
          </a:p>
          <a:p>
            <a:r>
              <a:rPr lang="zh-CN" altLang="en-US" sz="1600" dirty="0" smtClean="0"/>
              <a:t>方法</a:t>
            </a:r>
            <a:endParaRPr lang="zh-CN" altLang="en-US" sz="1600" dirty="0"/>
          </a:p>
        </p:txBody>
      </p:sp>
      <p:sp>
        <p:nvSpPr>
          <p:cNvPr id="42" name="圆角矩形标注 41"/>
          <p:cNvSpPr/>
          <p:nvPr/>
        </p:nvSpPr>
        <p:spPr bwMode="auto">
          <a:xfrm>
            <a:off x="5883425" y="3498902"/>
            <a:ext cx="953733" cy="477312"/>
          </a:xfrm>
          <a:prstGeom prst="wedgeRoundRectCallout">
            <a:avLst>
              <a:gd name="adj1" fmla="val -51132"/>
              <a:gd name="adj2" fmla="val -15157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en-US" altLang="zh-CN" sz="1600" dirty="0" smtClean="0"/>
              <a:t>PSG</a:t>
            </a:r>
            <a:r>
              <a:rPr lang="zh-CN" altLang="en-US" sz="1600" dirty="0" smtClean="0"/>
              <a:t>替代</a:t>
            </a:r>
            <a:r>
              <a:rPr lang="en-US" altLang="zh-CN" sz="1600" dirty="0" smtClean="0"/>
              <a:t>PMT</a:t>
            </a:r>
            <a:endParaRPr lang="zh-CN" altLang="en-US" sz="1600" dirty="0"/>
          </a:p>
        </p:txBody>
      </p:sp>
      <p:sp>
        <p:nvSpPr>
          <p:cNvPr id="43" name="圆角矩形标注 42"/>
          <p:cNvSpPr/>
          <p:nvPr/>
        </p:nvSpPr>
        <p:spPr bwMode="auto">
          <a:xfrm>
            <a:off x="7047796" y="3568481"/>
            <a:ext cx="953733" cy="477312"/>
          </a:xfrm>
          <a:prstGeom prst="wedgeRoundRectCallout">
            <a:avLst>
              <a:gd name="adj1" fmla="val -133213"/>
              <a:gd name="adj2" fmla="val -166733"/>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0" rIns="36000" bIns="36000" numCol="1" rtlCol="0" anchor="t" anchorCtr="0" compatLnSpc="1">
            <a:prstTxWarp prst="textNoShape">
              <a:avLst/>
            </a:prstTxWarp>
          </a:bodyPr>
          <a:lstStyle/>
          <a:p>
            <a:r>
              <a:rPr lang="zh-CN" altLang="en-US" sz="1600" dirty="0" smtClean="0"/>
              <a:t>建立体系结构队伍</a:t>
            </a:r>
            <a:endParaRPr lang="zh-CN" altLang="en-US" sz="1600" dirty="0"/>
          </a:p>
        </p:txBody>
      </p:sp>
      <p:sp>
        <p:nvSpPr>
          <p:cNvPr id="34" name="任意多边形 33"/>
          <p:cNvSpPr/>
          <p:nvPr/>
        </p:nvSpPr>
        <p:spPr bwMode="auto">
          <a:xfrm>
            <a:off x="1590022" y="2552420"/>
            <a:ext cx="6107008" cy="1731865"/>
          </a:xfrm>
          <a:custGeom>
            <a:avLst/>
            <a:gdLst>
              <a:gd name="connsiteX0" fmla="*/ 0 w 5889812"/>
              <a:gd name="connsiteY0" fmla="*/ 1741394 h 1741394"/>
              <a:gd name="connsiteX1" fmla="*/ 4619065 w 5889812"/>
              <a:gd name="connsiteY1" fmla="*/ 1035424 h 1741394"/>
              <a:gd name="connsiteX2" fmla="*/ 4645959 w 5889812"/>
              <a:gd name="connsiteY2" fmla="*/ 147918 h 1741394"/>
              <a:gd name="connsiteX3" fmla="*/ 5889812 w 5889812"/>
              <a:gd name="connsiteY3" fmla="*/ 0 h 1741394"/>
              <a:gd name="connsiteX4" fmla="*/ 5889812 w 5889812"/>
              <a:gd name="connsiteY4" fmla="*/ 0 h 17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9812" h="1741394">
                <a:moveTo>
                  <a:pt x="0" y="1741394"/>
                </a:moveTo>
                <a:lnTo>
                  <a:pt x="4619065" y="1035424"/>
                </a:lnTo>
                <a:lnTo>
                  <a:pt x="4645959" y="147918"/>
                </a:lnTo>
                <a:lnTo>
                  <a:pt x="5889812" y="0"/>
                </a:lnTo>
                <a:lnTo>
                  <a:pt x="5889812" y="0"/>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4" name="文本框 43"/>
          <p:cNvSpPr txBox="1"/>
          <p:nvPr/>
        </p:nvSpPr>
        <p:spPr>
          <a:xfrm>
            <a:off x="944854" y="5049979"/>
            <a:ext cx="1415772"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dirty="0" smtClean="0">
                <a:solidFill>
                  <a:schemeClr val="tx1"/>
                </a:solidFill>
              </a:rPr>
              <a:t>概念初创</a:t>
            </a:r>
            <a:endParaRPr lang="zh-CN" altLang="en-US" dirty="0">
              <a:solidFill>
                <a:schemeClr val="tx1"/>
              </a:solidFill>
            </a:endParaRPr>
          </a:p>
        </p:txBody>
      </p:sp>
      <p:sp>
        <p:nvSpPr>
          <p:cNvPr id="45" name="文本框 44"/>
          <p:cNvSpPr txBox="1"/>
          <p:nvPr/>
        </p:nvSpPr>
        <p:spPr>
          <a:xfrm>
            <a:off x="2501184" y="4643449"/>
            <a:ext cx="1415772"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dirty="0" smtClean="0">
                <a:solidFill>
                  <a:schemeClr val="tx1"/>
                </a:solidFill>
              </a:rPr>
              <a:t>有序管理</a:t>
            </a:r>
            <a:endParaRPr lang="zh-CN" altLang="en-US" dirty="0">
              <a:solidFill>
                <a:schemeClr val="tx1"/>
              </a:solidFill>
            </a:endParaRPr>
          </a:p>
        </p:txBody>
      </p:sp>
      <p:sp>
        <p:nvSpPr>
          <p:cNvPr id="46" name="文本框 45"/>
          <p:cNvSpPr txBox="1"/>
          <p:nvPr/>
        </p:nvSpPr>
        <p:spPr>
          <a:xfrm>
            <a:off x="4484595" y="4383445"/>
            <a:ext cx="1107996"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dirty="0" smtClean="0">
                <a:solidFill>
                  <a:schemeClr val="tx1"/>
                </a:solidFill>
              </a:rPr>
              <a:t>产品线</a:t>
            </a:r>
            <a:endParaRPr lang="zh-CN" altLang="en-US" dirty="0">
              <a:solidFill>
                <a:schemeClr val="tx1"/>
              </a:solidFill>
            </a:endParaRPr>
          </a:p>
        </p:txBody>
      </p:sp>
      <p:sp>
        <p:nvSpPr>
          <p:cNvPr id="47" name="文本框 46"/>
          <p:cNvSpPr txBox="1"/>
          <p:nvPr/>
        </p:nvSpPr>
        <p:spPr>
          <a:xfrm>
            <a:off x="6276564" y="4258624"/>
            <a:ext cx="1415772"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dirty="0" smtClean="0">
                <a:solidFill>
                  <a:schemeClr val="tx1"/>
                </a:solidFill>
              </a:rPr>
              <a:t>生态系统</a:t>
            </a:r>
            <a:endParaRPr lang="zh-CN" altLang="en-US" dirty="0">
              <a:solidFill>
                <a:schemeClr val="tx1"/>
              </a:solidFill>
            </a:endParaRPr>
          </a:p>
        </p:txBody>
      </p:sp>
      <p:sp>
        <p:nvSpPr>
          <p:cNvPr id="48" name="虚尾箭头 47"/>
          <p:cNvSpPr/>
          <p:nvPr/>
        </p:nvSpPr>
        <p:spPr bwMode="auto">
          <a:xfrm rot="19989070">
            <a:off x="2362970" y="5081622"/>
            <a:ext cx="513117" cy="310001"/>
          </a:xfrm>
          <a:prstGeom prst="striped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9" name="虚尾箭头 48"/>
          <p:cNvSpPr/>
          <p:nvPr/>
        </p:nvSpPr>
        <p:spPr bwMode="auto">
          <a:xfrm rot="19989070">
            <a:off x="3879294" y="4550797"/>
            <a:ext cx="513117" cy="310001"/>
          </a:xfrm>
          <a:prstGeom prst="striped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0" name="虚尾箭头 49"/>
          <p:cNvSpPr/>
          <p:nvPr/>
        </p:nvSpPr>
        <p:spPr bwMode="auto">
          <a:xfrm rot="19989070">
            <a:off x="5715507" y="4363709"/>
            <a:ext cx="513117" cy="310001"/>
          </a:xfrm>
          <a:prstGeom prst="striped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1" name="文本框 50"/>
          <p:cNvSpPr txBox="1"/>
          <p:nvPr/>
        </p:nvSpPr>
        <p:spPr>
          <a:xfrm>
            <a:off x="936240" y="5661125"/>
            <a:ext cx="2980716" cy="646331"/>
          </a:xfrm>
          <a:prstGeom prst="rect">
            <a:avLst/>
          </a:prstGeom>
          <a:noFill/>
        </p:spPr>
        <p:txBody>
          <a:bodyPr wrap="square" rtlCol="0">
            <a:spAutoFit/>
          </a:bodyPr>
          <a:lstStyle/>
          <a:p>
            <a:r>
              <a:rPr lang="zh-CN" altLang="en-US" sz="1200" dirty="0" smtClean="0"/>
              <a:t>来源：“</a:t>
            </a:r>
            <a:r>
              <a:rPr lang="en-US" altLang="zh-CN" sz="1200" dirty="0" smtClean="0"/>
              <a:t>A </a:t>
            </a:r>
            <a:r>
              <a:rPr lang="en-US" altLang="zh-CN" sz="1200" dirty="0"/>
              <a:t>longitudinal case study of an emerging software ecosystem: Implications </a:t>
            </a:r>
            <a:r>
              <a:rPr lang="en-US" altLang="zh-CN" sz="1200" dirty="0" smtClean="0"/>
              <a:t>for practice </a:t>
            </a:r>
            <a:r>
              <a:rPr lang="en-US" altLang="zh-CN" sz="1200" dirty="0"/>
              <a:t>and </a:t>
            </a:r>
            <a:r>
              <a:rPr lang="en-US" altLang="zh-CN" sz="1200" dirty="0" smtClean="0"/>
              <a:t>theory</a:t>
            </a:r>
            <a:r>
              <a:rPr lang="zh-CN" altLang="en-US" sz="1200" dirty="0"/>
              <a:t>”</a:t>
            </a:r>
          </a:p>
        </p:txBody>
      </p:sp>
    </p:spTree>
    <p:extLst>
      <p:ext uri="{BB962C8B-B14F-4D97-AF65-F5344CB8AC3E}">
        <p14:creationId xmlns:p14="http://schemas.microsoft.com/office/powerpoint/2010/main" val="16763607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今天：软件已深入到国民经济各个方面</a:t>
            </a:r>
            <a:endParaRPr lang="zh-CN" altLang="en-US" dirty="0"/>
          </a:p>
        </p:txBody>
      </p:sp>
      <p:sp>
        <p:nvSpPr>
          <p:cNvPr id="3" name="内容占位符 2"/>
          <p:cNvSpPr>
            <a:spLocks noGrp="1"/>
          </p:cNvSpPr>
          <p:nvPr>
            <p:ph idx="1"/>
          </p:nvPr>
        </p:nvSpPr>
        <p:spPr>
          <a:xfrm>
            <a:off x="990600" y="1115460"/>
            <a:ext cx="8001000" cy="4902200"/>
          </a:xfrm>
        </p:spPr>
        <p:txBody>
          <a:bodyPr/>
          <a:lstStyle/>
          <a:p>
            <a:r>
              <a:rPr lang="en-US" altLang="zh-CN" dirty="0"/>
              <a:t>BSA</a:t>
            </a:r>
            <a:r>
              <a:rPr lang="zh-CN" altLang="en-US" dirty="0"/>
              <a:t>（软件联盟） </a:t>
            </a:r>
            <a:r>
              <a:rPr lang="en-US" altLang="zh-CN" dirty="0"/>
              <a:t>Foundation</a:t>
            </a:r>
            <a:r>
              <a:rPr lang="zh-CN" altLang="en-US" dirty="0"/>
              <a:t>旗下独立研究机构</a:t>
            </a:r>
            <a:r>
              <a:rPr lang="en-US" altLang="zh-CN" dirty="0"/>
              <a:t>Software.org</a:t>
            </a:r>
            <a:r>
              <a:rPr lang="zh-CN" altLang="en-US" dirty="0"/>
              <a:t>日前发布报告</a:t>
            </a:r>
            <a:r>
              <a:rPr lang="zh-CN" altLang="en-US" dirty="0" smtClean="0"/>
              <a:t>称：</a:t>
            </a:r>
            <a:endParaRPr lang="en-US" altLang="zh-CN" dirty="0" smtClean="0"/>
          </a:p>
          <a:p>
            <a:pPr lvl="1"/>
            <a:r>
              <a:rPr lang="zh-CN" altLang="en-US" dirty="0" smtClean="0"/>
              <a:t>美国</a:t>
            </a:r>
            <a:r>
              <a:rPr lang="zh-CN" altLang="en-US" dirty="0"/>
              <a:t>：</a:t>
            </a:r>
            <a:r>
              <a:rPr lang="zh-CN" altLang="en-US" dirty="0" smtClean="0"/>
              <a:t>软件行业</a:t>
            </a:r>
            <a:r>
              <a:rPr lang="en-US" altLang="zh-CN" dirty="0" smtClean="0"/>
              <a:t>2015</a:t>
            </a:r>
            <a:r>
              <a:rPr lang="zh-CN" altLang="en-US" dirty="0" smtClean="0"/>
              <a:t>年直接</a:t>
            </a:r>
            <a:r>
              <a:rPr lang="zh-CN" altLang="en-US" dirty="0"/>
              <a:t>或间接地</a:t>
            </a:r>
            <a:r>
              <a:rPr lang="zh-CN" altLang="en-US" dirty="0" smtClean="0"/>
              <a:t>为</a:t>
            </a:r>
            <a:r>
              <a:rPr lang="en-US" altLang="zh-CN" dirty="0" smtClean="0"/>
              <a:t>GDP</a:t>
            </a:r>
            <a:r>
              <a:rPr lang="zh-CN" altLang="en-US" dirty="0"/>
              <a:t>贡献了超过</a:t>
            </a:r>
            <a:r>
              <a:rPr lang="en-US" altLang="zh-CN" dirty="0"/>
              <a:t>1.14</a:t>
            </a:r>
            <a:r>
              <a:rPr lang="zh-CN" altLang="en-US" dirty="0"/>
              <a:t>万亿</a:t>
            </a:r>
            <a:r>
              <a:rPr lang="zh-CN" altLang="en-US" dirty="0" smtClean="0"/>
              <a:t>美元</a:t>
            </a:r>
            <a:r>
              <a:rPr lang="en-US" altLang="zh-CN" dirty="0"/>
              <a:t>,</a:t>
            </a:r>
            <a:r>
              <a:rPr lang="zh-CN" altLang="en-US" dirty="0" smtClean="0"/>
              <a:t>比</a:t>
            </a:r>
            <a:r>
              <a:rPr lang="en-US" altLang="zh-CN" dirty="0"/>
              <a:t>2014</a:t>
            </a:r>
            <a:r>
              <a:rPr lang="zh-CN" altLang="en-US" dirty="0"/>
              <a:t>年增长了</a:t>
            </a:r>
            <a:r>
              <a:rPr lang="en-US" altLang="zh-CN" dirty="0"/>
              <a:t>6.4%</a:t>
            </a:r>
            <a:r>
              <a:rPr lang="zh-CN" altLang="en-US" dirty="0" smtClean="0"/>
              <a:t>。雇佣</a:t>
            </a:r>
            <a:r>
              <a:rPr lang="en-US" altLang="zh-CN" dirty="0" smtClean="0"/>
              <a:t>1000</a:t>
            </a:r>
            <a:r>
              <a:rPr lang="zh-CN" altLang="en-US" dirty="0"/>
              <a:t>万</a:t>
            </a:r>
            <a:r>
              <a:rPr lang="zh-CN" altLang="en-US" dirty="0" smtClean="0"/>
              <a:t>人。</a:t>
            </a:r>
            <a:endParaRPr lang="en-US" altLang="zh-CN" dirty="0" smtClean="0"/>
          </a:p>
          <a:p>
            <a:pPr lvl="1"/>
            <a:r>
              <a:rPr lang="zh-CN" altLang="en-US" dirty="0" smtClean="0"/>
              <a:t>欧洲各国的情况如下：</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smtClean="0"/>
              <a:t>软件推动经济的增长，是人类知识在计算机上固化</a:t>
            </a:r>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2576686689"/>
              </p:ext>
            </p:extLst>
          </p:nvPr>
        </p:nvGraphicFramePr>
        <p:xfrm>
          <a:off x="990600" y="3375787"/>
          <a:ext cx="7823200" cy="2443939"/>
        </p:xfrm>
        <a:graphic>
          <a:graphicData uri="http://schemas.openxmlformats.org/drawingml/2006/table">
            <a:tbl>
              <a:tblPr firstRow="1" bandRow="1">
                <a:tableStyleId>{C4B1156A-380E-4F78-BDF5-A606A8083BF9}</a:tableStyleId>
              </a:tblPr>
              <a:tblGrid>
                <a:gridCol w="2082800">
                  <a:extLst>
                    <a:ext uri="{9D8B030D-6E8A-4147-A177-3AD203B41FA5}">
                      <a16:colId xmlns:a16="http://schemas.microsoft.com/office/drawing/2014/main" val="2943022980"/>
                    </a:ext>
                  </a:extLst>
                </a:gridCol>
                <a:gridCol w="1046480">
                  <a:extLst>
                    <a:ext uri="{9D8B030D-6E8A-4147-A177-3AD203B41FA5}">
                      <a16:colId xmlns:a16="http://schemas.microsoft.com/office/drawing/2014/main" val="4239913841"/>
                    </a:ext>
                  </a:extLst>
                </a:gridCol>
                <a:gridCol w="1270000">
                  <a:extLst>
                    <a:ext uri="{9D8B030D-6E8A-4147-A177-3AD203B41FA5}">
                      <a16:colId xmlns:a16="http://schemas.microsoft.com/office/drawing/2014/main" val="3829028546"/>
                    </a:ext>
                  </a:extLst>
                </a:gridCol>
                <a:gridCol w="1148080">
                  <a:extLst>
                    <a:ext uri="{9D8B030D-6E8A-4147-A177-3AD203B41FA5}">
                      <a16:colId xmlns:a16="http://schemas.microsoft.com/office/drawing/2014/main" val="4289152092"/>
                    </a:ext>
                  </a:extLst>
                </a:gridCol>
                <a:gridCol w="1188720">
                  <a:extLst>
                    <a:ext uri="{9D8B030D-6E8A-4147-A177-3AD203B41FA5}">
                      <a16:colId xmlns:a16="http://schemas.microsoft.com/office/drawing/2014/main" val="2405959771"/>
                    </a:ext>
                  </a:extLst>
                </a:gridCol>
                <a:gridCol w="1087120">
                  <a:extLst>
                    <a:ext uri="{9D8B030D-6E8A-4147-A177-3AD203B41FA5}">
                      <a16:colId xmlns:a16="http://schemas.microsoft.com/office/drawing/2014/main" val="606471757"/>
                    </a:ext>
                  </a:extLst>
                </a:gridCol>
              </a:tblGrid>
              <a:tr h="338837">
                <a:tc>
                  <a:txBody>
                    <a:bodyPr/>
                    <a:lstStyle/>
                    <a:p>
                      <a:endParaRPr lang="zh-CN" altLang="en-US" sz="1600" dirty="0"/>
                    </a:p>
                  </a:txBody>
                  <a:tcPr/>
                </a:tc>
                <a:tc>
                  <a:txBody>
                    <a:bodyPr/>
                    <a:lstStyle/>
                    <a:p>
                      <a:r>
                        <a:rPr lang="zh-CN" altLang="en-US" sz="1600" dirty="0" smtClean="0"/>
                        <a:t>英国</a:t>
                      </a:r>
                      <a:endParaRPr lang="zh-CN" altLang="en-US" sz="1600" dirty="0"/>
                    </a:p>
                  </a:txBody>
                  <a:tcPr/>
                </a:tc>
                <a:tc>
                  <a:txBody>
                    <a:bodyPr/>
                    <a:lstStyle/>
                    <a:p>
                      <a:r>
                        <a:rPr lang="zh-CN" altLang="en-US" sz="1600" dirty="0" smtClean="0"/>
                        <a:t>德国</a:t>
                      </a:r>
                      <a:endParaRPr lang="zh-CN" altLang="en-US" sz="1600" dirty="0"/>
                    </a:p>
                  </a:txBody>
                  <a:tcPr/>
                </a:tc>
                <a:tc>
                  <a:txBody>
                    <a:bodyPr/>
                    <a:lstStyle/>
                    <a:p>
                      <a:r>
                        <a:rPr lang="zh-CN" altLang="en-US" sz="1600" dirty="0" smtClean="0"/>
                        <a:t>法国</a:t>
                      </a:r>
                      <a:endParaRPr lang="zh-CN" altLang="en-US" sz="1600" dirty="0"/>
                    </a:p>
                  </a:txBody>
                  <a:tcPr/>
                </a:tc>
                <a:tc>
                  <a:txBody>
                    <a:bodyPr/>
                    <a:lstStyle/>
                    <a:p>
                      <a:r>
                        <a:rPr lang="zh-CN" altLang="en-US" sz="1600" dirty="0" smtClean="0"/>
                        <a:t>意大利</a:t>
                      </a:r>
                      <a:endParaRPr lang="zh-CN" altLang="en-US" sz="1600" dirty="0"/>
                    </a:p>
                  </a:txBody>
                  <a:tcPr/>
                </a:tc>
                <a:tc>
                  <a:txBody>
                    <a:bodyPr/>
                    <a:lstStyle/>
                    <a:p>
                      <a:r>
                        <a:rPr lang="zh-CN" altLang="en-US" sz="1600" dirty="0" smtClean="0"/>
                        <a:t>西班牙</a:t>
                      </a:r>
                      <a:endParaRPr lang="zh-CN" altLang="en-US" sz="1600" dirty="0"/>
                    </a:p>
                  </a:txBody>
                  <a:tcPr/>
                </a:tc>
                <a:extLst>
                  <a:ext uri="{0D108BD9-81ED-4DB2-BD59-A6C34878D82A}">
                    <a16:rowId xmlns:a16="http://schemas.microsoft.com/office/drawing/2014/main" val="1455540144"/>
                  </a:ext>
                </a:extLst>
              </a:tr>
              <a:tr h="584842">
                <a:tc>
                  <a:txBody>
                    <a:bodyPr/>
                    <a:lstStyle/>
                    <a:p>
                      <a:r>
                        <a:rPr lang="zh-CN" altLang="en-US" sz="1600" dirty="0" smtClean="0"/>
                        <a:t>直接创造产值占本国</a:t>
                      </a:r>
                      <a:r>
                        <a:rPr lang="en-US" altLang="zh-CN" sz="1600" dirty="0" smtClean="0"/>
                        <a:t>GDP(%)</a:t>
                      </a:r>
                      <a:endParaRPr lang="zh-CN" altLang="en-US" sz="1600" dirty="0"/>
                    </a:p>
                  </a:txBody>
                  <a:tcPr/>
                </a:tc>
                <a:tc>
                  <a:txBody>
                    <a:bodyPr/>
                    <a:lstStyle/>
                    <a:p>
                      <a:r>
                        <a:rPr lang="en-US" altLang="zh-CN" sz="1600" dirty="0" smtClean="0"/>
                        <a:t>2.9</a:t>
                      </a:r>
                      <a:endParaRPr lang="zh-CN" altLang="en-US" sz="1600" dirty="0"/>
                    </a:p>
                  </a:txBody>
                  <a:tcPr/>
                </a:tc>
                <a:tc>
                  <a:txBody>
                    <a:bodyPr/>
                    <a:lstStyle/>
                    <a:p>
                      <a:r>
                        <a:rPr lang="en-US" altLang="zh-CN" sz="1600" dirty="0" smtClean="0"/>
                        <a:t>2.1</a:t>
                      </a:r>
                      <a:endParaRPr lang="zh-CN" altLang="en-US" sz="1600" dirty="0"/>
                    </a:p>
                  </a:txBody>
                  <a:tcPr/>
                </a:tc>
                <a:tc>
                  <a:txBody>
                    <a:bodyPr/>
                    <a:lstStyle/>
                    <a:p>
                      <a:r>
                        <a:rPr lang="en-US" altLang="zh-CN" sz="1600" dirty="0" smtClean="0"/>
                        <a:t>1.7</a:t>
                      </a:r>
                      <a:endParaRPr lang="zh-CN" altLang="en-US" sz="1600" dirty="0"/>
                    </a:p>
                  </a:txBody>
                  <a:tcPr/>
                </a:tc>
                <a:tc>
                  <a:txBody>
                    <a:bodyPr/>
                    <a:lstStyle/>
                    <a:p>
                      <a:r>
                        <a:rPr lang="en-US" altLang="zh-CN" sz="1600" dirty="0" smtClean="0"/>
                        <a:t>1.3</a:t>
                      </a:r>
                      <a:endParaRPr lang="zh-CN" altLang="en-US" sz="1600" dirty="0"/>
                    </a:p>
                  </a:txBody>
                  <a:tcPr/>
                </a:tc>
                <a:tc>
                  <a:txBody>
                    <a:bodyPr/>
                    <a:lstStyle/>
                    <a:p>
                      <a:r>
                        <a:rPr lang="en-US" altLang="zh-CN" sz="1600" dirty="0" smtClean="0"/>
                        <a:t>1.2</a:t>
                      </a:r>
                      <a:endParaRPr lang="zh-CN" altLang="en-US" sz="1600" dirty="0"/>
                    </a:p>
                  </a:txBody>
                  <a:tcPr/>
                </a:tc>
                <a:extLst>
                  <a:ext uri="{0D108BD9-81ED-4DB2-BD59-A6C34878D82A}">
                    <a16:rowId xmlns:a16="http://schemas.microsoft.com/office/drawing/2014/main" val="512966465"/>
                  </a:ext>
                </a:extLst>
              </a:tr>
              <a:tr h="584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直接和间接创造产值占本国</a:t>
                      </a:r>
                      <a:r>
                        <a:rPr lang="en-US" altLang="zh-CN" sz="1600" dirty="0" smtClean="0"/>
                        <a:t>GDP(%)</a:t>
                      </a:r>
                      <a:endParaRPr lang="zh-CN" altLang="en-US" sz="1600" dirty="0" smtClean="0"/>
                    </a:p>
                  </a:txBody>
                  <a:tcPr/>
                </a:tc>
                <a:tc>
                  <a:txBody>
                    <a:bodyPr/>
                    <a:lstStyle/>
                    <a:p>
                      <a:r>
                        <a:rPr lang="en-US" altLang="zh-CN" sz="1600" dirty="0" smtClean="0"/>
                        <a:t>7.1</a:t>
                      </a:r>
                      <a:endParaRPr lang="zh-CN" altLang="en-US" sz="1600" dirty="0"/>
                    </a:p>
                  </a:txBody>
                  <a:tcPr/>
                </a:tc>
                <a:tc>
                  <a:txBody>
                    <a:bodyPr/>
                    <a:lstStyle/>
                    <a:p>
                      <a:r>
                        <a:rPr lang="en-US" altLang="zh-CN" sz="1600" dirty="0" smtClean="0"/>
                        <a:t>5.2</a:t>
                      </a:r>
                      <a:endParaRPr lang="zh-CN" altLang="en-US" sz="1600" dirty="0"/>
                    </a:p>
                  </a:txBody>
                  <a:tcPr/>
                </a:tc>
                <a:tc>
                  <a:txBody>
                    <a:bodyPr/>
                    <a:lstStyle/>
                    <a:p>
                      <a:r>
                        <a:rPr lang="en-US" altLang="zh-CN" sz="1600" dirty="0" smtClean="0"/>
                        <a:t>5.3</a:t>
                      </a:r>
                      <a:endParaRPr lang="zh-CN" altLang="en-US" sz="1600" dirty="0"/>
                    </a:p>
                  </a:txBody>
                  <a:tcPr/>
                </a:tc>
                <a:tc>
                  <a:txBody>
                    <a:bodyPr/>
                    <a:lstStyle/>
                    <a:p>
                      <a:r>
                        <a:rPr lang="en-US" altLang="zh-CN" sz="1600" dirty="0" smtClean="0"/>
                        <a:t>3.2</a:t>
                      </a:r>
                      <a:endParaRPr lang="zh-CN" altLang="en-US" sz="1600" dirty="0"/>
                    </a:p>
                  </a:txBody>
                  <a:tcPr/>
                </a:tc>
                <a:tc>
                  <a:txBody>
                    <a:bodyPr/>
                    <a:lstStyle/>
                    <a:p>
                      <a:r>
                        <a:rPr lang="en-US" altLang="zh-CN" sz="1600" dirty="0" smtClean="0"/>
                        <a:t>3.4</a:t>
                      </a:r>
                      <a:endParaRPr lang="zh-CN" altLang="en-US" sz="1600" dirty="0"/>
                    </a:p>
                  </a:txBody>
                  <a:tcPr/>
                </a:tc>
                <a:extLst>
                  <a:ext uri="{0D108BD9-81ED-4DB2-BD59-A6C34878D82A}">
                    <a16:rowId xmlns:a16="http://schemas.microsoft.com/office/drawing/2014/main" val="3634394140"/>
                  </a:ext>
                </a:extLst>
              </a:tr>
              <a:tr h="350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直接创造产值 </a:t>
                      </a:r>
                      <a:r>
                        <a:rPr lang="en-US" altLang="zh-CN" sz="1600" baseline="0" dirty="0" smtClean="0"/>
                        <a:t>(</a:t>
                      </a:r>
                      <a:r>
                        <a:rPr lang="zh-CN" altLang="en-US" sz="1600" baseline="0" dirty="0" smtClean="0"/>
                        <a:t>欧元</a:t>
                      </a:r>
                      <a:r>
                        <a:rPr lang="en-US" altLang="zh-CN" sz="1600" baseline="0" dirty="0" smtClean="0"/>
                        <a:t>)</a:t>
                      </a:r>
                      <a:endParaRPr lang="zh-CN" altLang="en-US" sz="1600" dirty="0" smtClean="0"/>
                    </a:p>
                  </a:txBody>
                  <a:tcPr/>
                </a:tc>
                <a:tc>
                  <a:txBody>
                    <a:bodyPr/>
                    <a:lstStyle/>
                    <a:p>
                      <a:r>
                        <a:rPr lang="en-US" altLang="zh-CN" sz="1600" dirty="0" smtClean="0"/>
                        <a:t>653</a:t>
                      </a:r>
                      <a:endParaRPr lang="zh-CN" altLang="en-US" sz="1600" dirty="0"/>
                    </a:p>
                  </a:txBody>
                  <a:tcPr/>
                </a:tc>
                <a:tc>
                  <a:txBody>
                    <a:bodyPr/>
                    <a:lstStyle/>
                    <a:p>
                      <a:r>
                        <a:rPr lang="en-US" altLang="zh-CN" sz="1600" dirty="0" smtClean="0"/>
                        <a:t>623</a:t>
                      </a:r>
                      <a:endParaRPr lang="zh-CN" altLang="en-US" sz="1600" dirty="0"/>
                    </a:p>
                  </a:txBody>
                  <a:tcPr/>
                </a:tc>
                <a:tc>
                  <a:txBody>
                    <a:bodyPr/>
                    <a:lstStyle/>
                    <a:p>
                      <a:r>
                        <a:rPr lang="en-US" altLang="zh-CN" sz="1600" dirty="0" smtClean="0"/>
                        <a:t>370</a:t>
                      </a:r>
                      <a:endParaRPr lang="zh-CN" altLang="en-US" sz="1600" dirty="0"/>
                    </a:p>
                  </a:txBody>
                  <a:tcPr/>
                </a:tc>
                <a:tc>
                  <a:txBody>
                    <a:bodyPr/>
                    <a:lstStyle/>
                    <a:p>
                      <a:r>
                        <a:rPr lang="en-US" altLang="zh-CN" sz="1600" dirty="0" smtClean="0"/>
                        <a:t>203</a:t>
                      </a:r>
                      <a:endParaRPr lang="zh-CN" altLang="en-US" sz="1600" dirty="0"/>
                    </a:p>
                  </a:txBody>
                  <a:tcPr/>
                </a:tc>
                <a:tc>
                  <a:txBody>
                    <a:bodyPr/>
                    <a:lstStyle/>
                    <a:p>
                      <a:r>
                        <a:rPr lang="en-US" altLang="zh-CN" sz="1600" dirty="0" smtClean="0"/>
                        <a:t>129</a:t>
                      </a:r>
                      <a:endParaRPr lang="zh-CN" altLang="en-US" sz="1600" dirty="0"/>
                    </a:p>
                  </a:txBody>
                  <a:tcPr/>
                </a:tc>
                <a:extLst>
                  <a:ext uri="{0D108BD9-81ED-4DB2-BD59-A6C34878D82A}">
                    <a16:rowId xmlns:a16="http://schemas.microsoft.com/office/drawing/2014/main" val="726443939"/>
                  </a:ext>
                </a:extLst>
              </a:tr>
              <a:tr h="5848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直接和间接创造产值 </a:t>
                      </a:r>
                      <a:r>
                        <a:rPr lang="en-US" altLang="zh-CN" sz="1600" baseline="0" dirty="0" smtClean="0"/>
                        <a:t>(</a:t>
                      </a:r>
                      <a:r>
                        <a:rPr lang="zh-CN" altLang="en-US" sz="1600" baseline="0" dirty="0" smtClean="0"/>
                        <a:t>欧元</a:t>
                      </a:r>
                      <a:r>
                        <a:rPr lang="en-US" altLang="zh-CN" sz="1600" baseline="0" dirty="0" smtClean="0"/>
                        <a:t>)</a:t>
                      </a:r>
                      <a:endParaRPr lang="zh-CN" altLang="en-US" sz="1600" dirty="0" smtClean="0"/>
                    </a:p>
                  </a:txBody>
                  <a:tcPr/>
                </a:tc>
                <a:tc>
                  <a:txBody>
                    <a:bodyPr/>
                    <a:lstStyle/>
                    <a:p>
                      <a:r>
                        <a:rPr lang="en-US" altLang="zh-CN" sz="1600" dirty="0" smtClean="0"/>
                        <a:t>1602</a:t>
                      </a:r>
                      <a:endParaRPr lang="zh-CN" altLang="en-US" sz="1600" dirty="0"/>
                    </a:p>
                  </a:txBody>
                  <a:tcPr/>
                </a:tc>
                <a:tc>
                  <a:txBody>
                    <a:bodyPr/>
                    <a:lstStyle/>
                    <a:p>
                      <a:r>
                        <a:rPr lang="en-US" altLang="zh-CN" sz="1600" dirty="0" smtClean="0"/>
                        <a:t>1526</a:t>
                      </a:r>
                      <a:endParaRPr lang="zh-CN" altLang="en-US" sz="1600" dirty="0"/>
                    </a:p>
                  </a:txBody>
                  <a:tcPr/>
                </a:tc>
                <a:tc>
                  <a:txBody>
                    <a:bodyPr/>
                    <a:lstStyle/>
                    <a:p>
                      <a:r>
                        <a:rPr lang="en-US" altLang="zh-CN" sz="1600" dirty="0" smtClean="0"/>
                        <a:t>1131</a:t>
                      </a:r>
                      <a:endParaRPr lang="zh-CN" altLang="en-US" sz="1600" dirty="0"/>
                    </a:p>
                  </a:txBody>
                  <a:tcPr/>
                </a:tc>
                <a:tc>
                  <a:txBody>
                    <a:bodyPr/>
                    <a:lstStyle/>
                    <a:p>
                      <a:r>
                        <a:rPr lang="en-US" altLang="zh-CN" sz="1600" dirty="0" smtClean="0"/>
                        <a:t>508</a:t>
                      </a:r>
                      <a:endParaRPr lang="zh-CN" altLang="en-US" sz="1600" dirty="0"/>
                    </a:p>
                  </a:txBody>
                  <a:tcPr/>
                </a:tc>
                <a:tc>
                  <a:txBody>
                    <a:bodyPr/>
                    <a:lstStyle/>
                    <a:p>
                      <a:r>
                        <a:rPr lang="en-US" altLang="zh-CN" sz="1600" dirty="0" smtClean="0"/>
                        <a:t>358</a:t>
                      </a:r>
                      <a:endParaRPr lang="zh-CN" altLang="en-US" sz="1600" dirty="0"/>
                    </a:p>
                  </a:txBody>
                  <a:tcPr/>
                </a:tc>
                <a:extLst>
                  <a:ext uri="{0D108BD9-81ED-4DB2-BD59-A6C34878D82A}">
                    <a16:rowId xmlns:a16="http://schemas.microsoft.com/office/drawing/2014/main" val="2302621564"/>
                  </a:ext>
                </a:extLst>
              </a:tr>
            </a:tbl>
          </a:graphicData>
        </a:graphic>
      </p:graphicFrame>
    </p:spTree>
    <p:extLst>
      <p:ext uri="{BB962C8B-B14F-4D97-AF65-F5344CB8AC3E}">
        <p14:creationId xmlns:p14="http://schemas.microsoft.com/office/powerpoint/2010/main" val="1525635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a:t>
            </a:r>
            <a:r>
              <a:rPr lang="zh-CN" altLang="en-US" dirty="0" smtClean="0"/>
              <a:t>复杂巨系统</a:t>
            </a:r>
            <a:endParaRPr lang="zh-CN" altLang="en-US" dirty="0"/>
          </a:p>
        </p:txBody>
      </p:sp>
      <p:sp>
        <p:nvSpPr>
          <p:cNvPr id="3" name="内容占位符 2"/>
          <p:cNvSpPr>
            <a:spLocks noGrp="1"/>
          </p:cNvSpPr>
          <p:nvPr>
            <p:ph idx="1"/>
          </p:nvPr>
        </p:nvSpPr>
        <p:spPr/>
        <p:txBody>
          <a:bodyPr/>
          <a:lstStyle/>
          <a:p>
            <a:r>
              <a:rPr lang="en-US" dirty="0" smtClean="0"/>
              <a:t>28.1.1 </a:t>
            </a:r>
            <a:r>
              <a:rPr lang="zh-CN" altLang="en-US" dirty="0" smtClean="0"/>
              <a:t>系统分类</a:t>
            </a:r>
          </a:p>
          <a:p>
            <a:r>
              <a:rPr lang="en-US" dirty="0" smtClean="0"/>
              <a:t>28.1.2 </a:t>
            </a:r>
            <a:r>
              <a:rPr lang="zh-CN" altLang="en-US" dirty="0" smtClean="0"/>
              <a:t>复杂巨系统定义</a:t>
            </a:r>
          </a:p>
          <a:p>
            <a:r>
              <a:rPr lang="en-US" dirty="0" smtClean="0"/>
              <a:t>28.1.3 </a:t>
            </a:r>
            <a:r>
              <a:rPr lang="zh-CN" altLang="en-US" dirty="0" smtClean="0"/>
              <a:t>简单集成与创新集成</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a:t>
            </a:r>
            <a:r>
              <a:rPr lang="en-US" altLang="zh-CN" dirty="0" smtClean="0"/>
              <a:t>AI</a:t>
            </a:r>
            <a:r>
              <a:rPr lang="zh-CN" altLang="en-US" dirty="0" smtClean="0"/>
              <a:t>与软件工程</a:t>
            </a:r>
            <a:endParaRPr lang="zh-CN" altLang="en-US" dirty="0"/>
          </a:p>
        </p:txBody>
      </p:sp>
      <p:sp>
        <p:nvSpPr>
          <p:cNvPr id="3" name="内容占位符 2"/>
          <p:cNvSpPr>
            <a:spLocks noGrp="1"/>
          </p:cNvSpPr>
          <p:nvPr>
            <p:ph idx="1"/>
          </p:nvPr>
        </p:nvSpPr>
        <p:spPr/>
        <p:txBody>
          <a:bodyPr/>
          <a:lstStyle/>
          <a:p>
            <a:pPr marL="0" indent="0" algn="ctr">
              <a:buNone/>
            </a:pPr>
            <a:r>
              <a:rPr lang="en-US" altLang="zh-CN" dirty="0" smtClean="0"/>
              <a:t>AI </a:t>
            </a:r>
            <a:r>
              <a:rPr lang="zh-CN" altLang="en-US" dirty="0" smtClean="0"/>
              <a:t>编程与传统编程的不同</a:t>
            </a:r>
            <a:endParaRPr lang="en-US" altLang="zh-CN" dirty="0" smtClean="0"/>
          </a:p>
          <a:p>
            <a:r>
              <a:rPr lang="zh-CN" altLang="en-US" dirty="0" smtClean="0"/>
              <a:t>内容：模型，而不是程序</a:t>
            </a:r>
            <a:endParaRPr lang="en-US" altLang="zh-CN" dirty="0" smtClean="0"/>
          </a:p>
          <a:p>
            <a:r>
              <a:rPr lang="zh-CN" altLang="en-US" dirty="0" smtClean="0"/>
              <a:t>开发过程：训练，而不是</a:t>
            </a:r>
            <a:r>
              <a:rPr lang="en-US" altLang="zh-CN" dirty="0" smtClean="0"/>
              <a:t>Debugging</a:t>
            </a:r>
          </a:p>
          <a:p>
            <a:r>
              <a:rPr lang="zh-CN" altLang="en-US" dirty="0" smtClean="0"/>
              <a:t>发布：重新训练，而不是补丁</a:t>
            </a:r>
            <a:endParaRPr lang="en-US" altLang="zh-CN" dirty="0" smtClean="0"/>
          </a:p>
          <a:p>
            <a:r>
              <a:rPr lang="zh-CN" altLang="en-US" dirty="0" smtClean="0"/>
              <a:t>不确定性：目标代码的</a:t>
            </a:r>
            <a:endParaRPr lang="en-US" altLang="zh-CN" dirty="0" smtClean="0"/>
          </a:p>
          <a:p>
            <a:r>
              <a:rPr lang="zh-CN" altLang="en-US" dirty="0"/>
              <a:t>不确定性</a:t>
            </a:r>
            <a:r>
              <a:rPr lang="zh-CN" altLang="en-US" dirty="0" smtClean="0"/>
              <a:t>：</a:t>
            </a:r>
            <a:r>
              <a:rPr lang="zh-CN" altLang="en-US" dirty="0"/>
              <a:t>动作</a:t>
            </a:r>
            <a:r>
              <a:rPr lang="en-US" altLang="zh-CN" dirty="0"/>
              <a:t>/</a:t>
            </a:r>
            <a:r>
              <a:rPr lang="zh-CN" altLang="en-US" dirty="0"/>
              <a:t>建议</a:t>
            </a:r>
            <a:endParaRPr lang="en-US" altLang="zh-CN" dirty="0"/>
          </a:p>
          <a:p>
            <a:r>
              <a:rPr lang="zh-CN" altLang="en-US" dirty="0" smtClean="0"/>
              <a:t>不确定性：通过模型传播</a:t>
            </a:r>
            <a:endParaRPr lang="en-US" altLang="zh-CN" dirty="0" smtClean="0"/>
          </a:p>
          <a:p>
            <a:r>
              <a:rPr lang="en-US" altLang="zh-CN" sz="1200" dirty="0"/>
              <a:t>https://www.oreilly.com/library/view/oreilly-artificial-intelligence/9781491976289/video311928.html?utm_source=oreilly&amp;utm_medium=newsite&amp;utm_campaign=what-machine-learning-means-for-software-development_related_link</a:t>
            </a:r>
            <a:endParaRPr lang="en-US" altLang="zh-CN" sz="1200" dirty="0" smtClean="0"/>
          </a:p>
          <a:p>
            <a:r>
              <a:rPr lang="en-US" altLang="zh-CN" sz="2000" dirty="0"/>
              <a:t>https://www.oreilly.com/ideas/what-machine-learning-means-for-software-development</a:t>
            </a:r>
            <a:endParaRPr lang="en-US" altLang="zh-CN" sz="2000" dirty="0" smtClean="0"/>
          </a:p>
          <a:p>
            <a:endParaRPr lang="zh-CN" altLang="en-US" dirty="0"/>
          </a:p>
        </p:txBody>
      </p:sp>
    </p:spTree>
    <p:extLst>
      <p:ext uri="{BB962C8B-B14F-4D97-AF65-F5344CB8AC3E}">
        <p14:creationId xmlns:p14="http://schemas.microsoft.com/office/powerpoint/2010/main" val="3174913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重新定义“软件工程”</a:t>
            </a:r>
          </a:p>
        </p:txBody>
      </p:sp>
      <p:sp>
        <p:nvSpPr>
          <p:cNvPr id="3" name="内容占位符 2"/>
          <p:cNvSpPr>
            <a:spLocks noGrp="1"/>
          </p:cNvSpPr>
          <p:nvPr>
            <p:ph idx="1"/>
          </p:nvPr>
        </p:nvSpPr>
        <p:spPr>
          <a:xfrm>
            <a:off x="994229" y="1164771"/>
            <a:ext cx="7921171" cy="4902200"/>
          </a:xfrm>
        </p:spPr>
        <p:txBody>
          <a:bodyPr/>
          <a:lstStyle/>
          <a:p>
            <a:r>
              <a:rPr lang="zh-CN" altLang="en-US" dirty="0" smtClean="0"/>
              <a:t>现在和未来，我们面临的是</a:t>
            </a:r>
            <a:r>
              <a:rPr lang="en-US" dirty="0" smtClean="0"/>
              <a:t>SoS</a:t>
            </a:r>
            <a:r>
              <a:rPr lang="zh-CN" altLang="en-US" dirty="0" smtClean="0"/>
              <a:t>、</a:t>
            </a:r>
            <a:r>
              <a:rPr lang="en-US" dirty="0" smtClean="0"/>
              <a:t>SIS</a:t>
            </a:r>
            <a:r>
              <a:rPr lang="zh-CN" altLang="en-US" dirty="0" smtClean="0"/>
              <a:t>、</a:t>
            </a:r>
            <a:r>
              <a:rPr lang="en-US" dirty="0" smtClean="0"/>
              <a:t>ULS-SIS</a:t>
            </a:r>
            <a:r>
              <a:rPr lang="zh-CN" altLang="en-US" dirty="0" smtClean="0"/>
              <a:t>、软件复杂巨系统、软件生态系统等的工程化、产业生态的不断进化：</a:t>
            </a:r>
            <a:endParaRPr lang="en-US" altLang="zh-CN" dirty="0" smtClean="0"/>
          </a:p>
          <a:p>
            <a:pPr lvl="1"/>
            <a:r>
              <a:rPr lang="en-US" dirty="0" smtClean="0"/>
              <a:t>2008</a:t>
            </a:r>
            <a:r>
              <a:rPr lang="zh-CN" altLang="en-US" dirty="0" smtClean="0"/>
              <a:t>年，人们提出需要重新定义“软件工程”</a:t>
            </a:r>
            <a:r>
              <a:rPr lang="en-US" baseline="30000" dirty="0" smtClean="0"/>
              <a:t> </a:t>
            </a:r>
            <a:r>
              <a:rPr lang="zh-CN" altLang="en-US" dirty="0" smtClean="0"/>
              <a:t>，需要思考未来</a:t>
            </a:r>
            <a:r>
              <a:rPr lang="en-US" dirty="0" smtClean="0"/>
              <a:t>20</a:t>
            </a:r>
            <a:r>
              <a:rPr lang="zh-CN" altLang="en-US" dirty="0" smtClean="0"/>
              <a:t>年的软件工程向何处去？</a:t>
            </a:r>
            <a:endParaRPr lang="en-US" altLang="zh-CN" dirty="0" smtClean="0"/>
          </a:p>
          <a:p>
            <a:pPr lvl="1"/>
            <a:r>
              <a:rPr lang="zh-CN" altLang="en-US" dirty="0" smtClean="0"/>
              <a:t>今天，更需要从国家和国际组织的层面上重新定义并规划软件产业的长期发展之路</a:t>
            </a:r>
            <a:endParaRPr lang="en-US" altLang="zh-CN" dirty="0" smtClean="0"/>
          </a:p>
          <a:p>
            <a:r>
              <a:rPr lang="zh-CN" altLang="en-US" dirty="0" smtClean="0"/>
              <a:t>需要从生态系统的进化和发展角度描述当今和未来的复杂巨大系统的软件工程过程、技术、组织和方法、以及软件产业进化，重新定义软件工程。</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4400" dirty="0" smtClean="0"/>
              <a:t>谢 谢！</a:t>
            </a:r>
            <a:endParaRPr lang="zh-CN" altLang="en-US" sz="4400" dirty="0"/>
          </a:p>
        </p:txBody>
      </p:sp>
      <p:sp>
        <p:nvSpPr>
          <p:cNvPr id="3" name="副标题 2"/>
          <p:cNvSpPr>
            <a:spLocks noGrp="1"/>
          </p:cNvSpPr>
          <p:nvPr>
            <p:ph type="subTitle" idx="1"/>
          </p:nvPr>
        </p:nvSpPr>
        <p:spPr>
          <a:xfrm>
            <a:off x="1748118" y="3859306"/>
            <a:ext cx="6172200" cy="814294"/>
          </a:xfrm>
        </p:spPr>
        <p:txBody>
          <a:bodyPr/>
          <a:lstStyle/>
          <a:p>
            <a:r>
              <a:rPr lang="zh-CN" altLang="en-US" dirty="0" smtClean="0"/>
              <a:t>全文结束</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28.1.1 </a:t>
            </a:r>
            <a:r>
              <a:rPr lang="zh-CN" altLang="en-US" dirty="0" smtClean="0"/>
              <a:t>系统分类</a:t>
            </a:r>
            <a:endParaRPr lang="zh-CN" altLang="en-US" dirty="0"/>
          </a:p>
        </p:txBody>
      </p:sp>
      <p:sp>
        <p:nvSpPr>
          <p:cNvPr id="3" name="矩形 2"/>
          <p:cNvSpPr/>
          <p:nvPr/>
        </p:nvSpPr>
        <p:spPr>
          <a:xfrm>
            <a:off x="931400" y="1220881"/>
            <a:ext cx="7903414" cy="1938992"/>
          </a:xfrm>
          <a:prstGeom prst="rect">
            <a:avLst/>
          </a:prstGeom>
        </p:spPr>
        <p:txBody>
          <a:bodyPr wrap="square">
            <a:spAutoFit/>
          </a:bodyPr>
          <a:lstStyle/>
          <a:p>
            <a:pPr marL="342900" indent="-342900">
              <a:buFont typeface="Arial" panose="020B0604020202020204" pitchFamily="34" charset="0"/>
              <a:buChar char="•"/>
            </a:pPr>
            <a:r>
              <a:rPr lang="zh-CN" altLang="zh-CN" dirty="0">
                <a:cs typeface="Times New Roman" panose="02020603050405020304" pitchFamily="18" charset="0"/>
              </a:rPr>
              <a:t>钱学森等针对与具有物理属性和是否有人参与的形式、随时间变化，以及有生命参与等对系统进行</a:t>
            </a:r>
            <a:r>
              <a:rPr lang="zh-CN" altLang="zh-CN" dirty="0" smtClean="0">
                <a:cs typeface="Times New Roman" panose="02020603050405020304" pitchFamily="18" charset="0"/>
              </a:rPr>
              <a:t>分类。</a:t>
            </a:r>
            <a:endParaRPr lang="en-US" altLang="zh-CN" dirty="0" smtClean="0">
              <a:cs typeface="Times New Roman" panose="02020603050405020304" pitchFamily="18" charset="0"/>
            </a:endParaRPr>
          </a:p>
          <a:p>
            <a:pPr marL="342900" indent="-342900">
              <a:buFont typeface="Arial" panose="020B0604020202020204" pitchFamily="34" charset="0"/>
              <a:buChar char="•"/>
            </a:pPr>
            <a:r>
              <a:rPr lang="zh-CN" altLang="zh-CN" dirty="0" smtClean="0">
                <a:cs typeface="Times New Roman" panose="02020603050405020304" pitchFamily="18" charset="0"/>
              </a:rPr>
              <a:t>从</a:t>
            </a:r>
            <a:r>
              <a:rPr lang="zh-CN" altLang="zh-CN" dirty="0">
                <a:cs typeface="Times New Roman" panose="02020603050405020304" pitchFamily="18" charset="0"/>
              </a:rPr>
              <a:t>系统研究和构建的角度出发，还应当增加系统是否能被正式的定义和描述，即可用规范的或形式化方法描述出系统的要求，让人们知道其功能和能力。</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74767263"/>
              </p:ext>
            </p:extLst>
          </p:nvPr>
        </p:nvGraphicFramePr>
        <p:xfrm>
          <a:off x="1242226" y="3296701"/>
          <a:ext cx="7673174" cy="2606040"/>
        </p:xfrm>
        <a:graphic>
          <a:graphicData uri="http://schemas.openxmlformats.org/drawingml/2006/table">
            <a:tbl>
              <a:tblPr firstRow="1" firstCol="1" lastRow="1" lastCol="1" bandRow="1" bandCol="1"/>
              <a:tblGrid>
                <a:gridCol w="3979876">
                  <a:extLst>
                    <a:ext uri="{9D8B030D-6E8A-4147-A177-3AD203B41FA5}">
                      <a16:colId xmlns:a16="http://schemas.microsoft.com/office/drawing/2014/main" val="3197334475"/>
                    </a:ext>
                  </a:extLst>
                </a:gridCol>
                <a:gridCol w="1751020">
                  <a:extLst>
                    <a:ext uri="{9D8B030D-6E8A-4147-A177-3AD203B41FA5}">
                      <a16:colId xmlns:a16="http://schemas.microsoft.com/office/drawing/2014/main" val="2672743487"/>
                    </a:ext>
                  </a:extLst>
                </a:gridCol>
                <a:gridCol w="1942278">
                  <a:extLst>
                    <a:ext uri="{9D8B030D-6E8A-4147-A177-3AD203B41FA5}">
                      <a16:colId xmlns:a16="http://schemas.microsoft.com/office/drawing/2014/main" val="2859066568"/>
                    </a:ext>
                  </a:extLst>
                </a:gridCol>
              </a:tblGrid>
              <a:tr h="302895">
                <a:tc>
                  <a:txBody>
                    <a:bodyPr/>
                    <a:lstStyle/>
                    <a:p>
                      <a:pPr marL="0" indent="0" algn="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系统类型</a:t>
                      </a:r>
                    </a:p>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分类方式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gridSpan="2">
                  <a:txBody>
                    <a:bodyPr/>
                    <a:lstStyle/>
                    <a:p>
                      <a:pPr marL="0" indent="0" algn="ctr"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系统形态</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例子</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82141117"/>
                  </a:ext>
                </a:extLst>
              </a:tr>
              <a:tr h="0">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是否有人参与？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无：自然系统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有：人造系统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4819836"/>
                  </a:ext>
                </a:extLst>
              </a:tr>
              <a:tr h="0">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系统与其环境是否有物质、能量和信息的交换？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无：封闭系统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无：开放系统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73871"/>
                  </a:ext>
                </a:extLst>
              </a:tr>
              <a:tr h="0">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系统状态是否随着时间的变化而变化？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无：静态系统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有：动态系统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0827588"/>
                  </a:ext>
                </a:extLst>
              </a:tr>
              <a:tr h="0">
                <a:tc>
                  <a:txBody>
                    <a:bodyPr/>
                    <a:lstStyle/>
                    <a:p>
                      <a:pPr marL="0" indent="0" algn="l" defTabSz="914400" rtl="0" eaLnBrk="1" latinLnBrk="0" hangingPunct="1">
                        <a:lnSpc>
                          <a:spcPct val="15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是否包含有生命</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因素</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无：非生命系统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有：有生命系统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4945461"/>
                  </a:ext>
                </a:extLst>
              </a:tr>
              <a:tr h="0">
                <a:tc>
                  <a:txBody>
                    <a:bodyPr/>
                    <a:lstStyle/>
                    <a:p>
                      <a:pPr marL="0" indent="0" algn="l"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物理属性的不同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生物系统、生态环境系统等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80733072"/>
                  </a:ext>
                </a:extLst>
              </a:tr>
              <a:tr h="0">
                <a:tc>
                  <a:txBody>
                    <a:bodyPr/>
                    <a:lstStyle/>
                    <a:p>
                      <a:pPr marL="0" indent="0" algn="l"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是否能做出规范化的描述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否：软系统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能：硬系统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506579"/>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16458"/>
            <a:ext cx="8001000" cy="4902200"/>
          </a:xfrm>
        </p:spPr>
        <p:txBody>
          <a:bodyPr/>
          <a:lstStyle/>
          <a:p>
            <a:r>
              <a:rPr lang="zh-CN" altLang="en-US" dirty="0" smtClean="0"/>
              <a:t>许多</a:t>
            </a:r>
            <a:r>
              <a:rPr lang="zh-CN" altLang="en-US" dirty="0"/>
              <a:t>系统功能和性能无法得到准确的描述，</a:t>
            </a:r>
            <a:r>
              <a:rPr lang="zh-CN" altLang="en-US" dirty="0" smtClean="0"/>
              <a:t>例如，</a:t>
            </a:r>
            <a:endParaRPr lang="en-US" altLang="zh-CN" dirty="0" smtClean="0"/>
          </a:p>
          <a:p>
            <a:pPr lvl="1"/>
            <a:r>
              <a:rPr lang="zh-CN" altLang="en-US" dirty="0" smtClean="0"/>
              <a:t>互联网</a:t>
            </a:r>
            <a:r>
              <a:rPr lang="zh-CN" altLang="en-US" dirty="0"/>
              <a:t>信息与新闻传播</a:t>
            </a:r>
            <a:r>
              <a:rPr lang="zh-CN" altLang="en-US" dirty="0" smtClean="0"/>
              <a:t>方式</a:t>
            </a:r>
            <a:r>
              <a:rPr lang="zh-CN" altLang="en-US" dirty="0"/>
              <a:t>；</a:t>
            </a:r>
            <a:endParaRPr lang="en-US" altLang="zh-CN" dirty="0" smtClean="0"/>
          </a:p>
          <a:p>
            <a:pPr lvl="1"/>
            <a:r>
              <a:rPr lang="zh-CN" altLang="en-US" dirty="0" smtClean="0"/>
              <a:t>一</a:t>
            </a:r>
            <a:r>
              <a:rPr lang="zh-CN" altLang="en-US" dirty="0"/>
              <a:t>个国家或民族的文化系统、经济系统等，以及其进化和发展过程，很难给出清晰的</a:t>
            </a:r>
            <a:r>
              <a:rPr lang="zh-CN" altLang="en-US" dirty="0" smtClean="0"/>
              <a:t>描述；</a:t>
            </a:r>
            <a:endParaRPr lang="en-US" altLang="zh-CN" dirty="0" smtClean="0"/>
          </a:p>
          <a:p>
            <a:pPr lvl="1"/>
            <a:r>
              <a:rPr lang="zh-CN" altLang="en-US" dirty="0" smtClean="0"/>
              <a:t>因为</a:t>
            </a:r>
            <a:r>
              <a:rPr lang="zh-CN" altLang="en-US" dirty="0"/>
              <a:t>，人类不知道应当打破旧的文化体系</a:t>
            </a:r>
            <a:r>
              <a:rPr lang="en-US" altLang="zh-CN" dirty="0"/>
              <a:t>(</a:t>
            </a:r>
            <a:r>
              <a:rPr lang="zh-CN" altLang="en-US" dirty="0"/>
              <a:t>革命</a:t>
            </a:r>
            <a:r>
              <a:rPr lang="en-US" altLang="zh-CN" dirty="0"/>
              <a:t>)</a:t>
            </a:r>
            <a:r>
              <a:rPr lang="zh-CN" altLang="en-US" dirty="0"/>
              <a:t>，还是应当延续和渐变一个国家的文化体系</a:t>
            </a:r>
            <a:r>
              <a:rPr lang="en-US" altLang="zh-CN" dirty="0"/>
              <a:t>(</a:t>
            </a:r>
            <a:r>
              <a:rPr lang="zh-CN" altLang="en-US" dirty="0"/>
              <a:t>进化</a:t>
            </a:r>
            <a:r>
              <a:rPr lang="en-US" altLang="zh-CN" dirty="0"/>
              <a:t>)</a:t>
            </a:r>
            <a:r>
              <a:rPr lang="zh-CN" altLang="en-US" dirty="0"/>
              <a:t>，把这类系统称为软系统</a:t>
            </a:r>
            <a:r>
              <a:rPr lang="en-US" altLang="zh-CN" dirty="0"/>
              <a:t>(soft-system)</a:t>
            </a:r>
            <a:r>
              <a:rPr lang="zh-CN" altLang="en-US" dirty="0" smtClean="0"/>
              <a:t>。</a:t>
            </a:r>
            <a:endParaRPr lang="en-US" altLang="zh-CN" dirty="0" smtClean="0"/>
          </a:p>
          <a:p>
            <a:r>
              <a:rPr lang="zh-CN" altLang="en-US" dirty="0" smtClean="0"/>
              <a:t>软件工程的目的是：</a:t>
            </a:r>
            <a:endParaRPr lang="en-US" altLang="zh-CN" dirty="0" smtClean="0"/>
          </a:p>
          <a:p>
            <a:pPr lvl="1"/>
            <a:r>
              <a:rPr lang="zh-CN" altLang="en-US" dirty="0" smtClean="0"/>
              <a:t>探索需求</a:t>
            </a:r>
            <a:r>
              <a:rPr lang="en-US" altLang="zh-CN" dirty="0" smtClean="0"/>
              <a:t>(</a:t>
            </a:r>
            <a:r>
              <a:rPr lang="zh-CN" altLang="en-US" dirty="0" smtClean="0"/>
              <a:t>含糊的和清晰的）</a:t>
            </a:r>
            <a:endParaRPr lang="en-US" altLang="zh-CN" dirty="0" smtClean="0"/>
          </a:p>
          <a:p>
            <a:pPr lvl="1"/>
            <a:r>
              <a:rPr lang="zh-CN" altLang="en-US" dirty="0"/>
              <a:t>把</a:t>
            </a:r>
            <a:r>
              <a:rPr lang="zh-CN" altLang="en-US" dirty="0" smtClean="0"/>
              <a:t>需求转换为计算机上可运行的代码（开发过程）</a:t>
            </a:r>
            <a:endParaRPr lang="en-US" altLang="zh-CN" dirty="0" smtClean="0"/>
          </a:p>
          <a:p>
            <a:pPr lvl="1"/>
            <a:r>
              <a:rPr lang="zh-CN" altLang="en-US" dirty="0" smtClean="0"/>
              <a:t>运行和维护系统，从而解放人类的智力劳动，创造出经济价值</a:t>
            </a:r>
            <a:endParaRPr lang="zh-CN" altLang="en-US" dirty="0"/>
          </a:p>
        </p:txBody>
      </p:sp>
    </p:spTree>
    <p:extLst>
      <p:ext uri="{BB962C8B-B14F-4D97-AF65-F5344CB8AC3E}">
        <p14:creationId xmlns:p14="http://schemas.microsoft.com/office/powerpoint/2010/main" val="2421239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2387</TotalTime>
  <Words>9194</Words>
  <Application>Microsoft Office PowerPoint</Application>
  <PresentationFormat>全屏显示(4:3)</PresentationFormat>
  <Paragraphs>941</Paragraphs>
  <Slides>72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72</vt:i4>
      </vt:variant>
    </vt:vector>
  </HeadingPairs>
  <TitlesOfParts>
    <vt:vector size="82" baseType="lpstr">
      <vt:lpstr>华文行楷</vt:lpstr>
      <vt:lpstr>楷体</vt:lpstr>
      <vt:lpstr>楷体_GB2312</vt:lpstr>
      <vt:lpstr>宋体</vt:lpstr>
      <vt:lpstr>Arial</vt:lpstr>
      <vt:lpstr>Calibri</vt:lpstr>
      <vt:lpstr>Monotype Corsiva</vt:lpstr>
      <vt:lpstr>Times New Roman</vt:lpstr>
      <vt:lpstr>新模板-7</vt:lpstr>
      <vt:lpstr>自定义设计方案</vt:lpstr>
      <vt:lpstr>第28章 软件复杂巨系统的工程化</vt:lpstr>
      <vt:lpstr>目录</vt:lpstr>
      <vt:lpstr>国防系统软件的指数级增长</vt:lpstr>
      <vt:lpstr>制造业软件成本的急速增长</vt:lpstr>
      <vt:lpstr>28.0 软件规模的摩尔定律</vt:lpstr>
      <vt:lpstr>28.1复杂巨系统</vt:lpstr>
      <vt:lpstr>28.1复杂巨系统</vt:lpstr>
      <vt:lpstr>28.1.1 系统分类</vt:lpstr>
      <vt:lpstr>PowerPoint 演示文稿</vt:lpstr>
      <vt:lpstr>28.1.2 复杂巨系统定义</vt:lpstr>
      <vt:lpstr>PowerPoint 演示文稿</vt:lpstr>
      <vt:lpstr>28.1.3 简单集成与创新集成</vt:lpstr>
      <vt:lpstr>PowerPoint 演示文稿</vt:lpstr>
      <vt:lpstr>28.2 多系统的系统(SoS)</vt:lpstr>
      <vt:lpstr>28.2.1 SoS定义</vt:lpstr>
      <vt:lpstr>28.2. 2 SoS的例子---电信运营系统</vt:lpstr>
      <vt:lpstr>PowerPoint 演示文稿</vt:lpstr>
      <vt:lpstr>28.2. 3 SoS的特征</vt:lpstr>
      <vt:lpstr>软件工程技术解决SoS系统的问题</vt:lpstr>
      <vt:lpstr>28.2.4 SoS的工程模型</vt:lpstr>
      <vt:lpstr>SoS对基本软件工程过程增强</vt:lpstr>
      <vt:lpstr>SoS对传统软件管理过程增强</vt:lpstr>
      <vt:lpstr>SoS对传统软件管理过程增强(续)</vt:lpstr>
      <vt:lpstr>28.2.5 增量承诺模型(ICM)</vt:lpstr>
      <vt:lpstr>ICM有6个核心原则：</vt:lpstr>
      <vt:lpstr>PowerPoint 演示文稿</vt:lpstr>
      <vt:lpstr>PowerPoint 演示文稿</vt:lpstr>
      <vt:lpstr>ICM敏捷、计划驱动、和V&amp;V部件系统/供应商过程</vt:lpstr>
      <vt:lpstr>28.3 SIS与超大规模SIS</vt:lpstr>
      <vt:lpstr>28.3.1 SIS的定义</vt:lpstr>
      <vt:lpstr>28.3.2 SIS应用场景</vt:lpstr>
      <vt:lpstr>PowerPoint 演示文稿</vt:lpstr>
      <vt:lpstr>28.3.3 SIS的工程化挑战</vt:lpstr>
      <vt:lpstr>主要的挑战</vt:lpstr>
      <vt:lpstr>主要的挑战(续)</vt:lpstr>
      <vt:lpstr>28.3.4 超大规模SIS </vt:lpstr>
      <vt:lpstr>ULS-SIS生态系统进化</vt:lpstr>
      <vt:lpstr>28.4 软件复杂巨系统的工程化</vt:lpstr>
      <vt:lpstr>28.4.1 软件复杂巨系统</vt:lpstr>
      <vt:lpstr>PowerPoint 演示文稿</vt:lpstr>
      <vt:lpstr>PowerPoint 演示文稿</vt:lpstr>
      <vt:lpstr>复杂巨系统的不可控性</vt:lpstr>
      <vt:lpstr>拟人类智能系统</vt:lpstr>
      <vt:lpstr>28.4.2一些国家的工程化举措</vt:lpstr>
      <vt:lpstr>28.4.3 工程方法的不足</vt:lpstr>
      <vt:lpstr>当前的研究和工程工作不足</vt:lpstr>
      <vt:lpstr>当前的研究和工程工作不足</vt:lpstr>
      <vt:lpstr>28.5 重新定义软件工程</vt:lpstr>
      <vt:lpstr>28.5.1 IT生态系统</vt:lpstr>
      <vt:lpstr>制定IT生态系统的规则，而不仅仅是设计</vt:lpstr>
      <vt:lpstr>28.5.2 软件生态系统</vt:lpstr>
      <vt:lpstr>软件生态系统分类</vt:lpstr>
      <vt:lpstr>操作系统为中心的生态系统的特征</vt:lpstr>
      <vt:lpstr>操作系统为中心的生态系统 的成功因素</vt:lpstr>
      <vt:lpstr>操作系统为中心的生态系统 的挑战</vt:lpstr>
      <vt:lpstr>应用为中心的生态系统的特征</vt:lpstr>
      <vt:lpstr>应用为中心的生态系统的成功因素</vt:lpstr>
      <vt:lpstr>应用为中心的生态系统的挑战</vt:lpstr>
      <vt:lpstr>最终用户编程的生态系统的特征</vt:lpstr>
      <vt:lpstr>最终用户编程的生态系统的成功因素</vt:lpstr>
      <vt:lpstr>最终用户编程的生态系统的挑战</vt:lpstr>
      <vt:lpstr>云服务平台的生态系统</vt:lpstr>
      <vt:lpstr>生态系统导致软件工程的变化</vt:lpstr>
      <vt:lpstr>软件工程的变化—协调方式</vt:lpstr>
      <vt:lpstr>软件工程的变化—工程敏捷性</vt:lpstr>
      <vt:lpstr>软件工程的变化—产品组合</vt:lpstr>
      <vt:lpstr>28.5.3 软件工程的内涵随时间而变</vt:lpstr>
      <vt:lpstr>一个典型中小软件企业的工程方式变迁</vt:lpstr>
      <vt:lpstr>今天：软件已深入到国民经济各个方面</vt:lpstr>
      <vt:lpstr>未来：AI与软件工程</vt:lpstr>
      <vt:lpstr>重新定义“软件工程”</vt:lpstr>
      <vt:lpstr>谢 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第28章 软件复杂巨系统的工程化</dc:title>
  <dc:creator>Think</dc:creator>
  <cp:lastModifiedBy>王 安生</cp:lastModifiedBy>
  <cp:revision>130</cp:revision>
  <dcterms:created xsi:type="dcterms:W3CDTF">2014-07-14T10:53:30Z</dcterms:created>
  <dcterms:modified xsi:type="dcterms:W3CDTF">2020-01-20T00:33:04Z</dcterms:modified>
</cp:coreProperties>
</file>