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73"/>
  </p:notesMasterIdLst>
  <p:handoutMasterIdLst>
    <p:handoutMasterId r:id="rId74"/>
  </p:handoutMasterIdLst>
  <p:sldIdLst>
    <p:sldId id="257" r:id="rId3"/>
    <p:sldId id="258" r:id="rId4"/>
    <p:sldId id="322" r:id="rId5"/>
    <p:sldId id="259" r:id="rId6"/>
    <p:sldId id="260" r:id="rId7"/>
    <p:sldId id="261" r:id="rId8"/>
    <p:sldId id="262" r:id="rId9"/>
    <p:sldId id="263" r:id="rId10"/>
    <p:sldId id="264" r:id="rId11"/>
    <p:sldId id="265" r:id="rId12"/>
    <p:sldId id="266" r:id="rId13"/>
    <p:sldId id="267" r:id="rId14"/>
    <p:sldId id="268" r:id="rId15"/>
    <p:sldId id="323" r:id="rId16"/>
    <p:sldId id="324" r:id="rId17"/>
    <p:sldId id="325" r:id="rId18"/>
    <p:sldId id="326" r:id="rId19"/>
    <p:sldId id="269" r:id="rId20"/>
    <p:sldId id="270" r:id="rId21"/>
    <p:sldId id="314" r:id="rId22"/>
    <p:sldId id="271" r:id="rId23"/>
    <p:sldId id="327" r:id="rId24"/>
    <p:sldId id="328" r:id="rId25"/>
    <p:sldId id="315" r:id="rId26"/>
    <p:sldId id="272" r:id="rId27"/>
    <p:sldId id="273" r:id="rId28"/>
    <p:sldId id="274" r:id="rId29"/>
    <p:sldId id="275" r:id="rId30"/>
    <p:sldId id="276" r:id="rId31"/>
    <p:sldId id="277" r:id="rId32"/>
    <p:sldId id="278" r:id="rId33"/>
    <p:sldId id="279" r:id="rId34"/>
    <p:sldId id="280" r:id="rId35"/>
    <p:sldId id="316" r:id="rId36"/>
    <p:sldId id="317"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313" r:id="rId70"/>
    <p:sldId id="329" r:id="rId71"/>
    <p:sldId id="318" r:id="rId72"/>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0066FF"/>
    <a:srgbClr val="FF00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60433" autoAdjust="0"/>
  </p:normalViewPr>
  <p:slideViewPr>
    <p:cSldViewPr snapToGrid="0">
      <p:cViewPr varScale="1">
        <p:scale>
          <a:sx n="47" d="100"/>
          <a:sy n="47" d="100"/>
        </p:scale>
        <p:origin x="1833"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5B0DA2C9-89F1-4EDF-B738-5C1E6DF4D9A6}" type="slidenum">
              <a:rPr lang="zh-CN" altLang="en-US" smtClean="0"/>
              <a:pPr/>
              <a:t>1</a:t>
            </a:fld>
            <a:endParaRPr lang="en-US" altLang="zh-CN"/>
          </a:p>
        </p:txBody>
      </p:sp>
      <p:sp>
        <p:nvSpPr>
          <p:cNvPr id="24579" name="Rectangle 2"/>
          <p:cNvSpPr>
            <a:spLocks noGrp="1" noRot="1" noChangeAspect="1" noChangeArrowheads="1" noTextEdit="1"/>
          </p:cNvSpPr>
          <p:nvPr>
            <p:ph type="sldImg"/>
          </p:nvPr>
        </p:nvSpPr>
        <p:spPr>
          <a:xfrm>
            <a:off x="1258888" y="720725"/>
            <a:ext cx="4797425" cy="3598863"/>
          </a:xfrm>
          <a:ln/>
        </p:spPr>
      </p:sp>
      <p:sp>
        <p:nvSpPr>
          <p:cNvPr id="24580" name="Rectangle 3"/>
          <p:cNvSpPr>
            <a:spLocks noGrp="1" noChangeArrowheads="1"/>
          </p:cNvSpPr>
          <p:nvPr>
            <p:ph type="body" idx="1"/>
          </p:nvPr>
        </p:nvSpPr>
        <p:spPr>
          <a:noFill/>
          <a:ln/>
        </p:spPr>
        <p:txBody>
          <a:bodyPr/>
          <a:lstStyle/>
          <a:p>
            <a:pPr eaLnBrk="1" hangingPunct="1"/>
            <a:endParaRPr lang="zh-CN" altLang="en-US" dirty="0">
              <a:latin typeface="Times"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r>
              <a:rPr lang="zh-CN" altLang="en-US" dirty="0"/>
              <a:t>功能需求</a:t>
            </a:r>
            <a:r>
              <a:rPr lang="en-US" altLang="zh-CN" dirty="0"/>
              <a:t>:</a:t>
            </a:r>
            <a:r>
              <a:rPr lang="zh-CN" altLang="en-US" dirty="0"/>
              <a:t>更关注输出</a:t>
            </a:r>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11</a:t>
            </a:fld>
            <a:endParaRPr lang="en-US" altLang="zh-CN"/>
          </a:p>
        </p:txBody>
      </p:sp>
    </p:spTree>
    <p:extLst>
      <p:ext uri="{BB962C8B-B14F-4D97-AF65-F5344CB8AC3E}">
        <p14:creationId xmlns:p14="http://schemas.microsoft.com/office/powerpoint/2010/main" val="3903446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r>
              <a:rPr lang="zh-CN" altLang="en-US" dirty="0"/>
              <a:t>可靠性，安全性，性能都要分析</a:t>
            </a:r>
            <a:endParaRPr lang="en-US" altLang="zh-CN" dirty="0"/>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12</a:t>
            </a:fld>
            <a:endParaRPr lang="en-US" altLang="zh-CN"/>
          </a:p>
        </p:txBody>
      </p:sp>
    </p:spTree>
    <p:extLst>
      <p:ext uri="{BB962C8B-B14F-4D97-AF65-F5344CB8AC3E}">
        <p14:creationId xmlns:p14="http://schemas.microsoft.com/office/powerpoint/2010/main" val="586676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r>
              <a:rPr lang="en-US" altLang="zh-CN" dirty="0"/>
              <a:t>1.</a:t>
            </a:r>
            <a:r>
              <a:rPr lang="zh-CN" altLang="en-US" dirty="0"/>
              <a:t>无中生有，和老师，同学讨论</a:t>
            </a:r>
            <a:endParaRPr lang="en-US" altLang="zh-CN" dirty="0"/>
          </a:p>
          <a:p>
            <a:r>
              <a:rPr lang="en-US" altLang="zh-CN" dirty="0"/>
              <a:t>2.</a:t>
            </a:r>
            <a:r>
              <a:rPr lang="zh-CN" altLang="en-US" dirty="0"/>
              <a:t>把需求文档写出来</a:t>
            </a:r>
            <a:endParaRPr lang="en-US" altLang="zh-CN" dirty="0"/>
          </a:p>
          <a:p>
            <a:r>
              <a:rPr lang="en-US" altLang="zh-CN" dirty="0"/>
              <a:t>3.</a:t>
            </a:r>
            <a:r>
              <a:rPr lang="zh-CN" altLang="en-US" dirty="0"/>
              <a:t>反复确认：人对人的交流，需求期谈判，确定需求</a:t>
            </a:r>
            <a:endParaRPr lang="en-US" altLang="zh-CN" dirty="0"/>
          </a:p>
          <a:p>
            <a:endParaRPr lang="en-US" altLang="zh-CN" dirty="0"/>
          </a:p>
          <a:p>
            <a:r>
              <a:rPr lang="zh-CN" altLang="en-US" dirty="0"/>
              <a:t>管理：需求变更，变了多少等</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13</a:t>
            </a:fld>
            <a:endParaRPr lang="en-US" altLang="zh-CN"/>
          </a:p>
        </p:txBody>
      </p:sp>
    </p:spTree>
    <p:extLst>
      <p:ext uri="{BB962C8B-B14F-4D97-AF65-F5344CB8AC3E}">
        <p14:creationId xmlns:p14="http://schemas.microsoft.com/office/powerpoint/2010/main" val="4234859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r>
              <a:rPr lang="en-US" altLang="zh-CN" dirty="0"/>
              <a:t>1.</a:t>
            </a:r>
            <a:r>
              <a:rPr lang="zh-CN" altLang="en-US" dirty="0"/>
              <a:t>第一次大作业：无中生有，猜想，疫情直报系统</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14</a:t>
            </a:fld>
            <a:endParaRPr lang="en-US" altLang="zh-CN"/>
          </a:p>
        </p:txBody>
      </p:sp>
    </p:spTree>
    <p:extLst>
      <p:ext uri="{BB962C8B-B14F-4D97-AF65-F5344CB8AC3E}">
        <p14:creationId xmlns:p14="http://schemas.microsoft.com/office/powerpoint/2010/main" val="533889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r>
              <a:rPr lang="zh-CN" altLang="en-US" dirty="0"/>
              <a:t>老师会发一个模板</a:t>
            </a:r>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15</a:t>
            </a:fld>
            <a:endParaRPr lang="en-US" altLang="zh-CN"/>
          </a:p>
        </p:txBody>
      </p:sp>
    </p:spTree>
    <p:extLst>
      <p:ext uri="{BB962C8B-B14F-4D97-AF65-F5344CB8AC3E}">
        <p14:creationId xmlns:p14="http://schemas.microsoft.com/office/powerpoint/2010/main" val="1748471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16</a:t>
            </a:fld>
            <a:endParaRPr lang="en-US" altLang="zh-CN"/>
          </a:p>
        </p:txBody>
      </p:sp>
    </p:spTree>
    <p:extLst>
      <p:ext uri="{BB962C8B-B14F-4D97-AF65-F5344CB8AC3E}">
        <p14:creationId xmlns:p14="http://schemas.microsoft.com/office/powerpoint/2010/main" val="1837035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17</a:t>
            </a:fld>
            <a:endParaRPr lang="en-US" altLang="zh-CN"/>
          </a:p>
        </p:txBody>
      </p:sp>
    </p:spTree>
    <p:extLst>
      <p:ext uri="{BB962C8B-B14F-4D97-AF65-F5344CB8AC3E}">
        <p14:creationId xmlns:p14="http://schemas.microsoft.com/office/powerpoint/2010/main" val="12085042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r>
              <a:rPr lang="zh-CN" altLang="en-US" dirty="0"/>
              <a:t>论文</a:t>
            </a:r>
            <a:r>
              <a:rPr lang="en-US" altLang="zh-CN" dirty="0"/>
              <a:t>:</a:t>
            </a:r>
            <a:r>
              <a:rPr lang="zh-CN" altLang="en-US" dirty="0"/>
              <a:t>需求分析占一章，一般在第二章、第三章</a:t>
            </a:r>
            <a:endParaRPr lang="en-US" altLang="zh-CN" dirty="0"/>
          </a:p>
          <a:p>
            <a:r>
              <a:rPr lang="zh-CN" altLang="en-US" dirty="0"/>
              <a:t>需求分档：关心结果？给开发者、客户、销售人员</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18</a:t>
            </a:fld>
            <a:endParaRPr lang="en-US" altLang="zh-CN"/>
          </a:p>
        </p:txBody>
      </p:sp>
    </p:spTree>
    <p:extLst>
      <p:ext uri="{BB962C8B-B14F-4D97-AF65-F5344CB8AC3E}">
        <p14:creationId xmlns:p14="http://schemas.microsoft.com/office/powerpoint/2010/main" val="3397179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19</a:t>
            </a:fld>
            <a:endParaRPr lang="en-US" altLang="zh-CN"/>
          </a:p>
        </p:txBody>
      </p:sp>
    </p:spTree>
    <p:extLst>
      <p:ext uri="{BB962C8B-B14F-4D97-AF65-F5344CB8AC3E}">
        <p14:creationId xmlns:p14="http://schemas.microsoft.com/office/powerpoint/2010/main" val="12754089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20</a:t>
            </a:fld>
            <a:endParaRPr lang="en-US" altLang="zh-CN"/>
          </a:p>
        </p:txBody>
      </p:sp>
    </p:spTree>
    <p:extLst>
      <p:ext uri="{BB962C8B-B14F-4D97-AF65-F5344CB8AC3E}">
        <p14:creationId xmlns:p14="http://schemas.microsoft.com/office/powerpoint/2010/main" val="3754422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3</a:t>
            </a:fld>
            <a:endParaRPr lang="en-US" altLang="zh-CN"/>
          </a:p>
        </p:txBody>
      </p:sp>
    </p:spTree>
    <p:extLst>
      <p:ext uri="{BB962C8B-B14F-4D97-AF65-F5344CB8AC3E}">
        <p14:creationId xmlns:p14="http://schemas.microsoft.com/office/powerpoint/2010/main" val="55728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21</a:t>
            </a:fld>
            <a:endParaRPr lang="en-US" altLang="zh-CN"/>
          </a:p>
        </p:txBody>
      </p:sp>
    </p:spTree>
    <p:extLst>
      <p:ext uri="{BB962C8B-B14F-4D97-AF65-F5344CB8AC3E}">
        <p14:creationId xmlns:p14="http://schemas.microsoft.com/office/powerpoint/2010/main" val="3437467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r>
              <a:rPr lang="zh-CN" altLang="en-US" dirty="0"/>
              <a:t>写论文阶段可不用这样描述，论文太厚了</a:t>
            </a:r>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22</a:t>
            </a:fld>
            <a:endParaRPr lang="en-US" altLang="zh-CN"/>
          </a:p>
        </p:txBody>
      </p:sp>
    </p:spTree>
    <p:extLst>
      <p:ext uri="{BB962C8B-B14F-4D97-AF65-F5344CB8AC3E}">
        <p14:creationId xmlns:p14="http://schemas.microsoft.com/office/powerpoint/2010/main" val="25639902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23</a:t>
            </a:fld>
            <a:endParaRPr lang="en-US" altLang="zh-CN"/>
          </a:p>
        </p:txBody>
      </p:sp>
    </p:spTree>
    <p:extLst>
      <p:ext uri="{BB962C8B-B14F-4D97-AF65-F5344CB8AC3E}">
        <p14:creationId xmlns:p14="http://schemas.microsoft.com/office/powerpoint/2010/main" val="2708151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pPr lvl="1">
              <a:buFontTx/>
              <a:buNone/>
            </a:pPr>
            <a:r>
              <a:rPr lang="zh-CN" altLang="en-US" sz="2000" b="1" dirty="0"/>
              <a:t>在</a:t>
            </a:r>
            <a:r>
              <a:rPr lang="en-US" altLang="zh-CN" sz="2000" dirty="0"/>
              <a:t>&lt;</a:t>
            </a:r>
            <a:r>
              <a:rPr lang="zh-CN" altLang="en-US" sz="2000" dirty="0"/>
              <a:t>运行条件</a:t>
            </a:r>
            <a:r>
              <a:rPr lang="en-US" altLang="zh-CN" sz="2000" dirty="0"/>
              <a:t>&gt;</a:t>
            </a:r>
            <a:r>
              <a:rPr lang="zh-CN" altLang="en-US" sz="2000" b="1" dirty="0"/>
              <a:t>下，</a:t>
            </a:r>
            <a:r>
              <a:rPr lang="en-US" altLang="zh-CN" sz="2000" dirty="0"/>
              <a:t>&lt;</a:t>
            </a:r>
            <a:r>
              <a:rPr lang="zh-CN" altLang="en-US" sz="2000" dirty="0"/>
              <a:t>需求类型</a:t>
            </a:r>
            <a:r>
              <a:rPr lang="en-US" altLang="zh-CN" sz="2000" dirty="0"/>
              <a:t>&gt;</a:t>
            </a:r>
            <a:r>
              <a:rPr lang="zh-CN" altLang="en-US" sz="2000" b="1" dirty="0"/>
              <a:t>要求（希望）系统应当具有</a:t>
            </a:r>
            <a:r>
              <a:rPr lang="en-US" altLang="zh-CN" sz="2000" dirty="0"/>
              <a:t>&lt;</a:t>
            </a:r>
            <a:r>
              <a:rPr lang="zh-CN" altLang="en-US" sz="2000" dirty="0"/>
              <a:t>能力</a:t>
            </a:r>
            <a:r>
              <a:rPr lang="en-US" altLang="zh-CN" sz="2000" dirty="0"/>
              <a:t>&gt;</a:t>
            </a:r>
            <a:r>
              <a:rPr lang="zh-CN" altLang="en-US" sz="2000" b="1" dirty="0"/>
              <a:t>，</a:t>
            </a:r>
            <a:endParaRPr lang="zh-CN" altLang="en-US" sz="2000" dirty="0"/>
          </a:p>
          <a:p>
            <a:pPr lvl="1">
              <a:buFontTx/>
              <a:buNone/>
            </a:pPr>
            <a:r>
              <a:rPr lang="zh-CN" altLang="en-US" sz="2000" b="1" dirty="0"/>
              <a:t>并要求</a:t>
            </a:r>
            <a:r>
              <a:rPr lang="en-US" altLang="zh-CN" sz="2000" dirty="0"/>
              <a:t>&lt;</a:t>
            </a:r>
            <a:r>
              <a:rPr lang="zh-CN" altLang="en-US" sz="2000" dirty="0"/>
              <a:t>事件</a:t>
            </a:r>
            <a:r>
              <a:rPr lang="en-US" altLang="zh-CN" sz="2000" dirty="0"/>
              <a:t>&gt;</a:t>
            </a:r>
            <a:r>
              <a:rPr lang="zh-CN" altLang="en-US" sz="2000" b="1" dirty="0"/>
              <a:t>达到</a:t>
            </a:r>
            <a:r>
              <a:rPr lang="en-US" altLang="zh-CN" sz="2000" dirty="0"/>
              <a:t>&lt;</a:t>
            </a:r>
            <a:r>
              <a:rPr lang="zh-CN" altLang="en-US" sz="2000" dirty="0"/>
              <a:t>性能</a:t>
            </a:r>
            <a:r>
              <a:rPr lang="en-US" altLang="zh-CN" sz="2000" dirty="0"/>
              <a:t>&gt;</a:t>
            </a:r>
            <a:r>
              <a:rPr lang="zh-CN" altLang="en-US" sz="2000" b="1" dirty="0"/>
              <a:t>。</a:t>
            </a:r>
            <a:endParaRPr lang="en-US" altLang="zh-CN" sz="2000" b="1" dirty="0"/>
          </a:p>
          <a:p>
            <a:pPr lvl="1">
              <a:buFontTx/>
              <a:buNone/>
            </a:pPr>
            <a:endParaRPr lang="zh-CN" altLang="en-US" sz="2000" dirty="0"/>
          </a:p>
          <a:p>
            <a:pPr lvl="1">
              <a:buFontTx/>
              <a:buNone/>
            </a:pPr>
            <a:r>
              <a:rPr lang="en-US" altLang="zh-CN" sz="2000" b="1" dirty="0"/>
              <a:t>The</a:t>
            </a:r>
            <a:r>
              <a:rPr lang="en-US" altLang="zh-CN" sz="2000" dirty="0"/>
              <a:t> &lt;</a:t>
            </a:r>
            <a:r>
              <a:rPr lang="zh-CN" altLang="en-US" sz="2000" dirty="0"/>
              <a:t>需求类型</a:t>
            </a:r>
            <a:r>
              <a:rPr lang="en-US" altLang="zh-CN" sz="2000" dirty="0"/>
              <a:t>&gt;</a:t>
            </a:r>
            <a:r>
              <a:rPr lang="en-US" altLang="zh-CN" sz="2000" b="1" dirty="0"/>
              <a:t> shall be able to </a:t>
            </a:r>
            <a:r>
              <a:rPr lang="en-US" altLang="zh-CN" sz="2000" dirty="0"/>
              <a:t>&lt;</a:t>
            </a:r>
            <a:r>
              <a:rPr lang="zh-CN" altLang="en-US" sz="2000" dirty="0"/>
              <a:t>能力</a:t>
            </a:r>
            <a:r>
              <a:rPr lang="en-US" altLang="zh-CN" sz="2000" dirty="0"/>
              <a:t>&gt;</a:t>
            </a:r>
            <a:endParaRPr lang="zh-CN" altLang="en-US" sz="2000" dirty="0"/>
          </a:p>
          <a:p>
            <a:pPr lvl="1">
              <a:buFontTx/>
              <a:buNone/>
            </a:pPr>
            <a:r>
              <a:rPr lang="en-US" altLang="zh-CN" sz="2000" b="1" dirty="0"/>
              <a:t>within </a:t>
            </a:r>
            <a:r>
              <a:rPr lang="en-US" altLang="zh-CN" sz="2000" dirty="0"/>
              <a:t>&lt;</a:t>
            </a:r>
            <a:r>
              <a:rPr lang="zh-CN" altLang="en-US" sz="2000" dirty="0"/>
              <a:t>性能</a:t>
            </a:r>
            <a:r>
              <a:rPr lang="en-US" altLang="zh-CN" sz="2000" dirty="0"/>
              <a:t>&gt; </a:t>
            </a:r>
            <a:r>
              <a:rPr lang="en-US" altLang="zh-CN" sz="2000" b="1" dirty="0"/>
              <a:t>of </a:t>
            </a:r>
            <a:r>
              <a:rPr lang="en-US" altLang="zh-CN" sz="2000" dirty="0"/>
              <a:t>&lt;</a:t>
            </a:r>
            <a:r>
              <a:rPr lang="zh-CN" altLang="en-US" sz="2000" dirty="0"/>
              <a:t>事件</a:t>
            </a:r>
            <a:r>
              <a:rPr lang="en-US" altLang="zh-CN" sz="2000" dirty="0"/>
              <a:t>&gt;</a:t>
            </a:r>
            <a:endParaRPr lang="zh-CN" altLang="en-US" sz="2000" dirty="0"/>
          </a:p>
          <a:p>
            <a:pPr lvl="1">
              <a:buFontTx/>
              <a:buNone/>
            </a:pPr>
            <a:r>
              <a:rPr lang="en-US" altLang="zh-CN" sz="2000" b="1" dirty="0"/>
              <a:t>while </a:t>
            </a:r>
            <a:r>
              <a:rPr lang="en-US" altLang="zh-CN" sz="2000" dirty="0"/>
              <a:t>&lt;</a:t>
            </a:r>
            <a:r>
              <a:rPr lang="zh-CN" altLang="en-US" sz="2000" dirty="0"/>
              <a:t>运行条件</a:t>
            </a:r>
            <a:r>
              <a:rPr lang="en-US" altLang="zh-CN" sz="2000" dirty="0"/>
              <a:t>&gt;</a:t>
            </a:r>
            <a:r>
              <a:rPr lang="zh-CN" altLang="en-US" sz="2000" b="1" dirty="0"/>
              <a:t>。</a:t>
            </a:r>
            <a:endParaRPr lang="zh-CN" altLang="en-US" sz="2000" dirty="0"/>
          </a:p>
          <a:p>
            <a:endParaRPr lang="zh-CN" altLang="en-US" dirty="0"/>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26</a:t>
            </a:fld>
            <a:endParaRPr lang="en-US" altLang="zh-CN"/>
          </a:p>
        </p:txBody>
      </p:sp>
    </p:spTree>
    <p:extLst>
      <p:ext uri="{BB962C8B-B14F-4D97-AF65-F5344CB8AC3E}">
        <p14:creationId xmlns:p14="http://schemas.microsoft.com/office/powerpoint/2010/main" val="17994083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r>
              <a:rPr lang="en-US" altLang="zh-CN" dirty="0"/>
              <a:t>M mandatory</a:t>
            </a:r>
          </a:p>
          <a:p>
            <a:r>
              <a:rPr lang="en-US" altLang="zh-CN" dirty="0"/>
              <a:t>D desirable</a:t>
            </a:r>
          </a:p>
          <a:p>
            <a:r>
              <a:rPr lang="en-US" altLang="zh-CN" dirty="0"/>
              <a:t>B best</a:t>
            </a:r>
            <a:endParaRPr lang="zh-CN" altLang="en-US" dirty="0"/>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29</a:t>
            </a:fld>
            <a:endParaRPr lang="en-US" altLang="zh-CN"/>
          </a:p>
        </p:txBody>
      </p:sp>
    </p:spTree>
    <p:extLst>
      <p:ext uri="{BB962C8B-B14F-4D97-AF65-F5344CB8AC3E}">
        <p14:creationId xmlns:p14="http://schemas.microsoft.com/office/powerpoint/2010/main" val="31448374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30</a:t>
            </a:fld>
            <a:endParaRPr lang="en-US" altLang="zh-CN"/>
          </a:p>
        </p:txBody>
      </p:sp>
    </p:spTree>
    <p:extLst>
      <p:ext uri="{BB962C8B-B14F-4D97-AF65-F5344CB8AC3E}">
        <p14:creationId xmlns:p14="http://schemas.microsoft.com/office/powerpoint/2010/main" val="2267089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r>
              <a:rPr lang="zh-CN" altLang="en-US" dirty="0"/>
              <a:t>需求的评审，就是提高文档质量：消除歧义</a:t>
            </a:r>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31</a:t>
            </a:fld>
            <a:endParaRPr lang="en-US" altLang="zh-CN"/>
          </a:p>
        </p:txBody>
      </p:sp>
    </p:spTree>
    <p:extLst>
      <p:ext uri="{BB962C8B-B14F-4D97-AF65-F5344CB8AC3E}">
        <p14:creationId xmlns:p14="http://schemas.microsoft.com/office/powerpoint/2010/main" val="22717872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r>
              <a:rPr lang="zh-CN" altLang="en-US" dirty="0"/>
              <a:t>谁知道我们的完不完整？</a:t>
            </a:r>
            <a:endParaRPr lang="en-US" altLang="zh-CN" dirty="0"/>
          </a:p>
          <a:p>
            <a:r>
              <a:rPr lang="zh-CN" altLang="en-US" dirty="0"/>
              <a:t>类似于考试：</a:t>
            </a:r>
            <a:endParaRPr lang="en-US" altLang="zh-CN" dirty="0"/>
          </a:p>
          <a:p>
            <a:r>
              <a:rPr lang="zh-CN" altLang="en-US" dirty="0"/>
              <a:t>模块</a:t>
            </a:r>
            <a:r>
              <a:rPr lang="en-US" altLang="zh-CN" dirty="0"/>
              <a:t>A</a:t>
            </a:r>
            <a:r>
              <a:rPr lang="zh-CN" altLang="en-US" dirty="0"/>
              <a:t>保证百分之百写出来</a:t>
            </a:r>
            <a:endParaRPr lang="en-US" altLang="zh-CN" dirty="0"/>
          </a:p>
          <a:p>
            <a:r>
              <a:rPr lang="zh-CN" altLang="en-US" dirty="0"/>
              <a:t>模块</a:t>
            </a:r>
            <a:r>
              <a:rPr lang="en-US" altLang="zh-CN" dirty="0"/>
              <a:t>C</a:t>
            </a:r>
            <a:r>
              <a:rPr lang="zh-CN" altLang="en-US" dirty="0"/>
              <a:t>先写出来把</a:t>
            </a:r>
            <a:endParaRPr lang="en-US" altLang="zh-CN" dirty="0"/>
          </a:p>
          <a:p>
            <a:r>
              <a:rPr lang="zh-CN" altLang="en-US" dirty="0"/>
              <a:t>模块</a:t>
            </a:r>
            <a:r>
              <a:rPr lang="en-US" altLang="zh-CN" dirty="0"/>
              <a:t>B</a:t>
            </a:r>
            <a:r>
              <a:rPr lang="zh-CN" altLang="en-US" dirty="0"/>
              <a:t>容易遗漏</a:t>
            </a:r>
            <a:endParaRPr lang="en-US" altLang="zh-CN" dirty="0"/>
          </a:p>
          <a:p>
            <a:r>
              <a:rPr lang="zh-CN" altLang="en-US" dirty="0"/>
              <a:t>模块</a:t>
            </a:r>
            <a:r>
              <a:rPr lang="en-US" altLang="zh-CN" dirty="0"/>
              <a:t>D</a:t>
            </a:r>
            <a:r>
              <a:rPr lang="zh-CN" altLang="en-US" dirty="0"/>
              <a:t>：：最大的麻烦</a:t>
            </a:r>
            <a:endParaRPr lang="en-US" altLang="zh-CN" dirty="0"/>
          </a:p>
          <a:p>
            <a:endParaRPr lang="en-US" altLang="zh-CN" dirty="0"/>
          </a:p>
          <a:p>
            <a:r>
              <a:rPr lang="zh-CN" altLang="en-US" dirty="0"/>
              <a:t>目标：把</a:t>
            </a:r>
            <a:r>
              <a:rPr lang="en-US" altLang="zh-CN" dirty="0"/>
              <a:t>D</a:t>
            </a:r>
            <a:endParaRPr lang="zh-CN" altLang="en-US" dirty="0"/>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32</a:t>
            </a:fld>
            <a:endParaRPr lang="en-US" altLang="zh-CN"/>
          </a:p>
        </p:txBody>
      </p:sp>
    </p:spTree>
    <p:extLst>
      <p:ext uri="{BB962C8B-B14F-4D97-AF65-F5344CB8AC3E}">
        <p14:creationId xmlns:p14="http://schemas.microsoft.com/office/powerpoint/2010/main" val="18745449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r>
              <a:rPr lang="zh-CN" altLang="en-US" dirty="0"/>
              <a:t>尽量转换</a:t>
            </a:r>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33</a:t>
            </a:fld>
            <a:endParaRPr lang="en-US" altLang="zh-CN"/>
          </a:p>
        </p:txBody>
      </p:sp>
    </p:spTree>
    <p:extLst>
      <p:ext uri="{BB962C8B-B14F-4D97-AF65-F5344CB8AC3E}">
        <p14:creationId xmlns:p14="http://schemas.microsoft.com/office/powerpoint/2010/main" val="35379449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34</a:t>
            </a:fld>
            <a:endParaRPr lang="en-US" altLang="zh-CN"/>
          </a:p>
        </p:txBody>
      </p:sp>
    </p:spTree>
    <p:extLst>
      <p:ext uri="{BB962C8B-B14F-4D97-AF65-F5344CB8AC3E}">
        <p14:creationId xmlns:p14="http://schemas.microsoft.com/office/powerpoint/2010/main" val="2636863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r>
              <a:rPr lang="zh-CN" altLang="en-US" dirty="0"/>
              <a:t>大量的项目失败是因为需求产生的</a:t>
            </a:r>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4</a:t>
            </a:fld>
            <a:endParaRPr lang="en-US" altLang="zh-CN"/>
          </a:p>
        </p:txBody>
      </p:sp>
    </p:spTree>
    <p:extLst>
      <p:ext uri="{BB962C8B-B14F-4D97-AF65-F5344CB8AC3E}">
        <p14:creationId xmlns:p14="http://schemas.microsoft.com/office/powerpoint/2010/main" val="31269646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b="1" i="0" kern="1200" dirty="0">
                <a:solidFill>
                  <a:schemeClr val="tx1"/>
                </a:solidFill>
                <a:effectLst/>
                <a:latin typeface="Times New Roman" pitchFamily="18" charset="0"/>
                <a:ea typeface="宋体" pitchFamily="2" charset="-122"/>
                <a:cs typeface="+mn-cs"/>
              </a:rPr>
              <a:t>拉姆斯菲尔德的演讲</a:t>
            </a:r>
            <a:r>
              <a:rPr kumimoji="1" lang="en-US" altLang="zh-CN" sz="1200" b="1" i="0" kern="1200" dirty="0">
                <a:solidFill>
                  <a:schemeClr val="tx1"/>
                </a:solidFill>
                <a:effectLst/>
                <a:latin typeface="Times New Roman" pitchFamily="18" charset="0"/>
                <a:ea typeface="宋体" pitchFamily="2" charset="-122"/>
                <a:cs typeface="+mn-cs"/>
              </a:rPr>
              <a:t>as we know</a:t>
            </a:r>
          </a:p>
          <a:p>
            <a:r>
              <a:rPr lang="en-US" altLang="zh-CN" dirty="0"/>
              <a:t>1.</a:t>
            </a:r>
            <a:r>
              <a:rPr lang="zh-CN" altLang="en-US" dirty="0"/>
              <a:t>最终的结果是不知道的，做别人没做过的，结果可能成功，可能不成功。先人一步，对未知的未知进行探索</a:t>
            </a:r>
            <a:endParaRPr lang="en-US" altLang="zh-CN" dirty="0"/>
          </a:p>
          <a:p>
            <a:r>
              <a:rPr lang="en-US" altLang="zh-CN" dirty="0"/>
              <a:t>2.</a:t>
            </a:r>
            <a:r>
              <a:rPr lang="zh-CN" altLang="en-US" dirty="0"/>
              <a:t>能不能打破原来的方案？</a:t>
            </a:r>
            <a:endParaRPr lang="en-US" altLang="zh-CN" dirty="0"/>
          </a:p>
          <a:p>
            <a:endParaRPr lang="en-US" altLang="zh-CN" dirty="0"/>
          </a:p>
          <a:p>
            <a:r>
              <a:rPr lang="zh-CN" altLang="en-US" dirty="0"/>
              <a:t>例如，原系统的问题：逐级上报</a:t>
            </a:r>
            <a:endParaRPr lang="en-US" altLang="zh-CN" dirty="0"/>
          </a:p>
          <a:p>
            <a:r>
              <a:rPr lang="zh-CN" altLang="en-US" dirty="0"/>
              <a:t>李文亮医生没有逐级上报，在同学群中爆出来的。</a:t>
            </a:r>
            <a:endParaRPr lang="en-US" altLang="zh-CN" dirty="0"/>
          </a:p>
          <a:p>
            <a:r>
              <a:rPr lang="zh-CN" altLang="en-US" dirty="0"/>
              <a:t>思考：我们能不能也取消逐级上报？</a:t>
            </a:r>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35</a:t>
            </a:fld>
            <a:endParaRPr lang="en-US" altLang="zh-CN"/>
          </a:p>
        </p:txBody>
      </p:sp>
    </p:spTree>
    <p:extLst>
      <p:ext uri="{BB962C8B-B14F-4D97-AF65-F5344CB8AC3E}">
        <p14:creationId xmlns:p14="http://schemas.microsoft.com/office/powerpoint/2010/main" val="16485595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36</a:t>
            </a:fld>
            <a:endParaRPr lang="en-US" altLang="zh-CN"/>
          </a:p>
        </p:txBody>
      </p:sp>
    </p:spTree>
    <p:extLst>
      <p:ext uri="{BB962C8B-B14F-4D97-AF65-F5344CB8AC3E}">
        <p14:creationId xmlns:p14="http://schemas.microsoft.com/office/powerpoint/2010/main" val="18727579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37</a:t>
            </a:fld>
            <a:endParaRPr lang="en-US" altLang="zh-CN"/>
          </a:p>
        </p:txBody>
      </p:sp>
    </p:spTree>
    <p:extLst>
      <p:ext uri="{BB962C8B-B14F-4D97-AF65-F5344CB8AC3E}">
        <p14:creationId xmlns:p14="http://schemas.microsoft.com/office/powerpoint/2010/main" val="21031738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38</a:t>
            </a:fld>
            <a:endParaRPr lang="en-US" altLang="zh-CN"/>
          </a:p>
        </p:txBody>
      </p:sp>
    </p:spTree>
    <p:extLst>
      <p:ext uri="{BB962C8B-B14F-4D97-AF65-F5344CB8AC3E}">
        <p14:creationId xmlns:p14="http://schemas.microsoft.com/office/powerpoint/2010/main" val="24068251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39</a:t>
            </a:fld>
            <a:endParaRPr lang="en-US" altLang="zh-CN"/>
          </a:p>
        </p:txBody>
      </p:sp>
    </p:spTree>
    <p:extLst>
      <p:ext uri="{BB962C8B-B14F-4D97-AF65-F5344CB8AC3E}">
        <p14:creationId xmlns:p14="http://schemas.microsoft.com/office/powerpoint/2010/main" val="25431932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r>
              <a:rPr lang="en-US" altLang="zh-CN" dirty="0"/>
              <a:t>DFD(</a:t>
            </a:r>
            <a:r>
              <a:rPr lang="zh-CN" altLang="en-US" dirty="0"/>
              <a:t>数据流图</a:t>
            </a:r>
            <a:r>
              <a:rPr lang="en-US" altLang="zh-CN" dirty="0"/>
              <a:t>)</a:t>
            </a:r>
            <a:r>
              <a:rPr lang="zh-CN" altLang="en-US" dirty="0"/>
              <a:t>和</a:t>
            </a:r>
            <a:r>
              <a:rPr lang="en-US" altLang="zh-CN" dirty="0"/>
              <a:t>FSM(</a:t>
            </a:r>
            <a:r>
              <a:rPr lang="zh-CN" altLang="en-US" dirty="0"/>
              <a:t>有限状态其</a:t>
            </a:r>
            <a:r>
              <a:rPr lang="en-US" altLang="zh-CN" dirty="0"/>
              <a:t>)</a:t>
            </a:r>
            <a:r>
              <a:rPr lang="zh-CN" altLang="en-US" dirty="0"/>
              <a:t>可以检验内部一致性，参数是否一致？需求是否一致等，概要设计与详细设计是否一致</a:t>
            </a:r>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42</a:t>
            </a:fld>
            <a:endParaRPr lang="en-US" altLang="zh-CN"/>
          </a:p>
        </p:txBody>
      </p:sp>
    </p:spTree>
    <p:extLst>
      <p:ext uri="{BB962C8B-B14F-4D97-AF65-F5344CB8AC3E}">
        <p14:creationId xmlns:p14="http://schemas.microsoft.com/office/powerpoint/2010/main" val="2382644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44</a:t>
            </a:fld>
            <a:endParaRPr lang="en-US" altLang="zh-CN"/>
          </a:p>
        </p:txBody>
      </p:sp>
    </p:spTree>
    <p:extLst>
      <p:ext uri="{BB962C8B-B14F-4D97-AF65-F5344CB8AC3E}">
        <p14:creationId xmlns:p14="http://schemas.microsoft.com/office/powerpoint/2010/main" val="35329811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r>
              <a:rPr lang="en-US" altLang="zh-CN" dirty="0"/>
              <a:t>Note:</a:t>
            </a:r>
            <a:r>
              <a:rPr lang="zh-CN" altLang="en-US" dirty="0"/>
              <a:t>需求不涉及到实现。不要上来就说用什么编程语言，用什么算法，除非客户要求</a:t>
            </a:r>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46</a:t>
            </a:fld>
            <a:endParaRPr lang="en-US" altLang="zh-CN"/>
          </a:p>
        </p:txBody>
      </p:sp>
    </p:spTree>
    <p:extLst>
      <p:ext uri="{BB962C8B-B14F-4D97-AF65-F5344CB8AC3E}">
        <p14:creationId xmlns:p14="http://schemas.microsoft.com/office/powerpoint/2010/main" val="11822414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r>
              <a:rPr lang="en-US" altLang="zh-CN" dirty="0"/>
              <a:t>Note:</a:t>
            </a:r>
            <a:r>
              <a:rPr lang="zh-CN" altLang="en-US" dirty="0"/>
              <a:t>编号</a:t>
            </a:r>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47</a:t>
            </a:fld>
            <a:endParaRPr lang="en-US" altLang="zh-CN"/>
          </a:p>
        </p:txBody>
      </p:sp>
    </p:spTree>
    <p:extLst>
      <p:ext uri="{BB962C8B-B14F-4D97-AF65-F5344CB8AC3E}">
        <p14:creationId xmlns:p14="http://schemas.microsoft.com/office/powerpoint/2010/main" val="26980547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48</a:t>
            </a:fld>
            <a:endParaRPr lang="en-US" altLang="zh-CN"/>
          </a:p>
        </p:txBody>
      </p:sp>
    </p:spTree>
    <p:extLst>
      <p:ext uri="{BB962C8B-B14F-4D97-AF65-F5344CB8AC3E}">
        <p14:creationId xmlns:p14="http://schemas.microsoft.com/office/powerpoint/2010/main" val="3664885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r>
              <a:rPr lang="zh-CN" altLang="en-US" dirty="0"/>
              <a:t>工程：钱，成本，资源，时间</a:t>
            </a:r>
            <a:endParaRPr lang="en-US" altLang="zh-CN" dirty="0"/>
          </a:p>
          <a:p>
            <a:r>
              <a:rPr lang="zh-CN" altLang="en-US" dirty="0"/>
              <a:t>科学</a:t>
            </a:r>
            <a:r>
              <a:rPr lang="en-US" altLang="zh-CN" dirty="0"/>
              <a:t>,</a:t>
            </a:r>
            <a:r>
              <a:rPr lang="zh-CN" altLang="en-US" dirty="0"/>
              <a:t>理论：不强调时间</a:t>
            </a:r>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5</a:t>
            </a:fld>
            <a:endParaRPr lang="en-US" altLang="zh-CN"/>
          </a:p>
        </p:txBody>
      </p:sp>
    </p:spTree>
    <p:extLst>
      <p:ext uri="{BB962C8B-B14F-4D97-AF65-F5344CB8AC3E}">
        <p14:creationId xmlns:p14="http://schemas.microsoft.com/office/powerpoint/2010/main" val="34115914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r>
              <a:rPr lang="en-US" altLang="zh-CN" sz="1200" dirty="0"/>
              <a:t>Note:</a:t>
            </a:r>
            <a:r>
              <a:rPr lang="zh-CN" altLang="en-US" sz="1200" dirty="0"/>
              <a:t>对每个需求条款进行评价</a:t>
            </a:r>
            <a:r>
              <a:rPr lang="en-US" altLang="zh-CN" sz="1200" dirty="0"/>
              <a:t>MDB</a:t>
            </a:r>
            <a:endParaRPr lang="zh-CN" altLang="en-US" dirty="0"/>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49</a:t>
            </a:fld>
            <a:endParaRPr lang="en-US" altLang="zh-CN"/>
          </a:p>
        </p:txBody>
      </p:sp>
    </p:spTree>
    <p:extLst>
      <p:ext uri="{BB962C8B-B14F-4D97-AF65-F5344CB8AC3E}">
        <p14:creationId xmlns:p14="http://schemas.microsoft.com/office/powerpoint/2010/main" val="24979886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r>
              <a:rPr lang="en-US" altLang="zh-CN" sz="1200" dirty="0"/>
              <a:t>Note:</a:t>
            </a:r>
            <a:r>
              <a:rPr lang="zh-CN" altLang="en-US" sz="1200" dirty="0"/>
              <a:t>用</a:t>
            </a:r>
            <a:r>
              <a:rPr lang="en-US" altLang="zh-CN" sz="1200" dirty="0"/>
              <a:t>H</a:t>
            </a:r>
            <a:r>
              <a:rPr lang="zh-CN" altLang="en-US" sz="1200" dirty="0"/>
              <a:t>、</a:t>
            </a:r>
            <a:r>
              <a:rPr lang="en-US" altLang="zh-CN" sz="1200" dirty="0"/>
              <a:t>M</a:t>
            </a:r>
            <a:r>
              <a:rPr lang="zh-CN" altLang="en-US" sz="1200" dirty="0"/>
              <a:t>、</a:t>
            </a:r>
            <a:r>
              <a:rPr lang="en-US" altLang="zh-CN" sz="1200" dirty="0"/>
              <a:t>L</a:t>
            </a:r>
            <a:r>
              <a:rPr lang="zh-CN" altLang="en-US" sz="1200" dirty="0"/>
              <a:t>分别表达需求更改可能性的高</a:t>
            </a:r>
            <a:r>
              <a:rPr lang="en-US" altLang="zh-CN" sz="1200" dirty="0"/>
              <a:t>(high)</a:t>
            </a:r>
            <a:r>
              <a:rPr lang="zh-CN" altLang="en-US" sz="1200" dirty="0"/>
              <a:t>、中</a:t>
            </a:r>
            <a:r>
              <a:rPr lang="en-US" altLang="zh-CN" sz="1200" dirty="0"/>
              <a:t>(medium)</a:t>
            </a:r>
            <a:r>
              <a:rPr lang="zh-CN" altLang="en-US" sz="1200" dirty="0"/>
              <a:t>、低</a:t>
            </a:r>
            <a:r>
              <a:rPr lang="en-US" altLang="zh-CN" sz="1200" dirty="0"/>
              <a:t>(Low)</a:t>
            </a:r>
            <a:r>
              <a:rPr lang="zh-CN" altLang="en-US" sz="1200" dirty="0"/>
              <a:t>。</a:t>
            </a:r>
            <a:endParaRPr lang="zh-CN" altLang="en-US" dirty="0"/>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50</a:t>
            </a:fld>
            <a:endParaRPr lang="en-US" altLang="zh-CN"/>
          </a:p>
        </p:txBody>
      </p:sp>
    </p:spTree>
    <p:extLst>
      <p:ext uri="{BB962C8B-B14F-4D97-AF65-F5344CB8AC3E}">
        <p14:creationId xmlns:p14="http://schemas.microsoft.com/office/powerpoint/2010/main" val="41240458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51</a:t>
            </a:fld>
            <a:endParaRPr lang="en-US" altLang="zh-CN"/>
          </a:p>
        </p:txBody>
      </p:sp>
    </p:spTree>
    <p:extLst>
      <p:ext uri="{BB962C8B-B14F-4D97-AF65-F5344CB8AC3E}">
        <p14:creationId xmlns:p14="http://schemas.microsoft.com/office/powerpoint/2010/main" val="33467664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r>
              <a:rPr lang="zh-CN" altLang="en-US" dirty="0"/>
              <a:t>图标编号，只有一份，引用到时“见图</a:t>
            </a:r>
            <a:r>
              <a:rPr lang="en-US" altLang="zh-CN" dirty="0"/>
              <a:t>2-3</a:t>
            </a:r>
            <a:r>
              <a:rPr lang="zh-CN" altLang="en-US" dirty="0"/>
              <a:t>”</a:t>
            </a:r>
            <a:endParaRPr lang="en-US" altLang="zh-CN" dirty="0"/>
          </a:p>
          <a:p>
            <a:r>
              <a:rPr lang="zh-CN" altLang="en-US" dirty="0"/>
              <a:t>不允许出现见下表，见上图这种字段</a:t>
            </a:r>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52</a:t>
            </a:fld>
            <a:endParaRPr lang="en-US" altLang="zh-CN"/>
          </a:p>
        </p:txBody>
      </p:sp>
    </p:spTree>
    <p:extLst>
      <p:ext uri="{BB962C8B-B14F-4D97-AF65-F5344CB8AC3E}">
        <p14:creationId xmlns:p14="http://schemas.microsoft.com/office/powerpoint/2010/main" val="34152248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r>
              <a:rPr lang="zh-CN" altLang="en-US" dirty="0"/>
              <a:t>精确表达</a:t>
            </a:r>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53</a:t>
            </a:fld>
            <a:endParaRPr lang="en-US" altLang="zh-CN"/>
          </a:p>
        </p:txBody>
      </p:sp>
    </p:spTree>
    <p:extLst>
      <p:ext uri="{BB962C8B-B14F-4D97-AF65-F5344CB8AC3E}">
        <p14:creationId xmlns:p14="http://schemas.microsoft.com/office/powerpoint/2010/main" val="35348349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54</a:t>
            </a:fld>
            <a:endParaRPr lang="en-US" altLang="zh-CN"/>
          </a:p>
        </p:txBody>
      </p:sp>
    </p:spTree>
    <p:extLst>
      <p:ext uri="{BB962C8B-B14F-4D97-AF65-F5344CB8AC3E}">
        <p14:creationId xmlns:p14="http://schemas.microsoft.com/office/powerpoint/2010/main" val="10761684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r>
              <a:rPr lang="zh-CN" altLang="en-US" dirty="0"/>
              <a:t>上来就花一个功能结构图，不对，你的功能是怎么出来的？</a:t>
            </a:r>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55</a:t>
            </a:fld>
            <a:endParaRPr lang="en-US" altLang="zh-CN"/>
          </a:p>
        </p:txBody>
      </p:sp>
    </p:spTree>
    <p:extLst>
      <p:ext uri="{BB962C8B-B14F-4D97-AF65-F5344CB8AC3E}">
        <p14:creationId xmlns:p14="http://schemas.microsoft.com/office/powerpoint/2010/main" val="21187180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r>
              <a:rPr lang="zh-CN" altLang="en-US" dirty="0"/>
              <a:t>分章节要按组织写，便于查找。</a:t>
            </a:r>
            <a:endParaRPr lang="en-US" altLang="zh-CN" dirty="0"/>
          </a:p>
          <a:p>
            <a:r>
              <a:rPr lang="zh-CN" altLang="en-US" dirty="0"/>
              <a:t>错误：某一章全是数据流图，某一章全是，，，</a:t>
            </a:r>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57</a:t>
            </a:fld>
            <a:endParaRPr lang="en-US" altLang="zh-CN"/>
          </a:p>
        </p:txBody>
      </p:sp>
    </p:spTree>
    <p:extLst>
      <p:ext uri="{BB962C8B-B14F-4D97-AF65-F5344CB8AC3E}">
        <p14:creationId xmlns:p14="http://schemas.microsoft.com/office/powerpoint/2010/main" val="30391988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r>
              <a:rPr lang="zh-CN" altLang="en-US" dirty="0"/>
              <a:t>真正的瀑布式模型，在企业中不可能用，需求绝对会变的</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62</a:t>
            </a:fld>
            <a:endParaRPr lang="en-US" altLang="zh-CN"/>
          </a:p>
        </p:txBody>
      </p:sp>
    </p:spTree>
    <p:extLst>
      <p:ext uri="{BB962C8B-B14F-4D97-AF65-F5344CB8AC3E}">
        <p14:creationId xmlns:p14="http://schemas.microsoft.com/office/powerpoint/2010/main" val="19072327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r>
              <a:rPr lang="en-US" altLang="zh-CN" dirty="0"/>
              <a:t>1.</a:t>
            </a:r>
            <a:r>
              <a:rPr lang="zh-CN" altLang="en-US" dirty="0"/>
              <a:t>原始需求到底对不对，我们能不能修改？</a:t>
            </a:r>
            <a:endParaRPr lang="en-US" altLang="zh-CN" dirty="0"/>
          </a:p>
          <a:p>
            <a:r>
              <a:rPr lang="zh-CN" altLang="en-US" dirty="0"/>
              <a:t>改原始需求：客户满意不满意</a:t>
            </a:r>
            <a:r>
              <a:rPr lang="en-US" altLang="zh-CN" dirty="0"/>
              <a:t>?</a:t>
            </a:r>
            <a:r>
              <a:rPr lang="zh-CN" altLang="en-US" dirty="0"/>
              <a:t>我们需要花多少钱？对别人有没有影响？</a:t>
            </a:r>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63</a:t>
            </a:fld>
            <a:endParaRPr lang="en-US" altLang="zh-CN"/>
          </a:p>
        </p:txBody>
      </p:sp>
    </p:spTree>
    <p:extLst>
      <p:ext uri="{BB962C8B-B14F-4D97-AF65-F5344CB8AC3E}">
        <p14:creationId xmlns:p14="http://schemas.microsoft.com/office/powerpoint/2010/main" val="1328565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6</a:t>
            </a:fld>
            <a:endParaRPr lang="en-US" altLang="zh-CN"/>
          </a:p>
        </p:txBody>
      </p:sp>
    </p:spTree>
    <p:extLst>
      <p:ext uri="{BB962C8B-B14F-4D97-AF65-F5344CB8AC3E}">
        <p14:creationId xmlns:p14="http://schemas.microsoft.com/office/powerpoint/2010/main" val="23326717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64</a:t>
            </a:fld>
            <a:endParaRPr lang="en-US" altLang="zh-CN"/>
          </a:p>
        </p:txBody>
      </p:sp>
    </p:spTree>
    <p:extLst>
      <p:ext uri="{BB962C8B-B14F-4D97-AF65-F5344CB8AC3E}">
        <p14:creationId xmlns:p14="http://schemas.microsoft.com/office/powerpoint/2010/main" val="41615159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65</a:t>
            </a:fld>
            <a:endParaRPr lang="en-US" altLang="zh-CN"/>
          </a:p>
        </p:txBody>
      </p:sp>
    </p:spTree>
    <p:extLst>
      <p:ext uri="{BB962C8B-B14F-4D97-AF65-F5344CB8AC3E}">
        <p14:creationId xmlns:p14="http://schemas.microsoft.com/office/powerpoint/2010/main" val="21470598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67</a:t>
            </a:fld>
            <a:endParaRPr lang="en-US" altLang="zh-CN"/>
          </a:p>
        </p:txBody>
      </p:sp>
    </p:spTree>
    <p:extLst>
      <p:ext uri="{BB962C8B-B14F-4D97-AF65-F5344CB8AC3E}">
        <p14:creationId xmlns:p14="http://schemas.microsoft.com/office/powerpoint/2010/main" val="3811344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r>
              <a:rPr lang="zh-CN" altLang="en-US" dirty="0"/>
              <a:t>需求，对客户：画</a:t>
            </a:r>
            <a:r>
              <a:rPr lang="en-US" altLang="zh-CN" dirty="0"/>
              <a:t>UML,</a:t>
            </a:r>
            <a:r>
              <a:rPr lang="zh-CN" altLang="en-US" dirty="0"/>
              <a:t>对程序员：不用文字描述</a:t>
            </a:r>
            <a:endParaRPr lang="en-US" altLang="zh-CN" dirty="0"/>
          </a:p>
          <a:p>
            <a:r>
              <a:rPr lang="zh-CN" altLang="en-US" dirty="0"/>
              <a:t>客户</a:t>
            </a:r>
            <a:r>
              <a:rPr lang="en-US" altLang="zh-CN" dirty="0"/>
              <a:t>:</a:t>
            </a:r>
            <a:r>
              <a:rPr lang="zh-CN" altLang="en-US" dirty="0"/>
              <a:t>“系统是什么”</a:t>
            </a:r>
            <a:endParaRPr lang="en-US" altLang="zh-CN" dirty="0"/>
          </a:p>
          <a:p>
            <a:r>
              <a:rPr lang="zh-CN" altLang="en-US" dirty="0"/>
              <a:t>开发：“能不能做”</a:t>
            </a:r>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7</a:t>
            </a:fld>
            <a:endParaRPr lang="en-US" altLang="zh-CN"/>
          </a:p>
        </p:txBody>
      </p:sp>
    </p:spTree>
    <p:extLst>
      <p:ext uri="{BB962C8B-B14F-4D97-AF65-F5344CB8AC3E}">
        <p14:creationId xmlns:p14="http://schemas.microsoft.com/office/powerpoint/2010/main" val="1399736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r>
              <a:rPr lang="zh-CN" altLang="en-US" dirty="0"/>
              <a:t>需求</a:t>
            </a:r>
            <a:r>
              <a:rPr lang="en-US" altLang="zh-CN" dirty="0"/>
              <a:t>-</a:t>
            </a:r>
            <a:r>
              <a:rPr lang="zh-CN" altLang="en-US" dirty="0"/>
              <a:t>验证</a:t>
            </a:r>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8</a:t>
            </a:fld>
            <a:endParaRPr lang="en-US" altLang="zh-CN"/>
          </a:p>
        </p:txBody>
      </p:sp>
    </p:spTree>
    <p:extLst>
      <p:ext uri="{BB962C8B-B14F-4D97-AF65-F5344CB8AC3E}">
        <p14:creationId xmlns:p14="http://schemas.microsoft.com/office/powerpoint/2010/main" val="3166158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r>
              <a:rPr lang="zh-CN" altLang="en-US" dirty="0"/>
              <a:t>先搞清楚，三类需求文档，（用户，项目经理，系统分析师）</a:t>
            </a:r>
            <a:endParaRPr lang="en-US" altLang="zh-CN" dirty="0"/>
          </a:p>
          <a:p>
            <a:r>
              <a:rPr lang="zh-CN" altLang="en-US" dirty="0"/>
              <a:t>我们写的时候三方都需要写</a:t>
            </a:r>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9</a:t>
            </a:fld>
            <a:endParaRPr lang="en-US" altLang="zh-CN"/>
          </a:p>
        </p:txBody>
      </p:sp>
    </p:spTree>
    <p:extLst>
      <p:ext uri="{BB962C8B-B14F-4D97-AF65-F5344CB8AC3E}">
        <p14:creationId xmlns:p14="http://schemas.microsoft.com/office/powerpoint/2010/main" val="2856860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r>
              <a:rPr lang="zh-CN" altLang="en-US" dirty="0"/>
              <a:t>形式化：公式，模型。用户看不懂！</a:t>
            </a:r>
          </a:p>
        </p:txBody>
      </p:sp>
      <p:sp>
        <p:nvSpPr>
          <p:cNvPr id="4" name="灯片编号占位符 3"/>
          <p:cNvSpPr>
            <a:spLocks noGrp="1"/>
          </p:cNvSpPr>
          <p:nvPr>
            <p:ph type="sldNum" sz="quarter" idx="5"/>
          </p:nvPr>
        </p:nvSpPr>
        <p:spPr/>
        <p:txBody>
          <a:bodyPr/>
          <a:lstStyle/>
          <a:p>
            <a:pPr>
              <a:defRPr/>
            </a:pPr>
            <a:fld id="{9A49E0C1-E4C5-406B-863F-1E0840065CD4}" type="slidenum">
              <a:rPr lang="en-US" altLang="zh-CN" smtClean="0"/>
              <a:pPr>
                <a:defRPr/>
              </a:pPr>
              <a:t>10</a:t>
            </a:fld>
            <a:endParaRPr lang="en-US" altLang="zh-CN"/>
          </a:p>
        </p:txBody>
      </p:sp>
    </p:spTree>
    <p:extLst>
      <p:ext uri="{BB962C8B-B14F-4D97-AF65-F5344CB8AC3E}">
        <p14:creationId xmlns:p14="http://schemas.microsoft.com/office/powerpoint/2010/main" val="119506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a:t>单击此处编辑母版标题样式</a:t>
            </a:r>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2020/3/5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2020/3/5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2020/3/5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2020/3/5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2020/3/5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2020/3/5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2020/3/5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31532;9&#31456;%20&#38656;&#27714;&#25991;&#26723;&#27169;&#26495;.doc"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9.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10.wmf"/><Relationship Id="rId4" Type="http://schemas.openxmlformats.org/officeDocument/2006/relationships/oleObject" Target="../embeddings/oleObject2.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2.emf"/><Relationship Id="rId5" Type="http://schemas.openxmlformats.org/officeDocument/2006/relationships/image" Target="../media/image11.wmf"/><Relationship Id="rId4" Type="http://schemas.openxmlformats.org/officeDocument/2006/relationships/oleObject" Target="../embeddings/oleObject3.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13.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vmlDrawing" Target="../drawings/vmlDrawing5.vml"/><Relationship Id="rId5" Type="http://schemas.openxmlformats.org/officeDocument/2006/relationships/image" Target="../media/image14.wmf"/><Relationship Id="rId4" Type="http://schemas.openxmlformats.org/officeDocument/2006/relationships/oleObject" Target="../embeddings/oleObject5.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15.w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vmlDrawing" Target="../drawings/vmlDrawing7.vml"/><Relationship Id="rId5" Type="http://schemas.openxmlformats.org/officeDocument/2006/relationships/image" Target="../media/image16.wmf"/><Relationship Id="rId4" Type="http://schemas.openxmlformats.org/officeDocument/2006/relationships/oleObject" Target="../embeddings/oleObject7.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17.wmf"/></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vmlDrawing" Target="../drawings/vmlDrawing9.vml"/><Relationship Id="rId5" Type="http://schemas.openxmlformats.org/officeDocument/2006/relationships/image" Target="../media/image18.wmf"/><Relationship Id="rId4" Type="http://schemas.openxmlformats.org/officeDocument/2006/relationships/oleObject" Target="../embeddings/oleObject9.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vmlDrawing" Target="../drawings/vmlDrawing10.vml"/><Relationship Id="rId5" Type="http://schemas.openxmlformats.org/officeDocument/2006/relationships/image" Target="../media/image19.wmf"/><Relationship Id="rId4" Type="http://schemas.openxmlformats.org/officeDocument/2006/relationships/oleObject" Target="../embeddings/oleObject10.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xml"/><Relationship Id="rId1" Type="http://schemas.openxmlformats.org/officeDocument/2006/relationships/vmlDrawing" Target="../drawings/vmlDrawing11.vml"/><Relationship Id="rId5" Type="http://schemas.openxmlformats.org/officeDocument/2006/relationships/image" Target="../media/image20.wmf"/><Relationship Id="rId4" Type="http://schemas.openxmlformats.org/officeDocument/2006/relationships/oleObject" Target="../embeddings/oleObject11.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12.vml"/><Relationship Id="rId4" Type="http://schemas.openxmlformats.org/officeDocument/2006/relationships/image" Target="../media/image21.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idx="4294967295"/>
          </p:nvPr>
        </p:nvSpPr>
        <p:spPr>
          <a:xfrm>
            <a:off x="838200" y="1676400"/>
            <a:ext cx="7772400" cy="1143000"/>
          </a:xfrm>
        </p:spPr>
        <p:txBody>
          <a:bodyPr/>
          <a:lstStyle/>
          <a:p>
            <a:pPr algn="ctr"/>
            <a:r>
              <a:rPr lang="zh-CN" altLang="en-US" sz="3600" dirty="0"/>
              <a:t>第</a:t>
            </a:r>
            <a:r>
              <a:rPr lang="en-US" altLang="zh-CN" sz="3600" dirty="0"/>
              <a:t>8</a:t>
            </a:r>
            <a:r>
              <a:rPr lang="zh-CN" altLang="en-US" sz="3600" dirty="0"/>
              <a:t>章  需求工程</a:t>
            </a:r>
          </a:p>
        </p:txBody>
      </p:sp>
      <p:sp>
        <p:nvSpPr>
          <p:cNvPr id="4099" name="Rectangle 5"/>
          <p:cNvSpPr>
            <a:spLocks noGrp="1" noChangeArrowheads="1"/>
          </p:cNvSpPr>
          <p:nvPr>
            <p:ph type="subTitle" idx="4294967295"/>
          </p:nvPr>
        </p:nvSpPr>
        <p:spPr>
          <a:xfrm>
            <a:off x="1143000" y="3657600"/>
            <a:ext cx="7334250" cy="990600"/>
          </a:xfrm>
        </p:spPr>
        <p:txBody>
          <a:bodyPr/>
          <a:lstStyle/>
          <a:p>
            <a:pPr algn="ctr">
              <a:buNone/>
            </a:pPr>
            <a:r>
              <a:rPr lang="zh-CN" altLang="en-US" dirty="0">
                <a:latin typeface="华文行楷" pitchFamily="2" charset="-122"/>
                <a:ea typeface="华文行楷" pitchFamily="2" charset="-122"/>
              </a:rPr>
              <a:t>需求是软件的源</a:t>
            </a:r>
            <a:endParaRPr lang="en-US" altLang="zh-CN" dirty="0">
              <a:latin typeface="华文行楷" pitchFamily="2" charset="-122"/>
              <a:ea typeface="华文行楷" pitchFamily="2" charset="-122"/>
            </a:endParaRPr>
          </a:p>
          <a:p>
            <a:pPr algn="ctr">
              <a:buNone/>
            </a:pPr>
            <a:r>
              <a:rPr lang="en-US" altLang="zh-CN" dirty="0">
                <a:latin typeface="华文行楷" pitchFamily="2" charset="-122"/>
                <a:ea typeface="华文行楷" pitchFamily="2" charset="-122"/>
              </a:rPr>
              <a:t>“</a:t>
            </a:r>
            <a:r>
              <a:rPr lang="zh-CN" altLang="en-US" dirty="0">
                <a:latin typeface="华文行楷" pitchFamily="2" charset="-122"/>
                <a:ea typeface="华文行楷" pitchFamily="2" charset="-122"/>
              </a:rPr>
              <a:t>道可道，无常道，名可名，无常名。</a:t>
            </a:r>
            <a:r>
              <a:rPr lang="en-US" altLang="zh-CN" dirty="0">
                <a:latin typeface="华文行楷" pitchFamily="2" charset="-122"/>
                <a:ea typeface="华文行楷" pitchFamily="2" charset="-122"/>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a:t>8.2.2 </a:t>
            </a:r>
            <a:r>
              <a:rPr lang="zh-CN" altLang="en-US"/>
              <a:t>需求分析目标和维度</a:t>
            </a:r>
          </a:p>
        </p:txBody>
      </p:sp>
      <p:grpSp>
        <p:nvGrpSpPr>
          <p:cNvPr id="5" name="组合 4"/>
          <p:cNvGrpSpPr/>
          <p:nvPr/>
        </p:nvGrpSpPr>
        <p:grpSpPr>
          <a:xfrm>
            <a:off x="2052955" y="4641046"/>
            <a:ext cx="909040" cy="763147"/>
            <a:chOff x="7735348" y="4908807"/>
            <a:chExt cx="909040" cy="763147"/>
          </a:xfrm>
        </p:grpSpPr>
        <p:grpSp>
          <p:nvGrpSpPr>
            <p:cNvPr id="23584" name="组合 23583"/>
            <p:cNvGrpSpPr/>
            <p:nvPr/>
          </p:nvGrpSpPr>
          <p:grpSpPr>
            <a:xfrm>
              <a:off x="8019321" y="4908807"/>
              <a:ext cx="551811" cy="763147"/>
              <a:chOff x="3794671" y="5394044"/>
              <a:chExt cx="1024694" cy="883787"/>
            </a:xfrm>
          </p:grpSpPr>
          <p:sp>
            <p:nvSpPr>
              <p:cNvPr id="23556" name="Line 90"/>
              <p:cNvSpPr>
                <a:spLocks noChangeShapeType="1"/>
              </p:cNvSpPr>
              <p:nvPr/>
            </p:nvSpPr>
            <p:spPr bwMode="auto">
              <a:xfrm flipV="1">
                <a:off x="3794671" y="5398553"/>
                <a:ext cx="405819" cy="17585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557" name="Line 89"/>
              <p:cNvSpPr>
                <a:spLocks noChangeShapeType="1"/>
              </p:cNvSpPr>
              <p:nvPr/>
            </p:nvSpPr>
            <p:spPr bwMode="auto">
              <a:xfrm>
                <a:off x="4200490" y="5397426"/>
                <a:ext cx="608729" cy="112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558" name="Line 88"/>
              <p:cNvSpPr>
                <a:spLocks noChangeShapeType="1"/>
              </p:cNvSpPr>
              <p:nvPr/>
            </p:nvSpPr>
            <p:spPr bwMode="auto">
              <a:xfrm>
                <a:off x="4200490" y="5398553"/>
                <a:ext cx="1127" cy="70342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559" name="Line 87"/>
              <p:cNvSpPr>
                <a:spLocks noChangeShapeType="1"/>
              </p:cNvSpPr>
              <p:nvPr/>
            </p:nvSpPr>
            <p:spPr bwMode="auto">
              <a:xfrm>
                <a:off x="4808092" y="5398553"/>
                <a:ext cx="1127" cy="70342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560" name="Line 86"/>
              <p:cNvSpPr>
                <a:spLocks noChangeShapeType="1"/>
              </p:cNvSpPr>
              <p:nvPr/>
            </p:nvSpPr>
            <p:spPr bwMode="auto">
              <a:xfrm flipV="1">
                <a:off x="4403400" y="5394044"/>
                <a:ext cx="415965" cy="180365"/>
              </a:xfrm>
              <a:prstGeom prst="line">
                <a:avLst/>
              </a:prstGeom>
              <a:noFill/>
              <a:ln w="9525">
                <a:solidFill>
                  <a:schemeClr val="tx1"/>
                </a:solidFill>
                <a:prstDash val="dash"/>
                <a:round/>
                <a:headEnd/>
                <a:tailEnd type="oval"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561" name="Line 85"/>
              <p:cNvSpPr>
                <a:spLocks noChangeShapeType="1"/>
              </p:cNvSpPr>
              <p:nvPr/>
            </p:nvSpPr>
            <p:spPr bwMode="auto">
              <a:xfrm>
                <a:off x="3794671" y="5574409"/>
                <a:ext cx="608729" cy="112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562" name="Line 84"/>
              <p:cNvSpPr>
                <a:spLocks noChangeShapeType="1"/>
              </p:cNvSpPr>
              <p:nvPr/>
            </p:nvSpPr>
            <p:spPr bwMode="auto">
              <a:xfrm>
                <a:off x="4403400" y="5574409"/>
                <a:ext cx="1127" cy="70342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563" name="Line 83"/>
              <p:cNvSpPr>
                <a:spLocks noChangeShapeType="1"/>
              </p:cNvSpPr>
              <p:nvPr/>
            </p:nvSpPr>
            <p:spPr bwMode="auto">
              <a:xfrm>
                <a:off x="4200490" y="6100848"/>
                <a:ext cx="608729" cy="112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564" name="Line 82"/>
              <p:cNvSpPr>
                <a:spLocks noChangeShapeType="1"/>
              </p:cNvSpPr>
              <p:nvPr/>
            </p:nvSpPr>
            <p:spPr bwMode="auto">
              <a:xfrm flipV="1">
                <a:off x="4403400" y="6101975"/>
                <a:ext cx="405819" cy="17585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23570" name="Rectangle 76"/>
            <p:cNvSpPr>
              <a:spLocks noChangeArrowheads="1"/>
            </p:cNvSpPr>
            <p:nvPr/>
          </p:nvSpPr>
          <p:spPr bwMode="auto">
            <a:xfrm>
              <a:off x="7735348" y="5143707"/>
              <a:ext cx="909040" cy="468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初始</a:t>
              </a:r>
              <a:endParaRPr kumimoji="0" lang="zh-CN" altLang="zh-CN" sz="1200" b="0" i="0" u="none" strike="noStrike" cap="none" normalizeH="0" baseline="0" dirty="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输入</a:t>
              </a:r>
              <a:endParaRPr kumimoji="0" lang="zh-CN" altLang="zh-CN" sz="1200" b="0" i="0" u="none" strike="noStrike" cap="none" normalizeH="0" baseline="0" dirty="0">
                <a:ln>
                  <a:noFill/>
                </a:ln>
                <a:solidFill>
                  <a:schemeClr val="tx1"/>
                </a:solidFill>
                <a:effectLst/>
              </a:endParaRPr>
            </a:p>
          </p:txBody>
        </p:sp>
      </p:grpSp>
      <p:grpSp>
        <p:nvGrpSpPr>
          <p:cNvPr id="2" name="组合 1"/>
          <p:cNvGrpSpPr/>
          <p:nvPr/>
        </p:nvGrpSpPr>
        <p:grpSpPr>
          <a:xfrm>
            <a:off x="1325944" y="1733713"/>
            <a:ext cx="1196149" cy="3676057"/>
            <a:chOff x="930263" y="1234384"/>
            <a:chExt cx="1196149" cy="3676057"/>
          </a:xfrm>
        </p:grpSpPr>
        <p:sp>
          <p:nvSpPr>
            <p:cNvPr id="23572" name="Rectangle 74"/>
            <p:cNvSpPr>
              <a:spLocks noChangeArrowheads="1"/>
            </p:cNvSpPr>
            <p:nvPr/>
          </p:nvSpPr>
          <p:spPr bwMode="auto">
            <a:xfrm>
              <a:off x="1028700" y="1234384"/>
              <a:ext cx="1097712" cy="5275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chemeClr val="tx1"/>
                  </a:solidFill>
                  <a:effectLst/>
                  <a:cs typeface="Times New Roman" panose="02020603050405020304" pitchFamily="18" charset="0"/>
                </a:rPr>
                <a:t>清晰度</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grpSp>
          <p:nvGrpSpPr>
            <p:cNvPr id="23586" name="组合 23585"/>
            <p:cNvGrpSpPr/>
            <p:nvPr/>
          </p:nvGrpSpPr>
          <p:grpSpPr>
            <a:xfrm>
              <a:off x="930263" y="1745041"/>
              <a:ext cx="1014549" cy="3165400"/>
              <a:chOff x="930263" y="1745041"/>
              <a:chExt cx="1014549" cy="3165400"/>
            </a:xfrm>
          </p:grpSpPr>
          <p:sp>
            <p:nvSpPr>
              <p:cNvPr id="53" name="Line 103"/>
              <p:cNvSpPr>
                <a:spLocks noChangeShapeType="1"/>
              </p:cNvSpPr>
              <p:nvPr/>
            </p:nvSpPr>
            <p:spPr bwMode="auto">
              <a:xfrm flipV="1">
                <a:off x="1943684" y="1745041"/>
                <a:ext cx="1127" cy="3165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4" name="Rectangle 102"/>
              <p:cNvSpPr>
                <a:spLocks noChangeArrowheads="1"/>
              </p:cNvSpPr>
              <p:nvPr/>
            </p:nvSpPr>
            <p:spPr bwMode="auto">
              <a:xfrm>
                <a:off x="930263" y="2096753"/>
                <a:ext cx="899045" cy="5275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cs typeface="Times New Roman" panose="02020603050405020304" pitchFamily="18" charset="0"/>
                  </a:rPr>
                  <a:t>完整</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55" name="Rectangle 101"/>
              <p:cNvSpPr>
                <a:spLocks noChangeArrowheads="1"/>
              </p:cNvSpPr>
              <p:nvPr/>
            </p:nvSpPr>
            <p:spPr bwMode="auto">
              <a:xfrm>
                <a:off x="930263" y="3151886"/>
                <a:ext cx="933384" cy="5275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cs typeface="Times New Roman" panose="02020603050405020304" pitchFamily="18" charset="0"/>
                  </a:rPr>
                  <a:t>良好</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56" name="Rectangle 100"/>
              <p:cNvSpPr>
                <a:spLocks noChangeArrowheads="1"/>
              </p:cNvSpPr>
              <p:nvPr/>
            </p:nvSpPr>
            <p:spPr bwMode="auto">
              <a:xfrm>
                <a:off x="930263" y="4099275"/>
                <a:ext cx="933384" cy="5083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cs typeface="Times New Roman" panose="02020603050405020304" pitchFamily="18" charset="0"/>
                  </a:rPr>
                  <a:t>模糊</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23573" name="Line 73"/>
              <p:cNvSpPr>
                <a:spLocks noChangeShapeType="1"/>
              </p:cNvSpPr>
              <p:nvPr/>
            </p:nvSpPr>
            <p:spPr bwMode="auto">
              <a:xfrm>
                <a:off x="1741902" y="3327741"/>
                <a:ext cx="202910" cy="11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574" name="Line 72"/>
              <p:cNvSpPr>
                <a:spLocks noChangeShapeType="1"/>
              </p:cNvSpPr>
              <p:nvPr/>
            </p:nvSpPr>
            <p:spPr bwMode="auto">
              <a:xfrm>
                <a:off x="1741902" y="2447336"/>
                <a:ext cx="202910" cy="11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575" name="Line 71"/>
              <p:cNvSpPr>
                <a:spLocks noChangeShapeType="1"/>
              </p:cNvSpPr>
              <p:nvPr/>
            </p:nvSpPr>
            <p:spPr bwMode="auto">
              <a:xfrm>
                <a:off x="1741902" y="4205892"/>
                <a:ext cx="202910" cy="11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grpSp>
      <p:grpSp>
        <p:nvGrpSpPr>
          <p:cNvPr id="23592" name="组合 23591"/>
          <p:cNvGrpSpPr/>
          <p:nvPr/>
        </p:nvGrpSpPr>
        <p:grpSpPr>
          <a:xfrm>
            <a:off x="2348533" y="2240232"/>
            <a:ext cx="4915268" cy="3150332"/>
            <a:chOff x="1941492" y="1768337"/>
            <a:chExt cx="4915268" cy="3150332"/>
          </a:xfrm>
        </p:grpSpPr>
        <p:grpSp>
          <p:nvGrpSpPr>
            <p:cNvPr id="23585" name="组合 23584"/>
            <p:cNvGrpSpPr/>
            <p:nvPr/>
          </p:nvGrpSpPr>
          <p:grpSpPr>
            <a:xfrm>
              <a:off x="1941492" y="2194487"/>
              <a:ext cx="3379370" cy="2724182"/>
              <a:chOff x="1944811" y="1743914"/>
              <a:chExt cx="5682597" cy="3166528"/>
            </a:xfrm>
          </p:grpSpPr>
          <p:sp>
            <p:nvSpPr>
              <p:cNvPr id="57" name="Line 99"/>
              <p:cNvSpPr>
                <a:spLocks noChangeShapeType="1"/>
              </p:cNvSpPr>
              <p:nvPr/>
            </p:nvSpPr>
            <p:spPr bwMode="auto">
              <a:xfrm flipV="1">
                <a:off x="1944811" y="1743914"/>
                <a:ext cx="1623277" cy="70342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8" name="Line 98"/>
              <p:cNvSpPr>
                <a:spLocks noChangeShapeType="1"/>
              </p:cNvSpPr>
              <p:nvPr/>
            </p:nvSpPr>
            <p:spPr bwMode="auto">
              <a:xfrm>
                <a:off x="1944811" y="2447336"/>
                <a:ext cx="4058193" cy="112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9" name="Line 97"/>
              <p:cNvSpPr>
                <a:spLocks noChangeShapeType="1"/>
              </p:cNvSpPr>
              <p:nvPr/>
            </p:nvSpPr>
            <p:spPr bwMode="auto">
              <a:xfrm>
                <a:off x="3568088" y="1743914"/>
                <a:ext cx="4058193" cy="112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0" name="Line 96"/>
              <p:cNvSpPr>
                <a:spLocks noChangeShapeType="1"/>
              </p:cNvSpPr>
              <p:nvPr/>
            </p:nvSpPr>
            <p:spPr bwMode="auto">
              <a:xfrm flipV="1">
                <a:off x="6003004" y="1745041"/>
                <a:ext cx="1623277" cy="703422"/>
              </a:xfrm>
              <a:prstGeom prst="line">
                <a:avLst/>
              </a:prstGeom>
              <a:noFill/>
              <a:ln w="9525">
                <a:solidFill>
                  <a:srgbClr val="000000"/>
                </a:solidFill>
                <a:prstDash val="dash"/>
                <a:round/>
                <a:headEnd/>
                <a:tailEnd type="oval"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1" name="Line 95"/>
              <p:cNvSpPr>
                <a:spLocks noChangeShapeType="1"/>
              </p:cNvSpPr>
              <p:nvPr/>
            </p:nvSpPr>
            <p:spPr bwMode="auto">
              <a:xfrm>
                <a:off x="3568088" y="1745041"/>
                <a:ext cx="1127" cy="246197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2" name="Line 94"/>
              <p:cNvSpPr>
                <a:spLocks noChangeShapeType="1"/>
              </p:cNvSpPr>
              <p:nvPr/>
            </p:nvSpPr>
            <p:spPr bwMode="auto">
              <a:xfrm>
                <a:off x="3649252" y="4207019"/>
                <a:ext cx="3977029" cy="112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3" name="Line 93"/>
              <p:cNvSpPr>
                <a:spLocks noChangeShapeType="1"/>
              </p:cNvSpPr>
              <p:nvPr/>
            </p:nvSpPr>
            <p:spPr bwMode="auto">
              <a:xfrm>
                <a:off x="7626281" y="1778860"/>
                <a:ext cx="1127" cy="242815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552" name="Line 92"/>
              <p:cNvSpPr>
                <a:spLocks noChangeShapeType="1"/>
              </p:cNvSpPr>
              <p:nvPr/>
            </p:nvSpPr>
            <p:spPr bwMode="auto">
              <a:xfrm>
                <a:off x="6003004" y="2448464"/>
                <a:ext cx="1127" cy="246197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553" name="Line 91"/>
              <p:cNvSpPr>
                <a:spLocks noChangeShapeType="1"/>
              </p:cNvSpPr>
              <p:nvPr/>
            </p:nvSpPr>
            <p:spPr bwMode="auto">
              <a:xfrm flipV="1">
                <a:off x="6003004" y="4207019"/>
                <a:ext cx="1623277" cy="70342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23578" name="AutoShape 68"/>
            <p:cNvSpPr>
              <a:spLocks noChangeArrowheads="1"/>
            </p:cNvSpPr>
            <p:nvPr/>
          </p:nvSpPr>
          <p:spPr bwMode="auto">
            <a:xfrm>
              <a:off x="5561520" y="1768337"/>
              <a:ext cx="1295240" cy="907460"/>
            </a:xfrm>
            <a:prstGeom prst="flowChartMultidocumen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期望的</a:t>
              </a:r>
              <a:endParaRPr kumimoji="0" lang="zh-CN" altLang="zh-CN" sz="1400" b="0" i="0" u="none" strike="noStrike" cap="none" normalizeH="0" baseline="0" dirty="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输出</a:t>
              </a:r>
              <a:endParaRPr kumimoji="0" lang="zh-CN" altLang="zh-CN" sz="1400" b="0" i="0" u="none" strike="noStrike" cap="none" normalizeH="0" baseline="0" dirty="0">
                <a:ln>
                  <a:noFill/>
                </a:ln>
                <a:solidFill>
                  <a:schemeClr val="tx1"/>
                </a:solidFill>
                <a:effectLst/>
              </a:endParaRPr>
            </a:p>
          </p:txBody>
        </p:sp>
      </p:grpSp>
      <p:grpSp>
        <p:nvGrpSpPr>
          <p:cNvPr id="7" name="组合 6"/>
          <p:cNvGrpSpPr/>
          <p:nvPr/>
        </p:nvGrpSpPr>
        <p:grpSpPr>
          <a:xfrm>
            <a:off x="2192734" y="3528751"/>
            <a:ext cx="2680451" cy="1898559"/>
            <a:chOff x="6697881" y="3114754"/>
            <a:chExt cx="3060907" cy="2068881"/>
          </a:xfrm>
        </p:grpSpPr>
        <p:sp>
          <p:nvSpPr>
            <p:cNvPr id="23568" name="Rectangle 78"/>
            <p:cNvSpPr>
              <a:spLocks noChangeArrowheads="1"/>
            </p:cNvSpPr>
            <p:nvPr/>
          </p:nvSpPr>
          <p:spPr bwMode="auto">
            <a:xfrm>
              <a:off x="8774631" y="3114754"/>
              <a:ext cx="984157" cy="703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cs typeface="Times New Roman" panose="02020603050405020304" pitchFamily="18" charset="0"/>
                </a:rPr>
                <a:t> </a:t>
              </a:r>
              <a:r>
                <a:rPr kumimoji="0" lang="zh-CN" altLang="zh-CN" sz="1600" b="1" i="0" u="none" strike="noStrike" cap="none" normalizeH="0" baseline="0" dirty="0">
                  <a:ln>
                    <a:noFill/>
                  </a:ln>
                  <a:solidFill>
                    <a:schemeClr val="tx1"/>
                  </a:solidFill>
                  <a:effectLst/>
                  <a:cs typeface="Times New Roman" panose="02020603050405020304" pitchFamily="18" charset="0"/>
                </a:rPr>
                <a:t>协议</a:t>
              </a:r>
              <a:endParaRPr kumimoji="0" lang="en-US" altLang="zh-CN" sz="1600" b="1" i="0" u="none" strike="noStrike" cap="none" normalizeH="0" baseline="0" dirty="0">
                <a:ln>
                  <a:noFill/>
                </a:ln>
                <a:solidFill>
                  <a:schemeClr val="tx1"/>
                </a:solidFill>
                <a:effectLst/>
                <a:cs typeface="Times New Roman" panose="02020603050405020304" pitchFamily="18" charset="0"/>
              </a:endParaRPr>
            </a:p>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chemeClr val="tx1"/>
                  </a:solidFill>
                  <a:effectLst/>
                  <a:cs typeface="Times New Roman" panose="02020603050405020304" pitchFamily="18" charset="0"/>
                </a:rPr>
                <a:t>一致度</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grpSp>
          <p:nvGrpSpPr>
            <p:cNvPr id="23588" name="组合 23587"/>
            <p:cNvGrpSpPr/>
            <p:nvPr/>
          </p:nvGrpSpPr>
          <p:grpSpPr>
            <a:xfrm>
              <a:off x="6697881" y="3215372"/>
              <a:ext cx="2578871" cy="1968263"/>
              <a:chOff x="1854868" y="3759363"/>
              <a:chExt cx="1542448" cy="1158280"/>
            </a:xfrm>
          </p:grpSpPr>
          <p:sp>
            <p:nvSpPr>
              <p:cNvPr id="51" name="Line 105"/>
              <p:cNvSpPr>
                <a:spLocks noChangeShapeType="1"/>
              </p:cNvSpPr>
              <p:nvPr/>
            </p:nvSpPr>
            <p:spPr bwMode="auto">
              <a:xfrm flipV="1">
                <a:off x="1957227" y="3998965"/>
                <a:ext cx="1440089" cy="91867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571" name="Rectangle 75"/>
              <p:cNvSpPr>
                <a:spLocks noChangeArrowheads="1"/>
              </p:cNvSpPr>
              <p:nvPr/>
            </p:nvSpPr>
            <p:spPr bwMode="auto">
              <a:xfrm rot="19695180">
                <a:off x="1854868" y="4205476"/>
                <a:ext cx="901792" cy="527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cs typeface="Times New Roman" panose="02020603050405020304" pitchFamily="18" charset="0"/>
                  </a:rPr>
                  <a:t>个人</a:t>
                </a:r>
                <a:endParaRPr kumimoji="0" lang="en-US" altLang="zh-CN" sz="1600" b="0" i="0" u="none" strike="noStrike" cap="none" normalizeH="0" baseline="0" dirty="0">
                  <a:ln>
                    <a:noFill/>
                  </a:ln>
                  <a:solidFill>
                    <a:schemeClr val="tx1"/>
                  </a:solidFill>
                  <a:effectLst/>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cs typeface="Times New Roman" panose="02020603050405020304" pitchFamily="18" charset="0"/>
                  </a:rPr>
                  <a:t>观点</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23577" name="Rectangle 69"/>
              <p:cNvSpPr>
                <a:spLocks noChangeArrowheads="1"/>
              </p:cNvSpPr>
              <p:nvPr/>
            </p:nvSpPr>
            <p:spPr bwMode="auto">
              <a:xfrm rot="19755861">
                <a:off x="2214779" y="3974888"/>
                <a:ext cx="886010" cy="527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cs typeface="Times New Roman" panose="02020603050405020304" pitchFamily="18" charset="0"/>
                  </a:rPr>
                  <a:t>共同</a:t>
                </a:r>
                <a:endParaRPr kumimoji="0" lang="en-US" altLang="zh-CN" sz="1600" b="0" i="0" u="none" strike="noStrike" cap="none" normalizeH="0" baseline="0" dirty="0">
                  <a:ln>
                    <a:noFill/>
                  </a:ln>
                  <a:solidFill>
                    <a:schemeClr val="tx1"/>
                  </a:solidFill>
                  <a:effectLst/>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cs typeface="Times New Roman" panose="02020603050405020304" pitchFamily="18" charset="0"/>
                  </a:rPr>
                  <a:t>观点</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23579" name="Line 67"/>
              <p:cNvSpPr>
                <a:spLocks noChangeShapeType="1"/>
              </p:cNvSpPr>
              <p:nvPr/>
            </p:nvSpPr>
            <p:spPr bwMode="auto">
              <a:xfrm>
                <a:off x="2256546" y="4557796"/>
                <a:ext cx="74417" cy="1065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580" name="Line 66"/>
              <p:cNvSpPr>
                <a:spLocks noChangeShapeType="1"/>
              </p:cNvSpPr>
              <p:nvPr/>
            </p:nvSpPr>
            <p:spPr bwMode="auto">
              <a:xfrm>
                <a:off x="3013022" y="4075521"/>
                <a:ext cx="84881" cy="1269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581" name="Line 65"/>
              <p:cNvSpPr>
                <a:spLocks noChangeShapeType="1"/>
              </p:cNvSpPr>
              <p:nvPr/>
            </p:nvSpPr>
            <p:spPr bwMode="auto">
              <a:xfrm>
                <a:off x="2618562" y="4335014"/>
                <a:ext cx="78443" cy="1188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582" name="Rectangle 64"/>
              <p:cNvSpPr>
                <a:spLocks noChangeArrowheads="1"/>
              </p:cNvSpPr>
              <p:nvPr/>
            </p:nvSpPr>
            <p:spPr bwMode="auto">
              <a:xfrm rot="19583748">
                <a:off x="2610593" y="3759363"/>
                <a:ext cx="785048" cy="527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cs typeface="Times New Roman" panose="02020603050405020304" pitchFamily="18" charset="0"/>
                  </a:rPr>
                  <a:t>意见</a:t>
                </a:r>
                <a:endParaRPr kumimoji="0" lang="en-US" altLang="zh-CN" sz="1600" b="0" i="0" u="none" strike="noStrike" cap="none" normalizeH="0" baseline="0" dirty="0">
                  <a:ln>
                    <a:noFill/>
                  </a:ln>
                  <a:solidFill>
                    <a:schemeClr val="tx1"/>
                  </a:solidFill>
                  <a:effectLst/>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cs typeface="Times New Roman" panose="02020603050405020304" pitchFamily="18" charset="0"/>
                  </a:rPr>
                  <a:t>一致</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grpSp>
      </p:grpSp>
      <p:sp>
        <p:nvSpPr>
          <p:cNvPr id="23576" name="Rectangle 70"/>
          <p:cNvSpPr>
            <a:spLocks noChangeArrowheads="1"/>
          </p:cNvSpPr>
          <p:nvPr/>
        </p:nvSpPr>
        <p:spPr bwMode="auto">
          <a:xfrm>
            <a:off x="4561172" y="3271539"/>
            <a:ext cx="1331133" cy="543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chemeClr val="tx1"/>
                </a:solidFill>
                <a:effectLst/>
                <a:cs typeface="Times New Roman" panose="02020603050405020304" pitchFamily="18" charset="0"/>
              </a:rPr>
              <a:t>需求</a:t>
            </a:r>
            <a:endParaRPr kumimoji="0" lang="en-US" altLang="zh-CN" sz="1400" b="0" i="0" u="none" strike="noStrike" cap="none" normalizeH="0" baseline="0" dirty="0">
              <a:ln>
                <a:noFill/>
              </a:ln>
              <a:solidFill>
                <a:schemeClr val="tx1"/>
              </a:solidFill>
              <a:effectLst/>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chemeClr val="tx1"/>
                </a:solidFill>
                <a:effectLst/>
                <a:cs typeface="Times New Roman" panose="02020603050405020304" pitchFamily="18" charset="0"/>
              </a:rPr>
              <a:t>过程曲线</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grpSp>
        <p:nvGrpSpPr>
          <p:cNvPr id="23587" name="组合 23586"/>
          <p:cNvGrpSpPr/>
          <p:nvPr/>
        </p:nvGrpSpPr>
        <p:grpSpPr>
          <a:xfrm>
            <a:off x="1833559" y="5333282"/>
            <a:ext cx="5443090" cy="530825"/>
            <a:chOff x="1336082" y="4815272"/>
            <a:chExt cx="6515645" cy="745049"/>
          </a:xfrm>
        </p:grpSpPr>
        <p:sp>
          <p:nvSpPr>
            <p:cNvPr id="52" name="Line 104"/>
            <p:cNvSpPr>
              <a:spLocks noChangeShapeType="1"/>
            </p:cNvSpPr>
            <p:nvPr/>
          </p:nvSpPr>
          <p:spPr bwMode="auto">
            <a:xfrm>
              <a:off x="1944811" y="4910441"/>
              <a:ext cx="5377113" cy="2728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565" name="Rectangle 81"/>
            <p:cNvSpPr>
              <a:spLocks noChangeArrowheads="1"/>
            </p:cNvSpPr>
            <p:nvPr/>
          </p:nvSpPr>
          <p:spPr bwMode="auto">
            <a:xfrm>
              <a:off x="1336082" y="4899159"/>
              <a:ext cx="1596902" cy="341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cs typeface="Times New Roman" panose="02020603050405020304" pitchFamily="18" charset="0"/>
                </a:rPr>
                <a:t>非形式化</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23566" name="Rectangle 80"/>
            <p:cNvSpPr>
              <a:spLocks noChangeArrowheads="1"/>
            </p:cNvSpPr>
            <p:nvPr/>
          </p:nvSpPr>
          <p:spPr bwMode="auto">
            <a:xfrm>
              <a:off x="3186310" y="4852949"/>
              <a:ext cx="1599237" cy="527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cs typeface="Times New Roman" panose="02020603050405020304" pitchFamily="18" charset="0"/>
                </a:rPr>
                <a:t>半形式化</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23567" name="Rectangle 79"/>
            <p:cNvSpPr>
              <a:spLocks noChangeArrowheads="1"/>
            </p:cNvSpPr>
            <p:nvPr/>
          </p:nvSpPr>
          <p:spPr bwMode="auto">
            <a:xfrm>
              <a:off x="5394275" y="4852950"/>
              <a:ext cx="1420368" cy="527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cs typeface="Times New Roman" panose="02020603050405020304" pitchFamily="18" charset="0"/>
                </a:rPr>
                <a:t>形式化</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23569" name="Rectangle 77"/>
            <p:cNvSpPr>
              <a:spLocks noChangeArrowheads="1"/>
            </p:cNvSpPr>
            <p:nvPr/>
          </p:nvSpPr>
          <p:spPr bwMode="auto">
            <a:xfrm>
              <a:off x="6233057" y="5032753"/>
              <a:ext cx="1618670" cy="527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chemeClr val="tx1"/>
                  </a:solidFill>
                  <a:effectLst/>
                  <a:cs typeface="Times New Roman" panose="02020603050405020304" pitchFamily="18" charset="0"/>
                </a:rPr>
                <a:t>表达形式</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98" name="Line 71"/>
            <p:cNvSpPr>
              <a:spLocks noChangeShapeType="1"/>
            </p:cNvSpPr>
            <p:nvPr/>
          </p:nvSpPr>
          <p:spPr bwMode="auto">
            <a:xfrm>
              <a:off x="3859265" y="4815272"/>
              <a:ext cx="0" cy="1747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99" name="Line 71"/>
            <p:cNvSpPr>
              <a:spLocks noChangeShapeType="1"/>
            </p:cNvSpPr>
            <p:nvPr/>
          </p:nvSpPr>
          <p:spPr bwMode="auto">
            <a:xfrm>
              <a:off x="5719442" y="4823076"/>
              <a:ext cx="0" cy="1747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8" name="任意多边形 7"/>
          <p:cNvSpPr/>
          <p:nvPr/>
        </p:nvSpPr>
        <p:spPr bwMode="auto">
          <a:xfrm>
            <a:off x="2336800" y="2771937"/>
            <a:ext cx="3484806" cy="2663664"/>
          </a:xfrm>
          <a:custGeom>
            <a:avLst/>
            <a:gdLst>
              <a:gd name="connsiteX0" fmla="*/ 0 w 3335867"/>
              <a:gd name="connsiteY0" fmla="*/ 2709333 h 2709333"/>
              <a:gd name="connsiteX1" fmla="*/ 592667 w 3335867"/>
              <a:gd name="connsiteY1" fmla="*/ 2565400 h 2709333"/>
              <a:gd name="connsiteX2" fmla="*/ 948267 w 3335867"/>
              <a:gd name="connsiteY2" fmla="*/ 2370666 h 2709333"/>
              <a:gd name="connsiteX3" fmla="*/ 1159933 w 3335867"/>
              <a:gd name="connsiteY3" fmla="*/ 2065866 h 2709333"/>
              <a:gd name="connsiteX4" fmla="*/ 1735667 w 3335867"/>
              <a:gd name="connsiteY4" fmla="*/ 2286000 h 2709333"/>
              <a:gd name="connsiteX5" fmla="*/ 1921933 w 3335867"/>
              <a:gd name="connsiteY5" fmla="*/ 1752600 h 2709333"/>
              <a:gd name="connsiteX6" fmla="*/ 2133600 w 3335867"/>
              <a:gd name="connsiteY6" fmla="*/ 1532466 h 2709333"/>
              <a:gd name="connsiteX7" fmla="*/ 2506133 w 3335867"/>
              <a:gd name="connsiteY7" fmla="*/ 1337733 h 2709333"/>
              <a:gd name="connsiteX8" fmla="*/ 2641600 w 3335867"/>
              <a:gd name="connsiteY8" fmla="*/ 829733 h 2709333"/>
              <a:gd name="connsiteX9" fmla="*/ 2887133 w 3335867"/>
              <a:gd name="connsiteY9" fmla="*/ 524933 h 2709333"/>
              <a:gd name="connsiteX10" fmla="*/ 2794000 w 3335867"/>
              <a:gd name="connsiteY10" fmla="*/ 186266 h 2709333"/>
              <a:gd name="connsiteX11" fmla="*/ 3335867 w 3335867"/>
              <a:gd name="connsiteY11" fmla="*/ 0 h 2709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5867" h="2709333">
                <a:moveTo>
                  <a:pt x="0" y="2709333"/>
                </a:moveTo>
                <a:cubicBezTo>
                  <a:pt x="217311" y="2665588"/>
                  <a:pt x="434623" y="2621844"/>
                  <a:pt x="592667" y="2565400"/>
                </a:cubicBezTo>
                <a:cubicBezTo>
                  <a:pt x="750712" y="2508955"/>
                  <a:pt x="853723" y="2453922"/>
                  <a:pt x="948267" y="2370666"/>
                </a:cubicBezTo>
                <a:cubicBezTo>
                  <a:pt x="1042811" y="2287410"/>
                  <a:pt x="1028700" y="2079977"/>
                  <a:pt x="1159933" y="2065866"/>
                </a:cubicBezTo>
                <a:cubicBezTo>
                  <a:pt x="1291166" y="2051755"/>
                  <a:pt x="1608667" y="2338211"/>
                  <a:pt x="1735667" y="2286000"/>
                </a:cubicBezTo>
                <a:cubicBezTo>
                  <a:pt x="1862667" y="2233789"/>
                  <a:pt x="1855611" y="1878189"/>
                  <a:pt x="1921933" y="1752600"/>
                </a:cubicBezTo>
                <a:cubicBezTo>
                  <a:pt x="1988255" y="1627011"/>
                  <a:pt x="2036233" y="1601610"/>
                  <a:pt x="2133600" y="1532466"/>
                </a:cubicBezTo>
                <a:cubicBezTo>
                  <a:pt x="2230967" y="1463322"/>
                  <a:pt x="2421466" y="1454855"/>
                  <a:pt x="2506133" y="1337733"/>
                </a:cubicBezTo>
                <a:cubicBezTo>
                  <a:pt x="2590800" y="1220611"/>
                  <a:pt x="2578100" y="965200"/>
                  <a:pt x="2641600" y="829733"/>
                </a:cubicBezTo>
                <a:cubicBezTo>
                  <a:pt x="2705100" y="694266"/>
                  <a:pt x="2861733" y="632177"/>
                  <a:pt x="2887133" y="524933"/>
                </a:cubicBezTo>
                <a:cubicBezTo>
                  <a:pt x="2912533" y="417689"/>
                  <a:pt x="2719211" y="273755"/>
                  <a:pt x="2794000" y="186266"/>
                </a:cubicBezTo>
                <a:cubicBezTo>
                  <a:pt x="2868789" y="98777"/>
                  <a:pt x="3102328" y="49388"/>
                  <a:pt x="3335867" y="0"/>
                </a:cubicBezTo>
              </a:path>
            </a:pathLst>
          </a:custGeom>
          <a:ln>
            <a:prstDash val="lgDash"/>
            <a:headEnd type="none" w="med" len="med"/>
            <a:tailEnd type="stealth" w="lg" len="lg"/>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87"/>
                                        </p:tgtEl>
                                        <p:attrNameLst>
                                          <p:attrName>style.visibility</p:attrName>
                                        </p:attrNameLst>
                                      </p:cBhvr>
                                      <p:to>
                                        <p:strVal val="visible"/>
                                      </p:to>
                                    </p:set>
                                    <p:anim calcmode="lin" valueType="num">
                                      <p:cBhvr additive="base">
                                        <p:cTn id="7" dur="500" fill="hold"/>
                                        <p:tgtEl>
                                          <p:spTgt spid="23587"/>
                                        </p:tgtEl>
                                        <p:attrNameLst>
                                          <p:attrName>ppt_x</p:attrName>
                                        </p:attrNameLst>
                                      </p:cBhvr>
                                      <p:tavLst>
                                        <p:tav tm="0">
                                          <p:val>
                                            <p:strVal val="#ppt_x"/>
                                          </p:val>
                                        </p:tav>
                                        <p:tav tm="100000">
                                          <p:val>
                                            <p:strVal val="#ppt_x"/>
                                          </p:val>
                                        </p:tav>
                                      </p:tavLst>
                                    </p:anim>
                                    <p:anim calcmode="lin" valueType="num">
                                      <p:cBhvr additive="base">
                                        <p:cTn id="8" dur="500" fill="hold"/>
                                        <p:tgtEl>
                                          <p:spTgt spid="2358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592"/>
                                        </p:tgtEl>
                                        <p:attrNameLst>
                                          <p:attrName>style.visibility</p:attrName>
                                        </p:attrNameLst>
                                      </p:cBhvr>
                                      <p:to>
                                        <p:strVal val="visible"/>
                                      </p:to>
                                    </p:set>
                                    <p:anim calcmode="lin" valueType="num">
                                      <p:cBhvr additive="base">
                                        <p:cTn id="25" dur="500" fill="hold"/>
                                        <p:tgtEl>
                                          <p:spTgt spid="23592"/>
                                        </p:tgtEl>
                                        <p:attrNameLst>
                                          <p:attrName>ppt_x</p:attrName>
                                        </p:attrNameLst>
                                      </p:cBhvr>
                                      <p:tavLst>
                                        <p:tav tm="0">
                                          <p:val>
                                            <p:strVal val="#ppt_x"/>
                                          </p:val>
                                        </p:tav>
                                        <p:tav tm="100000">
                                          <p:val>
                                            <p:strVal val="#ppt_x"/>
                                          </p:val>
                                        </p:tav>
                                      </p:tavLst>
                                    </p:anim>
                                    <p:anim calcmode="lin" valueType="num">
                                      <p:cBhvr additive="base">
                                        <p:cTn id="26" dur="500" fill="hold"/>
                                        <p:tgtEl>
                                          <p:spTgt spid="235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a:t>8.2.3 </a:t>
            </a:r>
            <a:r>
              <a:rPr lang="zh-CN" altLang="en-US"/>
              <a:t>需求内涵</a:t>
            </a:r>
          </a:p>
        </p:txBody>
      </p:sp>
      <p:sp>
        <p:nvSpPr>
          <p:cNvPr id="24579" name="内容占位符 2"/>
          <p:cNvSpPr>
            <a:spLocks noGrp="1"/>
          </p:cNvSpPr>
          <p:nvPr>
            <p:ph idx="1"/>
          </p:nvPr>
        </p:nvSpPr>
        <p:spPr>
          <a:xfrm>
            <a:off x="950690" y="1208314"/>
            <a:ext cx="7975600" cy="5029200"/>
          </a:xfrm>
        </p:spPr>
        <p:txBody>
          <a:bodyPr/>
          <a:lstStyle/>
          <a:p>
            <a:r>
              <a:rPr lang="zh-CN" altLang="en-US" dirty="0"/>
              <a:t>无论是用户需求、系统需求、子系统需求、以及部件需求，均要从功能需求、非功能需求和领域需求方面进行分析和论述。</a:t>
            </a:r>
            <a:endParaRPr lang="en-US" altLang="zh-CN" dirty="0"/>
          </a:p>
          <a:p>
            <a:endParaRPr lang="en-US" altLang="zh-CN" dirty="0"/>
          </a:p>
          <a:p>
            <a:pPr lvl="1"/>
            <a:r>
              <a:rPr lang="zh-CN" altLang="en-US" b="1" dirty="0"/>
              <a:t>功能需求：</a:t>
            </a:r>
            <a:r>
              <a:rPr lang="zh-CN" altLang="en-US" dirty="0"/>
              <a:t>是对未来软件的服务功能进行的描述。功能需求更关注系统的输入、加工（业务流程）、直到输出的情况。</a:t>
            </a:r>
            <a:endParaRPr lang="en-US" altLang="zh-CN" dirty="0"/>
          </a:p>
          <a:p>
            <a:pPr lvl="2"/>
            <a:r>
              <a:rPr lang="zh-CN" altLang="en-US" dirty="0"/>
              <a:t>人们观察和看待一个软件系统的角度和方式，决定了对需求的不同表达方式。</a:t>
            </a:r>
            <a:endParaRPr lang="en-US" altLang="zh-CN" dirty="0"/>
          </a:p>
          <a:p>
            <a:pPr lvl="2"/>
            <a:r>
              <a:rPr lang="zh-CN" altLang="en-US" dirty="0"/>
              <a:t>可以从未来的用户使用的角度分析和描述功能需求，由此，形成了不同的用户角色所导致的对功能的需求用例图。</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en-US" altLang="zh-CN"/>
              <a:t>8.2.3 </a:t>
            </a:r>
            <a:r>
              <a:rPr lang="zh-CN" altLang="en-US"/>
              <a:t>需求内涵</a:t>
            </a:r>
          </a:p>
        </p:txBody>
      </p:sp>
      <p:sp>
        <p:nvSpPr>
          <p:cNvPr id="25603" name="内容占位符 2"/>
          <p:cNvSpPr>
            <a:spLocks noGrp="1"/>
          </p:cNvSpPr>
          <p:nvPr>
            <p:ph idx="1"/>
          </p:nvPr>
        </p:nvSpPr>
        <p:spPr>
          <a:xfrm>
            <a:off x="642938" y="1295400"/>
            <a:ext cx="8348662" cy="5029200"/>
          </a:xfrm>
        </p:spPr>
        <p:txBody>
          <a:bodyPr/>
          <a:lstStyle/>
          <a:p>
            <a:pPr lvl="1"/>
            <a:r>
              <a:rPr lang="zh-CN" altLang="en-US" b="1" dirty="0"/>
              <a:t>非功能需求</a:t>
            </a:r>
            <a:r>
              <a:rPr lang="zh-CN" altLang="en-US" dirty="0"/>
              <a:t>，顾名思义，是功能以外的需求描述。</a:t>
            </a:r>
            <a:endParaRPr lang="en-US" altLang="zh-CN" dirty="0"/>
          </a:p>
          <a:p>
            <a:pPr lvl="2"/>
            <a:r>
              <a:rPr lang="zh-CN" altLang="en-US" dirty="0"/>
              <a:t>主要是系统的一些关键的特性，例如，可靠性、响应时间、存储空间等，以及，</a:t>
            </a:r>
            <a:r>
              <a:rPr lang="en-US" altLang="zh-CN" dirty="0"/>
              <a:t>I/O</a:t>
            </a:r>
            <a:r>
              <a:rPr lang="zh-CN" altLang="en-US" dirty="0"/>
              <a:t>设备的吞吐量、接口的数据格式等等。</a:t>
            </a:r>
          </a:p>
          <a:p>
            <a:pPr lvl="2"/>
            <a:r>
              <a:rPr lang="zh-CN" altLang="en-US" dirty="0"/>
              <a:t>非功能需求往往是指系统层面上的，像第</a:t>
            </a:r>
            <a:r>
              <a:rPr lang="en-US" altLang="zh-CN" dirty="0"/>
              <a:t>5</a:t>
            </a:r>
            <a:r>
              <a:rPr lang="zh-CN" altLang="en-US" dirty="0"/>
              <a:t>章讨论的对系统可信赖性定义，如安全性</a:t>
            </a:r>
            <a:r>
              <a:rPr lang="en-US" altLang="zh-CN" dirty="0"/>
              <a:t>(safety)</a:t>
            </a:r>
            <a:r>
              <a:rPr lang="zh-CN" altLang="en-US" dirty="0"/>
              <a:t>、密安性</a:t>
            </a:r>
            <a:r>
              <a:rPr lang="en-US" altLang="zh-CN" dirty="0"/>
              <a:t>(Security)</a:t>
            </a:r>
            <a:r>
              <a:rPr lang="zh-CN" altLang="en-US" dirty="0"/>
              <a:t>、可使用性</a:t>
            </a:r>
            <a:r>
              <a:rPr lang="en-US" altLang="zh-CN" dirty="0"/>
              <a:t>(availability)</a:t>
            </a:r>
            <a:r>
              <a:rPr lang="zh-CN" altLang="en-US" dirty="0"/>
              <a:t>等。如果这些特性不能满足，系统的用户就不敢放心地使用软件系统。</a:t>
            </a:r>
            <a:endParaRPr lang="en-US" altLang="zh-CN" dirty="0"/>
          </a:p>
          <a:p>
            <a:pPr lvl="1"/>
            <a:endParaRPr lang="zh-CN" altLang="en-US" sz="2000" dirty="0"/>
          </a:p>
          <a:p>
            <a:pPr lvl="1"/>
            <a:r>
              <a:rPr lang="zh-CN" altLang="en-US" b="1" dirty="0"/>
              <a:t>领域和行业需求</a:t>
            </a:r>
            <a:r>
              <a:rPr lang="zh-CN" altLang="en-US" dirty="0"/>
              <a:t>，软件的使用领域或行业往往具有特定的要求。例如，航空、航天、轨道交通、通信、银行服务等行业，会对软件系统有自己行业的要求。</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b="1"/>
              <a:t>8.3 </a:t>
            </a:r>
            <a:r>
              <a:rPr lang="zh-CN" altLang="en-US" b="1"/>
              <a:t>需求分析过程</a:t>
            </a:r>
            <a:endParaRPr lang="zh-CN" altLang="en-US"/>
          </a:p>
        </p:txBody>
      </p:sp>
      <p:sp>
        <p:nvSpPr>
          <p:cNvPr id="26627" name="内容占位符 2"/>
          <p:cNvSpPr>
            <a:spLocks noGrp="1"/>
          </p:cNvSpPr>
          <p:nvPr>
            <p:ph idx="1"/>
          </p:nvPr>
        </p:nvSpPr>
        <p:spPr>
          <a:xfrm>
            <a:off x="990600" y="1295400"/>
            <a:ext cx="8001000" cy="990600"/>
          </a:xfrm>
        </p:spPr>
        <p:txBody>
          <a:bodyPr/>
          <a:lstStyle/>
          <a:p>
            <a:r>
              <a:rPr lang="zh-CN" altLang="en-US" sz="2800" dirty="0"/>
              <a:t>需求过程分为如下四个基本过程：</a:t>
            </a:r>
            <a:endParaRPr lang="en-US" altLang="zh-CN" sz="2800" dirty="0"/>
          </a:p>
          <a:p>
            <a:pPr lvl="1"/>
            <a:r>
              <a:rPr lang="zh-CN" altLang="en-US" sz="2400" dirty="0"/>
              <a:t>需求启发、需求规格说明、需求验证和确认、需求谈判。</a:t>
            </a:r>
          </a:p>
        </p:txBody>
      </p:sp>
      <p:pic>
        <p:nvPicPr>
          <p:cNvPr id="26628" name="Picture 2"/>
          <p:cNvPicPr>
            <a:picLocks noChangeAspect="1" noChangeArrowheads="1"/>
          </p:cNvPicPr>
          <p:nvPr/>
        </p:nvPicPr>
        <p:blipFill>
          <a:blip r:embed="rId3"/>
          <a:srcRect/>
          <a:stretch>
            <a:fillRect/>
          </a:stretch>
        </p:blipFill>
        <p:spPr bwMode="auto">
          <a:xfrm>
            <a:off x="530225" y="2518228"/>
            <a:ext cx="9847263" cy="3929063"/>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1</a:t>
            </a:r>
            <a:r>
              <a:rPr lang="zh-CN" altLang="zh-CN" b="1" dirty="0"/>
              <a:t>）需求启发或分配：</a:t>
            </a:r>
            <a:endParaRPr lang="en-US" altLang="zh-CN" b="1" dirty="0"/>
          </a:p>
          <a:p>
            <a:r>
              <a:rPr lang="zh-CN" altLang="zh-CN" dirty="0"/>
              <a:t>是对系统理解和猜想。这是一个“无中生有”的对系统未来运行模式和概念进行创新和猜想的活动过程。</a:t>
            </a:r>
          </a:p>
          <a:p>
            <a:r>
              <a:rPr lang="zh-CN" altLang="zh-CN" dirty="0"/>
              <a:t>大多情况下，用户是不懂软件的如何做出来的。用户能够对其业务模式提出很好的参考意见。如果能够启发用户编写出较好的业务流程，对未来的用户角色和权限进行适当的分析，以及未来的系统如何运行和使用等等，就能够较好地把握用户的真正需要</a:t>
            </a:r>
            <a:r>
              <a:rPr lang="en-US" altLang="zh-CN" dirty="0"/>
              <a:t>---</a:t>
            </a:r>
            <a:r>
              <a:rPr lang="zh-CN" altLang="zh-CN" dirty="0"/>
              <a:t>获得用户的需求。</a:t>
            </a:r>
          </a:p>
          <a:p>
            <a:endParaRPr lang="zh-CN" altLang="en-US" dirty="0"/>
          </a:p>
        </p:txBody>
      </p:sp>
    </p:spTree>
    <p:extLst>
      <p:ext uri="{BB962C8B-B14F-4D97-AF65-F5344CB8AC3E}">
        <p14:creationId xmlns:p14="http://schemas.microsoft.com/office/powerpoint/2010/main" val="2487582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2</a:t>
            </a:r>
            <a:r>
              <a:rPr lang="zh-CN" altLang="zh-CN" b="1" dirty="0"/>
              <a:t>）编写需求文档：</a:t>
            </a:r>
            <a:r>
              <a:rPr lang="zh-CN" altLang="zh-CN" dirty="0"/>
              <a:t>一旦理解了问题，接下来的是需求描述。通常用自然语言或半形式化的语言描述希望提交的软件，而不是如何实现这个产品的过程。</a:t>
            </a:r>
          </a:p>
          <a:p>
            <a:r>
              <a:rPr lang="zh-CN" altLang="zh-CN" dirty="0"/>
              <a:t>很多时候，我们会混淆需求与设计的概念。</a:t>
            </a:r>
            <a:endParaRPr lang="en-US" altLang="zh-CN" dirty="0"/>
          </a:p>
          <a:p>
            <a:pPr lvl="1"/>
            <a:r>
              <a:rPr lang="zh-CN" altLang="zh-CN" dirty="0"/>
              <a:t>主要的原因是需求分析和设计往往是相互交叉和迭代在一起的。</a:t>
            </a:r>
            <a:endParaRPr lang="en-US" altLang="zh-CN" dirty="0"/>
          </a:p>
          <a:p>
            <a:pPr lvl="1"/>
            <a:r>
              <a:rPr lang="zh-CN" altLang="zh-CN" dirty="0"/>
              <a:t>正常的顺序是：系统需求、系统设计、依据系统设计试探性地给软件需求分配，然后再对软件做设计。区分系统需求和软件需求有利于工作的分割。</a:t>
            </a:r>
          </a:p>
          <a:p>
            <a:endParaRPr lang="zh-CN" altLang="en-US" dirty="0"/>
          </a:p>
        </p:txBody>
      </p:sp>
    </p:spTree>
    <p:extLst>
      <p:ext uri="{BB962C8B-B14F-4D97-AF65-F5344CB8AC3E}">
        <p14:creationId xmlns:p14="http://schemas.microsoft.com/office/powerpoint/2010/main" val="1054073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14400" y="1282243"/>
            <a:ext cx="8001000" cy="4902200"/>
          </a:xfrm>
        </p:spPr>
        <p:txBody>
          <a:bodyPr/>
          <a:lstStyle/>
          <a:p>
            <a:r>
              <a:rPr lang="en-US" altLang="zh-CN" b="1" dirty="0"/>
              <a:t>3</a:t>
            </a:r>
            <a:r>
              <a:rPr lang="zh-CN" altLang="zh-CN" b="1" dirty="0"/>
              <a:t>）需求确认和验证：</a:t>
            </a:r>
            <a:endParaRPr lang="en-US" altLang="zh-CN" b="1" dirty="0"/>
          </a:p>
          <a:p>
            <a:pPr lvl="1"/>
            <a:r>
              <a:rPr lang="zh-CN" altLang="zh-CN" dirty="0"/>
              <a:t>针对需求，系统的各方要达成共识。</a:t>
            </a:r>
            <a:endParaRPr lang="en-US" altLang="zh-CN" dirty="0"/>
          </a:p>
          <a:p>
            <a:pPr lvl="1"/>
            <a:r>
              <a:rPr lang="zh-CN" altLang="zh-CN" dirty="0"/>
              <a:t>必须要认识到是否描述了正确的需求（确认），以及这些需求描述的是否能被验证。</a:t>
            </a:r>
            <a:endParaRPr lang="en-US" altLang="zh-CN" dirty="0"/>
          </a:p>
          <a:p>
            <a:pPr lvl="1"/>
            <a:r>
              <a:rPr lang="zh-CN" altLang="zh-CN" dirty="0"/>
              <a:t>由于部件需求和子系统需求是从系统需求分配而来的，这样的需求验证和确认比较容易进行。</a:t>
            </a:r>
            <a:endParaRPr lang="en-US" altLang="zh-CN" dirty="0"/>
          </a:p>
          <a:p>
            <a:pPr lvl="1"/>
            <a:r>
              <a:rPr lang="zh-CN" altLang="zh-CN" dirty="0"/>
              <a:t>用户需求的确认和验证是一个难题。因为用户往往搞不清真正的需求，除非他们看到实际可运行的系统。</a:t>
            </a:r>
            <a:endParaRPr lang="en-US" altLang="zh-CN" dirty="0"/>
          </a:p>
          <a:p>
            <a:pPr lvl="1"/>
            <a:r>
              <a:rPr lang="zh-CN" altLang="zh-CN" dirty="0"/>
              <a:t>一种解决方案是，进行多次迭代开发，尽快给出原型，让用户确认软件业务功能和管理功能。</a:t>
            </a:r>
            <a:endParaRPr lang="en-US" altLang="zh-CN" dirty="0"/>
          </a:p>
          <a:p>
            <a:pPr lvl="1"/>
            <a:r>
              <a:rPr lang="zh-CN" altLang="zh-CN" dirty="0"/>
              <a:t>另一种方案是寻找到类似的系统，向客户展示功能和性能，从而预测和确认未来系统的功能和性能要求。</a:t>
            </a:r>
          </a:p>
          <a:p>
            <a:endParaRPr lang="zh-CN" altLang="en-US" dirty="0"/>
          </a:p>
        </p:txBody>
      </p:sp>
    </p:spTree>
    <p:extLst>
      <p:ext uri="{BB962C8B-B14F-4D97-AF65-F5344CB8AC3E}">
        <p14:creationId xmlns:p14="http://schemas.microsoft.com/office/powerpoint/2010/main" val="3317455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4</a:t>
            </a:r>
            <a:r>
              <a:rPr lang="zh-CN" altLang="zh-CN" b="1" dirty="0"/>
              <a:t>）需求谈判：</a:t>
            </a:r>
            <a:r>
              <a:rPr lang="zh-CN" altLang="zh-CN" dirty="0"/>
              <a:t>由于时间、经费等约束，必须对需求中的每个要求条款进行选择。各方代表也必须解决冲突的要求。</a:t>
            </a:r>
          </a:p>
          <a:p>
            <a:pPr lvl="1"/>
            <a:r>
              <a:rPr lang="zh-CN" altLang="zh-CN" dirty="0"/>
              <a:t>要尽可能解决需求中的模糊论述，特别是对于系统的非功能性要求，诸如“可靠性高、安全性好、用户界面友好、响应速度快等”一些要求的表达就会过于模糊。必须将其进行精确的解释，形成可验证的指标。例如，“页面的响应速度快”解释单用户下的每页</a:t>
            </a:r>
            <a:r>
              <a:rPr lang="en-US" altLang="zh-CN" dirty="0"/>
              <a:t>1</a:t>
            </a:r>
            <a:r>
              <a:rPr lang="zh-CN" altLang="zh-CN" dirty="0"/>
              <a:t>秒，还是“</a:t>
            </a:r>
            <a:r>
              <a:rPr lang="en-US" altLang="zh-CN" dirty="0"/>
              <a:t>1000</a:t>
            </a:r>
            <a:r>
              <a:rPr lang="zh-CN" altLang="zh-CN" dirty="0"/>
              <a:t>个用户并发时的平均每页</a:t>
            </a:r>
            <a:r>
              <a:rPr lang="en-US" altLang="zh-CN" dirty="0"/>
              <a:t>1</a:t>
            </a:r>
            <a:r>
              <a:rPr lang="zh-CN" altLang="zh-CN" dirty="0"/>
              <a:t>秒”，</a:t>
            </a:r>
            <a:r>
              <a:rPr lang="en-US" altLang="zh-CN" dirty="0"/>
              <a:t>….</a:t>
            </a:r>
            <a:r>
              <a:rPr lang="zh-CN" altLang="zh-CN" dirty="0"/>
              <a:t>等。</a:t>
            </a:r>
          </a:p>
          <a:p>
            <a:endParaRPr lang="zh-CN" altLang="en-US" dirty="0"/>
          </a:p>
        </p:txBody>
      </p:sp>
    </p:spTree>
    <p:extLst>
      <p:ext uri="{BB962C8B-B14F-4D97-AF65-F5344CB8AC3E}">
        <p14:creationId xmlns:p14="http://schemas.microsoft.com/office/powerpoint/2010/main" val="4084899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a:t>8.4 </a:t>
            </a:r>
            <a:r>
              <a:rPr lang="zh-CN" altLang="en-US"/>
              <a:t>需求文档的编写</a:t>
            </a:r>
          </a:p>
        </p:txBody>
      </p:sp>
      <p:sp>
        <p:nvSpPr>
          <p:cNvPr id="27651" name="内容占位符 2"/>
          <p:cNvSpPr>
            <a:spLocks noGrp="1"/>
          </p:cNvSpPr>
          <p:nvPr>
            <p:ph idx="1"/>
          </p:nvPr>
        </p:nvSpPr>
        <p:spPr/>
        <p:txBody>
          <a:bodyPr/>
          <a:lstStyle/>
          <a:p>
            <a:r>
              <a:rPr lang="en-US" altLang="zh-CN"/>
              <a:t>8.4.1 </a:t>
            </a:r>
            <a:r>
              <a:rPr lang="zh-CN" altLang="en-US"/>
              <a:t>需求文档的结构化	</a:t>
            </a:r>
            <a:endParaRPr lang="en-US" altLang="zh-CN"/>
          </a:p>
          <a:p>
            <a:r>
              <a:rPr lang="en-US" altLang="zh-CN"/>
              <a:t>8.4.2 </a:t>
            </a:r>
            <a:r>
              <a:rPr lang="zh-CN" altLang="en-US"/>
              <a:t>需求描述的语言</a:t>
            </a:r>
            <a:endParaRPr lang="en-US" altLang="zh-CN"/>
          </a:p>
          <a:p>
            <a:r>
              <a:rPr lang="en-US" altLang="zh-CN"/>
              <a:t>8.4.3 </a:t>
            </a:r>
            <a:r>
              <a:rPr lang="zh-CN" altLang="en-US"/>
              <a:t>需求进一步量化</a:t>
            </a:r>
            <a:endParaRPr lang="en-US" altLang="zh-CN"/>
          </a:p>
          <a:p>
            <a:pPr>
              <a:buFontTx/>
              <a:buNone/>
            </a:pP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en-US" altLang="zh-CN"/>
              <a:t>8.4.1 </a:t>
            </a:r>
            <a:r>
              <a:rPr lang="zh-CN" altLang="en-US"/>
              <a:t>需求文档的结构化</a:t>
            </a:r>
          </a:p>
        </p:txBody>
      </p:sp>
      <p:sp>
        <p:nvSpPr>
          <p:cNvPr id="28675" name="内容占位符 2"/>
          <p:cNvSpPr>
            <a:spLocks noGrp="1"/>
          </p:cNvSpPr>
          <p:nvPr>
            <p:ph idx="1"/>
          </p:nvPr>
        </p:nvSpPr>
        <p:spPr>
          <a:xfrm>
            <a:off x="961572" y="1106714"/>
            <a:ext cx="8001000" cy="4902200"/>
          </a:xfrm>
        </p:spPr>
        <p:txBody>
          <a:bodyPr/>
          <a:lstStyle/>
          <a:p>
            <a:r>
              <a:rPr lang="zh-CN" altLang="en-US" sz="2800" dirty="0"/>
              <a:t>如果需求文档没有一定的结构，人们就需要花费大量时间去寻找所需的信息，也难以保证文档前后是否矛盾。将需求文档结构化，以便于：</a:t>
            </a:r>
            <a:endParaRPr lang="en-US" altLang="zh-CN" sz="2800" dirty="0"/>
          </a:p>
          <a:p>
            <a:pPr lvl="1"/>
            <a:r>
              <a:rPr lang="zh-CN" altLang="en-US" sz="2000" dirty="0"/>
              <a:t>减少需求的条款的数目；</a:t>
            </a:r>
          </a:p>
          <a:p>
            <a:pPr lvl="1"/>
            <a:r>
              <a:rPr lang="zh-CN" altLang="en-US" sz="2000" dirty="0"/>
              <a:t>减少无用的信息，降低信息测重复或冗余；</a:t>
            </a:r>
          </a:p>
          <a:p>
            <a:pPr lvl="1"/>
            <a:r>
              <a:rPr lang="zh-CN" altLang="en-US" sz="2000" dirty="0"/>
              <a:t>让读者能尽快找到相关的条款；</a:t>
            </a:r>
          </a:p>
          <a:p>
            <a:pPr lvl="1"/>
            <a:r>
              <a:rPr lang="zh-CN" altLang="en-US" sz="2000" dirty="0"/>
              <a:t>让评审者能够检查和判断是否遗漏信息；</a:t>
            </a:r>
          </a:p>
          <a:p>
            <a:pPr lvl="1"/>
            <a:r>
              <a:rPr lang="zh-CN" altLang="en-US" sz="2000" dirty="0"/>
              <a:t>消除需求条款之间的矛盾；</a:t>
            </a:r>
          </a:p>
          <a:p>
            <a:pPr lvl="1"/>
            <a:r>
              <a:rPr lang="zh-CN" altLang="en-US" sz="2000" dirty="0"/>
              <a:t>便于后续能够对需求条款增、删、改和其它管理；</a:t>
            </a:r>
          </a:p>
          <a:p>
            <a:pPr lvl="1"/>
            <a:r>
              <a:rPr lang="zh-CN" altLang="en-US" sz="2000" dirty="0"/>
              <a:t>将需求文档纳入库管理，能够很好的检索；</a:t>
            </a:r>
          </a:p>
          <a:p>
            <a:pPr lvl="1"/>
            <a:r>
              <a:rPr lang="zh-CN" altLang="en-US" sz="2000" dirty="0"/>
              <a:t>建立文档库，让项目之间可以复用需求文档。</a:t>
            </a:r>
            <a:endParaRPr lang="en-US" altLang="zh-C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146"/>
          <p:cNvSpPr>
            <a:spLocks noGrp="1" noChangeArrowheads="1"/>
          </p:cNvSpPr>
          <p:nvPr>
            <p:ph type="title"/>
          </p:nvPr>
        </p:nvSpPr>
        <p:spPr/>
        <p:txBody>
          <a:bodyPr/>
          <a:lstStyle/>
          <a:p>
            <a:pPr eaLnBrk="1" hangingPunct="1"/>
            <a:r>
              <a:rPr lang="zh-CN" altLang="en-US"/>
              <a:t>目录</a:t>
            </a:r>
            <a:endParaRPr lang="en-GB" altLang="zh-CN"/>
          </a:p>
        </p:txBody>
      </p:sp>
      <p:sp>
        <p:nvSpPr>
          <p:cNvPr id="17411" name="Rectangle 6147"/>
          <p:cNvSpPr>
            <a:spLocks noGrp="1" noChangeArrowheads="1"/>
          </p:cNvSpPr>
          <p:nvPr>
            <p:ph type="body" idx="1"/>
          </p:nvPr>
        </p:nvSpPr>
        <p:spPr>
          <a:xfrm>
            <a:off x="990600" y="1295400"/>
            <a:ext cx="8001000" cy="4276725"/>
          </a:xfrm>
        </p:spPr>
        <p:txBody>
          <a:bodyPr/>
          <a:lstStyle/>
          <a:p>
            <a:r>
              <a:rPr lang="en-US" altLang="zh-CN" dirty="0"/>
              <a:t>8.1 </a:t>
            </a:r>
            <a:r>
              <a:rPr lang="zh-CN" altLang="en-US" dirty="0"/>
              <a:t>引言</a:t>
            </a:r>
            <a:endParaRPr lang="en-US" altLang="zh-CN" dirty="0"/>
          </a:p>
          <a:p>
            <a:r>
              <a:rPr lang="en-US" altLang="zh-CN" dirty="0"/>
              <a:t>8.2 </a:t>
            </a:r>
            <a:r>
              <a:rPr lang="zh-CN" altLang="en-US" dirty="0"/>
              <a:t>需求类型</a:t>
            </a:r>
            <a:endParaRPr lang="en-US" altLang="zh-CN" dirty="0"/>
          </a:p>
          <a:p>
            <a:r>
              <a:rPr lang="en-US" altLang="zh-CN" dirty="0"/>
              <a:t>8.3 </a:t>
            </a:r>
            <a:r>
              <a:rPr lang="zh-CN" altLang="en-US" dirty="0"/>
              <a:t>需求分析过程</a:t>
            </a:r>
            <a:endParaRPr lang="en-US" altLang="zh-CN" dirty="0"/>
          </a:p>
          <a:p>
            <a:r>
              <a:rPr lang="en-US" altLang="zh-CN" dirty="0"/>
              <a:t>8.4 </a:t>
            </a:r>
            <a:r>
              <a:rPr lang="zh-CN" altLang="en-US" dirty="0"/>
              <a:t>需求文档的编写</a:t>
            </a:r>
            <a:endParaRPr lang="en-US" altLang="zh-CN" dirty="0"/>
          </a:p>
          <a:p>
            <a:r>
              <a:rPr lang="en-US" altLang="zh-CN" dirty="0"/>
              <a:t>8.5 </a:t>
            </a:r>
            <a:r>
              <a:rPr lang="zh-CN" altLang="en-US" dirty="0"/>
              <a:t>需求文档的质量度量</a:t>
            </a:r>
            <a:endParaRPr lang="en-US" altLang="zh-CN" dirty="0"/>
          </a:p>
          <a:p>
            <a:r>
              <a:rPr lang="en-US" altLang="zh-CN" dirty="0"/>
              <a:t>8.6 </a:t>
            </a:r>
            <a:r>
              <a:rPr lang="zh-CN" altLang="en-US" dirty="0"/>
              <a:t>需求管理</a:t>
            </a:r>
            <a:endParaRPr lang="en-US" altLang="zh-CN" dirty="0"/>
          </a:p>
          <a:p>
            <a:r>
              <a:rPr lang="en-US" altLang="zh-CN" dirty="0"/>
              <a:t>8.7 </a:t>
            </a:r>
            <a:r>
              <a:rPr lang="zh-CN" altLang="en-US" dirty="0"/>
              <a:t>总结</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en-US" altLang="zh-CN"/>
              <a:t>8.4.1 </a:t>
            </a:r>
            <a:r>
              <a:rPr lang="zh-CN" altLang="en-US"/>
              <a:t>需求文档的结构化</a:t>
            </a:r>
          </a:p>
        </p:txBody>
      </p:sp>
      <p:sp>
        <p:nvSpPr>
          <p:cNvPr id="28675" name="内容占位符 2"/>
          <p:cNvSpPr>
            <a:spLocks noGrp="1"/>
          </p:cNvSpPr>
          <p:nvPr>
            <p:ph idx="1"/>
          </p:nvPr>
        </p:nvSpPr>
        <p:spPr>
          <a:xfrm>
            <a:off x="961572" y="1106714"/>
            <a:ext cx="8001000" cy="4902200"/>
          </a:xfrm>
        </p:spPr>
        <p:txBody>
          <a:bodyPr/>
          <a:lstStyle/>
          <a:p>
            <a:r>
              <a:rPr lang="zh-CN" altLang="en-US" dirty="0"/>
              <a:t>对此， 人们会定义出需求文档模板，指导人们如何写需求</a:t>
            </a:r>
            <a:endParaRPr lang="en-US" altLang="zh-CN" dirty="0"/>
          </a:p>
          <a:p>
            <a:pPr lvl="1"/>
            <a:r>
              <a:rPr lang="zh-CN" altLang="en-US" dirty="0"/>
              <a:t>如</a:t>
            </a:r>
            <a:r>
              <a:rPr lang="en-US" altLang="zh-CN" dirty="0"/>
              <a:t>ISO</a:t>
            </a:r>
            <a:r>
              <a:rPr lang="zh-CN" altLang="en-US" dirty="0"/>
              <a:t>、</a:t>
            </a:r>
            <a:r>
              <a:rPr lang="en-US" altLang="zh-CN" dirty="0"/>
              <a:t>IEEE</a:t>
            </a:r>
            <a:r>
              <a:rPr lang="zh-CN" altLang="en-US" dirty="0"/>
              <a:t>的模板</a:t>
            </a:r>
            <a:endParaRPr lang="en-US" altLang="zh-CN" dirty="0"/>
          </a:p>
          <a:p>
            <a:pPr lvl="1"/>
            <a:r>
              <a:rPr lang="zh-CN" altLang="en-US" dirty="0"/>
              <a:t>美国军方的</a:t>
            </a:r>
            <a:r>
              <a:rPr lang="en-US" altLang="zh-CN" dirty="0"/>
              <a:t>DI-MCCR-820025A(Software Requirement Specification)</a:t>
            </a:r>
          </a:p>
          <a:p>
            <a:pPr lvl="1"/>
            <a:r>
              <a:rPr lang="zh-CN" altLang="en-US" dirty="0"/>
              <a:t>中国的国家标准</a:t>
            </a:r>
            <a:endParaRPr lang="en-US" altLang="zh-CN" dirty="0"/>
          </a:p>
          <a:p>
            <a:pPr lvl="1"/>
            <a:r>
              <a:rPr lang="zh-CN" altLang="en-US" dirty="0"/>
              <a:t>中国的军方标准，</a:t>
            </a:r>
            <a:endParaRPr lang="en-US" altLang="zh-CN" dirty="0"/>
          </a:p>
          <a:p>
            <a:pPr lvl="1"/>
            <a:r>
              <a:rPr lang="zh-CN" altLang="en-US" dirty="0"/>
              <a:t>航天、航空、铁路等领域的标准</a:t>
            </a:r>
            <a:endParaRPr lang="en-US" altLang="zh-CN" dirty="0"/>
          </a:p>
          <a:p>
            <a:pPr lvl="1"/>
            <a:r>
              <a:rPr lang="zh-CN" altLang="en-US" dirty="0"/>
              <a:t>参见第</a:t>
            </a:r>
            <a:r>
              <a:rPr lang="en-US" altLang="zh-CN" dirty="0"/>
              <a:t>21</a:t>
            </a:r>
            <a:r>
              <a:rPr lang="zh-CN" altLang="en-US" dirty="0"/>
              <a:t>、</a:t>
            </a:r>
            <a:r>
              <a:rPr lang="en-US" altLang="zh-CN" dirty="0"/>
              <a:t>22</a:t>
            </a:r>
            <a:r>
              <a:rPr lang="zh-CN" altLang="en-US" dirty="0"/>
              <a:t>、</a:t>
            </a:r>
            <a:r>
              <a:rPr lang="en-US" altLang="zh-CN" dirty="0"/>
              <a:t>23</a:t>
            </a:r>
            <a:r>
              <a:rPr lang="zh-CN" altLang="en-US" dirty="0"/>
              <a:t>、</a:t>
            </a:r>
            <a:r>
              <a:rPr lang="en-US" altLang="zh-CN" dirty="0"/>
              <a:t>24</a:t>
            </a:r>
            <a:r>
              <a:rPr lang="zh-CN" altLang="en-US" dirty="0"/>
              <a:t>、</a:t>
            </a:r>
            <a:r>
              <a:rPr lang="en-US" altLang="zh-CN" dirty="0"/>
              <a:t>25</a:t>
            </a:r>
            <a:r>
              <a:rPr lang="zh-CN" altLang="en-US" dirty="0"/>
              <a:t>章</a:t>
            </a:r>
            <a:endParaRPr lang="en-US" altLang="zh-CN" dirty="0"/>
          </a:p>
          <a:p>
            <a:pPr lvl="1"/>
            <a:endParaRPr lang="en-US" altLang="zh-CN" dirty="0"/>
          </a:p>
          <a:p>
            <a:pPr lvl="1"/>
            <a:r>
              <a:rPr lang="zh-CN" altLang="en-US" dirty="0">
                <a:solidFill>
                  <a:srgbClr val="FF0000"/>
                </a:solidFill>
                <a:hlinkClick r:id="rId3" action="ppaction://hlinkfile"/>
              </a:rPr>
              <a:t>模板的例子</a:t>
            </a:r>
            <a:r>
              <a:rPr lang="zh-CN" altLang="en-US" dirty="0">
                <a:solidFill>
                  <a:srgbClr val="FF0000"/>
                </a:solidFill>
              </a:rPr>
              <a:t>（文档章节）</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dirty="0"/>
              <a:t>功能需求条款的描述</a:t>
            </a:r>
          </a:p>
        </p:txBody>
      </p:sp>
      <p:sp>
        <p:nvSpPr>
          <p:cNvPr id="29699" name="内容占位符 2"/>
          <p:cNvSpPr>
            <a:spLocks noGrp="1"/>
          </p:cNvSpPr>
          <p:nvPr>
            <p:ph idx="1"/>
          </p:nvPr>
        </p:nvSpPr>
        <p:spPr/>
        <p:txBody>
          <a:bodyPr/>
          <a:lstStyle/>
          <a:p>
            <a:r>
              <a:rPr lang="zh-CN" altLang="en-US" dirty="0"/>
              <a:t>在功能需求的描述进一步分解为如书上表</a:t>
            </a:r>
            <a:r>
              <a:rPr lang="en-US" altLang="zh-CN" dirty="0"/>
              <a:t>8-1</a:t>
            </a:r>
            <a:r>
              <a:rPr lang="zh-CN" altLang="en-US" dirty="0"/>
              <a:t>的要求。包括：</a:t>
            </a:r>
            <a:endParaRPr lang="en-US" altLang="zh-CN" dirty="0"/>
          </a:p>
          <a:p>
            <a:pPr lvl="1"/>
            <a:r>
              <a:rPr lang="zh-CN" altLang="en-US" dirty="0"/>
              <a:t>需求条款的一般描述</a:t>
            </a:r>
            <a:endParaRPr lang="en-US" altLang="zh-CN" dirty="0"/>
          </a:p>
          <a:p>
            <a:pPr lvl="1"/>
            <a:r>
              <a:rPr lang="zh-CN" altLang="en-US" dirty="0"/>
              <a:t>抽象的功能需求</a:t>
            </a:r>
            <a:r>
              <a:rPr lang="en-US" altLang="zh-CN" dirty="0"/>
              <a:t>(</a:t>
            </a:r>
            <a:r>
              <a:rPr lang="zh-CN" altLang="en-US" dirty="0"/>
              <a:t>输入和输出</a:t>
            </a:r>
            <a:r>
              <a:rPr lang="en-US" altLang="zh-CN" dirty="0"/>
              <a:t>)</a:t>
            </a:r>
          </a:p>
          <a:p>
            <a:pPr lvl="1"/>
            <a:r>
              <a:rPr lang="zh-CN" altLang="en-US" dirty="0"/>
              <a:t>功能描述</a:t>
            </a:r>
            <a:r>
              <a:rPr lang="en-US" altLang="zh-CN" dirty="0"/>
              <a:t>(</a:t>
            </a:r>
            <a:r>
              <a:rPr lang="zh-CN" altLang="en-US" dirty="0"/>
              <a:t>加工或处理过程</a:t>
            </a:r>
            <a:r>
              <a:rPr lang="en-US" altLang="zh-CN" dirty="0"/>
              <a:t>)</a:t>
            </a:r>
          </a:p>
          <a:p>
            <a:pPr lvl="1"/>
            <a:r>
              <a:rPr lang="zh-CN" altLang="en-US" dirty="0"/>
              <a:t>外部接口</a:t>
            </a:r>
            <a:endParaRPr lang="en-US" altLang="zh-CN" dirty="0"/>
          </a:p>
          <a:p>
            <a:pPr lvl="1"/>
            <a:r>
              <a:rPr lang="zh-CN" altLang="en-US" dirty="0"/>
              <a:t>用户接口</a:t>
            </a:r>
            <a:endParaRPr lang="en-US" altLang="zh-CN" dirty="0"/>
          </a:p>
          <a:p>
            <a:pPr lvl="1"/>
            <a:r>
              <a:rPr lang="zh-CN" altLang="en-US" dirty="0"/>
              <a:t>与其他硬件、软件等的接口</a:t>
            </a:r>
            <a:endParaRPr lang="en-US" altLang="zh-CN" dirty="0"/>
          </a:p>
          <a:p>
            <a:pPr lvl="1"/>
            <a:r>
              <a:rPr lang="zh-CN" altLang="en-US" dirty="0"/>
              <a:t>数据描述</a:t>
            </a:r>
            <a:endParaRPr lang="en-US" altLang="zh-CN" dirty="0"/>
          </a:p>
          <a:p>
            <a:pPr lvl="1"/>
            <a:r>
              <a:rPr lang="zh-CN" altLang="en-US" dirty="0"/>
              <a:t>错误处理</a:t>
            </a:r>
            <a:endParaRPr lang="en-US" altLang="zh-CN" dirty="0"/>
          </a:p>
          <a:p>
            <a:pPr lvl="1"/>
            <a:r>
              <a:rPr lang="zh-CN" altLang="en-US" dirty="0"/>
              <a:t>等</a:t>
            </a:r>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047709064"/>
              </p:ext>
            </p:extLst>
          </p:nvPr>
        </p:nvGraphicFramePr>
        <p:xfrm>
          <a:off x="890005" y="746330"/>
          <a:ext cx="7952210" cy="5623537"/>
        </p:xfrm>
        <a:graphic>
          <a:graphicData uri="http://schemas.openxmlformats.org/drawingml/2006/table">
            <a:tbl>
              <a:tblPr firstRow="1" firstCol="1" lastRow="1" lastCol="1" bandRow="1" bandCol="1"/>
              <a:tblGrid>
                <a:gridCol w="780248">
                  <a:extLst>
                    <a:ext uri="{9D8B030D-6E8A-4147-A177-3AD203B41FA5}">
                      <a16:colId xmlns:a16="http://schemas.microsoft.com/office/drawing/2014/main" val="2673447199"/>
                    </a:ext>
                  </a:extLst>
                </a:gridCol>
                <a:gridCol w="1618956">
                  <a:extLst>
                    <a:ext uri="{9D8B030D-6E8A-4147-A177-3AD203B41FA5}">
                      <a16:colId xmlns:a16="http://schemas.microsoft.com/office/drawing/2014/main" val="1283825472"/>
                    </a:ext>
                  </a:extLst>
                </a:gridCol>
                <a:gridCol w="1966946">
                  <a:extLst>
                    <a:ext uri="{9D8B030D-6E8A-4147-A177-3AD203B41FA5}">
                      <a16:colId xmlns:a16="http://schemas.microsoft.com/office/drawing/2014/main" val="4173463997"/>
                    </a:ext>
                  </a:extLst>
                </a:gridCol>
                <a:gridCol w="3586060">
                  <a:extLst>
                    <a:ext uri="{9D8B030D-6E8A-4147-A177-3AD203B41FA5}">
                      <a16:colId xmlns:a16="http://schemas.microsoft.com/office/drawing/2014/main" val="3224157289"/>
                    </a:ext>
                  </a:extLst>
                </a:gridCol>
              </a:tblGrid>
              <a:tr h="210543">
                <a:tc gridSpan="3">
                  <a:txBody>
                    <a:bodyPr/>
                    <a:lstStyle/>
                    <a:p>
                      <a:pPr indent="269875" algn="ctr">
                        <a:lnSpc>
                          <a:spcPts val="1660"/>
                        </a:lnSpc>
                        <a:spcAft>
                          <a:spcPts val="0"/>
                        </a:spcAft>
                      </a:pPr>
                      <a:r>
                        <a:rPr lang="zh-CN" sz="1600" b="1" dirty="0">
                          <a:effectLst/>
                          <a:latin typeface="Times New Roman" panose="02020603050405020304" pitchFamily="18" charset="0"/>
                          <a:ea typeface="宋体" panose="02010600030101010101" pitchFamily="2" charset="-122"/>
                        </a:rPr>
                        <a:t>描述内容</a:t>
                      </a:r>
                      <a:endParaRPr lang="zh-CN" sz="1600" dirty="0">
                        <a:effectLst/>
                        <a:latin typeface="Times New Roman" panose="02020603050405020304" pitchFamily="18" charset="0"/>
                        <a:ea typeface="宋体" panose="02010600030101010101" pitchFamily="2" charset="-122"/>
                      </a:endParaRP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indent="269875" algn="ctr">
                        <a:lnSpc>
                          <a:spcPts val="1660"/>
                        </a:lnSpc>
                        <a:spcAft>
                          <a:spcPts val="0"/>
                        </a:spcAft>
                      </a:pPr>
                      <a:r>
                        <a:rPr lang="zh-CN" sz="1600" b="1" dirty="0">
                          <a:effectLst/>
                          <a:latin typeface="Times New Roman" panose="02020603050405020304" pitchFamily="18" charset="0"/>
                          <a:ea typeface="宋体" panose="02010600030101010101" pitchFamily="2" charset="-122"/>
                        </a:rPr>
                        <a:t>目的和用途</a:t>
                      </a:r>
                      <a:endParaRPr lang="zh-CN" sz="1600" dirty="0">
                        <a:effectLst/>
                        <a:latin typeface="Times New Roman" panose="02020603050405020304" pitchFamily="18" charset="0"/>
                        <a:ea typeface="宋体" panose="02010600030101010101" pitchFamily="2" charset="-122"/>
                      </a:endParaRP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0382420"/>
                  </a:ext>
                </a:extLst>
              </a:tr>
              <a:tr h="196487">
                <a:tc rowSpan="9">
                  <a:txBody>
                    <a:bodyPr/>
                    <a:lstStyle/>
                    <a:p>
                      <a:pPr indent="0" algn="just">
                        <a:lnSpc>
                          <a:spcPts val="1660"/>
                        </a:lnSpc>
                        <a:spcAft>
                          <a:spcPts val="0"/>
                        </a:spcAft>
                      </a:pPr>
                      <a:endParaRPr lang="en-US" altLang="zh-CN" sz="1400" dirty="0">
                        <a:effectLst/>
                        <a:latin typeface="Times New Roman" panose="02020603050405020304" pitchFamily="18" charset="0"/>
                        <a:ea typeface="宋体" panose="02010600030101010101" pitchFamily="2" charset="-122"/>
                      </a:endParaRPr>
                    </a:p>
                    <a:p>
                      <a:pPr indent="0" algn="just">
                        <a:lnSpc>
                          <a:spcPts val="1660"/>
                        </a:lnSpc>
                        <a:spcAft>
                          <a:spcPts val="0"/>
                        </a:spcAft>
                      </a:pPr>
                      <a:r>
                        <a:rPr lang="zh-CN" sz="1400" dirty="0">
                          <a:effectLst/>
                          <a:latin typeface="Times New Roman" panose="02020603050405020304" pitchFamily="18" charset="0"/>
                          <a:ea typeface="宋体" panose="02010600030101010101" pitchFamily="2" charset="-122"/>
                        </a:rPr>
                        <a:t>需求条款的一般描述</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269875" algn="just">
                        <a:lnSpc>
                          <a:spcPts val="1660"/>
                        </a:lnSpc>
                        <a:spcAft>
                          <a:spcPts val="0"/>
                        </a:spcAft>
                      </a:pPr>
                      <a:r>
                        <a:rPr lang="en-US" sz="1400" dirty="0">
                          <a:effectLst/>
                          <a:latin typeface="Times New Roman" panose="02020603050405020304" pitchFamily="18" charset="0"/>
                          <a:ea typeface="宋体" panose="02010600030101010101" pitchFamily="2" charset="-122"/>
                        </a:rPr>
                        <a:t>ID(</a:t>
                      </a:r>
                      <a:r>
                        <a:rPr lang="zh-CN" sz="1400" dirty="0">
                          <a:effectLst/>
                          <a:latin typeface="Times New Roman" panose="02020603050405020304" pitchFamily="18" charset="0"/>
                          <a:ea typeface="宋体" panose="02010600030101010101" pitchFamily="2" charset="-122"/>
                        </a:rPr>
                        <a:t>编号</a:t>
                      </a:r>
                      <a:r>
                        <a:rPr lang="en-US" sz="1400" dirty="0">
                          <a:effectLst/>
                          <a:latin typeface="Times New Roman" panose="02020603050405020304" pitchFamily="18" charset="0"/>
                          <a:ea typeface="宋体" panose="02010600030101010101" pitchFamily="2" charset="-122"/>
                        </a:rPr>
                        <a:t>)</a:t>
                      </a:r>
                      <a:endParaRPr lang="zh-CN" sz="1400" dirty="0">
                        <a:effectLst/>
                        <a:latin typeface="Times New Roman" panose="02020603050405020304" pitchFamily="18" charset="0"/>
                        <a:ea typeface="宋体" panose="02010600030101010101" pitchFamily="2" charset="-122"/>
                      </a:endParaRP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rowSpan="5">
                  <a:txBody>
                    <a:bodyPr/>
                    <a:lstStyle/>
                    <a:p>
                      <a:pPr indent="269875" algn="just">
                        <a:lnSpc>
                          <a:spcPts val="1660"/>
                        </a:lnSpc>
                        <a:spcAft>
                          <a:spcPts val="0"/>
                        </a:spcAft>
                      </a:pPr>
                      <a:endParaRPr lang="en-US" altLang="zh-CN" sz="1400" dirty="0">
                        <a:effectLst/>
                        <a:latin typeface="Times New Roman" panose="02020603050405020304" pitchFamily="18" charset="0"/>
                        <a:ea typeface="宋体" panose="02010600030101010101" pitchFamily="2" charset="-122"/>
                      </a:endParaRPr>
                    </a:p>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按每个需求条款编号、存档，可以形成需求卡片，便于检索和复用</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785033"/>
                  </a:ext>
                </a:extLst>
              </a:tr>
              <a:tr h="196487">
                <a:tc vMerge="1">
                  <a:txBody>
                    <a:bodyPr/>
                    <a:lstStyle/>
                    <a:p>
                      <a:endParaRPr lang="zh-CN" altLang="en-US"/>
                    </a:p>
                  </a:txBody>
                  <a:tcPr/>
                </a:tc>
                <a:tc gridSpan="2">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名称</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11547744"/>
                  </a:ext>
                </a:extLst>
              </a:tr>
              <a:tr h="196487">
                <a:tc vMerge="1">
                  <a:txBody>
                    <a:bodyPr/>
                    <a:lstStyle/>
                    <a:p>
                      <a:endParaRPr lang="zh-CN" altLang="en-US"/>
                    </a:p>
                  </a:txBody>
                  <a:tcPr/>
                </a:tc>
                <a:tc gridSpan="2">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描述</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957437801"/>
                  </a:ext>
                </a:extLst>
              </a:tr>
              <a:tr h="196487">
                <a:tc vMerge="1">
                  <a:txBody>
                    <a:bodyPr/>
                    <a:lstStyle/>
                    <a:p>
                      <a:endParaRPr lang="zh-CN" altLang="en-US"/>
                    </a:p>
                  </a:txBody>
                  <a:tcPr/>
                </a:tc>
                <a:tc gridSpan="2">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建立者</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11532151"/>
                  </a:ext>
                </a:extLst>
              </a:tr>
              <a:tr h="196487">
                <a:tc vMerge="1">
                  <a:txBody>
                    <a:bodyPr/>
                    <a:lstStyle/>
                    <a:p>
                      <a:endParaRPr lang="zh-CN" altLang="en-US"/>
                    </a:p>
                  </a:txBody>
                  <a:tcPr/>
                </a:tc>
                <a:tc gridSpan="2">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建立的日期</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909895628"/>
                  </a:ext>
                </a:extLst>
              </a:tr>
              <a:tr h="196487">
                <a:tc vMerge="1">
                  <a:txBody>
                    <a:bodyPr/>
                    <a:lstStyle/>
                    <a:p>
                      <a:endParaRPr lang="zh-CN" altLang="en-US"/>
                    </a:p>
                  </a:txBody>
                  <a:tcPr/>
                </a:tc>
                <a:tc gridSpan="2">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优先级</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rowSpan="2">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依据需求的紧迫和稳定程度，安排开发次序和过程</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2519245"/>
                  </a:ext>
                </a:extLst>
              </a:tr>
              <a:tr h="210543">
                <a:tc vMerge="1">
                  <a:txBody>
                    <a:bodyPr/>
                    <a:lstStyle/>
                    <a:p>
                      <a:endParaRPr lang="zh-CN" altLang="en-US"/>
                    </a:p>
                  </a:txBody>
                  <a:tcPr/>
                </a:tc>
                <a:tc gridSpan="2">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稳定程度</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629903628"/>
                  </a:ext>
                </a:extLst>
              </a:tr>
              <a:tr h="198592">
                <a:tc vMerge="1">
                  <a:txBody>
                    <a:bodyPr/>
                    <a:lstStyle/>
                    <a:p>
                      <a:endParaRPr lang="zh-CN" altLang="en-US"/>
                    </a:p>
                  </a:txBody>
                  <a:tcPr/>
                </a:tc>
                <a:tc gridSpan="2">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验收准则</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269875" algn="just">
                        <a:lnSpc>
                          <a:spcPts val="1660"/>
                        </a:lnSpc>
                        <a:spcAft>
                          <a:spcPts val="0"/>
                        </a:spcAft>
                      </a:pPr>
                      <a:r>
                        <a:rPr lang="en-US" sz="1400">
                          <a:effectLst/>
                          <a:latin typeface="Times New Roman" panose="02020603050405020304" pitchFamily="18" charset="0"/>
                          <a:ea typeface="宋体" panose="02010600030101010101" pitchFamily="2" charset="-122"/>
                        </a:rPr>
                        <a:t> </a:t>
                      </a:r>
                      <a:endParaRPr lang="zh-CN" sz="1400">
                        <a:effectLst/>
                        <a:latin typeface="Times New Roman" panose="02020603050405020304" pitchFamily="18" charset="0"/>
                        <a:ea typeface="宋体" panose="02010600030101010101" pitchFamily="2" charset="-122"/>
                      </a:endParaRP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1659643"/>
                  </a:ext>
                </a:extLst>
              </a:tr>
              <a:tr h="198592">
                <a:tc vMerge="1">
                  <a:txBody>
                    <a:bodyPr/>
                    <a:lstStyle/>
                    <a:p>
                      <a:endParaRPr lang="zh-CN" altLang="en-US"/>
                    </a:p>
                  </a:txBody>
                  <a:tcPr/>
                </a:tc>
                <a:tc gridSpan="2">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替代方案</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269875" algn="just">
                        <a:lnSpc>
                          <a:spcPts val="1660"/>
                        </a:lnSpc>
                        <a:spcAft>
                          <a:spcPts val="0"/>
                        </a:spcAft>
                      </a:pPr>
                      <a:r>
                        <a:rPr lang="en-US" sz="1400">
                          <a:effectLst/>
                          <a:latin typeface="Times New Roman" panose="02020603050405020304" pitchFamily="18" charset="0"/>
                          <a:ea typeface="宋体" panose="02010600030101010101" pitchFamily="2" charset="-122"/>
                        </a:rPr>
                        <a:t> </a:t>
                      </a:r>
                      <a:endParaRPr lang="zh-CN" sz="1400">
                        <a:effectLst/>
                        <a:latin typeface="Times New Roman" panose="02020603050405020304" pitchFamily="18" charset="0"/>
                        <a:ea typeface="宋体" panose="02010600030101010101" pitchFamily="2" charset="-122"/>
                      </a:endParaRP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8095418"/>
                  </a:ext>
                </a:extLst>
              </a:tr>
              <a:tr h="210543">
                <a:tc rowSpan="10">
                  <a:txBody>
                    <a:bodyPr/>
                    <a:lstStyle/>
                    <a:p>
                      <a:pPr indent="0" algn="just">
                        <a:lnSpc>
                          <a:spcPts val="1660"/>
                        </a:lnSpc>
                        <a:spcAft>
                          <a:spcPts val="0"/>
                        </a:spcAft>
                      </a:pPr>
                      <a:endParaRPr lang="en-US" altLang="zh-CN" sz="1400" kern="1200" dirty="0">
                        <a:solidFill>
                          <a:schemeClr val="tx1"/>
                        </a:solidFill>
                        <a:effectLst/>
                        <a:latin typeface="Times New Roman" panose="02020603050405020304" pitchFamily="18" charset="0"/>
                        <a:ea typeface="宋体" panose="02010600030101010101" pitchFamily="2" charset="-122"/>
                        <a:cs typeface="+mn-cs"/>
                      </a:endParaRPr>
                    </a:p>
                    <a:p>
                      <a:pPr indent="0" algn="just">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抽象的功能需求项</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输入</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来源</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描述每个功能的数据来源、数据量大小、格式、值域范围、以及发生错误是的处理放式。</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28103"/>
                  </a:ext>
                </a:extLst>
              </a:tr>
              <a:tr h="210543">
                <a:tc vMerge="1">
                  <a:txBody>
                    <a:bodyPr/>
                    <a:lstStyle/>
                    <a:p>
                      <a:endParaRPr lang="zh-CN" altLang="en-US"/>
                    </a:p>
                  </a:txBody>
                  <a:tcPr/>
                </a:tc>
                <a:tc vMerge="1">
                  <a:txBody>
                    <a:bodyPr/>
                    <a:lstStyle/>
                    <a:p>
                      <a:endParaRPr lang="zh-CN" altLang="en-US"/>
                    </a:p>
                  </a:txBody>
                  <a:tcPr/>
                </a:tc>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容量</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2787376520"/>
                  </a:ext>
                </a:extLst>
              </a:tr>
              <a:tr h="210543">
                <a:tc vMerge="1">
                  <a:txBody>
                    <a:bodyPr/>
                    <a:lstStyle/>
                    <a:p>
                      <a:endParaRPr lang="zh-CN" altLang="en-US"/>
                    </a:p>
                  </a:txBody>
                  <a:tcPr/>
                </a:tc>
                <a:tc vMerge="1">
                  <a:txBody>
                    <a:bodyPr/>
                    <a:lstStyle/>
                    <a:p>
                      <a:endParaRPr lang="zh-CN" altLang="en-US"/>
                    </a:p>
                  </a:txBody>
                  <a:tcPr/>
                </a:tc>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格式</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124580140"/>
                  </a:ext>
                </a:extLst>
              </a:tr>
              <a:tr h="210543">
                <a:tc vMerge="1">
                  <a:txBody>
                    <a:bodyPr/>
                    <a:lstStyle/>
                    <a:p>
                      <a:endParaRPr lang="zh-CN" altLang="en-US"/>
                    </a:p>
                  </a:txBody>
                  <a:tcPr/>
                </a:tc>
                <a:tc vMerge="1">
                  <a:txBody>
                    <a:bodyPr/>
                    <a:lstStyle/>
                    <a:p>
                      <a:endParaRPr lang="zh-CN" altLang="en-US"/>
                    </a:p>
                  </a:txBody>
                  <a:tcPr/>
                </a:tc>
                <a:tc>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范围</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3777976223"/>
                  </a:ext>
                </a:extLst>
              </a:tr>
              <a:tr h="210543">
                <a:tc vMerge="1">
                  <a:txBody>
                    <a:bodyPr/>
                    <a:lstStyle/>
                    <a:p>
                      <a:endParaRPr lang="zh-CN" altLang="en-US"/>
                    </a:p>
                  </a:txBody>
                  <a:tcPr/>
                </a:tc>
                <a:tc vMerge="1">
                  <a:txBody>
                    <a:bodyPr/>
                    <a:lstStyle/>
                    <a:p>
                      <a:endParaRPr lang="zh-CN" altLang="en-US"/>
                    </a:p>
                  </a:txBody>
                  <a:tcPr/>
                </a:tc>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错误</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3088200835"/>
                  </a:ext>
                </a:extLst>
              </a:tr>
              <a:tr h="210543">
                <a:tc vMerge="1">
                  <a:txBody>
                    <a:bodyPr/>
                    <a:lstStyle/>
                    <a:p>
                      <a:endParaRPr lang="zh-CN" altLang="en-US"/>
                    </a:p>
                  </a:txBody>
                  <a:tcPr/>
                </a:tc>
                <a:tc rowSpan="5">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输出</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目的地</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描述数据的目的地、容量、格式、精度，以及错误处理</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8926459"/>
                  </a:ext>
                </a:extLst>
              </a:tr>
              <a:tr h="210543">
                <a:tc vMerge="1">
                  <a:txBody>
                    <a:bodyPr/>
                    <a:lstStyle/>
                    <a:p>
                      <a:endParaRPr lang="zh-CN" altLang="en-US"/>
                    </a:p>
                  </a:txBody>
                  <a:tcPr/>
                </a:tc>
                <a:tc vMerge="1">
                  <a:txBody>
                    <a:bodyPr/>
                    <a:lstStyle/>
                    <a:p>
                      <a:endParaRPr lang="zh-CN" altLang="en-US"/>
                    </a:p>
                  </a:txBody>
                  <a:tcPr/>
                </a:tc>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容量</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2379353492"/>
                  </a:ext>
                </a:extLst>
              </a:tr>
              <a:tr h="210543">
                <a:tc vMerge="1">
                  <a:txBody>
                    <a:bodyPr/>
                    <a:lstStyle/>
                    <a:p>
                      <a:endParaRPr lang="zh-CN" altLang="en-US"/>
                    </a:p>
                  </a:txBody>
                  <a:tcPr/>
                </a:tc>
                <a:tc vMerge="1">
                  <a:txBody>
                    <a:bodyPr/>
                    <a:lstStyle/>
                    <a:p>
                      <a:endParaRPr lang="zh-CN" altLang="en-US"/>
                    </a:p>
                  </a:txBody>
                  <a:tcPr/>
                </a:tc>
                <a:tc>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格式</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2121679696"/>
                  </a:ext>
                </a:extLst>
              </a:tr>
              <a:tr h="210543">
                <a:tc vMerge="1">
                  <a:txBody>
                    <a:bodyPr/>
                    <a:lstStyle/>
                    <a:p>
                      <a:endParaRPr lang="zh-CN" altLang="en-US"/>
                    </a:p>
                  </a:txBody>
                  <a:tcPr/>
                </a:tc>
                <a:tc vMerge="1">
                  <a:txBody>
                    <a:bodyPr/>
                    <a:lstStyle/>
                    <a:p>
                      <a:endParaRPr lang="zh-CN" altLang="en-US"/>
                    </a:p>
                  </a:txBody>
                  <a:tcPr/>
                </a:tc>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精度</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929632576"/>
                  </a:ext>
                </a:extLst>
              </a:tr>
              <a:tr h="210543">
                <a:tc vMerge="1">
                  <a:txBody>
                    <a:bodyPr/>
                    <a:lstStyle/>
                    <a:p>
                      <a:endParaRPr lang="zh-CN" altLang="en-US"/>
                    </a:p>
                  </a:txBody>
                  <a:tcPr/>
                </a:tc>
                <a:tc vMerge="1">
                  <a:txBody>
                    <a:bodyPr/>
                    <a:lstStyle/>
                    <a:p>
                      <a:endParaRPr lang="zh-CN" altLang="en-US"/>
                    </a:p>
                  </a:txBody>
                  <a:tcPr/>
                </a:tc>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错误</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503987840"/>
                  </a:ext>
                </a:extLst>
              </a:tr>
              <a:tr h="210543">
                <a:tc rowSpan="6">
                  <a:txBody>
                    <a:bodyPr/>
                    <a:lstStyle/>
                    <a:p>
                      <a:pPr indent="0" algn="just">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功能需求描述</a:t>
                      </a:r>
                    </a:p>
                    <a:p>
                      <a:pPr indent="0" algn="just">
                        <a:lnSpc>
                          <a:spcPts val="1660"/>
                        </a:lnSpc>
                        <a:spcAft>
                          <a:spcPts val="0"/>
                        </a:spcAft>
                      </a:pPr>
                      <a:r>
                        <a:rPr lang="en-US" sz="1400" dirty="0">
                          <a:effectLst/>
                          <a:latin typeface="Times New Roman" panose="02020603050405020304" pitchFamily="18" charset="0"/>
                          <a:ea typeface="宋体" panose="02010600030101010101" pitchFamily="2" charset="-122"/>
                        </a:rPr>
                        <a:t> </a:t>
                      </a:r>
                      <a:endParaRPr lang="zh-CN" sz="1400" dirty="0">
                        <a:effectLst/>
                        <a:latin typeface="Times New Roman" panose="02020603050405020304" pitchFamily="18" charset="0"/>
                        <a:ea typeface="宋体" panose="02010600030101010101" pitchFamily="2" charset="-122"/>
                      </a:endParaRP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indent="269875" algn="just">
                        <a:lnSpc>
                          <a:spcPts val="1660"/>
                        </a:lnSpc>
                        <a:spcAft>
                          <a:spcPts val="0"/>
                        </a:spcAft>
                      </a:pPr>
                      <a:r>
                        <a:rPr lang="en-US" sz="1400">
                          <a:effectLst/>
                          <a:latin typeface="Times New Roman" panose="02020603050405020304" pitchFamily="18" charset="0"/>
                          <a:ea typeface="宋体" panose="02010600030101010101" pitchFamily="2" charset="-122"/>
                        </a:rPr>
                        <a:t> </a:t>
                      </a:r>
                      <a:endParaRPr lang="zh-CN" sz="1400">
                        <a:effectLst/>
                        <a:latin typeface="Times New Roman" panose="02020603050405020304" pitchFamily="18" charset="0"/>
                        <a:ea typeface="宋体" panose="02010600030101010101" pitchFamily="2" charset="-122"/>
                      </a:endParaRPr>
                    </a:p>
                    <a:p>
                      <a:pPr indent="269875" algn="just">
                        <a:lnSpc>
                          <a:spcPts val="1660"/>
                        </a:lnSpc>
                        <a:spcAft>
                          <a:spcPts val="0"/>
                        </a:spcAft>
                      </a:pPr>
                      <a:r>
                        <a:rPr lang="en-US" sz="1400">
                          <a:effectLst/>
                          <a:latin typeface="Times New Roman" panose="02020603050405020304" pitchFamily="18" charset="0"/>
                          <a:ea typeface="宋体" panose="02010600030101010101" pitchFamily="2" charset="-122"/>
                        </a:rPr>
                        <a:t> </a:t>
                      </a:r>
                      <a:endParaRPr lang="zh-CN" sz="1400">
                        <a:effectLst/>
                        <a:latin typeface="Times New Roman" panose="02020603050405020304" pitchFamily="18" charset="0"/>
                        <a:ea typeface="宋体" panose="02010600030101010101" pitchFamily="2" charset="-122"/>
                      </a:endParaRPr>
                    </a:p>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处理</a:t>
                      </a:r>
                      <a:r>
                        <a:rPr lang="en-US" sz="1400">
                          <a:effectLst/>
                          <a:latin typeface="Times New Roman" panose="02020603050405020304" pitchFamily="18" charset="0"/>
                          <a:ea typeface="宋体" panose="02010600030101010101" pitchFamily="2" charset="-122"/>
                        </a:rPr>
                        <a:t>(</a:t>
                      </a:r>
                      <a:r>
                        <a:rPr lang="zh-CN" sz="1400">
                          <a:effectLst/>
                          <a:latin typeface="Times New Roman" panose="02020603050405020304" pitchFamily="18" charset="0"/>
                          <a:ea typeface="宋体" panose="02010600030101010101" pitchFamily="2" charset="-122"/>
                        </a:rPr>
                        <a:t>加工</a:t>
                      </a:r>
                      <a:r>
                        <a:rPr lang="en-US" sz="1400">
                          <a:effectLst/>
                          <a:latin typeface="Times New Roman" panose="02020603050405020304" pitchFamily="18" charset="0"/>
                          <a:ea typeface="宋体" panose="02010600030101010101" pitchFamily="2" charset="-122"/>
                        </a:rPr>
                        <a:t>)</a:t>
                      </a:r>
                      <a:endParaRPr lang="zh-CN" sz="1400">
                        <a:effectLst/>
                        <a:latin typeface="Times New Roman" panose="02020603050405020304" pitchFamily="18" charset="0"/>
                        <a:ea typeface="宋体" panose="02010600030101010101" pitchFamily="2" charset="-122"/>
                      </a:endParaRP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输入的确认</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indent="269875" algn="just">
                        <a:lnSpc>
                          <a:spcPts val="1660"/>
                        </a:lnSpc>
                        <a:spcAft>
                          <a:spcPts val="0"/>
                        </a:spcAft>
                      </a:pPr>
                      <a:r>
                        <a:rPr lang="en-US" sz="1400" dirty="0">
                          <a:effectLst/>
                          <a:latin typeface="Times New Roman" panose="02020603050405020304" pitchFamily="18" charset="0"/>
                          <a:ea typeface="宋体" panose="02010600030101010101" pitchFamily="2" charset="-122"/>
                        </a:rPr>
                        <a:t> </a:t>
                      </a:r>
                      <a:endParaRPr lang="zh-CN" sz="1400" dirty="0">
                        <a:effectLst/>
                        <a:latin typeface="Times New Roman" panose="02020603050405020304" pitchFamily="18" charset="0"/>
                        <a:ea typeface="宋体" panose="02010600030101010101" pitchFamily="2" charset="-122"/>
                      </a:endParaRPr>
                    </a:p>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描述该功能的运行情况。以及组成该功能的个子功能。</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0899313"/>
                  </a:ext>
                </a:extLst>
              </a:tr>
              <a:tr h="210543">
                <a:tc vMerge="1">
                  <a:txBody>
                    <a:bodyPr/>
                    <a:lstStyle/>
                    <a:p>
                      <a:endParaRPr lang="zh-CN" altLang="en-US"/>
                    </a:p>
                  </a:txBody>
                  <a:tcPr/>
                </a:tc>
                <a:tc vMerge="1">
                  <a:txBody>
                    <a:bodyPr/>
                    <a:lstStyle/>
                    <a:p>
                      <a:endParaRPr lang="zh-CN" altLang="en-US"/>
                    </a:p>
                  </a:txBody>
                  <a:tcPr/>
                </a:tc>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运行</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2510267459"/>
                  </a:ext>
                </a:extLst>
              </a:tr>
              <a:tr h="210543">
                <a:tc vMerge="1">
                  <a:txBody>
                    <a:bodyPr/>
                    <a:lstStyle/>
                    <a:p>
                      <a:endParaRPr lang="zh-CN" altLang="en-US"/>
                    </a:p>
                  </a:txBody>
                  <a:tcPr/>
                </a:tc>
                <a:tc vMerge="1">
                  <a:txBody>
                    <a:bodyPr/>
                    <a:lstStyle/>
                    <a:p>
                      <a:endParaRPr lang="zh-CN" altLang="en-US"/>
                    </a:p>
                  </a:txBody>
                  <a:tcPr/>
                </a:tc>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子功能</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2885627662"/>
                  </a:ext>
                </a:extLst>
              </a:tr>
              <a:tr h="210543">
                <a:tc vMerge="1">
                  <a:txBody>
                    <a:bodyPr/>
                    <a:lstStyle/>
                    <a:p>
                      <a:endParaRPr lang="zh-CN" altLang="en-US"/>
                    </a:p>
                  </a:txBody>
                  <a:tcPr/>
                </a:tc>
                <a:tc vMerge="1">
                  <a:txBody>
                    <a:bodyPr/>
                    <a:lstStyle/>
                    <a:p>
                      <a:endParaRPr lang="zh-CN" altLang="en-US"/>
                    </a:p>
                  </a:txBody>
                  <a:tcPr/>
                </a:tc>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输出的确认</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803279122"/>
                  </a:ext>
                </a:extLst>
              </a:tr>
              <a:tr h="210543">
                <a:tc vMerge="1">
                  <a:txBody>
                    <a:bodyPr/>
                    <a:lstStyle/>
                    <a:p>
                      <a:endParaRPr lang="zh-CN" altLang="en-US"/>
                    </a:p>
                  </a:txBody>
                  <a:tcPr/>
                </a:tc>
                <a:tc vMerge="1">
                  <a:txBody>
                    <a:bodyPr/>
                    <a:lstStyle/>
                    <a:p>
                      <a:endParaRPr lang="zh-CN" altLang="en-US"/>
                    </a:p>
                  </a:txBody>
                  <a:tcPr/>
                </a:tc>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错误处理</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2351665482"/>
                  </a:ext>
                </a:extLst>
              </a:tr>
              <a:tr h="407030">
                <a:tc vMerge="1">
                  <a:txBody>
                    <a:bodyPr/>
                    <a:lstStyle/>
                    <a:p>
                      <a:endParaRPr lang="zh-CN" altLang="en-US"/>
                    </a:p>
                  </a:txBody>
                  <a:tcPr/>
                </a:tc>
                <a:tc>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容错处理</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400">
                          <a:effectLst/>
                          <a:latin typeface="Times New Roman" panose="02020603050405020304" pitchFamily="18" charset="0"/>
                          <a:ea typeface="宋体" panose="02010600030101010101" pitchFamily="2" charset="-122"/>
                        </a:rPr>
                        <a:t> </a:t>
                      </a:r>
                      <a:endParaRPr lang="zh-CN" sz="1400">
                        <a:effectLst/>
                        <a:latin typeface="Times New Roman" panose="02020603050405020304" pitchFamily="18" charset="0"/>
                        <a:ea typeface="宋体" panose="02010600030101010101" pitchFamily="2" charset="-122"/>
                      </a:endParaRP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描述避免错误出现和及时处理异常错误的方法。</a:t>
                      </a:r>
                    </a:p>
                  </a:txBody>
                  <a:tcPr marL="59891" marR="598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0911823"/>
                  </a:ext>
                </a:extLst>
              </a:tr>
            </a:tbl>
          </a:graphicData>
        </a:graphic>
      </p:graphicFrame>
    </p:spTree>
    <p:extLst>
      <p:ext uri="{BB962C8B-B14F-4D97-AF65-F5344CB8AC3E}">
        <p14:creationId xmlns:p14="http://schemas.microsoft.com/office/powerpoint/2010/main" val="2110171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4116197120"/>
              </p:ext>
            </p:extLst>
          </p:nvPr>
        </p:nvGraphicFramePr>
        <p:xfrm>
          <a:off x="1143000" y="1833506"/>
          <a:ext cx="7611227" cy="2303718"/>
        </p:xfrm>
        <a:graphic>
          <a:graphicData uri="http://schemas.openxmlformats.org/drawingml/2006/table">
            <a:tbl>
              <a:tblPr firstRow="1" firstCol="1" lastRow="1" lastCol="1" bandRow="1" bandCol="1"/>
              <a:tblGrid>
                <a:gridCol w="1506456">
                  <a:extLst>
                    <a:ext uri="{9D8B030D-6E8A-4147-A177-3AD203B41FA5}">
                      <a16:colId xmlns:a16="http://schemas.microsoft.com/office/drawing/2014/main" val="4018156514"/>
                    </a:ext>
                  </a:extLst>
                </a:gridCol>
                <a:gridCol w="1526193">
                  <a:extLst>
                    <a:ext uri="{9D8B030D-6E8A-4147-A177-3AD203B41FA5}">
                      <a16:colId xmlns:a16="http://schemas.microsoft.com/office/drawing/2014/main" val="1272045561"/>
                    </a:ext>
                  </a:extLst>
                </a:gridCol>
                <a:gridCol w="1309105">
                  <a:extLst>
                    <a:ext uri="{9D8B030D-6E8A-4147-A177-3AD203B41FA5}">
                      <a16:colId xmlns:a16="http://schemas.microsoft.com/office/drawing/2014/main" val="2759409229"/>
                    </a:ext>
                  </a:extLst>
                </a:gridCol>
                <a:gridCol w="3269473">
                  <a:extLst>
                    <a:ext uri="{9D8B030D-6E8A-4147-A177-3AD203B41FA5}">
                      <a16:colId xmlns:a16="http://schemas.microsoft.com/office/drawing/2014/main" val="789282893"/>
                    </a:ext>
                  </a:extLst>
                </a:gridCol>
              </a:tblGrid>
              <a:tr h="132492">
                <a:tc gridSpan="3">
                  <a:txBody>
                    <a:bodyPr/>
                    <a:lstStyle/>
                    <a:p>
                      <a:pPr indent="269875" algn="ctr">
                        <a:lnSpc>
                          <a:spcPts val="1660"/>
                        </a:lnSpc>
                        <a:spcAft>
                          <a:spcPts val="0"/>
                        </a:spcAft>
                      </a:pPr>
                      <a:r>
                        <a:rPr lang="zh-CN" sz="1400" b="1" dirty="0">
                          <a:effectLst/>
                          <a:latin typeface="Times New Roman" panose="02020603050405020304" pitchFamily="18" charset="0"/>
                          <a:ea typeface="宋体" panose="02010600030101010101" pitchFamily="2" charset="-122"/>
                        </a:rPr>
                        <a:t>描述内容</a:t>
                      </a:r>
                      <a:endParaRPr lang="zh-CN" sz="1400" dirty="0">
                        <a:effectLst/>
                        <a:latin typeface="Times New Roman" panose="02020603050405020304" pitchFamily="18" charset="0"/>
                        <a:ea typeface="宋体" panose="02010600030101010101" pitchFamily="2" charset="-122"/>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indent="269875" algn="ctr">
                        <a:lnSpc>
                          <a:spcPts val="1660"/>
                        </a:lnSpc>
                        <a:spcAft>
                          <a:spcPts val="0"/>
                        </a:spcAft>
                      </a:pPr>
                      <a:r>
                        <a:rPr lang="zh-CN" sz="1400" b="1">
                          <a:effectLst/>
                          <a:latin typeface="Times New Roman" panose="02020603050405020304" pitchFamily="18" charset="0"/>
                          <a:ea typeface="宋体" panose="02010600030101010101" pitchFamily="2" charset="-122"/>
                        </a:rPr>
                        <a:t>目的和用途</a:t>
                      </a:r>
                      <a:endParaRPr lang="zh-CN" sz="1400">
                        <a:effectLst/>
                        <a:latin typeface="Times New Roman" panose="02020603050405020304" pitchFamily="18" charset="0"/>
                        <a:ea typeface="宋体" panose="02010600030101010101" pitchFamily="2" charset="-122"/>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4917603"/>
                  </a:ext>
                </a:extLst>
              </a:tr>
              <a:tr h="132492">
                <a:tc rowSpan="2">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外部接口</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时序特征</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400" dirty="0">
                          <a:effectLst/>
                          <a:latin typeface="Times New Roman" panose="02020603050405020304" pitchFamily="18" charset="0"/>
                          <a:ea typeface="宋体" panose="02010600030101010101" pitchFamily="2" charset="-122"/>
                        </a:rPr>
                        <a:t> </a:t>
                      </a:r>
                      <a:endParaRPr lang="zh-CN" sz="1400" dirty="0">
                        <a:effectLst/>
                        <a:latin typeface="Times New Roman" panose="02020603050405020304" pitchFamily="18" charset="0"/>
                        <a:ea typeface="宋体" panose="02010600030101010101" pitchFamily="2" charset="-122"/>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描述外部接口</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5113727"/>
                  </a:ext>
                </a:extLst>
              </a:tr>
              <a:tr h="132492">
                <a:tc vMerge="1">
                  <a:txBody>
                    <a:bodyPr/>
                    <a:lstStyle/>
                    <a:p>
                      <a:endParaRPr lang="zh-CN" altLang="en-US"/>
                    </a:p>
                  </a:txBody>
                  <a:tcPr/>
                </a:tc>
                <a:tc>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外部系统描述</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400" dirty="0">
                          <a:effectLst/>
                          <a:latin typeface="Times New Roman" panose="02020603050405020304" pitchFamily="18" charset="0"/>
                          <a:ea typeface="宋体" panose="02010600030101010101" pitchFamily="2" charset="-122"/>
                        </a:rPr>
                        <a:t> </a:t>
                      </a:r>
                      <a:endParaRPr lang="zh-CN" sz="1400" dirty="0">
                        <a:effectLst/>
                        <a:latin typeface="Times New Roman" panose="02020603050405020304" pitchFamily="18" charset="0"/>
                        <a:ea typeface="宋体" panose="02010600030101010101" pitchFamily="2" charset="-122"/>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846026678"/>
                  </a:ext>
                </a:extLst>
              </a:tr>
              <a:tr h="132492">
                <a:tc rowSpan="3">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用户接口</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类型</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400">
                          <a:effectLst/>
                          <a:latin typeface="Times New Roman" panose="02020603050405020304" pitchFamily="18" charset="0"/>
                          <a:ea typeface="宋体" panose="02010600030101010101" pitchFamily="2" charset="-122"/>
                        </a:rPr>
                        <a:t> </a:t>
                      </a:r>
                      <a:endParaRPr lang="zh-CN" sz="1400">
                        <a:effectLst/>
                        <a:latin typeface="Times New Roman" panose="02020603050405020304" pitchFamily="18" charset="0"/>
                        <a:ea typeface="宋体" panose="02010600030101010101" pitchFamily="2" charset="-122"/>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用户界面的显示、输入方式等</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7706175"/>
                  </a:ext>
                </a:extLst>
              </a:tr>
              <a:tr h="132492">
                <a:tc vMerge="1">
                  <a:txBody>
                    <a:bodyPr/>
                    <a:lstStyle/>
                    <a:p>
                      <a:endParaRPr lang="zh-CN" altLang="en-US"/>
                    </a:p>
                  </a:txBody>
                  <a:tcPr/>
                </a:tc>
                <a:tc>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显示方式</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400" dirty="0">
                          <a:effectLst/>
                          <a:latin typeface="Times New Roman" panose="02020603050405020304" pitchFamily="18" charset="0"/>
                          <a:ea typeface="宋体" panose="02010600030101010101" pitchFamily="2" charset="-122"/>
                        </a:rPr>
                        <a:t> </a:t>
                      </a:r>
                      <a:endParaRPr lang="zh-CN" sz="1400" dirty="0">
                        <a:effectLst/>
                        <a:latin typeface="Times New Roman" panose="02020603050405020304" pitchFamily="18" charset="0"/>
                        <a:ea typeface="宋体" panose="02010600030101010101" pitchFamily="2" charset="-122"/>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3581200064"/>
                  </a:ext>
                </a:extLst>
              </a:tr>
              <a:tr h="132492">
                <a:tc vMerge="1">
                  <a:txBody>
                    <a:bodyPr/>
                    <a:lstStyle/>
                    <a:p>
                      <a:endParaRPr lang="zh-CN" altLang="en-US"/>
                    </a:p>
                  </a:txBody>
                  <a:tcPr/>
                </a:tc>
                <a:tc gridSpan="2">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表达的语言，如，</a:t>
                      </a:r>
                      <a:r>
                        <a:rPr lang="en-US" sz="1400">
                          <a:effectLst/>
                          <a:latin typeface="Times New Roman" panose="02020603050405020304" pitchFamily="18" charset="0"/>
                          <a:ea typeface="宋体" panose="02010600030101010101" pitchFamily="2" charset="-122"/>
                        </a:rPr>
                        <a:t>HTML</a:t>
                      </a:r>
                      <a:r>
                        <a:rPr lang="zh-CN" sz="1400">
                          <a:effectLst/>
                          <a:latin typeface="Times New Roman" panose="02020603050405020304" pitchFamily="18" charset="0"/>
                          <a:ea typeface="宋体" panose="02010600030101010101" pitchFamily="2" charset="-122"/>
                        </a:rPr>
                        <a:t>等</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269875" algn="just">
                        <a:lnSpc>
                          <a:spcPts val="1660"/>
                        </a:lnSpc>
                        <a:spcAft>
                          <a:spcPts val="0"/>
                        </a:spcAft>
                      </a:pPr>
                      <a:r>
                        <a:rPr lang="en-US" sz="1400" dirty="0">
                          <a:effectLst/>
                          <a:latin typeface="Times New Roman" panose="02020603050405020304" pitchFamily="18" charset="0"/>
                          <a:ea typeface="宋体" panose="02010600030101010101" pitchFamily="2" charset="-122"/>
                        </a:rPr>
                        <a:t> </a:t>
                      </a:r>
                      <a:endParaRPr lang="zh-CN" sz="1400" dirty="0">
                        <a:effectLst/>
                        <a:latin typeface="Times New Roman" panose="02020603050405020304" pitchFamily="18" charset="0"/>
                        <a:ea typeface="宋体" panose="02010600030101010101" pitchFamily="2" charset="-122"/>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659537"/>
                  </a:ext>
                </a:extLst>
              </a:tr>
              <a:tr h="208088">
                <a:tc>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硬件接口</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269875" algn="just">
                        <a:lnSpc>
                          <a:spcPts val="1660"/>
                        </a:lnSpc>
                        <a:spcAft>
                          <a:spcPts val="0"/>
                        </a:spcAft>
                      </a:pPr>
                      <a:r>
                        <a:rPr lang="en-US" sz="1400" dirty="0">
                          <a:effectLst/>
                          <a:latin typeface="Times New Roman" panose="02020603050405020304" pitchFamily="18" charset="0"/>
                          <a:ea typeface="宋体" panose="02010600030101010101" pitchFamily="2" charset="-122"/>
                        </a:rPr>
                        <a:t> </a:t>
                      </a:r>
                      <a:endParaRPr lang="zh-CN" sz="1400" dirty="0">
                        <a:effectLst/>
                        <a:latin typeface="Times New Roman" panose="02020603050405020304" pitchFamily="18" charset="0"/>
                        <a:ea typeface="宋体" panose="02010600030101010101" pitchFamily="2" charset="-122"/>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描述与硬件之间的接口</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3153846"/>
                  </a:ext>
                </a:extLst>
              </a:tr>
              <a:tr h="132492">
                <a:tc>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软件接口</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269875" algn="just">
                        <a:lnSpc>
                          <a:spcPts val="1660"/>
                        </a:lnSpc>
                        <a:spcAft>
                          <a:spcPts val="0"/>
                        </a:spcAft>
                      </a:pPr>
                      <a:r>
                        <a:rPr lang="en-US" sz="1400" dirty="0">
                          <a:effectLst/>
                          <a:latin typeface="Times New Roman" panose="02020603050405020304" pitchFamily="18" charset="0"/>
                          <a:ea typeface="宋体" panose="02010600030101010101" pitchFamily="2" charset="-122"/>
                        </a:rPr>
                        <a:t>  </a:t>
                      </a:r>
                      <a:endParaRPr lang="zh-CN" sz="1400" dirty="0">
                        <a:effectLst/>
                        <a:latin typeface="Times New Roman" panose="02020603050405020304" pitchFamily="18" charset="0"/>
                        <a:ea typeface="宋体" panose="02010600030101010101" pitchFamily="2" charset="-122"/>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描述与其它软件之间的接口和关系</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4654203"/>
                  </a:ext>
                </a:extLst>
              </a:tr>
              <a:tr h="132492">
                <a:tc>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错误</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269875" algn="just">
                        <a:lnSpc>
                          <a:spcPts val="1660"/>
                        </a:lnSpc>
                        <a:spcAft>
                          <a:spcPts val="0"/>
                        </a:spcAft>
                      </a:pPr>
                      <a:r>
                        <a:rPr lang="en-US" sz="1400" dirty="0">
                          <a:effectLst/>
                          <a:latin typeface="Times New Roman" panose="02020603050405020304" pitchFamily="18" charset="0"/>
                          <a:ea typeface="宋体" panose="02010600030101010101" pitchFamily="2" charset="-122"/>
                        </a:rPr>
                        <a:t>  </a:t>
                      </a:r>
                      <a:endParaRPr lang="zh-CN" sz="1400" dirty="0">
                        <a:effectLst/>
                        <a:latin typeface="Times New Roman" panose="02020603050405020304" pitchFamily="18" charset="0"/>
                        <a:ea typeface="宋体" panose="02010600030101010101" pitchFamily="2" charset="-122"/>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描述可能错误情况，并给出错误代码</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5288301"/>
                  </a:ext>
                </a:extLst>
              </a:tr>
              <a:tr h="132492">
                <a:tc>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数据描述</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269875" algn="just">
                        <a:lnSpc>
                          <a:spcPts val="1660"/>
                        </a:lnSpc>
                        <a:spcAft>
                          <a:spcPts val="0"/>
                        </a:spcAft>
                      </a:pPr>
                      <a:r>
                        <a:rPr lang="en-US" sz="1400" dirty="0">
                          <a:effectLst/>
                          <a:latin typeface="Times New Roman" panose="02020603050405020304" pitchFamily="18" charset="0"/>
                          <a:ea typeface="宋体" panose="02010600030101010101" pitchFamily="2" charset="-122"/>
                        </a:rPr>
                        <a:t>  </a:t>
                      </a:r>
                      <a:endParaRPr lang="zh-CN" sz="1400" dirty="0">
                        <a:effectLst/>
                        <a:latin typeface="Times New Roman" panose="02020603050405020304" pitchFamily="18" charset="0"/>
                        <a:ea typeface="宋体" panose="02010600030101010101" pitchFamily="2" charset="-122"/>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描述加工的数据</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0250137"/>
                  </a:ext>
                </a:extLst>
              </a:tr>
              <a:tr h="264984">
                <a:tc>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其他待定事宜</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269875" algn="just">
                        <a:lnSpc>
                          <a:spcPts val="1660"/>
                        </a:lnSpc>
                        <a:spcAft>
                          <a:spcPts val="0"/>
                        </a:spcAft>
                      </a:pPr>
                      <a:r>
                        <a:rPr lang="en-US" sz="1400" dirty="0">
                          <a:effectLst/>
                          <a:latin typeface="Times New Roman" panose="02020603050405020304" pitchFamily="18" charset="0"/>
                          <a:ea typeface="宋体" panose="02010600030101010101" pitchFamily="2" charset="-122"/>
                        </a:rPr>
                        <a:t> </a:t>
                      </a:r>
                      <a:endParaRPr lang="zh-CN" sz="1400" dirty="0">
                        <a:effectLst/>
                        <a:latin typeface="Times New Roman" panose="02020603050405020304" pitchFamily="18" charset="0"/>
                        <a:ea typeface="宋体" panose="02010600030101010101" pitchFamily="2" charset="-122"/>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其它补充，或未解决的事项</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305"/>
                  </a:ext>
                </a:extLst>
              </a:tr>
            </a:tbl>
          </a:graphicData>
        </a:graphic>
      </p:graphicFrame>
    </p:spTree>
    <p:extLst>
      <p:ext uri="{BB962C8B-B14F-4D97-AF65-F5344CB8AC3E}">
        <p14:creationId xmlns:p14="http://schemas.microsoft.com/office/powerpoint/2010/main" val="2640594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dirty="0"/>
              <a:t>建立“功能需求卡片”</a:t>
            </a:r>
          </a:p>
        </p:txBody>
      </p:sp>
      <p:sp>
        <p:nvSpPr>
          <p:cNvPr id="29699" name="内容占位符 2"/>
          <p:cNvSpPr>
            <a:spLocks noGrp="1"/>
          </p:cNvSpPr>
          <p:nvPr>
            <p:ph idx="1"/>
          </p:nvPr>
        </p:nvSpPr>
        <p:spPr/>
        <p:txBody>
          <a:bodyPr/>
          <a:lstStyle/>
          <a:p>
            <a:r>
              <a:rPr lang="zh-CN" altLang="en-US" dirty="0"/>
              <a:t>在工程上，首先，利用卡片和条款形式描述每个需求项的基本要求。</a:t>
            </a:r>
            <a:endParaRPr lang="en-US" altLang="zh-CN" dirty="0"/>
          </a:p>
          <a:p>
            <a:r>
              <a:rPr lang="zh-CN" altLang="en-US" dirty="0"/>
              <a:t>然后，给每个需求条款一个编号、名称、描述、建立需求的人等信息，并尽可能评估每个需求条款的优先级，在生命周期中变更情况</a:t>
            </a:r>
            <a:r>
              <a:rPr lang="en-US" altLang="zh-CN" dirty="0"/>
              <a:t>(</a:t>
            </a:r>
            <a:r>
              <a:rPr lang="zh-CN" altLang="en-US" dirty="0"/>
              <a:t>稳定程度</a:t>
            </a:r>
            <a:r>
              <a:rPr lang="en-US" altLang="zh-CN" dirty="0"/>
              <a:t>)</a:t>
            </a:r>
            <a:r>
              <a:rPr lang="zh-CN" altLang="en-US" dirty="0"/>
              <a:t>、未来如何验收，以及该需求条款的替代方案等。</a:t>
            </a:r>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796745911"/>
              </p:ext>
            </p:extLst>
          </p:nvPr>
        </p:nvGraphicFramePr>
        <p:xfrm>
          <a:off x="486802" y="296461"/>
          <a:ext cx="8249335" cy="6388571"/>
        </p:xfrm>
        <a:graphic>
          <a:graphicData uri="http://schemas.openxmlformats.org/drawingml/2006/table">
            <a:tbl>
              <a:tblPr firstRow="1" firstCol="1" lastRow="1" lastCol="1" bandRow="1" bandCol="1"/>
              <a:tblGrid>
                <a:gridCol w="940715">
                  <a:extLst>
                    <a:ext uri="{9D8B030D-6E8A-4147-A177-3AD203B41FA5}">
                      <a16:colId xmlns:a16="http://schemas.microsoft.com/office/drawing/2014/main" val="2845624363"/>
                    </a:ext>
                  </a:extLst>
                </a:gridCol>
                <a:gridCol w="848615">
                  <a:extLst>
                    <a:ext uri="{9D8B030D-6E8A-4147-A177-3AD203B41FA5}">
                      <a16:colId xmlns:a16="http://schemas.microsoft.com/office/drawing/2014/main" val="3647269528"/>
                    </a:ext>
                  </a:extLst>
                </a:gridCol>
                <a:gridCol w="1565664">
                  <a:extLst>
                    <a:ext uri="{9D8B030D-6E8A-4147-A177-3AD203B41FA5}">
                      <a16:colId xmlns:a16="http://schemas.microsoft.com/office/drawing/2014/main" val="2566768556"/>
                    </a:ext>
                  </a:extLst>
                </a:gridCol>
                <a:gridCol w="4894341">
                  <a:extLst>
                    <a:ext uri="{9D8B030D-6E8A-4147-A177-3AD203B41FA5}">
                      <a16:colId xmlns:a16="http://schemas.microsoft.com/office/drawing/2014/main" val="2377825620"/>
                    </a:ext>
                  </a:extLst>
                </a:gridCol>
              </a:tblGrid>
              <a:tr h="136172">
                <a:tc>
                  <a:txBody>
                    <a:bodyPr/>
                    <a:lstStyle/>
                    <a:p>
                      <a:pPr indent="269875" algn="ctr">
                        <a:lnSpc>
                          <a:spcPts val="1660"/>
                        </a:lnSpc>
                        <a:spcAft>
                          <a:spcPts val="0"/>
                        </a:spcAft>
                      </a:pPr>
                      <a:r>
                        <a:rPr lang="zh-CN" sz="1400" dirty="0">
                          <a:effectLst/>
                          <a:latin typeface="Times New Roman" panose="02020603050405020304" pitchFamily="18" charset="0"/>
                          <a:ea typeface="宋体" panose="02010600030101010101" pitchFamily="2" charset="-122"/>
                        </a:rPr>
                        <a:t>分类</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269875" algn="ctr">
                        <a:lnSpc>
                          <a:spcPts val="1660"/>
                        </a:lnSpc>
                        <a:spcAft>
                          <a:spcPts val="0"/>
                        </a:spcAft>
                      </a:pPr>
                      <a:r>
                        <a:rPr lang="zh-CN" sz="1400">
                          <a:effectLst/>
                          <a:latin typeface="Times New Roman" panose="02020603050405020304" pitchFamily="18" charset="0"/>
                          <a:ea typeface="宋体" panose="02010600030101010101" pitchFamily="2" charset="-122"/>
                        </a:rPr>
                        <a:t>描述内容</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269875" algn="just">
                        <a:lnSpc>
                          <a:spcPts val="1660"/>
                        </a:lnSpc>
                        <a:spcAft>
                          <a:spcPts val="0"/>
                        </a:spcAft>
                      </a:pPr>
                      <a:r>
                        <a:rPr lang="zh-CN" sz="1600">
                          <a:effectLst/>
                          <a:latin typeface="Times New Roman" panose="02020603050405020304" pitchFamily="18" charset="0"/>
                          <a:ea typeface="宋体" panose="02010600030101010101" pitchFamily="2" charset="-122"/>
                        </a:rPr>
                        <a:t>目的和用途</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4653016"/>
                  </a:ext>
                </a:extLst>
              </a:tr>
              <a:tr h="272344">
                <a:tc rowSpan="2">
                  <a:txBody>
                    <a:bodyPr/>
                    <a:lstStyle/>
                    <a:p>
                      <a:pPr indent="0" algn="just">
                        <a:lnSpc>
                          <a:spcPts val="1660"/>
                        </a:lnSpc>
                        <a:spcAft>
                          <a:spcPts val="0"/>
                        </a:spcAft>
                      </a:pPr>
                      <a:r>
                        <a:rPr lang="zh-CN" sz="1400" dirty="0">
                          <a:effectLst/>
                          <a:latin typeface="Times New Roman" panose="02020603050405020304" pitchFamily="18" charset="0"/>
                          <a:ea typeface="宋体" panose="02010600030101010101" pitchFamily="2" charset="-122"/>
                        </a:rPr>
                        <a:t>商业质量</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400" dirty="0">
                          <a:effectLst/>
                          <a:latin typeface="Times New Roman" panose="02020603050405020304" pitchFamily="18" charset="0"/>
                          <a:ea typeface="宋体" panose="02010600030101010101" pitchFamily="2" charset="-122"/>
                        </a:rPr>
                        <a:t>工期约束</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400">
                          <a:effectLst/>
                          <a:latin typeface="Times New Roman" panose="02020603050405020304" pitchFamily="18" charset="0"/>
                          <a:ea typeface="宋体" panose="02010600030101010101" pitchFamily="2" charset="-122"/>
                        </a:rPr>
                        <a:t> </a:t>
                      </a:r>
                      <a:endParaRPr lang="zh-CN" sz="1400">
                        <a:effectLst/>
                        <a:latin typeface="Times New Roman" panose="02020603050405020304" pitchFamily="18" charset="0"/>
                        <a:ea typeface="宋体" panose="02010600030101010101" pitchFamily="2" charset="-122"/>
                      </a:endParaRP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effectLst/>
                          <a:latin typeface="Times New Roman" panose="02020603050405020304" pitchFamily="18" charset="0"/>
                          <a:ea typeface="宋体" panose="02010600030101010101" pitchFamily="2" charset="-122"/>
                        </a:rPr>
                        <a:t>系统开发所需时间估计</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4544197"/>
                  </a:ext>
                </a:extLst>
              </a:tr>
              <a:tr h="272344">
                <a:tc vMerge="1">
                  <a:txBody>
                    <a:bodyPr/>
                    <a:lstStyle/>
                    <a:p>
                      <a:endParaRPr lang="zh-CN" altLang="en-US"/>
                    </a:p>
                  </a:txBody>
                  <a:tcPr/>
                </a:tc>
                <a:tc>
                  <a:txBody>
                    <a:bodyPr/>
                    <a:lstStyle/>
                    <a:p>
                      <a:pPr indent="0" algn="just">
                        <a:lnSpc>
                          <a:spcPts val="1660"/>
                        </a:lnSpc>
                        <a:spcAft>
                          <a:spcPts val="0"/>
                        </a:spcAft>
                      </a:pPr>
                      <a:r>
                        <a:rPr lang="zh-CN" sz="1400" dirty="0">
                          <a:effectLst/>
                          <a:latin typeface="Times New Roman" panose="02020603050405020304" pitchFamily="18" charset="0"/>
                          <a:ea typeface="宋体" panose="02010600030101010101" pitchFamily="2" charset="-122"/>
                        </a:rPr>
                        <a:t>费用约束</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400" dirty="0">
                          <a:effectLst/>
                          <a:latin typeface="Times New Roman" panose="02020603050405020304" pitchFamily="18" charset="0"/>
                          <a:ea typeface="宋体" panose="02010600030101010101" pitchFamily="2" charset="-122"/>
                        </a:rPr>
                        <a:t> </a:t>
                      </a:r>
                      <a:endParaRPr lang="zh-CN" sz="1400" dirty="0">
                        <a:effectLst/>
                        <a:latin typeface="Times New Roman" panose="02020603050405020304" pitchFamily="18" charset="0"/>
                        <a:ea typeface="宋体" panose="02010600030101010101" pitchFamily="2" charset="-122"/>
                      </a:endParaRP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effectLst/>
                          <a:latin typeface="Times New Roman" panose="02020603050405020304" pitchFamily="18" charset="0"/>
                          <a:ea typeface="宋体" panose="02010600030101010101" pitchFamily="2" charset="-122"/>
                        </a:rPr>
                        <a:t>系统开发所需费用估计</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6096881"/>
                  </a:ext>
                </a:extLst>
              </a:tr>
              <a:tr h="136172">
                <a:tc rowSpan="2">
                  <a:txBody>
                    <a:bodyPr/>
                    <a:lstStyle/>
                    <a:p>
                      <a:pPr indent="269875" algn="just">
                        <a:lnSpc>
                          <a:spcPts val="166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 </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0" algn="just">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可行性</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计划内的</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269875" algn="just">
                        <a:lnSpc>
                          <a:spcPts val="1660"/>
                        </a:lnSpc>
                        <a:spcAft>
                          <a:spcPts val="0"/>
                        </a:spcAft>
                      </a:pPr>
                      <a:r>
                        <a:rPr lang="zh-CN" sz="1600">
                          <a:effectLst/>
                          <a:latin typeface="Times New Roman" panose="02020603050405020304" pitchFamily="18" charset="0"/>
                          <a:ea typeface="宋体" panose="02010600030101010101" pitchFamily="2" charset="-122"/>
                        </a:rPr>
                        <a:t>估计计划内的可行性，以及不可能的情况。避免夸大系统的能力。</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1662689"/>
                  </a:ext>
                </a:extLst>
              </a:tr>
              <a:tr h="136172">
                <a:tc vMerge="1">
                  <a:txBody>
                    <a:bodyPr/>
                    <a:lstStyle/>
                    <a:p>
                      <a:endParaRPr lang="zh-CN" altLang="en-US"/>
                    </a:p>
                  </a:txBody>
                  <a:tcPr/>
                </a:tc>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不可能的</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3656661565"/>
                  </a:ext>
                </a:extLst>
              </a:tr>
              <a:tr h="272344">
                <a:tc rowSpan="8">
                  <a:txBody>
                    <a:bodyPr/>
                    <a:lstStyle/>
                    <a:p>
                      <a:pPr indent="0" algn="just">
                        <a:lnSpc>
                          <a:spcPts val="1660"/>
                        </a:lnSpc>
                        <a:spcAft>
                          <a:spcPts val="0"/>
                        </a:spcAft>
                      </a:pPr>
                      <a:r>
                        <a:rPr lang="zh-CN" sz="1400" dirty="0">
                          <a:effectLst/>
                          <a:latin typeface="Times New Roman" panose="02020603050405020304" pitchFamily="18" charset="0"/>
                          <a:ea typeface="宋体" panose="02010600030101010101" pitchFamily="2" charset="-122"/>
                        </a:rPr>
                        <a:t>建造质量</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测试用例</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400" dirty="0">
                          <a:effectLst/>
                          <a:latin typeface="Times New Roman" panose="02020603050405020304" pitchFamily="18" charset="0"/>
                          <a:ea typeface="宋体" panose="02010600030101010101" pitchFamily="2" charset="-122"/>
                        </a:rPr>
                        <a:t> </a:t>
                      </a:r>
                      <a:endParaRPr lang="zh-CN" sz="1400" dirty="0">
                        <a:effectLst/>
                        <a:latin typeface="Times New Roman" panose="02020603050405020304" pitchFamily="18" charset="0"/>
                        <a:ea typeface="宋体" panose="02010600030101010101" pitchFamily="2" charset="-122"/>
                      </a:endParaRP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effectLst/>
                          <a:latin typeface="Times New Roman" panose="02020603050405020304" pitchFamily="18" charset="0"/>
                          <a:ea typeface="宋体" panose="02010600030101010101" pitchFamily="2" charset="-122"/>
                        </a:rPr>
                        <a:t>给出对未来的测试和验收要求</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538224"/>
                  </a:ext>
                </a:extLst>
              </a:tr>
              <a:tr h="272344">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用户支持</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400" dirty="0">
                          <a:effectLst/>
                          <a:latin typeface="Times New Roman" panose="02020603050405020304" pitchFamily="18" charset="0"/>
                          <a:ea typeface="宋体" panose="02010600030101010101" pitchFamily="2" charset="-122"/>
                        </a:rPr>
                        <a:t> </a:t>
                      </a:r>
                      <a:endParaRPr lang="zh-CN" sz="1400" dirty="0">
                        <a:effectLst/>
                        <a:latin typeface="Times New Roman" panose="02020603050405020304" pitchFamily="18" charset="0"/>
                        <a:ea typeface="宋体" panose="02010600030101010101" pitchFamily="2" charset="-122"/>
                      </a:endParaRP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effectLst/>
                          <a:latin typeface="Times New Roman" panose="02020603050405020304" pitchFamily="18" charset="0"/>
                          <a:ea typeface="宋体" panose="02010600030101010101" pitchFamily="2" charset="-122"/>
                        </a:rPr>
                        <a:t>对未来用户要求</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941573"/>
                  </a:ext>
                </a:extLst>
              </a:tr>
              <a:tr h="234119">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文档编制</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400" dirty="0">
                          <a:effectLst/>
                          <a:latin typeface="Times New Roman" panose="02020603050405020304" pitchFamily="18" charset="0"/>
                          <a:ea typeface="宋体" panose="02010600030101010101" pitchFamily="2" charset="-122"/>
                        </a:rPr>
                        <a:t> </a:t>
                      </a:r>
                      <a:endParaRPr lang="zh-CN" sz="1400" dirty="0">
                        <a:effectLst/>
                        <a:latin typeface="Times New Roman" panose="02020603050405020304" pitchFamily="18" charset="0"/>
                        <a:ea typeface="宋体" panose="02010600030101010101" pitchFamily="2" charset="-122"/>
                      </a:endParaRP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effectLst/>
                          <a:latin typeface="Times New Roman" panose="02020603050405020304" pitchFamily="18" charset="0"/>
                          <a:ea typeface="宋体" panose="02010600030101010101" pitchFamily="2" charset="-122"/>
                        </a:rPr>
                        <a:t>对开发过程的文档编制提出要求</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2641343"/>
                  </a:ext>
                </a:extLst>
              </a:tr>
              <a:tr h="136172">
                <a:tc vMerge="1">
                  <a:txBody>
                    <a:bodyPr/>
                    <a:lstStyle/>
                    <a:p>
                      <a:endParaRPr lang="zh-CN" altLang="en-US"/>
                    </a:p>
                  </a:txBody>
                  <a:tcPr/>
                </a:tc>
                <a:tc rowSpan="2">
                  <a:txBody>
                    <a:bodyPr/>
                    <a:lstStyle/>
                    <a:p>
                      <a:pPr marL="0" indent="0" algn="just" defTabSz="914400" rtl="0" eaLnBrk="1" latinLnBrk="0" hangingPunct="1">
                        <a:lnSpc>
                          <a:spcPts val="1660"/>
                        </a:lnSpc>
                        <a:spcAft>
                          <a:spcPts val="0"/>
                        </a:spcAft>
                      </a:pPr>
                      <a:r>
                        <a:rPr lang="zh-CN" sz="1400" kern="1200">
                          <a:solidFill>
                            <a:schemeClr val="tx1"/>
                          </a:solidFill>
                          <a:effectLst/>
                          <a:latin typeface="Times New Roman" panose="02020603050405020304" pitchFamily="18" charset="0"/>
                          <a:ea typeface="宋体" panose="02010600030101010101" pitchFamily="2" charset="-122"/>
                          <a:cs typeface="+mn-cs"/>
                        </a:rPr>
                        <a:t>可维护性</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标准</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269875" algn="just">
                        <a:lnSpc>
                          <a:spcPts val="1660"/>
                        </a:lnSpc>
                        <a:spcAft>
                          <a:spcPts val="0"/>
                        </a:spcAft>
                      </a:pPr>
                      <a:r>
                        <a:rPr lang="zh-CN" sz="1600" dirty="0">
                          <a:effectLst/>
                          <a:latin typeface="Times New Roman" panose="02020603050405020304" pitchFamily="18" charset="0"/>
                          <a:ea typeface="宋体" panose="02010600030101010101" pitchFamily="2" charset="-122"/>
                        </a:rPr>
                        <a:t>论述系统的日常维护原则和方法，以及系统今后可能的修改情况。</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2424205"/>
                  </a:ext>
                </a:extLst>
              </a:tr>
              <a:tr h="136172">
                <a:tc vMerge="1">
                  <a:txBody>
                    <a:bodyPr/>
                    <a:lstStyle/>
                    <a:p>
                      <a:endParaRPr lang="zh-CN" altLang="en-US"/>
                    </a:p>
                  </a:txBody>
                  <a:tcPr/>
                </a:tc>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可变性</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4107553717"/>
                  </a:ext>
                </a:extLst>
              </a:tr>
              <a:tr h="136172">
                <a:tc vMerge="1">
                  <a:txBody>
                    <a:bodyPr/>
                    <a:lstStyle/>
                    <a:p>
                      <a:endParaRPr lang="zh-CN" altLang="en-US"/>
                    </a:p>
                  </a:txBody>
                  <a:tcPr/>
                </a:tc>
                <a:tc rowSpan="2">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可移植性</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计划内的</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269875" algn="just">
                        <a:lnSpc>
                          <a:spcPts val="1660"/>
                        </a:lnSpc>
                        <a:spcAft>
                          <a:spcPts val="0"/>
                        </a:spcAft>
                      </a:pPr>
                      <a:r>
                        <a:rPr lang="zh-CN" sz="1600" dirty="0">
                          <a:effectLst/>
                          <a:latin typeface="Times New Roman" panose="02020603050405020304" pitchFamily="18" charset="0"/>
                          <a:ea typeface="宋体" panose="02010600030101010101" pitchFamily="2" charset="-122"/>
                        </a:rPr>
                        <a:t>针对可能的硬件和操作系统平台和环境，估计移植的可能性和工作量，并针对可移植性，提出开发要求，例如，代码编程规范等。</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5752524"/>
                  </a:ext>
                </a:extLst>
              </a:tr>
              <a:tr h="272344">
                <a:tc vMerge="1">
                  <a:txBody>
                    <a:bodyPr/>
                    <a:lstStyle/>
                    <a:p>
                      <a:endParaRPr lang="zh-CN" altLang="en-US"/>
                    </a:p>
                  </a:txBody>
                  <a:tcPr/>
                </a:tc>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不可能的</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3569641230"/>
                  </a:ext>
                </a:extLst>
              </a:tr>
              <a:tr h="272344">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400" i="1" kern="1200" dirty="0">
                          <a:solidFill>
                            <a:schemeClr val="tx1"/>
                          </a:solidFill>
                          <a:effectLst/>
                          <a:latin typeface="Times New Roman" panose="02020603050405020304" pitchFamily="18" charset="0"/>
                          <a:ea typeface="宋体" panose="02010600030101010101" pitchFamily="2" charset="-122"/>
                          <a:cs typeface="+mn-cs"/>
                        </a:rPr>
                        <a:t>备份</a:t>
                      </a:r>
                      <a:r>
                        <a:rPr lang="en-US" sz="1400" i="1" kern="1200" dirty="0">
                          <a:solidFill>
                            <a:schemeClr val="tx1"/>
                          </a:solidFill>
                          <a:effectLst/>
                          <a:latin typeface="Times New Roman" panose="02020603050405020304" pitchFamily="18" charset="0"/>
                          <a:ea typeface="宋体" panose="02010600030101010101" pitchFamily="2" charset="-122"/>
                          <a:cs typeface="+mn-cs"/>
                        </a:rPr>
                        <a:t>/</a:t>
                      </a:r>
                      <a:r>
                        <a:rPr lang="zh-CN" sz="1400" i="1" kern="1200" dirty="0">
                          <a:solidFill>
                            <a:schemeClr val="tx1"/>
                          </a:solidFill>
                          <a:effectLst/>
                          <a:latin typeface="Times New Roman" panose="02020603050405020304" pitchFamily="18" charset="0"/>
                          <a:ea typeface="宋体" panose="02010600030101010101" pitchFamily="2" charset="-122"/>
                          <a:cs typeface="+mn-cs"/>
                        </a:rPr>
                        <a:t>恢复</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400" i="1" kern="1200" dirty="0">
                          <a:solidFill>
                            <a:schemeClr val="tx1"/>
                          </a:solidFill>
                          <a:effectLst/>
                          <a:latin typeface="Times New Roman" panose="02020603050405020304" pitchFamily="18" charset="0"/>
                          <a:ea typeface="宋体" panose="02010600030101010101" pitchFamily="2" charset="-122"/>
                          <a:cs typeface="+mn-cs"/>
                        </a:rPr>
                        <a:t>标准</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i="1" dirty="0">
                          <a:effectLst/>
                          <a:latin typeface="Times New Roman" panose="02020603050405020304" pitchFamily="18" charset="0"/>
                          <a:ea typeface="宋体" panose="02010600030101010101" pitchFamily="2" charset="-122"/>
                        </a:rPr>
                        <a:t>定义和描述备份和恢复的验收标准和准则</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7995797"/>
                  </a:ext>
                </a:extLst>
              </a:tr>
              <a:tr h="136172">
                <a:tc rowSpan="10">
                  <a:txBody>
                    <a:bodyPr/>
                    <a:lstStyle/>
                    <a:p>
                      <a:pPr indent="0" algn="just">
                        <a:lnSpc>
                          <a:spcPts val="1660"/>
                        </a:lnSpc>
                        <a:spcAft>
                          <a:spcPts val="0"/>
                        </a:spcAft>
                      </a:pPr>
                      <a:r>
                        <a:rPr lang="zh-CN" sz="1400" dirty="0">
                          <a:effectLst/>
                          <a:latin typeface="Times New Roman" panose="02020603050405020304" pitchFamily="18" charset="0"/>
                          <a:ea typeface="宋体" panose="02010600030101010101" pitchFamily="2" charset="-122"/>
                        </a:rPr>
                        <a:t>运行质量</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性能</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400" kern="1200">
                          <a:solidFill>
                            <a:schemeClr val="tx1"/>
                          </a:solidFill>
                          <a:effectLst/>
                          <a:latin typeface="Times New Roman" panose="02020603050405020304" pitchFamily="18" charset="0"/>
                          <a:ea typeface="宋体" panose="02010600030101010101" pitchFamily="2" charset="-122"/>
                          <a:cs typeface="+mn-cs"/>
                        </a:rPr>
                        <a:t>时间</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269875" algn="just">
                        <a:lnSpc>
                          <a:spcPts val="1660"/>
                        </a:lnSpc>
                        <a:spcAft>
                          <a:spcPts val="0"/>
                        </a:spcAft>
                      </a:pPr>
                      <a:r>
                        <a:rPr lang="zh-CN" sz="1600" dirty="0">
                          <a:effectLst/>
                          <a:latin typeface="Times New Roman" panose="02020603050405020304" pitchFamily="18" charset="0"/>
                          <a:ea typeface="宋体" panose="02010600030101010101" pitchFamily="2" charset="-122"/>
                        </a:rPr>
                        <a:t>从时间和空间描述系统处理业务所需的最大、最小平均的时间和占用的空间估计，为未来的计算机硬件资源和软件算法估计提供基础。</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1086561"/>
                  </a:ext>
                </a:extLst>
              </a:tr>
              <a:tr h="272344">
                <a:tc vMerge="1">
                  <a:txBody>
                    <a:bodyPr/>
                    <a:lstStyle/>
                    <a:p>
                      <a:endParaRPr lang="zh-CN" altLang="en-US"/>
                    </a:p>
                  </a:txBody>
                  <a:tcPr/>
                </a:tc>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空间</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4101473089"/>
                  </a:ext>
                </a:extLst>
              </a:tr>
              <a:tr h="136172">
                <a:tc vMerge="1">
                  <a:txBody>
                    <a:bodyPr/>
                    <a:lstStyle/>
                    <a:p>
                      <a:endParaRPr lang="zh-CN" altLang="en-US"/>
                    </a:p>
                  </a:txBody>
                  <a:tcPr/>
                </a:tc>
                <a:tc rowSpan="5">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密安性</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禁止的通信方式</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indent="269875" algn="just">
                        <a:lnSpc>
                          <a:spcPts val="1660"/>
                        </a:lnSpc>
                        <a:spcAft>
                          <a:spcPts val="0"/>
                        </a:spcAft>
                      </a:pPr>
                      <a:r>
                        <a:rPr lang="zh-CN" sz="1600" dirty="0">
                          <a:effectLst/>
                          <a:latin typeface="Times New Roman" panose="02020603050405020304" pitchFamily="18" charset="0"/>
                          <a:ea typeface="宋体" panose="02010600030101010101" pitchFamily="2" charset="-122"/>
                        </a:rPr>
                        <a:t>明确禁止的通信。因为密安性必须尊崇“不应当”的原则。在此基础上，对所采用的加密技术、访问机制、审计等进行描述，同时给出所遵循的标准。</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7334526"/>
                  </a:ext>
                </a:extLst>
              </a:tr>
              <a:tr h="136172">
                <a:tc vMerge="1">
                  <a:txBody>
                    <a:bodyPr/>
                    <a:lstStyle/>
                    <a:p>
                      <a:endParaRPr lang="zh-CN" altLang="en-US"/>
                    </a:p>
                  </a:txBody>
                  <a:tcPr/>
                </a:tc>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加密技术</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980820945"/>
                  </a:ext>
                </a:extLst>
              </a:tr>
              <a:tr h="136172">
                <a:tc vMerge="1">
                  <a:txBody>
                    <a:bodyPr/>
                    <a:lstStyle/>
                    <a:p>
                      <a:endParaRPr lang="zh-CN" altLang="en-US"/>
                    </a:p>
                  </a:txBody>
                  <a:tcPr/>
                </a:tc>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访问机制</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3936603563"/>
                  </a:ext>
                </a:extLst>
              </a:tr>
              <a:tr h="136172">
                <a:tc vMerge="1">
                  <a:txBody>
                    <a:bodyPr/>
                    <a:lstStyle/>
                    <a:p>
                      <a:endParaRPr lang="zh-CN" altLang="en-US"/>
                    </a:p>
                  </a:txBody>
                  <a:tcPr/>
                </a:tc>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审计</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2419809851"/>
                  </a:ext>
                </a:extLst>
              </a:tr>
              <a:tr h="136172">
                <a:tc vMerge="1">
                  <a:txBody>
                    <a:bodyPr/>
                    <a:lstStyle/>
                    <a:p>
                      <a:endParaRPr lang="zh-CN" altLang="en-US"/>
                    </a:p>
                  </a:txBody>
                  <a:tcPr/>
                </a:tc>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标准</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173721643"/>
                  </a:ext>
                </a:extLst>
              </a:tr>
              <a:tr h="136172">
                <a:tc vMerge="1">
                  <a:txBody>
                    <a:bodyPr/>
                    <a:lstStyle/>
                    <a:p>
                      <a:endParaRPr lang="zh-CN" altLang="en-US"/>
                    </a:p>
                  </a:txBody>
                  <a:tcPr/>
                </a:tc>
                <a:tc rowSpan="3">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安全性</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400" kern="1200">
                          <a:solidFill>
                            <a:schemeClr val="tx1"/>
                          </a:solidFill>
                          <a:effectLst/>
                          <a:latin typeface="Times New Roman" panose="02020603050405020304" pitchFamily="18" charset="0"/>
                          <a:ea typeface="宋体" panose="02010600030101010101" pitchFamily="2" charset="-122"/>
                          <a:cs typeface="+mn-cs"/>
                        </a:rPr>
                        <a:t>安全要求等级</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indent="269875" algn="just">
                        <a:lnSpc>
                          <a:spcPts val="1660"/>
                        </a:lnSpc>
                        <a:spcAft>
                          <a:spcPts val="0"/>
                        </a:spcAft>
                      </a:pPr>
                      <a:r>
                        <a:rPr lang="zh-CN" sz="1600" dirty="0">
                          <a:effectLst/>
                          <a:latin typeface="Times New Roman" panose="02020603050405020304" pitchFamily="18" charset="0"/>
                          <a:ea typeface="宋体" panose="02010600030101010101" pitchFamily="2" charset="-122"/>
                        </a:rPr>
                        <a:t>对系统的可靠安全等级提出要求，并给出要求。可参见本书的第</a:t>
                      </a:r>
                      <a:r>
                        <a:rPr lang="en-US" sz="1600" dirty="0">
                          <a:effectLst/>
                          <a:latin typeface="Times New Roman" panose="02020603050405020304" pitchFamily="18" charset="0"/>
                          <a:ea typeface="宋体" panose="02010600030101010101" pitchFamily="2" charset="-122"/>
                        </a:rPr>
                        <a:t>5</a:t>
                      </a:r>
                      <a:r>
                        <a:rPr lang="zh-CN" sz="1600" dirty="0">
                          <a:effectLst/>
                          <a:latin typeface="Times New Roman" panose="02020603050405020304" pitchFamily="18" charset="0"/>
                          <a:ea typeface="宋体" panose="02010600030101010101" pitchFamily="2" charset="-122"/>
                        </a:rPr>
                        <a:t>章和第四部分各行业的安全等级要求。</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7344574"/>
                  </a:ext>
                </a:extLst>
              </a:tr>
              <a:tr h="136172">
                <a:tc vMerge="1">
                  <a:txBody>
                    <a:bodyPr/>
                    <a:lstStyle/>
                    <a:p>
                      <a:endParaRPr lang="zh-CN" altLang="en-US"/>
                    </a:p>
                  </a:txBody>
                  <a:tcPr/>
                </a:tc>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历史</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298855310"/>
                  </a:ext>
                </a:extLst>
              </a:tr>
              <a:tr h="136172">
                <a:tc vMerge="1">
                  <a:txBody>
                    <a:bodyPr/>
                    <a:lstStyle/>
                    <a:p>
                      <a:endParaRPr lang="zh-CN" altLang="en-US"/>
                    </a:p>
                  </a:txBody>
                  <a:tcPr/>
                </a:tc>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标准</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305951091"/>
                  </a:ext>
                </a:extLst>
              </a:tr>
              <a:tr h="136172">
                <a:tc rowSpan="4">
                  <a:txBody>
                    <a:bodyPr/>
                    <a:lstStyle/>
                    <a:p>
                      <a:pPr indent="0" algn="just">
                        <a:lnSpc>
                          <a:spcPts val="1660"/>
                        </a:lnSpc>
                        <a:spcAft>
                          <a:spcPts val="0"/>
                        </a:spcAft>
                      </a:pPr>
                      <a:r>
                        <a:rPr lang="zh-CN" sz="1400" dirty="0">
                          <a:effectLst/>
                          <a:latin typeface="Times New Roman" panose="02020603050405020304" pitchFamily="18" charset="0"/>
                          <a:ea typeface="宋体" panose="02010600030101010101" pitchFamily="2" charset="-122"/>
                        </a:rPr>
                        <a:t>设计时，外部质量求</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设计约束</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标准</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indent="269875" algn="just">
                        <a:lnSpc>
                          <a:spcPts val="1660"/>
                        </a:lnSpc>
                        <a:spcAft>
                          <a:spcPts val="0"/>
                        </a:spcAft>
                      </a:pPr>
                      <a:r>
                        <a:rPr lang="zh-CN" sz="1600" dirty="0">
                          <a:effectLst/>
                          <a:latin typeface="Times New Roman" panose="02020603050405020304" pitchFamily="18" charset="0"/>
                          <a:ea typeface="宋体" panose="02010600030101010101" pitchFamily="2" charset="-122"/>
                        </a:rPr>
                        <a:t>对未来的软件设计，就硬件、软件、接口的约束条件提出要求，明确限制设计和开发者工作方式。并给出相关的准要求。</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230052"/>
                  </a:ext>
                </a:extLst>
              </a:tr>
              <a:tr h="136172">
                <a:tc vMerge="1">
                  <a:txBody>
                    <a:bodyPr/>
                    <a:lstStyle/>
                    <a:p>
                      <a:endParaRPr lang="zh-CN" altLang="en-US"/>
                    </a:p>
                  </a:txBody>
                  <a:tcPr/>
                </a:tc>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硬件</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303247119"/>
                  </a:ext>
                </a:extLst>
              </a:tr>
              <a:tr h="136172">
                <a:tc vMerge="1">
                  <a:txBody>
                    <a:bodyPr/>
                    <a:lstStyle/>
                    <a:p>
                      <a:endParaRPr lang="zh-CN" altLang="en-US"/>
                    </a:p>
                  </a:txBody>
                  <a:tcPr/>
                </a:tc>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软件</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3154972746"/>
                  </a:ext>
                </a:extLst>
              </a:tr>
              <a:tr h="136172">
                <a:tc vMerge="1">
                  <a:txBody>
                    <a:bodyPr/>
                    <a:lstStyle/>
                    <a:p>
                      <a:endParaRPr lang="zh-CN" altLang="en-US"/>
                    </a:p>
                  </a:txBody>
                  <a:tcPr/>
                </a:tc>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已有的接口</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4158401041"/>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en-US" altLang="zh-CN"/>
              <a:t>8.4.2 </a:t>
            </a:r>
            <a:r>
              <a:rPr lang="zh-CN" altLang="en-US"/>
              <a:t>需求描述的语言</a:t>
            </a:r>
          </a:p>
        </p:txBody>
      </p:sp>
      <p:sp>
        <p:nvSpPr>
          <p:cNvPr id="31747" name="内容占位符 2"/>
          <p:cNvSpPr>
            <a:spLocks noGrp="1"/>
          </p:cNvSpPr>
          <p:nvPr>
            <p:ph idx="1"/>
          </p:nvPr>
        </p:nvSpPr>
        <p:spPr/>
        <p:txBody>
          <a:bodyPr/>
          <a:lstStyle/>
          <a:p>
            <a:pPr>
              <a:buFontTx/>
              <a:buNone/>
            </a:pPr>
            <a:r>
              <a:rPr lang="zh-CN" altLang="en-US" sz="2400" dirty="0"/>
              <a:t>在英文中，需求描述常用“</a:t>
            </a:r>
            <a:r>
              <a:rPr lang="en-US" altLang="zh-CN" sz="2400" dirty="0"/>
              <a:t>shall</a:t>
            </a:r>
            <a:r>
              <a:rPr lang="zh-CN" altLang="en-US" sz="2400" dirty="0"/>
              <a:t>，</a:t>
            </a:r>
            <a:r>
              <a:rPr lang="en-US" altLang="zh-CN" sz="2400" dirty="0"/>
              <a:t>should</a:t>
            </a:r>
            <a:r>
              <a:rPr lang="zh-CN" altLang="en-US" sz="2400" dirty="0"/>
              <a:t>，</a:t>
            </a:r>
            <a:r>
              <a:rPr lang="en-US" altLang="zh-CN" sz="2400" dirty="0"/>
              <a:t>may, must (have to do)</a:t>
            </a:r>
            <a:r>
              <a:rPr lang="zh-CN" altLang="en-US" sz="2400" dirty="0"/>
              <a:t>”表示不同的优先权。典型的需求语句如下：</a:t>
            </a:r>
          </a:p>
          <a:p>
            <a:pPr lvl="1">
              <a:buFontTx/>
              <a:buNone/>
            </a:pPr>
            <a:r>
              <a:rPr lang="en-US" altLang="zh-CN" sz="2000" b="1" dirty="0"/>
              <a:t>The </a:t>
            </a:r>
            <a:r>
              <a:rPr lang="en-US" altLang="zh-CN" sz="2000" dirty="0"/>
              <a:t>&lt;</a:t>
            </a:r>
            <a:r>
              <a:rPr lang="zh-CN" altLang="en-US" sz="2000" dirty="0"/>
              <a:t>需求类型</a:t>
            </a:r>
            <a:r>
              <a:rPr lang="en-US" altLang="zh-CN" sz="2000" dirty="0"/>
              <a:t>&gt;</a:t>
            </a:r>
            <a:r>
              <a:rPr lang="en-US" altLang="zh-CN" sz="2000" b="1" dirty="0"/>
              <a:t> shall be able to </a:t>
            </a:r>
            <a:r>
              <a:rPr lang="en-US" altLang="zh-CN" sz="2000" dirty="0"/>
              <a:t>&lt;</a:t>
            </a:r>
            <a:r>
              <a:rPr lang="zh-CN" altLang="en-US" sz="2000" dirty="0"/>
              <a:t>能力</a:t>
            </a:r>
            <a:r>
              <a:rPr lang="en-US" altLang="zh-CN" sz="2000" dirty="0"/>
              <a:t>&gt;</a:t>
            </a:r>
            <a:r>
              <a:rPr lang="zh-CN" altLang="en-US" sz="2000" b="1" dirty="0"/>
              <a:t>。</a:t>
            </a:r>
            <a:endParaRPr lang="zh-CN" altLang="en-US" sz="2000" dirty="0"/>
          </a:p>
          <a:p>
            <a:pPr lvl="1">
              <a:buFontTx/>
              <a:buNone/>
            </a:pPr>
            <a:r>
              <a:rPr lang="zh-CN" altLang="en-US" sz="2000" dirty="0"/>
              <a:t>以及，</a:t>
            </a:r>
          </a:p>
          <a:p>
            <a:pPr lvl="1">
              <a:buFontTx/>
              <a:buNone/>
            </a:pPr>
            <a:r>
              <a:rPr lang="en-US" altLang="zh-CN" sz="2000" b="1" dirty="0"/>
              <a:t>The</a:t>
            </a:r>
            <a:r>
              <a:rPr lang="en-US" altLang="zh-CN" sz="2000" dirty="0"/>
              <a:t> &lt;</a:t>
            </a:r>
            <a:r>
              <a:rPr lang="zh-CN" altLang="en-US" sz="2000" dirty="0"/>
              <a:t>需求类型</a:t>
            </a:r>
            <a:r>
              <a:rPr lang="en-US" altLang="zh-CN" sz="2000" dirty="0"/>
              <a:t>&gt;</a:t>
            </a:r>
            <a:r>
              <a:rPr lang="en-US" altLang="zh-CN" sz="2000" b="1" dirty="0"/>
              <a:t> shall be able to </a:t>
            </a:r>
            <a:r>
              <a:rPr lang="en-US" altLang="zh-CN" sz="2000" dirty="0"/>
              <a:t>&lt;</a:t>
            </a:r>
            <a:r>
              <a:rPr lang="zh-CN" altLang="en-US" sz="2000" dirty="0"/>
              <a:t>能力</a:t>
            </a:r>
            <a:r>
              <a:rPr lang="en-US" altLang="zh-CN" sz="2000" dirty="0"/>
              <a:t>&gt;</a:t>
            </a:r>
            <a:endParaRPr lang="zh-CN" altLang="en-US" sz="2000" dirty="0"/>
          </a:p>
          <a:p>
            <a:pPr lvl="1">
              <a:buFontTx/>
              <a:buNone/>
            </a:pPr>
            <a:r>
              <a:rPr lang="en-US" altLang="zh-CN" sz="2000" b="1" dirty="0"/>
              <a:t>within </a:t>
            </a:r>
            <a:r>
              <a:rPr lang="en-US" altLang="zh-CN" sz="2000" dirty="0"/>
              <a:t>&lt;</a:t>
            </a:r>
            <a:r>
              <a:rPr lang="zh-CN" altLang="en-US" sz="2000" dirty="0"/>
              <a:t>性能</a:t>
            </a:r>
            <a:r>
              <a:rPr lang="en-US" altLang="zh-CN" sz="2000" dirty="0"/>
              <a:t>&gt; </a:t>
            </a:r>
            <a:r>
              <a:rPr lang="en-US" altLang="zh-CN" sz="2000" b="1" dirty="0"/>
              <a:t>of </a:t>
            </a:r>
            <a:r>
              <a:rPr lang="en-US" altLang="zh-CN" sz="2000" dirty="0"/>
              <a:t>&lt;</a:t>
            </a:r>
            <a:r>
              <a:rPr lang="zh-CN" altLang="en-US" sz="2000" dirty="0"/>
              <a:t>事件</a:t>
            </a:r>
            <a:r>
              <a:rPr lang="en-US" altLang="zh-CN" sz="2000" dirty="0"/>
              <a:t>&gt;</a:t>
            </a:r>
            <a:endParaRPr lang="zh-CN" altLang="en-US" sz="2000" dirty="0"/>
          </a:p>
          <a:p>
            <a:pPr lvl="1">
              <a:buFontTx/>
              <a:buNone/>
            </a:pPr>
            <a:r>
              <a:rPr lang="en-US" altLang="zh-CN" sz="2000" b="1" dirty="0"/>
              <a:t>while </a:t>
            </a:r>
            <a:r>
              <a:rPr lang="en-US" altLang="zh-CN" sz="2000" dirty="0"/>
              <a:t>&lt;</a:t>
            </a:r>
            <a:r>
              <a:rPr lang="zh-CN" altLang="en-US" sz="2000" dirty="0"/>
              <a:t>运行条件</a:t>
            </a:r>
            <a:r>
              <a:rPr lang="en-US" altLang="zh-CN" sz="2000" dirty="0"/>
              <a:t>&gt;</a:t>
            </a:r>
            <a:r>
              <a:rPr lang="zh-CN" altLang="en-US" sz="2000" b="1" dirty="0"/>
              <a:t>。</a:t>
            </a:r>
            <a:endParaRPr lang="zh-CN" altLang="en-US" sz="2000" dirty="0"/>
          </a:p>
          <a:p>
            <a:pPr>
              <a:buFontTx/>
              <a:buNone/>
            </a:pPr>
            <a:r>
              <a:rPr lang="zh-CN" altLang="en-US" sz="2400" dirty="0"/>
              <a:t>而在汉语中，一般习惯于将定语和状语前置，常常是下面的格式：</a:t>
            </a:r>
          </a:p>
          <a:p>
            <a:pPr lvl="1">
              <a:buFontTx/>
              <a:buNone/>
            </a:pPr>
            <a:r>
              <a:rPr lang="zh-CN" altLang="en-US" sz="2000" b="1" dirty="0"/>
              <a:t>在</a:t>
            </a:r>
            <a:r>
              <a:rPr lang="en-US" altLang="zh-CN" sz="2000" dirty="0"/>
              <a:t>&lt;</a:t>
            </a:r>
            <a:r>
              <a:rPr lang="zh-CN" altLang="en-US" sz="2000" dirty="0"/>
              <a:t>运行条件</a:t>
            </a:r>
            <a:r>
              <a:rPr lang="en-US" altLang="zh-CN" sz="2000" dirty="0"/>
              <a:t>&gt;</a:t>
            </a:r>
            <a:r>
              <a:rPr lang="zh-CN" altLang="en-US" sz="2000" b="1" dirty="0"/>
              <a:t>下，</a:t>
            </a:r>
            <a:r>
              <a:rPr lang="en-US" altLang="zh-CN" sz="2000" dirty="0"/>
              <a:t>&lt;</a:t>
            </a:r>
            <a:r>
              <a:rPr lang="zh-CN" altLang="en-US" sz="2000" dirty="0"/>
              <a:t>需求类型</a:t>
            </a:r>
            <a:r>
              <a:rPr lang="en-US" altLang="zh-CN" sz="2000" dirty="0"/>
              <a:t>&gt;</a:t>
            </a:r>
            <a:r>
              <a:rPr lang="zh-CN" altLang="en-US" sz="2000" b="1" dirty="0"/>
              <a:t>要求（希望）系统应当具有</a:t>
            </a:r>
            <a:r>
              <a:rPr lang="en-US" altLang="zh-CN" sz="2000" dirty="0"/>
              <a:t>&lt;</a:t>
            </a:r>
            <a:r>
              <a:rPr lang="zh-CN" altLang="en-US" sz="2000" dirty="0"/>
              <a:t>能力</a:t>
            </a:r>
            <a:r>
              <a:rPr lang="en-US" altLang="zh-CN" sz="2000" dirty="0"/>
              <a:t>&gt;</a:t>
            </a:r>
            <a:r>
              <a:rPr lang="zh-CN" altLang="en-US" sz="2000" b="1" dirty="0"/>
              <a:t>，</a:t>
            </a:r>
            <a:endParaRPr lang="zh-CN" altLang="en-US" sz="2000" dirty="0"/>
          </a:p>
          <a:p>
            <a:pPr lvl="1">
              <a:buFontTx/>
              <a:buNone/>
            </a:pPr>
            <a:r>
              <a:rPr lang="zh-CN" altLang="en-US" sz="2000" b="1" dirty="0"/>
              <a:t>并要求</a:t>
            </a:r>
            <a:r>
              <a:rPr lang="en-US" altLang="zh-CN" sz="2000" dirty="0"/>
              <a:t>&lt;</a:t>
            </a:r>
            <a:r>
              <a:rPr lang="zh-CN" altLang="en-US" sz="2000" dirty="0"/>
              <a:t>事件</a:t>
            </a:r>
            <a:r>
              <a:rPr lang="en-US" altLang="zh-CN" sz="2000" dirty="0"/>
              <a:t>&gt;</a:t>
            </a:r>
            <a:r>
              <a:rPr lang="zh-CN" altLang="en-US" sz="2000" b="1" dirty="0"/>
              <a:t>达到</a:t>
            </a:r>
            <a:r>
              <a:rPr lang="en-US" altLang="zh-CN" sz="2000" dirty="0"/>
              <a:t>&lt;</a:t>
            </a:r>
            <a:r>
              <a:rPr lang="zh-CN" altLang="en-US" sz="2000" dirty="0"/>
              <a:t>性能</a:t>
            </a:r>
            <a:r>
              <a:rPr lang="en-US" altLang="zh-CN" sz="2000" dirty="0"/>
              <a:t>&gt;</a:t>
            </a:r>
            <a:r>
              <a:rPr lang="zh-CN" altLang="en-US" sz="2000" b="1" dirty="0"/>
              <a:t>。</a:t>
            </a:r>
            <a:endParaRPr lang="zh-CN" altLang="en-US" sz="2000" dirty="0"/>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a:t>语言表达模式</a:t>
            </a:r>
          </a:p>
        </p:txBody>
      </p:sp>
      <p:sp>
        <p:nvSpPr>
          <p:cNvPr id="32771" name="内容占位符 2"/>
          <p:cNvSpPr>
            <a:spLocks noGrp="1"/>
          </p:cNvSpPr>
          <p:nvPr>
            <p:ph idx="1"/>
          </p:nvPr>
        </p:nvSpPr>
        <p:spPr>
          <a:xfrm>
            <a:off x="990600" y="1295400"/>
            <a:ext cx="8001000" cy="704850"/>
          </a:xfrm>
        </p:spPr>
        <p:txBody>
          <a:bodyPr/>
          <a:lstStyle/>
          <a:p>
            <a:pPr>
              <a:buFontTx/>
              <a:buNone/>
            </a:pPr>
            <a:r>
              <a:rPr lang="zh-CN" altLang="en-US" sz="2400"/>
              <a:t>模式</a:t>
            </a:r>
            <a:r>
              <a:rPr lang="en-US" altLang="zh-CN" sz="2400"/>
              <a:t>34 = </a:t>
            </a:r>
            <a:r>
              <a:rPr lang="en-US" altLang="zh-CN" sz="2400" b="1"/>
              <a:t> </a:t>
            </a:r>
            <a:r>
              <a:rPr lang="en-US" altLang="zh-CN" sz="2400"/>
              <a:t>&lt;</a:t>
            </a:r>
            <a:r>
              <a:rPr lang="zh-CN" altLang="en-US" sz="2400"/>
              <a:t>系统</a:t>
            </a:r>
            <a:r>
              <a:rPr lang="en-US" altLang="zh-CN" sz="2400"/>
              <a:t>&gt;</a:t>
            </a:r>
            <a:r>
              <a:rPr lang="zh-CN" altLang="en-US" sz="2400" b="1"/>
              <a:t>应当</a:t>
            </a:r>
            <a:r>
              <a:rPr lang="en-US" altLang="zh-CN" sz="2400"/>
              <a:t>&lt;</a:t>
            </a:r>
            <a:r>
              <a:rPr lang="zh-CN" altLang="en-US" sz="2400"/>
              <a:t>功能</a:t>
            </a:r>
            <a:r>
              <a:rPr lang="en-US" altLang="zh-CN" sz="2400"/>
              <a:t>&gt; &lt;</a:t>
            </a:r>
            <a:r>
              <a:rPr lang="zh-CN" altLang="en-US" sz="2400"/>
              <a:t>对象</a:t>
            </a:r>
            <a:r>
              <a:rPr lang="en-US" altLang="zh-CN" sz="2400"/>
              <a:t>&gt;</a:t>
            </a:r>
            <a:r>
              <a:rPr lang="en-US" altLang="zh-CN" sz="2400" b="1"/>
              <a:t> </a:t>
            </a:r>
            <a:r>
              <a:rPr lang="zh-CN" altLang="en-US" sz="2400" b="1"/>
              <a:t>，每</a:t>
            </a:r>
            <a:r>
              <a:rPr lang="en-US" altLang="zh-CN" sz="2400"/>
              <a:t>&lt;</a:t>
            </a:r>
            <a:r>
              <a:rPr lang="zh-CN" altLang="en-US" sz="2400"/>
              <a:t>性能</a:t>
            </a:r>
            <a:r>
              <a:rPr lang="en-US" altLang="zh-CN" sz="2400"/>
              <a:t>&gt;</a:t>
            </a:r>
            <a:r>
              <a:rPr lang="en-US" altLang="zh-CN" sz="2400" b="1"/>
              <a:t> </a:t>
            </a:r>
            <a:r>
              <a:rPr lang="en-US" altLang="zh-CN" sz="2400"/>
              <a:t>&lt;</a:t>
            </a:r>
            <a:r>
              <a:rPr lang="zh-CN" altLang="en-US" sz="2400"/>
              <a:t>单位</a:t>
            </a:r>
            <a:r>
              <a:rPr lang="en-US" altLang="zh-CN" sz="2400"/>
              <a:t>&gt;</a:t>
            </a:r>
            <a:endParaRPr lang="zh-CN" altLang="en-US" sz="2400"/>
          </a:p>
          <a:p>
            <a:pPr>
              <a:buFontTx/>
              <a:buNone/>
            </a:pPr>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2151746797"/>
              </p:ext>
            </p:extLst>
          </p:nvPr>
        </p:nvGraphicFramePr>
        <p:xfrm>
          <a:off x="874929" y="2071688"/>
          <a:ext cx="8269099" cy="2739796"/>
        </p:xfrm>
        <a:graphic>
          <a:graphicData uri="http://schemas.openxmlformats.org/drawingml/2006/table">
            <a:tbl>
              <a:tblPr/>
              <a:tblGrid>
                <a:gridCol w="1897061">
                  <a:extLst>
                    <a:ext uri="{9D8B030D-6E8A-4147-A177-3AD203B41FA5}">
                      <a16:colId xmlns:a16="http://schemas.microsoft.com/office/drawing/2014/main" val="20000"/>
                    </a:ext>
                  </a:extLst>
                </a:gridCol>
                <a:gridCol w="1286893">
                  <a:extLst>
                    <a:ext uri="{9D8B030D-6E8A-4147-A177-3AD203B41FA5}">
                      <a16:colId xmlns:a16="http://schemas.microsoft.com/office/drawing/2014/main" val="20001"/>
                    </a:ext>
                  </a:extLst>
                </a:gridCol>
                <a:gridCol w="2341917">
                  <a:extLst>
                    <a:ext uri="{9D8B030D-6E8A-4147-A177-3AD203B41FA5}">
                      <a16:colId xmlns:a16="http://schemas.microsoft.com/office/drawing/2014/main" val="20002"/>
                    </a:ext>
                  </a:extLst>
                </a:gridCol>
                <a:gridCol w="2743228">
                  <a:extLst>
                    <a:ext uri="{9D8B030D-6E8A-4147-A177-3AD203B41FA5}">
                      <a16:colId xmlns:a16="http://schemas.microsoft.com/office/drawing/2014/main" val="20003"/>
                    </a:ext>
                  </a:extLst>
                </a:gridCol>
              </a:tblGrid>
              <a:tr h="49458">
                <a:tc>
                  <a:txBody>
                    <a:bodyPr/>
                    <a:lstStyle/>
                    <a:p>
                      <a:pPr indent="269875" algn="just">
                        <a:lnSpc>
                          <a:spcPts val="1660"/>
                        </a:lnSpc>
                        <a:spcAft>
                          <a:spcPts val="0"/>
                        </a:spcAft>
                      </a:pPr>
                      <a:r>
                        <a:rPr lang="zh-CN" sz="1600" dirty="0">
                          <a:latin typeface="Times New Roman"/>
                          <a:ea typeface="宋体"/>
                        </a:rPr>
                        <a:t>需求条款</a:t>
                      </a:r>
                    </a:p>
                    <a:p>
                      <a:pPr indent="269875" algn="just">
                        <a:lnSpc>
                          <a:spcPts val="1660"/>
                        </a:lnSpc>
                        <a:spcAft>
                          <a:spcPts val="0"/>
                        </a:spcAft>
                      </a:pPr>
                      <a:r>
                        <a:rPr lang="en-US" sz="1600" dirty="0">
                          <a:latin typeface="Times New Roman"/>
                          <a:ea typeface="宋体"/>
                        </a:rPr>
                        <a:t>(</a:t>
                      </a:r>
                      <a:r>
                        <a:rPr lang="zh-CN" sz="1600" dirty="0">
                          <a:latin typeface="Times New Roman"/>
                          <a:ea typeface="宋体"/>
                        </a:rPr>
                        <a:t>需求文档章节</a:t>
                      </a:r>
                      <a:r>
                        <a:rPr lang="en-US" sz="1600" dirty="0">
                          <a:latin typeface="Times New Roman"/>
                          <a:ea typeface="宋体"/>
                        </a:rPr>
                        <a:t>)</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模式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模板替换</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对应的自然语言描述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153998">
                <a:tc>
                  <a:txBody>
                    <a:bodyPr/>
                    <a:lstStyle/>
                    <a:p>
                      <a:pPr indent="269875" algn="just">
                        <a:lnSpc>
                          <a:spcPts val="1660"/>
                        </a:lnSpc>
                        <a:spcAft>
                          <a:spcPts val="0"/>
                        </a:spcAft>
                      </a:pPr>
                      <a:r>
                        <a:rPr lang="zh-CN" sz="1600" dirty="0">
                          <a:latin typeface="Times New Roman"/>
                          <a:ea typeface="宋体"/>
                        </a:rPr>
                        <a:t>需求条款</a:t>
                      </a:r>
                      <a:r>
                        <a:rPr lang="en-US" sz="1600" dirty="0">
                          <a:latin typeface="Times New Roman"/>
                          <a:ea typeface="宋体"/>
                        </a:rPr>
                        <a:t>201 =</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模板</a:t>
                      </a:r>
                      <a:r>
                        <a:rPr lang="en-US" sz="1600" dirty="0">
                          <a:latin typeface="Times New Roman"/>
                          <a:ea typeface="宋体"/>
                        </a:rPr>
                        <a:t>34</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dirty="0">
                          <a:latin typeface="Times New Roman"/>
                          <a:ea typeface="宋体"/>
                        </a:rPr>
                        <a:t>&lt;</a:t>
                      </a:r>
                      <a:r>
                        <a:rPr lang="zh-CN" sz="1600" dirty="0">
                          <a:latin typeface="Times New Roman"/>
                          <a:ea typeface="宋体"/>
                        </a:rPr>
                        <a:t>系统</a:t>
                      </a:r>
                      <a:r>
                        <a:rPr lang="en-US" sz="1600" dirty="0">
                          <a:latin typeface="Times New Roman"/>
                          <a:ea typeface="宋体"/>
                        </a:rPr>
                        <a:t>&gt;</a:t>
                      </a:r>
                      <a:r>
                        <a:rPr lang="en-US" sz="1600" b="1" dirty="0">
                          <a:latin typeface="Times New Roman"/>
                          <a:ea typeface="宋体"/>
                        </a:rPr>
                        <a:t>= </a:t>
                      </a:r>
                      <a:r>
                        <a:rPr lang="zh-CN" sz="1600" b="1" dirty="0">
                          <a:latin typeface="Times New Roman"/>
                          <a:ea typeface="宋体"/>
                        </a:rPr>
                        <a:t>咖啡机</a:t>
                      </a:r>
                      <a:endParaRPr lang="zh-CN" sz="1600" dirty="0">
                        <a:latin typeface="Times New Roman"/>
                        <a:ea typeface="宋体"/>
                      </a:endParaRPr>
                    </a:p>
                    <a:p>
                      <a:pPr indent="269875" algn="just">
                        <a:lnSpc>
                          <a:spcPts val="1660"/>
                        </a:lnSpc>
                        <a:spcAft>
                          <a:spcPts val="0"/>
                        </a:spcAft>
                      </a:pPr>
                      <a:r>
                        <a:rPr lang="en-US" sz="1600" b="1" dirty="0">
                          <a:latin typeface="Times New Roman"/>
                          <a:ea typeface="宋体"/>
                        </a:rPr>
                        <a:t>&lt;</a:t>
                      </a:r>
                      <a:r>
                        <a:rPr lang="zh-CN" sz="1600" dirty="0">
                          <a:latin typeface="Times New Roman"/>
                          <a:ea typeface="宋体"/>
                        </a:rPr>
                        <a:t>功能</a:t>
                      </a:r>
                      <a:r>
                        <a:rPr lang="en-US" sz="1600" dirty="0">
                          <a:latin typeface="Times New Roman"/>
                          <a:ea typeface="宋体"/>
                        </a:rPr>
                        <a:t>&gt;</a:t>
                      </a:r>
                      <a:r>
                        <a:rPr lang="en-US" sz="1600" b="1" dirty="0">
                          <a:latin typeface="Times New Roman"/>
                          <a:ea typeface="宋体"/>
                        </a:rPr>
                        <a:t> = </a:t>
                      </a:r>
                      <a:r>
                        <a:rPr lang="zh-CN" sz="1600" b="1" dirty="0">
                          <a:latin typeface="Times New Roman"/>
                          <a:ea typeface="宋体"/>
                        </a:rPr>
                        <a:t>产生</a:t>
                      </a:r>
                      <a:endParaRPr lang="zh-CN" sz="1600" dirty="0">
                        <a:latin typeface="Times New Roman"/>
                        <a:ea typeface="宋体"/>
                      </a:endParaRPr>
                    </a:p>
                    <a:p>
                      <a:pPr indent="269875" algn="just">
                        <a:lnSpc>
                          <a:spcPts val="1660"/>
                        </a:lnSpc>
                        <a:spcAft>
                          <a:spcPts val="0"/>
                        </a:spcAft>
                      </a:pPr>
                      <a:r>
                        <a:rPr lang="en-US" sz="1600" dirty="0">
                          <a:latin typeface="Times New Roman"/>
                          <a:ea typeface="宋体"/>
                        </a:rPr>
                        <a:t>&lt;</a:t>
                      </a:r>
                      <a:r>
                        <a:rPr lang="zh-CN" sz="1600" dirty="0">
                          <a:latin typeface="Times New Roman"/>
                          <a:ea typeface="宋体"/>
                        </a:rPr>
                        <a:t>对象</a:t>
                      </a:r>
                      <a:r>
                        <a:rPr lang="en-US" sz="1600" dirty="0">
                          <a:latin typeface="Times New Roman"/>
                          <a:ea typeface="宋体"/>
                        </a:rPr>
                        <a:t>&gt;</a:t>
                      </a:r>
                      <a:r>
                        <a:rPr lang="en-US" sz="1600" b="1" dirty="0">
                          <a:latin typeface="Times New Roman"/>
                          <a:ea typeface="宋体"/>
                        </a:rPr>
                        <a:t> = </a:t>
                      </a:r>
                      <a:r>
                        <a:rPr lang="zh-CN" sz="1600" b="1" dirty="0">
                          <a:latin typeface="Times New Roman"/>
                          <a:ea typeface="宋体"/>
                        </a:rPr>
                        <a:t>一杯热饮</a:t>
                      </a:r>
                      <a:endParaRPr lang="zh-CN" sz="1600" dirty="0">
                        <a:latin typeface="Times New Roman"/>
                        <a:ea typeface="宋体"/>
                      </a:endParaRPr>
                    </a:p>
                    <a:p>
                      <a:pPr indent="269875" algn="just">
                        <a:lnSpc>
                          <a:spcPts val="1660"/>
                        </a:lnSpc>
                        <a:spcAft>
                          <a:spcPts val="0"/>
                        </a:spcAft>
                      </a:pPr>
                      <a:r>
                        <a:rPr lang="en-US" sz="1600" b="1" dirty="0">
                          <a:latin typeface="Times New Roman"/>
                          <a:ea typeface="宋体"/>
                        </a:rPr>
                        <a:t>&lt;</a:t>
                      </a:r>
                      <a:r>
                        <a:rPr lang="zh-CN" sz="1600" dirty="0">
                          <a:latin typeface="Times New Roman"/>
                          <a:ea typeface="宋体"/>
                        </a:rPr>
                        <a:t>性能</a:t>
                      </a:r>
                      <a:r>
                        <a:rPr lang="en-US" sz="1600" dirty="0">
                          <a:latin typeface="Times New Roman"/>
                          <a:ea typeface="宋体"/>
                        </a:rPr>
                        <a:t>&gt;</a:t>
                      </a:r>
                      <a:r>
                        <a:rPr lang="en-US" sz="1600" b="1" dirty="0">
                          <a:latin typeface="Times New Roman"/>
                          <a:ea typeface="宋体"/>
                        </a:rPr>
                        <a:t> = 10</a:t>
                      </a:r>
                      <a:endParaRPr lang="zh-CN" sz="1600" dirty="0">
                        <a:latin typeface="Times New Roman"/>
                        <a:ea typeface="宋体"/>
                      </a:endParaRPr>
                    </a:p>
                    <a:p>
                      <a:pPr indent="269875" algn="just">
                        <a:lnSpc>
                          <a:spcPts val="1660"/>
                        </a:lnSpc>
                        <a:spcAft>
                          <a:spcPts val="0"/>
                        </a:spcAft>
                      </a:pPr>
                      <a:r>
                        <a:rPr lang="en-US" sz="1600" b="1" dirty="0">
                          <a:latin typeface="Times New Roman"/>
                          <a:ea typeface="宋体"/>
                        </a:rPr>
                        <a:t>&lt;</a:t>
                      </a:r>
                      <a:r>
                        <a:rPr lang="zh-CN" sz="1600" dirty="0">
                          <a:latin typeface="Times New Roman"/>
                          <a:ea typeface="宋体"/>
                        </a:rPr>
                        <a:t>单位</a:t>
                      </a:r>
                      <a:r>
                        <a:rPr lang="en-US" sz="1600" dirty="0">
                          <a:latin typeface="Times New Roman"/>
                          <a:ea typeface="宋体"/>
                        </a:rPr>
                        <a:t>&gt;</a:t>
                      </a:r>
                      <a:r>
                        <a:rPr lang="en-US" sz="1600" b="1" dirty="0">
                          <a:latin typeface="Times New Roman"/>
                          <a:ea typeface="宋体"/>
                        </a:rPr>
                        <a:t> = </a:t>
                      </a:r>
                      <a:r>
                        <a:rPr lang="zh-CN" sz="1600" b="1" dirty="0">
                          <a:latin typeface="Times New Roman"/>
                          <a:ea typeface="宋体"/>
                        </a:rPr>
                        <a:t>秒</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咖啡机应当产生一杯热饮，每</a:t>
                      </a:r>
                      <a:r>
                        <a:rPr lang="en-US" sz="1600">
                          <a:latin typeface="Times New Roman"/>
                          <a:ea typeface="宋体"/>
                        </a:rPr>
                        <a:t>10</a:t>
                      </a:r>
                      <a:r>
                        <a:rPr lang="zh-CN" sz="1600">
                          <a:latin typeface="Times New Roman"/>
                          <a:ea typeface="宋体"/>
                        </a:rPr>
                        <a:t>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153998">
                <a:tc>
                  <a:txBody>
                    <a:bodyPr/>
                    <a:lstStyle/>
                    <a:p>
                      <a:pPr indent="269875" algn="just">
                        <a:lnSpc>
                          <a:spcPts val="1660"/>
                        </a:lnSpc>
                        <a:spcAft>
                          <a:spcPts val="0"/>
                        </a:spcAft>
                      </a:pPr>
                      <a:r>
                        <a:rPr lang="zh-CN" sz="1600">
                          <a:latin typeface="Times New Roman"/>
                          <a:ea typeface="宋体"/>
                        </a:rPr>
                        <a:t>需求条款</a:t>
                      </a:r>
                      <a:r>
                        <a:rPr lang="en-US" sz="1600">
                          <a:latin typeface="Times New Roman"/>
                          <a:ea typeface="宋体"/>
                        </a:rPr>
                        <a:t>203 =</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模板</a:t>
                      </a:r>
                      <a:r>
                        <a:rPr lang="en-US" sz="1600" dirty="0">
                          <a:latin typeface="Times New Roman"/>
                          <a:ea typeface="宋体"/>
                        </a:rPr>
                        <a:t>34 </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dirty="0">
                          <a:latin typeface="Times New Roman"/>
                          <a:ea typeface="宋体"/>
                        </a:rPr>
                        <a:t>&lt;</a:t>
                      </a:r>
                      <a:r>
                        <a:rPr lang="zh-CN" sz="1600" dirty="0">
                          <a:latin typeface="Times New Roman"/>
                          <a:ea typeface="宋体"/>
                        </a:rPr>
                        <a:t>系统</a:t>
                      </a:r>
                      <a:r>
                        <a:rPr lang="en-US" sz="1600" dirty="0">
                          <a:latin typeface="Times New Roman"/>
                          <a:ea typeface="宋体"/>
                        </a:rPr>
                        <a:t>&gt;</a:t>
                      </a:r>
                      <a:r>
                        <a:rPr lang="en-US" sz="1600" b="1" dirty="0">
                          <a:latin typeface="Times New Roman"/>
                          <a:ea typeface="宋体"/>
                        </a:rPr>
                        <a:t>= </a:t>
                      </a:r>
                      <a:r>
                        <a:rPr lang="zh-CN" sz="1600" b="1" dirty="0">
                          <a:latin typeface="Times New Roman"/>
                          <a:ea typeface="宋体"/>
                        </a:rPr>
                        <a:t>咖啡机</a:t>
                      </a:r>
                      <a:endParaRPr lang="zh-CN" sz="1600" dirty="0">
                        <a:latin typeface="Times New Roman"/>
                        <a:ea typeface="宋体"/>
                      </a:endParaRPr>
                    </a:p>
                    <a:p>
                      <a:pPr indent="269875" algn="just">
                        <a:lnSpc>
                          <a:spcPts val="1660"/>
                        </a:lnSpc>
                        <a:spcAft>
                          <a:spcPts val="0"/>
                        </a:spcAft>
                      </a:pPr>
                      <a:r>
                        <a:rPr lang="en-US" sz="1600" dirty="0">
                          <a:latin typeface="Times New Roman"/>
                          <a:ea typeface="宋体"/>
                        </a:rPr>
                        <a:t>&lt;</a:t>
                      </a:r>
                      <a:r>
                        <a:rPr lang="zh-CN" sz="1600" dirty="0">
                          <a:latin typeface="Times New Roman"/>
                          <a:ea typeface="宋体"/>
                        </a:rPr>
                        <a:t>功能</a:t>
                      </a:r>
                      <a:r>
                        <a:rPr lang="en-US" sz="1600" dirty="0">
                          <a:latin typeface="Times New Roman"/>
                          <a:ea typeface="宋体"/>
                        </a:rPr>
                        <a:t>&gt;</a:t>
                      </a:r>
                      <a:r>
                        <a:rPr lang="en-US" sz="1600" b="1" dirty="0">
                          <a:latin typeface="Times New Roman"/>
                          <a:ea typeface="宋体"/>
                        </a:rPr>
                        <a:t> = </a:t>
                      </a:r>
                      <a:r>
                        <a:rPr lang="zh-CN" sz="1600" b="1" dirty="0">
                          <a:latin typeface="Times New Roman"/>
                          <a:ea typeface="宋体"/>
                        </a:rPr>
                        <a:t>产生</a:t>
                      </a:r>
                      <a:endParaRPr lang="zh-CN" sz="1600" dirty="0">
                        <a:latin typeface="Times New Roman"/>
                        <a:ea typeface="宋体"/>
                      </a:endParaRPr>
                    </a:p>
                    <a:p>
                      <a:pPr indent="269875" algn="just">
                        <a:lnSpc>
                          <a:spcPts val="1660"/>
                        </a:lnSpc>
                        <a:spcAft>
                          <a:spcPts val="0"/>
                        </a:spcAft>
                      </a:pPr>
                      <a:r>
                        <a:rPr lang="en-US" sz="1600" dirty="0">
                          <a:latin typeface="Times New Roman"/>
                          <a:ea typeface="宋体"/>
                        </a:rPr>
                        <a:t>&lt;</a:t>
                      </a:r>
                      <a:r>
                        <a:rPr lang="zh-CN" sz="1600" dirty="0">
                          <a:latin typeface="Times New Roman"/>
                          <a:ea typeface="宋体"/>
                        </a:rPr>
                        <a:t>对象</a:t>
                      </a:r>
                      <a:r>
                        <a:rPr lang="en-US" sz="1600" dirty="0">
                          <a:latin typeface="Times New Roman"/>
                          <a:ea typeface="宋体"/>
                        </a:rPr>
                        <a:t>&gt;</a:t>
                      </a:r>
                      <a:r>
                        <a:rPr lang="en-US" sz="1600" b="1" dirty="0">
                          <a:latin typeface="Times New Roman"/>
                          <a:ea typeface="宋体"/>
                        </a:rPr>
                        <a:t> = </a:t>
                      </a:r>
                      <a:r>
                        <a:rPr lang="zh-CN" sz="1600" b="1" dirty="0">
                          <a:latin typeface="Times New Roman"/>
                          <a:ea typeface="宋体"/>
                        </a:rPr>
                        <a:t>一杯热饮</a:t>
                      </a:r>
                      <a:endParaRPr lang="zh-CN" sz="1600" dirty="0">
                        <a:latin typeface="Times New Roman"/>
                        <a:ea typeface="宋体"/>
                      </a:endParaRPr>
                    </a:p>
                    <a:p>
                      <a:pPr indent="269875" algn="just">
                        <a:lnSpc>
                          <a:spcPts val="1660"/>
                        </a:lnSpc>
                        <a:spcAft>
                          <a:spcPts val="0"/>
                        </a:spcAft>
                      </a:pPr>
                      <a:r>
                        <a:rPr lang="en-US" sz="1600" b="1" dirty="0">
                          <a:latin typeface="Times New Roman"/>
                          <a:ea typeface="宋体"/>
                        </a:rPr>
                        <a:t>&lt;</a:t>
                      </a:r>
                      <a:r>
                        <a:rPr lang="zh-CN" sz="1600" dirty="0">
                          <a:latin typeface="Times New Roman"/>
                          <a:ea typeface="宋体"/>
                        </a:rPr>
                        <a:t>性能</a:t>
                      </a:r>
                      <a:r>
                        <a:rPr lang="en-US" sz="1600" b="1" dirty="0">
                          <a:latin typeface="Times New Roman"/>
                          <a:ea typeface="宋体"/>
                        </a:rPr>
                        <a:t>&gt; = 5</a:t>
                      </a:r>
                      <a:endParaRPr lang="zh-CN" sz="1600" dirty="0">
                        <a:latin typeface="Times New Roman"/>
                        <a:ea typeface="宋体"/>
                      </a:endParaRPr>
                    </a:p>
                    <a:p>
                      <a:pPr indent="269875" algn="just">
                        <a:lnSpc>
                          <a:spcPts val="1660"/>
                        </a:lnSpc>
                        <a:spcAft>
                          <a:spcPts val="0"/>
                        </a:spcAft>
                      </a:pPr>
                      <a:r>
                        <a:rPr lang="en-US" sz="1600" b="1" dirty="0">
                          <a:latin typeface="Times New Roman"/>
                          <a:ea typeface="宋体"/>
                        </a:rPr>
                        <a:t>&lt;</a:t>
                      </a:r>
                      <a:r>
                        <a:rPr lang="zh-CN" sz="1600" dirty="0">
                          <a:latin typeface="Times New Roman"/>
                          <a:ea typeface="宋体"/>
                        </a:rPr>
                        <a:t>单位</a:t>
                      </a:r>
                      <a:r>
                        <a:rPr lang="en-US" sz="1600" b="1" dirty="0">
                          <a:latin typeface="Times New Roman"/>
                          <a:ea typeface="宋体"/>
                        </a:rPr>
                        <a:t>&gt; = </a:t>
                      </a:r>
                      <a:r>
                        <a:rPr lang="zh-CN" sz="1600" b="1" dirty="0">
                          <a:latin typeface="Times New Roman"/>
                          <a:ea typeface="宋体"/>
                        </a:rPr>
                        <a:t>秒</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r>
                        <a:rPr lang="zh-CN" sz="1600" dirty="0">
                          <a:latin typeface="Times New Roman"/>
                          <a:ea typeface="宋体"/>
                        </a:rPr>
                        <a:t>咖啡机应当产生一杯热饮，每</a:t>
                      </a:r>
                      <a:r>
                        <a:rPr lang="en-US" sz="1600" dirty="0">
                          <a:latin typeface="Times New Roman"/>
                          <a:ea typeface="宋体"/>
                        </a:rPr>
                        <a:t>5</a:t>
                      </a:r>
                      <a:r>
                        <a:rPr lang="zh-CN" sz="1600" dirty="0">
                          <a:latin typeface="Times New Roman"/>
                          <a:ea typeface="宋体"/>
                        </a:rPr>
                        <a:t>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endParaRPr lang="zh-CN" altLang="en-US"/>
          </a:p>
        </p:txBody>
      </p:sp>
      <p:graphicFrame>
        <p:nvGraphicFramePr>
          <p:cNvPr id="6" name="表格 5"/>
          <p:cNvGraphicFramePr>
            <a:graphicFrameLocks noGrp="1"/>
          </p:cNvGraphicFramePr>
          <p:nvPr/>
        </p:nvGraphicFramePr>
        <p:xfrm>
          <a:off x="857250" y="1643063"/>
          <a:ext cx="7929617" cy="3575824"/>
        </p:xfrm>
        <a:graphic>
          <a:graphicData uri="http://schemas.openxmlformats.org/drawingml/2006/table">
            <a:tbl>
              <a:tblPr/>
              <a:tblGrid>
                <a:gridCol w="2143140">
                  <a:extLst>
                    <a:ext uri="{9D8B030D-6E8A-4147-A177-3AD203B41FA5}">
                      <a16:colId xmlns:a16="http://schemas.microsoft.com/office/drawing/2014/main" val="20000"/>
                    </a:ext>
                  </a:extLst>
                </a:gridCol>
                <a:gridCol w="5786477">
                  <a:extLst>
                    <a:ext uri="{9D8B030D-6E8A-4147-A177-3AD203B41FA5}">
                      <a16:colId xmlns:a16="http://schemas.microsoft.com/office/drawing/2014/main" val="20001"/>
                    </a:ext>
                  </a:extLst>
                </a:gridCol>
              </a:tblGrid>
              <a:tr h="356441">
                <a:tc>
                  <a:txBody>
                    <a:bodyPr/>
                    <a:lstStyle/>
                    <a:p>
                      <a:pPr indent="269875" algn="just">
                        <a:lnSpc>
                          <a:spcPts val="1660"/>
                        </a:lnSpc>
                        <a:spcAft>
                          <a:spcPts val="0"/>
                        </a:spcAft>
                      </a:pPr>
                      <a:endParaRPr lang="en-US" altLang="zh-CN" sz="1800" b="1" dirty="0">
                        <a:latin typeface="Times New Roman"/>
                        <a:ea typeface="宋体"/>
                      </a:endParaRPr>
                    </a:p>
                    <a:p>
                      <a:pPr indent="269875" algn="just">
                        <a:lnSpc>
                          <a:spcPts val="1660"/>
                        </a:lnSpc>
                        <a:spcAft>
                          <a:spcPts val="0"/>
                        </a:spcAft>
                      </a:pPr>
                      <a:r>
                        <a:rPr lang="zh-CN" sz="1800" b="1" dirty="0">
                          <a:latin typeface="Times New Roman"/>
                          <a:ea typeface="宋体"/>
                        </a:rPr>
                        <a:t>质量约束类型</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altLang="zh-CN" sz="1800" b="1" dirty="0">
                        <a:latin typeface="Times New Roman"/>
                        <a:ea typeface="宋体"/>
                      </a:endParaRPr>
                    </a:p>
                    <a:p>
                      <a:pPr indent="269875" algn="ctr">
                        <a:lnSpc>
                          <a:spcPts val="1660"/>
                        </a:lnSpc>
                        <a:spcAft>
                          <a:spcPts val="0"/>
                        </a:spcAft>
                      </a:pPr>
                      <a:r>
                        <a:rPr lang="zh-CN" sz="1800" b="1" dirty="0">
                          <a:latin typeface="Times New Roman"/>
                          <a:ea typeface="宋体"/>
                        </a:rPr>
                        <a:t>描述模式</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34899">
                <a:tc rowSpan="2">
                  <a:txBody>
                    <a:bodyPr/>
                    <a:lstStyle/>
                    <a:p>
                      <a:pPr indent="269875" algn="just">
                        <a:lnSpc>
                          <a:spcPts val="1660"/>
                        </a:lnSpc>
                        <a:spcAft>
                          <a:spcPts val="0"/>
                        </a:spcAft>
                      </a:pPr>
                      <a:endParaRPr lang="en-US" altLang="zh-CN" sz="1800" dirty="0">
                        <a:latin typeface="Times New Roman"/>
                        <a:ea typeface="宋体"/>
                      </a:endParaRPr>
                    </a:p>
                    <a:p>
                      <a:pPr indent="269875" algn="just">
                        <a:lnSpc>
                          <a:spcPts val="1660"/>
                        </a:lnSpc>
                        <a:spcAft>
                          <a:spcPts val="0"/>
                        </a:spcAft>
                      </a:pPr>
                      <a:r>
                        <a:rPr lang="zh-CN" sz="1800" dirty="0">
                          <a:latin typeface="Times New Roman"/>
                          <a:ea typeface="宋体"/>
                        </a:rPr>
                        <a:t>性能</a:t>
                      </a:r>
                      <a:r>
                        <a:rPr lang="en-US" sz="1800" dirty="0">
                          <a:latin typeface="Times New Roman"/>
                          <a:ea typeface="宋体"/>
                        </a:rPr>
                        <a:t>/</a:t>
                      </a:r>
                      <a:r>
                        <a:rPr lang="zh-CN" sz="1800" dirty="0">
                          <a:latin typeface="Times New Roman"/>
                          <a:ea typeface="宋体"/>
                        </a:rPr>
                        <a:t>能力要求</a:t>
                      </a:r>
                      <a:r>
                        <a:rPr lang="en-US" sz="1800" dirty="0">
                          <a:latin typeface="Times New Roman"/>
                          <a:ea typeface="宋体"/>
                        </a:rPr>
                        <a:t>1</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800" dirty="0">
                        <a:latin typeface="Times New Roman"/>
                        <a:ea typeface="宋体"/>
                      </a:endParaRPr>
                    </a:p>
                    <a:p>
                      <a:pPr indent="269875" algn="just">
                        <a:lnSpc>
                          <a:spcPts val="1660"/>
                        </a:lnSpc>
                        <a:spcAft>
                          <a:spcPts val="0"/>
                        </a:spcAft>
                      </a:pPr>
                      <a:r>
                        <a:rPr lang="en-US" sz="1800" dirty="0">
                          <a:latin typeface="Times New Roman"/>
                          <a:ea typeface="宋体"/>
                        </a:rPr>
                        <a:t>The </a:t>
                      </a:r>
                      <a:r>
                        <a:rPr lang="en-US" sz="1800" b="1" dirty="0">
                          <a:latin typeface="Times New Roman"/>
                          <a:ea typeface="宋体"/>
                        </a:rPr>
                        <a:t>&lt;system&gt;</a:t>
                      </a:r>
                      <a:r>
                        <a:rPr lang="en-US" sz="1800" dirty="0">
                          <a:latin typeface="Times New Roman"/>
                          <a:ea typeface="宋体"/>
                        </a:rPr>
                        <a:t> shall be able to</a:t>
                      </a:r>
                      <a:r>
                        <a:rPr lang="en-US" sz="1800" b="1" dirty="0">
                          <a:latin typeface="Times New Roman"/>
                          <a:ea typeface="宋体"/>
                        </a:rPr>
                        <a:t> &lt;function&gt; &lt;object&gt;</a:t>
                      </a:r>
                      <a:r>
                        <a:rPr lang="en-US" sz="1800" dirty="0">
                          <a:latin typeface="Times New Roman"/>
                          <a:ea typeface="宋体"/>
                        </a:rPr>
                        <a:t> not less than </a:t>
                      </a:r>
                      <a:r>
                        <a:rPr lang="en-US" sz="1800" b="1" dirty="0">
                          <a:latin typeface="Times New Roman"/>
                          <a:ea typeface="宋体"/>
                        </a:rPr>
                        <a:t>&lt;performance&gt;</a:t>
                      </a:r>
                      <a:r>
                        <a:rPr lang="en-US" sz="1800" dirty="0">
                          <a:latin typeface="Times New Roman"/>
                          <a:ea typeface="宋体"/>
                        </a:rPr>
                        <a:t> times per</a:t>
                      </a:r>
                      <a:r>
                        <a:rPr lang="en-US" sz="1800" b="1" dirty="0">
                          <a:latin typeface="Times New Roman"/>
                          <a:ea typeface="宋体"/>
                        </a:rPr>
                        <a:t>&lt;units&gt;</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58605">
                <a:tc vMerge="1">
                  <a:txBody>
                    <a:bodyPr/>
                    <a:lstStyle/>
                    <a:p>
                      <a:endParaRPr lang="zh-CN" altLang="en-US"/>
                    </a:p>
                  </a:txBody>
                  <a:tcPr/>
                </a:tc>
                <a:tc>
                  <a:txBody>
                    <a:bodyPr/>
                    <a:lstStyle/>
                    <a:p>
                      <a:pPr indent="269875" algn="just">
                        <a:lnSpc>
                          <a:spcPts val="1660"/>
                        </a:lnSpc>
                        <a:spcAft>
                          <a:spcPts val="0"/>
                        </a:spcAft>
                      </a:pPr>
                      <a:endParaRPr lang="en-US" sz="1800" dirty="0">
                        <a:latin typeface="Times New Roman"/>
                        <a:ea typeface="宋体"/>
                      </a:endParaRPr>
                    </a:p>
                    <a:p>
                      <a:pPr indent="269875" algn="just">
                        <a:lnSpc>
                          <a:spcPts val="1660"/>
                        </a:lnSpc>
                        <a:spcAft>
                          <a:spcPts val="0"/>
                        </a:spcAft>
                      </a:pPr>
                      <a:r>
                        <a:rPr lang="en-US" sz="1800" dirty="0">
                          <a:latin typeface="Times New Roman"/>
                          <a:ea typeface="宋体"/>
                        </a:rPr>
                        <a:t>&lt;</a:t>
                      </a:r>
                      <a:r>
                        <a:rPr lang="zh-CN" sz="1800" dirty="0">
                          <a:latin typeface="Times New Roman"/>
                          <a:ea typeface="宋体"/>
                        </a:rPr>
                        <a:t>系统</a:t>
                      </a:r>
                      <a:r>
                        <a:rPr lang="en-US" sz="1800" dirty="0">
                          <a:latin typeface="Times New Roman"/>
                          <a:ea typeface="宋体"/>
                        </a:rPr>
                        <a:t>&gt;</a:t>
                      </a:r>
                      <a:r>
                        <a:rPr lang="zh-CN" sz="1800" dirty="0">
                          <a:latin typeface="Times New Roman"/>
                          <a:ea typeface="宋体"/>
                        </a:rPr>
                        <a:t>应当能够</a:t>
                      </a:r>
                      <a:r>
                        <a:rPr lang="en-US" sz="1800" dirty="0">
                          <a:latin typeface="Times New Roman"/>
                          <a:ea typeface="宋体"/>
                        </a:rPr>
                        <a:t>&lt;</a:t>
                      </a:r>
                      <a:r>
                        <a:rPr lang="zh-CN" sz="1800" dirty="0">
                          <a:latin typeface="Times New Roman"/>
                          <a:ea typeface="宋体"/>
                        </a:rPr>
                        <a:t>功能动词</a:t>
                      </a:r>
                      <a:r>
                        <a:rPr lang="en-US" sz="1800" dirty="0">
                          <a:latin typeface="Times New Roman"/>
                          <a:ea typeface="宋体"/>
                        </a:rPr>
                        <a:t>&gt;&lt;</a:t>
                      </a:r>
                      <a:r>
                        <a:rPr lang="zh-CN" sz="1800" dirty="0">
                          <a:latin typeface="Times New Roman"/>
                          <a:ea typeface="宋体"/>
                        </a:rPr>
                        <a:t>目标对象</a:t>
                      </a:r>
                      <a:r>
                        <a:rPr lang="en-US" sz="1800" dirty="0">
                          <a:latin typeface="Times New Roman"/>
                          <a:ea typeface="宋体"/>
                        </a:rPr>
                        <a:t>&gt;</a:t>
                      </a:r>
                      <a:r>
                        <a:rPr lang="zh-CN" sz="1800" dirty="0">
                          <a:latin typeface="Times New Roman"/>
                          <a:ea typeface="宋体"/>
                        </a:rPr>
                        <a:t>，其</a:t>
                      </a:r>
                      <a:r>
                        <a:rPr lang="en-US" sz="1800" dirty="0">
                          <a:latin typeface="Times New Roman"/>
                          <a:ea typeface="宋体"/>
                        </a:rPr>
                        <a:t>&lt;</a:t>
                      </a:r>
                      <a:r>
                        <a:rPr lang="zh-CN" sz="1800" dirty="0">
                          <a:latin typeface="Times New Roman"/>
                          <a:ea typeface="宋体"/>
                        </a:rPr>
                        <a:t>响应速度</a:t>
                      </a:r>
                      <a:r>
                        <a:rPr lang="en-US" sz="1800" dirty="0">
                          <a:latin typeface="Times New Roman"/>
                          <a:ea typeface="宋体"/>
                        </a:rPr>
                        <a:t>&gt;</a:t>
                      </a:r>
                      <a:r>
                        <a:rPr lang="zh-CN" sz="1800" dirty="0">
                          <a:latin typeface="Times New Roman"/>
                          <a:ea typeface="宋体"/>
                        </a:rPr>
                        <a:t>不小于每</a:t>
                      </a:r>
                      <a:r>
                        <a:rPr lang="en-US" sz="1800" dirty="0">
                          <a:latin typeface="Times New Roman"/>
                          <a:ea typeface="宋体"/>
                        </a:rPr>
                        <a:t>&lt;</a:t>
                      </a:r>
                      <a:r>
                        <a:rPr lang="zh-CN" sz="1800" dirty="0">
                          <a:latin typeface="Times New Roman"/>
                          <a:ea typeface="宋体"/>
                        </a:rPr>
                        <a:t>时间单位</a:t>
                      </a:r>
                      <a:r>
                        <a:rPr lang="en-US" sz="1800" dirty="0">
                          <a:latin typeface="Times New Roman"/>
                          <a:ea typeface="宋体"/>
                        </a:rPr>
                        <a:t>&gt;&lt;</a:t>
                      </a:r>
                      <a:r>
                        <a:rPr lang="zh-CN" sz="1800" dirty="0">
                          <a:latin typeface="Times New Roman"/>
                          <a:ea typeface="宋体"/>
                        </a:rPr>
                        <a:t>量纲</a:t>
                      </a:r>
                      <a:r>
                        <a:rPr lang="en-US" sz="1800" dirty="0">
                          <a:latin typeface="Times New Roman"/>
                          <a:ea typeface="宋体"/>
                        </a:rPr>
                        <a:t>&gt;</a:t>
                      </a:r>
                      <a:r>
                        <a:rPr lang="zh-CN" sz="1800" dirty="0">
                          <a:latin typeface="Times New Roman"/>
                          <a:ea typeface="宋体"/>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37637">
                <a:tc rowSpan="2">
                  <a:txBody>
                    <a:bodyPr/>
                    <a:lstStyle/>
                    <a:p>
                      <a:pPr indent="269875" algn="just">
                        <a:lnSpc>
                          <a:spcPts val="1660"/>
                        </a:lnSpc>
                        <a:spcAft>
                          <a:spcPts val="0"/>
                        </a:spcAft>
                      </a:pPr>
                      <a:endParaRPr lang="en-US" altLang="zh-CN" sz="1800" dirty="0">
                        <a:latin typeface="Times New Roman"/>
                        <a:ea typeface="宋体"/>
                      </a:endParaRPr>
                    </a:p>
                    <a:p>
                      <a:pPr indent="269875" algn="just">
                        <a:lnSpc>
                          <a:spcPts val="1660"/>
                        </a:lnSpc>
                        <a:spcAft>
                          <a:spcPts val="0"/>
                        </a:spcAft>
                      </a:pPr>
                      <a:r>
                        <a:rPr lang="zh-CN" sz="1800" dirty="0">
                          <a:latin typeface="Times New Roman"/>
                          <a:ea typeface="宋体"/>
                        </a:rPr>
                        <a:t>性能</a:t>
                      </a:r>
                      <a:r>
                        <a:rPr lang="en-US" sz="1800" dirty="0">
                          <a:latin typeface="Times New Roman"/>
                          <a:ea typeface="宋体"/>
                        </a:rPr>
                        <a:t>/</a:t>
                      </a:r>
                      <a:r>
                        <a:rPr lang="zh-CN" sz="1800" dirty="0">
                          <a:latin typeface="Times New Roman"/>
                          <a:ea typeface="宋体"/>
                        </a:rPr>
                        <a:t>能力要求</a:t>
                      </a:r>
                      <a:r>
                        <a:rPr lang="en-US" sz="1800" dirty="0">
                          <a:latin typeface="Times New Roman"/>
                          <a:ea typeface="宋体"/>
                        </a:rPr>
                        <a:t>2</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800" dirty="0">
                        <a:latin typeface="Times New Roman"/>
                        <a:ea typeface="宋体"/>
                      </a:endParaRPr>
                    </a:p>
                    <a:p>
                      <a:pPr indent="269875" algn="just">
                        <a:lnSpc>
                          <a:spcPts val="1660"/>
                        </a:lnSpc>
                        <a:spcAft>
                          <a:spcPts val="0"/>
                        </a:spcAft>
                      </a:pPr>
                      <a:r>
                        <a:rPr lang="en-US" sz="1800" dirty="0">
                          <a:latin typeface="Times New Roman"/>
                          <a:ea typeface="宋体"/>
                        </a:rPr>
                        <a:t>The </a:t>
                      </a:r>
                      <a:r>
                        <a:rPr lang="en-US" sz="1800" b="1" dirty="0">
                          <a:latin typeface="Times New Roman"/>
                          <a:ea typeface="宋体"/>
                        </a:rPr>
                        <a:t>&lt;system&gt; </a:t>
                      </a:r>
                      <a:r>
                        <a:rPr lang="en-US" sz="1800" dirty="0">
                          <a:latin typeface="Times New Roman"/>
                          <a:ea typeface="宋体"/>
                        </a:rPr>
                        <a:t>shall be able to </a:t>
                      </a:r>
                      <a:r>
                        <a:rPr lang="en-US" sz="1800" b="1" dirty="0">
                          <a:latin typeface="Times New Roman"/>
                          <a:ea typeface="宋体"/>
                        </a:rPr>
                        <a:t>&lt;function&gt; &lt;object&gt; </a:t>
                      </a:r>
                      <a:r>
                        <a:rPr lang="en-US" sz="1800" dirty="0">
                          <a:latin typeface="Times New Roman"/>
                          <a:ea typeface="宋体"/>
                        </a:rPr>
                        <a:t>of type </a:t>
                      </a:r>
                      <a:r>
                        <a:rPr lang="en-US" sz="1800" b="1" dirty="0">
                          <a:latin typeface="Times New Roman"/>
                          <a:ea typeface="宋体"/>
                        </a:rPr>
                        <a:t>&lt;qualification&gt;</a:t>
                      </a:r>
                      <a:r>
                        <a:rPr lang="en-US" sz="1800" dirty="0">
                          <a:latin typeface="Times New Roman"/>
                          <a:ea typeface="宋体"/>
                        </a:rPr>
                        <a:t> within </a:t>
                      </a:r>
                      <a:r>
                        <a:rPr lang="en-US" sz="1800" b="1" dirty="0">
                          <a:latin typeface="Times New Roman"/>
                          <a:ea typeface="宋体"/>
                        </a:rPr>
                        <a:t>&lt;performance&gt; &lt;units&gt;</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12883">
                <a:tc vMerge="1">
                  <a:txBody>
                    <a:bodyPr/>
                    <a:lstStyle/>
                    <a:p>
                      <a:endParaRPr lang="zh-CN" altLang="en-US"/>
                    </a:p>
                  </a:txBody>
                  <a:tcPr/>
                </a:tc>
                <a:tc>
                  <a:txBody>
                    <a:bodyPr/>
                    <a:lstStyle/>
                    <a:p>
                      <a:pPr indent="269875" algn="just">
                        <a:lnSpc>
                          <a:spcPts val="1660"/>
                        </a:lnSpc>
                        <a:spcAft>
                          <a:spcPts val="0"/>
                        </a:spcAft>
                      </a:pPr>
                      <a:endParaRPr lang="en-US" sz="1800" dirty="0">
                        <a:latin typeface="Times New Roman"/>
                        <a:ea typeface="宋体"/>
                      </a:endParaRPr>
                    </a:p>
                    <a:p>
                      <a:pPr indent="269875" algn="just">
                        <a:lnSpc>
                          <a:spcPts val="1660"/>
                        </a:lnSpc>
                        <a:spcAft>
                          <a:spcPts val="0"/>
                        </a:spcAft>
                      </a:pPr>
                      <a:r>
                        <a:rPr lang="en-US" sz="1800" dirty="0">
                          <a:latin typeface="Times New Roman"/>
                          <a:ea typeface="宋体"/>
                        </a:rPr>
                        <a:t>&lt;</a:t>
                      </a:r>
                      <a:r>
                        <a:rPr lang="zh-CN" sz="1800" dirty="0">
                          <a:latin typeface="Times New Roman"/>
                          <a:ea typeface="宋体"/>
                        </a:rPr>
                        <a:t>系统</a:t>
                      </a:r>
                      <a:r>
                        <a:rPr lang="en-US" sz="1800" dirty="0">
                          <a:latin typeface="Times New Roman"/>
                          <a:ea typeface="宋体"/>
                        </a:rPr>
                        <a:t>&gt;</a:t>
                      </a:r>
                      <a:r>
                        <a:rPr lang="zh-CN" sz="1800" dirty="0">
                          <a:latin typeface="Times New Roman"/>
                          <a:ea typeface="宋体"/>
                        </a:rPr>
                        <a:t>应当能够</a:t>
                      </a:r>
                      <a:r>
                        <a:rPr lang="en-US" sz="1800" dirty="0">
                          <a:latin typeface="Times New Roman"/>
                          <a:ea typeface="宋体"/>
                        </a:rPr>
                        <a:t>&lt;</a:t>
                      </a:r>
                      <a:r>
                        <a:rPr lang="zh-CN" sz="1800" dirty="0">
                          <a:latin typeface="Times New Roman"/>
                          <a:ea typeface="宋体"/>
                        </a:rPr>
                        <a:t>功能动词</a:t>
                      </a:r>
                      <a:r>
                        <a:rPr lang="en-US" sz="1800" dirty="0">
                          <a:latin typeface="Times New Roman"/>
                          <a:ea typeface="宋体"/>
                        </a:rPr>
                        <a:t>&gt;&lt;</a:t>
                      </a:r>
                      <a:r>
                        <a:rPr lang="zh-CN" sz="1800" dirty="0">
                          <a:latin typeface="Times New Roman"/>
                          <a:ea typeface="宋体"/>
                        </a:rPr>
                        <a:t>目标对象</a:t>
                      </a:r>
                      <a:r>
                        <a:rPr lang="en-US" sz="1800" dirty="0">
                          <a:latin typeface="Times New Roman"/>
                          <a:ea typeface="宋体"/>
                        </a:rPr>
                        <a:t>&gt;</a:t>
                      </a:r>
                      <a:r>
                        <a:rPr lang="zh-CN" sz="1800" dirty="0">
                          <a:latin typeface="Times New Roman"/>
                          <a:ea typeface="宋体"/>
                        </a:rPr>
                        <a:t>，其</a:t>
                      </a:r>
                      <a:r>
                        <a:rPr lang="en-US" sz="1800" dirty="0">
                          <a:latin typeface="Times New Roman"/>
                          <a:ea typeface="宋体"/>
                        </a:rPr>
                        <a:t>&lt;</a:t>
                      </a:r>
                      <a:r>
                        <a:rPr lang="zh-CN" sz="1800" dirty="0">
                          <a:latin typeface="Times New Roman"/>
                          <a:ea typeface="宋体"/>
                        </a:rPr>
                        <a:t>质量指标</a:t>
                      </a:r>
                      <a:r>
                        <a:rPr lang="en-US" sz="1800" dirty="0">
                          <a:latin typeface="Times New Roman"/>
                          <a:ea typeface="宋体"/>
                        </a:rPr>
                        <a:t>&gt;</a:t>
                      </a:r>
                      <a:r>
                        <a:rPr lang="zh-CN" sz="1800" dirty="0">
                          <a:latin typeface="Times New Roman"/>
                          <a:ea typeface="宋体"/>
                        </a:rPr>
                        <a:t>在</a:t>
                      </a:r>
                      <a:r>
                        <a:rPr lang="en-US" sz="1800" dirty="0">
                          <a:latin typeface="Times New Roman"/>
                          <a:ea typeface="宋体"/>
                        </a:rPr>
                        <a:t>&lt;</a:t>
                      </a:r>
                      <a:r>
                        <a:rPr lang="zh-CN" sz="1800" dirty="0">
                          <a:latin typeface="Times New Roman"/>
                          <a:ea typeface="宋体"/>
                        </a:rPr>
                        <a:t>性能</a:t>
                      </a:r>
                      <a:r>
                        <a:rPr lang="en-US" sz="1800" dirty="0">
                          <a:latin typeface="Times New Roman"/>
                          <a:ea typeface="宋体"/>
                        </a:rPr>
                        <a:t>&gt;&lt;</a:t>
                      </a:r>
                      <a:r>
                        <a:rPr lang="zh-CN" sz="1800" dirty="0">
                          <a:latin typeface="Times New Roman"/>
                          <a:ea typeface="宋体"/>
                        </a:rPr>
                        <a:t>单位</a:t>
                      </a:r>
                      <a:r>
                        <a:rPr lang="en-US" sz="1800" dirty="0">
                          <a:latin typeface="Times New Roman"/>
                          <a:ea typeface="宋体"/>
                        </a:rPr>
                        <a:t>&gt;</a:t>
                      </a:r>
                      <a:r>
                        <a:rPr lang="zh-CN" sz="1800" dirty="0">
                          <a:latin typeface="Times New Roman"/>
                          <a:ea typeface="宋体"/>
                        </a:rPr>
                        <a:t>范围内。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en-US" altLang="zh-CN"/>
              <a:t>8.4.3 </a:t>
            </a:r>
            <a:r>
              <a:rPr lang="zh-CN" altLang="en-US"/>
              <a:t>需求进一步量化</a:t>
            </a:r>
          </a:p>
        </p:txBody>
      </p:sp>
      <p:sp>
        <p:nvSpPr>
          <p:cNvPr id="34819" name="内容占位符 2"/>
          <p:cNvSpPr>
            <a:spLocks noGrp="1"/>
          </p:cNvSpPr>
          <p:nvPr>
            <p:ph idx="1"/>
          </p:nvPr>
        </p:nvSpPr>
        <p:spPr>
          <a:xfrm>
            <a:off x="857250" y="1295400"/>
            <a:ext cx="8134350" cy="5029200"/>
          </a:xfrm>
        </p:spPr>
        <p:txBody>
          <a:bodyPr/>
          <a:lstStyle/>
          <a:p>
            <a:r>
              <a:rPr lang="zh-CN" altLang="en-US" sz="2400" dirty="0"/>
              <a:t>在需求条款中，有些需求是不可谈判的。如果这些需求不满足，所开发出的软件系统就没有用了。</a:t>
            </a:r>
            <a:endParaRPr lang="en-US" altLang="zh-CN" sz="2400" dirty="0"/>
          </a:p>
          <a:p>
            <a:r>
              <a:rPr lang="zh-CN" altLang="en-US" sz="2400" dirty="0"/>
              <a:t>而有些需求是可以商量的。</a:t>
            </a:r>
            <a:endParaRPr lang="en-US" altLang="zh-CN" sz="2400" dirty="0"/>
          </a:p>
          <a:p>
            <a:pPr lvl="1"/>
            <a:r>
              <a:rPr lang="zh-CN" altLang="en-US" sz="2000" dirty="0"/>
              <a:t>例如，如果客户要求支持</a:t>
            </a:r>
            <a:r>
              <a:rPr lang="en-US" altLang="zh-CN" sz="2000" dirty="0"/>
              <a:t>100</a:t>
            </a:r>
            <a:r>
              <a:rPr lang="zh-CN" altLang="en-US" sz="2000" dirty="0"/>
              <a:t>个并发用户，所提交系统可以支持</a:t>
            </a:r>
            <a:r>
              <a:rPr lang="en-US" altLang="zh-CN" sz="2000" dirty="0"/>
              <a:t>99</a:t>
            </a:r>
            <a:r>
              <a:rPr lang="zh-CN" altLang="en-US" sz="2000" dirty="0"/>
              <a:t>个用户，也算是满足了需求。这种情况下，需要对需求的重要程度进行量化。</a:t>
            </a:r>
          </a:p>
          <a:p>
            <a:r>
              <a:rPr lang="zh-CN" altLang="en-US" sz="2400" dirty="0"/>
              <a:t>一种方法是将需求条款分为三种价值：</a:t>
            </a:r>
            <a:r>
              <a:rPr lang="en-US" altLang="zh-CN" sz="2400" dirty="0"/>
              <a:t>M(mandatory)</a:t>
            </a:r>
            <a:r>
              <a:rPr lang="zh-CN" altLang="en-US" sz="2400" dirty="0"/>
              <a:t>：强制性要求，给出要求的下限或上线；</a:t>
            </a:r>
            <a:r>
              <a:rPr lang="en-US" altLang="zh-CN" sz="2400" dirty="0"/>
              <a:t>D(desirable)</a:t>
            </a:r>
            <a:r>
              <a:rPr lang="zh-CN" altLang="en-US" sz="2400" dirty="0"/>
              <a:t>：期望的要求；</a:t>
            </a:r>
            <a:r>
              <a:rPr lang="en-US" altLang="zh-CN" sz="2400" dirty="0"/>
              <a:t>B(best)</a:t>
            </a:r>
            <a:r>
              <a:rPr lang="zh-CN" altLang="en-US" sz="2400" dirty="0"/>
              <a:t>：最好的要求。</a:t>
            </a:r>
          </a:p>
          <a:p>
            <a:pPr lvl="1"/>
            <a:r>
              <a:rPr lang="zh-CN" altLang="en-US" sz="2000" dirty="0"/>
              <a:t>这样就可以对上述例子进一步的表达为：“系统应当支持 </a:t>
            </a:r>
            <a:r>
              <a:rPr lang="en-US" altLang="zh-CN" sz="2000" dirty="0"/>
              <a:t>(M:50</a:t>
            </a:r>
            <a:r>
              <a:rPr lang="zh-CN" altLang="en-US" sz="2000" dirty="0"/>
              <a:t>、</a:t>
            </a:r>
            <a:r>
              <a:rPr lang="en-US" altLang="zh-CN" sz="2000" dirty="0"/>
              <a:t>D:100</a:t>
            </a:r>
            <a:r>
              <a:rPr lang="zh-CN" altLang="en-US" sz="2000" dirty="0"/>
              <a:t>、</a:t>
            </a:r>
            <a:r>
              <a:rPr lang="en-US" altLang="zh-CN" sz="2000" dirty="0"/>
              <a:t>B:200)</a:t>
            </a:r>
            <a:r>
              <a:rPr lang="zh-CN" altLang="en-US" sz="2000" dirty="0"/>
              <a:t>个并发用户”即，最低支持</a:t>
            </a:r>
            <a:r>
              <a:rPr lang="en-US" altLang="zh-CN" sz="2000" dirty="0"/>
              <a:t>50</a:t>
            </a:r>
            <a:r>
              <a:rPr lang="zh-CN" altLang="en-US" sz="2000" dirty="0"/>
              <a:t>个用户，期望正常支持</a:t>
            </a:r>
            <a:r>
              <a:rPr lang="en-US" altLang="zh-CN" sz="2000" dirty="0"/>
              <a:t>100</a:t>
            </a:r>
            <a:r>
              <a:rPr lang="zh-CN" altLang="en-US" sz="2000" dirty="0"/>
              <a:t>个用户，在支持</a:t>
            </a:r>
            <a:r>
              <a:rPr lang="en-US" altLang="zh-CN" sz="2000" dirty="0"/>
              <a:t>200</a:t>
            </a:r>
            <a:r>
              <a:rPr lang="zh-CN" altLang="en-US" sz="2000" dirty="0"/>
              <a:t>个用户时，系统基本仍然可以使用。</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 </a:t>
            </a:r>
            <a:r>
              <a:rPr lang="zh-CN" altLang="en-US" dirty="0"/>
              <a:t>引言</a:t>
            </a:r>
          </a:p>
        </p:txBody>
      </p:sp>
      <p:sp>
        <p:nvSpPr>
          <p:cNvPr id="3" name="内容占位符 2"/>
          <p:cNvSpPr>
            <a:spLocks noGrp="1"/>
          </p:cNvSpPr>
          <p:nvPr>
            <p:ph idx="1"/>
          </p:nvPr>
        </p:nvSpPr>
        <p:spPr/>
        <p:txBody>
          <a:bodyPr/>
          <a:lstStyle/>
          <a:p>
            <a:r>
              <a:rPr lang="zh-CN" altLang="zh-CN" dirty="0"/>
              <a:t>需求分析是软件开发周期的最主要阶段</a:t>
            </a:r>
            <a:endParaRPr lang="en-US" altLang="zh-CN" dirty="0"/>
          </a:p>
          <a:p>
            <a:pPr lvl="1"/>
            <a:r>
              <a:rPr lang="zh-CN" altLang="zh-CN" dirty="0"/>
              <a:t>其目的是从非正式的思想中提炼出“规格说明或规范”。</a:t>
            </a:r>
            <a:endParaRPr lang="en-US" altLang="zh-CN" dirty="0"/>
          </a:p>
          <a:p>
            <a:pPr lvl="1"/>
            <a:r>
              <a:rPr lang="zh-CN" altLang="zh-CN" dirty="0"/>
              <a:t>在此期间，提出系统需要满足的功能和非功能需求，以及如何测量是否满足这些要求的准则或度量指标。</a:t>
            </a:r>
            <a:endParaRPr lang="en-US" altLang="zh-CN" dirty="0"/>
          </a:p>
          <a:p>
            <a:r>
              <a:rPr lang="zh-CN" altLang="zh-CN" dirty="0"/>
              <a:t>从工程角度，需要</a:t>
            </a:r>
            <a:r>
              <a:rPr lang="zh-CN" altLang="en-US" dirty="0"/>
              <a:t>把</a:t>
            </a:r>
            <a:r>
              <a:rPr lang="zh-CN" altLang="zh-CN" dirty="0"/>
              <a:t>这些编写成文档，即需求规范</a:t>
            </a:r>
            <a:r>
              <a:rPr lang="en-US" altLang="zh-CN" dirty="0"/>
              <a:t>(</a:t>
            </a:r>
            <a:r>
              <a:rPr lang="en-US" altLang="zh-CN" i="1" dirty="0"/>
              <a:t>requirements specification</a:t>
            </a:r>
            <a:r>
              <a:rPr lang="en-US" altLang="zh-CN" dirty="0"/>
              <a:t>)</a:t>
            </a:r>
            <a:r>
              <a:rPr lang="zh-CN" altLang="zh-CN" dirty="0"/>
              <a:t>。</a:t>
            </a:r>
            <a:endParaRPr lang="en-US" altLang="zh-CN" dirty="0"/>
          </a:p>
          <a:p>
            <a:pPr lvl="1"/>
            <a:r>
              <a:rPr lang="zh-CN" altLang="zh-CN" dirty="0"/>
              <a:t>如果此规范描述的是系统级的，包括了硬件和软件，称为系统需求规范</a:t>
            </a:r>
            <a:r>
              <a:rPr lang="en-US" altLang="zh-CN" dirty="0"/>
              <a:t>(</a:t>
            </a:r>
            <a:r>
              <a:rPr lang="en-US" altLang="zh-CN" i="1" dirty="0"/>
              <a:t>system requirements specification</a:t>
            </a:r>
            <a:r>
              <a:rPr lang="en-US" altLang="zh-CN" dirty="0"/>
              <a:t>)</a:t>
            </a:r>
            <a:r>
              <a:rPr lang="zh-CN" altLang="zh-CN" dirty="0"/>
              <a:t>，</a:t>
            </a:r>
            <a:endParaRPr lang="en-US" altLang="zh-CN" dirty="0"/>
          </a:p>
          <a:p>
            <a:pPr lvl="1"/>
            <a:r>
              <a:rPr lang="zh-CN" altLang="zh-CN" dirty="0"/>
              <a:t>如果只描述的是软件部分，则称为软件需求规范</a:t>
            </a:r>
            <a:r>
              <a:rPr lang="en-US" altLang="zh-CN" dirty="0"/>
              <a:t>(</a:t>
            </a:r>
            <a:r>
              <a:rPr lang="en-US" altLang="zh-CN" i="1" dirty="0"/>
              <a:t>software requirements specification</a:t>
            </a:r>
            <a:r>
              <a:rPr lang="en-US" altLang="zh-CN" dirty="0"/>
              <a:t>)</a:t>
            </a:r>
            <a:endParaRPr lang="zh-CN" altLang="en-US" dirty="0"/>
          </a:p>
        </p:txBody>
      </p:sp>
    </p:spTree>
    <p:extLst>
      <p:ext uri="{BB962C8B-B14F-4D97-AF65-F5344CB8AC3E}">
        <p14:creationId xmlns:p14="http://schemas.microsoft.com/office/powerpoint/2010/main" val="4107256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en-US" altLang="zh-CN"/>
              <a:t>8.4.3 </a:t>
            </a:r>
            <a:r>
              <a:rPr lang="zh-CN" altLang="en-US"/>
              <a:t>需求进一步量化</a:t>
            </a:r>
          </a:p>
        </p:txBody>
      </p:sp>
      <p:sp>
        <p:nvSpPr>
          <p:cNvPr id="35843" name="内容占位符 2"/>
          <p:cNvSpPr>
            <a:spLocks noGrp="1"/>
          </p:cNvSpPr>
          <p:nvPr>
            <p:ph idx="1"/>
          </p:nvPr>
        </p:nvSpPr>
        <p:spPr>
          <a:xfrm>
            <a:off x="723900" y="1077686"/>
            <a:ext cx="8420100" cy="5029200"/>
          </a:xfrm>
        </p:spPr>
        <p:txBody>
          <a:bodyPr/>
          <a:lstStyle/>
          <a:p>
            <a:r>
              <a:rPr lang="zh-CN" altLang="en-US" sz="2400" dirty="0"/>
              <a:t>另</a:t>
            </a:r>
            <a:r>
              <a:rPr lang="zh-CN" altLang="en-US" dirty="0"/>
              <a:t>一种方法是将需求表示为一个映射函数，其值域从</a:t>
            </a:r>
            <a:r>
              <a:rPr lang="en-US" altLang="zh-CN" dirty="0"/>
              <a:t>1</a:t>
            </a:r>
            <a:r>
              <a:rPr lang="zh-CN" altLang="en-US" dirty="0"/>
              <a:t>到</a:t>
            </a:r>
            <a:r>
              <a:rPr lang="en-US" altLang="zh-CN" dirty="0"/>
              <a:t>100</a:t>
            </a:r>
            <a:r>
              <a:rPr lang="zh-CN" altLang="en-US" dirty="0"/>
              <a:t>分别代表需求量化后的性能要求。</a:t>
            </a:r>
            <a:endParaRPr lang="en-US" altLang="zh-CN" dirty="0"/>
          </a:p>
          <a:p>
            <a:pPr lvl="1"/>
            <a:r>
              <a:rPr lang="zh-CN" altLang="en-US" dirty="0"/>
              <a:t>例如，在信息管理或网络系统中，随着用户量的增加，系统响应时间降低会呈现曲线而不是简单线性下降，如果能够估计出性能变化的拐点，就能借用类似的性能曲线，对需求提出更明确的量化要求，参见</a:t>
            </a:r>
            <a:r>
              <a:rPr lang="en-US" altLang="zh-CN" dirty="0"/>
              <a:t>26</a:t>
            </a:r>
            <a:r>
              <a:rPr lang="zh-CN" altLang="en-US" dirty="0"/>
              <a:t>章。</a:t>
            </a:r>
          </a:p>
          <a:p>
            <a:endParaRPr lang="zh-CN" altLang="en-US" dirty="0"/>
          </a:p>
        </p:txBody>
      </p:sp>
      <p:pic>
        <p:nvPicPr>
          <p:cNvPr id="4" name="Picture 1"/>
          <p:cNvPicPr>
            <a:picLocks noChangeAspect="1" noChangeArrowheads="1"/>
          </p:cNvPicPr>
          <p:nvPr/>
        </p:nvPicPr>
        <p:blipFill>
          <a:blip r:embed="rId3"/>
          <a:srcRect/>
          <a:stretch>
            <a:fillRect/>
          </a:stretch>
        </p:blipFill>
        <p:spPr bwMode="auto">
          <a:xfrm>
            <a:off x="1195752" y="3517368"/>
            <a:ext cx="6428935" cy="2848708"/>
          </a:xfrm>
          <a:prstGeom prst="rect">
            <a:avLst/>
          </a:prstGeom>
          <a:noFill/>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en-US" altLang="zh-CN" dirty="0"/>
              <a:t>8.5 </a:t>
            </a:r>
            <a:r>
              <a:rPr lang="zh-CN" altLang="en-US" dirty="0"/>
              <a:t>需求文档的质量度量</a:t>
            </a:r>
          </a:p>
        </p:txBody>
      </p:sp>
      <p:sp>
        <p:nvSpPr>
          <p:cNvPr id="36867" name="内容占位符 2"/>
          <p:cNvSpPr>
            <a:spLocks noGrp="1"/>
          </p:cNvSpPr>
          <p:nvPr>
            <p:ph idx="1"/>
          </p:nvPr>
        </p:nvSpPr>
        <p:spPr>
          <a:xfrm>
            <a:off x="990600" y="1295400"/>
            <a:ext cx="8001000" cy="1633538"/>
          </a:xfrm>
        </p:spPr>
        <p:txBody>
          <a:bodyPr/>
          <a:lstStyle/>
          <a:p>
            <a:r>
              <a:rPr lang="en-US" altLang="zh-CN" sz="2800" b="1" dirty="0"/>
              <a:t>1</a:t>
            </a:r>
            <a:r>
              <a:rPr lang="zh-CN" altLang="en-US" sz="2800" b="1" dirty="0"/>
              <a:t>）无歧义</a:t>
            </a:r>
            <a:r>
              <a:rPr lang="en-US" altLang="zh-CN" sz="2800" b="1" dirty="0"/>
              <a:t>(Unambiguous)</a:t>
            </a:r>
            <a:r>
              <a:rPr lang="en-US" altLang="zh-CN" sz="2800" dirty="0"/>
              <a:t> </a:t>
            </a:r>
            <a:r>
              <a:rPr lang="zh-CN" altLang="en-US" sz="2800" dirty="0"/>
              <a:t>：一个</a:t>
            </a:r>
            <a:r>
              <a:rPr lang="en-US" altLang="zh-CN" sz="2800" dirty="0"/>
              <a:t>SRS</a:t>
            </a:r>
            <a:r>
              <a:rPr lang="zh-CN" altLang="en-US" sz="2800" dirty="0"/>
              <a:t>是无歧义的，当且仅当</a:t>
            </a:r>
            <a:r>
              <a:rPr lang="en-US" altLang="zh-CN" sz="2800" dirty="0"/>
              <a:t>SRS</a:t>
            </a:r>
            <a:r>
              <a:rPr lang="zh-CN" altLang="en-US" sz="2800" dirty="0"/>
              <a:t>每个需求条款只具有唯一的解释。</a:t>
            </a:r>
            <a:endParaRPr lang="en-US" altLang="zh-CN" sz="2800" dirty="0"/>
          </a:p>
          <a:p>
            <a:endParaRPr lang="en-US" altLang="zh-CN" dirty="0"/>
          </a:p>
          <a:p>
            <a:endParaRPr lang="zh-CN" altLang="en-US" dirty="0"/>
          </a:p>
        </p:txBody>
      </p:sp>
      <p:pic>
        <p:nvPicPr>
          <p:cNvPr id="36868" name="Picture 2"/>
          <p:cNvPicPr>
            <a:picLocks noChangeAspect="1" noChangeArrowheads="1"/>
          </p:cNvPicPr>
          <p:nvPr/>
        </p:nvPicPr>
        <p:blipFill>
          <a:blip r:embed="rId3"/>
          <a:srcRect/>
          <a:stretch>
            <a:fillRect/>
          </a:stretch>
        </p:blipFill>
        <p:spPr bwMode="auto">
          <a:xfrm>
            <a:off x="928688" y="2857500"/>
            <a:ext cx="7500937" cy="714375"/>
          </a:xfrm>
          <a:prstGeom prst="rect">
            <a:avLst/>
          </a:prstGeom>
          <a:noFill/>
          <a:ln w="9525">
            <a:noFill/>
            <a:miter lim="800000"/>
            <a:headEnd/>
            <a:tailEnd/>
          </a:ln>
        </p:spPr>
      </p:pic>
      <p:sp>
        <p:nvSpPr>
          <p:cNvPr id="36869" name="矩形 4"/>
          <p:cNvSpPr>
            <a:spLocks noChangeArrowheads="1"/>
          </p:cNvSpPr>
          <p:nvPr/>
        </p:nvSpPr>
        <p:spPr bwMode="auto">
          <a:xfrm>
            <a:off x="1000125" y="4214813"/>
            <a:ext cx="7643813" cy="954087"/>
          </a:xfrm>
          <a:prstGeom prst="rect">
            <a:avLst/>
          </a:prstGeom>
          <a:noFill/>
          <a:ln w="9525">
            <a:noFill/>
            <a:miter lim="800000"/>
            <a:headEnd/>
            <a:tailEnd/>
          </a:ln>
        </p:spPr>
        <p:txBody>
          <a:bodyPr>
            <a:spAutoFit/>
          </a:bodyPr>
          <a:lstStyle/>
          <a:p>
            <a:r>
              <a:rPr lang="zh-CN" altLang="en-US" sz="2800"/>
              <a:t>其中，</a:t>
            </a:r>
            <a:r>
              <a:rPr lang="en-US" altLang="zh-CN" sz="2800" i="1"/>
              <a:t>N</a:t>
            </a:r>
            <a:r>
              <a:rPr lang="en-US" altLang="zh-CN" sz="2800" i="1" baseline="-25000"/>
              <a:t>u</a:t>
            </a:r>
            <a:r>
              <a:rPr lang="zh-CN" altLang="en-US" sz="2800"/>
              <a:t>表示具有歧义的需求条款数，</a:t>
            </a:r>
            <a:r>
              <a:rPr lang="en-US" altLang="zh-CN" sz="2800" i="1"/>
              <a:t>N</a:t>
            </a:r>
            <a:r>
              <a:rPr lang="en-US" altLang="zh-CN" sz="2800" i="1" baseline="-25000"/>
              <a:t>r</a:t>
            </a:r>
            <a:r>
              <a:rPr lang="zh-CN" altLang="en-US" sz="2800"/>
              <a:t>表示总的需求条款数。</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en-US" altLang="zh-CN" dirty="0"/>
              <a:t>2</a:t>
            </a:r>
            <a:r>
              <a:rPr lang="zh-CN" altLang="en-US" dirty="0"/>
              <a:t>）完整</a:t>
            </a:r>
            <a:r>
              <a:rPr lang="en-US" altLang="zh-CN" dirty="0"/>
              <a:t>(complete)</a:t>
            </a:r>
            <a:endParaRPr lang="zh-CN" altLang="en-US" dirty="0"/>
          </a:p>
        </p:txBody>
      </p:sp>
      <p:sp>
        <p:nvSpPr>
          <p:cNvPr id="37891" name="内容占位符 2"/>
          <p:cNvSpPr>
            <a:spLocks noGrp="1"/>
          </p:cNvSpPr>
          <p:nvPr>
            <p:ph idx="1"/>
          </p:nvPr>
        </p:nvSpPr>
        <p:spPr>
          <a:xfrm>
            <a:off x="828221" y="874484"/>
            <a:ext cx="8134350" cy="1418774"/>
          </a:xfrm>
        </p:spPr>
        <p:txBody>
          <a:bodyPr/>
          <a:lstStyle/>
          <a:p>
            <a:r>
              <a:rPr lang="zh-CN" altLang="en-US" sz="2400" dirty="0"/>
              <a:t>一个</a:t>
            </a:r>
            <a:r>
              <a:rPr lang="en-US" altLang="zh-CN" sz="2400" dirty="0"/>
              <a:t>SRS</a:t>
            </a:r>
            <a:r>
              <a:rPr lang="zh-CN" altLang="en-US" sz="2400" dirty="0"/>
              <a:t>是完整的，如果：</a:t>
            </a:r>
            <a:r>
              <a:rPr lang="en-US" altLang="zh-CN" sz="2400" dirty="0"/>
              <a:t>a)</a:t>
            </a:r>
            <a:r>
              <a:rPr lang="zh-CN" altLang="en-US" sz="2400" dirty="0"/>
              <a:t>包含了所有可实现的情境，以及对其输入数据的响应；</a:t>
            </a:r>
            <a:r>
              <a:rPr lang="en-US" altLang="zh-CN" sz="2400" dirty="0"/>
              <a:t>b)</a:t>
            </a:r>
            <a:r>
              <a:rPr lang="zh-CN" altLang="en-US" sz="2400" dirty="0"/>
              <a:t>所有页编号、所有图表有编号、所有术语被定义，提供了所有的测量单位，标引了所有的引用材料。</a:t>
            </a:r>
          </a:p>
          <a:p>
            <a:endParaRPr lang="zh-CN" altLang="en-US" dirty="0"/>
          </a:p>
        </p:txBody>
      </p:sp>
      <p:pic>
        <p:nvPicPr>
          <p:cNvPr id="37892" name="Picture 20"/>
          <p:cNvPicPr>
            <a:picLocks noChangeAspect="1" noChangeArrowheads="1"/>
          </p:cNvPicPr>
          <p:nvPr/>
        </p:nvPicPr>
        <p:blipFill>
          <a:blip r:embed="rId3"/>
          <a:srcRect/>
          <a:stretch>
            <a:fillRect/>
          </a:stretch>
        </p:blipFill>
        <p:spPr bwMode="auto">
          <a:xfrm>
            <a:off x="0" y="2262413"/>
            <a:ext cx="8429625" cy="3369129"/>
          </a:xfrm>
          <a:prstGeom prst="rect">
            <a:avLst/>
          </a:prstGeom>
          <a:noFill/>
          <a:ln w="9525">
            <a:noFill/>
            <a:miter lim="800000"/>
            <a:headEnd/>
            <a:tailEnd/>
          </a:ln>
        </p:spPr>
      </p:pic>
      <p:sp>
        <p:nvSpPr>
          <p:cNvPr id="5" name="矩形 4"/>
          <p:cNvSpPr/>
          <p:nvPr/>
        </p:nvSpPr>
        <p:spPr>
          <a:xfrm>
            <a:off x="1306286" y="5389938"/>
            <a:ext cx="7837714" cy="1569660"/>
          </a:xfrm>
          <a:prstGeom prst="rect">
            <a:avLst/>
          </a:prstGeom>
        </p:spPr>
        <p:txBody>
          <a:bodyPr wrap="square">
            <a:spAutoFit/>
          </a:bodyPr>
          <a:lstStyle/>
          <a:p>
            <a:r>
              <a:rPr lang="zh-CN" altLang="en-US" b="1" dirty="0">
                <a:solidFill>
                  <a:srgbClr val="FF0000"/>
                </a:solidFill>
              </a:rPr>
              <a:t>知之为知之，不知为不知，是知也。</a:t>
            </a:r>
            <a:r>
              <a:rPr lang="en-US" altLang="zh-CN" b="1" dirty="0">
                <a:solidFill>
                  <a:srgbClr val="FF0000"/>
                </a:solidFill>
              </a:rPr>
              <a:t>---</a:t>
            </a:r>
            <a:r>
              <a:rPr lang="zh-CN" altLang="en-US" b="1" dirty="0">
                <a:solidFill>
                  <a:srgbClr val="FF0000"/>
                </a:solidFill>
              </a:rPr>
              <a:t>孔夫子</a:t>
            </a:r>
            <a:endParaRPr lang="en-US" altLang="zh-CN" b="1" dirty="0">
              <a:solidFill>
                <a:srgbClr val="FF0000"/>
              </a:solidFill>
            </a:endParaRPr>
          </a:p>
          <a:p>
            <a:r>
              <a:rPr lang="en-US" dirty="0"/>
              <a:t>To know that we know what we know, and that we </a:t>
            </a:r>
            <a:r>
              <a:rPr lang="en-US" dirty="0">
                <a:solidFill>
                  <a:srgbClr val="339933"/>
                </a:solidFill>
              </a:rPr>
              <a:t>do not </a:t>
            </a:r>
            <a:r>
              <a:rPr lang="en-US" dirty="0"/>
              <a:t>know what we do not know, that is true knowledge.</a:t>
            </a:r>
          </a:p>
          <a:p>
            <a:endParaRPr lang="zh-CN" altLang="en-US" b="1" dirty="0">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endParaRPr lang="zh-CN" altLang="en-US"/>
          </a:p>
        </p:txBody>
      </p:sp>
      <p:pic>
        <p:nvPicPr>
          <p:cNvPr id="38915" name="Picture 24"/>
          <p:cNvPicPr>
            <a:picLocks noChangeAspect="1" noChangeArrowheads="1"/>
          </p:cNvPicPr>
          <p:nvPr/>
        </p:nvPicPr>
        <p:blipFill>
          <a:blip r:embed="rId3"/>
          <a:srcRect/>
          <a:stretch>
            <a:fillRect/>
          </a:stretch>
        </p:blipFill>
        <p:spPr bwMode="auto">
          <a:xfrm>
            <a:off x="657452" y="1053649"/>
            <a:ext cx="8215312" cy="3603625"/>
          </a:xfrm>
          <a:prstGeom prst="rect">
            <a:avLst/>
          </a:prstGeom>
          <a:noFill/>
          <a:ln w="9525">
            <a:noFill/>
            <a:miter lim="800000"/>
            <a:headEnd/>
            <a:tailEnd/>
          </a:ln>
        </p:spPr>
      </p:pic>
      <p:pic>
        <p:nvPicPr>
          <p:cNvPr id="38916" name="Picture 25"/>
          <p:cNvPicPr>
            <a:picLocks noChangeAspect="1" noChangeArrowheads="1"/>
          </p:cNvPicPr>
          <p:nvPr/>
        </p:nvPicPr>
        <p:blipFill>
          <a:blip r:embed="rId4"/>
          <a:srcRect/>
          <a:stretch>
            <a:fillRect/>
          </a:stretch>
        </p:blipFill>
        <p:spPr bwMode="auto">
          <a:xfrm>
            <a:off x="928688" y="4572000"/>
            <a:ext cx="7786687" cy="714375"/>
          </a:xfrm>
          <a:prstGeom prst="rect">
            <a:avLst/>
          </a:prstGeom>
          <a:noFill/>
          <a:ln w="9525">
            <a:noFill/>
            <a:miter lim="800000"/>
            <a:headEnd/>
            <a:tailEnd/>
          </a:ln>
        </p:spPr>
      </p:pic>
      <p:sp>
        <p:nvSpPr>
          <p:cNvPr id="38917" name="Rectangle 26"/>
          <p:cNvSpPr>
            <a:spLocks noChangeArrowheads="1"/>
          </p:cNvSpPr>
          <p:nvPr/>
        </p:nvSpPr>
        <p:spPr bwMode="auto">
          <a:xfrm>
            <a:off x="1071563" y="5429250"/>
            <a:ext cx="7500937" cy="461963"/>
          </a:xfrm>
          <a:prstGeom prst="rect">
            <a:avLst/>
          </a:prstGeom>
          <a:noFill/>
          <a:ln w="9525">
            <a:noFill/>
            <a:miter lim="800000"/>
            <a:headEnd/>
            <a:tailEnd/>
          </a:ln>
        </p:spPr>
        <p:txBody>
          <a:bodyPr anchor="ctr">
            <a:spAutoFit/>
          </a:bodyPr>
          <a:lstStyle/>
          <a:p>
            <a:pPr indent="269875" eaLnBrk="0" hangingPunct="0"/>
            <a:r>
              <a:rPr lang="zh-CN"/>
              <a:t>其中</a:t>
            </a:r>
            <a:r>
              <a:rPr lang="en-US" altLang="zh-CN"/>
              <a:t>N</a:t>
            </a:r>
            <a:r>
              <a:rPr lang="en-US" altLang="zh-CN" baseline="-30000"/>
              <a:t>r</a:t>
            </a:r>
            <a:r>
              <a:rPr lang="en-US" altLang="zh-CN"/>
              <a:t> </a:t>
            </a:r>
            <a:r>
              <a:rPr lang="zh-CN" altLang="en-US"/>
              <a:t>是总的需求条款，包括理解的和不理解的。</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626" y="283029"/>
            <a:ext cx="8737603" cy="736600"/>
          </a:xfrm>
        </p:spPr>
        <p:txBody>
          <a:bodyPr/>
          <a:lstStyle/>
          <a:p>
            <a:r>
              <a:rPr lang="en-US" sz="2800" b="1" dirty="0"/>
              <a:t>Unknown unknowns</a:t>
            </a:r>
            <a:endParaRPr lang="zh-CN" altLang="en-US" sz="2800" dirty="0"/>
          </a:p>
        </p:txBody>
      </p:sp>
      <p:sp>
        <p:nvSpPr>
          <p:cNvPr id="3" name="内容占位符 2"/>
          <p:cNvSpPr>
            <a:spLocks noGrp="1"/>
          </p:cNvSpPr>
          <p:nvPr>
            <p:ph idx="1"/>
          </p:nvPr>
        </p:nvSpPr>
        <p:spPr>
          <a:xfrm>
            <a:off x="939800" y="1367963"/>
            <a:ext cx="8204200" cy="4902200"/>
          </a:xfrm>
        </p:spPr>
        <p:txBody>
          <a:bodyPr/>
          <a:lstStyle/>
          <a:p>
            <a:r>
              <a:rPr lang="zh-CN" altLang="en-US" dirty="0"/>
              <a:t>美国入侵伊拉克的理由：伊拉克有大规模化学武器，但是至今也未找到。</a:t>
            </a:r>
            <a:endParaRPr lang="en-US" altLang="zh-CN" dirty="0"/>
          </a:p>
          <a:p>
            <a:r>
              <a:rPr lang="en-US" dirty="0"/>
              <a:t>Donald Rumsfeld</a:t>
            </a:r>
            <a:r>
              <a:rPr lang="zh-CN" altLang="en-US" dirty="0"/>
              <a:t>：</a:t>
            </a:r>
            <a:endParaRPr lang="en-US" dirty="0"/>
          </a:p>
          <a:p>
            <a:r>
              <a:rPr lang="en-US" dirty="0"/>
              <a:t>In February 2002, Donald Rumsfeld, the then US Secretary of State for Defense, stated at a Defense Department briefing: </a:t>
            </a:r>
          </a:p>
          <a:p>
            <a:pPr lvl="1"/>
            <a:r>
              <a:rPr lang="en-US" dirty="0"/>
              <a:t>‘There are known </a:t>
            </a:r>
            <a:r>
              <a:rPr lang="en-US" dirty="0" err="1"/>
              <a:t>knowns</a:t>
            </a:r>
            <a:r>
              <a:rPr lang="en-US" dirty="0"/>
              <a:t>. There are things we know that we know. There are known unknowns. That is to say, there are things that we now know we don't know. </a:t>
            </a:r>
            <a:r>
              <a:rPr lang="en-US" b="1" dirty="0">
                <a:solidFill>
                  <a:srgbClr val="FF0000"/>
                </a:solidFill>
              </a:rPr>
              <a:t>But there are also unknown unknowns. There are things we </a:t>
            </a:r>
            <a:r>
              <a:rPr lang="en-US" b="1" dirty="0">
                <a:solidFill>
                  <a:srgbClr val="339933"/>
                </a:solidFill>
              </a:rPr>
              <a:t>do not know </a:t>
            </a:r>
            <a:r>
              <a:rPr lang="en-US" b="1" dirty="0">
                <a:solidFill>
                  <a:srgbClr val="FF0000"/>
                </a:solidFill>
              </a:rPr>
              <a:t>we don't know.’</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a:t>The propagation of scientific enquiry</a:t>
            </a:r>
            <a:endParaRPr lang="zh-CN" altLang="en-US" dirty="0"/>
          </a:p>
        </p:txBody>
      </p:sp>
      <p:sp>
        <p:nvSpPr>
          <p:cNvPr id="3" name="内容占位符 2"/>
          <p:cNvSpPr>
            <a:spLocks noGrp="1"/>
          </p:cNvSpPr>
          <p:nvPr>
            <p:ph idx="1"/>
          </p:nvPr>
        </p:nvSpPr>
        <p:spPr>
          <a:xfrm>
            <a:off x="914400" y="1206957"/>
            <a:ext cx="8001000" cy="4902200"/>
          </a:xfrm>
        </p:spPr>
        <p:txBody>
          <a:bodyPr/>
          <a:lstStyle/>
          <a:p>
            <a:r>
              <a:rPr lang="en-US" altLang="zh-CN" sz="2400" dirty="0"/>
              <a:t>Is it </a:t>
            </a:r>
            <a:r>
              <a:rPr lang="en-US" sz="2400" dirty="0"/>
              <a:t>nonsense?  The “</a:t>
            </a:r>
            <a:r>
              <a:rPr lang="en-US" sz="2400" b="1" dirty="0">
                <a:solidFill>
                  <a:srgbClr val="FF0000"/>
                </a:solidFill>
              </a:rPr>
              <a:t>unknown </a:t>
            </a:r>
            <a:r>
              <a:rPr lang="en-US" sz="2400" b="1" dirty="0" err="1">
                <a:solidFill>
                  <a:srgbClr val="FF0000"/>
                </a:solidFill>
              </a:rPr>
              <a:t>unknown</a:t>
            </a:r>
            <a:r>
              <a:rPr lang="en-US" sz="2400" dirty="0"/>
              <a:t>” existed long before Donald Rumsfeld gave it a new audience.</a:t>
            </a:r>
          </a:p>
          <a:p>
            <a:r>
              <a:rPr lang="en-US" sz="2400" dirty="0"/>
              <a:t>Much scientific research is based on investigating </a:t>
            </a:r>
            <a:r>
              <a:rPr lang="en-US" sz="2400" b="1" dirty="0">
                <a:solidFill>
                  <a:srgbClr val="FF0000"/>
                </a:solidFill>
              </a:rPr>
              <a:t>known unknowns</a:t>
            </a:r>
            <a:r>
              <a:rPr lang="en-US" sz="2400" dirty="0"/>
              <a:t>. In other words, scientists develop a hypothesis to be tested, and then in an ideal situation experiments are best designed to test the null hypothesis. </a:t>
            </a:r>
          </a:p>
          <a:p>
            <a:r>
              <a:rPr lang="en-US" sz="2400" dirty="0"/>
              <a:t>At the outset the researcher does not know whether or not the results will support the null hypothesis. However, it is common for the researcher to believe that the result that will be obtained will be within a range of known possibilities. </a:t>
            </a:r>
            <a:r>
              <a:rPr lang="en-US" sz="2400" dirty="0">
                <a:solidFill>
                  <a:srgbClr val="C00000"/>
                </a:solidFill>
              </a:rPr>
              <a:t>Occasionally, however, the result is completely unexpected—it was an unknown </a:t>
            </a:r>
            <a:r>
              <a:rPr lang="en-US" sz="2400" dirty="0" err="1">
                <a:solidFill>
                  <a:srgbClr val="C00000"/>
                </a:solidFill>
              </a:rPr>
              <a:t>unknown</a:t>
            </a:r>
            <a:r>
              <a:rPr lang="en-US" sz="2400" dirty="0">
                <a:solidFill>
                  <a:srgbClr val="C00000"/>
                </a:solidFill>
              </a:rPr>
              <a:t>.</a:t>
            </a:r>
            <a:endParaRPr lang="zh-CN" altLang="en-US" sz="2400" dirty="0">
              <a:solidFill>
                <a:srgbClr val="C00000"/>
              </a:solidFill>
            </a:endParaRPr>
          </a:p>
        </p:txBody>
      </p:sp>
      <p:sp>
        <p:nvSpPr>
          <p:cNvPr id="4" name="矩形 3"/>
          <p:cNvSpPr/>
          <p:nvPr/>
        </p:nvSpPr>
        <p:spPr>
          <a:xfrm>
            <a:off x="1037770" y="5771216"/>
            <a:ext cx="7496629" cy="461665"/>
          </a:xfrm>
          <a:prstGeom prst="rect">
            <a:avLst/>
          </a:prstGeom>
        </p:spPr>
        <p:txBody>
          <a:bodyPr wrap="square">
            <a:spAutoFit/>
          </a:bodyPr>
          <a:lstStyle/>
          <a:p>
            <a:r>
              <a:rPr lang="en-US" altLang="zh-CN" dirty="0"/>
              <a:t>http://jxb.oxfordjournals.org/content/60/3/712.full</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a:spLocks noGrp="1"/>
          </p:cNvSpPr>
          <p:nvPr>
            <p:ph type="title"/>
          </p:nvPr>
        </p:nvSpPr>
        <p:spPr/>
        <p:txBody>
          <a:bodyPr/>
          <a:lstStyle/>
          <a:p>
            <a:r>
              <a:rPr lang="en-US" altLang="zh-CN" dirty="0"/>
              <a:t>3</a:t>
            </a:r>
            <a:r>
              <a:rPr lang="zh-CN" altLang="en-US" dirty="0"/>
              <a:t>）准确</a:t>
            </a:r>
            <a:r>
              <a:rPr lang="en-US" altLang="zh-CN" dirty="0"/>
              <a:t>(correct)</a:t>
            </a:r>
            <a:endParaRPr lang="zh-CN" altLang="en-US" dirty="0"/>
          </a:p>
        </p:txBody>
      </p:sp>
      <p:sp>
        <p:nvSpPr>
          <p:cNvPr id="2052" name="内容占位符 2"/>
          <p:cNvSpPr>
            <a:spLocks noGrp="1"/>
          </p:cNvSpPr>
          <p:nvPr>
            <p:ph idx="1"/>
          </p:nvPr>
        </p:nvSpPr>
        <p:spPr>
          <a:xfrm>
            <a:off x="990600" y="1295400"/>
            <a:ext cx="8001000" cy="2419350"/>
          </a:xfrm>
        </p:spPr>
        <p:txBody>
          <a:bodyPr/>
          <a:lstStyle/>
          <a:p>
            <a:r>
              <a:rPr lang="zh-CN" altLang="en-US" sz="2400" dirty="0"/>
              <a:t>一个</a:t>
            </a:r>
            <a:r>
              <a:rPr lang="en-US" altLang="zh-CN" sz="2400" dirty="0"/>
              <a:t>SRS</a:t>
            </a:r>
            <a:r>
              <a:rPr lang="zh-CN" altLang="en-US" sz="2400" dirty="0"/>
              <a:t>是准确的，当且仅当每个需求都表达了系统的期望，即，每个需求都满足实际的需求。对准确性的度量可以表达为：</a:t>
            </a:r>
            <a:endParaRPr lang="en-US" altLang="zh-CN" sz="2400" dirty="0"/>
          </a:p>
          <a:p>
            <a:pPr lvl="1"/>
            <a:r>
              <a:rPr lang="en-US" altLang="zh-CN" sz="2000" dirty="0" err="1"/>
              <a:t>N</a:t>
            </a:r>
            <a:r>
              <a:rPr lang="en-US" altLang="zh-CN" sz="2000" baseline="-25000" dirty="0" err="1"/>
              <a:t>c</a:t>
            </a:r>
            <a:r>
              <a:rPr lang="en-US" altLang="zh-CN" sz="2000" dirty="0"/>
              <a:t>/(</a:t>
            </a:r>
            <a:r>
              <a:rPr lang="en-US" altLang="zh-CN" sz="2000" dirty="0" err="1"/>
              <a:t>N</a:t>
            </a:r>
            <a:r>
              <a:rPr lang="en-US" altLang="zh-CN" sz="2000" baseline="-25000" dirty="0" err="1"/>
              <a:t>c</a:t>
            </a:r>
            <a:r>
              <a:rPr lang="en-US" altLang="zh-CN" sz="2000" dirty="0"/>
              <a:t> + N</a:t>
            </a:r>
            <a:r>
              <a:rPr lang="en-US" altLang="zh-CN" sz="2000" baseline="-25000" dirty="0"/>
              <a:t>I</a:t>
            </a:r>
            <a:r>
              <a:rPr lang="en-US" altLang="zh-CN" sz="2000" dirty="0"/>
              <a:t>)</a:t>
            </a:r>
            <a:r>
              <a:rPr lang="zh-CN" altLang="en-US" sz="2000" dirty="0"/>
              <a:t>，其中，</a:t>
            </a:r>
            <a:r>
              <a:rPr lang="en-US" altLang="zh-CN" sz="2000" dirty="0" err="1"/>
              <a:t>N</a:t>
            </a:r>
            <a:r>
              <a:rPr lang="en-US" altLang="zh-CN" sz="2000" baseline="-25000" dirty="0" err="1"/>
              <a:t>c</a:t>
            </a:r>
            <a:r>
              <a:rPr lang="en-US" altLang="zh-CN" sz="2000" dirty="0"/>
              <a:t> </a:t>
            </a:r>
            <a:r>
              <a:rPr lang="zh-CN" altLang="en-US" sz="2000" dirty="0"/>
              <a:t>和</a:t>
            </a:r>
            <a:r>
              <a:rPr lang="en-US" sz="2000" dirty="0"/>
              <a:t> </a:t>
            </a:r>
            <a:r>
              <a:rPr lang="en-US" altLang="zh-CN" sz="2000" dirty="0"/>
              <a:t>N</a:t>
            </a:r>
            <a:r>
              <a:rPr lang="en-US" altLang="zh-CN" sz="2000" baseline="-25000" dirty="0"/>
              <a:t>I </a:t>
            </a:r>
            <a:r>
              <a:rPr lang="zh-CN" altLang="en-US" sz="2000" dirty="0"/>
              <a:t>分别表述准确的需求条款数和不准确的需求条款数。</a:t>
            </a:r>
          </a:p>
          <a:p>
            <a:r>
              <a:rPr lang="zh-CN" altLang="en-US" sz="2400" dirty="0"/>
              <a:t>在工程中，我们很难认定那些事准确的，哪些是不准确的。因此，最好改为：</a:t>
            </a:r>
          </a:p>
          <a:p>
            <a:endParaRPr lang="zh-CN" altLang="en-US" dirty="0"/>
          </a:p>
        </p:txBody>
      </p:sp>
      <p:sp>
        <p:nvSpPr>
          <p:cNvPr id="2053"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graphicFrame>
        <p:nvGraphicFramePr>
          <p:cNvPr id="2050" name="Object 1"/>
          <p:cNvGraphicFramePr>
            <a:graphicFrameLocks noChangeAspect="1"/>
          </p:cNvGraphicFramePr>
          <p:nvPr/>
        </p:nvGraphicFramePr>
        <p:xfrm>
          <a:off x="1000125" y="4071938"/>
          <a:ext cx="5286375" cy="727075"/>
        </p:xfrm>
        <a:graphic>
          <a:graphicData uri="http://schemas.openxmlformats.org/presentationml/2006/ole">
            <mc:AlternateContent xmlns:mc="http://schemas.openxmlformats.org/markup-compatibility/2006">
              <mc:Choice xmlns:v="urn:schemas-microsoft-com:vml" Requires="v">
                <p:oleObj spid="_x0000_s2091" name="公式" r:id="rId4" imgW="1879600" imgH="381000" progId="Equation.3">
                  <p:embed/>
                </p:oleObj>
              </mc:Choice>
              <mc:Fallback>
                <p:oleObj name="公式" r:id="rId4" imgW="1879600" imgH="3810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125" y="4071938"/>
                        <a:ext cx="5286375"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4" name="Rectangle 3"/>
          <p:cNvSpPr>
            <a:spLocks noChangeArrowheads="1"/>
          </p:cNvSpPr>
          <p:nvPr/>
        </p:nvSpPr>
        <p:spPr bwMode="auto">
          <a:xfrm>
            <a:off x="6500813" y="4214813"/>
            <a:ext cx="1970087" cy="461962"/>
          </a:xfrm>
          <a:prstGeom prst="rect">
            <a:avLst/>
          </a:prstGeom>
          <a:noFill/>
          <a:ln w="9525">
            <a:noFill/>
            <a:miter lim="800000"/>
            <a:headEnd/>
            <a:tailEnd/>
          </a:ln>
        </p:spPr>
        <p:txBody>
          <a:bodyPr wrap="none" anchor="ctr">
            <a:spAutoFit/>
          </a:bodyPr>
          <a:lstStyle/>
          <a:p>
            <a:pPr indent="269875" eaLnBrk="0" hangingPunct="0"/>
            <a:r>
              <a:rPr lang="en-US" altLang="zh-CN"/>
              <a:t>-------- (8-3)</a:t>
            </a:r>
          </a:p>
        </p:txBody>
      </p:sp>
      <p:sp>
        <p:nvSpPr>
          <p:cNvPr id="2055" name="矩形 6"/>
          <p:cNvSpPr>
            <a:spLocks noChangeArrowheads="1"/>
          </p:cNvSpPr>
          <p:nvPr/>
        </p:nvSpPr>
        <p:spPr bwMode="auto">
          <a:xfrm>
            <a:off x="857250" y="4929188"/>
            <a:ext cx="7858125" cy="830262"/>
          </a:xfrm>
          <a:prstGeom prst="rect">
            <a:avLst/>
          </a:prstGeom>
          <a:noFill/>
          <a:ln w="9525">
            <a:noFill/>
            <a:miter lim="800000"/>
            <a:headEnd/>
            <a:tailEnd/>
          </a:ln>
        </p:spPr>
        <p:txBody>
          <a:bodyPr>
            <a:spAutoFit/>
          </a:bodyPr>
          <a:lstStyle/>
          <a:p>
            <a:r>
              <a:rPr lang="zh-CN" altLang="en-US" dirty="0"/>
              <a:t>其中，</a:t>
            </a:r>
            <a:r>
              <a:rPr lang="en-US" altLang="zh-CN" dirty="0" err="1"/>
              <a:t>N</a:t>
            </a:r>
            <a:r>
              <a:rPr lang="en-US" altLang="zh-CN" baseline="-25000" dirty="0" err="1"/>
              <a:t>c</a:t>
            </a:r>
            <a:r>
              <a:rPr lang="en-US" altLang="zh-CN" dirty="0"/>
              <a:t> </a:t>
            </a:r>
            <a:r>
              <a:rPr lang="zh-CN" altLang="en-US" dirty="0"/>
              <a:t>是确认准确的条款数，</a:t>
            </a:r>
            <a:r>
              <a:rPr lang="en-US" altLang="zh-CN" dirty="0"/>
              <a:t>N</a:t>
            </a:r>
            <a:r>
              <a:rPr lang="en-US" altLang="zh-CN" baseline="-25000" dirty="0"/>
              <a:t>NV</a:t>
            </a:r>
            <a:r>
              <a:rPr lang="en-US" altLang="zh-CN" dirty="0"/>
              <a:t> </a:t>
            </a:r>
            <a:r>
              <a:rPr lang="zh-CN" altLang="en-US" dirty="0"/>
              <a:t>是不能确认的需求条款，</a:t>
            </a:r>
            <a:r>
              <a:rPr lang="en-US" altLang="zh-CN" dirty="0" err="1"/>
              <a:t>N</a:t>
            </a:r>
            <a:r>
              <a:rPr lang="en-US" altLang="zh-CN" baseline="-25000" dirty="0" err="1"/>
              <a:t>r</a:t>
            </a:r>
            <a:r>
              <a:rPr lang="zh-CN" altLang="en-US" dirty="0"/>
              <a:t>是总的需求条款数。</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en-US" altLang="zh-CN" dirty="0"/>
              <a:t>4</a:t>
            </a:r>
            <a:r>
              <a:rPr lang="zh-CN" altLang="en-US" dirty="0"/>
              <a:t>）可理解</a:t>
            </a:r>
            <a:r>
              <a:rPr lang="en-US" altLang="zh-CN" dirty="0"/>
              <a:t>(understandable)</a:t>
            </a:r>
            <a:endParaRPr lang="zh-CN" altLang="en-US" dirty="0"/>
          </a:p>
        </p:txBody>
      </p:sp>
      <p:sp>
        <p:nvSpPr>
          <p:cNvPr id="39939" name="内容占位符 2"/>
          <p:cNvSpPr>
            <a:spLocks noGrp="1"/>
          </p:cNvSpPr>
          <p:nvPr>
            <p:ph idx="1"/>
          </p:nvPr>
        </p:nvSpPr>
        <p:spPr>
          <a:xfrm>
            <a:off x="785813" y="1190171"/>
            <a:ext cx="8205787" cy="5134429"/>
          </a:xfrm>
        </p:spPr>
        <p:txBody>
          <a:bodyPr/>
          <a:lstStyle/>
          <a:p>
            <a:r>
              <a:rPr lang="en-US" altLang="zh-CN" sz="2400" dirty="0"/>
              <a:t>SRS</a:t>
            </a:r>
            <a:r>
              <a:rPr lang="zh-CN" altLang="en-US" sz="2400" dirty="0"/>
              <a:t>是可理解的，如果经过最少的解释，各种类型的读者都能够容易地理解所有需求的含义的话。读者包括：</a:t>
            </a:r>
            <a:endParaRPr lang="en-US" altLang="zh-CN" sz="2400" dirty="0"/>
          </a:p>
          <a:p>
            <a:pPr lvl="1"/>
            <a:r>
              <a:rPr lang="zh-CN" altLang="en-US" sz="2000" dirty="0"/>
              <a:t>客户、最终用户、项目经理、软件开发人员和测试人员。</a:t>
            </a:r>
            <a:endParaRPr lang="en-US" altLang="zh-CN" sz="2000" dirty="0"/>
          </a:p>
          <a:p>
            <a:pPr lvl="1"/>
            <a:r>
              <a:rPr lang="zh-CN" altLang="en-US" sz="2000" dirty="0"/>
              <a:t>要让前三类人员能理解的办法是用自然语言编写</a:t>
            </a:r>
            <a:r>
              <a:rPr lang="en-US" altLang="zh-CN" sz="2000" dirty="0"/>
              <a:t>SRS</a:t>
            </a:r>
            <a:r>
              <a:rPr lang="zh-CN" altLang="en-US" sz="2000" dirty="0"/>
              <a:t>。如果他们不理解</a:t>
            </a:r>
            <a:r>
              <a:rPr lang="en-US" altLang="zh-CN" sz="2000" dirty="0"/>
              <a:t>SRS</a:t>
            </a:r>
            <a:r>
              <a:rPr lang="zh-CN" altLang="en-US" sz="2000" dirty="0"/>
              <a:t>，就可能不同意，或者保留意见到开发后期或验收时，才提出不同意见。</a:t>
            </a:r>
            <a:endParaRPr lang="en-US" altLang="zh-CN" sz="2000" dirty="0"/>
          </a:p>
          <a:p>
            <a:r>
              <a:rPr lang="zh-CN" altLang="en-US" sz="2400" dirty="0"/>
              <a:t>用形式化的语言描述</a:t>
            </a:r>
            <a:r>
              <a:rPr lang="en-US" altLang="zh-CN" sz="2400" dirty="0"/>
              <a:t>SRS</a:t>
            </a:r>
            <a:r>
              <a:rPr lang="zh-CN" altLang="en-US" sz="2400" dirty="0"/>
              <a:t>更容易被后两类人员理解，加快系统的建造和测试步伐。</a:t>
            </a:r>
            <a:endParaRPr lang="en-US" altLang="zh-CN" sz="2400" dirty="0"/>
          </a:p>
          <a:p>
            <a:pPr lvl="1"/>
            <a:r>
              <a:rPr lang="zh-CN" altLang="en-US" sz="2000" dirty="0"/>
              <a:t>例如，用图表表达有利于客户和用户理解，用带语义的</a:t>
            </a:r>
            <a:r>
              <a:rPr lang="en-US" altLang="zh-CN" sz="2000" dirty="0"/>
              <a:t>Petri</a:t>
            </a:r>
            <a:r>
              <a:rPr lang="zh-CN" altLang="en-US" sz="2000" dirty="0"/>
              <a:t>网表达的需求容易被开发和测试人员理解。</a:t>
            </a:r>
            <a:endParaRPr lang="en-US" altLang="zh-CN" sz="2000" dirty="0"/>
          </a:p>
          <a:p>
            <a:r>
              <a:rPr lang="zh-CN" altLang="en-US" sz="2400" dirty="0"/>
              <a:t>图</a:t>
            </a:r>
            <a:r>
              <a:rPr lang="en-US" altLang="zh-CN" sz="2400" dirty="0"/>
              <a:t>8-8</a:t>
            </a:r>
            <a:r>
              <a:rPr lang="zh-CN" altLang="en-US" sz="2400" dirty="0"/>
              <a:t>表示表达了这种矛盾，例如，增加用</a:t>
            </a:r>
            <a:r>
              <a:rPr lang="en-US" altLang="zh-CN" sz="2400" dirty="0"/>
              <a:t>Petri</a:t>
            </a:r>
            <a:r>
              <a:rPr lang="zh-CN" altLang="en-US" sz="2400" dirty="0"/>
              <a:t>网表达需求，会增加开发和测试者的可理解性，同时也会增加客户和用户的不可理解程度。因此，可理解性是针对不同读者的一个折衷。</a:t>
            </a:r>
          </a:p>
          <a:p>
            <a:endParaRPr lang="zh-CN" alt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1"/>
          <p:cNvSpPr>
            <a:spLocks noGrp="1"/>
          </p:cNvSpPr>
          <p:nvPr>
            <p:ph type="title"/>
          </p:nvPr>
        </p:nvSpPr>
        <p:spPr/>
        <p:txBody>
          <a:bodyPr/>
          <a:lstStyle/>
          <a:p>
            <a:r>
              <a:rPr lang="zh-CN" altLang="en-US"/>
              <a:t>需求表达方式与可理解程度</a:t>
            </a:r>
          </a:p>
        </p:txBody>
      </p:sp>
      <p:sp>
        <p:nvSpPr>
          <p:cNvPr id="3077" name="Rectangle 3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graphicFrame>
        <p:nvGraphicFramePr>
          <p:cNvPr id="3074" name="Object 31"/>
          <p:cNvGraphicFramePr>
            <a:graphicFrameLocks noChangeAspect="1"/>
          </p:cNvGraphicFramePr>
          <p:nvPr/>
        </p:nvGraphicFramePr>
        <p:xfrm>
          <a:off x="1000125" y="5357813"/>
          <a:ext cx="1928813" cy="642937"/>
        </p:xfrm>
        <a:graphic>
          <a:graphicData uri="http://schemas.openxmlformats.org/presentationml/2006/ole">
            <mc:AlternateContent xmlns:mc="http://schemas.openxmlformats.org/markup-compatibility/2006">
              <mc:Choice xmlns:v="urn:schemas-microsoft-com:vml" Requires="v">
                <p:oleObj spid="_x0000_s3115" name="公式" r:id="rId4" imgW="812447" imgH="380835" progId="Equation.3">
                  <p:embed/>
                </p:oleObj>
              </mc:Choice>
              <mc:Fallback>
                <p:oleObj name="公式" r:id="rId4" imgW="812447" imgH="380835" progId="Equation.3">
                  <p:embed/>
                  <p:pic>
                    <p:nvPicPr>
                      <p:cNvPr id="0"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125" y="5357813"/>
                        <a:ext cx="1928813"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8" name="矩形 23"/>
          <p:cNvSpPr>
            <a:spLocks noChangeArrowheads="1"/>
          </p:cNvSpPr>
          <p:nvPr/>
        </p:nvSpPr>
        <p:spPr bwMode="auto">
          <a:xfrm>
            <a:off x="3000375" y="5214938"/>
            <a:ext cx="5572125" cy="830262"/>
          </a:xfrm>
          <a:prstGeom prst="rect">
            <a:avLst/>
          </a:prstGeom>
          <a:noFill/>
          <a:ln w="9525">
            <a:noFill/>
            <a:miter lim="800000"/>
            <a:headEnd/>
            <a:tailEnd/>
          </a:ln>
        </p:spPr>
        <p:txBody>
          <a:bodyPr>
            <a:spAutoFit/>
          </a:bodyPr>
          <a:lstStyle/>
          <a:p>
            <a:r>
              <a:rPr lang="zh-CN" altLang="en-US"/>
              <a:t>其中，</a:t>
            </a:r>
            <a:r>
              <a:rPr lang="en-US" altLang="zh-CN"/>
              <a:t>Nur</a:t>
            </a:r>
            <a:r>
              <a:rPr lang="zh-CN" altLang="en-US"/>
              <a:t>是所有评审人员理解的需求条款数，</a:t>
            </a:r>
            <a:r>
              <a:rPr lang="en-US" altLang="zh-CN"/>
              <a:t>Nr</a:t>
            </a:r>
            <a:r>
              <a:rPr lang="zh-CN" altLang="en-US"/>
              <a:t>表示总的需求条款数。</a:t>
            </a:r>
          </a:p>
        </p:txBody>
      </p:sp>
      <p:sp>
        <p:nvSpPr>
          <p:cNvPr id="3091"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101" name="Rectangle 29"/>
          <p:cNvSpPr>
            <a:spLocks noChangeArrowheads="1"/>
          </p:cNvSpPr>
          <p:nvPr/>
        </p:nvSpPr>
        <p:spPr bwMode="auto">
          <a:xfrm>
            <a:off x="0" y="28082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pic>
        <p:nvPicPr>
          <p:cNvPr id="3102" name="Picture 30"/>
          <p:cNvPicPr>
            <a:picLocks noChangeAspect="1" noChangeArrowheads="1"/>
          </p:cNvPicPr>
          <p:nvPr/>
        </p:nvPicPr>
        <p:blipFill>
          <a:blip r:embed="rId6"/>
          <a:srcRect/>
          <a:stretch>
            <a:fillRect/>
          </a:stretch>
        </p:blipFill>
        <p:spPr bwMode="auto">
          <a:xfrm>
            <a:off x="1004721" y="1030514"/>
            <a:ext cx="7703850" cy="4034972"/>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en-US" altLang="zh-CN" dirty="0"/>
              <a:t>5</a:t>
            </a:r>
            <a:r>
              <a:rPr lang="zh-CN" altLang="en-US" dirty="0"/>
              <a:t>）可验证</a:t>
            </a:r>
            <a:r>
              <a:rPr lang="en-US" altLang="zh-CN" dirty="0"/>
              <a:t>(Verifiable)</a:t>
            </a:r>
            <a:endParaRPr lang="zh-CN" altLang="en-US" dirty="0"/>
          </a:p>
        </p:txBody>
      </p:sp>
      <p:sp>
        <p:nvSpPr>
          <p:cNvPr id="40963" name="内容占位符 2"/>
          <p:cNvSpPr>
            <a:spLocks noGrp="1"/>
          </p:cNvSpPr>
          <p:nvPr>
            <p:ph idx="1"/>
          </p:nvPr>
        </p:nvSpPr>
        <p:spPr/>
        <p:txBody>
          <a:bodyPr/>
          <a:lstStyle/>
          <a:p>
            <a:r>
              <a:rPr lang="zh-CN" altLang="en-US"/>
              <a:t>一个</a:t>
            </a:r>
            <a:r>
              <a:rPr lang="en-US" altLang="zh-CN"/>
              <a:t>SRS</a:t>
            </a:r>
            <a:r>
              <a:rPr lang="zh-CN" altLang="en-US"/>
              <a:t>是可验证的，如果存在有穷的、费效合理的技术能够验证所建造的系统是否满足每个需求条款。</a:t>
            </a:r>
            <a:endParaRPr lang="en-US" altLang="zh-CN"/>
          </a:p>
          <a:p>
            <a:pPr lvl="1"/>
            <a:r>
              <a:rPr lang="zh-CN" altLang="en-US"/>
              <a:t>某些需求很容易被测试，例如，“按红色钮，红灯亮”。</a:t>
            </a:r>
            <a:endParaRPr lang="en-US" altLang="zh-CN"/>
          </a:p>
          <a:p>
            <a:pPr lvl="1"/>
            <a:r>
              <a:rPr lang="zh-CN" altLang="en-US"/>
              <a:t>而许多需求是很难被测试的，例如，“软件界面友好，易于使用。”这是由于</a:t>
            </a:r>
            <a:r>
              <a:rPr lang="en-US" altLang="zh-CN"/>
              <a:t>SRS</a:t>
            </a:r>
            <a:r>
              <a:rPr lang="zh-CN" altLang="en-US"/>
              <a:t>本身的表达就具有很大的歧义性、不可判定性、以及费用的限制。</a:t>
            </a:r>
            <a:endParaRPr lang="en-US" altLang="zh-CN"/>
          </a:p>
          <a:p>
            <a:pPr lvl="1"/>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6146"/>
          <p:cNvSpPr>
            <a:spLocks noGrp="1" noChangeArrowheads="1"/>
          </p:cNvSpPr>
          <p:nvPr>
            <p:ph type="title"/>
          </p:nvPr>
        </p:nvSpPr>
        <p:spPr/>
        <p:txBody>
          <a:bodyPr/>
          <a:lstStyle/>
          <a:p>
            <a:r>
              <a:rPr lang="en-US" altLang="zh-CN"/>
              <a:t>8.1 </a:t>
            </a:r>
            <a:r>
              <a:rPr lang="zh-CN" altLang="en-US"/>
              <a:t>引言</a:t>
            </a:r>
            <a:endParaRPr lang="en-US" altLang="zh-CN"/>
          </a:p>
        </p:txBody>
      </p:sp>
      <p:sp>
        <p:nvSpPr>
          <p:cNvPr id="1028" name="Rectangle 6147"/>
          <p:cNvSpPr>
            <a:spLocks noGrp="1" noChangeArrowheads="1"/>
          </p:cNvSpPr>
          <p:nvPr>
            <p:ph type="body" idx="1"/>
          </p:nvPr>
        </p:nvSpPr>
        <p:spPr>
          <a:xfrm>
            <a:off x="714375" y="954316"/>
            <a:ext cx="2500313" cy="5429250"/>
          </a:xfrm>
        </p:spPr>
        <p:txBody>
          <a:bodyPr vert="eaVert"/>
          <a:lstStyle/>
          <a:p>
            <a:pPr>
              <a:buFontTx/>
              <a:buNone/>
            </a:pPr>
            <a:r>
              <a:rPr lang="zh-CN" altLang="en-US" sz="2800" dirty="0">
                <a:latin typeface="华文行楷" pitchFamily="2" charset="-122"/>
                <a:ea typeface="华文行楷" pitchFamily="2" charset="-122"/>
              </a:rPr>
              <a:t>            软件项目失败的最主要原因并不是软件设计和代码编写等方面的技术原因，很大程度上是对用户的需求分析不够等方面非技术的原因。</a:t>
            </a:r>
            <a:endParaRPr lang="en-US" altLang="zh-CN" sz="2800" dirty="0">
              <a:latin typeface="华文行楷" pitchFamily="2" charset="-122"/>
              <a:ea typeface="华文行楷" pitchFamily="2" charset="-122"/>
            </a:endParaRPr>
          </a:p>
        </p:txBody>
      </p:sp>
      <p:sp>
        <p:nvSpPr>
          <p:cNvPr id="102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6" name="Object 1"/>
          <p:cNvGraphicFramePr>
            <a:graphicFrameLocks noChangeAspect="1"/>
          </p:cNvGraphicFramePr>
          <p:nvPr/>
        </p:nvGraphicFramePr>
        <p:xfrm>
          <a:off x="2714625" y="1143000"/>
          <a:ext cx="6429375" cy="4214813"/>
        </p:xfrm>
        <a:graphic>
          <a:graphicData uri="http://schemas.openxmlformats.org/presentationml/2006/ole">
            <mc:AlternateContent xmlns:mc="http://schemas.openxmlformats.org/markup-compatibility/2006">
              <mc:Choice xmlns:v="urn:schemas-microsoft-com:vml" Requires="v">
                <p:oleObj spid="_x0000_s1070" name="图表" r:id="rId4" imgW="4686300" imgH="2971800" progId="MSGraph.Chart.8">
                  <p:embed/>
                </p:oleObj>
              </mc:Choice>
              <mc:Fallback>
                <p:oleObj name="图表" r:id="rId4" imgW="4686300" imgH="2971800" progId="MSGraph.Chart.8">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4625" y="1143000"/>
                        <a:ext cx="6429375" cy="421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0" name="矩形 5"/>
          <p:cNvSpPr>
            <a:spLocks noChangeArrowheads="1"/>
          </p:cNvSpPr>
          <p:nvPr/>
        </p:nvSpPr>
        <p:spPr bwMode="auto">
          <a:xfrm>
            <a:off x="3357563" y="5214938"/>
            <a:ext cx="5786437" cy="830262"/>
          </a:xfrm>
          <a:prstGeom prst="rect">
            <a:avLst/>
          </a:prstGeom>
          <a:noFill/>
          <a:ln w="9525">
            <a:noFill/>
            <a:miter lim="800000"/>
            <a:headEnd/>
            <a:tailEnd/>
          </a:ln>
        </p:spPr>
        <p:txBody>
          <a:bodyPr>
            <a:spAutoFit/>
          </a:bodyPr>
          <a:lstStyle/>
          <a:p>
            <a:r>
              <a:rPr lang="zh-CN" altLang="en-US"/>
              <a:t>软件需求导致软件项目失败的比例达到“</a:t>
            </a:r>
            <a:r>
              <a:rPr lang="en-US" altLang="zh-CN"/>
              <a:t>64.8%</a:t>
            </a:r>
            <a:r>
              <a:rPr lang="zh-CN" altLang="en-US"/>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p:cNvSpPr>
          <p:nvPr>
            <p:ph type="title"/>
          </p:nvPr>
        </p:nvSpPr>
        <p:spPr/>
        <p:txBody>
          <a:bodyPr/>
          <a:lstStyle/>
          <a:p>
            <a:endParaRPr lang="zh-CN" altLang="en-US"/>
          </a:p>
        </p:txBody>
      </p:sp>
      <p:sp>
        <p:nvSpPr>
          <p:cNvPr id="4100" name="内容占位符 2"/>
          <p:cNvSpPr>
            <a:spLocks noGrp="1"/>
          </p:cNvSpPr>
          <p:nvPr>
            <p:ph idx="1"/>
          </p:nvPr>
        </p:nvSpPr>
        <p:spPr>
          <a:xfrm>
            <a:off x="857250" y="4500563"/>
            <a:ext cx="8001000" cy="1143000"/>
          </a:xfrm>
        </p:spPr>
        <p:txBody>
          <a:bodyPr/>
          <a:lstStyle/>
          <a:p>
            <a:r>
              <a:rPr lang="zh-CN" altLang="en-US" sz="2800"/>
              <a:t>其中，</a:t>
            </a:r>
            <a:r>
              <a:rPr lang="en-US" altLang="zh-CN" sz="2800"/>
              <a:t>c(N</a:t>
            </a:r>
            <a:r>
              <a:rPr lang="en-US" altLang="zh-CN" sz="2800" baseline="-25000"/>
              <a:t>i</a:t>
            </a:r>
            <a:r>
              <a:rPr lang="en-US" altLang="zh-CN" sz="2800"/>
              <a:t>) </a:t>
            </a:r>
            <a:r>
              <a:rPr lang="zh-CN" altLang="en-US" sz="2800"/>
              <a:t>和</a:t>
            </a:r>
            <a:r>
              <a:rPr lang="en-US" altLang="zh-CN" sz="2800"/>
              <a:t>t(N</a:t>
            </a:r>
            <a:r>
              <a:rPr lang="en-US" altLang="zh-CN" sz="2800" baseline="-25000"/>
              <a:t>i </a:t>
            </a:r>
            <a:r>
              <a:rPr lang="en-US" altLang="zh-CN" sz="2800"/>
              <a:t>)</a:t>
            </a:r>
            <a:r>
              <a:rPr lang="zh-CN" altLang="en-US" sz="2800"/>
              <a:t>分别表达验证需求条款</a:t>
            </a:r>
            <a:r>
              <a:rPr lang="en-US" altLang="zh-CN" sz="2800"/>
              <a:t>N</a:t>
            </a:r>
            <a:r>
              <a:rPr lang="en-US" altLang="zh-CN" sz="2800" baseline="-25000"/>
              <a:t>i</a:t>
            </a:r>
            <a:r>
              <a:rPr lang="en-US" altLang="zh-CN" sz="2800"/>
              <a:t> </a:t>
            </a:r>
            <a:r>
              <a:rPr lang="zh-CN" altLang="en-US" sz="2800"/>
              <a:t>的所需的费用和时间。</a:t>
            </a:r>
          </a:p>
          <a:p>
            <a:endParaRPr lang="zh-CN" altLang="en-US"/>
          </a:p>
        </p:txBody>
      </p:sp>
      <p:sp>
        <p:nvSpPr>
          <p:cNvPr id="4101"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graphicFrame>
        <p:nvGraphicFramePr>
          <p:cNvPr id="4098" name="Object 1"/>
          <p:cNvGraphicFramePr>
            <a:graphicFrameLocks noChangeAspect="1"/>
          </p:cNvGraphicFramePr>
          <p:nvPr/>
        </p:nvGraphicFramePr>
        <p:xfrm>
          <a:off x="1500188" y="3214688"/>
          <a:ext cx="5535612" cy="900112"/>
        </p:xfrm>
        <a:graphic>
          <a:graphicData uri="http://schemas.openxmlformats.org/presentationml/2006/ole">
            <mc:AlternateContent xmlns:mc="http://schemas.openxmlformats.org/markup-compatibility/2006">
              <mc:Choice xmlns:v="urn:schemas-microsoft-com:vml" Requires="v">
                <p:oleObj spid="_x0000_s4136" name="公式" r:id="rId3" imgW="2336800" imgH="406400" progId="Equation.3">
                  <p:embed/>
                </p:oleObj>
              </mc:Choice>
              <mc:Fallback>
                <p:oleObj name="公式" r:id="rId3" imgW="2336800" imgH="4064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188" y="3214688"/>
                        <a:ext cx="5535612" cy="900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2" name="矩形 5"/>
          <p:cNvSpPr>
            <a:spLocks noChangeArrowheads="1"/>
          </p:cNvSpPr>
          <p:nvPr/>
        </p:nvSpPr>
        <p:spPr bwMode="auto">
          <a:xfrm>
            <a:off x="1071563" y="1214438"/>
            <a:ext cx="7715250" cy="1384300"/>
          </a:xfrm>
          <a:prstGeom prst="rect">
            <a:avLst/>
          </a:prstGeom>
          <a:noFill/>
          <a:ln w="9525">
            <a:noFill/>
            <a:miter lim="800000"/>
            <a:headEnd/>
            <a:tailEnd/>
          </a:ln>
        </p:spPr>
        <p:txBody>
          <a:bodyPr>
            <a:spAutoFit/>
          </a:bodyPr>
          <a:lstStyle/>
          <a:p>
            <a:r>
              <a:rPr lang="zh-CN" altLang="en-US" sz="2800"/>
              <a:t>可以简单地度量</a:t>
            </a:r>
            <a:r>
              <a:rPr lang="en-US" altLang="zh-CN" sz="2800"/>
              <a:t>SRS</a:t>
            </a:r>
            <a:r>
              <a:rPr lang="zh-CN" altLang="en-US" sz="2800"/>
              <a:t>中的需求条款可验证的百分比。但是，这种度量不能反映出费用和工期情况。</a:t>
            </a:r>
            <a:endParaRPr lang="en-US" altLang="zh-CN" sz="2800"/>
          </a:p>
          <a:p>
            <a:r>
              <a:rPr lang="zh-CN" altLang="en-US" sz="2800"/>
              <a:t>建议的方法是：</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en-US" altLang="zh-CN" b="1"/>
              <a:t>6</a:t>
            </a:r>
            <a:r>
              <a:rPr lang="zh-CN" altLang="en-US" b="1"/>
              <a:t>）内部一致</a:t>
            </a:r>
            <a:r>
              <a:rPr lang="en-US" altLang="zh-CN" b="1"/>
              <a:t>(Internally Consistent)</a:t>
            </a:r>
            <a:endParaRPr lang="zh-CN" altLang="en-US"/>
          </a:p>
        </p:txBody>
      </p:sp>
      <p:sp>
        <p:nvSpPr>
          <p:cNvPr id="41987" name="内容占位符 2"/>
          <p:cNvSpPr>
            <a:spLocks noGrp="1"/>
          </p:cNvSpPr>
          <p:nvPr>
            <p:ph idx="1"/>
          </p:nvPr>
        </p:nvSpPr>
        <p:spPr/>
        <p:txBody>
          <a:bodyPr/>
          <a:lstStyle/>
          <a:p>
            <a:r>
              <a:rPr lang="zh-CN" altLang="en-US" sz="2800" dirty="0"/>
              <a:t>一个</a:t>
            </a:r>
            <a:r>
              <a:rPr lang="en-US" sz="2800" dirty="0"/>
              <a:t> </a:t>
            </a:r>
            <a:r>
              <a:rPr lang="en-US" altLang="zh-CN" sz="2800" dirty="0"/>
              <a:t>SRS</a:t>
            </a:r>
            <a:r>
              <a:rPr lang="zh-CN" altLang="en-US" sz="2800" dirty="0"/>
              <a:t>是内部一致的，当且仅当所陈述的单个需求之间没有矛盾。</a:t>
            </a:r>
            <a:endParaRPr lang="en-US" altLang="zh-CN" sz="2800" dirty="0"/>
          </a:p>
          <a:p>
            <a:r>
              <a:rPr lang="zh-CN" altLang="en-US" sz="2800" dirty="0"/>
              <a:t>如果将</a:t>
            </a:r>
            <a:r>
              <a:rPr lang="en-US" altLang="zh-CN" sz="2800" dirty="0"/>
              <a:t>SRS</a:t>
            </a:r>
            <a:r>
              <a:rPr lang="zh-CN" altLang="en-US" sz="2800" dirty="0"/>
              <a:t>的一个功能定义为从输入和状态到状态和输出的映射，那么所有的功能就是一个有限状态机</a:t>
            </a:r>
            <a:r>
              <a:rPr lang="en-US" altLang="zh-CN" sz="2800" dirty="0"/>
              <a:t>(FSM )</a:t>
            </a:r>
            <a:r>
              <a:rPr lang="zh-CN" altLang="en-US" sz="2800" dirty="0"/>
              <a:t>。</a:t>
            </a:r>
            <a:r>
              <a:rPr lang="en-US" altLang="zh-CN" sz="2800" dirty="0"/>
              <a:t>SRS </a:t>
            </a:r>
            <a:r>
              <a:rPr lang="zh-CN" altLang="en-US" sz="2800" dirty="0"/>
              <a:t>就是一个确定的</a:t>
            </a:r>
            <a:r>
              <a:rPr lang="en-US" altLang="zh-CN" sz="2800" dirty="0"/>
              <a:t>FSM</a:t>
            </a:r>
            <a:r>
              <a:rPr lang="zh-CN" altLang="en-US" sz="2800" dirty="0"/>
              <a:t>。不确定性是指</a:t>
            </a:r>
            <a:r>
              <a:rPr lang="en-US" altLang="zh-CN" sz="2800" dirty="0"/>
              <a:t>SRS</a:t>
            </a:r>
            <a:r>
              <a:rPr lang="zh-CN" altLang="en-US" sz="2800" dirty="0"/>
              <a:t>对一个情况定义了多个系统响应或多个下一个状态。假定所有的激励</a:t>
            </a:r>
            <a:r>
              <a:rPr lang="en-US" altLang="zh-CN" sz="2800" dirty="0"/>
              <a:t>(Stimuli)</a:t>
            </a:r>
            <a:r>
              <a:rPr lang="zh-CN" altLang="en-US" sz="2800" dirty="0"/>
              <a:t>为</a:t>
            </a:r>
            <a:r>
              <a:rPr lang="en-US" altLang="zh-CN" sz="2800" dirty="0"/>
              <a:t>Ni</a:t>
            </a:r>
            <a:r>
              <a:rPr lang="zh-CN" altLang="en-US" sz="2800" dirty="0"/>
              <a:t>，所有的状态是</a:t>
            </a:r>
            <a:r>
              <a:rPr lang="en-US" altLang="zh-CN" sz="2800" dirty="0"/>
              <a:t>N</a:t>
            </a:r>
            <a:r>
              <a:rPr lang="en-US" altLang="zh-CN" sz="2800" baseline="-25000" dirty="0"/>
              <a:t>s</a:t>
            </a:r>
            <a:r>
              <a:rPr lang="zh-CN" altLang="en-US" sz="2800" dirty="0"/>
              <a:t>。那么，</a:t>
            </a:r>
            <a:r>
              <a:rPr lang="en-US" altLang="zh-CN" sz="2800" dirty="0"/>
              <a:t>N</a:t>
            </a:r>
            <a:r>
              <a:rPr lang="en-US" altLang="zh-CN" sz="2800" baseline="-25000" dirty="0"/>
              <a:t>i</a:t>
            </a:r>
            <a:r>
              <a:rPr lang="en-US" altLang="zh-CN" sz="2800" dirty="0"/>
              <a:t> </a:t>
            </a:r>
            <a:r>
              <a:rPr lang="en-US" altLang="zh-CN" sz="2800" dirty="0" err="1"/>
              <a:t>xN</a:t>
            </a:r>
            <a:r>
              <a:rPr lang="en-US" altLang="zh-CN" sz="2800" baseline="-25000" dirty="0" err="1"/>
              <a:t>s</a:t>
            </a:r>
            <a:r>
              <a:rPr lang="zh-CN" altLang="en-US" sz="2800" dirty="0"/>
              <a:t>是总的需要完成的功能，且相互间是一致和无冗余的。将实际的一个个的功能记为</a:t>
            </a:r>
            <a:r>
              <a:rPr lang="en-US" altLang="zh-CN" sz="2800" dirty="0"/>
              <a:t>Nu</a:t>
            </a:r>
            <a:r>
              <a:rPr lang="zh-CN" altLang="en-US" sz="2800" dirty="0"/>
              <a:t>，那么不确定的功能为</a:t>
            </a:r>
            <a:r>
              <a:rPr lang="en-US" altLang="zh-CN" sz="2800" dirty="0" err="1"/>
              <a:t>Nn</a:t>
            </a:r>
            <a:r>
              <a:rPr lang="zh-CN" altLang="en-US" sz="2800" dirty="0"/>
              <a:t>。</a:t>
            </a:r>
          </a:p>
          <a:p>
            <a:endParaRPr lang="en-US"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90600" y="1295400"/>
            <a:ext cx="8001000" cy="919163"/>
          </a:xfrm>
        </p:spPr>
        <p:txBody>
          <a:bodyPr/>
          <a:lstStyle/>
          <a:p>
            <a:pPr>
              <a:defRPr/>
            </a:pPr>
            <a:r>
              <a:rPr lang="zh-CN" altLang="en-US" sz="2800" kern="1200" dirty="0"/>
              <a:t>这样内部不一致性为：</a:t>
            </a:r>
          </a:p>
        </p:txBody>
      </p:sp>
      <p:sp>
        <p:nvSpPr>
          <p:cNvPr id="5125"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graphicFrame>
        <p:nvGraphicFramePr>
          <p:cNvPr id="5122" name="Object 1"/>
          <p:cNvGraphicFramePr>
            <a:graphicFrameLocks noChangeAspect="1"/>
          </p:cNvGraphicFramePr>
          <p:nvPr/>
        </p:nvGraphicFramePr>
        <p:xfrm>
          <a:off x="1428750" y="2071688"/>
          <a:ext cx="3571875" cy="1090612"/>
        </p:xfrm>
        <a:graphic>
          <a:graphicData uri="http://schemas.openxmlformats.org/presentationml/2006/ole">
            <mc:AlternateContent xmlns:mc="http://schemas.openxmlformats.org/markup-compatibility/2006">
              <mc:Choice xmlns:v="urn:schemas-microsoft-com:vml" Requires="v">
                <p:oleObj spid="_x0000_s5163" name="公式" r:id="rId4" imgW="1244600" imgH="381000" progId="Equation.3">
                  <p:embed/>
                </p:oleObj>
              </mc:Choice>
              <mc:Fallback>
                <p:oleObj name="公式" r:id="rId4" imgW="1244600" imgH="3810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750" y="2071688"/>
                        <a:ext cx="3571875" cy="1090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6" name="Rectangle 3"/>
          <p:cNvSpPr>
            <a:spLocks noChangeArrowheads="1"/>
          </p:cNvSpPr>
          <p:nvPr/>
        </p:nvSpPr>
        <p:spPr bwMode="auto">
          <a:xfrm>
            <a:off x="1571625" y="3357563"/>
            <a:ext cx="6715125" cy="954087"/>
          </a:xfrm>
          <a:prstGeom prst="rect">
            <a:avLst/>
          </a:prstGeom>
          <a:noFill/>
          <a:ln w="9525">
            <a:noFill/>
            <a:miter lim="800000"/>
            <a:headEnd/>
            <a:tailEnd/>
          </a:ln>
        </p:spPr>
        <p:txBody>
          <a:bodyPr anchor="ctr">
            <a:spAutoFit/>
          </a:bodyPr>
          <a:lstStyle/>
          <a:p>
            <a:pPr indent="269875" eaLnBrk="0" hangingPunct="0"/>
            <a:r>
              <a:rPr lang="zh-CN" sz="2800"/>
              <a:t>其范围为</a:t>
            </a:r>
            <a:r>
              <a:rPr lang="en-US" altLang="zh-CN" sz="2800"/>
              <a:t>0 (</a:t>
            </a:r>
            <a:r>
              <a:rPr lang="zh-CN" altLang="en-US" sz="2800"/>
              <a:t>表示</a:t>
            </a:r>
            <a:r>
              <a:rPr lang="en-US" altLang="zh-CN" sz="2800"/>
              <a:t>100%</a:t>
            </a:r>
            <a:r>
              <a:rPr lang="zh-CN" altLang="en-US" sz="2800"/>
              <a:t>的内部不一致</a:t>
            </a:r>
            <a:r>
              <a:rPr lang="en-US" altLang="zh-CN" sz="2800"/>
              <a:t>) ~1</a:t>
            </a:r>
            <a:r>
              <a:rPr lang="zh-CN" altLang="en-US" sz="2800"/>
              <a:t>（表示</a:t>
            </a:r>
            <a:r>
              <a:rPr lang="en-US" altLang="zh-CN" sz="2800"/>
              <a:t>100%</a:t>
            </a:r>
            <a:r>
              <a:rPr lang="zh-CN" altLang="en-US" sz="2800"/>
              <a:t>内部一致）。</a:t>
            </a:r>
          </a:p>
        </p:txBody>
      </p:sp>
      <p:sp>
        <p:nvSpPr>
          <p:cNvPr id="5127" name="矩形 6"/>
          <p:cNvSpPr>
            <a:spLocks noChangeArrowheads="1"/>
          </p:cNvSpPr>
          <p:nvPr/>
        </p:nvSpPr>
        <p:spPr bwMode="auto">
          <a:xfrm>
            <a:off x="1175657" y="4714875"/>
            <a:ext cx="7539718" cy="1200150"/>
          </a:xfrm>
          <a:prstGeom prst="rect">
            <a:avLst/>
          </a:prstGeom>
          <a:noFill/>
          <a:ln w="9525">
            <a:solidFill>
              <a:schemeClr val="accent1"/>
            </a:solidFill>
            <a:miter lim="800000"/>
            <a:headEnd/>
            <a:tailEnd/>
          </a:ln>
        </p:spPr>
        <p:txBody>
          <a:bodyPr wrap="square">
            <a:spAutoFit/>
          </a:bodyPr>
          <a:lstStyle/>
          <a:p>
            <a:r>
              <a:rPr lang="zh-CN" altLang="en-US" dirty="0"/>
              <a:t>有一些检查内部一致性的工具可以验证</a:t>
            </a:r>
            <a:r>
              <a:rPr lang="en-US" altLang="zh-CN" dirty="0"/>
              <a:t>SRS</a:t>
            </a:r>
            <a:r>
              <a:rPr lang="zh-CN" altLang="en-US" dirty="0"/>
              <a:t>内部一致性，但是，均要求把</a:t>
            </a:r>
            <a:r>
              <a:rPr lang="en-US" altLang="zh-CN" dirty="0"/>
              <a:t>SRS</a:t>
            </a:r>
            <a:r>
              <a:rPr lang="zh-CN" altLang="en-US" dirty="0"/>
              <a:t>用</a:t>
            </a:r>
            <a:r>
              <a:rPr lang="en-US" altLang="zh-CN" dirty="0"/>
              <a:t>DFD(</a:t>
            </a:r>
            <a:r>
              <a:rPr lang="zh-CN" altLang="en-US" dirty="0"/>
              <a:t>数据流图</a:t>
            </a:r>
            <a:r>
              <a:rPr lang="en-US" altLang="zh-CN" dirty="0"/>
              <a:t>)</a:t>
            </a:r>
            <a:r>
              <a:rPr lang="zh-CN" altLang="en-US" dirty="0"/>
              <a:t>和</a:t>
            </a:r>
            <a:r>
              <a:rPr lang="en-US" altLang="zh-CN" dirty="0"/>
              <a:t>FSM(</a:t>
            </a:r>
            <a:r>
              <a:rPr lang="zh-CN" altLang="en-US" dirty="0"/>
              <a:t>有限状态其</a:t>
            </a:r>
            <a:r>
              <a:rPr lang="en-US" altLang="zh-CN" dirty="0"/>
              <a:t>)</a:t>
            </a:r>
            <a:r>
              <a:rPr lang="zh-CN" altLang="en-US" dirty="0"/>
              <a:t>表示出来。</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标题 1"/>
          <p:cNvSpPr>
            <a:spLocks noGrp="1"/>
          </p:cNvSpPr>
          <p:nvPr>
            <p:ph type="title"/>
          </p:nvPr>
        </p:nvSpPr>
        <p:spPr/>
        <p:txBody>
          <a:bodyPr/>
          <a:lstStyle/>
          <a:p>
            <a:r>
              <a:rPr lang="en-US" altLang="zh-CN" dirty="0"/>
              <a:t>7</a:t>
            </a:r>
            <a:r>
              <a:rPr lang="zh-CN" altLang="en-US" dirty="0"/>
              <a:t>）外部一致</a:t>
            </a:r>
            <a:r>
              <a:rPr lang="en-US" altLang="zh-CN" dirty="0"/>
              <a:t>(Externally Consistent)</a:t>
            </a:r>
            <a:endParaRPr lang="zh-CN" altLang="en-US" dirty="0"/>
          </a:p>
        </p:txBody>
      </p:sp>
      <p:sp>
        <p:nvSpPr>
          <p:cNvPr id="3" name="内容占位符 2"/>
          <p:cNvSpPr>
            <a:spLocks noGrp="1"/>
          </p:cNvSpPr>
          <p:nvPr>
            <p:ph idx="1"/>
          </p:nvPr>
        </p:nvSpPr>
        <p:spPr>
          <a:xfrm>
            <a:off x="990600" y="1295400"/>
            <a:ext cx="8001000" cy="990600"/>
          </a:xfrm>
        </p:spPr>
        <p:txBody>
          <a:bodyPr/>
          <a:lstStyle/>
          <a:p>
            <a:pPr>
              <a:defRPr/>
            </a:pPr>
            <a:r>
              <a:rPr lang="zh-CN" altLang="en-US" sz="2400" kern="1200" dirty="0"/>
              <a:t>一个</a:t>
            </a:r>
            <a:r>
              <a:rPr lang="en-US" altLang="en-US" sz="2400" kern="1200" dirty="0"/>
              <a:t> SRS</a:t>
            </a:r>
            <a:r>
              <a:rPr lang="zh-CN" altLang="en-US" sz="2400" kern="1200" dirty="0"/>
              <a:t>是外部一致的，当且仅当所陈述的需求与当前基线规定的文档之间没有矛盾。</a:t>
            </a:r>
          </a:p>
        </p:txBody>
      </p:sp>
      <p:graphicFrame>
        <p:nvGraphicFramePr>
          <p:cNvPr id="6146" name="Object 1"/>
          <p:cNvGraphicFramePr>
            <a:graphicFrameLocks noChangeAspect="1"/>
          </p:cNvGraphicFramePr>
          <p:nvPr/>
        </p:nvGraphicFramePr>
        <p:xfrm>
          <a:off x="1643063" y="2500313"/>
          <a:ext cx="4643437" cy="855662"/>
        </p:xfrm>
        <a:graphic>
          <a:graphicData uri="http://schemas.openxmlformats.org/presentationml/2006/ole">
            <mc:AlternateContent xmlns:mc="http://schemas.openxmlformats.org/markup-compatibility/2006">
              <mc:Choice xmlns:v="urn:schemas-microsoft-com:vml" Requires="v">
                <p:oleObj spid="_x0000_s6184" name="公式" r:id="rId3" imgW="2070100" imgH="381000" progId="Equation.3">
                  <p:embed/>
                </p:oleObj>
              </mc:Choice>
              <mc:Fallback>
                <p:oleObj name="公式" r:id="rId3" imgW="2070100" imgH="3810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63" y="2500313"/>
                        <a:ext cx="4643437" cy="855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0" name="Rectangle 3"/>
          <p:cNvSpPr>
            <a:spLocks noChangeArrowheads="1"/>
          </p:cNvSpPr>
          <p:nvPr/>
        </p:nvSpPr>
        <p:spPr bwMode="auto">
          <a:xfrm>
            <a:off x="928688" y="3786188"/>
            <a:ext cx="8215312" cy="830262"/>
          </a:xfrm>
          <a:prstGeom prst="rect">
            <a:avLst/>
          </a:prstGeom>
          <a:noFill/>
          <a:ln w="9525">
            <a:noFill/>
            <a:miter lim="800000"/>
            <a:headEnd/>
            <a:tailEnd/>
          </a:ln>
        </p:spPr>
        <p:txBody>
          <a:bodyPr anchor="ctr">
            <a:spAutoFit/>
          </a:bodyPr>
          <a:lstStyle/>
          <a:p>
            <a:pPr marL="342900" indent="-342900" eaLnBrk="0" hangingPunct="0">
              <a:spcBef>
                <a:spcPct val="20000"/>
              </a:spcBef>
              <a:buFontTx/>
              <a:buChar char="•"/>
            </a:pPr>
            <a:r>
              <a:rPr lang="en-US" altLang="zh-CN" dirty="0"/>
              <a:t>N</a:t>
            </a:r>
            <a:r>
              <a:rPr lang="en-US" altLang="zh-CN" baseline="-25000" dirty="0"/>
              <a:t>EC</a:t>
            </a:r>
            <a:r>
              <a:rPr lang="zh-CN" altLang="en-US" dirty="0"/>
              <a:t>表示</a:t>
            </a:r>
            <a:r>
              <a:rPr lang="en-US" altLang="zh-CN" dirty="0"/>
              <a:t>SRS</a:t>
            </a:r>
            <a:r>
              <a:rPr lang="zh-CN" altLang="en-US" dirty="0"/>
              <a:t>中与所有的其它文档一致的需求条款个数，</a:t>
            </a:r>
            <a:r>
              <a:rPr lang="en-US" altLang="zh-CN" dirty="0"/>
              <a:t>N</a:t>
            </a:r>
            <a:r>
              <a:rPr lang="en-US" altLang="zh-CN" baseline="-25000" dirty="0"/>
              <a:t>EI </a:t>
            </a:r>
            <a:r>
              <a:rPr lang="zh-CN" altLang="en-US" dirty="0"/>
              <a:t>是不一致的需求条款个数。</a:t>
            </a:r>
            <a:r>
              <a:rPr lang="en-US" altLang="zh-CN" dirty="0"/>
              <a:t>Nr =N</a:t>
            </a:r>
            <a:r>
              <a:rPr lang="en-US" altLang="zh-CN" baseline="-25000" dirty="0"/>
              <a:t>EC</a:t>
            </a:r>
            <a:r>
              <a:rPr lang="en-US" altLang="zh-CN" dirty="0"/>
              <a:t> + N</a:t>
            </a:r>
            <a:r>
              <a:rPr lang="en-US" altLang="zh-CN" baseline="-25000" dirty="0"/>
              <a:t>EI </a:t>
            </a:r>
          </a:p>
        </p:txBody>
      </p:sp>
      <p:sp>
        <p:nvSpPr>
          <p:cNvPr id="6151" name="矩形 6"/>
          <p:cNvSpPr>
            <a:spLocks noChangeArrowheads="1"/>
          </p:cNvSpPr>
          <p:nvPr/>
        </p:nvSpPr>
        <p:spPr bwMode="auto">
          <a:xfrm>
            <a:off x="1000125" y="4929188"/>
            <a:ext cx="7358063" cy="1200150"/>
          </a:xfrm>
          <a:prstGeom prst="rect">
            <a:avLst/>
          </a:prstGeom>
          <a:noFill/>
          <a:ln w="9525">
            <a:noFill/>
            <a:miter lim="800000"/>
            <a:headEnd/>
            <a:tailEnd/>
          </a:ln>
        </p:spPr>
        <p:txBody>
          <a:bodyPr>
            <a:spAutoFit/>
          </a:bodyPr>
          <a:lstStyle/>
          <a:p>
            <a:r>
              <a:rPr lang="zh-CN" altLang="en-US"/>
              <a:t>为提高外部一致性，我们必须全面地建立和维护需求文档与其它文档</a:t>
            </a:r>
            <a:r>
              <a:rPr lang="en-US" altLang="zh-CN"/>
              <a:t>(</a:t>
            </a:r>
            <a:r>
              <a:rPr lang="zh-CN" altLang="en-US"/>
              <a:t>例如，与开发计划、开发合同等等</a:t>
            </a:r>
            <a:r>
              <a:rPr lang="en-US" altLang="zh-CN"/>
              <a:t>)</a:t>
            </a:r>
            <a:r>
              <a:rPr lang="zh-CN" altLang="en-US"/>
              <a:t>之间的交叉引用关系</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1"/>
          <p:cNvSpPr>
            <a:spLocks noGrp="1"/>
          </p:cNvSpPr>
          <p:nvPr>
            <p:ph type="title"/>
          </p:nvPr>
        </p:nvSpPr>
        <p:spPr/>
        <p:txBody>
          <a:bodyPr/>
          <a:lstStyle/>
          <a:p>
            <a:r>
              <a:rPr lang="en-US" altLang="zh-CN" dirty="0"/>
              <a:t>8</a:t>
            </a:r>
            <a:r>
              <a:rPr lang="zh-CN" altLang="en-US" dirty="0"/>
              <a:t>）可实现</a:t>
            </a:r>
            <a:r>
              <a:rPr lang="en-US" altLang="zh-CN" dirty="0"/>
              <a:t>(Achievable)</a:t>
            </a:r>
            <a:endParaRPr lang="zh-CN" altLang="en-US" dirty="0"/>
          </a:p>
        </p:txBody>
      </p:sp>
      <p:sp>
        <p:nvSpPr>
          <p:cNvPr id="7172" name="内容占位符 2"/>
          <p:cNvSpPr>
            <a:spLocks noGrp="1"/>
          </p:cNvSpPr>
          <p:nvPr>
            <p:ph idx="1"/>
          </p:nvPr>
        </p:nvSpPr>
        <p:spPr/>
        <p:txBody>
          <a:bodyPr/>
          <a:lstStyle/>
          <a:p>
            <a:r>
              <a:rPr lang="zh-CN" altLang="en-US" sz="2400"/>
              <a:t>一个</a:t>
            </a:r>
            <a:r>
              <a:rPr lang="en-US" altLang="zh-CN" sz="2400"/>
              <a:t>SRS</a:t>
            </a:r>
            <a:r>
              <a:rPr lang="zh-CN" altLang="en-US" sz="2400"/>
              <a:t>是可实现的，当且仅当至少存在一种设计和实现方案可以正确的实现</a:t>
            </a:r>
            <a:r>
              <a:rPr lang="en-US" altLang="zh-CN" sz="2400"/>
              <a:t>SRS</a:t>
            </a:r>
            <a:r>
              <a:rPr lang="zh-CN" altLang="en-US" sz="2400"/>
              <a:t>。</a:t>
            </a:r>
            <a:r>
              <a:rPr lang="en-US" altLang="zh-CN" sz="2400"/>
              <a:t>Q</a:t>
            </a:r>
            <a:r>
              <a:rPr lang="en-US" altLang="zh-CN" sz="2400" baseline="-25000"/>
              <a:t>8</a:t>
            </a:r>
            <a:r>
              <a:rPr lang="zh-CN" altLang="en-US" sz="2400"/>
              <a:t>，就应当是</a:t>
            </a:r>
            <a:r>
              <a:rPr lang="en-US" altLang="zh-CN" sz="2400"/>
              <a:t>0</a:t>
            </a:r>
            <a:r>
              <a:rPr lang="zh-CN" altLang="en-US" sz="2400"/>
              <a:t>或</a:t>
            </a:r>
            <a:r>
              <a:rPr lang="en-US" altLang="zh-CN" sz="2400"/>
              <a:t>1</a:t>
            </a:r>
            <a:r>
              <a:rPr lang="zh-CN" altLang="en-US" sz="2400"/>
              <a:t>。即，一组需求能够被实现或不能满足给定的验收条件。可实现性为：</a:t>
            </a:r>
          </a:p>
          <a:p>
            <a:endParaRPr lang="zh-CN" altLang="en-US"/>
          </a:p>
        </p:txBody>
      </p:sp>
      <p:sp>
        <p:nvSpPr>
          <p:cNvPr id="7173"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graphicFrame>
        <p:nvGraphicFramePr>
          <p:cNvPr id="7170" name="Object 1"/>
          <p:cNvGraphicFramePr>
            <a:graphicFrameLocks noChangeAspect="1"/>
          </p:cNvGraphicFramePr>
          <p:nvPr/>
        </p:nvGraphicFramePr>
        <p:xfrm>
          <a:off x="2714625" y="2928938"/>
          <a:ext cx="4000500" cy="785812"/>
        </p:xfrm>
        <a:graphic>
          <a:graphicData uri="http://schemas.openxmlformats.org/presentationml/2006/ole">
            <mc:AlternateContent xmlns:mc="http://schemas.openxmlformats.org/markup-compatibility/2006">
              <mc:Choice xmlns:v="urn:schemas-microsoft-com:vml" Requires="v">
                <p:oleObj spid="_x0000_s7211" name="公式" r:id="rId4" imgW="1803400" imgH="457200" progId="Equation.3">
                  <p:embed/>
                </p:oleObj>
              </mc:Choice>
              <mc:Fallback>
                <p:oleObj name="公式" r:id="rId4" imgW="1803400" imgH="4572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4625" y="2928938"/>
                        <a:ext cx="4000500" cy="78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4" name="Rectangle 3"/>
          <p:cNvSpPr>
            <a:spLocks noChangeArrowheads="1"/>
          </p:cNvSpPr>
          <p:nvPr/>
        </p:nvSpPr>
        <p:spPr bwMode="auto">
          <a:xfrm>
            <a:off x="1000125" y="4500563"/>
            <a:ext cx="7572375" cy="1200150"/>
          </a:xfrm>
          <a:prstGeom prst="rect">
            <a:avLst/>
          </a:prstGeom>
          <a:noFill/>
          <a:ln w="9525">
            <a:noFill/>
            <a:miter lim="800000"/>
            <a:headEnd/>
            <a:tailEnd/>
          </a:ln>
        </p:spPr>
        <p:txBody>
          <a:bodyPr anchor="ctr">
            <a:spAutoFit/>
          </a:bodyPr>
          <a:lstStyle/>
          <a:p>
            <a:pPr indent="269875" eaLnBrk="0" hangingPunct="0">
              <a:tabLst>
                <a:tab pos="1787525" algn="l"/>
              </a:tabLst>
            </a:pPr>
            <a:r>
              <a:rPr lang="zh-CN">
                <a:latin typeface="华文行楷" pitchFamily="2" charset="-122"/>
                <a:ea typeface="华文行楷" pitchFamily="2" charset="-122"/>
              </a:rPr>
              <a:t>保证可实现性的最好办法是先构造出一个系统（全部或部分）的工作原型，之后，估计其工程费用和工期，评判其是否可在预算的经费和工期内被实际的实现。</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1"/>
          <p:cNvSpPr>
            <a:spLocks noGrp="1"/>
          </p:cNvSpPr>
          <p:nvPr>
            <p:ph type="title"/>
          </p:nvPr>
        </p:nvSpPr>
        <p:spPr/>
        <p:txBody>
          <a:bodyPr/>
          <a:lstStyle/>
          <a:p>
            <a:r>
              <a:rPr lang="en-US" altLang="zh-CN" dirty="0"/>
              <a:t>9</a:t>
            </a:r>
            <a:r>
              <a:rPr lang="zh-CN" altLang="en-US" dirty="0"/>
              <a:t>）简洁</a:t>
            </a:r>
            <a:r>
              <a:rPr lang="en-US" altLang="zh-CN" dirty="0"/>
              <a:t>(Concise)</a:t>
            </a:r>
            <a:endParaRPr lang="zh-CN" altLang="en-US" dirty="0"/>
          </a:p>
        </p:txBody>
      </p:sp>
      <p:sp>
        <p:nvSpPr>
          <p:cNvPr id="8196" name="内容占位符 2"/>
          <p:cNvSpPr>
            <a:spLocks noGrp="1"/>
          </p:cNvSpPr>
          <p:nvPr>
            <p:ph idx="1"/>
          </p:nvPr>
        </p:nvSpPr>
        <p:spPr>
          <a:xfrm>
            <a:off x="990600" y="1295400"/>
            <a:ext cx="8001000" cy="2847975"/>
          </a:xfrm>
        </p:spPr>
        <p:txBody>
          <a:bodyPr/>
          <a:lstStyle/>
          <a:p>
            <a:r>
              <a:rPr lang="zh-CN" altLang="en-US" sz="2400"/>
              <a:t>一个</a:t>
            </a:r>
            <a:r>
              <a:rPr lang="en-US" altLang="zh-CN" sz="2400"/>
              <a:t>SRS</a:t>
            </a:r>
            <a:r>
              <a:rPr lang="zh-CN" altLang="en-US" sz="2400"/>
              <a:t>是简洁的，如果能尽可能简短地写出</a:t>
            </a:r>
            <a:r>
              <a:rPr lang="en-US" altLang="zh-CN" sz="2400"/>
              <a:t>SRS</a:t>
            </a:r>
            <a:r>
              <a:rPr lang="zh-CN" altLang="en-US" sz="2400"/>
              <a:t>，而不影响</a:t>
            </a:r>
            <a:r>
              <a:rPr lang="en-US" altLang="zh-CN" sz="2400"/>
              <a:t>SRS</a:t>
            </a:r>
            <a:r>
              <a:rPr lang="zh-CN" altLang="en-US" sz="2400"/>
              <a:t>的质量。假定同一个系统有两个</a:t>
            </a:r>
            <a:r>
              <a:rPr lang="en-US" altLang="zh-CN" sz="2400"/>
              <a:t>SRS</a:t>
            </a:r>
            <a:r>
              <a:rPr lang="zh-CN" altLang="en-US" sz="2400"/>
              <a:t>，都符合这里表达的质量指标，哪个更短，那个就是更好！</a:t>
            </a:r>
            <a:endParaRPr lang="en-US" altLang="zh-CN" sz="2400"/>
          </a:p>
          <a:p>
            <a:endParaRPr lang="en-US" altLang="zh-CN" sz="2400"/>
          </a:p>
          <a:p>
            <a:r>
              <a:rPr lang="zh-CN" altLang="en-US" sz="2400"/>
              <a:t>因此，可以测量</a:t>
            </a:r>
            <a:r>
              <a:rPr lang="en-US" altLang="zh-CN" sz="2400"/>
              <a:t>SRS</a:t>
            </a:r>
            <a:r>
              <a:rPr lang="zh-CN" altLang="en-US" sz="2400"/>
              <a:t>的页数或字数表达文档的简洁性。极端的情况是，一个</a:t>
            </a:r>
            <a:r>
              <a:rPr lang="en-US" altLang="zh-CN" sz="2400"/>
              <a:t>SRS</a:t>
            </a:r>
            <a:r>
              <a:rPr lang="zh-CN" altLang="en-US" sz="2400"/>
              <a:t>没有任何内容，或无穷大。这样，</a:t>
            </a:r>
          </a:p>
          <a:p>
            <a:endParaRPr lang="zh-CN" altLang="en-US"/>
          </a:p>
        </p:txBody>
      </p:sp>
      <p:sp>
        <p:nvSpPr>
          <p:cNvPr id="8197"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graphicFrame>
        <p:nvGraphicFramePr>
          <p:cNvPr id="8194" name="Object 1"/>
          <p:cNvGraphicFramePr>
            <a:graphicFrameLocks noChangeAspect="1"/>
          </p:cNvGraphicFramePr>
          <p:nvPr/>
        </p:nvGraphicFramePr>
        <p:xfrm>
          <a:off x="2000250" y="4143375"/>
          <a:ext cx="2270125" cy="642938"/>
        </p:xfrm>
        <a:graphic>
          <a:graphicData uri="http://schemas.openxmlformats.org/presentationml/2006/ole">
            <mc:AlternateContent xmlns:mc="http://schemas.openxmlformats.org/markup-compatibility/2006">
              <mc:Choice xmlns:v="urn:schemas-microsoft-com:vml" Requires="v">
                <p:oleObj spid="_x0000_s8232" name="公式" r:id="rId3" imgW="1079032" imgH="304668" progId="Equation.3">
                  <p:embed/>
                </p:oleObj>
              </mc:Choice>
              <mc:Fallback>
                <p:oleObj name="公式" r:id="rId3" imgW="1079032" imgH="304668"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50" y="4143375"/>
                        <a:ext cx="2270125" cy="64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8" name="矩形 5"/>
          <p:cNvSpPr>
            <a:spLocks noChangeArrowheads="1"/>
          </p:cNvSpPr>
          <p:nvPr/>
        </p:nvSpPr>
        <p:spPr bwMode="auto">
          <a:xfrm>
            <a:off x="1500188" y="5214938"/>
            <a:ext cx="3186112" cy="461962"/>
          </a:xfrm>
          <a:prstGeom prst="rect">
            <a:avLst/>
          </a:prstGeom>
          <a:noFill/>
          <a:ln w="9525">
            <a:noFill/>
            <a:miter lim="800000"/>
            <a:headEnd/>
            <a:tailEnd/>
          </a:ln>
        </p:spPr>
        <p:txBody>
          <a:bodyPr wrap="none">
            <a:spAutoFit/>
          </a:bodyPr>
          <a:lstStyle/>
          <a:p>
            <a:r>
              <a:rPr lang="zh-CN" altLang="en-US"/>
              <a:t>其中</a:t>
            </a:r>
            <a:r>
              <a:rPr lang="en-US"/>
              <a:t> </a:t>
            </a:r>
            <a:r>
              <a:rPr lang="en-US" altLang="zh-CN"/>
              <a:t>Size</a:t>
            </a:r>
            <a:r>
              <a:rPr lang="zh-CN" altLang="en-US"/>
              <a:t>是</a:t>
            </a:r>
            <a:r>
              <a:rPr lang="en-US" altLang="zh-CN"/>
              <a:t>SRS</a:t>
            </a:r>
            <a:r>
              <a:rPr lang="zh-CN" altLang="en-US"/>
              <a:t>的页数</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1"/>
          <p:cNvSpPr>
            <a:spLocks noGrp="1"/>
          </p:cNvSpPr>
          <p:nvPr>
            <p:ph type="title"/>
          </p:nvPr>
        </p:nvSpPr>
        <p:spPr/>
        <p:txBody>
          <a:bodyPr/>
          <a:lstStyle/>
          <a:p>
            <a:r>
              <a:rPr lang="en-US" altLang="zh-CN" dirty="0"/>
              <a:t>10</a:t>
            </a:r>
            <a:r>
              <a:rPr lang="zh-CN" altLang="en-US" dirty="0"/>
              <a:t>）设计独立性</a:t>
            </a:r>
            <a:r>
              <a:rPr lang="en-US" altLang="zh-CN" dirty="0"/>
              <a:t>(Design-Independent)</a:t>
            </a:r>
            <a:endParaRPr lang="zh-CN" altLang="en-US" dirty="0"/>
          </a:p>
        </p:txBody>
      </p:sp>
      <p:sp>
        <p:nvSpPr>
          <p:cNvPr id="9220" name="内容占位符 2"/>
          <p:cNvSpPr>
            <a:spLocks noGrp="1"/>
          </p:cNvSpPr>
          <p:nvPr>
            <p:ph idx="1"/>
          </p:nvPr>
        </p:nvSpPr>
        <p:spPr>
          <a:xfrm>
            <a:off x="990600" y="1295400"/>
            <a:ext cx="8001000" cy="3705225"/>
          </a:xfrm>
        </p:spPr>
        <p:txBody>
          <a:bodyPr/>
          <a:lstStyle/>
          <a:p>
            <a:r>
              <a:rPr lang="zh-CN" altLang="en-US" sz="2400" dirty="0"/>
              <a:t>一个</a:t>
            </a:r>
            <a:r>
              <a:rPr lang="en-US" altLang="zh-CN" sz="2400" dirty="0"/>
              <a:t>SRS</a:t>
            </a:r>
            <a:r>
              <a:rPr lang="zh-CN" altLang="en-US" sz="2400" dirty="0"/>
              <a:t>是“设计独立的”，当且仅当存在多个设计和实现方案均能正确地实现</a:t>
            </a:r>
            <a:r>
              <a:rPr lang="en-US" altLang="zh-CN" sz="2400" dirty="0"/>
              <a:t>SRS</a:t>
            </a:r>
            <a:r>
              <a:rPr lang="zh-CN" altLang="en-US" sz="2400" dirty="0"/>
              <a:t>中的所有需求。</a:t>
            </a:r>
            <a:endParaRPr lang="en-US" altLang="zh-CN" sz="2400" dirty="0"/>
          </a:p>
          <a:p>
            <a:r>
              <a:rPr lang="en-US" altLang="zh-CN" sz="2400" dirty="0"/>
              <a:t>SRS</a:t>
            </a:r>
            <a:r>
              <a:rPr lang="zh-CN" altLang="en-US" sz="2400" dirty="0"/>
              <a:t>的目的是描述系统所期望的外部特征，让用户满意。</a:t>
            </a:r>
            <a:endParaRPr lang="en-US" altLang="zh-CN" sz="2400" dirty="0"/>
          </a:p>
          <a:p>
            <a:endParaRPr lang="en-US" altLang="zh-CN" sz="2400" dirty="0"/>
          </a:p>
          <a:p>
            <a:r>
              <a:rPr lang="zh-CN" altLang="en-US" sz="2400" dirty="0"/>
              <a:t>假定</a:t>
            </a:r>
            <a:r>
              <a:rPr lang="en-US" altLang="zh-CN" sz="2400" dirty="0"/>
              <a:t>SRS</a:t>
            </a:r>
            <a:r>
              <a:rPr lang="zh-CN" altLang="en-US" sz="2400" dirty="0"/>
              <a:t>中包括了某些纯粹的外部需求</a:t>
            </a:r>
            <a:r>
              <a:rPr lang="en-US" altLang="zh-CN" sz="2400" dirty="0"/>
              <a:t>R</a:t>
            </a:r>
            <a:r>
              <a:rPr lang="en-US" altLang="zh-CN" sz="2400" baseline="-25000" dirty="0"/>
              <a:t>E </a:t>
            </a:r>
            <a:r>
              <a:rPr lang="zh-CN" altLang="en-US" sz="2400" dirty="0"/>
              <a:t>，和某些与体系结构、算法、编程语言等相关的需求（</a:t>
            </a:r>
            <a:r>
              <a:rPr lang="en-US" altLang="zh-CN" sz="2400" dirty="0"/>
              <a:t>R</a:t>
            </a:r>
            <a:r>
              <a:rPr lang="en-US" altLang="zh-CN" sz="2400" baseline="-25000" dirty="0"/>
              <a:t>I</a:t>
            </a:r>
            <a:r>
              <a:rPr lang="zh-CN" altLang="en-US" sz="2400" dirty="0"/>
              <a:t>），则有</a:t>
            </a:r>
            <a:r>
              <a:rPr lang="en-US" altLang="zh-CN" sz="2400" dirty="0"/>
              <a:t>R= R</a:t>
            </a:r>
            <a:r>
              <a:rPr lang="en-US" altLang="zh-CN" sz="2400" baseline="-25000" dirty="0"/>
              <a:t>E</a:t>
            </a:r>
            <a:r>
              <a:rPr lang="zh-CN" altLang="en-US" sz="2400" dirty="0"/>
              <a:t>∪</a:t>
            </a:r>
            <a:r>
              <a:rPr lang="en-US" altLang="zh-CN" sz="2400" dirty="0"/>
              <a:t>R</a:t>
            </a:r>
            <a:r>
              <a:rPr lang="en-US" altLang="zh-CN" sz="2400" baseline="-25000" dirty="0"/>
              <a:t>I</a:t>
            </a:r>
            <a:r>
              <a:rPr lang="zh-CN" altLang="en-US" sz="2400" dirty="0"/>
              <a:t>。那么，一定存在一些实际的解决方案</a:t>
            </a:r>
            <a:r>
              <a:rPr lang="en-US" altLang="zh-CN" sz="2400" dirty="0"/>
              <a:t>D(R</a:t>
            </a:r>
            <a:r>
              <a:rPr lang="en-US" altLang="zh-CN" sz="2400" baseline="-25000" dirty="0"/>
              <a:t>E</a:t>
            </a:r>
            <a:r>
              <a:rPr lang="zh-CN" altLang="en-US" sz="2400" dirty="0"/>
              <a:t>∪</a:t>
            </a:r>
            <a:r>
              <a:rPr lang="en-US" altLang="zh-CN" sz="2400" dirty="0"/>
              <a:t>R</a:t>
            </a:r>
            <a:r>
              <a:rPr lang="en-US" altLang="zh-CN" sz="2400" baseline="-25000" dirty="0"/>
              <a:t>I</a:t>
            </a:r>
            <a:r>
              <a:rPr lang="en-US" altLang="zh-CN" sz="2400" dirty="0"/>
              <a:t>)</a:t>
            </a:r>
            <a:r>
              <a:rPr lang="zh-CN" altLang="en-US" sz="2400" dirty="0"/>
              <a:t>满足所有的需求。某些实际的解决方案</a:t>
            </a:r>
            <a:r>
              <a:rPr lang="en-US" altLang="zh-CN" sz="2400" dirty="0"/>
              <a:t>D(R</a:t>
            </a:r>
            <a:r>
              <a:rPr lang="en-US" altLang="zh-CN" sz="2400" baseline="-25000" dirty="0"/>
              <a:t>E</a:t>
            </a:r>
            <a:r>
              <a:rPr lang="en-US" altLang="zh-CN" sz="2400" dirty="0"/>
              <a:t>)</a:t>
            </a:r>
            <a:r>
              <a:rPr lang="zh-CN" altLang="en-US" sz="2400" dirty="0"/>
              <a:t>仅满足外部特征的需求。设计独立性就是指：</a:t>
            </a:r>
          </a:p>
        </p:txBody>
      </p:sp>
      <p:sp>
        <p:nvSpPr>
          <p:cNvPr id="9221"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graphicFrame>
        <p:nvGraphicFramePr>
          <p:cNvPr id="9218" name="Object 1"/>
          <p:cNvGraphicFramePr>
            <a:graphicFrameLocks noChangeAspect="1"/>
          </p:cNvGraphicFramePr>
          <p:nvPr/>
        </p:nvGraphicFramePr>
        <p:xfrm>
          <a:off x="1928813" y="5072063"/>
          <a:ext cx="3143250" cy="747712"/>
        </p:xfrm>
        <a:graphic>
          <a:graphicData uri="http://schemas.openxmlformats.org/presentationml/2006/ole">
            <mc:AlternateContent xmlns:mc="http://schemas.openxmlformats.org/markup-compatibility/2006">
              <mc:Choice xmlns:v="urn:schemas-microsoft-com:vml" Requires="v">
                <p:oleObj spid="_x0000_s9260" name="公式" r:id="rId4" imgW="1600200" imgH="381000" progId="Equation.3">
                  <p:embed/>
                </p:oleObj>
              </mc:Choice>
              <mc:Fallback>
                <p:oleObj name="公式" r:id="rId4" imgW="1600200" imgH="3810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8813" y="5072063"/>
                        <a:ext cx="3143250" cy="747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1"/>
          <p:cNvSpPr>
            <a:spLocks noGrp="1"/>
          </p:cNvSpPr>
          <p:nvPr>
            <p:ph type="title"/>
          </p:nvPr>
        </p:nvSpPr>
        <p:spPr/>
        <p:txBody>
          <a:bodyPr/>
          <a:lstStyle/>
          <a:p>
            <a:r>
              <a:rPr lang="en-US" altLang="zh-CN" dirty="0"/>
              <a:t>11</a:t>
            </a:r>
            <a:r>
              <a:rPr lang="zh-CN" altLang="en-US" dirty="0"/>
              <a:t>）可跟踪</a:t>
            </a:r>
            <a:r>
              <a:rPr lang="en-US" altLang="zh-CN" dirty="0"/>
              <a:t>(Traceable)</a:t>
            </a:r>
            <a:endParaRPr lang="zh-CN" altLang="en-US" dirty="0"/>
          </a:p>
        </p:txBody>
      </p:sp>
      <p:sp>
        <p:nvSpPr>
          <p:cNvPr id="10244" name="内容占位符 2"/>
          <p:cNvSpPr>
            <a:spLocks noGrp="1"/>
          </p:cNvSpPr>
          <p:nvPr>
            <p:ph idx="1"/>
          </p:nvPr>
        </p:nvSpPr>
        <p:spPr>
          <a:xfrm>
            <a:off x="970865" y="1160462"/>
            <a:ext cx="8001000" cy="4205288"/>
          </a:xfrm>
        </p:spPr>
        <p:txBody>
          <a:bodyPr/>
          <a:lstStyle/>
          <a:p>
            <a:r>
              <a:rPr lang="zh-CN" altLang="en-US" sz="2400" dirty="0"/>
              <a:t>一个</a:t>
            </a:r>
            <a:r>
              <a:rPr lang="en-US" altLang="zh-CN" sz="2400" dirty="0"/>
              <a:t>SRS</a:t>
            </a:r>
            <a:r>
              <a:rPr lang="zh-CN" altLang="en-US" sz="2400" dirty="0"/>
              <a:t>是可追踪的，当且仅当能够对</a:t>
            </a:r>
            <a:r>
              <a:rPr lang="en-US" altLang="zh-CN" sz="2400" dirty="0"/>
              <a:t>SRS</a:t>
            </a:r>
            <a:r>
              <a:rPr lang="zh-CN" altLang="en-US" sz="2400" dirty="0"/>
              <a:t>中的每个条款进行独立引用。</a:t>
            </a:r>
            <a:endParaRPr lang="en-US" altLang="zh-CN" sz="2400" dirty="0"/>
          </a:p>
          <a:p>
            <a:pPr lvl="1"/>
            <a:r>
              <a:rPr lang="zh-CN" altLang="en-US" sz="2000" dirty="0"/>
              <a:t>一个</a:t>
            </a:r>
            <a:r>
              <a:rPr lang="en-US" altLang="zh-CN" sz="2000" dirty="0"/>
              <a:t>SRS</a:t>
            </a:r>
            <a:r>
              <a:rPr lang="zh-CN" altLang="en-US" sz="2000" dirty="0"/>
              <a:t>中可能有一些可跟踪的需求条款和一些不可跟踪的条款。这两个决定了需求的可跟踪性</a:t>
            </a:r>
            <a:r>
              <a:rPr lang="en-US" altLang="zh-CN" sz="2000" dirty="0"/>
              <a:t>---Q11</a:t>
            </a:r>
            <a:r>
              <a:rPr lang="zh-CN" altLang="en-US" sz="2000" dirty="0"/>
              <a:t>。如果每个需求都用下面的手段进行表达，那么</a:t>
            </a:r>
            <a:r>
              <a:rPr lang="en-US" sz="2000" dirty="0"/>
              <a:t> </a:t>
            </a:r>
            <a:r>
              <a:rPr lang="en-US" altLang="zh-CN" sz="2000" dirty="0"/>
              <a:t>Q11</a:t>
            </a:r>
            <a:r>
              <a:rPr lang="zh-CN" altLang="en-US" sz="2000" dirty="0"/>
              <a:t>就为</a:t>
            </a:r>
            <a:r>
              <a:rPr lang="en-US" altLang="zh-CN" sz="2000" dirty="0"/>
              <a:t>1</a:t>
            </a:r>
            <a:r>
              <a:rPr lang="zh-CN" altLang="en-US" sz="2000" dirty="0"/>
              <a:t>，否则，就为</a:t>
            </a:r>
            <a:r>
              <a:rPr lang="en-US" altLang="zh-CN" sz="2000" dirty="0"/>
              <a:t>0</a:t>
            </a:r>
            <a:r>
              <a:rPr lang="zh-CN" altLang="en-US" sz="2000" dirty="0"/>
              <a:t>。</a:t>
            </a:r>
            <a:endParaRPr lang="en-US" altLang="zh-CN" sz="2000" dirty="0"/>
          </a:p>
          <a:p>
            <a:endParaRPr lang="en-US" altLang="zh-CN" sz="2400" dirty="0"/>
          </a:p>
          <a:p>
            <a:pPr lvl="2"/>
            <a:r>
              <a:rPr lang="en-US" altLang="zh-CN" sz="1600" dirty="0"/>
              <a:t>a) </a:t>
            </a:r>
            <a:r>
              <a:rPr lang="zh-CN" altLang="en-US" sz="1600" dirty="0"/>
              <a:t>将段落分层次编号，例如，</a:t>
            </a:r>
            <a:r>
              <a:rPr lang="en-US" altLang="zh-CN" sz="1600" dirty="0"/>
              <a:t>2.3.3.4S3</a:t>
            </a:r>
            <a:r>
              <a:rPr lang="zh-CN" altLang="en-US" sz="1600" dirty="0"/>
              <a:t>表达了</a:t>
            </a:r>
            <a:r>
              <a:rPr lang="en-US" altLang="zh-CN" sz="1600" dirty="0"/>
              <a:t>2.3.3.4</a:t>
            </a:r>
            <a:r>
              <a:rPr lang="zh-CN" altLang="en-US" sz="1600" dirty="0"/>
              <a:t>节的第</a:t>
            </a:r>
            <a:r>
              <a:rPr lang="en-US" altLang="zh-CN" sz="1600" dirty="0"/>
              <a:t>3</a:t>
            </a:r>
            <a:r>
              <a:rPr lang="zh-CN" altLang="en-US" sz="1600" dirty="0"/>
              <a:t>个条款；</a:t>
            </a:r>
          </a:p>
          <a:p>
            <a:pPr lvl="2"/>
            <a:r>
              <a:rPr lang="en-US" altLang="zh-CN" sz="1600" dirty="0"/>
              <a:t>b) </a:t>
            </a:r>
            <a:r>
              <a:rPr lang="zh-CN" altLang="en-US" sz="1600" dirty="0"/>
              <a:t>对段落分层次编号，每个段落只有一个需求；</a:t>
            </a:r>
          </a:p>
          <a:p>
            <a:pPr lvl="2"/>
            <a:r>
              <a:rPr lang="en-US" altLang="zh-CN" sz="1600" dirty="0"/>
              <a:t>c) </a:t>
            </a:r>
            <a:r>
              <a:rPr lang="zh-CN" altLang="en-US" sz="1600" dirty="0"/>
              <a:t>每个需求给一个唯一的编号；</a:t>
            </a:r>
          </a:p>
          <a:p>
            <a:pPr lvl="2"/>
            <a:r>
              <a:rPr lang="en-US" altLang="zh-CN" sz="1600" dirty="0"/>
              <a:t>d) </a:t>
            </a:r>
            <a:r>
              <a:rPr lang="zh-CN" altLang="en-US" sz="1600" dirty="0"/>
              <a:t>每个需求用以一个如“</a:t>
            </a:r>
            <a:r>
              <a:rPr lang="en-US" altLang="zh-CN" sz="1600" dirty="0"/>
              <a:t>shall</a:t>
            </a:r>
            <a:r>
              <a:rPr lang="zh-CN" altLang="en-US" sz="1600" dirty="0"/>
              <a:t>（应当）”这样的情态动词。</a:t>
            </a:r>
          </a:p>
          <a:p>
            <a:endParaRPr lang="zh-CN" altLang="en-US" sz="2400" dirty="0"/>
          </a:p>
        </p:txBody>
      </p:sp>
      <p:sp>
        <p:nvSpPr>
          <p:cNvPr id="10245"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graphicFrame>
        <p:nvGraphicFramePr>
          <p:cNvPr id="10242" name="Object 1"/>
          <p:cNvGraphicFramePr>
            <a:graphicFrameLocks noChangeAspect="1"/>
          </p:cNvGraphicFramePr>
          <p:nvPr>
            <p:extLst>
              <p:ext uri="{D42A27DB-BD31-4B8C-83A1-F6EECF244321}">
                <p14:modId xmlns:p14="http://schemas.microsoft.com/office/powerpoint/2010/main" val="3449809201"/>
              </p:ext>
            </p:extLst>
          </p:nvPr>
        </p:nvGraphicFramePr>
        <p:xfrm>
          <a:off x="1690036" y="5170145"/>
          <a:ext cx="3571875" cy="776287"/>
        </p:xfrm>
        <a:graphic>
          <a:graphicData uri="http://schemas.openxmlformats.org/presentationml/2006/ole">
            <mc:AlternateContent xmlns:mc="http://schemas.openxmlformats.org/markup-compatibility/2006">
              <mc:Choice xmlns:v="urn:schemas-microsoft-com:vml" Requires="v">
                <p:oleObj spid="_x0000_s10283" name="公式" r:id="rId4" imgW="2108200" imgH="457200" progId="Equation.3">
                  <p:embed/>
                </p:oleObj>
              </mc:Choice>
              <mc:Fallback>
                <p:oleObj name="公式" r:id="rId4" imgW="2108200" imgH="4572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0036" y="5170145"/>
                        <a:ext cx="3571875" cy="776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en-US" altLang="zh-CN" dirty="0"/>
              <a:t>12</a:t>
            </a:r>
            <a:r>
              <a:rPr lang="zh-CN" altLang="en-US" dirty="0"/>
              <a:t>）可修改</a:t>
            </a:r>
            <a:r>
              <a:rPr lang="en-US" altLang="zh-CN" dirty="0"/>
              <a:t>(Modifiable)</a:t>
            </a:r>
            <a:endParaRPr lang="zh-CN" altLang="en-US" dirty="0"/>
          </a:p>
        </p:txBody>
      </p:sp>
      <p:sp>
        <p:nvSpPr>
          <p:cNvPr id="43011" name="内容占位符 2"/>
          <p:cNvSpPr>
            <a:spLocks noGrp="1"/>
          </p:cNvSpPr>
          <p:nvPr>
            <p:ph idx="1"/>
          </p:nvPr>
        </p:nvSpPr>
        <p:spPr/>
        <p:txBody>
          <a:bodyPr/>
          <a:lstStyle/>
          <a:p>
            <a:r>
              <a:rPr lang="zh-CN" altLang="en-US" sz="2400"/>
              <a:t>一个</a:t>
            </a:r>
            <a:r>
              <a:rPr lang="en-US" altLang="zh-CN" sz="2400"/>
              <a:t>SRS</a:t>
            </a:r>
            <a:r>
              <a:rPr lang="zh-CN" altLang="en-US" sz="2400"/>
              <a:t>是可修改的，如果</a:t>
            </a:r>
            <a:r>
              <a:rPr lang="en-US" altLang="zh-CN" sz="2400"/>
              <a:t>SRS</a:t>
            </a:r>
            <a:r>
              <a:rPr lang="zh-CN" altLang="en-US" sz="2400"/>
              <a:t>的结构和风格使其容易地、完全地和一致地被变更。</a:t>
            </a:r>
            <a:endParaRPr lang="en-US" altLang="zh-CN" sz="2400"/>
          </a:p>
          <a:p>
            <a:r>
              <a:rPr lang="zh-CN" altLang="en-US" sz="2400"/>
              <a:t>需求变更的原因在于：</a:t>
            </a:r>
            <a:r>
              <a:rPr lang="en-US" altLang="zh-CN" sz="2400"/>
              <a:t>(1)</a:t>
            </a:r>
            <a:r>
              <a:rPr lang="zh-CN" altLang="en-US" sz="2400"/>
              <a:t>客户的要求需要进化；（</a:t>
            </a:r>
            <a:r>
              <a:rPr lang="en-US" altLang="zh-CN" sz="2400"/>
              <a:t>2</a:t>
            </a:r>
            <a:r>
              <a:rPr lang="zh-CN" altLang="en-US" sz="2400"/>
              <a:t>）</a:t>
            </a:r>
            <a:r>
              <a:rPr lang="en-US" altLang="zh-CN" sz="2400"/>
              <a:t>SRS</a:t>
            </a:r>
            <a:r>
              <a:rPr lang="zh-CN" altLang="en-US" sz="2400"/>
              <a:t>中不可避免的有错误。</a:t>
            </a:r>
          </a:p>
          <a:p>
            <a:r>
              <a:rPr lang="zh-CN" altLang="en-US" sz="2400"/>
              <a:t>对于要求的进化，</a:t>
            </a:r>
            <a:r>
              <a:rPr lang="en-US" altLang="zh-CN" sz="2400"/>
              <a:t>SRS</a:t>
            </a:r>
            <a:r>
              <a:rPr lang="zh-CN" altLang="en-US" sz="2400"/>
              <a:t>的变更需要增加新的需求、记录旧的更改、删除废弃的需求。</a:t>
            </a:r>
          </a:p>
          <a:p>
            <a:r>
              <a:rPr lang="zh-CN" altLang="en-US" sz="2400"/>
              <a:t>可修改性与可跟踪、可读、被跟踪、被组织、交叉引用等特征密切相关。</a:t>
            </a:r>
            <a:r>
              <a:rPr lang="en-US" altLang="zh-CN" sz="2400"/>
              <a:t>SRS</a:t>
            </a:r>
            <a:r>
              <a:rPr lang="zh-CN" altLang="en-US" sz="2400"/>
              <a:t>中的目录、图表索引等也可以提高可修改性。</a:t>
            </a:r>
            <a:endParaRPr lang="en-US" altLang="zh-CN" sz="2400"/>
          </a:p>
          <a:p>
            <a:pPr lvl="1"/>
            <a:r>
              <a:rPr lang="zh-CN" altLang="en-US" sz="2000"/>
              <a:t>这里将可修改性考虑为：如果</a:t>
            </a:r>
            <a:r>
              <a:rPr lang="en-US" altLang="zh-CN" sz="2000"/>
              <a:t>SRS</a:t>
            </a:r>
            <a:r>
              <a:rPr lang="zh-CN" altLang="en-US" sz="2000"/>
              <a:t>有目录和图表索引，其值为</a:t>
            </a:r>
            <a:r>
              <a:rPr lang="en-US" altLang="zh-CN" sz="2000"/>
              <a:t>1</a:t>
            </a:r>
            <a:r>
              <a:rPr lang="zh-CN" altLang="en-US" sz="2000"/>
              <a:t>，否则为</a:t>
            </a:r>
            <a:r>
              <a:rPr lang="en-US" altLang="zh-CN" sz="2000"/>
              <a:t>0</a:t>
            </a:r>
            <a:r>
              <a:rPr lang="zh-CN" altLang="en-US" sz="2000"/>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en-US" altLang="zh-CN" dirty="0"/>
              <a:t>13</a:t>
            </a:r>
            <a:r>
              <a:rPr lang="zh-CN" altLang="en-US" dirty="0"/>
              <a:t>）按相对重要程度表达</a:t>
            </a:r>
            <a:r>
              <a:rPr lang="en-US" altLang="zh-CN" dirty="0"/>
              <a:t>(Annotated by Relative Importance)</a:t>
            </a:r>
            <a:endParaRPr lang="zh-CN" altLang="en-US" dirty="0"/>
          </a:p>
        </p:txBody>
      </p:sp>
      <p:sp>
        <p:nvSpPr>
          <p:cNvPr id="44035" name="内容占位符 2"/>
          <p:cNvSpPr>
            <a:spLocks noGrp="1"/>
          </p:cNvSpPr>
          <p:nvPr>
            <p:ph idx="1"/>
          </p:nvPr>
        </p:nvSpPr>
        <p:spPr/>
        <p:txBody>
          <a:bodyPr/>
          <a:lstStyle/>
          <a:p>
            <a:r>
              <a:rPr lang="zh-CN" altLang="en-US" sz="2800" dirty="0"/>
              <a:t>一个</a:t>
            </a:r>
            <a:r>
              <a:rPr lang="en-US" altLang="zh-CN" sz="2800" dirty="0"/>
              <a:t>SRS</a:t>
            </a:r>
            <a:r>
              <a:rPr lang="zh-CN" altLang="en-US" sz="2800" dirty="0"/>
              <a:t>已按重要程度表达，如果读者可以很容易地判定出那些需求对客户是最重要的，那些是次重要的，等等。</a:t>
            </a:r>
            <a:endParaRPr lang="en-US" altLang="zh-CN" sz="2800" dirty="0"/>
          </a:p>
          <a:p>
            <a:r>
              <a:rPr lang="zh-CN" altLang="en-US" sz="2800" dirty="0"/>
              <a:t>这样就可以合理地分配成本和实现的次序。</a:t>
            </a:r>
            <a:endParaRPr lang="en-US" altLang="zh-CN" sz="2800" dirty="0"/>
          </a:p>
          <a:p>
            <a:r>
              <a:rPr lang="zh-CN" altLang="en-US" sz="2800" dirty="0"/>
              <a:t>对每个需求条款进行评价，并将其表为：</a:t>
            </a:r>
            <a:endParaRPr lang="en-US" altLang="zh-CN" sz="2800" dirty="0"/>
          </a:p>
          <a:p>
            <a:pPr lvl="1"/>
            <a:r>
              <a:rPr lang="zh-CN" altLang="en-US" sz="2400" dirty="0"/>
              <a:t>强制（</a:t>
            </a:r>
            <a:r>
              <a:rPr lang="en-US" altLang="zh-CN" sz="2400" dirty="0"/>
              <a:t>M-mandatory</a:t>
            </a:r>
            <a:r>
              <a:rPr lang="zh-CN" altLang="en-US" sz="2400" dirty="0"/>
              <a:t>）</a:t>
            </a:r>
            <a:endParaRPr lang="en-US" altLang="zh-CN" sz="2400" dirty="0"/>
          </a:p>
          <a:p>
            <a:pPr lvl="1"/>
            <a:r>
              <a:rPr lang="zh-CN" altLang="en-US" sz="2400" dirty="0"/>
              <a:t>要求（</a:t>
            </a:r>
            <a:r>
              <a:rPr lang="en-US" altLang="zh-CN" sz="2400" dirty="0"/>
              <a:t>D-desirable</a:t>
            </a:r>
            <a:r>
              <a:rPr lang="zh-CN" altLang="en-US" sz="2400" dirty="0"/>
              <a:t>）</a:t>
            </a:r>
            <a:endParaRPr lang="en-US" altLang="zh-CN" sz="2400" dirty="0"/>
          </a:p>
          <a:p>
            <a:pPr lvl="1"/>
            <a:r>
              <a:rPr lang="zh-CN" altLang="en-US" sz="2400" dirty="0"/>
              <a:t>可选（</a:t>
            </a:r>
            <a:r>
              <a:rPr lang="en-US" altLang="zh-CN" sz="2400" dirty="0"/>
              <a:t>O-optional</a:t>
            </a:r>
            <a:r>
              <a:rPr lang="zh-CN" altLang="en-US" sz="2400" dirty="0"/>
              <a:t>）。</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a:t>“需求工程”的提出</a:t>
            </a:r>
          </a:p>
        </p:txBody>
      </p:sp>
      <p:sp>
        <p:nvSpPr>
          <p:cNvPr id="18435" name="内容占位符 2"/>
          <p:cNvSpPr>
            <a:spLocks noGrp="1"/>
          </p:cNvSpPr>
          <p:nvPr>
            <p:ph idx="1"/>
          </p:nvPr>
        </p:nvSpPr>
        <p:spPr/>
        <p:txBody>
          <a:bodyPr/>
          <a:lstStyle/>
          <a:p>
            <a:r>
              <a:rPr lang="en-US" altLang="zh-CN" sz="2400"/>
              <a:t>1970</a:t>
            </a:r>
            <a:r>
              <a:rPr lang="zh-CN" altLang="en-US" sz="2400"/>
              <a:t>年代中期，人们就认识到了需求的重要性，并提出“需求工程”，从而强调需求不仅仅只是“需求分析”。</a:t>
            </a:r>
            <a:endParaRPr lang="en-US" altLang="zh-CN" sz="2400"/>
          </a:p>
          <a:p>
            <a:r>
              <a:rPr lang="zh-CN" altLang="en-US" sz="2400"/>
              <a:t>现在，需求工程已经成为软件系统开发的关键议题之一，要在整个软件生命周期中，以及最终用户、客户方和承包商的空间范围维护整个需求，保证需求在变更过程中的稳定和完整。</a:t>
            </a:r>
            <a:endParaRPr lang="en-US" altLang="zh-CN" sz="2400"/>
          </a:p>
          <a:p>
            <a:endParaRPr lang="zh-CN" altLang="en-US" sz="2400"/>
          </a:p>
          <a:p>
            <a:r>
              <a:rPr lang="en-US" altLang="zh-CN" sz="2400"/>
              <a:t>IEEE </a:t>
            </a:r>
            <a:r>
              <a:rPr lang="zh-CN" altLang="en-US" sz="2400"/>
              <a:t>标准</a:t>
            </a:r>
            <a:r>
              <a:rPr lang="en-US" altLang="zh-CN" sz="2400"/>
              <a:t>IEEE-610.12(1991)</a:t>
            </a:r>
            <a:r>
              <a:rPr lang="zh-CN" altLang="en-US" sz="2400"/>
              <a:t>将需求工程定义为：（</a:t>
            </a:r>
            <a:r>
              <a:rPr lang="en-US" altLang="zh-CN" sz="2400"/>
              <a:t>1</a:t>
            </a:r>
            <a:r>
              <a:rPr lang="zh-CN" altLang="en-US" sz="2400"/>
              <a:t>）研究用户需要的过程，达到对系统、硬件、或软件的需求定义；</a:t>
            </a:r>
            <a:r>
              <a:rPr lang="en-US" altLang="zh-CN" sz="2400"/>
              <a:t>(2)</a:t>
            </a:r>
            <a:r>
              <a:rPr lang="zh-CN" altLang="en-US" sz="2400"/>
              <a:t>对系统、硬件或软件需求进行研究和细化的过程。</a:t>
            </a:r>
          </a:p>
          <a:p>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en-US" altLang="zh-CN" dirty="0"/>
              <a:t>14</a:t>
            </a:r>
            <a:r>
              <a:rPr lang="zh-CN" altLang="en-US" dirty="0"/>
              <a:t>）按相对稳定程度表达</a:t>
            </a:r>
            <a:r>
              <a:rPr lang="en-US" altLang="zh-CN" dirty="0"/>
              <a:t>(Annotated by Relative Stability)</a:t>
            </a:r>
            <a:endParaRPr lang="zh-CN" altLang="en-US" dirty="0"/>
          </a:p>
        </p:txBody>
      </p:sp>
      <p:sp>
        <p:nvSpPr>
          <p:cNvPr id="45059" name="内容占位符 2"/>
          <p:cNvSpPr>
            <a:spLocks noGrp="1"/>
          </p:cNvSpPr>
          <p:nvPr>
            <p:ph idx="1"/>
          </p:nvPr>
        </p:nvSpPr>
        <p:spPr/>
        <p:txBody>
          <a:bodyPr/>
          <a:lstStyle/>
          <a:p>
            <a:r>
              <a:rPr lang="zh-CN" altLang="en-US" sz="2800" dirty="0"/>
              <a:t>一个</a:t>
            </a:r>
            <a:r>
              <a:rPr lang="en-US" altLang="zh-CN" sz="2800" dirty="0"/>
              <a:t>SRS</a:t>
            </a:r>
            <a:r>
              <a:rPr lang="zh-CN" altLang="en-US" sz="2800" dirty="0"/>
              <a:t>已稳定表达，如果读者可以很容易地判定出那些可能会经常变，那些需求可能会变，等等。</a:t>
            </a:r>
            <a:endParaRPr lang="en-US" altLang="zh-CN" sz="2800" dirty="0"/>
          </a:p>
          <a:p>
            <a:r>
              <a:rPr lang="zh-CN" altLang="en-US" sz="2800" dirty="0"/>
              <a:t>设计人员需要这些信息决定那些部分要设计的灵活一些。</a:t>
            </a:r>
            <a:endParaRPr lang="en-US" altLang="zh-CN" sz="2800" dirty="0"/>
          </a:p>
          <a:p>
            <a:endParaRPr lang="en-US" altLang="zh-CN" sz="2800" dirty="0"/>
          </a:p>
          <a:p>
            <a:r>
              <a:rPr lang="zh-CN" altLang="en-US" sz="2800" dirty="0"/>
              <a:t>可以分别用</a:t>
            </a:r>
            <a:r>
              <a:rPr lang="en-US" altLang="zh-CN" sz="2800" dirty="0"/>
              <a:t>H</a:t>
            </a:r>
            <a:r>
              <a:rPr lang="zh-CN" altLang="en-US" sz="2800" dirty="0"/>
              <a:t>、</a:t>
            </a:r>
            <a:r>
              <a:rPr lang="en-US" altLang="zh-CN" sz="2800" dirty="0"/>
              <a:t>M</a:t>
            </a:r>
            <a:r>
              <a:rPr lang="zh-CN" altLang="en-US" sz="2800" dirty="0"/>
              <a:t>、</a:t>
            </a:r>
            <a:r>
              <a:rPr lang="en-US" altLang="zh-CN" sz="2800" dirty="0"/>
              <a:t>L</a:t>
            </a:r>
            <a:r>
              <a:rPr lang="zh-CN" altLang="en-US" sz="2800" dirty="0"/>
              <a:t>分别表达需求更改可能性的高</a:t>
            </a:r>
            <a:r>
              <a:rPr lang="en-US" altLang="zh-CN" sz="2800" dirty="0"/>
              <a:t>(high)</a:t>
            </a:r>
            <a:r>
              <a:rPr lang="zh-CN" altLang="en-US" sz="2800" dirty="0"/>
              <a:t>、中</a:t>
            </a:r>
            <a:r>
              <a:rPr lang="en-US" altLang="zh-CN" sz="2800" dirty="0"/>
              <a:t>(medium)</a:t>
            </a:r>
            <a:r>
              <a:rPr lang="zh-CN" altLang="en-US" sz="2800" dirty="0"/>
              <a:t>、低</a:t>
            </a:r>
            <a:r>
              <a:rPr lang="en-US" altLang="zh-CN" sz="2800" dirty="0"/>
              <a:t>(Low)</a:t>
            </a:r>
            <a:r>
              <a:rPr lang="zh-CN" altLang="en-US" sz="2800" dirty="0"/>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en-US" altLang="zh-CN" dirty="0"/>
              <a:t>15</a:t>
            </a:r>
            <a:r>
              <a:rPr lang="zh-CN" altLang="en-US" dirty="0"/>
              <a:t>）版本表达</a:t>
            </a:r>
            <a:r>
              <a:rPr lang="en-US" altLang="zh-CN" dirty="0"/>
              <a:t>(Annotated by Version)</a:t>
            </a:r>
            <a:endParaRPr lang="zh-CN" altLang="en-US" dirty="0"/>
          </a:p>
        </p:txBody>
      </p:sp>
      <p:sp>
        <p:nvSpPr>
          <p:cNvPr id="46083" name="内容占位符 2"/>
          <p:cNvSpPr>
            <a:spLocks noGrp="1"/>
          </p:cNvSpPr>
          <p:nvPr>
            <p:ph idx="1"/>
          </p:nvPr>
        </p:nvSpPr>
        <p:spPr/>
        <p:txBody>
          <a:bodyPr/>
          <a:lstStyle/>
          <a:p>
            <a:r>
              <a:rPr lang="zh-CN" altLang="en-US" sz="2800"/>
              <a:t>一个</a:t>
            </a:r>
            <a:r>
              <a:rPr lang="en-US" altLang="zh-CN" sz="2800"/>
              <a:t>SRS</a:t>
            </a:r>
            <a:r>
              <a:rPr lang="zh-CN" altLang="en-US" sz="2800"/>
              <a:t>已按版本表达，如果读者可以很容易地判定出需求是否满足产品版本的要求。</a:t>
            </a:r>
            <a:endParaRPr lang="en-US" altLang="zh-CN" sz="2800"/>
          </a:p>
          <a:p>
            <a:endParaRPr lang="en-US" altLang="zh-CN" sz="2800"/>
          </a:p>
          <a:p>
            <a:r>
              <a:rPr lang="zh-CN" altLang="en-US" sz="2800"/>
              <a:t>通常，在原版本号的基础山增加，或者，增加一位数字表达小版本的变更。</a:t>
            </a:r>
            <a:endParaRPr lang="en-US" altLang="zh-CN" sz="2800"/>
          </a:p>
          <a:p>
            <a:pPr lvl="1"/>
            <a:r>
              <a:rPr lang="zh-CN" altLang="en-US"/>
              <a:t>例如， </a:t>
            </a:r>
            <a:r>
              <a:rPr lang="en-US" altLang="zh-CN"/>
              <a:t>V1.1.2</a:t>
            </a:r>
            <a:endParaRPr lang="zh-CN" altLang="en-US"/>
          </a:p>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p:cNvSpPr>
          <p:nvPr>
            <p:ph type="title"/>
          </p:nvPr>
        </p:nvSpPr>
        <p:spPr/>
        <p:txBody>
          <a:bodyPr/>
          <a:lstStyle/>
          <a:p>
            <a:r>
              <a:rPr lang="en-US" altLang="zh-CN" dirty="0"/>
              <a:t>16</a:t>
            </a:r>
            <a:r>
              <a:rPr lang="zh-CN" altLang="en-US" dirty="0"/>
              <a:t>）无冗余</a:t>
            </a:r>
            <a:r>
              <a:rPr lang="en-US" altLang="zh-CN" dirty="0"/>
              <a:t>(Not Redundant)</a:t>
            </a:r>
            <a:endParaRPr lang="zh-CN" altLang="en-US" dirty="0"/>
          </a:p>
        </p:txBody>
      </p:sp>
      <p:sp>
        <p:nvSpPr>
          <p:cNvPr id="11268" name="内容占位符 2"/>
          <p:cNvSpPr>
            <a:spLocks noGrp="1"/>
          </p:cNvSpPr>
          <p:nvPr>
            <p:ph idx="1"/>
          </p:nvPr>
        </p:nvSpPr>
        <p:spPr>
          <a:xfrm>
            <a:off x="990600" y="1295400"/>
            <a:ext cx="8001000" cy="2633663"/>
          </a:xfrm>
        </p:spPr>
        <p:txBody>
          <a:bodyPr/>
          <a:lstStyle/>
          <a:p>
            <a:r>
              <a:rPr lang="zh-CN" altLang="en-US" sz="2800" dirty="0"/>
              <a:t>一个</a:t>
            </a:r>
            <a:r>
              <a:rPr lang="en-US" altLang="zh-CN" sz="2800" dirty="0"/>
              <a:t>SRS</a:t>
            </a:r>
            <a:r>
              <a:rPr lang="zh-CN" altLang="en-US" sz="2800" dirty="0"/>
              <a:t>是无冗余的，如果同一个需求只陈述一遍。</a:t>
            </a:r>
            <a:r>
              <a:rPr lang="en-US" altLang="zh-CN" sz="2800" dirty="0"/>
              <a:t>SRS</a:t>
            </a:r>
            <a:r>
              <a:rPr lang="zh-CN" altLang="en-US" sz="2800" dirty="0"/>
              <a:t>无冗余并不一定好。</a:t>
            </a:r>
            <a:endParaRPr lang="en-US" altLang="zh-CN" sz="2800" dirty="0"/>
          </a:p>
          <a:p>
            <a:pPr lvl="1"/>
            <a:r>
              <a:rPr lang="zh-CN" altLang="en-US" dirty="0"/>
              <a:t>冗余会提高</a:t>
            </a:r>
            <a:r>
              <a:rPr lang="en-US" altLang="zh-CN" dirty="0"/>
              <a:t>SRS</a:t>
            </a:r>
            <a:r>
              <a:rPr lang="zh-CN" altLang="en-US" dirty="0"/>
              <a:t>的可读性。</a:t>
            </a:r>
            <a:endParaRPr lang="en-US" altLang="zh-CN" dirty="0"/>
          </a:p>
          <a:p>
            <a:pPr lvl="1"/>
            <a:r>
              <a:rPr lang="zh-CN" altLang="en-US" dirty="0"/>
              <a:t>但是，在对</a:t>
            </a:r>
            <a:r>
              <a:rPr lang="en-US" altLang="zh-CN" dirty="0"/>
              <a:t>SRS</a:t>
            </a:r>
            <a:r>
              <a:rPr lang="zh-CN" altLang="en-US" dirty="0"/>
              <a:t>修改时，就会导致多处修改的不一致性。</a:t>
            </a:r>
            <a:endParaRPr lang="en-US" altLang="zh-CN" dirty="0"/>
          </a:p>
          <a:p>
            <a:r>
              <a:rPr lang="zh-CN" altLang="en-US" sz="2800" dirty="0"/>
              <a:t>无冗余性可以表达为：</a:t>
            </a:r>
          </a:p>
        </p:txBody>
      </p:sp>
      <p:sp>
        <p:nvSpPr>
          <p:cNvPr id="11269"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graphicFrame>
        <p:nvGraphicFramePr>
          <p:cNvPr id="11266" name="Object 1"/>
          <p:cNvGraphicFramePr>
            <a:graphicFrameLocks noChangeAspect="1"/>
          </p:cNvGraphicFramePr>
          <p:nvPr/>
        </p:nvGraphicFramePr>
        <p:xfrm>
          <a:off x="2857500" y="4357688"/>
          <a:ext cx="1885950" cy="857250"/>
        </p:xfrm>
        <a:graphic>
          <a:graphicData uri="http://schemas.openxmlformats.org/presentationml/2006/ole">
            <mc:AlternateContent xmlns:mc="http://schemas.openxmlformats.org/markup-compatibility/2006">
              <mc:Choice xmlns:v="urn:schemas-microsoft-com:vml" Requires="v">
                <p:oleObj spid="_x0000_s11307" name="公式" r:id="rId4" imgW="838200" imgH="381000" progId="Equation.3">
                  <p:embed/>
                </p:oleObj>
              </mc:Choice>
              <mc:Fallback>
                <p:oleObj name="公式" r:id="rId4" imgW="838200" imgH="3810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00" y="4357688"/>
                        <a:ext cx="1885950"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0" name="矩形 5"/>
          <p:cNvSpPr>
            <a:spLocks noChangeArrowheads="1"/>
          </p:cNvSpPr>
          <p:nvPr/>
        </p:nvSpPr>
        <p:spPr bwMode="auto">
          <a:xfrm>
            <a:off x="928688" y="5214938"/>
            <a:ext cx="8001000" cy="830262"/>
          </a:xfrm>
          <a:prstGeom prst="rect">
            <a:avLst/>
          </a:prstGeom>
          <a:noFill/>
          <a:ln w="9525">
            <a:noFill/>
            <a:miter lim="800000"/>
            <a:headEnd/>
            <a:tailEnd/>
          </a:ln>
        </p:spPr>
        <p:txBody>
          <a:bodyPr>
            <a:spAutoFit/>
          </a:bodyPr>
          <a:lstStyle/>
          <a:p>
            <a:r>
              <a:rPr lang="zh-CN" altLang="en-US"/>
              <a:t>其中，</a:t>
            </a:r>
            <a:r>
              <a:rPr lang="en-US" altLang="zh-CN"/>
              <a:t>N</a:t>
            </a:r>
            <a:r>
              <a:rPr lang="en-US" altLang="zh-CN" baseline="-25000"/>
              <a:t>f</a:t>
            </a:r>
            <a:r>
              <a:rPr lang="en-US" altLang="zh-CN"/>
              <a:t> </a:t>
            </a:r>
            <a:r>
              <a:rPr lang="zh-CN" altLang="en-US"/>
              <a:t>和</a:t>
            </a:r>
            <a:r>
              <a:rPr lang="en-US"/>
              <a:t> </a:t>
            </a:r>
            <a:r>
              <a:rPr lang="en-US" altLang="zh-CN"/>
              <a:t>N</a:t>
            </a:r>
            <a:r>
              <a:rPr lang="en-US" altLang="zh-CN" baseline="-25000"/>
              <a:t>u</a:t>
            </a:r>
            <a:r>
              <a:rPr lang="zh-CN" altLang="en-US"/>
              <a:t>分别表示是实际的功能个数，以及实际的独立表达的功能个数。</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en-US" altLang="zh-CN" dirty="0"/>
              <a:t>17</a:t>
            </a:r>
            <a:r>
              <a:rPr lang="zh-CN" altLang="en-US" dirty="0"/>
              <a:t>）精确性</a:t>
            </a:r>
            <a:r>
              <a:rPr lang="en-US" altLang="zh-CN" dirty="0"/>
              <a:t>(Precise)</a:t>
            </a:r>
            <a:endParaRPr lang="zh-CN" altLang="en-US" dirty="0"/>
          </a:p>
        </p:txBody>
      </p:sp>
      <p:sp>
        <p:nvSpPr>
          <p:cNvPr id="47107" name="内容占位符 2"/>
          <p:cNvSpPr>
            <a:spLocks noGrp="1"/>
          </p:cNvSpPr>
          <p:nvPr>
            <p:ph idx="1"/>
          </p:nvPr>
        </p:nvSpPr>
        <p:spPr/>
        <p:txBody>
          <a:bodyPr/>
          <a:lstStyle/>
          <a:p>
            <a:r>
              <a:rPr lang="zh-CN" altLang="en-US" sz="2800" dirty="0"/>
              <a:t>一个</a:t>
            </a:r>
            <a:r>
              <a:rPr lang="en-US" altLang="zh-CN" sz="2800" dirty="0"/>
              <a:t>SRS</a:t>
            </a:r>
            <a:r>
              <a:rPr lang="zh-CN" altLang="en-US" sz="2800" dirty="0"/>
              <a:t>是精确的，当且仅当，只要可能，都有数字量进行表达时，或采用对数字量采用分级精度表达时。</a:t>
            </a:r>
            <a:endParaRPr lang="en-US" altLang="zh-CN" sz="2800" dirty="0"/>
          </a:p>
          <a:p>
            <a:endParaRPr lang="en-US" altLang="zh-CN" sz="2800" dirty="0"/>
          </a:p>
          <a:p>
            <a:r>
              <a:rPr lang="zh-CN" altLang="en-US" sz="2800" dirty="0"/>
              <a:t>例如，“系统应当很快地做出响应”是不精确的，而“系统的平均响应时间是</a:t>
            </a:r>
            <a:r>
              <a:rPr lang="en-US" altLang="zh-CN" sz="2800" dirty="0"/>
              <a:t>2</a:t>
            </a:r>
            <a:r>
              <a:rPr lang="zh-CN" altLang="en-US" sz="2800" dirty="0"/>
              <a:t>秒内”是精确的。</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en-US" altLang="zh-CN" dirty="0"/>
              <a:t>18</a:t>
            </a:r>
            <a:r>
              <a:rPr lang="zh-CN" altLang="en-US" dirty="0"/>
              <a:t>）可复用</a:t>
            </a:r>
            <a:r>
              <a:rPr lang="en-US" altLang="zh-CN" dirty="0"/>
              <a:t>(Reusable)</a:t>
            </a:r>
            <a:endParaRPr lang="zh-CN" altLang="en-US" dirty="0"/>
          </a:p>
        </p:txBody>
      </p:sp>
      <p:sp>
        <p:nvSpPr>
          <p:cNvPr id="48131" name="内容占位符 2"/>
          <p:cNvSpPr>
            <a:spLocks noGrp="1"/>
          </p:cNvSpPr>
          <p:nvPr>
            <p:ph idx="1"/>
          </p:nvPr>
        </p:nvSpPr>
        <p:spPr>
          <a:xfrm>
            <a:off x="785813" y="1295400"/>
            <a:ext cx="8205787" cy="5029200"/>
          </a:xfrm>
        </p:spPr>
        <p:txBody>
          <a:bodyPr/>
          <a:lstStyle/>
          <a:p>
            <a:r>
              <a:rPr lang="zh-CN" altLang="en-US" sz="2800"/>
              <a:t>一个</a:t>
            </a:r>
            <a:r>
              <a:rPr lang="en-US" altLang="zh-CN" sz="2800"/>
              <a:t>SRS</a:t>
            </a:r>
            <a:r>
              <a:rPr lang="zh-CN" altLang="en-US" sz="2800"/>
              <a:t>是可复用的，当且仅当，其语句、段落和章节很容易地被后续的</a:t>
            </a:r>
            <a:r>
              <a:rPr lang="en-US" altLang="zh-CN" sz="2800"/>
              <a:t>SRS</a:t>
            </a:r>
            <a:r>
              <a:rPr lang="zh-CN" altLang="en-US" sz="2800"/>
              <a:t>采纳、摘录使用。</a:t>
            </a:r>
            <a:endParaRPr lang="en-US" altLang="zh-CN" sz="2800"/>
          </a:p>
          <a:p>
            <a:r>
              <a:rPr lang="zh-CN" altLang="en-US" sz="2400"/>
              <a:t>一般谈到复用，主要指设计和代码的复用。但是，如果能够对需求复用，将会提高工程效率。例如，下面方法：</a:t>
            </a:r>
          </a:p>
          <a:p>
            <a:pPr lvl="1"/>
            <a:r>
              <a:rPr lang="zh-CN" altLang="en-US" sz="2400"/>
              <a:t>在</a:t>
            </a:r>
            <a:r>
              <a:rPr lang="en-US" altLang="zh-CN" sz="2400"/>
              <a:t>SRS</a:t>
            </a:r>
            <a:r>
              <a:rPr lang="zh-CN" altLang="en-US" sz="2400"/>
              <a:t>中的系统性能一节中，用符号代表常数，例如，响应时间。之后的其它需求可简单地更改这些值，而不用重写文档。</a:t>
            </a:r>
          </a:p>
          <a:p>
            <a:pPr lvl="1"/>
            <a:r>
              <a:rPr lang="zh-CN" altLang="en-US" sz="2400"/>
              <a:t>采用形式化的模型表达需求。后续需求可以重用这些模型。</a:t>
            </a:r>
          </a:p>
          <a:p>
            <a:pPr lvl="1"/>
            <a:r>
              <a:rPr lang="zh-CN" altLang="en-US" sz="2400"/>
              <a:t>建立一个需求库，对需求类型进行抽象。形成通用的需求段落，之后是对通用的需求实例化，形成系列的</a:t>
            </a:r>
            <a:r>
              <a:rPr lang="en-US" altLang="zh-CN" sz="2400"/>
              <a:t>SRS</a:t>
            </a:r>
            <a:r>
              <a:rPr lang="zh-CN" altLang="en-US" sz="2400"/>
              <a:t>实例。</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en-US" altLang="zh-CN" dirty="0"/>
              <a:t>19</a:t>
            </a:r>
            <a:r>
              <a:rPr lang="zh-CN" altLang="en-US" dirty="0"/>
              <a:t>）被跟踪</a:t>
            </a:r>
            <a:r>
              <a:rPr lang="en-US" altLang="zh-CN" dirty="0"/>
              <a:t>(Traced)</a:t>
            </a:r>
            <a:endParaRPr lang="zh-CN" altLang="en-US" dirty="0"/>
          </a:p>
        </p:txBody>
      </p:sp>
      <p:sp>
        <p:nvSpPr>
          <p:cNvPr id="49155" name="内容占位符 2"/>
          <p:cNvSpPr>
            <a:spLocks noGrp="1"/>
          </p:cNvSpPr>
          <p:nvPr>
            <p:ph idx="1"/>
          </p:nvPr>
        </p:nvSpPr>
        <p:spPr>
          <a:xfrm>
            <a:off x="714375" y="1295400"/>
            <a:ext cx="8277225" cy="5029200"/>
          </a:xfrm>
        </p:spPr>
        <p:txBody>
          <a:bodyPr/>
          <a:lstStyle/>
          <a:p>
            <a:r>
              <a:rPr lang="zh-CN" altLang="en-US" sz="2800" dirty="0"/>
              <a:t>一个</a:t>
            </a:r>
            <a:r>
              <a:rPr lang="en-US" altLang="zh-CN" sz="2800" dirty="0"/>
              <a:t>SRS</a:t>
            </a:r>
            <a:r>
              <a:rPr lang="zh-CN" altLang="en-US" sz="2800" dirty="0"/>
              <a:t>是被跟踪，当且仅当，每个需求的原始来源是清晰的。</a:t>
            </a:r>
            <a:endParaRPr lang="en-US" altLang="zh-CN" sz="2800" dirty="0"/>
          </a:p>
          <a:p>
            <a:pPr lvl="1"/>
            <a:r>
              <a:rPr lang="zh-CN" altLang="en-US" dirty="0"/>
              <a:t>这就意味着每个需求条款要能引用到其来源，典型的来源库包括：系统层的需求、系统层设计文档、硬件需求，</a:t>
            </a:r>
            <a:r>
              <a:rPr lang="en-US" altLang="zh-CN" dirty="0"/>
              <a:t>SOW</a:t>
            </a:r>
            <a:r>
              <a:rPr lang="zh-CN" altLang="en-US" dirty="0"/>
              <a:t>（工作分解结构书）、合同、白皮书和研究报告、软件开发计划等。</a:t>
            </a:r>
            <a:endParaRPr lang="en-US" altLang="zh-CN" dirty="0"/>
          </a:p>
          <a:p>
            <a:pPr lvl="1"/>
            <a:r>
              <a:rPr lang="zh-CN" altLang="en-US" sz="2000" dirty="0"/>
              <a:t>这种线索是很重要的，例如，“系统要在</a:t>
            </a:r>
            <a:r>
              <a:rPr lang="en-US" altLang="zh-CN" sz="2000" dirty="0"/>
              <a:t>1</a:t>
            </a:r>
            <a:r>
              <a:rPr lang="zh-CN" altLang="en-US" sz="2000" dirty="0"/>
              <a:t>秒钟内报告所有船舶的当前位置”可能来源于关于船舶白皮书中的最大运动速度、以及系统层需求要求的显示频度。</a:t>
            </a:r>
            <a:endParaRPr lang="en-US" altLang="zh-CN" sz="2000" dirty="0"/>
          </a:p>
          <a:p>
            <a:pPr lvl="1"/>
            <a:r>
              <a:rPr lang="zh-CN" altLang="en-US" sz="2000" dirty="0"/>
              <a:t>在</a:t>
            </a:r>
            <a:r>
              <a:rPr lang="en-US" altLang="zh-CN" sz="2000" dirty="0"/>
              <a:t>SRS</a:t>
            </a:r>
            <a:r>
              <a:rPr lang="zh-CN" altLang="en-US" sz="2000" dirty="0"/>
              <a:t>中标引出该需求的原始出处是有利的。对于需求被跟踪的度量可以采用：</a:t>
            </a:r>
            <a:endParaRPr lang="en-US" altLang="zh-CN" sz="2000" dirty="0"/>
          </a:p>
          <a:p>
            <a:pPr>
              <a:buFontTx/>
              <a:buNone/>
            </a:pPr>
            <a:r>
              <a:rPr lang="zh-CN" altLang="en-US" sz="2000" b="1" dirty="0">
                <a:latin typeface="华文行楷" pitchFamily="2" charset="-122"/>
                <a:ea typeface="华文行楷" pitchFamily="2" charset="-122"/>
              </a:rPr>
              <a:t>     被跟踪到原始出处的需求条款数</a:t>
            </a:r>
            <a:r>
              <a:rPr lang="en-US" sz="2000" b="1" dirty="0">
                <a:latin typeface="华文行楷" pitchFamily="2" charset="-122"/>
                <a:ea typeface="华文行楷" pitchFamily="2" charset="-122"/>
              </a:rPr>
              <a:t> </a:t>
            </a:r>
            <a:r>
              <a:rPr lang="en-US" altLang="zh-CN" sz="2000" b="1" dirty="0">
                <a:latin typeface="华文行楷" pitchFamily="2" charset="-122"/>
                <a:ea typeface="华文行楷" pitchFamily="2" charset="-122"/>
              </a:rPr>
              <a:t>/ </a:t>
            </a:r>
            <a:r>
              <a:rPr lang="zh-CN" altLang="en-US" sz="2000" b="1" dirty="0">
                <a:latin typeface="华文行楷" pitchFamily="2" charset="-122"/>
                <a:ea typeface="华文行楷" pitchFamily="2" charset="-122"/>
              </a:rPr>
              <a:t>具有原始出处的需求条款个数</a:t>
            </a:r>
          </a:p>
          <a:p>
            <a:endParaRPr lang="zh-CN" altLang="en-US" sz="24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en-US" altLang="zh-CN" b="1"/>
              <a:t>20</a:t>
            </a:r>
            <a:r>
              <a:rPr lang="zh-CN" altLang="en-US" b="1"/>
              <a:t>）被组织</a:t>
            </a:r>
            <a:r>
              <a:rPr lang="en-US" altLang="zh-CN" b="1"/>
              <a:t>(Organized)</a:t>
            </a:r>
            <a:endParaRPr lang="zh-CN" altLang="en-US"/>
          </a:p>
        </p:txBody>
      </p:sp>
      <p:sp>
        <p:nvSpPr>
          <p:cNvPr id="50179" name="内容占位符 2"/>
          <p:cNvSpPr>
            <a:spLocks noGrp="1"/>
          </p:cNvSpPr>
          <p:nvPr>
            <p:ph idx="1"/>
          </p:nvPr>
        </p:nvSpPr>
        <p:spPr/>
        <p:txBody>
          <a:bodyPr/>
          <a:lstStyle/>
          <a:p>
            <a:r>
              <a:rPr lang="zh-CN" altLang="en-US" sz="2800"/>
              <a:t>一个</a:t>
            </a:r>
            <a:r>
              <a:rPr lang="en-US" altLang="zh-CN" sz="2800"/>
              <a:t>SRS</a:t>
            </a:r>
            <a:r>
              <a:rPr lang="zh-CN" altLang="en-US" sz="2800"/>
              <a:t>是被组织的，当且仅当其内容已按读者类型进行编排，可以让读者很轻易地定位所需信息和相关章节的逻辑关系。</a:t>
            </a:r>
            <a:endParaRPr lang="en-US" altLang="zh-CN" sz="2800"/>
          </a:p>
          <a:p>
            <a:endParaRPr lang="en-US" sz="2800"/>
          </a:p>
          <a:p>
            <a:r>
              <a:rPr lang="en-US" altLang="zh-CN" sz="2800"/>
              <a:t>SRS</a:t>
            </a:r>
            <a:r>
              <a:rPr lang="zh-CN" altLang="en-US" sz="2800"/>
              <a:t>被组织的几种方式如下：</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en-US" altLang="zh-CN" dirty="0"/>
              <a:t>20</a:t>
            </a:r>
            <a:r>
              <a:rPr lang="zh-CN" altLang="en-US" dirty="0"/>
              <a:t>）被组织</a:t>
            </a:r>
            <a:r>
              <a:rPr lang="en-US" altLang="zh-CN" dirty="0"/>
              <a:t>(Organized)</a:t>
            </a:r>
            <a:endParaRPr lang="zh-CN" altLang="en-US" dirty="0"/>
          </a:p>
        </p:txBody>
      </p:sp>
      <p:sp>
        <p:nvSpPr>
          <p:cNvPr id="51203" name="内容占位符 2"/>
          <p:cNvSpPr>
            <a:spLocks noGrp="1"/>
          </p:cNvSpPr>
          <p:nvPr>
            <p:ph idx="1"/>
          </p:nvPr>
        </p:nvSpPr>
        <p:spPr>
          <a:xfrm>
            <a:off x="728220" y="1121753"/>
            <a:ext cx="8461829" cy="5029200"/>
          </a:xfrm>
        </p:spPr>
        <p:txBody>
          <a:bodyPr/>
          <a:lstStyle/>
          <a:p>
            <a:r>
              <a:rPr lang="en-US" altLang="zh-CN" sz="2400" dirty="0"/>
              <a:t>a) </a:t>
            </a:r>
            <a:r>
              <a:rPr lang="zh-CN" altLang="en-US" sz="2400" dirty="0"/>
              <a:t>按用户类型和角色组织功能需求。</a:t>
            </a:r>
            <a:endParaRPr lang="en-US" altLang="zh-CN" sz="2400" dirty="0"/>
          </a:p>
          <a:p>
            <a:pPr lvl="1"/>
            <a:r>
              <a:rPr lang="zh-CN" altLang="en-US" sz="1800" dirty="0"/>
              <a:t>例如，一个电梯控制系统的</a:t>
            </a:r>
            <a:r>
              <a:rPr lang="en-US" altLang="zh-CN" sz="1800" dirty="0"/>
              <a:t>SRS</a:t>
            </a:r>
            <a:r>
              <a:rPr lang="zh-CN" altLang="en-US" sz="1800" dirty="0"/>
              <a:t>的</a:t>
            </a:r>
            <a:r>
              <a:rPr lang="en-US" altLang="zh-CN" sz="1800" dirty="0"/>
              <a:t>3.1</a:t>
            </a:r>
            <a:r>
              <a:rPr lang="zh-CN" altLang="en-US" sz="1800" dirty="0"/>
              <a:t>节写乘客需求，</a:t>
            </a:r>
            <a:r>
              <a:rPr lang="en-US" altLang="zh-CN" sz="1800" dirty="0"/>
              <a:t>3.2</a:t>
            </a:r>
            <a:r>
              <a:rPr lang="zh-CN" altLang="en-US" sz="1800" dirty="0"/>
              <a:t>节写消防员需求，</a:t>
            </a:r>
            <a:r>
              <a:rPr lang="en-US" altLang="zh-CN" sz="1800" dirty="0"/>
              <a:t>3.3</a:t>
            </a:r>
            <a:r>
              <a:rPr lang="zh-CN" altLang="en-US" sz="1800" dirty="0"/>
              <a:t>节写维护人员需求，等等。</a:t>
            </a:r>
          </a:p>
          <a:p>
            <a:r>
              <a:rPr lang="en-US" altLang="zh-CN" sz="2400" dirty="0"/>
              <a:t>b) </a:t>
            </a:r>
            <a:r>
              <a:rPr lang="zh-CN" altLang="en-US" sz="2400" dirty="0"/>
              <a:t>按系统的激励</a:t>
            </a:r>
            <a:r>
              <a:rPr lang="en-US" altLang="zh-CN" sz="2400" dirty="0"/>
              <a:t>(stimulus)</a:t>
            </a:r>
            <a:r>
              <a:rPr lang="zh-CN" altLang="en-US" sz="2400" dirty="0"/>
              <a:t>类型组织功能需求。</a:t>
            </a:r>
            <a:endParaRPr lang="en-US" altLang="zh-CN" sz="2400" dirty="0"/>
          </a:p>
          <a:p>
            <a:pPr lvl="1"/>
            <a:r>
              <a:rPr lang="zh-CN" altLang="en-US" sz="1800" dirty="0"/>
              <a:t>例如，飞机的自动降落系统</a:t>
            </a:r>
            <a:r>
              <a:rPr lang="en-US" altLang="zh-CN" sz="1800" dirty="0"/>
              <a:t>SRS</a:t>
            </a:r>
            <a:r>
              <a:rPr lang="zh-CN" altLang="en-US" sz="1800" dirty="0"/>
              <a:t>的第</a:t>
            </a:r>
            <a:r>
              <a:rPr lang="en-US" altLang="zh-CN" sz="1800" dirty="0"/>
              <a:t>3.1</a:t>
            </a:r>
            <a:r>
              <a:rPr lang="zh-CN" altLang="en-US" sz="1800" dirty="0"/>
              <a:t>节写所有与风速相关的需求，</a:t>
            </a:r>
            <a:r>
              <a:rPr lang="en-US" altLang="zh-CN" sz="1800" dirty="0"/>
              <a:t>3.2</a:t>
            </a:r>
            <a:r>
              <a:rPr lang="zh-CN" altLang="en-US" sz="1800" dirty="0"/>
              <a:t>节写燃油消耗的需求，</a:t>
            </a:r>
            <a:r>
              <a:rPr lang="en-US" altLang="zh-CN" sz="1800" dirty="0"/>
              <a:t>3.3</a:t>
            </a:r>
            <a:r>
              <a:rPr lang="zh-CN" altLang="en-US" sz="1800" dirty="0"/>
              <a:t>节写起落架的需求，等等。</a:t>
            </a:r>
          </a:p>
          <a:p>
            <a:r>
              <a:rPr lang="en-US" altLang="zh-CN" sz="2400" dirty="0"/>
              <a:t>c) </a:t>
            </a:r>
            <a:r>
              <a:rPr lang="zh-CN" altLang="en-US" sz="2400" dirty="0"/>
              <a:t>按系统的响应</a:t>
            </a:r>
            <a:r>
              <a:rPr lang="en-US" altLang="zh-CN" sz="2400" dirty="0"/>
              <a:t>(response)</a:t>
            </a:r>
            <a:r>
              <a:rPr lang="zh-CN" altLang="en-US" sz="2400" dirty="0"/>
              <a:t>类型组织功能需求。</a:t>
            </a:r>
            <a:endParaRPr lang="en-US" altLang="zh-CN" sz="2400" dirty="0"/>
          </a:p>
          <a:p>
            <a:pPr lvl="1"/>
            <a:r>
              <a:rPr lang="zh-CN" altLang="en-US" sz="1800" dirty="0"/>
              <a:t>例如，工资发放系统的</a:t>
            </a:r>
            <a:r>
              <a:rPr lang="en-US" altLang="zh-CN" sz="1800" dirty="0"/>
              <a:t>SRS</a:t>
            </a:r>
            <a:r>
              <a:rPr lang="zh-CN" altLang="en-US" sz="1800" dirty="0"/>
              <a:t>的</a:t>
            </a:r>
            <a:r>
              <a:rPr lang="en-US" altLang="zh-CN" sz="1800" dirty="0"/>
              <a:t>3.1</a:t>
            </a:r>
            <a:r>
              <a:rPr lang="zh-CN" altLang="en-US" sz="1800" dirty="0"/>
              <a:t>节写每个员工的工资单需求，</a:t>
            </a:r>
            <a:r>
              <a:rPr lang="en-US" altLang="zh-CN" sz="1800" dirty="0"/>
              <a:t>3.2</a:t>
            </a:r>
            <a:r>
              <a:rPr lang="zh-CN" altLang="en-US" sz="1800" dirty="0"/>
              <a:t>节写当前所有员工的月薪需求，等等。</a:t>
            </a:r>
          </a:p>
          <a:p>
            <a:r>
              <a:rPr lang="en-US" altLang="zh-CN" sz="2400" dirty="0"/>
              <a:t>d) </a:t>
            </a:r>
            <a:r>
              <a:rPr lang="zh-CN" altLang="en-US" sz="2400" dirty="0"/>
              <a:t>按特征</a:t>
            </a:r>
            <a:r>
              <a:rPr lang="en-US" altLang="zh-CN" sz="2400" dirty="0"/>
              <a:t>(feature)</a:t>
            </a:r>
            <a:r>
              <a:rPr lang="zh-CN" altLang="en-US" sz="2400" dirty="0"/>
              <a:t>组织需求。</a:t>
            </a:r>
            <a:endParaRPr lang="en-US" altLang="zh-CN" sz="2400" dirty="0"/>
          </a:p>
          <a:p>
            <a:pPr lvl="1"/>
            <a:r>
              <a:rPr lang="zh-CN" altLang="en-US" sz="1800" dirty="0"/>
              <a:t>例如，电话账单系统的</a:t>
            </a:r>
            <a:r>
              <a:rPr lang="en-US" altLang="zh-CN" sz="1800" dirty="0"/>
              <a:t>SRS</a:t>
            </a:r>
            <a:r>
              <a:rPr lang="zh-CN" altLang="en-US" sz="1800" dirty="0"/>
              <a:t>可能在</a:t>
            </a:r>
            <a:r>
              <a:rPr lang="en-US" altLang="zh-CN" sz="1800" dirty="0"/>
              <a:t>3.1</a:t>
            </a:r>
            <a:r>
              <a:rPr lang="zh-CN" altLang="en-US" sz="1800" dirty="0"/>
              <a:t>节写本地通话需求，</a:t>
            </a:r>
            <a:r>
              <a:rPr lang="en-US" altLang="zh-CN" sz="1800" dirty="0"/>
              <a:t>3.2</a:t>
            </a:r>
            <a:r>
              <a:rPr lang="zh-CN" altLang="en-US" sz="1800" dirty="0"/>
              <a:t>节写长途通话需求，</a:t>
            </a:r>
            <a:r>
              <a:rPr lang="en-US" altLang="zh-CN" sz="1800" dirty="0"/>
              <a:t>3.3</a:t>
            </a:r>
            <a:r>
              <a:rPr lang="zh-CN" altLang="en-US" sz="1800" dirty="0"/>
              <a:t>节写电话会议的需求，等等。</a:t>
            </a:r>
          </a:p>
          <a:p>
            <a:r>
              <a:rPr lang="en-US" altLang="zh-CN" sz="2400" dirty="0"/>
              <a:t>e) </a:t>
            </a:r>
            <a:r>
              <a:rPr lang="zh-CN" altLang="en-US" sz="2400" dirty="0"/>
              <a:t>按对象</a:t>
            </a:r>
            <a:r>
              <a:rPr lang="en-US" altLang="zh-CN" sz="2400" dirty="0"/>
              <a:t>(object)</a:t>
            </a:r>
            <a:r>
              <a:rPr lang="zh-CN" altLang="en-US" sz="2400" dirty="0"/>
              <a:t>组织需求。</a:t>
            </a:r>
            <a:endParaRPr lang="en-US" altLang="zh-CN" sz="2400" dirty="0"/>
          </a:p>
          <a:p>
            <a:pPr lvl="1"/>
            <a:r>
              <a:rPr lang="zh-CN" altLang="en-US" sz="1800" dirty="0"/>
              <a:t>例如，航班选座位系统的</a:t>
            </a:r>
            <a:r>
              <a:rPr lang="en-US" altLang="zh-CN" sz="1800" dirty="0"/>
              <a:t>SRS</a:t>
            </a:r>
            <a:r>
              <a:rPr lang="zh-CN" altLang="en-US" sz="1800" dirty="0"/>
              <a:t>的</a:t>
            </a:r>
            <a:r>
              <a:rPr lang="en-US" altLang="zh-CN" sz="1800" dirty="0"/>
              <a:t>3.1</a:t>
            </a:r>
            <a:r>
              <a:rPr lang="zh-CN" altLang="en-US" sz="1800" dirty="0"/>
              <a:t>节写所有的座位需求，</a:t>
            </a:r>
            <a:r>
              <a:rPr lang="en-US" altLang="zh-CN" sz="1800" dirty="0"/>
              <a:t>3.2</a:t>
            </a:r>
            <a:r>
              <a:rPr lang="zh-CN" altLang="en-US" sz="1800" dirty="0"/>
              <a:t>节写飞行区间需求，</a:t>
            </a:r>
            <a:r>
              <a:rPr lang="en-US" altLang="zh-CN" sz="1800" dirty="0"/>
              <a:t>3.3</a:t>
            </a:r>
            <a:r>
              <a:rPr lang="zh-CN" altLang="en-US" sz="1800" dirty="0"/>
              <a:t>节写旅行者的需求，</a:t>
            </a:r>
            <a:r>
              <a:rPr lang="en-US" altLang="zh-CN" sz="1800" dirty="0"/>
              <a:t>3.4</a:t>
            </a:r>
            <a:r>
              <a:rPr lang="zh-CN" altLang="en-US" sz="1800" dirty="0"/>
              <a:t>节写机票的需求，等等。</a:t>
            </a:r>
          </a:p>
          <a:p>
            <a:endParaRPr lang="zh-CN" altLang="en-US" sz="20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en-US" altLang="zh-CN" dirty="0"/>
              <a:t>21</a:t>
            </a:r>
            <a:r>
              <a:rPr lang="zh-CN" altLang="en-US" dirty="0"/>
              <a:t>）被交叉引用</a:t>
            </a:r>
            <a:r>
              <a:rPr lang="en-US" altLang="zh-CN" dirty="0"/>
              <a:t>(Cross-Referenced)</a:t>
            </a:r>
            <a:endParaRPr lang="zh-CN" altLang="en-US" dirty="0"/>
          </a:p>
        </p:txBody>
      </p:sp>
      <p:sp>
        <p:nvSpPr>
          <p:cNvPr id="52227" name="内容占位符 2"/>
          <p:cNvSpPr>
            <a:spLocks noGrp="1"/>
          </p:cNvSpPr>
          <p:nvPr>
            <p:ph idx="1"/>
          </p:nvPr>
        </p:nvSpPr>
        <p:spPr/>
        <p:txBody>
          <a:bodyPr/>
          <a:lstStyle/>
          <a:p>
            <a:r>
              <a:rPr lang="zh-CN" altLang="en-US" dirty="0"/>
              <a:t>一个</a:t>
            </a:r>
            <a:r>
              <a:rPr lang="en-US" altLang="zh-CN" dirty="0"/>
              <a:t>SRS</a:t>
            </a:r>
            <a:r>
              <a:rPr lang="zh-CN" altLang="en-US" dirty="0"/>
              <a:t>是被交叉引用的，当且仅当</a:t>
            </a:r>
            <a:r>
              <a:rPr lang="en-US" altLang="zh-CN" dirty="0"/>
              <a:t>SRS</a:t>
            </a:r>
            <a:r>
              <a:rPr lang="zh-CN" altLang="en-US" dirty="0"/>
              <a:t>内容与相关章节之间建立了交叉引用关系，相关章节是指：</a:t>
            </a:r>
          </a:p>
          <a:p>
            <a:pPr lvl="1"/>
            <a:r>
              <a:rPr lang="zh-CN" altLang="en-US" dirty="0"/>
              <a:t>论述的是同一个</a:t>
            </a:r>
            <a:r>
              <a:rPr lang="en-US" altLang="zh-CN" dirty="0"/>
              <a:t>(</a:t>
            </a:r>
            <a:r>
              <a:rPr lang="zh-CN" altLang="en-US" dirty="0"/>
              <a:t>即，冗余</a:t>
            </a:r>
            <a:r>
              <a:rPr lang="en-US" altLang="zh-CN" dirty="0"/>
              <a:t>)</a:t>
            </a:r>
            <a:r>
              <a:rPr lang="zh-CN" altLang="en-US" dirty="0"/>
              <a:t>需求。同一个多处论述，但必须互相引用，保持一致。</a:t>
            </a:r>
          </a:p>
          <a:p>
            <a:pPr lvl="1"/>
            <a:r>
              <a:rPr lang="zh-CN" altLang="en-US" dirty="0"/>
              <a:t>更抽象</a:t>
            </a:r>
            <a:r>
              <a:rPr lang="zh-CN" altLang="en-US"/>
              <a:t>或更详细</a:t>
            </a:r>
            <a:r>
              <a:rPr lang="zh-CN" altLang="en-US" dirty="0"/>
              <a:t>地描述同一个需求。表达出同一个需求的细化或抽象。</a:t>
            </a:r>
          </a:p>
          <a:p>
            <a:pPr lvl="1"/>
            <a:r>
              <a:rPr lang="zh-CN" altLang="en-US" dirty="0"/>
              <a:t>依赖于该需求的章节。在需求被修改时，保持相关部分也要被修改</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标题 1"/>
          <p:cNvSpPr>
            <a:spLocks noGrp="1"/>
          </p:cNvSpPr>
          <p:nvPr>
            <p:ph type="title"/>
          </p:nvPr>
        </p:nvSpPr>
        <p:spPr/>
        <p:txBody>
          <a:bodyPr/>
          <a:lstStyle/>
          <a:p>
            <a:endParaRPr lang="zh-CN" altLang="en-US"/>
          </a:p>
        </p:txBody>
      </p:sp>
      <p:sp>
        <p:nvSpPr>
          <p:cNvPr id="12292" name="内容占位符 2"/>
          <p:cNvSpPr>
            <a:spLocks noGrp="1"/>
          </p:cNvSpPr>
          <p:nvPr>
            <p:ph idx="1"/>
          </p:nvPr>
        </p:nvSpPr>
        <p:spPr>
          <a:xfrm>
            <a:off x="1030514" y="1214438"/>
            <a:ext cx="7899174" cy="2847975"/>
          </a:xfrm>
        </p:spPr>
        <p:txBody>
          <a:bodyPr/>
          <a:lstStyle/>
          <a:p>
            <a:r>
              <a:rPr lang="zh-CN" altLang="en-US" sz="2800" dirty="0"/>
              <a:t>上述的</a:t>
            </a:r>
            <a:r>
              <a:rPr lang="en-US" altLang="zh-CN" sz="2800" dirty="0"/>
              <a:t>21</a:t>
            </a:r>
            <a:r>
              <a:rPr lang="zh-CN" altLang="en-US" sz="2800" dirty="0"/>
              <a:t>个度量指标有些是可量化的，有些是无法量化。将所有能量化的指标进行加权求和，就能较好地评价出</a:t>
            </a:r>
            <a:r>
              <a:rPr lang="en-US" altLang="zh-CN" sz="2800" dirty="0"/>
              <a:t>SRS</a:t>
            </a:r>
            <a:r>
              <a:rPr lang="zh-CN" altLang="en-US" sz="2800" dirty="0"/>
              <a:t>的整体质量。</a:t>
            </a:r>
            <a:endParaRPr lang="en-US" altLang="zh-CN" sz="2800" dirty="0"/>
          </a:p>
          <a:p>
            <a:r>
              <a:rPr lang="zh-CN" altLang="en-US" sz="2800" dirty="0"/>
              <a:t>每个度量指标的权重可能会因应用领域和企业情况而定。</a:t>
            </a:r>
            <a:endParaRPr lang="en-US" altLang="zh-CN" sz="2800" dirty="0"/>
          </a:p>
          <a:p>
            <a:r>
              <a:rPr lang="zh-CN" altLang="en-US" sz="2800" dirty="0"/>
              <a:t>这样需求</a:t>
            </a:r>
            <a:r>
              <a:rPr lang="en-US" altLang="zh-CN" sz="2800" dirty="0"/>
              <a:t>SRS</a:t>
            </a:r>
            <a:r>
              <a:rPr lang="zh-CN" altLang="en-US" sz="2800" dirty="0"/>
              <a:t>的质量为：</a:t>
            </a:r>
          </a:p>
          <a:p>
            <a:pPr>
              <a:buFontTx/>
              <a:buNone/>
            </a:pPr>
            <a:endParaRPr lang="zh-CN" altLang="en-US" dirty="0"/>
          </a:p>
        </p:txBody>
      </p:sp>
      <p:sp>
        <p:nvSpPr>
          <p:cNvPr id="12293" name="矩形 3"/>
          <p:cNvSpPr>
            <a:spLocks noChangeArrowheads="1"/>
          </p:cNvSpPr>
          <p:nvPr/>
        </p:nvSpPr>
        <p:spPr bwMode="auto">
          <a:xfrm>
            <a:off x="2357438" y="5500688"/>
            <a:ext cx="3340100" cy="461962"/>
          </a:xfrm>
          <a:prstGeom prst="rect">
            <a:avLst/>
          </a:prstGeom>
          <a:noFill/>
          <a:ln w="9525">
            <a:noFill/>
            <a:miter lim="800000"/>
            <a:headEnd/>
            <a:tailEnd/>
          </a:ln>
        </p:spPr>
        <p:txBody>
          <a:bodyPr wrap="none">
            <a:spAutoFit/>
          </a:bodyPr>
          <a:lstStyle/>
          <a:p>
            <a:r>
              <a:rPr lang="zh-CN" altLang="en-US"/>
              <a:t>其中，</a:t>
            </a:r>
            <a:r>
              <a:rPr lang="en-US" altLang="zh-CN"/>
              <a:t>W</a:t>
            </a:r>
            <a:r>
              <a:rPr lang="en-US" altLang="zh-CN" baseline="-25000"/>
              <a:t>i</a:t>
            </a:r>
            <a:r>
              <a:rPr lang="en-US" altLang="zh-CN"/>
              <a:t> </a:t>
            </a:r>
            <a:r>
              <a:rPr lang="zh-CN" altLang="en-US"/>
              <a:t>是</a:t>
            </a:r>
            <a:r>
              <a:rPr lang="en-US" altLang="zh-CN"/>
              <a:t>Q</a:t>
            </a:r>
            <a:r>
              <a:rPr lang="en-US" altLang="zh-CN" baseline="-25000"/>
              <a:t>i</a:t>
            </a:r>
            <a:r>
              <a:rPr lang="zh-CN" altLang="en-US"/>
              <a:t>的权重。</a:t>
            </a:r>
          </a:p>
        </p:txBody>
      </p:sp>
      <p:sp>
        <p:nvSpPr>
          <p:cNvPr id="12294"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graphicFrame>
        <p:nvGraphicFramePr>
          <p:cNvPr id="12290" name="Object 1"/>
          <p:cNvGraphicFramePr>
            <a:graphicFrameLocks noChangeAspect="1"/>
          </p:cNvGraphicFramePr>
          <p:nvPr/>
        </p:nvGraphicFramePr>
        <p:xfrm>
          <a:off x="2571750" y="4214813"/>
          <a:ext cx="2928938" cy="941387"/>
        </p:xfrm>
        <a:graphic>
          <a:graphicData uri="http://schemas.openxmlformats.org/presentationml/2006/ole">
            <mc:AlternateContent xmlns:mc="http://schemas.openxmlformats.org/markup-compatibility/2006">
              <mc:Choice xmlns:v="urn:schemas-microsoft-com:vml" Requires="v">
                <p:oleObj spid="_x0000_s12328" name="公式" r:id="rId3" imgW="1333500" imgH="431800" progId="Equation.3">
                  <p:embed/>
                </p:oleObj>
              </mc:Choice>
              <mc:Fallback>
                <p:oleObj name="公式" r:id="rId3" imgW="1333500" imgH="4318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50" y="4214813"/>
                        <a:ext cx="2928938" cy="941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146"/>
          <p:cNvSpPr>
            <a:spLocks noGrp="1" noChangeArrowheads="1"/>
          </p:cNvSpPr>
          <p:nvPr>
            <p:ph type="title"/>
          </p:nvPr>
        </p:nvSpPr>
        <p:spPr/>
        <p:txBody>
          <a:bodyPr/>
          <a:lstStyle/>
          <a:p>
            <a:r>
              <a:rPr lang="en-US" altLang="zh-CN"/>
              <a:t>8.2 </a:t>
            </a:r>
            <a:r>
              <a:rPr lang="zh-CN" altLang="en-US"/>
              <a:t>需求类型</a:t>
            </a:r>
            <a:endParaRPr lang="en-US" altLang="zh-CN"/>
          </a:p>
        </p:txBody>
      </p:sp>
      <p:sp>
        <p:nvSpPr>
          <p:cNvPr id="19459" name="Rectangle 6147"/>
          <p:cNvSpPr>
            <a:spLocks noGrp="1" noChangeArrowheads="1"/>
          </p:cNvSpPr>
          <p:nvPr>
            <p:ph type="body" idx="1"/>
          </p:nvPr>
        </p:nvSpPr>
        <p:spPr>
          <a:xfrm>
            <a:off x="990600" y="1295400"/>
            <a:ext cx="8001000" cy="4276725"/>
          </a:xfrm>
        </p:spPr>
        <p:txBody>
          <a:bodyPr/>
          <a:lstStyle/>
          <a:p>
            <a:r>
              <a:rPr lang="en-US" altLang="zh-CN"/>
              <a:t>8.2.1 </a:t>
            </a:r>
            <a:r>
              <a:rPr lang="zh-CN" altLang="en-US"/>
              <a:t>需求分类</a:t>
            </a:r>
            <a:endParaRPr lang="en-US" altLang="zh-CN"/>
          </a:p>
          <a:p>
            <a:r>
              <a:rPr lang="en-US" altLang="zh-CN"/>
              <a:t>8.2.2 </a:t>
            </a:r>
            <a:r>
              <a:rPr lang="zh-CN" altLang="en-US"/>
              <a:t>需求分析目标和维度</a:t>
            </a:r>
            <a:endParaRPr lang="en-US" altLang="zh-CN"/>
          </a:p>
          <a:p>
            <a:r>
              <a:rPr lang="en-US" altLang="zh-CN"/>
              <a:t>8.2.3 </a:t>
            </a:r>
            <a:r>
              <a:rPr lang="zh-CN" altLang="en-US"/>
              <a:t>需求内涵</a:t>
            </a:r>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146"/>
          <p:cNvSpPr>
            <a:spLocks noGrp="1" noChangeArrowheads="1"/>
          </p:cNvSpPr>
          <p:nvPr>
            <p:ph type="title"/>
          </p:nvPr>
        </p:nvSpPr>
        <p:spPr/>
        <p:txBody>
          <a:bodyPr/>
          <a:lstStyle/>
          <a:p>
            <a:r>
              <a:rPr lang="en-US" altLang="zh-CN" dirty="0"/>
              <a:t>8.6 </a:t>
            </a:r>
            <a:r>
              <a:rPr lang="zh-CN" altLang="en-US" dirty="0"/>
              <a:t>需求管理</a:t>
            </a:r>
            <a:endParaRPr lang="en-US" altLang="zh-CN" dirty="0"/>
          </a:p>
        </p:txBody>
      </p:sp>
      <p:sp>
        <p:nvSpPr>
          <p:cNvPr id="53251" name="Rectangle 6147"/>
          <p:cNvSpPr>
            <a:spLocks noGrp="1" noChangeArrowheads="1"/>
          </p:cNvSpPr>
          <p:nvPr>
            <p:ph type="body" idx="1"/>
          </p:nvPr>
        </p:nvSpPr>
        <p:spPr>
          <a:xfrm>
            <a:off x="990600" y="1295400"/>
            <a:ext cx="8001000" cy="4276725"/>
          </a:xfrm>
        </p:spPr>
        <p:txBody>
          <a:bodyPr/>
          <a:lstStyle/>
          <a:p>
            <a:r>
              <a:rPr lang="en-US" altLang="zh-CN"/>
              <a:t>8.6.1 </a:t>
            </a:r>
            <a:r>
              <a:rPr lang="zh-CN" altLang="en-US"/>
              <a:t>需求管理的起因</a:t>
            </a:r>
            <a:endParaRPr lang="en-US" altLang="zh-CN"/>
          </a:p>
          <a:p>
            <a:r>
              <a:rPr lang="en-US" altLang="zh-CN"/>
              <a:t>8.6.2 </a:t>
            </a:r>
            <a:r>
              <a:rPr lang="zh-CN" altLang="en-US"/>
              <a:t>需求的跟踪</a:t>
            </a:r>
            <a:endParaRPr lang="en-US" altLang="zh-CN"/>
          </a:p>
          <a:p>
            <a:r>
              <a:rPr lang="en-US" altLang="zh-CN"/>
              <a:t>8.6.3 </a:t>
            </a:r>
            <a:r>
              <a:rPr lang="zh-CN" altLang="en-US"/>
              <a:t>需求变更管理</a:t>
            </a:r>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en-US" altLang="zh-CN" dirty="0"/>
              <a:t>8.6.1 </a:t>
            </a:r>
            <a:r>
              <a:rPr lang="zh-CN" altLang="en-US" dirty="0"/>
              <a:t>需求管理的起因</a:t>
            </a:r>
          </a:p>
        </p:txBody>
      </p:sp>
      <p:sp>
        <p:nvSpPr>
          <p:cNvPr id="54275" name="内容占位符 2"/>
          <p:cNvSpPr>
            <a:spLocks noGrp="1"/>
          </p:cNvSpPr>
          <p:nvPr>
            <p:ph idx="1"/>
          </p:nvPr>
        </p:nvSpPr>
        <p:spPr>
          <a:xfrm>
            <a:off x="938213" y="1143000"/>
            <a:ext cx="8205787" cy="5029200"/>
          </a:xfrm>
        </p:spPr>
        <p:txBody>
          <a:bodyPr/>
          <a:lstStyle/>
          <a:p>
            <a:r>
              <a:rPr lang="zh-CN" altLang="en-US" sz="2800" dirty="0"/>
              <a:t>第一种情况是甲方提出需求，并编写需求文档，通过招投标的方法获得供应商。</a:t>
            </a:r>
            <a:endParaRPr lang="en-US" altLang="zh-CN" sz="2800" dirty="0"/>
          </a:p>
          <a:p>
            <a:pPr lvl="1"/>
            <a:r>
              <a:rPr lang="zh-CN" altLang="en-US" sz="2400" dirty="0"/>
              <a:t>由于甲方事先与乙方没有沟通，可能导致所提出的要求条款，特别是涉及到非功能的要求，要么没法实现，要么模糊不清。这就为未来的系统验收造成了麻烦。</a:t>
            </a:r>
          </a:p>
          <a:p>
            <a:r>
              <a:rPr lang="zh-CN" altLang="en-US" sz="2800" dirty="0"/>
              <a:t>第二种情况是，完全有乙方主导需求分析以及未来的开发。</a:t>
            </a:r>
            <a:endParaRPr lang="en-US" altLang="zh-CN" sz="2800" dirty="0"/>
          </a:p>
          <a:p>
            <a:pPr lvl="1"/>
            <a:r>
              <a:rPr lang="zh-CN" altLang="en-US" dirty="0"/>
              <a:t>似乎可以解决需求与未来的设计和开发之间的问题。</a:t>
            </a:r>
            <a:endParaRPr lang="en-US" altLang="zh-CN" dirty="0"/>
          </a:p>
          <a:p>
            <a:pPr lvl="1"/>
            <a:r>
              <a:rPr lang="zh-CN" altLang="en-US" sz="2400" dirty="0"/>
              <a:t>事实上，乙方常常会自认为对需求的理解是完全正确的，拒绝甲方的任何变更要求，从而导致开发出的系统不能使客户满意，或质量达不到要求，甚至项目彻底失败。</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endParaRPr lang="zh-CN" altLang="en-US"/>
          </a:p>
        </p:txBody>
      </p:sp>
      <p:sp>
        <p:nvSpPr>
          <p:cNvPr id="55299" name="内容占位符 2"/>
          <p:cNvSpPr>
            <a:spLocks noGrp="1"/>
          </p:cNvSpPr>
          <p:nvPr>
            <p:ph idx="1"/>
          </p:nvPr>
        </p:nvSpPr>
        <p:spPr>
          <a:xfrm>
            <a:off x="785813" y="1295400"/>
            <a:ext cx="8205787" cy="5029200"/>
          </a:xfrm>
        </p:spPr>
        <p:txBody>
          <a:bodyPr/>
          <a:lstStyle/>
          <a:p>
            <a:r>
              <a:rPr lang="zh-CN" altLang="en-US" sz="2800" dirty="0"/>
              <a:t>在乙方所制定的开发计划中，必须考虑到甲方或自己可能对需求进行的变更。</a:t>
            </a:r>
            <a:endParaRPr lang="en-US" altLang="zh-CN" sz="2800" dirty="0"/>
          </a:p>
          <a:p>
            <a:pPr lvl="1"/>
            <a:r>
              <a:rPr lang="zh-CN" altLang="en-US" sz="2400" dirty="0"/>
              <a:t>纯粹的瀑布式开发模式几乎是不存在的，即使大方面符合瀑布式开发流程。</a:t>
            </a:r>
            <a:endParaRPr lang="en-US" altLang="zh-CN" sz="2400" dirty="0"/>
          </a:p>
          <a:p>
            <a:pPr lvl="1"/>
            <a:r>
              <a:rPr lang="zh-CN" altLang="en-US" sz="2400" dirty="0"/>
              <a:t>开发过程的返工的主要原因是因为前期需求不准确和中期的需求变更所引起的。</a:t>
            </a:r>
            <a:endParaRPr lang="en-US" altLang="zh-CN" sz="2800" dirty="0"/>
          </a:p>
          <a:p>
            <a:r>
              <a:rPr lang="zh-CN" altLang="en-US" sz="2800" dirty="0"/>
              <a:t>甲乙双方都需要对需求进行有效的管理。</a:t>
            </a:r>
            <a:endParaRPr lang="en-US" altLang="zh-CN" sz="2800" dirty="0"/>
          </a:p>
          <a:p>
            <a:pPr lvl="1"/>
            <a:r>
              <a:rPr lang="zh-CN" altLang="en-US" sz="2400" dirty="0"/>
              <a:t>避免由于需求管理不够所引起的项目风险和失败。除此之外，软件产品的组织方也会从产品的组织角度认识需求管理。</a:t>
            </a:r>
            <a:endParaRPr lang="en-US" altLang="zh-CN" sz="2400" dirty="0"/>
          </a:p>
          <a:p>
            <a:pPr lvl="1"/>
            <a:r>
              <a:rPr lang="zh-CN" altLang="en-US" sz="2400" dirty="0"/>
              <a:t>归纳起来，需求管理包括了管理计划的制定，对需求的监督和跟踪，以及对需求的变更进行管理。</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en-US" altLang="zh-CN"/>
              <a:t>8.6.2 </a:t>
            </a:r>
            <a:r>
              <a:rPr lang="zh-CN" altLang="en-US"/>
              <a:t>需求的跟踪</a:t>
            </a:r>
          </a:p>
        </p:txBody>
      </p:sp>
      <p:sp>
        <p:nvSpPr>
          <p:cNvPr id="56323" name="内容占位符 2"/>
          <p:cNvSpPr>
            <a:spLocks noGrp="1"/>
          </p:cNvSpPr>
          <p:nvPr>
            <p:ph idx="1"/>
          </p:nvPr>
        </p:nvSpPr>
        <p:spPr/>
        <p:txBody>
          <a:bodyPr/>
          <a:lstStyle/>
          <a:p>
            <a:r>
              <a:rPr lang="zh-CN" altLang="en-US"/>
              <a:t>在项目中跟踪需求的变更的目的是：</a:t>
            </a:r>
          </a:p>
          <a:p>
            <a:pPr lvl="1"/>
            <a:r>
              <a:rPr lang="en-US" altLang="zh-CN"/>
              <a:t>1</a:t>
            </a:r>
            <a:r>
              <a:rPr lang="zh-CN" altLang="en-US"/>
              <a:t>）当前阶段的工作是否脱离或偏离了原始需求；</a:t>
            </a:r>
          </a:p>
          <a:p>
            <a:pPr lvl="1"/>
            <a:r>
              <a:rPr lang="en-US" altLang="zh-CN"/>
              <a:t>2</a:t>
            </a:r>
            <a:r>
              <a:rPr lang="zh-CN" altLang="en-US"/>
              <a:t>）当前的更改带来了哪些影响？这些变更是否会造成项目不能按计划实施。</a:t>
            </a:r>
          </a:p>
          <a:p>
            <a:pPr lvl="1"/>
            <a:r>
              <a:rPr lang="en-US" altLang="zh-CN"/>
              <a:t>3</a:t>
            </a:r>
            <a:r>
              <a:rPr lang="zh-CN" altLang="en-US"/>
              <a:t>）对承包商的子合同商做跟踪和审计，了解子承包商对项目的贡献和偏差；</a:t>
            </a:r>
          </a:p>
          <a:p>
            <a:pPr lvl="1"/>
            <a:r>
              <a:rPr lang="en-US" altLang="zh-CN"/>
              <a:t>4</a:t>
            </a:r>
            <a:r>
              <a:rPr lang="zh-CN" altLang="en-US"/>
              <a:t>）新增的需求产生了哪些额外费用？评估费用投入与产品部件之间的关系。</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dirty="0"/>
              <a:t>需求与测试可追踪关系</a:t>
            </a:r>
          </a:p>
        </p:txBody>
      </p:sp>
      <p:sp>
        <p:nvSpPr>
          <p:cNvPr id="2" name="Rectangle 9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 name="Group 1"/>
          <p:cNvGrpSpPr>
            <a:grpSpLocks noChangeAspect="1"/>
          </p:cNvGrpSpPr>
          <p:nvPr/>
        </p:nvGrpSpPr>
        <p:grpSpPr bwMode="auto">
          <a:xfrm>
            <a:off x="1041650" y="1499879"/>
            <a:ext cx="7648440" cy="4466209"/>
            <a:chOff x="2220" y="3546"/>
            <a:chExt cx="8280" cy="4836"/>
          </a:xfrm>
        </p:grpSpPr>
        <p:sp>
          <p:nvSpPr>
            <p:cNvPr id="4" name="AutoShape 95"/>
            <p:cNvSpPr>
              <a:spLocks noChangeAspect="1" noChangeArrowheads="1" noTextEdit="1"/>
            </p:cNvSpPr>
            <p:nvPr/>
          </p:nvSpPr>
          <p:spPr bwMode="auto">
            <a:xfrm>
              <a:off x="2220" y="3546"/>
              <a:ext cx="8280" cy="48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nvGrpSpPr>
            <p:cNvPr id="5" name="Group 90"/>
            <p:cNvGrpSpPr>
              <a:grpSpLocks/>
            </p:cNvGrpSpPr>
            <p:nvPr/>
          </p:nvGrpSpPr>
          <p:grpSpPr bwMode="auto">
            <a:xfrm>
              <a:off x="6712" y="3780"/>
              <a:ext cx="1620" cy="624"/>
              <a:chOff x="3120" y="3858"/>
              <a:chExt cx="1620" cy="624"/>
            </a:xfrm>
          </p:grpSpPr>
          <p:sp>
            <p:nvSpPr>
              <p:cNvPr id="57376" name="Rectangle 94"/>
              <p:cNvSpPr>
                <a:spLocks noChangeArrowheads="1"/>
              </p:cNvSpPr>
              <p:nvPr/>
            </p:nvSpPr>
            <p:spPr bwMode="auto">
              <a:xfrm>
                <a:off x="3120" y="3858"/>
                <a:ext cx="1620" cy="62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5715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cs typeface="Times New Roman" panose="02020603050405020304" pitchFamily="18" charset="0"/>
                  </a:rPr>
                  <a:t>验收测试计划</a:t>
                </a:r>
                <a:endParaRPr kumimoji="0" lang="zh-CN" altLang="zh-CN" sz="1600" b="0" i="0" u="none" strike="noStrike" cap="none" normalizeH="0" baseline="0">
                  <a:ln>
                    <a:noFill/>
                  </a:ln>
                  <a:solidFill>
                    <a:schemeClr val="tx1"/>
                  </a:solidFill>
                  <a:effectLst/>
                  <a:latin typeface="Arial" panose="020B0604020202020204" pitchFamily="34" charset="0"/>
                </a:endParaRPr>
              </a:p>
            </p:txBody>
          </p:sp>
          <p:sp>
            <p:nvSpPr>
              <p:cNvPr id="57377" name="Rectangle 93"/>
              <p:cNvSpPr>
                <a:spLocks noChangeArrowheads="1"/>
              </p:cNvSpPr>
              <p:nvPr/>
            </p:nvSpPr>
            <p:spPr bwMode="auto">
              <a:xfrm>
                <a:off x="3480" y="4170"/>
                <a:ext cx="18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378" name="Rectangle 92"/>
              <p:cNvSpPr>
                <a:spLocks noChangeArrowheads="1"/>
              </p:cNvSpPr>
              <p:nvPr/>
            </p:nvSpPr>
            <p:spPr bwMode="auto">
              <a:xfrm>
                <a:off x="3840" y="4170"/>
                <a:ext cx="18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379" name="Rectangle 91"/>
              <p:cNvSpPr>
                <a:spLocks noChangeArrowheads="1"/>
              </p:cNvSpPr>
              <p:nvPr/>
            </p:nvSpPr>
            <p:spPr bwMode="auto">
              <a:xfrm>
                <a:off x="4200" y="4170"/>
                <a:ext cx="18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grpSp>
        <p:sp>
          <p:nvSpPr>
            <p:cNvPr id="6" name="Line 89"/>
            <p:cNvSpPr>
              <a:spLocks noChangeShapeType="1"/>
            </p:cNvSpPr>
            <p:nvPr/>
          </p:nvSpPr>
          <p:spPr bwMode="auto">
            <a:xfrm>
              <a:off x="2220" y="4793"/>
              <a:ext cx="8100" cy="1"/>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7" name="Rectangle 88"/>
            <p:cNvSpPr>
              <a:spLocks noChangeArrowheads="1"/>
            </p:cNvSpPr>
            <p:nvPr/>
          </p:nvSpPr>
          <p:spPr bwMode="auto">
            <a:xfrm>
              <a:off x="9240" y="4014"/>
              <a:ext cx="90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甲方</a:t>
              </a:r>
              <a:endParaRPr kumimoji="0" lang="zh-CN" altLang="zh-CN"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关注</a:t>
              </a:r>
              <a:endParaRPr kumimoji="0" lang="zh-CN" altLang="zh-CN" sz="1600" b="0" i="0" u="none" strike="noStrike" cap="none" normalizeH="0" baseline="0" dirty="0">
                <a:ln>
                  <a:noFill/>
                </a:ln>
                <a:solidFill>
                  <a:schemeClr val="tx1"/>
                </a:solidFill>
                <a:effectLst/>
              </a:endParaRPr>
            </a:p>
          </p:txBody>
        </p:sp>
        <p:sp>
          <p:nvSpPr>
            <p:cNvPr id="8" name="Rectangle 87"/>
            <p:cNvSpPr>
              <a:spLocks noChangeArrowheads="1"/>
            </p:cNvSpPr>
            <p:nvPr/>
          </p:nvSpPr>
          <p:spPr bwMode="auto">
            <a:xfrm>
              <a:off x="8880" y="6042"/>
              <a:ext cx="1440" cy="1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anose="02020603050405020304" pitchFamily="18" charset="0"/>
                  <a:cs typeface="Times New Roman" panose="02020603050405020304" pitchFamily="18" charset="0"/>
                </a:rPr>
                <a:t>软件开发</a:t>
              </a:r>
            </a:p>
            <a:p>
              <a:pPr indent="0"/>
              <a:r>
                <a:rPr kumimoji="0" lang="en-US" altLang="zh-CN" sz="1600" dirty="0">
                  <a:latin typeface="Times New Roman" panose="02020603050405020304" pitchFamily="18" charset="0"/>
                  <a:cs typeface="Times New Roman" panose="02020603050405020304" pitchFamily="18" charset="0"/>
                </a:rPr>
                <a:t>(</a:t>
              </a:r>
              <a:r>
                <a:rPr kumimoji="0" lang="zh-CN" altLang="en-US" sz="1600" dirty="0">
                  <a:latin typeface="Times New Roman" panose="02020603050405020304" pitchFamily="18" charset="0"/>
                  <a:cs typeface="Times New Roman" panose="02020603050405020304" pitchFamily="18" charset="0"/>
                </a:rPr>
                <a:t>乙</a:t>
              </a:r>
              <a:r>
                <a:rPr kumimoji="0" lang="en-US" altLang="zh-CN" sz="1600" dirty="0">
                  <a:latin typeface="Times New Roman" panose="02020603050405020304" pitchFamily="18" charset="0"/>
                  <a:cs typeface="Times New Roman" panose="02020603050405020304" pitchFamily="18" charset="0"/>
                </a:rPr>
                <a:t>)</a:t>
              </a:r>
              <a:r>
                <a:rPr kumimoji="0" lang="zh-CN" altLang="en-US" sz="1600" dirty="0">
                  <a:latin typeface="Times New Roman" panose="02020603050405020304" pitchFamily="18" charset="0"/>
                  <a:cs typeface="Times New Roman" panose="02020603050405020304" pitchFamily="18" charset="0"/>
                </a:rPr>
                <a:t>方关注</a:t>
              </a:r>
            </a:p>
          </p:txBody>
        </p:sp>
        <p:grpSp>
          <p:nvGrpSpPr>
            <p:cNvPr id="9" name="Group 82"/>
            <p:cNvGrpSpPr>
              <a:grpSpLocks/>
            </p:cNvGrpSpPr>
            <p:nvPr/>
          </p:nvGrpSpPr>
          <p:grpSpPr bwMode="auto">
            <a:xfrm>
              <a:off x="3120" y="3858"/>
              <a:ext cx="1620" cy="624"/>
              <a:chOff x="3120" y="3858"/>
              <a:chExt cx="1620" cy="624"/>
            </a:xfrm>
          </p:grpSpPr>
          <p:sp>
            <p:nvSpPr>
              <p:cNvPr id="57372" name="Rectangle 86"/>
              <p:cNvSpPr>
                <a:spLocks noChangeArrowheads="1"/>
              </p:cNvSpPr>
              <p:nvPr/>
            </p:nvSpPr>
            <p:spPr bwMode="auto">
              <a:xfrm>
                <a:off x="3120" y="3858"/>
                <a:ext cx="1620" cy="62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5715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cs typeface="Times New Roman" panose="02020603050405020304" pitchFamily="18" charset="0"/>
                  </a:rPr>
                  <a:t>用户需求文档</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57373" name="Rectangle 85"/>
              <p:cNvSpPr>
                <a:spLocks noChangeArrowheads="1"/>
              </p:cNvSpPr>
              <p:nvPr/>
            </p:nvSpPr>
            <p:spPr bwMode="auto">
              <a:xfrm>
                <a:off x="3480" y="4170"/>
                <a:ext cx="18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374" name="Rectangle 84"/>
              <p:cNvSpPr>
                <a:spLocks noChangeArrowheads="1"/>
              </p:cNvSpPr>
              <p:nvPr/>
            </p:nvSpPr>
            <p:spPr bwMode="auto">
              <a:xfrm>
                <a:off x="3840" y="4170"/>
                <a:ext cx="18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375" name="Rectangle 83"/>
              <p:cNvSpPr>
                <a:spLocks noChangeArrowheads="1"/>
              </p:cNvSpPr>
              <p:nvPr/>
            </p:nvSpPr>
            <p:spPr bwMode="auto">
              <a:xfrm>
                <a:off x="4200" y="4170"/>
                <a:ext cx="18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10" name="Group 76"/>
            <p:cNvGrpSpPr>
              <a:grpSpLocks/>
            </p:cNvGrpSpPr>
            <p:nvPr/>
          </p:nvGrpSpPr>
          <p:grpSpPr bwMode="auto">
            <a:xfrm>
              <a:off x="3120" y="5106"/>
              <a:ext cx="1620" cy="624"/>
              <a:chOff x="3120" y="3858"/>
              <a:chExt cx="1620" cy="624"/>
            </a:xfrm>
          </p:grpSpPr>
          <p:sp>
            <p:nvSpPr>
              <p:cNvPr id="57367" name="Rectangle 81"/>
              <p:cNvSpPr>
                <a:spLocks noChangeArrowheads="1"/>
              </p:cNvSpPr>
              <p:nvPr/>
            </p:nvSpPr>
            <p:spPr bwMode="auto">
              <a:xfrm>
                <a:off x="3120" y="3858"/>
                <a:ext cx="1620" cy="62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5715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cs typeface="Times New Roman" panose="02020603050405020304" pitchFamily="18" charset="0"/>
                  </a:rPr>
                  <a:t>系统需求文档</a:t>
                </a:r>
                <a:endParaRPr kumimoji="0" lang="zh-CN" altLang="zh-CN" sz="1600" b="0" i="0" u="none" strike="noStrike" cap="none" normalizeH="0" baseline="0">
                  <a:ln>
                    <a:noFill/>
                  </a:ln>
                  <a:solidFill>
                    <a:schemeClr val="tx1"/>
                  </a:solidFill>
                  <a:effectLst/>
                  <a:latin typeface="Arial" panose="020B0604020202020204" pitchFamily="34" charset="0"/>
                </a:endParaRPr>
              </a:p>
            </p:txBody>
          </p:sp>
          <p:sp>
            <p:nvSpPr>
              <p:cNvPr id="57368" name="Rectangle 80"/>
              <p:cNvSpPr>
                <a:spLocks noChangeArrowheads="1"/>
              </p:cNvSpPr>
              <p:nvPr/>
            </p:nvSpPr>
            <p:spPr bwMode="auto">
              <a:xfrm>
                <a:off x="3300" y="4170"/>
                <a:ext cx="18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369" name="Rectangle 79"/>
              <p:cNvSpPr>
                <a:spLocks noChangeArrowheads="1"/>
              </p:cNvSpPr>
              <p:nvPr/>
            </p:nvSpPr>
            <p:spPr bwMode="auto">
              <a:xfrm>
                <a:off x="3660" y="4170"/>
                <a:ext cx="18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370" name="Rectangle 78"/>
              <p:cNvSpPr>
                <a:spLocks noChangeArrowheads="1"/>
              </p:cNvSpPr>
              <p:nvPr/>
            </p:nvSpPr>
            <p:spPr bwMode="auto">
              <a:xfrm>
                <a:off x="4020" y="4170"/>
                <a:ext cx="18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371" name="Rectangle 77"/>
              <p:cNvSpPr>
                <a:spLocks noChangeArrowheads="1"/>
              </p:cNvSpPr>
              <p:nvPr/>
            </p:nvSpPr>
            <p:spPr bwMode="auto">
              <a:xfrm>
                <a:off x="4380" y="4170"/>
                <a:ext cx="18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grpSp>
        <p:sp>
          <p:nvSpPr>
            <p:cNvPr id="11" name="Freeform 75"/>
            <p:cNvSpPr>
              <a:spLocks/>
            </p:cNvSpPr>
            <p:nvPr/>
          </p:nvSpPr>
          <p:spPr bwMode="auto">
            <a:xfrm>
              <a:off x="3967" y="4170"/>
              <a:ext cx="3473" cy="335"/>
            </a:xfrm>
            <a:custGeom>
              <a:avLst/>
              <a:gdLst>
                <a:gd name="T0" fmla="*/ 0 w 3473"/>
                <a:gd name="T1" fmla="*/ 138 h 335"/>
                <a:gd name="T2" fmla="*/ 1673 w 3473"/>
                <a:gd name="T3" fmla="*/ 312 h 335"/>
                <a:gd name="T4" fmla="*/ 3473 w 3473"/>
                <a:gd name="T5" fmla="*/ 0 h 335"/>
              </a:gdLst>
              <a:ahLst/>
              <a:cxnLst>
                <a:cxn ang="0">
                  <a:pos x="T0" y="T1"/>
                </a:cxn>
                <a:cxn ang="0">
                  <a:pos x="T2" y="T3"/>
                </a:cxn>
                <a:cxn ang="0">
                  <a:pos x="T4" y="T5"/>
                </a:cxn>
              </a:cxnLst>
              <a:rect l="0" t="0" r="r" b="b"/>
              <a:pathLst>
                <a:path w="3473" h="335">
                  <a:moveTo>
                    <a:pt x="0" y="138"/>
                  </a:moveTo>
                  <a:cubicBezTo>
                    <a:pt x="281" y="167"/>
                    <a:pt x="1094" y="335"/>
                    <a:pt x="1673" y="312"/>
                  </a:cubicBezTo>
                  <a:cubicBezTo>
                    <a:pt x="2252" y="289"/>
                    <a:pt x="2873" y="156"/>
                    <a:pt x="3473" y="0"/>
                  </a:cubicBezTo>
                </a:path>
              </a:pathLst>
            </a:custGeom>
            <a:noFill/>
            <a:ln w="952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2" name="Freeform 74"/>
            <p:cNvSpPr>
              <a:spLocks/>
            </p:cNvSpPr>
            <p:nvPr/>
          </p:nvSpPr>
          <p:spPr bwMode="auto">
            <a:xfrm>
              <a:off x="4372" y="4170"/>
              <a:ext cx="2708" cy="169"/>
            </a:xfrm>
            <a:custGeom>
              <a:avLst/>
              <a:gdLst>
                <a:gd name="T0" fmla="*/ 0 w 2708"/>
                <a:gd name="T1" fmla="*/ 78 h 169"/>
                <a:gd name="T2" fmla="*/ 1358 w 2708"/>
                <a:gd name="T3" fmla="*/ 156 h 169"/>
                <a:gd name="T4" fmla="*/ 2708 w 2708"/>
                <a:gd name="T5" fmla="*/ 0 h 169"/>
              </a:gdLst>
              <a:ahLst/>
              <a:cxnLst>
                <a:cxn ang="0">
                  <a:pos x="T0" y="T1"/>
                </a:cxn>
                <a:cxn ang="0">
                  <a:pos x="T2" y="T3"/>
                </a:cxn>
                <a:cxn ang="0">
                  <a:pos x="T4" y="T5"/>
                </a:cxn>
              </a:cxnLst>
              <a:rect l="0" t="0" r="r" b="b"/>
              <a:pathLst>
                <a:path w="2708" h="169">
                  <a:moveTo>
                    <a:pt x="0" y="78"/>
                  </a:moveTo>
                  <a:cubicBezTo>
                    <a:pt x="226" y="93"/>
                    <a:pt x="907" y="169"/>
                    <a:pt x="1358" y="156"/>
                  </a:cubicBezTo>
                  <a:cubicBezTo>
                    <a:pt x="1809" y="143"/>
                    <a:pt x="2258" y="78"/>
                    <a:pt x="2708" y="0"/>
                  </a:cubicBezTo>
                </a:path>
              </a:pathLst>
            </a:custGeom>
            <a:noFill/>
            <a:ln w="952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3" name="Freeform 73"/>
            <p:cNvSpPr>
              <a:spLocks/>
            </p:cNvSpPr>
            <p:nvPr/>
          </p:nvSpPr>
          <p:spPr bwMode="auto">
            <a:xfrm>
              <a:off x="3577" y="4218"/>
              <a:ext cx="4290" cy="365"/>
            </a:xfrm>
            <a:custGeom>
              <a:avLst/>
              <a:gdLst>
                <a:gd name="T0" fmla="*/ 0 w 4290"/>
                <a:gd name="T1" fmla="*/ 120 h 365"/>
                <a:gd name="T2" fmla="*/ 2295 w 4290"/>
                <a:gd name="T3" fmla="*/ 345 h 365"/>
                <a:gd name="T4" fmla="*/ 4290 w 4290"/>
                <a:gd name="T5" fmla="*/ 0 h 365"/>
              </a:gdLst>
              <a:ahLst/>
              <a:cxnLst>
                <a:cxn ang="0">
                  <a:pos x="T0" y="T1"/>
                </a:cxn>
                <a:cxn ang="0">
                  <a:pos x="T2" y="T3"/>
                </a:cxn>
                <a:cxn ang="0">
                  <a:pos x="T4" y="T5"/>
                </a:cxn>
              </a:cxnLst>
              <a:rect l="0" t="0" r="r" b="b"/>
              <a:pathLst>
                <a:path w="4290" h="365">
                  <a:moveTo>
                    <a:pt x="0" y="120"/>
                  </a:moveTo>
                  <a:cubicBezTo>
                    <a:pt x="380" y="157"/>
                    <a:pt x="1580" y="365"/>
                    <a:pt x="2295" y="345"/>
                  </a:cubicBezTo>
                  <a:cubicBezTo>
                    <a:pt x="3010" y="325"/>
                    <a:pt x="3874" y="72"/>
                    <a:pt x="4290" y="0"/>
                  </a:cubicBezTo>
                </a:path>
              </a:pathLst>
            </a:custGeom>
            <a:noFill/>
            <a:ln w="952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nvGrpSpPr>
            <p:cNvPr id="14" name="Group 66"/>
            <p:cNvGrpSpPr>
              <a:grpSpLocks/>
            </p:cNvGrpSpPr>
            <p:nvPr/>
          </p:nvGrpSpPr>
          <p:grpSpPr bwMode="auto">
            <a:xfrm>
              <a:off x="3120" y="6198"/>
              <a:ext cx="1800" cy="624"/>
              <a:chOff x="3120" y="6198"/>
              <a:chExt cx="1800" cy="624"/>
            </a:xfrm>
          </p:grpSpPr>
          <p:sp>
            <p:nvSpPr>
              <p:cNvPr id="57361" name="Rectangle 72"/>
              <p:cNvSpPr>
                <a:spLocks noChangeArrowheads="1"/>
              </p:cNvSpPr>
              <p:nvPr/>
            </p:nvSpPr>
            <p:spPr bwMode="auto">
              <a:xfrm>
                <a:off x="3120" y="6198"/>
                <a:ext cx="1800" cy="62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5715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cs typeface="Times New Roman" panose="02020603050405020304" pitchFamily="18" charset="0"/>
                  </a:rPr>
                  <a:t>子系统需求文档</a:t>
                </a:r>
                <a:endParaRPr kumimoji="0" lang="zh-CN" altLang="zh-CN" sz="1600" b="0" i="0" u="none" strike="noStrike" cap="none" normalizeH="0" baseline="0">
                  <a:ln>
                    <a:noFill/>
                  </a:ln>
                  <a:solidFill>
                    <a:schemeClr val="tx1"/>
                  </a:solidFill>
                  <a:effectLst/>
                </a:endParaRPr>
              </a:p>
              <a:p>
                <a:pPr marL="0" marR="0" lvl="0" indent="5715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a:ln>
                    <a:noFill/>
                  </a:ln>
                  <a:solidFill>
                    <a:schemeClr val="tx1"/>
                  </a:solidFill>
                  <a:effectLst/>
                  <a:latin typeface="Arial" panose="020B0604020202020204" pitchFamily="34" charset="0"/>
                </a:endParaRPr>
              </a:p>
            </p:txBody>
          </p:sp>
          <p:sp>
            <p:nvSpPr>
              <p:cNvPr id="57362" name="Rectangle 71"/>
              <p:cNvSpPr>
                <a:spLocks noChangeArrowheads="1"/>
              </p:cNvSpPr>
              <p:nvPr/>
            </p:nvSpPr>
            <p:spPr bwMode="auto">
              <a:xfrm>
                <a:off x="330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363" name="Rectangle 70"/>
              <p:cNvSpPr>
                <a:spLocks noChangeArrowheads="1"/>
              </p:cNvSpPr>
              <p:nvPr/>
            </p:nvSpPr>
            <p:spPr bwMode="auto">
              <a:xfrm>
                <a:off x="364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364" name="Rectangle 69"/>
              <p:cNvSpPr>
                <a:spLocks noChangeArrowheads="1"/>
              </p:cNvSpPr>
              <p:nvPr/>
            </p:nvSpPr>
            <p:spPr bwMode="auto">
              <a:xfrm>
                <a:off x="398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365" name="Rectangle 68"/>
              <p:cNvSpPr>
                <a:spLocks noChangeArrowheads="1"/>
              </p:cNvSpPr>
              <p:nvPr/>
            </p:nvSpPr>
            <p:spPr bwMode="auto">
              <a:xfrm>
                <a:off x="436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366" name="Rectangle 67"/>
              <p:cNvSpPr>
                <a:spLocks noChangeArrowheads="1"/>
              </p:cNvSpPr>
              <p:nvPr/>
            </p:nvSpPr>
            <p:spPr bwMode="auto">
              <a:xfrm>
                <a:off x="470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15" name="Group 58"/>
            <p:cNvGrpSpPr>
              <a:grpSpLocks/>
            </p:cNvGrpSpPr>
            <p:nvPr/>
          </p:nvGrpSpPr>
          <p:grpSpPr bwMode="auto">
            <a:xfrm>
              <a:off x="2940" y="7446"/>
              <a:ext cx="2160" cy="624"/>
              <a:chOff x="2940" y="7446"/>
              <a:chExt cx="2160" cy="624"/>
            </a:xfrm>
          </p:grpSpPr>
          <p:sp>
            <p:nvSpPr>
              <p:cNvPr id="57354" name="Rectangle 65"/>
              <p:cNvSpPr>
                <a:spLocks noChangeArrowheads="1"/>
              </p:cNvSpPr>
              <p:nvPr/>
            </p:nvSpPr>
            <p:spPr bwMode="auto">
              <a:xfrm>
                <a:off x="2940" y="7446"/>
                <a:ext cx="2160" cy="62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57150"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cs typeface="Times New Roman" panose="02020603050405020304" pitchFamily="18" charset="0"/>
                  </a:rPr>
                  <a:t>部件需求文档</a:t>
                </a:r>
                <a:endParaRPr kumimoji="0" lang="zh-CN" altLang="zh-CN" sz="1600" b="0" i="0" u="none" strike="noStrike" cap="none" normalizeH="0" baseline="0">
                  <a:ln>
                    <a:noFill/>
                  </a:ln>
                  <a:solidFill>
                    <a:schemeClr val="tx1"/>
                  </a:solidFill>
                  <a:effectLst/>
                </a:endParaRPr>
              </a:p>
              <a:p>
                <a:pPr marL="0" marR="0" lvl="0" indent="5715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a:ln>
                    <a:noFill/>
                  </a:ln>
                  <a:solidFill>
                    <a:schemeClr val="tx1"/>
                  </a:solidFill>
                  <a:effectLst/>
                  <a:latin typeface="Arial" panose="020B0604020202020204" pitchFamily="34" charset="0"/>
                </a:endParaRPr>
              </a:p>
            </p:txBody>
          </p:sp>
          <p:sp>
            <p:nvSpPr>
              <p:cNvPr id="57355" name="Rectangle 64"/>
              <p:cNvSpPr>
                <a:spLocks noChangeArrowheads="1"/>
              </p:cNvSpPr>
              <p:nvPr/>
            </p:nvSpPr>
            <p:spPr bwMode="auto">
              <a:xfrm>
                <a:off x="3120" y="7758"/>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356" name="Rectangle 63"/>
              <p:cNvSpPr>
                <a:spLocks noChangeArrowheads="1"/>
              </p:cNvSpPr>
              <p:nvPr/>
            </p:nvSpPr>
            <p:spPr bwMode="auto">
              <a:xfrm>
                <a:off x="3480" y="7758"/>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357" name="Rectangle 62"/>
              <p:cNvSpPr>
                <a:spLocks noChangeArrowheads="1"/>
              </p:cNvSpPr>
              <p:nvPr/>
            </p:nvSpPr>
            <p:spPr bwMode="auto">
              <a:xfrm>
                <a:off x="3820" y="7758"/>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358" name="Rectangle 61"/>
              <p:cNvSpPr>
                <a:spLocks noChangeArrowheads="1"/>
              </p:cNvSpPr>
              <p:nvPr/>
            </p:nvSpPr>
            <p:spPr bwMode="auto">
              <a:xfrm>
                <a:off x="4180" y="7758"/>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359" name="Rectangle 60"/>
              <p:cNvSpPr>
                <a:spLocks noChangeArrowheads="1"/>
              </p:cNvSpPr>
              <p:nvPr/>
            </p:nvSpPr>
            <p:spPr bwMode="auto">
              <a:xfrm>
                <a:off x="4540" y="7758"/>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360" name="Rectangle 59"/>
              <p:cNvSpPr>
                <a:spLocks noChangeArrowheads="1"/>
              </p:cNvSpPr>
              <p:nvPr/>
            </p:nvSpPr>
            <p:spPr bwMode="auto">
              <a:xfrm>
                <a:off x="4900" y="7758"/>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16" name="Group 51"/>
            <p:cNvGrpSpPr>
              <a:grpSpLocks/>
            </p:cNvGrpSpPr>
            <p:nvPr/>
          </p:nvGrpSpPr>
          <p:grpSpPr bwMode="auto">
            <a:xfrm>
              <a:off x="6720" y="6198"/>
              <a:ext cx="1800" cy="624"/>
              <a:chOff x="3120" y="6198"/>
              <a:chExt cx="1800" cy="624"/>
            </a:xfrm>
          </p:grpSpPr>
          <p:sp>
            <p:nvSpPr>
              <p:cNvPr id="57348" name="Rectangle 57"/>
              <p:cNvSpPr>
                <a:spLocks noChangeArrowheads="1"/>
              </p:cNvSpPr>
              <p:nvPr/>
            </p:nvSpPr>
            <p:spPr bwMode="auto">
              <a:xfrm>
                <a:off x="3120" y="6198"/>
                <a:ext cx="1800" cy="62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5715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cs typeface="Times New Roman" panose="02020603050405020304" pitchFamily="18" charset="0"/>
                  </a:rPr>
                  <a:t>集成测试计划</a:t>
                </a:r>
                <a:endParaRPr kumimoji="0" lang="zh-CN" altLang="zh-CN" sz="1600" b="0" i="0" u="none" strike="noStrike" cap="none" normalizeH="0" baseline="0">
                  <a:ln>
                    <a:noFill/>
                  </a:ln>
                  <a:solidFill>
                    <a:schemeClr val="tx1"/>
                  </a:solidFill>
                  <a:effectLst/>
                </a:endParaRPr>
              </a:p>
              <a:p>
                <a:pPr marL="0" marR="0" lvl="0" indent="5715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a:ln>
                    <a:noFill/>
                  </a:ln>
                  <a:solidFill>
                    <a:schemeClr val="tx1"/>
                  </a:solidFill>
                  <a:effectLst/>
                  <a:latin typeface="Arial" panose="020B0604020202020204" pitchFamily="34" charset="0"/>
                </a:endParaRPr>
              </a:p>
            </p:txBody>
          </p:sp>
          <p:sp>
            <p:nvSpPr>
              <p:cNvPr id="57349" name="Rectangle 56"/>
              <p:cNvSpPr>
                <a:spLocks noChangeArrowheads="1"/>
              </p:cNvSpPr>
              <p:nvPr/>
            </p:nvSpPr>
            <p:spPr bwMode="auto">
              <a:xfrm>
                <a:off x="330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350" name="Rectangle 55"/>
              <p:cNvSpPr>
                <a:spLocks noChangeArrowheads="1"/>
              </p:cNvSpPr>
              <p:nvPr/>
            </p:nvSpPr>
            <p:spPr bwMode="auto">
              <a:xfrm>
                <a:off x="364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351" name="Rectangle 54"/>
              <p:cNvSpPr>
                <a:spLocks noChangeArrowheads="1"/>
              </p:cNvSpPr>
              <p:nvPr/>
            </p:nvSpPr>
            <p:spPr bwMode="auto">
              <a:xfrm>
                <a:off x="398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352" name="Rectangle 53"/>
              <p:cNvSpPr>
                <a:spLocks noChangeArrowheads="1"/>
              </p:cNvSpPr>
              <p:nvPr/>
            </p:nvSpPr>
            <p:spPr bwMode="auto">
              <a:xfrm>
                <a:off x="436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353" name="Rectangle 52"/>
              <p:cNvSpPr>
                <a:spLocks noChangeArrowheads="1"/>
              </p:cNvSpPr>
              <p:nvPr/>
            </p:nvSpPr>
            <p:spPr bwMode="auto">
              <a:xfrm>
                <a:off x="470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17" name="Group 44"/>
            <p:cNvGrpSpPr>
              <a:grpSpLocks/>
            </p:cNvGrpSpPr>
            <p:nvPr/>
          </p:nvGrpSpPr>
          <p:grpSpPr bwMode="auto">
            <a:xfrm>
              <a:off x="6900" y="7446"/>
              <a:ext cx="1800" cy="624"/>
              <a:chOff x="3120" y="6198"/>
              <a:chExt cx="1800" cy="624"/>
            </a:xfrm>
          </p:grpSpPr>
          <p:sp>
            <p:nvSpPr>
              <p:cNvPr id="60" name="Rectangle 50"/>
              <p:cNvSpPr>
                <a:spLocks noChangeArrowheads="1"/>
              </p:cNvSpPr>
              <p:nvPr/>
            </p:nvSpPr>
            <p:spPr bwMode="auto">
              <a:xfrm>
                <a:off x="3120" y="6198"/>
                <a:ext cx="1800" cy="62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5715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cs typeface="Times New Roman" panose="02020603050405020304" pitchFamily="18" charset="0"/>
                  </a:rPr>
                  <a:t>部件测试计划</a:t>
                </a:r>
                <a:endParaRPr kumimoji="0" lang="zh-CN" altLang="zh-CN" sz="1600" b="0" i="0" u="none" strike="noStrike" cap="none" normalizeH="0" baseline="0">
                  <a:ln>
                    <a:noFill/>
                  </a:ln>
                  <a:solidFill>
                    <a:schemeClr val="tx1"/>
                  </a:solidFill>
                  <a:effectLst/>
                </a:endParaRPr>
              </a:p>
              <a:p>
                <a:pPr marL="0" marR="0" lvl="0" indent="5715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a:ln>
                    <a:noFill/>
                  </a:ln>
                  <a:solidFill>
                    <a:schemeClr val="tx1"/>
                  </a:solidFill>
                  <a:effectLst/>
                  <a:latin typeface="Arial" panose="020B0604020202020204" pitchFamily="34" charset="0"/>
                </a:endParaRPr>
              </a:p>
            </p:txBody>
          </p:sp>
          <p:sp>
            <p:nvSpPr>
              <p:cNvPr id="61" name="Rectangle 49"/>
              <p:cNvSpPr>
                <a:spLocks noChangeArrowheads="1"/>
              </p:cNvSpPr>
              <p:nvPr/>
            </p:nvSpPr>
            <p:spPr bwMode="auto">
              <a:xfrm>
                <a:off x="330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62" name="Rectangle 48"/>
              <p:cNvSpPr>
                <a:spLocks noChangeArrowheads="1"/>
              </p:cNvSpPr>
              <p:nvPr/>
            </p:nvSpPr>
            <p:spPr bwMode="auto">
              <a:xfrm>
                <a:off x="364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63" name="Rectangle 47"/>
              <p:cNvSpPr>
                <a:spLocks noChangeArrowheads="1"/>
              </p:cNvSpPr>
              <p:nvPr/>
            </p:nvSpPr>
            <p:spPr bwMode="auto">
              <a:xfrm>
                <a:off x="398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344" name="Rectangle 46"/>
              <p:cNvSpPr>
                <a:spLocks noChangeArrowheads="1"/>
              </p:cNvSpPr>
              <p:nvPr/>
            </p:nvSpPr>
            <p:spPr bwMode="auto">
              <a:xfrm>
                <a:off x="436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345" name="Rectangle 45"/>
              <p:cNvSpPr>
                <a:spLocks noChangeArrowheads="1"/>
              </p:cNvSpPr>
              <p:nvPr/>
            </p:nvSpPr>
            <p:spPr bwMode="auto">
              <a:xfrm>
                <a:off x="470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18" name="Group 37"/>
            <p:cNvGrpSpPr>
              <a:grpSpLocks/>
            </p:cNvGrpSpPr>
            <p:nvPr/>
          </p:nvGrpSpPr>
          <p:grpSpPr bwMode="auto">
            <a:xfrm>
              <a:off x="6720" y="5106"/>
              <a:ext cx="1800" cy="624"/>
              <a:chOff x="3120" y="6198"/>
              <a:chExt cx="1800" cy="624"/>
            </a:xfrm>
          </p:grpSpPr>
          <p:sp>
            <p:nvSpPr>
              <p:cNvPr id="54" name="Rectangle 43"/>
              <p:cNvSpPr>
                <a:spLocks noChangeArrowheads="1"/>
              </p:cNvSpPr>
              <p:nvPr/>
            </p:nvSpPr>
            <p:spPr bwMode="auto">
              <a:xfrm>
                <a:off x="3120" y="6198"/>
                <a:ext cx="1800" cy="62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5715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cs typeface="Times New Roman" panose="02020603050405020304" pitchFamily="18" charset="0"/>
                  </a:rPr>
                  <a:t>系统测试计划</a:t>
                </a:r>
                <a:endParaRPr kumimoji="0" lang="zh-CN" altLang="zh-CN" sz="1600" b="0" i="0" u="none" strike="noStrike" cap="none" normalizeH="0" baseline="0">
                  <a:ln>
                    <a:noFill/>
                  </a:ln>
                  <a:solidFill>
                    <a:schemeClr val="tx1"/>
                  </a:solidFill>
                  <a:effectLst/>
                </a:endParaRPr>
              </a:p>
              <a:p>
                <a:pPr marL="0" marR="0" lvl="0" indent="5715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a:ln>
                    <a:noFill/>
                  </a:ln>
                  <a:solidFill>
                    <a:schemeClr val="tx1"/>
                  </a:solidFill>
                  <a:effectLst/>
                  <a:latin typeface="Arial" panose="020B0604020202020204" pitchFamily="34" charset="0"/>
                </a:endParaRPr>
              </a:p>
            </p:txBody>
          </p:sp>
          <p:sp>
            <p:nvSpPr>
              <p:cNvPr id="55" name="Rectangle 42"/>
              <p:cNvSpPr>
                <a:spLocks noChangeArrowheads="1"/>
              </p:cNvSpPr>
              <p:nvPr/>
            </p:nvSpPr>
            <p:spPr bwMode="auto">
              <a:xfrm>
                <a:off x="330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6" name="Rectangle 41"/>
              <p:cNvSpPr>
                <a:spLocks noChangeArrowheads="1"/>
              </p:cNvSpPr>
              <p:nvPr/>
            </p:nvSpPr>
            <p:spPr bwMode="auto">
              <a:xfrm>
                <a:off x="364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 name="Rectangle 40"/>
              <p:cNvSpPr>
                <a:spLocks noChangeArrowheads="1"/>
              </p:cNvSpPr>
              <p:nvPr/>
            </p:nvSpPr>
            <p:spPr bwMode="auto">
              <a:xfrm>
                <a:off x="398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8" name="Rectangle 39"/>
              <p:cNvSpPr>
                <a:spLocks noChangeArrowheads="1"/>
              </p:cNvSpPr>
              <p:nvPr/>
            </p:nvSpPr>
            <p:spPr bwMode="auto">
              <a:xfrm>
                <a:off x="436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9" name="Rectangle 38"/>
              <p:cNvSpPr>
                <a:spLocks noChangeArrowheads="1"/>
              </p:cNvSpPr>
              <p:nvPr/>
            </p:nvSpPr>
            <p:spPr bwMode="auto">
              <a:xfrm>
                <a:off x="470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grpSp>
        <p:sp>
          <p:nvSpPr>
            <p:cNvPr id="19" name="Line 36"/>
            <p:cNvSpPr>
              <a:spLocks noChangeShapeType="1"/>
            </p:cNvSpPr>
            <p:nvPr/>
          </p:nvSpPr>
          <p:spPr bwMode="auto">
            <a:xfrm flipV="1">
              <a:off x="3300" y="4326"/>
              <a:ext cx="180" cy="10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0" name="Line 35"/>
            <p:cNvSpPr>
              <a:spLocks noChangeShapeType="1"/>
            </p:cNvSpPr>
            <p:nvPr/>
          </p:nvSpPr>
          <p:spPr bwMode="auto">
            <a:xfrm flipH="1" flipV="1">
              <a:off x="3660" y="4326"/>
              <a:ext cx="180" cy="10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1" name="Line 34"/>
            <p:cNvSpPr>
              <a:spLocks noChangeShapeType="1"/>
            </p:cNvSpPr>
            <p:nvPr/>
          </p:nvSpPr>
          <p:spPr bwMode="auto">
            <a:xfrm flipH="1" flipV="1">
              <a:off x="3840" y="4326"/>
              <a:ext cx="180" cy="10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2" name="Line 33"/>
            <p:cNvSpPr>
              <a:spLocks noChangeShapeType="1"/>
            </p:cNvSpPr>
            <p:nvPr/>
          </p:nvSpPr>
          <p:spPr bwMode="auto">
            <a:xfrm flipV="1">
              <a:off x="4380" y="4326"/>
              <a:ext cx="0" cy="10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 name="Line 32"/>
            <p:cNvSpPr>
              <a:spLocks noChangeShapeType="1"/>
            </p:cNvSpPr>
            <p:nvPr/>
          </p:nvSpPr>
          <p:spPr bwMode="auto">
            <a:xfrm flipV="1">
              <a:off x="3660" y="5574"/>
              <a:ext cx="1" cy="9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4" name="Line 31"/>
            <p:cNvSpPr>
              <a:spLocks noChangeShapeType="1"/>
            </p:cNvSpPr>
            <p:nvPr/>
          </p:nvSpPr>
          <p:spPr bwMode="auto">
            <a:xfrm flipH="1" flipV="1">
              <a:off x="3480" y="5574"/>
              <a:ext cx="180" cy="9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5" name="Line 30"/>
            <p:cNvSpPr>
              <a:spLocks noChangeShapeType="1"/>
            </p:cNvSpPr>
            <p:nvPr/>
          </p:nvSpPr>
          <p:spPr bwMode="auto">
            <a:xfrm flipV="1">
              <a:off x="3300" y="5574"/>
              <a:ext cx="1" cy="9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6" name="Line 29"/>
            <p:cNvSpPr>
              <a:spLocks noChangeShapeType="1"/>
            </p:cNvSpPr>
            <p:nvPr/>
          </p:nvSpPr>
          <p:spPr bwMode="auto">
            <a:xfrm flipV="1">
              <a:off x="3840" y="5574"/>
              <a:ext cx="180" cy="9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7" name="Line 28"/>
            <p:cNvSpPr>
              <a:spLocks noChangeShapeType="1"/>
            </p:cNvSpPr>
            <p:nvPr/>
          </p:nvSpPr>
          <p:spPr bwMode="auto">
            <a:xfrm flipV="1">
              <a:off x="4020" y="5574"/>
              <a:ext cx="0" cy="9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8" name="Line 27"/>
            <p:cNvSpPr>
              <a:spLocks noChangeShapeType="1"/>
            </p:cNvSpPr>
            <p:nvPr/>
          </p:nvSpPr>
          <p:spPr bwMode="auto">
            <a:xfrm flipV="1">
              <a:off x="4380" y="5574"/>
              <a:ext cx="0" cy="9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9" name="Line 26"/>
            <p:cNvSpPr>
              <a:spLocks noChangeShapeType="1"/>
            </p:cNvSpPr>
            <p:nvPr/>
          </p:nvSpPr>
          <p:spPr bwMode="auto">
            <a:xfrm flipH="1" flipV="1">
              <a:off x="4560" y="5574"/>
              <a:ext cx="180" cy="9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0" name="Line 25"/>
            <p:cNvSpPr>
              <a:spLocks noChangeShapeType="1"/>
            </p:cNvSpPr>
            <p:nvPr/>
          </p:nvSpPr>
          <p:spPr bwMode="auto">
            <a:xfrm flipV="1">
              <a:off x="3300" y="6666"/>
              <a:ext cx="360" cy="10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1" name="Line 24"/>
            <p:cNvSpPr>
              <a:spLocks noChangeShapeType="1"/>
            </p:cNvSpPr>
            <p:nvPr/>
          </p:nvSpPr>
          <p:spPr bwMode="auto">
            <a:xfrm flipV="1">
              <a:off x="3660" y="6666"/>
              <a:ext cx="0" cy="10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2" name="Line 23"/>
            <p:cNvSpPr>
              <a:spLocks noChangeShapeType="1"/>
            </p:cNvSpPr>
            <p:nvPr/>
          </p:nvSpPr>
          <p:spPr bwMode="auto">
            <a:xfrm flipV="1">
              <a:off x="4020" y="6666"/>
              <a:ext cx="0" cy="10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3" name="Line 22"/>
            <p:cNvSpPr>
              <a:spLocks noChangeShapeType="1"/>
            </p:cNvSpPr>
            <p:nvPr/>
          </p:nvSpPr>
          <p:spPr bwMode="auto">
            <a:xfrm flipV="1">
              <a:off x="4380" y="6666"/>
              <a:ext cx="0" cy="10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4" name="Line 21"/>
            <p:cNvSpPr>
              <a:spLocks noChangeShapeType="1"/>
            </p:cNvSpPr>
            <p:nvPr/>
          </p:nvSpPr>
          <p:spPr bwMode="auto">
            <a:xfrm flipV="1">
              <a:off x="4560" y="6666"/>
              <a:ext cx="180" cy="10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5" name="Line 20"/>
            <p:cNvSpPr>
              <a:spLocks noChangeShapeType="1"/>
            </p:cNvSpPr>
            <p:nvPr/>
          </p:nvSpPr>
          <p:spPr bwMode="auto">
            <a:xfrm flipH="1" flipV="1">
              <a:off x="4380" y="6666"/>
              <a:ext cx="720" cy="10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6" name="Line 19"/>
            <p:cNvSpPr>
              <a:spLocks noChangeShapeType="1"/>
            </p:cNvSpPr>
            <p:nvPr/>
          </p:nvSpPr>
          <p:spPr bwMode="auto">
            <a:xfrm flipV="1">
              <a:off x="4020" y="6666"/>
              <a:ext cx="540" cy="10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7" name="Freeform 18"/>
            <p:cNvSpPr>
              <a:spLocks/>
            </p:cNvSpPr>
            <p:nvPr/>
          </p:nvSpPr>
          <p:spPr bwMode="auto">
            <a:xfrm>
              <a:off x="3772" y="5553"/>
              <a:ext cx="4028" cy="319"/>
            </a:xfrm>
            <a:custGeom>
              <a:avLst/>
              <a:gdLst>
                <a:gd name="T0" fmla="*/ 0 w 4028"/>
                <a:gd name="T1" fmla="*/ 0 h 319"/>
                <a:gd name="T2" fmla="*/ 2186 w 4028"/>
                <a:gd name="T3" fmla="*/ 316 h 319"/>
                <a:gd name="T4" fmla="*/ 4028 w 4028"/>
                <a:gd name="T5" fmla="*/ 21 h 319"/>
              </a:gdLst>
              <a:ahLst/>
              <a:cxnLst>
                <a:cxn ang="0">
                  <a:pos x="T0" y="T1"/>
                </a:cxn>
                <a:cxn ang="0">
                  <a:pos x="T2" y="T3"/>
                </a:cxn>
                <a:cxn ang="0">
                  <a:pos x="T4" y="T5"/>
                </a:cxn>
              </a:cxnLst>
              <a:rect l="0" t="0" r="r" b="b"/>
              <a:pathLst>
                <a:path w="4028" h="319">
                  <a:moveTo>
                    <a:pt x="0" y="0"/>
                  </a:moveTo>
                  <a:cubicBezTo>
                    <a:pt x="362" y="50"/>
                    <a:pt x="1515" y="313"/>
                    <a:pt x="2186" y="316"/>
                  </a:cubicBezTo>
                  <a:cubicBezTo>
                    <a:pt x="2857" y="319"/>
                    <a:pt x="3644" y="83"/>
                    <a:pt x="4028" y="21"/>
                  </a:cubicBezTo>
                </a:path>
              </a:pathLst>
            </a:custGeom>
            <a:noFill/>
            <a:ln w="952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8" name="Freeform 17"/>
            <p:cNvSpPr>
              <a:spLocks/>
            </p:cNvSpPr>
            <p:nvPr/>
          </p:nvSpPr>
          <p:spPr bwMode="auto">
            <a:xfrm>
              <a:off x="4132" y="5567"/>
              <a:ext cx="4028" cy="319"/>
            </a:xfrm>
            <a:custGeom>
              <a:avLst/>
              <a:gdLst>
                <a:gd name="T0" fmla="*/ 0 w 4028"/>
                <a:gd name="T1" fmla="*/ 0 h 319"/>
                <a:gd name="T2" fmla="*/ 2186 w 4028"/>
                <a:gd name="T3" fmla="*/ 316 h 319"/>
                <a:gd name="T4" fmla="*/ 4028 w 4028"/>
                <a:gd name="T5" fmla="*/ 21 h 319"/>
              </a:gdLst>
              <a:ahLst/>
              <a:cxnLst>
                <a:cxn ang="0">
                  <a:pos x="T0" y="T1"/>
                </a:cxn>
                <a:cxn ang="0">
                  <a:pos x="T2" y="T3"/>
                </a:cxn>
                <a:cxn ang="0">
                  <a:pos x="T4" y="T5"/>
                </a:cxn>
              </a:cxnLst>
              <a:rect l="0" t="0" r="r" b="b"/>
              <a:pathLst>
                <a:path w="4028" h="319">
                  <a:moveTo>
                    <a:pt x="0" y="0"/>
                  </a:moveTo>
                  <a:cubicBezTo>
                    <a:pt x="362" y="50"/>
                    <a:pt x="1515" y="313"/>
                    <a:pt x="2186" y="316"/>
                  </a:cubicBezTo>
                  <a:cubicBezTo>
                    <a:pt x="2857" y="319"/>
                    <a:pt x="3644" y="83"/>
                    <a:pt x="4028" y="21"/>
                  </a:cubicBezTo>
                </a:path>
              </a:pathLst>
            </a:custGeom>
            <a:noFill/>
            <a:ln w="952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9" name="Freeform 16"/>
            <p:cNvSpPr>
              <a:spLocks/>
            </p:cNvSpPr>
            <p:nvPr/>
          </p:nvSpPr>
          <p:spPr bwMode="auto">
            <a:xfrm>
              <a:off x="4492" y="5574"/>
              <a:ext cx="3848" cy="319"/>
            </a:xfrm>
            <a:custGeom>
              <a:avLst/>
              <a:gdLst>
                <a:gd name="T0" fmla="*/ 0 w 4028"/>
                <a:gd name="T1" fmla="*/ 0 h 319"/>
                <a:gd name="T2" fmla="*/ 2186 w 4028"/>
                <a:gd name="T3" fmla="*/ 316 h 319"/>
                <a:gd name="T4" fmla="*/ 4028 w 4028"/>
                <a:gd name="T5" fmla="*/ 21 h 319"/>
              </a:gdLst>
              <a:ahLst/>
              <a:cxnLst>
                <a:cxn ang="0">
                  <a:pos x="T0" y="T1"/>
                </a:cxn>
                <a:cxn ang="0">
                  <a:pos x="T2" y="T3"/>
                </a:cxn>
                <a:cxn ang="0">
                  <a:pos x="T4" y="T5"/>
                </a:cxn>
              </a:cxnLst>
              <a:rect l="0" t="0" r="r" b="b"/>
              <a:pathLst>
                <a:path w="4028" h="319">
                  <a:moveTo>
                    <a:pt x="0" y="0"/>
                  </a:moveTo>
                  <a:cubicBezTo>
                    <a:pt x="362" y="50"/>
                    <a:pt x="1515" y="313"/>
                    <a:pt x="2186" y="316"/>
                  </a:cubicBezTo>
                  <a:cubicBezTo>
                    <a:pt x="2857" y="319"/>
                    <a:pt x="3644" y="83"/>
                    <a:pt x="4028" y="21"/>
                  </a:cubicBezTo>
                </a:path>
              </a:pathLst>
            </a:custGeom>
            <a:noFill/>
            <a:ln w="952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0" name="Freeform 15"/>
            <p:cNvSpPr>
              <a:spLocks/>
            </p:cNvSpPr>
            <p:nvPr/>
          </p:nvSpPr>
          <p:spPr bwMode="auto">
            <a:xfrm>
              <a:off x="3660" y="6666"/>
              <a:ext cx="3780" cy="319"/>
            </a:xfrm>
            <a:custGeom>
              <a:avLst/>
              <a:gdLst>
                <a:gd name="T0" fmla="*/ 0 w 4028"/>
                <a:gd name="T1" fmla="*/ 0 h 319"/>
                <a:gd name="T2" fmla="*/ 2186 w 4028"/>
                <a:gd name="T3" fmla="*/ 316 h 319"/>
                <a:gd name="T4" fmla="*/ 4028 w 4028"/>
                <a:gd name="T5" fmla="*/ 21 h 319"/>
              </a:gdLst>
              <a:ahLst/>
              <a:cxnLst>
                <a:cxn ang="0">
                  <a:pos x="T0" y="T1"/>
                </a:cxn>
                <a:cxn ang="0">
                  <a:pos x="T2" y="T3"/>
                </a:cxn>
                <a:cxn ang="0">
                  <a:pos x="T4" y="T5"/>
                </a:cxn>
              </a:cxnLst>
              <a:rect l="0" t="0" r="r" b="b"/>
              <a:pathLst>
                <a:path w="4028" h="319">
                  <a:moveTo>
                    <a:pt x="0" y="0"/>
                  </a:moveTo>
                  <a:cubicBezTo>
                    <a:pt x="362" y="50"/>
                    <a:pt x="1515" y="313"/>
                    <a:pt x="2186" y="316"/>
                  </a:cubicBezTo>
                  <a:cubicBezTo>
                    <a:pt x="2857" y="319"/>
                    <a:pt x="3644" y="83"/>
                    <a:pt x="4028" y="21"/>
                  </a:cubicBezTo>
                </a:path>
              </a:pathLst>
            </a:custGeom>
            <a:noFill/>
            <a:ln w="952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1" name="Freeform 14"/>
            <p:cNvSpPr>
              <a:spLocks/>
            </p:cNvSpPr>
            <p:nvPr/>
          </p:nvSpPr>
          <p:spPr bwMode="auto">
            <a:xfrm>
              <a:off x="4020" y="6680"/>
              <a:ext cx="3780" cy="319"/>
            </a:xfrm>
            <a:custGeom>
              <a:avLst/>
              <a:gdLst>
                <a:gd name="T0" fmla="*/ 0 w 4028"/>
                <a:gd name="T1" fmla="*/ 0 h 319"/>
                <a:gd name="T2" fmla="*/ 2186 w 4028"/>
                <a:gd name="T3" fmla="*/ 316 h 319"/>
                <a:gd name="T4" fmla="*/ 4028 w 4028"/>
                <a:gd name="T5" fmla="*/ 21 h 319"/>
              </a:gdLst>
              <a:ahLst/>
              <a:cxnLst>
                <a:cxn ang="0">
                  <a:pos x="T0" y="T1"/>
                </a:cxn>
                <a:cxn ang="0">
                  <a:pos x="T2" y="T3"/>
                </a:cxn>
                <a:cxn ang="0">
                  <a:pos x="T4" y="T5"/>
                </a:cxn>
              </a:cxnLst>
              <a:rect l="0" t="0" r="r" b="b"/>
              <a:pathLst>
                <a:path w="4028" h="319">
                  <a:moveTo>
                    <a:pt x="0" y="0"/>
                  </a:moveTo>
                  <a:cubicBezTo>
                    <a:pt x="362" y="50"/>
                    <a:pt x="1515" y="313"/>
                    <a:pt x="2186" y="316"/>
                  </a:cubicBezTo>
                  <a:cubicBezTo>
                    <a:pt x="2857" y="319"/>
                    <a:pt x="3644" y="83"/>
                    <a:pt x="4028" y="21"/>
                  </a:cubicBezTo>
                </a:path>
              </a:pathLst>
            </a:custGeom>
            <a:noFill/>
            <a:ln w="952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2" name="Freeform 13"/>
            <p:cNvSpPr>
              <a:spLocks/>
            </p:cNvSpPr>
            <p:nvPr/>
          </p:nvSpPr>
          <p:spPr bwMode="auto">
            <a:xfrm>
              <a:off x="4920" y="6666"/>
              <a:ext cx="2160" cy="76"/>
            </a:xfrm>
            <a:custGeom>
              <a:avLst/>
              <a:gdLst>
                <a:gd name="T0" fmla="*/ 0 w 2160"/>
                <a:gd name="T1" fmla="*/ 0 h 76"/>
                <a:gd name="T2" fmla="*/ 1102 w 2160"/>
                <a:gd name="T3" fmla="*/ 72 h 76"/>
                <a:gd name="T4" fmla="*/ 2160 w 2160"/>
                <a:gd name="T5" fmla="*/ 21 h 76"/>
              </a:gdLst>
              <a:ahLst/>
              <a:cxnLst>
                <a:cxn ang="0">
                  <a:pos x="T0" y="T1"/>
                </a:cxn>
                <a:cxn ang="0">
                  <a:pos x="T2" y="T3"/>
                </a:cxn>
                <a:cxn ang="0">
                  <a:pos x="T4" y="T5"/>
                </a:cxn>
              </a:cxnLst>
              <a:rect l="0" t="0" r="r" b="b"/>
              <a:pathLst>
                <a:path w="2160" h="76">
                  <a:moveTo>
                    <a:pt x="0" y="0"/>
                  </a:moveTo>
                  <a:cubicBezTo>
                    <a:pt x="184" y="12"/>
                    <a:pt x="742" y="68"/>
                    <a:pt x="1102" y="72"/>
                  </a:cubicBezTo>
                  <a:cubicBezTo>
                    <a:pt x="1462" y="76"/>
                    <a:pt x="1940" y="32"/>
                    <a:pt x="2160" y="21"/>
                  </a:cubicBezTo>
                </a:path>
              </a:pathLst>
            </a:custGeom>
            <a:noFill/>
            <a:ln w="952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nvGrpSpPr>
            <p:cNvPr id="43" name="Group 6"/>
            <p:cNvGrpSpPr>
              <a:grpSpLocks/>
            </p:cNvGrpSpPr>
            <p:nvPr/>
          </p:nvGrpSpPr>
          <p:grpSpPr bwMode="auto">
            <a:xfrm>
              <a:off x="6608" y="7446"/>
              <a:ext cx="1800" cy="624"/>
              <a:chOff x="3120" y="6198"/>
              <a:chExt cx="1800" cy="624"/>
            </a:xfrm>
          </p:grpSpPr>
          <p:sp>
            <p:nvSpPr>
              <p:cNvPr id="48" name="Rectangle 12"/>
              <p:cNvSpPr>
                <a:spLocks noChangeArrowheads="1"/>
              </p:cNvSpPr>
              <p:nvPr/>
            </p:nvSpPr>
            <p:spPr bwMode="auto">
              <a:xfrm>
                <a:off x="3120" y="6198"/>
                <a:ext cx="1800" cy="62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5715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cs typeface="Times New Roman" panose="02020603050405020304" pitchFamily="18" charset="0"/>
                  </a:rPr>
                  <a:t>部件</a:t>
                </a:r>
                <a:r>
                  <a:rPr kumimoji="0" lang="zh-CN" altLang="zh-CN" sz="1600" b="0" i="0" u="none" strike="noStrike" cap="none" normalizeH="0" baseline="0" dirty="0">
                    <a:ln>
                      <a:noFill/>
                    </a:ln>
                    <a:solidFill>
                      <a:schemeClr val="tx1"/>
                    </a:solidFill>
                    <a:effectLst/>
                    <a:cs typeface="Times New Roman" panose="02020603050405020304" pitchFamily="18" charset="0"/>
                  </a:rPr>
                  <a:t>测试计划</a:t>
                </a:r>
                <a:endParaRPr kumimoji="0" lang="zh-CN" altLang="zh-CN" sz="1600" b="0" i="0" u="none" strike="noStrike" cap="none" normalizeH="0" baseline="0" dirty="0">
                  <a:ln>
                    <a:noFill/>
                  </a:ln>
                  <a:solidFill>
                    <a:schemeClr val="tx1"/>
                  </a:solidFill>
                  <a:effectLst/>
                </a:endParaRPr>
              </a:p>
              <a:p>
                <a:pPr marL="0" marR="0" lvl="0" indent="5715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49" name="Rectangle 11"/>
              <p:cNvSpPr>
                <a:spLocks noChangeArrowheads="1"/>
              </p:cNvSpPr>
              <p:nvPr/>
            </p:nvSpPr>
            <p:spPr bwMode="auto">
              <a:xfrm>
                <a:off x="330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0" name="Rectangle 10"/>
              <p:cNvSpPr>
                <a:spLocks noChangeArrowheads="1"/>
              </p:cNvSpPr>
              <p:nvPr/>
            </p:nvSpPr>
            <p:spPr bwMode="auto">
              <a:xfrm>
                <a:off x="364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1" name="Rectangle 9"/>
              <p:cNvSpPr>
                <a:spLocks noChangeArrowheads="1"/>
              </p:cNvSpPr>
              <p:nvPr/>
            </p:nvSpPr>
            <p:spPr bwMode="auto">
              <a:xfrm>
                <a:off x="398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2" name="Rectangle 8"/>
              <p:cNvSpPr>
                <a:spLocks noChangeArrowheads="1"/>
              </p:cNvSpPr>
              <p:nvPr/>
            </p:nvSpPr>
            <p:spPr bwMode="auto">
              <a:xfrm>
                <a:off x="436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3" name="Rectangle 7"/>
              <p:cNvSpPr>
                <a:spLocks noChangeArrowheads="1"/>
              </p:cNvSpPr>
              <p:nvPr/>
            </p:nvSpPr>
            <p:spPr bwMode="auto">
              <a:xfrm>
                <a:off x="4700" y="6510"/>
                <a:ext cx="200" cy="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grpSp>
        <p:sp>
          <p:nvSpPr>
            <p:cNvPr id="44" name="Freeform 5"/>
            <p:cNvSpPr>
              <a:spLocks/>
            </p:cNvSpPr>
            <p:nvPr/>
          </p:nvSpPr>
          <p:spPr bwMode="auto">
            <a:xfrm>
              <a:off x="3480" y="7893"/>
              <a:ext cx="4028" cy="319"/>
            </a:xfrm>
            <a:custGeom>
              <a:avLst/>
              <a:gdLst>
                <a:gd name="T0" fmla="*/ 0 w 4028"/>
                <a:gd name="T1" fmla="*/ 0 h 319"/>
                <a:gd name="T2" fmla="*/ 2186 w 4028"/>
                <a:gd name="T3" fmla="*/ 316 h 319"/>
                <a:gd name="T4" fmla="*/ 4028 w 4028"/>
                <a:gd name="T5" fmla="*/ 21 h 319"/>
              </a:gdLst>
              <a:ahLst/>
              <a:cxnLst>
                <a:cxn ang="0">
                  <a:pos x="T0" y="T1"/>
                </a:cxn>
                <a:cxn ang="0">
                  <a:pos x="T2" y="T3"/>
                </a:cxn>
                <a:cxn ang="0">
                  <a:pos x="T4" y="T5"/>
                </a:cxn>
              </a:cxnLst>
              <a:rect l="0" t="0" r="r" b="b"/>
              <a:pathLst>
                <a:path w="4028" h="319">
                  <a:moveTo>
                    <a:pt x="0" y="0"/>
                  </a:moveTo>
                  <a:cubicBezTo>
                    <a:pt x="362" y="50"/>
                    <a:pt x="1515" y="313"/>
                    <a:pt x="2186" y="316"/>
                  </a:cubicBezTo>
                  <a:cubicBezTo>
                    <a:pt x="2857" y="319"/>
                    <a:pt x="3644" y="83"/>
                    <a:pt x="4028" y="21"/>
                  </a:cubicBezTo>
                </a:path>
              </a:pathLst>
            </a:custGeom>
            <a:noFill/>
            <a:ln w="952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5" name="Freeform 4"/>
            <p:cNvSpPr>
              <a:spLocks/>
            </p:cNvSpPr>
            <p:nvPr/>
          </p:nvSpPr>
          <p:spPr bwMode="auto">
            <a:xfrm>
              <a:off x="3840" y="7907"/>
              <a:ext cx="4028" cy="319"/>
            </a:xfrm>
            <a:custGeom>
              <a:avLst/>
              <a:gdLst>
                <a:gd name="T0" fmla="*/ 0 w 4028"/>
                <a:gd name="T1" fmla="*/ 0 h 319"/>
                <a:gd name="T2" fmla="*/ 2186 w 4028"/>
                <a:gd name="T3" fmla="*/ 316 h 319"/>
                <a:gd name="T4" fmla="*/ 4028 w 4028"/>
                <a:gd name="T5" fmla="*/ 21 h 319"/>
              </a:gdLst>
              <a:ahLst/>
              <a:cxnLst>
                <a:cxn ang="0">
                  <a:pos x="T0" y="T1"/>
                </a:cxn>
                <a:cxn ang="0">
                  <a:pos x="T2" y="T3"/>
                </a:cxn>
                <a:cxn ang="0">
                  <a:pos x="T4" y="T5"/>
                </a:cxn>
              </a:cxnLst>
              <a:rect l="0" t="0" r="r" b="b"/>
              <a:pathLst>
                <a:path w="4028" h="319">
                  <a:moveTo>
                    <a:pt x="0" y="0"/>
                  </a:moveTo>
                  <a:cubicBezTo>
                    <a:pt x="362" y="50"/>
                    <a:pt x="1515" y="313"/>
                    <a:pt x="2186" y="316"/>
                  </a:cubicBezTo>
                  <a:cubicBezTo>
                    <a:pt x="2857" y="319"/>
                    <a:pt x="3644" y="83"/>
                    <a:pt x="4028" y="21"/>
                  </a:cubicBezTo>
                </a:path>
              </a:pathLst>
            </a:custGeom>
            <a:noFill/>
            <a:ln w="952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6" name="Freeform 3"/>
            <p:cNvSpPr>
              <a:spLocks/>
            </p:cNvSpPr>
            <p:nvPr/>
          </p:nvSpPr>
          <p:spPr bwMode="auto">
            <a:xfrm>
              <a:off x="4200" y="7914"/>
              <a:ext cx="4028" cy="319"/>
            </a:xfrm>
            <a:custGeom>
              <a:avLst/>
              <a:gdLst>
                <a:gd name="T0" fmla="*/ 0 w 4028"/>
                <a:gd name="T1" fmla="*/ 0 h 319"/>
                <a:gd name="T2" fmla="*/ 2186 w 4028"/>
                <a:gd name="T3" fmla="*/ 316 h 319"/>
                <a:gd name="T4" fmla="*/ 4028 w 4028"/>
                <a:gd name="T5" fmla="*/ 21 h 319"/>
              </a:gdLst>
              <a:ahLst/>
              <a:cxnLst>
                <a:cxn ang="0">
                  <a:pos x="T0" y="T1"/>
                </a:cxn>
                <a:cxn ang="0">
                  <a:pos x="T2" y="T3"/>
                </a:cxn>
                <a:cxn ang="0">
                  <a:pos x="T4" y="T5"/>
                </a:cxn>
              </a:cxnLst>
              <a:rect l="0" t="0" r="r" b="b"/>
              <a:pathLst>
                <a:path w="4028" h="319">
                  <a:moveTo>
                    <a:pt x="0" y="0"/>
                  </a:moveTo>
                  <a:cubicBezTo>
                    <a:pt x="362" y="50"/>
                    <a:pt x="1515" y="313"/>
                    <a:pt x="2186" y="316"/>
                  </a:cubicBezTo>
                  <a:cubicBezTo>
                    <a:pt x="2857" y="319"/>
                    <a:pt x="3644" y="83"/>
                    <a:pt x="4028" y="21"/>
                  </a:cubicBezTo>
                </a:path>
              </a:pathLst>
            </a:custGeom>
            <a:noFill/>
            <a:ln w="952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7" name="Freeform 2"/>
            <p:cNvSpPr>
              <a:spLocks/>
            </p:cNvSpPr>
            <p:nvPr/>
          </p:nvSpPr>
          <p:spPr bwMode="auto">
            <a:xfrm>
              <a:off x="4740" y="7914"/>
              <a:ext cx="2160" cy="162"/>
            </a:xfrm>
            <a:custGeom>
              <a:avLst/>
              <a:gdLst>
                <a:gd name="T0" fmla="*/ 0 w 2160"/>
                <a:gd name="T1" fmla="*/ 0 h 162"/>
                <a:gd name="T2" fmla="*/ 1117 w 2160"/>
                <a:gd name="T3" fmla="*/ 159 h 162"/>
                <a:gd name="T4" fmla="*/ 2160 w 2160"/>
                <a:gd name="T5" fmla="*/ 21 h 162"/>
              </a:gdLst>
              <a:ahLst/>
              <a:cxnLst>
                <a:cxn ang="0">
                  <a:pos x="T0" y="T1"/>
                </a:cxn>
                <a:cxn ang="0">
                  <a:pos x="T2" y="T3"/>
                </a:cxn>
                <a:cxn ang="0">
                  <a:pos x="T4" y="T5"/>
                </a:cxn>
              </a:cxnLst>
              <a:rect l="0" t="0" r="r" b="b"/>
              <a:pathLst>
                <a:path w="2160" h="162">
                  <a:moveTo>
                    <a:pt x="0" y="0"/>
                  </a:moveTo>
                  <a:cubicBezTo>
                    <a:pt x="186" y="26"/>
                    <a:pt x="757" y="156"/>
                    <a:pt x="1117" y="159"/>
                  </a:cubicBezTo>
                  <a:cubicBezTo>
                    <a:pt x="1477" y="162"/>
                    <a:pt x="1943" y="50"/>
                    <a:pt x="2160" y="21"/>
                  </a:cubicBezTo>
                </a:path>
              </a:pathLst>
            </a:custGeom>
            <a:noFill/>
            <a:ln w="952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zh-CN" altLang="en-US"/>
              <a:t>需求跟踪工作</a:t>
            </a:r>
          </a:p>
        </p:txBody>
      </p:sp>
      <p:pic>
        <p:nvPicPr>
          <p:cNvPr id="81922" name="Picture 2"/>
          <p:cNvPicPr>
            <a:picLocks noChangeAspect="1" noChangeArrowheads="1"/>
          </p:cNvPicPr>
          <p:nvPr/>
        </p:nvPicPr>
        <p:blipFill>
          <a:blip r:embed="rId3"/>
          <a:srcRect/>
          <a:stretch>
            <a:fillRect/>
          </a:stretch>
        </p:blipFill>
        <p:spPr bwMode="auto">
          <a:xfrm>
            <a:off x="906233" y="1657350"/>
            <a:ext cx="8119133" cy="2972706"/>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en-US" altLang="zh-CN"/>
              <a:t>8.6.3 </a:t>
            </a:r>
            <a:r>
              <a:rPr lang="zh-CN" altLang="en-US"/>
              <a:t>需求变更管理</a:t>
            </a:r>
          </a:p>
        </p:txBody>
      </p:sp>
      <p:sp>
        <p:nvSpPr>
          <p:cNvPr id="59395" name="内容占位符 2"/>
          <p:cNvSpPr>
            <a:spLocks noGrp="1"/>
          </p:cNvSpPr>
          <p:nvPr>
            <p:ph idx="1"/>
          </p:nvPr>
        </p:nvSpPr>
        <p:spPr/>
        <p:txBody>
          <a:bodyPr/>
          <a:lstStyle/>
          <a:p>
            <a:r>
              <a:rPr lang="zh-CN" altLang="en-US" sz="2800" dirty="0"/>
              <a:t>变更管理的目的是如何监督、追踪和控制需求的变更，从而避免需求变更所带来的风险。</a:t>
            </a:r>
          </a:p>
          <a:p>
            <a:r>
              <a:rPr lang="zh-CN" altLang="en-US" sz="2800" dirty="0"/>
              <a:t>不能将需求更改理解为对需求文档的简单更改。如果这样就会导致：</a:t>
            </a:r>
            <a:endParaRPr lang="en-US" altLang="zh-CN" sz="2800" dirty="0"/>
          </a:p>
          <a:p>
            <a:pPr lvl="1"/>
            <a:r>
              <a:rPr lang="en-US" altLang="zh-CN" sz="2400" dirty="0"/>
              <a:t>1)</a:t>
            </a:r>
            <a:r>
              <a:rPr lang="zh-CN" altLang="en-US" sz="2400" dirty="0"/>
              <a:t>许多人不知道需求条款被更改了；</a:t>
            </a:r>
            <a:endParaRPr lang="en-US" altLang="zh-CN" sz="2400" dirty="0"/>
          </a:p>
          <a:p>
            <a:pPr lvl="1"/>
            <a:r>
              <a:rPr lang="en-US" altLang="zh-CN" sz="2400" dirty="0"/>
              <a:t>2</a:t>
            </a:r>
            <a:r>
              <a:rPr lang="zh-CN" altLang="en-US" sz="2400" dirty="0"/>
              <a:t>）需求的更改的请求本身可能就是错误的；</a:t>
            </a:r>
            <a:endParaRPr lang="en-US" altLang="zh-CN" sz="2400" dirty="0"/>
          </a:p>
          <a:p>
            <a:pPr lvl="1"/>
            <a:r>
              <a:rPr lang="en-US" altLang="zh-CN" sz="2400" dirty="0"/>
              <a:t>3</a:t>
            </a:r>
            <a:r>
              <a:rPr lang="zh-CN" altLang="en-US" sz="2400" dirty="0"/>
              <a:t>）更改时，也可能没改对。</a:t>
            </a:r>
            <a:endParaRPr lang="en-US" altLang="zh-CN" sz="2400" dirty="0"/>
          </a:p>
          <a:p>
            <a:r>
              <a:rPr lang="zh-CN" altLang="en-US" sz="2800" dirty="0"/>
              <a:t>要避免这些错误，必须建立需求变更的生命周期模型，制定需求变更的管理措施。</a:t>
            </a:r>
          </a:p>
          <a:p>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zh-CN" altLang="en-US"/>
              <a:t>需求更改的管理和跟踪</a:t>
            </a:r>
          </a:p>
        </p:txBody>
      </p:sp>
      <p:pic>
        <p:nvPicPr>
          <p:cNvPr id="60419" name="Picture 77"/>
          <p:cNvPicPr>
            <a:picLocks noChangeAspect="1" noChangeArrowheads="1"/>
          </p:cNvPicPr>
          <p:nvPr/>
        </p:nvPicPr>
        <p:blipFill>
          <a:blip r:embed="rId3"/>
          <a:srcRect/>
          <a:stretch>
            <a:fillRect/>
          </a:stretch>
        </p:blipFill>
        <p:spPr bwMode="auto">
          <a:xfrm>
            <a:off x="511175" y="1198789"/>
            <a:ext cx="8632825" cy="5260975"/>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6146"/>
          <p:cNvSpPr>
            <a:spLocks noGrp="1" noChangeArrowheads="1"/>
          </p:cNvSpPr>
          <p:nvPr>
            <p:ph type="title"/>
          </p:nvPr>
        </p:nvSpPr>
        <p:spPr/>
        <p:txBody>
          <a:bodyPr/>
          <a:lstStyle/>
          <a:p>
            <a:r>
              <a:rPr lang="en-US" altLang="zh-CN" dirty="0"/>
              <a:t>8.6 </a:t>
            </a:r>
            <a:r>
              <a:rPr lang="zh-CN" altLang="en-US" dirty="0"/>
              <a:t>总结</a:t>
            </a:r>
          </a:p>
        </p:txBody>
      </p:sp>
      <p:sp>
        <p:nvSpPr>
          <p:cNvPr id="61443" name="Rectangle 6147"/>
          <p:cNvSpPr>
            <a:spLocks noGrp="1" noChangeArrowheads="1"/>
          </p:cNvSpPr>
          <p:nvPr>
            <p:ph type="body" idx="1"/>
          </p:nvPr>
        </p:nvSpPr>
        <p:spPr>
          <a:xfrm>
            <a:off x="990600" y="1295400"/>
            <a:ext cx="8001000" cy="4276725"/>
          </a:xfrm>
        </p:spPr>
        <p:txBody>
          <a:bodyPr/>
          <a:lstStyle/>
          <a:p>
            <a:r>
              <a:rPr lang="zh-CN" altLang="en-US" sz="2400"/>
              <a:t>软件需求是一个工程，贯穿于整个软件的生命周期，而不是简单地理解为编写一个需求文档，虽然，需求工程的主要成果是需求文档。</a:t>
            </a:r>
            <a:endParaRPr lang="en-US" altLang="zh-CN" sz="2400"/>
          </a:p>
          <a:p>
            <a:r>
              <a:rPr lang="zh-CN" altLang="en-US" sz="2400"/>
              <a:t>编写高质量需求文档是需求分析人员的重要工作，也是后续软件开发工作基础。用规范化的需求文档模板和半结构的自然语言编写需求文档，可以提高需求文档的质量。</a:t>
            </a:r>
            <a:endParaRPr lang="en-US" altLang="zh-CN" sz="2400"/>
          </a:p>
          <a:p>
            <a:r>
              <a:rPr lang="zh-CN" altLang="en-US" sz="2400"/>
              <a:t>依据本章讨论质量度量指标对需求文档进行量化评价，从而消灭需求分析的错误。</a:t>
            </a:r>
            <a:endParaRPr lang="en-US" altLang="zh-CN" sz="2400"/>
          </a:p>
          <a:p>
            <a:r>
              <a:rPr lang="zh-CN" altLang="en-US" sz="2400"/>
              <a:t>在整个开发过程中，要对需求进行有效跟踪、变更和管理是需求管理的主要任务。只有这样才能防止因需求变更导致项目的失败和风险。</a:t>
            </a:r>
            <a:endParaRPr lang="en-US" altLang="zh-CN" sz="24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Homework</a:t>
            </a:r>
            <a:endParaRPr lang="zh-CN" altLang="en-US" dirty="0"/>
          </a:p>
        </p:txBody>
      </p:sp>
      <p:sp>
        <p:nvSpPr>
          <p:cNvPr id="3" name="内容占位符 2"/>
          <p:cNvSpPr>
            <a:spLocks noGrp="1"/>
          </p:cNvSpPr>
          <p:nvPr>
            <p:ph idx="1"/>
          </p:nvPr>
        </p:nvSpPr>
        <p:spPr/>
        <p:txBody>
          <a:bodyPr/>
          <a:lstStyle/>
          <a:p>
            <a:r>
              <a:rPr lang="zh-CN" altLang="en-US" dirty="0">
                <a:latin typeface="华文行楷" pitchFamily="2" charset="-122"/>
                <a:ea typeface="华文行楷" pitchFamily="2" charset="-122"/>
              </a:rPr>
              <a:t>作业：</a:t>
            </a:r>
            <a:endParaRPr lang="en-US" altLang="zh-CN" dirty="0">
              <a:latin typeface="华文行楷" pitchFamily="2" charset="-122"/>
              <a:ea typeface="华文行楷" pitchFamily="2" charset="-122"/>
            </a:endParaRPr>
          </a:p>
          <a:p>
            <a:pPr lvl="1"/>
            <a:r>
              <a:rPr lang="zh-CN" altLang="en-US" dirty="0">
                <a:latin typeface="华文行楷" pitchFamily="2" charset="-122"/>
                <a:ea typeface="华文行楷" pitchFamily="2" charset="-122"/>
              </a:rPr>
              <a:t>当用户把个人身份证号放入识别，系统能自动读取号码，之后显示目的地名菜单。用户选择其目的地，并输入信用卡和密码后，系统就输出火车票，并扣除相应的费用。要求系统反应快，同时支持多个用户买票。</a:t>
            </a:r>
            <a:endParaRPr lang="en-US" altLang="zh-CN" dirty="0">
              <a:latin typeface="华文行楷" pitchFamily="2" charset="-122"/>
              <a:ea typeface="华文行楷" pitchFamily="2" charset="-122"/>
            </a:endParaRPr>
          </a:p>
          <a:p>
            <a:pPr lvl="1"/>
            <a:r>
              <a:rPr lang="zh-CN" altLang="en-US" dirty="0"/>
              <a:t>要求</a:t>
            </a:r>
            <a:endParaRPr lang="en-US" altLang="zh-CN" dirty="0"/>
          </a:p>
          <a:p>
            <a:pPr lvl="2"/>
            <a:r>
              <a:rPr lang="en-US" altLang="zh-CN" dirty="0"/>
              <a:t>1</a:t>
            </a:r>
            <a:r>
              <a:rPr lang="zh-CN" altLang="en-US" dirty="0"/>
              <a:t>）讨论上面需求的歧义语句和遗漏</a:t>
            </a:r>
            <a:endParaRPr lang="en-US" altLang="zh-CN" dirty="0"/>
          </a:p>
          <a:p>
            <a:pPr lvl="2"/>
            <a:r>
              <a:rPr lang="en-US" altLang="zh-CN" dirty="0"/>
              <a:t>2</a:t>
            </a:r>
            <a:r>
              <a:rPr lang="zh-CN" altLang="en-US" dirty="0"/>
              <a:t>）指出非功能需求，</a:t>
            </a:r>
            <a:endParaRPr lang="en-US" altLang="zh-CN" dirty="0"/>
          </a:p>
          <a:p>
            <a:pPr lvl="2"/>
            <a:r>
              <a:rPr lang="en-US" altLang="zh-CN" dirty="0"/>
              <a:t>3</a:t>
            </a:r>
            <a:r>
              <a:rPr lang="zh-CN" altLang="en-US" dirty="0"/>
              <a:t>）用结构化语言改写之，尽可能做到准确和无二义性</a:t>
            </a:r>
            <a:endParaRPr lang="en-US" altLang="zh-CN" dirty="0"/>
          </a:p>
          <a:p>
            <a:pPr lvl="2"/>
            <a:endParaRPr lang="zh-CN" altLang="en-US" dirty="0"/>
          </a:p>
        </p:txBody>
      </p:sp>
    </p:spTree>
    <p:extLst>
      <p:ext uri="{BB962C8B-B14F-4D97-AF65-F5344CB8AC3E}">
        <p14:creationId xmlns:p14="http://schemas.microsoft.com/office/powerpoint/2010/main" val="2712121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a:t>8.2.1 </a:t>
            </a:r>
            <a:r>
              <a:rPr lang="zh-CN" altLang="en-US"/>
              <a:t>需求分类</a:t>
            </a:r>
          </a:p>
        </p:txBody>
      </p:sp>
      <p:sp>
        <p:nvSpPr>
          <p:cNvPr id="20483" name="内容占位符 2"/>
          <p:cNvSpPr>
            <a:spLocks noGrp="1"/>
          </p:cNvSpPr>
          <p:nvPr>
            <p:ph idx="1"/>
          </p:nvPr>
        </p:nvSpPr>
        <p:spPr>
          <a:xfrm>
            <a:off x="1045029" y="1295400"/>
            <a:ext cx="7946571" cy="5029200"/>
          </a:xfrm>
        </p:spPr>
        <p:txBody>
          <a:bodyPr/>
          <a:lstStyle/>
          <a:p>
            <a:r>
              <a:rPr lang="zh-CN" altLang="en-US" sz="2400" dirty="0"/>
              <a:t>谈论需求时，是从不同的人群和项目的时间段来看待的。</a:t>
            </a:r>
          </a:p>
          <a:p>
            <a:r>
              <a:rPr lang="zh-CN" altLang="en-US" sz="2400" dirty="0"/>
              <a:t>相关利益方</a:t>
            </a:r>
            <a:r>
              <a:rPr lang="en-US" altLang="zh-CN" sz="2400" dirty="0"/>
              <a:t>(stakeholders)</a:t>
            </a:r>
            <a:r>
              <a:rPr lang="zh-CN" altLang="en-US" sz="2400" dirty="0"/>
              <a:t>是第一个角度，所涉及到的群体是：</a:t>
            </a:r>
            <a:r>
              <a:rPr lang="zh-CN" altLang="en-US" sz="2400" dirty="0">
                <a:latin typeface="华文行楷" pitchFamily="2" charset="-122"/>
                <a:ea typeface="华文行楷" pitchFamily="2" charset="-122"/>
              </a:rPr>
              <a:t>用户、客户方、开发方、以及软件销售人员、购买者。</a:t>
            </a:r>
            <a:endParaRPr lang="en-US" altLang="zh-CN" sz="2400" dirty="0">
              <a:latin typeface="华文行楷" pitchFamily="2" charset="-122"/>
              <a:ea typeface="华文行楷" pitchFamily="2" charset="-122"/>
            </a:endParaRPr>
          </a:p>
          <a:p>
            <a:pPr lvl="1"/>
            <a:r>
              <a:rPr lang="zh-CN" altLang="en-US" sz="2000" dirty="0"/>
              <a:t>在本书第六章中，我们已经讨论了这些群体的关系。现在集中客户方</a:t>
            </a:r>
            <a:r>
              <a:rPr lang="en-US" altLang="zh-CN" sz="2000" dirty="0"/>
              <a:t>(</a:t>
            </a:r>
            <a:r>
              <a:rPr lang="zh-CN" altLang="en-US" sz="2000" dirty="0"/>
              <a:t>甲方</a:t>
            </a:r>
            <a:r>
              <a:rPr lang="en-US" altLang="zh-CN" sz="2000" dirty="0"/>
              <a:t>)</a:t>
            </a:r>
            <a:r>
              <a:rPr lang="zh-CN" altLang="en-US" sz="2000" dirty="0"/>
              <a:t>和开发方</a:t>
            </a:r>
            <a:r>
              <a:rPr lang="en-US" altLang="zh-CN" sz="2000" dirty="0"/>
              <a:t>(</a:t>
            </a:r>
            <a:r>
              <a:rPr lang="zh-CN" altLang="en-US" sz="2000" dirty="0"/>
              <a:t>乙方</a:t>
            </a:r>
            <a:r>
              <a:rPr lang="en-US" altLang="zh-CN" sz="2000" dirty="0"/>
              <a:t>)</a:t>
            </a:r>
            <a:r>
              <a:rPr lang="zh-CN" altLang="en-US" sz="2000" dirty="0"/>
              <a:t>。</a:t>
            </a:r>
            <a:endParaRPr lang="en-US" altLang="zh-CN" sz="2000" dirty="0"/>
          </a:p>
          <a:p>
            <a:endParaRPr lang="en-US" altLang="zh-CN" sz="2400" dirty="0"/>
          </a:p>
          <a:p>
            <a:r>
              <a:rPr lang="zh-CN" altLang="en-US" sz="2400" dirty="0"/>
              <a:t>客户方对于需求分析的要求是回答“系统是什么？”</a:t>
            </a:r>
            <a:endParaRPr lang="en-US" altLang="zh-CN" sz="2400" dirty="0"/>
          </a:p>
          <a:p>
            <a:endParaRPr lang="en-US" altLang="zh-CN" sz="2400" dirty="0"/>
          </a:p>
          <a:p>
            <a:r>
              <a:rPr lang="zh-CN" altLang="en-US" sz="2400" dirty="0"/>
              <a:t>开发方还需要回答：</a:t>
            </a:r>
            <a:endParaRPr lang="en-US" altLang="zh-CN" sz="2400" dirty="0"/>
          </a:p>
          <a:p>
            <a:pPr lvl="1"/>
            <a:r>
              <a:rPr lang="zh-CN" altLang="en-US" sz="2000" dirty="0"/>
              <a:t>“当前技术和方法能否实现和完成这样的需求？”</a:t>
            </a:r>
            <a:endParaRPr lang="en-US" altLang="zh-CN" sz="2000" dirty="0"/>
          </a:p>
          <a:p>
            <a:pPr lvl="1"/>
            <a:r>
              <a:rPr lang="zh-CN" altLang="en-US" sz="2000" dirty="0"/>
              <a:t>如果不能实现这样的需求，就需要说服客户降低系统的需求能力或要求。</a:t>
            </a:r>
          </a:p>
          <a:p>
            <a:pPr>
              <a:buFontTx/>
              <a:buNone/>
            </a:pP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Homework</a:t>
            </a:r>
            <a:endParaRPr lang="zh-CN" altLang="en-US" dirty="0"/>
          </a:p>
        </p:txBody>
      </p:sp>
      <p:sp>
        <p:nvSpPr>
          <p:cNvPr id="3" name="内容占位符 2"/>
          <p:cNvSpPr>
            <a:spLocks noGrp="1"/>
          </p:cNvSpPr>
          <p:nvPr>
            <p:ph idx="1"/>
          </p:nvPr>
        </p:nvSpPr>
        <p:spPr/>
        <p:txBody>
          <a:bodyPr/>
          <a:lstStyle/>
          <a:p>
            <a:r>
              <a:rPr lang="zh-CN" altLang="en-US" sz="1800" dirty="0">
                <a:latin typeface="华文行楷" pitchFamily="2" charset="-122"/>
                <a:ea typeface="华文行楷" pitchFamily="2" charset="-122"/>
              </a:rPr>
              <a:t>项目需求</a:t>
            </a:r>
            <a:endParaRPr lang="en-US" altLang="zh-CN" sz="1800" dirty="0">
              <a:latin typeface="华文行楷" pitchFamily="2" charset="-122"/>
              <a:ea typeface="华文行楷" pitchFamily="2" charset="-122"/>
            </a:endParaRPr>
          </a:p>
          <a:p>
            <a:r>
              <a:rPr lang="en-US" altLang="zh-CN" sz="1600" dirty="0"/>
              <a:t> </a:t>
            </a:r>
            <a:r>
              <a:rPr lang="zh-CN" altLang="zh-CN" sz="1600" dirty="0"/>
              <a:t>某公司期望开发一套“城市共享停车管理系统”，目的是解决停车难，车位空忙不均等情况，推动单位大院、居民区等开放空车位。基本需求大致如下：</a:t>
            </a:r>
          </a:p>
          <a:p>
            <a:pPr lvl="1"/>
            <a:r>
              <a:rPr lang="en-US" altLang="zh-CN" sz="1600" dirty="0"/>
              <a:t>1</a:t>
            </a:r>
            <a:r>
              <a:rPr lang="zh-CN" altLang="en-US" sz="1600" dirty="0"/>
              <a:t>）停车管理者</a:t>
            </a:r>
            <a:r>
              <a:rPr lang="zh-CN" altLang="zh-CN" sz="1600" dirty="0"/>
              <a:t>可以实时收集：单位（居民小区、大学校园、机关大院）、封闭的公共停车场、马路便道停车位等的空位占用信息</a:t>
            </a:r>
          </a:p>
          <a:p>
            <a:pPr lvl="1"/>
            <a:r>
              <a:rPr lang="en-US" altLang="zh-CN" sz="1600" dirty="0"/>
              <a:t>2</a:t>
            </a:r>
            <a:r>
              <a:rPr lang="zh-CN" altLang="en-US" sz="1600" dirty="0"/>
              <a:t>）</a:t>
            </a:r>
            <a:r>
              <a:rPr lang="zh-CN" altLang="zh-CN" sz="1600" dirty="0"/>
              <a:t>司机可以实时查询目的地附件的车位空置情况；</a:t>
            </a:r>
          </a:p>
          <a:p>
            <a:pPr lvl="1"/>
            <a:r>
              <a:rPr lang="en-US" altLang="zh-CN" sz="1600" dirty="0"/>
              <a:t>3</a:t>
            </a:r>
            <a:r>
              <a:rPr lang="zh-CN" altLang="en-US" sz="1600" dirty="0"/>
              <a:t>）</a:t>
            </a:r>
            <a:r>
              <a:rPr lang="zh-CN" altLang="zh-CN" sz="1600" dirty="0"/>
              <a:t>司机可与预定空车位置（提前量不大于</a:t>
            </a:r>
            <a:r>
              <a:rPr lang="en-US" altLang="zh-CN" sz="1600" dirty="0"/>
              <a:t>30</a:t>
            </a:r>
            <a:r>
              <a:rPr lang="zh-CN" altLang="zh-CN" sz="1600" dirty="0"/>
              <a:t>分钟），得到确认后，接入导航系统</a:t>
            </a:r>
            <a:r>
              <a:rPr lang="en-US" altLang="zh-CN" sz="1600" dirty="0"/>
              <a:t>(</a:t>
            </a:r>
            <a:r>
              <a:rPr lang="zh-CN" altLang="zh-CN" sz="1600" dirty="0"/>
              <a:t>例如高德</a:t>
            </a:r>
            <a:r>
              <a:rPr lang="en-US" altLang="zh-CN" sz="1600" dirty="0"/>
              <a:t>)</a:t>
            </a:r>
            <a:r>
              <a:rPr lang="zh-CN" altLang="zh-CN" sz="1600" dirty="0"/>
              <a:t>，快速引导车辆停放。收费从预定确认开始算起，到车辆离开。</a:t>
            </a:r>
            <a:endParaRPr lang="en-US" altLang="zh-CN" sz="1600" dirty="0"/>
          </a:p>
          <a:p>
            <a:r>
              <a:rPr lang="zh-CN" altLang="en-US" sz="2000" dirty="0"/>
              <a:t>作业要求：</a:t>
            </a:r>
            <a:endParaRPr lang="en-US" altLang="zh-CN" sz="2000" dirty="0"/>
          </a:p>
          <a:p>
            <a:pPr lvl="1"/>
            <a:r>
              <a:rPr lang="en-US" altLang="zh-CN" sz="1600" dirty="0"/>
              <a:t>1)</a:t>
            </a:r>
            <a:r>
              <a:rPr lang="zh-CN" altLang="en-US" sz="1600" dirty="0"/>
              <a:t>分析该项目的需求</a:t>
            </a:r>
            <a:endParaRPr lang="en-US" altLang="zh-CN" sz="1600" dirty="0"/>
          </a:p>
          <a:p>
            <a:pPr lvl="1"/>
            <a:r>
              <a:rPr lang="en-US" altLang="zh-CN" sz="1600" dirty="0"/>
              <a:t>2</a:t>
            </a:r>
            <a:r>
              <a:rPr lang="zh-CN" altLang="en-US" sz="1600" dirty="0"/>
              <a:t>）编写出需求分析文档</a:t>
            </a:r>
            <a:endParaRPr lang="en-US" altLang="zh-CN" sz="1600" dirty="0"/>
          </a:p>
          <a:p>
            <a:pPr lvl="1"/>
            <a:r>
              <a:rPr lang="en-US" altLang="zh-CN" sz="1600" dirty="0"/>
              <a:t>3</a:t>
            </a:r>
            <a:r>
              <a:rPr lang="zh-CN" altLang="en-US" sz="1600" dirty="0"/>
              <a:t>）自己评判需求文档的质量</a:t>
            </a:r>
            <a:r>
              <a:rPr lang="en-US" altLang="zh-CN" sz="1600" dirty="0"/>
              <a:t>(</a:t>
            </a:r>
            <a:r>
              <a:rPr lang="zh-CN" altLang="en-US" sz="1600" dirty="0"/>
              <a:t>用</a:t>
            </a:r>
            <a:r>
              <a:rPr lang="en-US" altLang="zh-CN" sz="1600" dirty="0"/>
              <a:t>8.5</a:t>
            </a:r>
            <a:r>
              <a:rPr lang="zh-CN" altLang="en-US" sz="1600" dirty="0"/>
              <a:t>节的标准</a:t>
            </a:r>
            <a:r>
              <a:rPr lang="en-US" altLang="zh-CN" sz="1600" dirty="0"/>
              <a:t>)</a:t>
            </a:r>
            <a:r>
              <a:rPr lang="zh-CN" altLang="en-US" sz="1600" dirty="0"/>
              <a:t>，写出质量评价报告</a:t>
            </a:r>
            <a:endParaRPr lang="en-US" altLang="zh-CN" sz="1600" dirty="0"/>
          </a:p>
          <a:p>
            <a:pPr lvl="1"/>
            <a:endParaRPr lang="zh-CN" altLang="zh-C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altLang="zh-CN"/>
              <a:t>V</a:t>
            </a:r>
            <a:r>
              <a:rPr lang="zh-CN" altLang="en-US"/>
              <a:t>模型表达的需求各方关系</a:t>
            </a:r>
          </a:p>
        </p:txBody>
      </p:sp>
      <p:pic>
        <p:nvPicPr>
          <p:cNvPr id="21507" name="Picture 2"/>
          <p:cNvPicPr>
            <a:picLocks noChangeAspect="1" noChangeArrowheads="1"/>
          </p:cNvPicPr>
          <p:nvPr/>
        </p:nvPicPr>
        <p:blipFill>
          <a:blip r:embed="rId3"/>
          <a:srcRect/>
          <a:stretch>
            <a:fillRect/>
          </a:stretch>
        </p:blipFill>
        <p:spPr bwMode="auto">
          <a:xfrm>
            <a:off x="212272" y="1092655"/>
            <a:ext cx="8902700" cy="5286375"/>
          </a:xfrm>
          <a:prstGeom prst="rect">
            <a:avLst/>
          </a:prstGeom>
          <a:noFill/>
          <a:ln w="9525">
            <a:noFill/>
            <a:miter lim="800000"/>
            <a:headEnd/>
            <a:tailEnd/>
          </a:ln>
        </p:spPr>
      </p:pic>
      <p:sp>
        <p:nvSpPr>
          <p:cNvPr id="4" name="椭圆 3"/>
          <p:cNvSpPr/>
          <p:nvPr/>
        </p:nvSpPr>
        <p:spPr bwMode="auto">
          <a:xfrm>
            <a:off x="1030515" y="1059542"/>
            <a:ext cx="8084457" cy="1465945"/>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5" name="椭圆 4"/>
          <p:cNvSpPr/>
          <p:nvPr/>
        </p:nvSpPr>
        <p:spPr bwMode="auto">
          <a:xfrm>
            <a:off x="1030516" y="2997202"/>
            <a:ext cx="7975338" cy="3432628"/>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dirty="0"/>
              <a:t>需求的类型</a:t>
            </a:r>
          </a:p>
        </p:txBody>
      </p:sp>
      <p:pic>
        <p:nvPicPr>
          <p:cNvPr id="22531" name="Picture 2"/>
          <p:cNvPicPr>
            <a:picLocks noChangeAspect="1" noChangeArrowheads="1"/>
          </p:cNvPicPr>
          <p:nvPr/>
        </p:nvPicPr>
        <p:blipFill>
          <a:blip r:embed="rId3"/>
          <a:srcRect/>
          <a:stretch>
            <a:fillRect/>
          </a:stretch>
        </p:blipFill>
        <p:spPr bwMode="auto">
          <a:xfrm>
            <a:off x="883000" y="714375"/>
            <a:ext cx="8260999" cy="6143625"/>
          </a:xfrm>
          <a:prstGeom prst="rect">
            <a:avLst/>
          </a:prstGeom>
          <a:solidFill>
            <a:schemeClr val="bg1"/>
          </a:solidFill>
          <a:ln w="9525">
            <a:noFill/>
            <a:miter lim="800000"/>
            <a:headEnd/>
            <a:tailEnd/>
          </a:ln>
        </p:spPr>
      </p:pic>
    </p:spTree>
  </p:cSld>
  <p:clrMapOvr>
    <a:masterClrMapping/>
  </p:clrMapOvr>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851</TotalTime>
  <Words>7409</Words>
  <Application>Microsoft Office PowerPoint</Application>
  <PresentationFormat>全屏显示(4:3)</PresentationFormat>
  <Paragraphs>653</Paragraphs>
  <Slides>70</Slides>
  <Notes>52</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2</vt:i4>
      </vt:variant>
      <vt:variant>
        <vt:lpstr>幻灯片标题</vt:lpstr>
      </vt:variant>
      <vt:variant>
        <vt:i4>70</vt:i4>
      </vt:variant>
    </vt:vector>
  </HeadingPairs>
  <TitlesOfParts>
    <vt:vector size="80" baseType="lpstr">
      <vt:lpstr>华文行楷</vt:lpstr>
      <vt:lpstr>Arial</vt:lpstr>
      <vt:lpstr>Calibri</vt:lpstr>
      <vt:lpstr>Monotype Corsiva</vt:lpstr>
      <vt:lpstr>Times</vt:lpstr>
      <vt:lpstr>Times New Roman</vt:lpstr>
      <vt:lpstr>新模板-7</vt:lpstr>
      <vt:lpstr>自定义设计方案</vt:lpstr>
      <vt:lpstr>图表</vt:lpstr>
      <vt:lpstr>公式</vt:lpstr>
      <vt:lpstr>第8章  需求工程</vt:lpstr>
      <vt:lpstr>目录</vt:lpstr>
      <vt:lpstr>8.1 引言</vt:lpstr>
      <vt:lpstr>8.1 引言</vt:lpstr>
      <vt:lpstr>“需求工程”的提出</vt:lpstr>
      <vt:lpstr>8.2 需求类型</vt:lpstr>
      <vt:lpstr>8.2.1 需求分类</vt:lpstr>
      <vt:lpstr>V模型表达的需求各方关系</vt:lpstr>
      <vt:lpstr>需求的类型</vt:lpstr>
      <vt:lpstr>8.2.2 需求分析目标和维度</vt:lpstr>
      <vt:lpstr>8.2.3 需求内涵</vt:lpstr>
      <vt:lpstr>8.2.3 需求内涵</vt:lpstr>
      <vt:lpstr>8.3 需求分析过程</vt:lpstr>
      <vt:lpstr>PowerPoint 演示文稿</vt:lpstr>
      <vt:lpstr>PowerPoint 演示文稿</vt:lpstr>
      <vt:lpstr>PowerPoint 演示文稿</vt:lpstr>
      <vt:lpstr>PowerPoint 演示文稿</vt:lpstr>
      <vt:lpstr>8.4 需求文档的编写</vt:lpstr>
      <vt:lpstr>8.4.1 需求文档的结构化</vt:lpstr>
      <vt:lpstr>8.4.1 需求文档的结构化</vt:lpstr>
      <vt:lpstr>功能需求条款的描述</vt:lpstr>
      <vt:lpstr>PowerPoint 演示文稿</vt:lpstr>
      <vt:lpstr>PowerPoint 演示文稿</vt:lpstr>
      <vt:lpstr>建立“功能需求卡片”</vt:lpstr>
      <vt:lpstr>PowerPoint 演示文稿</vt:lpstr>
      <vt:lpstr>8.4.2 需求描述的语言</vt:lpstr>
      <vt:lpstr>语言表达模式</vt:lpstr>
      <vt:lpstr>PowerPoint 演示文稿</vt:lpstr>
      <vt:lpstr>8.4.3 需求进一步量化</vt:lpstr>
      <vt:lpstr>8.4.3 需求进一步量化</vt:lpstr>
      <vt:lpstr>8.5 需求文档的质量度量</vt:lpstr>
      <vt:lpstr>2）完整(complete)</vt:lpstr>
      <vt:lpstr>PowerPoint 演示文稿</vt:lpstr>
      <vt:lpstr>Unknown unknowns</vt:lpstr>
      <vt:lpstr>The propagation of scientific enquiry</vt:lpstr>
      <vt:lpstr>3）准确(correct)</vt:lpstr>
      <vt:lpstr>4）可理解(understandable)</vt:lpstr>
      <vt:lpstr>需求表达方式与可理解程度</vt:lpstr>
      <vt:lpstr>5）可验证(Verifiable)</vt:lpstr>
      <vt:lpstr>PowerPoint 演示文稿</vt:lpstr>
      <vt:lpstr>6）内部一致(Internally Consistent)</vt:lpstr>
      <vt:lpstr>PowerPoint 演示文稿</vt:lpstr>
      <vt:lpstr>7）外部一致(Externally Consistent)</vt:lpstr>
      <vt:lpstr>8）可实现(Achievable)</vt:lpstr>
      <vt:lpstr>9）简洁(Concise)</vt:lpstr>
      <vt:lpstr>10）设计独立性(Design-Independent)</vt:lpstr>
      <vt:lpstr>11）可跟踪(Traceable)</vt:lpstr>
      <vt:lpstr>12）可修改(Modifiable)</vt:lpstr>
      <vt:lpstr>13）按相对重要程度表达(Annotated by Relative Importance)</vt:lpstr>
      <vt:lpstr>14）按相对稳定程度表达(Annotated by Relative Stability)</vt:lpstr>
      <vt:lpstr>15）版本表达(Annotated by Version)</vt:lpstr>
      <vt:lpstr>16）无冗余(Not Redundant)</vt:lpstr>
      <vt:lpstr>17）精确性(Precise)</vt:lpstr>
      <vt:lpstr>18）可复用(Reusable)</vt:lpstr>
      <vt:lpstr>19）被跟踪(Traced)</vt:lpstr>
      <vt:lpstr>20）被组织(Organized)</vt:lpstr>
      <vt:lpstr>20）被组织(Organized)</vt:lpstr>
      <vt:lpstr>21）被交叉引用(Cross-Referenced)</vt:lpstr>
      <vt:lpstr>PowerPoint 演示文稿</vt:lpstr>
      <vt:lpstr>8.6 需求管理</vt:lpstr>
      <vt:lpstr>8.6.1 需求管理的起因</vt:lpstr>
      <vt:lpstr>PowerPoint 演示文稿</vt:lpstr>
      <vt:lpstr>8.6.2 需求的跟踪</vt:lpstr>
      <vt:lpstr>需求与测试可追踪关系</vt:lpstr>
      <vt:lpstr>需求跟踪工作</vt:lpstr>
      <vt:lpstr>8.6.3 需求变更管理</vt:lpstr>
      <vt:lpstr>需求更改的管理和跟踪</vt:lpstr>
      <vt:lpstr>8.6 总结</vt:lpstr>
      <vt:lpstr>Homework</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第8章  需求工程</dc:title>
  <dc:creator>Think</dc:creator>
  <cp:lastModifiedBy>karen tian</cp:lastModifiedBy>
  <cp:revision>82</cp:revision>
  <dcterms:created xsi:type="dcterms:W3CDTF">2014-07-04T02:24:58Z</dcterms:created>
  <dcterms:modified xsi:type="dcterms:W3CDTF">2020-03-05T01:32:19Z</dcterms:modified>
</cp:coreProperties>
</file>