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42b4e42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542b4e423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42b4e42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542b4e423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42b4e4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542b4e42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42b4e4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542b4e42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 amt="11000"/>
          </a:blip>
          <a:srcRect b="0" l="0" r="0" t="0"/>
          <a:stretch/>
        </p:blipFill>
        <p:spPr>
          <a:xfrm>
            <a:off x="0" y="-115956"/>
            <a:ext cx="10519216" cy="1051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 amt="11000"/>
          </a:blip>
          <a:srcRect b="0" l="0" r="25456" t="0"/>
          <a:stretch/>
        </p:blipFill>
        <p:spPr>
          <a:xfrm>
            <a:off x="10373425" y="-38700"/>
            <a:ext cx="7914576" cy="10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360477" y="3797287"/>
            <a:ext cx="15567046" cy="27495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44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RETO PERRITO</a:t>
            </a:r>
            <a:endParaRPr/>
          </a:p>
          <a:p>
            <a:pPr indent="0" lvl="0" marL="0" marR="0" rtl="0" algn="ctr">
              <a:lnSpc>
                <a:spcPct val="113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444" u="none" cap="none" strike="noStrike">
              <a:solidFill>
                <a:srgbClr val="0203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96104" y="2465589"/>
            <a:ext cx="10748552" cy="525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13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AN</a:t>
            </a:r>
            <a:r>
              <a:rPr lang="en-US" sz="3013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b="0" i="0" lang="en-US" sz="3013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LISIS NUM</a:t>
            </a:r>
            <a:r>
              <a:rPr lang="en-US" sz="3013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0" i="0" lang="en-US" sz="3013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RICO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231447" y="5991218"/>
            <a:ext cx="7477866" cy="1854239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366744" y="6048134"/>
            <a:ext cx="7207272" cy="1683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Karen Juliana Celis</a:t>
            </a:r>
            <a:endParaRPr/>
          </a:p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David L</a:t>
            </a:r>
            <a:r>
              <a:rPr lang="en-US" sz="3199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b="0" i="0" lang="en-US" sz="3199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pez</a:t>
            </a:r>
            <a:endParaRPr/>
          </a:p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Camilo Muñoz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 amt="10000"/>
          </a:blip>
          <a:srcRect b="0" l="0" r="25456" t="0"/>
          <a:stretch/>
        </p:blipFill>
        <p:spPr>
          <a:xfrm>
            <a:off x="10519225" y="-86650"/>
            <a:ext cx="7914576" cy="10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115956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-588140" y="-511493"/>
            <a:ext cx="19464300" cy="5016900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354300" y="1992600"/>
            <a:ext cx="8712893" cy="6744925"/>
            <a:chOff x="-1708178" y="-5505897"/>
            <a:chExt cx="8635176" cy="8993233"/>
          </a:xfrm>
        </p:grpSpPr>
        <p:sp>
          <p:nvSpPr>
            <p:cNvPr id="182" name="Google Shape;182;p22"/>
            <p:cNvSpPr txBox="1"/>
            <p:nvPr/>
          </p:nvSpPr>
          <p:spPr>
            <a:xfrm>
              <a:off x="-1708178" y="-5505897"/>
              <a:ext cx="8549400" cy="43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4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Reemplazar en f(x) y g(x) los pesos baricéntricos correspondientes:</a:t>
              </a:r>
              <a:endParaRPr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-1" y="1414937"/>
              <a:ext cx="6927000" cy="20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10082050" y="1992610"/>
            <a:ext cx="6820157" cy="6744993"/>
            <a:chOff x="-3" y="-5505900"/>
            <a:chExt cx="7354855" cy="8993324"/>
          </a:xfrm>
        </p:grpSpPr>
        <p:sp>
          <p:nvSpPr>
            <p:cNvPr id="185" name="Google Shape;185;p22"/>
            <p:cNvSpPr txBox="1"/>
            <p:nvPr/>
          </p:nvSpPr>
          <p:spPr>
            <a:xfrm>
              <a:off x="399952" y="-5505900"/>
              <a:ext cx="6954900" cy="19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El polinomio de Lagrange baricéntrico es: 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2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-3" y="1572224"/>
              <a:ext cx="6969000" cy="19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02030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.</a:t>
              </a:r>
              <a:endParaRPr/>
            </a:p>
          </p:txBody>
        </p:sp>
      </p:grpSp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0" y="5263200"/>
            <a:ext cx="9953525" cy="38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6450" y="5389338"/>
            <a:ext cx="9758575" cy="36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B1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9999"/>
          </a:blip>
          <a:srcRect b="0" l="15900" r="15899" t="0"/>
          <a:stretch/>
        </p:blipFill>
        <p:spPr>
          <a:xfrm>
            <a:off x="-214532" y="-204067"/>
            <a:ext cx="18717065" cy="10695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3"/>
          <p:cNvGrpSpPr/>
          <p:nvPr/>
        </p:nvGrpSpPr>
        <p:grpSpPr>
          <a:xfrm>
            <a:off x="1028700" y="4488489"/>
            <a:ext cx="5917402" cy="4769811"/>
            <a:chOff x="0" y="-76200"/>
            <a:chExt cx="7889869" cy="6359748"/>
          </a:xfrm>
        </p:grpSpPr>
        <p:sp>
          <p:nvSpPr>
            <p:cNvPr id="195" name="Google Shape;195;p23"/>
            <p:cNvSpPr txBox="1"/>
            <p:nvPr/>
          </p:nvSpPr>
          <p:spPr>
            <a:xfrm>
              <a:off x="0" y="1225714"/>
              <a:ext cx="7889869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0" y="-76200"/>
              <a:ext cx="7889869" cy="92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rgbClr val="02030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Gráfica en R</a:t>
              </a:r>
              <a:endParaRPr sz="5000"/>
            </a:p>
          </p:txBody>
        </p:sp>
        <p:sp>
          <p:nvSpPr>
            <p:cNvPr id="197" name="Google Shape;197;p23"/>
            <p:cNvSpPr txBox="1"/>
            <p:nvPr/>
          </p:nvSpPr>
          <p:spPr>
            <a:xfrm>
              <a:off x="0" y="3323452"/>
              <a:ext cx="7889869" cy="622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0" y="4335368"/>
              <a:ext cx="7889869" cy="194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3"/>
          <p:cNvSpPr/>
          <p:nvPr/>
        </p:nvSpPr>
        <p:spPr>
          <a:xfrm>
            <a:off x="1028700" y="1028700"/>
            <a:ext cx="18082902" cy="192491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275" y="2406175"/>
            <a:ext cx="8999650" cy="64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-300353" y="-302569"/>
            <a:ext cx="19056147" cy="5435449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1659193" y="1075845"/>
            <a:ext cx="1496961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DB15"/>
                </a:solidFill>
                <a:latin typeface="Montserrat"/>
                <a:ea typeface="Montserrat"/>
                <a:cs typeface="Montserrat"/>
                <a:sym typeface="Montserrat"/>
              </a:rPr>
              <a:t>Cota de numeros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2128125" y="5789325"/>
            <a:ext cx="151305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Desde 1 - 17. Punto intermedio: 7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Desde 18 - 30. Punto 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intermedio</a:t>
            </a: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: 24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030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 amt="17000"/>
          </a:blip>
          <a:srcRect b="6896" l="0" r="0" t="6896"/>
          <a:stretch/>
        </p:blipFill>
        <p:spPr>
          <a:xfrm>
            <a:off x="-261820" y="-204147"/>
            <a:ext cx="18790319" cy="1077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1028700" y="9571692"/>
            <a:ext cx="5917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3F5F9"/>
                </a:solidFill>
                <a:latin typeface="Montserrat"/>
                <a:ea typeface="Montserrat"/>
                <a:cs typeface="Montserrat"/>
                <a:sym typeface="Montserrat"/>
              </a:rPr>
              <a:t>HLDC 2020</a:t>
            </a:r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028700" y="2031041"/>
            <a:ext cx="18082800" cy="7781159"/>
            <a:chOff x="0" y="1057388"/>
            <a:chExt cx="24110400" cy="10374879"/>
          </a:xfrm>
        </p:grpSpPr>
        <p:sp>
          <p:nvSpPr>
            <p:cNvPr id="215" name="Google Shape;215;p25"/>
            <p:cNvSpPr txBox="1"/>
            <p:nvPr/>
          </p:nvSpPr>
          <p:spPr>
            <a:xfrm>
              <a:off x="0" y="1057388"/>
              <a:ext cx="10401600" cy="21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FFDB1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Referencias</a:t>
              </a: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4654667"/>
              <a:ext cx="22660800" cy="6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06400" lvl="0" marL="457200" marR="0" rtl="0" algn="l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5F9"/>
                </a:buClr>
                <a:buSzPts val="2800"/>
                <a:buFont typeface="Montserrat"/>
                <a:buChar char="●"/>
              </a:pPr>
              <a:r>
                <a:rPr lang="en-US" sz="2800">
                  <a:solidFill>
                    <a:srgbClr val="F3F5F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https://tecdigital.tec.ac.cr/revistamatematica/Secciones/Matematica_Algoritmos_Programacion/RevistaDigital_WMora_V16_n1_2015/RevistaDigital_WMora_V16_n2_2015.pdf</a:t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3855430"/>
              <a:ext cx="24110400" cy="256800"/>
            </a:xfrm>
            <a:prstGeom prst="rect">
              <a:avLst/>
            </a:prstGeom>
            <a:solidFill>
              <a:srgbClr val="FFD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7877362" y="-54331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-384073" y="-249039"/>
            <a:ext cx="8266746" cy="10908636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028700" y="697375"/>
            <a:ext cx="5917402" cy="2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n-US" sz="56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Por qué</a:t>
            </a:r>
            <a:r>
              <a:rPr b="1" i="0" lang="en-US" sz="5600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 escogimos este problema?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208640" y="2338576"/>
            <a:ext cx="7321019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208650" y="3760974"/>
            <a:ext cx="71916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</a:t>
            </a:r>
            <a:r>
              <a:rPr lang="en-US" sz="3500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consideró</a:t>
            </a:r>
            <a:r>
              <a:rPr b="0" i="0" lang="en-US" sz="3500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la cantidad de veces que llegar a pasar </a:t>
            </a:r>
            <a:r>
              <a:rPr lang="en-US" sz="3500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función</a:t>
            </a:r>
            <a:r>
              <a:rPr b="0" i="0" lang="en-US" sz="3500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por la misma X</a:t>
            </a:r>
            <a:endParaRPr sz="3500"/>
          </a:p>
        </p:txBody>
      </p:sp>
      <p:sp>
        <p:nvSpPr>
          <p:cNvPr id="99" name="Google Shape;99;p14"/>
          <p:cNvSpPr txBox="1"/>
          <p:nvPr/>
        </p:nvSpPr>
        <p:spPr>
          <a:xfrm>
            <a:off x="9143938" y="1634468"/>
            <a:ext cx="73209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FACILIDAD PARA HACER LA IMAGEN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9106926" y="6409075"/>
            <a:ext cx="80601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Cantidad de curvas de la imagen</a:t>
            </a:r>
            <a:endParaRPr sz="3500"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5200" y="7347600"/>
            <a:ext cx="8683550" cy="2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11000"/>
          </a:blip>
          <a:srcRect b="0" l="0" r="25456" t="0"/>
          <a:stretch/>
        </p:blipFill>
        <p:spPr>
          <a:xfrm>
            <a:off x="10519225" y="-511500"/>
            <a:ext cx="7914576" cy="10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816706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-588140" y="-511493"/>
            <a:ext cx="19464300" cy="2840100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240588" y="624458"/>
            <a:ext cx="15806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Puntos originales</a:t>
            </a:r>
            <a:endParaRPr b="1" sz="55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700" y="2693028"/>
            <a:ext cx="1168659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511506"/>
            <a:ext cx="10519216" cy="1051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 amt="11000"/>
          </a:blip>
          <a:srcRect b="0" l="0" r="25456" t="0"/>
          <a:stretch/>
        </p:blipFill>
        <p:spPr>
          <a:xfrm>
            <a:off x="10373425" y="-462675"/>
            <a:ext cx="7914576" cy="10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-588140" y="-511493"/>
            <a:ext cx="19464300" cy="2840100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240588" y="624458"/>
            <a:ext cx="15806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Puntos agregados</a:t>
            </a:r>
            <a:endParaRPr b="1" sz="55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263" y="2452925"/>
            <a:ext cx="12015374" cy="7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115956"/>
            <a:ext cx="10519217" cy="1051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 amt="11000"/>
          </a:blip>
          <a:srcRect b="0" l="0" r="25456" t="0"/>
          <a:stretch/>
        </p:blipFill>
        <p:spPr>
          <a:xfrm>
            <a:off x="10373425" y="-134550"/>
            <a:ext cx="7914576" cy="10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0" y="501775"/>
            <a:ext cx="14297700" cy="3389700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11275" y="957500"/>
            <a:ext cx="135219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3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</a:t>
            </a:r>
            <a:r>
              <a:rPr lang="en-US" sz="3993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tomó</a:t>
            </a:r>
            <a:r>
              <a:rPr b="0" i="0" lang="en-US" sz="3993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la</a:t>
            </a:r>
            <a:r>
              <a:rPr lang="en-US" sz="3993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silueta original del perro </a:t>
            </a:r>
            <a:r>
              <a:rPr b="0" i="0" lang="en-US" sz="3993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 se </a:t>
            </a:r>
            <a:r>
              <a:rPr lang="en-US" sz="3993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cargó</a:t>
            </a:r>
            <a:r>
              <a:rPr b="0" i="0" lang="en-US" sz="3993" u="none" cap="none" strike="noStrike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en la plataforma de GeoGebra, esto con el fin de poder observar claramente la imagen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13536" l="9343" r="14634" t="26564"/>
          <a:stretch/>
        </p:blipFill>
        <p:spPr>
          <a:xfrm>
            <a:off x="1719288" y="4090025"/>
            <a:ext cx="14849424" cy="60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 amt="10000"/>
          </a:blip>
          <a:srcRect b="0" l="0" r="25456" t="0"/>
          <a:stretch/>
        </p:blipFill>
        <p:spPr>
          <a:xfrm>
            <a:off x="10519225" y="-86650"/>
            <a:ext cx="7914576" cy="10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115956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55825" y="888300"/>
            <a:ext cx="104865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Los puntos se encuentran en la </a:t>
            </a:r>
            <a:r>
              <a:rPr b="1" lang="en-US" sz="60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siguiente</a:t>
            </a:r>
            <a:r>
              <a:rPr b="1" lang="en-US" sz="60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 tabla </a:t>
            </a:r>
            <a:endParaRPr sz="6000"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2008" l="0" r="0" t="0"/>
          <a:stretch/>
        </p:blipFill>
        <p:spPr>
          <a:xfrm>
            <a:off x="11494625" y="262250"/>
            <a:ext cx="5045400" cy="97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2400" y="4651850"/>
            <a:ext cx="4274150" cy="5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0" y="-115956"/>
            <a:ext cx="19055999" cy="10519216"/>
            <a:chOff x="0" y="-115956"/>
            <a:chExt cx="19055999" cy="10519216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 amt="10000"/>
            </a:blip>
            <a:srcRect b="0" l="0" r="19594" t="0"/>
            <a:stretch/>
          </p:blipFill>
          <p:spPr>
            <a:xfrm>
              <a:off x="10519225" y="-86650"/>
              <a:ext cx="8536774" cy="1042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 rotWithShape="1">
            <a:blip r:embed="rId3">
              <a:alphaModFix amt="11000"/>
            </a:blip>
            <a:srcRect b="0" l="0" r="0" t="0"/>
            <a:stretch/>
          </p:blipFill>
          <p:spPr>
            <a:xfrm>
              <a:off x="0" y="-115956"/>
              <a:ext cx="10519216" cy="10519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9"/>
          <p:cNvSpPr/>
          <p:nvPr/>
        </p:nvSpPr>
        <p:spPr>
          <a:xfrm>
            <a:off x="-7" y="-4"/>
            <a:ext cx="19056000" cy="5435400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028700" y="933450"/>
            <a:ext cx="16413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4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Interpolacion Lagrange Baricentrico</a:t>
            </a:r>
            <a:endParaRPr sz="1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203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-12" y="-116106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028700" y="9571692"/>
            <a:ext cx="5917402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rPr>
              <a:t>HLDC 2020</a:t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-823603" y="3201302"/>
            <a:ext cx="18082902" cy="2447939"/>
            <a:chOff x="0" y="2896803"/>
            <a:chExt cx="24110536" cy="3263918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2511570" y="3717221"/>
              <a:ext cx="10136400" cy="24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Fórmula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teórica para hallar el polinomio (W): 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– Siendo Xn y Yn los valores de X y Y de los puntos escogidos.  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Siendo X un valor del nodo a evaluar. 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– Siendo Wn y Vn los pesos baricéntricos en n posición. 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0" y="2896803"/>
              <a:ext cx="24110536" cy="256654"/>
            </a:xfrm>
            <a:prstGeom prst="rect">
              <a:avLst/>
            </a:prstGeom>
            <a:solidFill>
              <a:srgbClr val="0203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0"/>
          <p:cNvSpPr/>
          <p:nvPr/>
        </p:nvSpPr>
        <p:spPr>
          <a:xfrm>
            <a:off x="9766963" y="-249584"/>
            <a:ext cx="8789995" cy="10814452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77950" y="2645200"/>
            <a:ext cx="109287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4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 una función en todo un intervalo con un polinomio interpolante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030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4975" y="2487281"/>
            <a:ext cx="7396900" cy="56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5F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 amt="10000"/>
          </a:blip>
          <a:srcRect b="0" l="0" r="25456" t="0"/>
          <a:stretch/>
        </p:blipFill>
        <p:spPr>
          <a:xfrm>
            <a:off x="10519225" y="-86650"/>
            <a:ext cx="7914576" cy="10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 amt="11000"/>
          </a:blip>
          <a:srcRect b="0" l="0" r="0" t="0"/>
          <a:stretch/>
        </p:blipFill>
        <p:spPr>
          <a:xfrm>
            <a:off x="0" y="-115956"/>
            <a:ext cx="10519216" cy="105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-588140" y="-511493"/>
            <a:ext cx="19464282" cy="5016849"/>
          </a:xfrm>
          <a:prstGeom prst="rect">
            <a:avLst/>
          </a:prstGeom>
          <a:solidFill>
            <a:srgbClr val="FFDB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1989886" y="788860"/>
            <a:ext cx="7033320" cy="7472140"/>
            <a:chOff x="-87181" y="-7110883"/>
            <a:chExt cx="6970585" cy="9962853"/>
          </a:xfrm>
        </p:grpSpPr>
        <p:sp>
          <p:nvSpPr>
            <p:cNvPr id="167" name="Google Shape;167;p21"/>
            <p:cNvSpPr txBox="1"/>
            <p:nvPr/>
          </p:nvSpPr>
          <p:spPr>
            <a:xfrm>
              <a:off x="-87181" y="-7110883"/>
              <a:ext cx="6297300" cy="19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Abrir la sumatoria f(x) respecto al peso baricentrico: 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Ejemplo con W en la posición 0: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-43596" y="779570"/>
              <a:ext cx="6927000" cy="20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Cuando Xo sea igual que Xn, se ignora ese término en la sumatoria.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2030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10204887" y="788860"/>
            <a:ext cx="6462354" cy="7219968"/>
            <a:chOff x="132465" y="-7110900"/>
            <a:chExt cx="6969000" cy="9626624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139505" y="-7110900"/>
              <a:ext cx="6954900" cy="19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Abrir la sumatoria g(x) respecto al peso baricéntrico: 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Ejemplo con V en la posición 0: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500">
                <a:solidFill>
                  <a:srgbClr val="02030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132465" y="600524"/>
              <a:ext cx="6969000" cy="19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3244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Cuando Xo sea igual que Xn, se ignora ese término en la sumatoria. </a:t>
              </a: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02030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.</a:t>
              </a:r>
              <a:endParaRPr/>
            </a:p>
          </p:txBody>
        </p:sp>
      </p:grp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00" y="2845050"/>
            <a:ext cx="8912675" cy="24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050" y="2712475"/>
            <a:ext cx="7980625" cy="26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