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06de9f0b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06de9f0b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74633a6a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74633a6a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74633a6a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74633a6a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74633a6a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74633a6a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74633a6a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74633a6a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74633a6a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74633a6a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4633a6a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74633a6a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74633a6a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74633a6a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74633a6a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74633a6a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74633a6a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74633a6a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74633a6a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74633a6a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74633a6a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74633a6a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94239d8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94239d8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74633a6a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74633a6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74633a6a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74633a6a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74633a6a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74633a6a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06de9f0b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06de9f0b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74633a6a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74633a6a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74633a6a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74633a6a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06de9f0b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06de9f0b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06de9f0b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06de9f0b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 rotWithShape="1">
          <a:blip r:embed="rId3">
            <a:alphaModFix/>
          </a:blip>
          <a:srcRect b="0" l="0" r="0" t="2219"/>
          <a:stretch/>
        </p:blipFill>
        <p:spPr>
          <a:xfrm>
            <a:off x="0" y="505600"/>
            <a:ext cx="9144000" cy="469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estimate the </a:t>
            </a:r>
            <a:r>
              <a:rPr lang="en"/>
              <a:t>coefficients</a:t>
            </a:r>
            <a:r>
              <a:rPr lang="en"/>
              <a:t> beta?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50" y="2215825"/>
            <a:ext cx="6542700" cy="239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463550" y="1418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/>
              <a:t>Maximize t</a:t>
            </a:r>
            <a:r>
              <a:rPr b="1" lang="en" sz="2000"/>
              <a:t>he Likelihood function</a:t>
            </a:r>
            <a:endParaRPr b="1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estimate the coefficients beta?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450" y="2143300"/>
            <a:ext cx="7049050" cy="24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463550" y="1418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/>
              <a:t>Maximize the log</a:t>
            </a:r>
            <a:r>
              <a:rPr b="1" lang="en" sz="2000"/>
              <a:t> Likelihood function</a:t>
            </a:r>
            <a:endParaRPr b="1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estimate the coefficients beta?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100" y="2119100"/>
            <a:ext cx="7107474" cy="242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463550" y="1418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/>
              <a:t>Minimize the negative of log Likelihood function</a:t>
            </a:r>
            <a:endParaRPr b="1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estimate the coefficients beta?</a:t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35825"/>
            <a:ext cx="8839199" cy="900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533065"/>
            <a:ext cx="8839198" cy="81766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94800" y="264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/>
              <a:t>In matrix form and adding the term 1/n:</a:t>
            </a:r>
            <a:endParaRPr b="1" sz="2000"/>
          </a:p>
        </p:txBody>
      </p:sp>
      <p:sp>
        <p:nvSpPr>
          <p:cNvPr id="156" name="Google Shape;156;p26"/>
          <p:cNvSpPr/>
          <p:nvPr/>
        </p:nvSpPr>
        <p:spPr>
          <a:xfrm>
            <a:off x="173550" y="3617450"/>
            <a:ext cx="8839200" cy="733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 </a:t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 rotWithShape="1">
          <a:blip r:embed="rId3">
            <a:alphaModFix/>
          </a:blip>
          <a:srcRect b="0" l="0" r="1816" t="0"/>
          <a:stretch/>
        </p:blipFill>
        <p:spPr>
          <a:xfrm>
            <a:off x="3917550" y="1282925"/>
            <a:ext cx="5143351" cy="349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159300" y="1677825"/>
            <a:ext cx="4068300" cy="30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- vector of partial derivatives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direction of fastest growth of the function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need to </a:t>
            </a:r>
            <a:r>
              <a:rPr b="1" lang="en"/>
              <a:t>minimize</a:t>
            </a:r>
            <a:r>
              <a:rPr lang="en"/>
              <a:t> = &gt; will follow the </a:t>
            </a:r>
            <a:r>
              <a:rPr b="1" lang="en"/>
              <a:t>opposite</a:t>
            </a:r>
            <a:r>
              <a:rPr lang="en"/>
              <a:t> direction of the gradient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Rate</a:t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600" y="1208375"/>
            <a:ext cx="7707925" cy="385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 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4926650" y="2341425"/>
            <a:ext cx="4141200" cy="25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Initialize vector beta (say with zeros)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Choose a step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Choose a # of iterations and/or choose threshold for a change in cost function value</a:t>
            </a:r>
            <a:endParaRPr sz="2000"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6744"/>
            <a:ext cx="9144001" cy="1161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75" y="2874825"/>
            <a:ext cx="4880975" cy="174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9"/>
          <p:cNvSpPr/>
          <p:nvPr/>
        </p:nvSpPr>
        <p:spPr>
          <a:xfrm>
            <a:off x="199113" y="3890875"/>
            <a:ext cx="4574100" cy="733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350" y="1342250"/>
            <a:ext cx="6595636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87900" y="1457275"/>
            <a:ext cx="270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/>
              <a:t>Confusion matrix</a:t>
            </a:r>
            <a:endParaRPr b="1"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1"/>
          <p:cNvPicPr preferRelativeResize="0"/>
          <p:nvPr/>
        </p:nvPicPr>
        <p:blipFill rotWithShape="1">
          <a:blip r:embed="rId3">
            <a:alphaModFix/>
          </a:blip>
          <a:srcRect b="0" l="0" r="38514" t="0"/>
          <a:stretch/>
        </p:blipFill>
        <p:spPr>
          <a:xfrm>
            <a:off x="721525" y="292400"/>
            <a:ext cx="7822351" cy="46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628575"/>
            <a:ext cx="2745600" cy="31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 pricing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Continuous</a:t>
            </a:r>
            <a:r>
              <a:rPr lang="en"/>
              <a:t> label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2505" t="0"/>
          <a:stretch/>
        </p:blipFill>
        <p:spPr>
          <a:xfrm>
            <a:off x="3209825" y="686900"/>
            <a:ext cx="5934177" cy="434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the metrics?</a:t>
            </a:r>
            <a:endParaRPr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311700" y="1533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Does the patient have cancer? -&gt; cost of false negatives is high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	</a:t>
            </a:r>
            <a:r>
              <a:rPr b="1" lang="en" sz="2200"/>
              <a:t>Use Recall</a:t>
            </a:r>
            <a:endParaRPr b="1"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Is this wine good or not? -&gt; cost of false positives is high</a:t>
            </a:r>
            <a:endParaRPr sz="2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200"/>
              <a:t>Use Precision</a:t>
            </a:r>
            <a:endParaRPr b="1" sz="2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Regularization</a:t>
            </a:r>
            <a:endParaRPr/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3134925"/>
            <a:ext cx="8520600" cy="17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L2 regularization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Penalizing</a:t>
            </a:r>
            <a:r>
              <a:rPr lang="en"/>
              <a:t> high coefficients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Avoid overfitting</a:t>
            </a:r>
            <a:endParaRPr/>
          </a:p>
        </p:txBody>
      </p:sp>
      <p:pic>
        <p:nvPicPr>
          <p:cNvPr id="203" name="Google Shape;203;p33"/>
          <p:cNvPicPr preferRelativeResize="0"/>
          <p:nvPr/>
        </p:nvPicPr>
        <p:blipFill rotWithShape="1">
          <a:blip r:embed="rId3">
            <a:alphaModFix/>
          </a:blip>
          <a:srcRect b="0" l="0" r="3390" t="0"/>
          <a:stretch/>
        </p:blipFill>
        <p:spPr>
          <a:xfrm>
            <a:off x="137075" y="1630875"/>
            <a:ext cx="8833601" cy="9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3195800" y="2153225"/>
            <a:ext cx="272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Thank you!</a:t>
            </a:r>
            <a:endParaRPr sz="3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the label is not continuous?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59300" y="1830225"/>
            <a:ext cx="4068300" cy="30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belong to class 0 or class 1?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 you have a </a:t>
            </a:r>
            <a:r>
              <a:rPr lang="en"/>
              <a:t>disease (1)</a:t>
            </a:r>
            <a:r>
              <a:rPr lang="en"/>
              <a:t> or not (0)?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Categorical </a:t>
            </a:r>
            <a:r>
              <a:rPr lang="en"/>
              <a:t>label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Predicting categories - </a:t>
            </a:r>
            <a:r>
              <a:rPr b="1" lang="en"/>
              <a:t>classification</a:t>
            </a:r>
            <a:endParaRPr b="1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7800" y="1098900"/>
            <a:ext cx="5125149" cy="384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50" y="1495475"/>
            <a:ext cx="4411550" cy="302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7380" y="1484325"/>
            <a:ext cx="4595295" cy="3048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6"/>
          <p:cNvCxnSpPr/>
          <p:nvPr/>
        </p:nvCxnSpPr>
        <p:spPr>
          <a:xfrm flipH="1" rot="10800000">
            <a:off x="5161850" y="1682950"/>
            <a:ext cx="3549300" cy="222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2456425" y="2717100"/>
            <a:ext cx="9627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/>
              <a:t>???</a:t>
            </a:r>
            <a:endParaRPr b="1" sz="2200"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New							    Familiar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050" y="1077979"/>
            <a:ext cx="4248175" cy="33887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7"/>
          <p:cNvCxnSpPr/>
          <p:nvPr/>
        </p:nvCxnSpPr>
        <p:spPr>
          <a:xfrm flipH="1" rot="10800000">
            <a:off x="5654559" y="1068398"/>
            <a:ext cx="3170400" cy="3599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7"/>
          <p:cNvSpPr/>
          <p:nvPr/>
        </p:nvSpPr>
        <p:spPr>
          <a:xfrm>
            <a:off x="5545760" y="4090560"/>
            <a:ext cx="734700" cy="716700"/>
          </a:xfrm>
          <a:prstGeom prst="ellipse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8267692" y="757288"/>
            <a:ext cx="734700" cy="716700"/>
          </a:xfrm>
          <a:prstGeom prst="ellipse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75" y="1077979"/>
            <a:ext cx="4248175" cy="33887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7"/>
          <p:cNvCxnSpPr/>
          <p:nvPr/>
        </p:nvCxnSpPr>
        <p:spPr>
          <a:xfrm flipH="1" rot="10800000">
            <a:off x="720584" y="839798"/>
            <a:ext cx="3170400" cy="3599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363" y="708875"/>
            <a:ext cx="5925275" cy="4128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8"/>
          <p:cNvCxnSpPr/>
          <p:nvPr/>
        </p:nvCxnSpPr>
        <p:spPr>
          <a:xfrm flipH="1" rot="10800000">
            <a:off x="3210300" y="960150"/>
            <a:ext cx="3131700" cy="3112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8"/>
          <p:cNvCxnSpPr/>
          <p:nvPr/>
        </p:nvCxnSpPr>
        <p:spPr>
          <a:xfrm>
            <a:off x="6342000" y="960150"/>
            <a:ext cx="8352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8"/>
          <p:cNvCxnSpPr/>
          <p:nvPr/>
        </p:nvCxnSpPr>
        <p:spPr>
          <a:xfrm>
            <a:off x="2375100" y="4072950"/>
            <a:ext cx="8352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steps: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 must always be positive (since p&gt;=0)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 must always be less than 1 (since p&lt;=1)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725" y="2278125"/>
            <a:ext cx="1661443" cy="8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725" y="3891425"/>
            <a:ext cx="3175688" cy="10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actual scientific approach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0" l="60639" r="3408" t="0"/>
          <a:stretch/>
        </p:blipFill>
        <p:spPr>
          <a:xfrm>
            <a:off x="5183040" y="192725"/>
            <a:ext cx="3420660" cy="49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020" y="1219850"/>
            <a:ext cx="2669855" cy="11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675" y="3554350"/>
            <a:ext cx="3050600" cy="111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154500" y="597300"/>
            <a:ext cx="4265100" cy="29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Sigmoid function:</a:t>
            </a:r>
            <a:endParaRPr b="1" sz="2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200"/>
              <a:t>Logistic function:</a:t>
            </a:r>
            <a:endParaRPr b="1" sz="2200"/>
          </a:p>
        </p:txBody>
      </p:sp>
      <p:sp>
        <p:nvSpPr>
          <p:cNvPr id="112" name="Google Shape;112;p20"/>
          <p:cNvSpPr/>
          <p:nvPr/>
        </p:nvSpPr>
        <p:spPr>
          <a:xfrm>
            <a:off x="521350" y="3636438"/>
            <a:ext cx="3050700" cy="948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521350" y="1345150"/>
            <a:ext cx="2327700" cy="948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9568"/>
            <a:ext cx="9144002" cy="4809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