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Poppins Medium" panose="020B0604020202020204" charset="0"/>
      <p:regular r:id="rId7"/>
    </p:embeddedFont>
    <p:embeddedFont>
      <p:font typeface="RoxboroughCF" panose="020B0604020202020204" charset="0"/>
      <p:regular r:id="rId8"/>
    </p:embeddedFont>
    <p:embeddedFont>
      <p:font typeface="Poppins Light" panose="020B0604020202020204" charset="0"/>
      <p:regular r:id="rId9"/>
    </p:embeddedFont>
    <p:embeddedFont>
      <p:font typeface="RoxboroughCF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22" autoAdjust="0"/>
  </p:normalViewPr>
  <p:slideViewPr>
    <p:cSldViewPr>
      <p:cViewPr varScale="1">
        <p:scale>
          <a:sx n="56" d="100"/>
          <a:sy n="56" d="100"/>
        </p:scale>
        <p:origin x="77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C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53484" y="990600"/>
            <a:ext cx="6790915" cy="1859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SENAC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Campus Santo </a:t>
            </a:r>
            <a:r>
              <a:rPr lang="en-US" sz="2100" spc="21" dirty="0" err="1">
                <a:solidFill>
                  <a:srgbClr val="000000"/>
                </a:solidFill>
                <a:latin typeface="Poppins Medium"/>
              </a:rPr>
              <a:t>Amaro</a:t>
            </a:r>
            <a:endParaRPr lang="en-US" sz="2100" spc="21" dirty="0">
              <a:solidFill>
                <a:srgbClr val="000000"/>
              </a:solidFill>
              <a:latin typeface="Poppins Medium"/>
            </a:endParaRP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100" spc="21" dirty="0">
              <a:solidFill>
                <a:srgbClr val="000000"/>
              </a:solidFill>
              <a:latin typeface="Poppins Medium"/>
            </a:endParaRP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>
                <a:solidFill>
                  <a:srgbClr val="000000"/>
                </a:solidFill>
                <a:latin typeface="Poppins Medium"/>
                <a:ea typeface="Poppins Medium"/>
              </a:rPr>
              <a:t>TADS - </a:t>
            </a:r>
            <a:r>
              <a:rPr lang="en-US" sz="2100" spc="21" dirty="0" err="1" smtClean="0">
                <a:solidFill>
                  <a:srgbClr val="000000"/>
                </a:solidFill>
                <a:latin typeface="Poppins Medium"/>
                <a:ea typeface="Poppins Medium"/>
              </a:rPr>
              <a:t>Análise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  <a:ea typeface="Poppins Medium"/>
              </a:rPr>
              <a:t> e </a:t>
            </a:r>
            <a:r>
              <a:rPr lang="en-US" sz="2100" spc="21" dirty="0" err="1" smtClean="0">
                <a:solidFill>
                  <a:srgbClr val="000000"/>
                </a:solidFill>
                <a:latin typeface="Poppins Medium"/>
                <a:ea typeface="Poppins Medium"/>
              </a:rPr>
              <a:t>Desenvolvimento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  <a:ea typeface="Poppins Medium"/>
              </a:rPr>
              <a:t> 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  <a:ea typeface="Poppins Medium"/>
              </a:rPr>
              <a:t>de </a:t>
            </a:r>
            <a:r>
              <a:rPr lang="en-US" sz="2100" spc="21" dirty="0" err="1">
                <a:solidFill>
                  <a:srgbClr val="000000"/>
                </a:solidFill>
                <a:latin typeface="Poppins Medium"/>
                <a:ea typeface="Poppins Medium"/>
              </a:rPr>
              <a:t>Sistemas</a:t>
            </a:r>
            <a:endParaRPr lang="en-US" sz="2100" spc="21" dirty="0">
              <a:solidFill>
                <a:srgbClr val="000000"/>
              </a:solidFill>
              <a:latin typeface="Poppins Medium"/>
              <a:ea typeface="Poppins Medium"/>
            </a:endParaRP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PW 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</a:rPr>
              <a:t>– </a:t>
            </a:r>
            <a:r>
              <a:rPr lang="en-US" sz="2100" spc="21" dirty="0" err="1" smtClean="0">
                <a:solidFill>
                  <a:srgbClr val="000000"/>
                </a:solidFill>
                <a:latin typeface="Poppins Medium"/>
              </a:rPr>
              <a:t>Programa</a:t>
            </a:r>
            <a:r>
              <a:rPr lang="en-US" sz="2100" spc="21" dirty="0" err="1" smtClean="0">
                <a:solidFill>
                  <a:srgbClr val="000000"/>
                </a:solidFill>
                <a:latin typeface="Poppins Medium"/>
              </a:rPr>
              <a:t>ção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</a:rPr>
              <a:t> 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Web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906569" y="8115300"/>
            <a:ext cx="7863743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 err="1">
                <a:solidFill>
                  <a:srgbClr val="000000"/>
                </a:solidFill>
                <a:latin typeface="Poppins Medium"/>
              </a:rPr>
              <a:t>Entrega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 do </a:t>
            </a:r>
            <a:r>
              <a:rPr lang="en-US" sz="2100" spc="21" dirty="0" err="1">
                <a:solidFill>
                  <a:srgbClr val="000000"/>
                </a:solidFill>
                <a:latin typeface="Poppins Medium"/>
              </a:rPr>
              <a:t>Projeto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 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</a:rPr>
              <a:t>WEB MVP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 smtClean="0">
                <a:solidFill>
                  <a:srgbClr val="000000"/>
                </a:solidFill>
                <a:latin typeface="Poppins Medium"/>
              </a:rPr>
              <a:t>Minimum 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Viable Product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>
                <a:solidFill>
                  <a:srgbClr val="000000"/>
                </a:solidFill>
                <a:latin typeface="Poppins Medium"/>
                <a:ea typeface="Poppins Medium"/>
              </a:rPr>
              <a:t>Professor: </a:t>
            </a:r>
            <a:r>
              <a:rPr lang="en-US" sz="2100" spc="21" dirty="0" err="1" smtClean="0">
                <a:solidFill>
                  <a:srgbClr val="000000"/>
                </a:solidFill>
                <a:latin typeface="Poppins Medium"/>
                <a:ea typeface="Poppins Medium"/>
              </a:rPr>
              <a:t>Veríssimo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  <a:ea typeface="Poppins Medium"/>
              </a:rPr>
              <a:t> 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  <a:ea typeface="Poppins Medium"/>
              </a:rPr>
              <a:t>- carlos.hvpereira@sp.senac.br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45311" y="9420596"/>
            <a:ext cx="8186261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Grupo 4# Amanda Rosa Ramos e Karen Evelyn </a:t>
            </a:r>
            <a:r>
              <a:rPr lang="en-US" sz="2100" spc="21" dirty="0" smtClean="0">
                <a:solidFill>
                  <a:srgbClr val="000000"/>
                </a:solidFill>
                <a:latin typeface="Poppins Medium"/>
              </a:rPr>
              <a:t>Muniz </a:t>
            </a:r>
            <a:r>
              <a:rPr lang="en-US" sz="2100" spc="21" dirty="0">
                <a:solidFill>
                  <a:srgbClr val="000000"/>
                </a:solidFill>
                <a:latin typeface="Poppins Medium"/>
              </a:rPr>
              <a:t>Silva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27" y="1562100"/>
            <a:ext cx="6475425" cy="668649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495" y="-871371"/>
            <a:ext cx="3847505" cy="350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427" y="1603837"/>
            <a:ext cx="15043144" cy="4885953"/>
            <a:chOff x="-1016001" y="-3117530"/>
            <a:chExt cx="20057526" cy="6514604"/>
          </a:xfrm>
        </p:grpSpPr>
        <p:sp>
          <p:nvSpPr>
            <p:cNvPr id="3" name="AutoShape 3"/>
            <p:cNvSpPr/>
            <p:nvPr/>
          </p:nvSpPr>
          <p:spPr>
            <a:xfrm>
              <a:off x="0" y="3191261"/>
              <a:ext cx="18025526" cy="12781"/>
            </a:xfrm>
            <a:prstGeom prst="rect">
              <a:avLst/>
            </a:prstGeom>
            <a:solidFill>
              <a:srgbClr val="F0F2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-1016001" y="-3117530"/>
              <a:ext cx="20057526" cy="65146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674"/>
                </a:lnSpc>
              </a:pPr>
              <a:r>
                <a:rPr lang="en-US" sz="12674" dirty="0" smtClean="0">
                  <a:solidFill>
                    <a:srgbClr val="F0F2F4"/>
                  </a:solidFill>
                  <a:latin typeface="RoxboroughCF"/>
                </a:rPr>
                <a:t>Sistema de </a:t>
              </a:r>
              <a:r>
                <a:rPr lang="en-US" sz="12674" dirty="0" err="1" smtClean="0">
                  <a:solidFill>
                    <a:srgbClr val="F0F2F4"/>
                  </a:solidFill>
                  <a:latin typeface="RoxboroughCF"/>
                </a:rPr>
                <a:t>Reserva</a:t>
              </a:r>
              <a:r>
                <a:rPr lang="en-US" sz="12674" dirty="0" smtClean="0">
                  <a:solidFill>
                    <a:srgbClr val="F0F2F4"/>
                  </a:solidFill>
                  <a:latin typeface="RoxboroughCF"/>
                </a:rPr>
                <a:t> para </a:t>
              </a:r>
              <a:r>
                <a:rPr lang="en-US" sz="12674" dirty="0" err="1">
                  <a:solidFill>
                    <a:srgbClr val="F0F2F4"/>
                  </a:solidFill>
                  <a:latin typeface="RoxboroughCF"/>
                </a:rPr>
                <a:t>E</a:t>
              </a:r>
              <a:r>
                <a:rPr lang="en-US" sz="12674" dirty="0" err="1" smtClean="0">
                  <a:solidFill>
                    <a:srgbClr val="F0F2F4"/>
                  </a:solidFill>
                  <a:latin typeface="RoxboroughCF"/>
                </a:rPr>
                <a:t>spaço</a:t>
              </a:r>
              <a:r>
                <a:rPr lang="en-US" sz="12674" dirty="0" smtClean="0">
                  <a:solidFill>
                    <a:srgbClr val="F0F2F4"/>
                  </a:solidFill>
                  <a:latin typeface="RoxboroughCF"/>
                </a:rPr>
                <a:t> </a:t>
              </a:r>
              <a:r>
                <a:rPr lang="en-US" sz="12674" dirty="0" err="1" smtClean="0">
                  <a:solidFill>
                    <a:srgbClr val="F0F2F4"/>
                  </a:solidFill>
                  <a:latin typeface="RoxboroughCF"/>
                </a:rPr>
                <a:t>Coworking</a:t>
              </a:r>
              <a:endParaRPr lang="en-US" sz="12674" dirty="0">
                <a:solidFill>
                  <a:srgbClr val="F0F2F4"/>
                </a:solidFill>
                <a:latin typeface="RoxboroughCF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700949" y="6489790"/>
            <a:ext cx="12173131" cy="400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spc="48">
                <a:solidFill>
                  <a:srgbClr val="F0F2F4"/>
                </a:solidFill>
                <a:latin typeface="Poppins Light"/>
              </a:rPr>
              <a:t>TECHPLACE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495" y="-871371"/>
            <a:ext cx="3847505" cy="350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96035" y="2095442"/>
            <a:ext cx="661787" cy="167035"/>
            <a:chOff x="0" y="0"/>
            <a:chExt cx="2012677" cy="508000"/>
          </a:xfrm>
        </p:grpSpPr>
        <p:sp>
          <p:nvSpPr>
            <p:cNvPr id="3" name="Freeform 3"/>
            <p:cNvSpPr/>
            <p:nvPr/>
          </p:nvSpPr>
          <p:spPr>
            <a:xfrm>
              <a:off x="0" y="215900"/>
              <a:ext cx="1716767" cy="76200"/>
            </a:xfrm>
            <a:custGeom>
              <a:avLst/>
              <a:gdLst/>
              <a:ahLst/>
              <a:cxnLst/>
              <a:rect l="l" t="t" r="r" b="b"/>
              <a:pathLst>
                <a:path w="1716767" h="76200">
                  <a:moveTo>
                    <a:pt x="0" y="0"/>
                  </a:moveTo>
                  <a:lnTo>
                    <a:pt x="1716767" y="0"/>
                  </a:lnTo>
                  <a:lnTo>
                    <a:pt x="1716767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111B1E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638027" y="1270"/>
              <a:ext cx="374650" cy="505460"/>
            </a:xfrm>
            <a:custGeom>
              <a:avLst/>
              <a:gdLst/>
              <a:ahLst/>
              <a:cxnLst/>
              <a:rect l="l" t="t" r="r" b="b"/>
              <a:pathLst>
                <a:path w="374650" h="505460">
                  <a:moveTo>
                    <a:pt x="0" y="50546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111B1E"/>
            </a:solidFill>
          </p:spPr>
        </p:sp>
      </p:grpSp>
      <p:sp>
        <p:nvSpPr>
          <p:cNvPr id="5" name="AutoShape 5"/>
          <p:cNvSpPr/>
          <p:nvPr/>
        </p:nvSpPr>
        <p:spPr>
          <a:xfrm>
            <a:off x="4972917" y="5143500"/>
            <a:ext cx="11784905" cy="9550"/>
          </a:xfrm>
          <a:prstGeom prst="rect">
            <a:avLst/>
          </a:prstGeom>
          <a:solidFill>
            <a:srgbClr val="111B1E"/>
          </a:solidFill>
        </p:spPr>
      </p:sp>
      <p:grpSp>
        <p:nvGrpSpPr>
          <p:cNvPr id="6" name="Group 6"/>
          <p:cNvGrpSpPr/>
          <p:nvPr/>
        </p:nvGrpSpPr>
        <p:grpSpPr>
          <a:xfrm>
            <a:off x="1530178" y="1415736"/>
            <a:ext cx="11159036" cy="2247198"/>
            <a:chOff x="0" y="0"/>
            <a:chExt cx="14878714" cy="2996264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4878714" cy="1946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519"/>
                </a:lnSpc>
              </a:pPr>
              <a:r>
                <a:rPr lang="en-US" sz="9599">
                  <a:solidFill>
                    <a:srgbClr val="535D6B"/>
                  </a:solidFill>
                  <a:latin typeface="RoxboroughCF"/>
                </a:rPr>
                <a:t>Coworking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420311"/>
              <a:ext cx="14878714" cy="5759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39"/>
                </a:lnSpc>
                <a:spcBef>
                  <a:spcPct val="0"/>
                </a:spcBef>
              </a:pPr>
              <a:r>
                <a:rPr lang="en-US" sz="2599" spc="51">
                  <a:solidFill>
                    <a:srgbClr val="111B1E"/>
                  </a:solidFill>
                  <a:latin typeface="Poppins Light"/>
                </a:rPr>
                <a:t>TECH PLACE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173895" y="5397254"/>
            <a:ext cx="6946106" cy="4082259"/>
            <a:chOff x="0" y="0"/>
            <a:chExt cx="9261475" cy="544301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9261475" cy="482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77"/>
                </a:lnSpc>
                <a:spcBef>
                  <a:spcPct val="0"/>
                </a:spcBef>
              </a:pPr>
              <a:r>
                <a:rPr lang="en-US" sz="2197" spc="21">
                  <a:solidFill>
                    <a:srgbClr val="111B1E"/>
                  </a:solidFill>
                  <a:latin typeface="Poppins Medium"/>
                </a:rPr>
                <a:t>O que é o Sistema de Reservas Tech Place?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18778"/>
              <a:ext cx="9261475" cy="49698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296"/>
                </a:lnSpc>
              </a:pP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A Tech Place é um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sistema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reservas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que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disponibiliza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um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espaço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trabalho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voltado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para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profissionais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independentes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, startups 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pequenas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empresas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que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buscam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um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ambiente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colaborativo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inspirador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para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executar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suas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atividades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organizacionais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. O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espaço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oferece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diversos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ambientes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acordo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com o que o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cliente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97" spc="21" dirty="0" err="1">
                  <a:solidFill>
                    <a:srgbClr val="111B1E"/>
                  </a:solidFill>
                  <a:latin typeface="Poppins Light"/>
                </a:rPr>
                <a:t>necessita</a:t>
              </a:r>
              <a:r>
                <a:rPr lang="en-US" sz="2197" spc="21" dirty="0">
                  <a:solidFill>
                    <a:srgbClr val="111B1E"/>
                  </a:solidFill>
                  <a:latin typeface="Poppins Light"/>
                </a:rPr>
                <a:t>. </a:t>
              </a:r>
            </a:p>
            <a:p>
              <a:pPr>
                <a:lnSpc>
                  <a:spcPts val="3296"/>
                </a:lnSpc>
              </a:pPr>
              <a:endParaRPr lang="en-US" sz="2197" spc="21" dirty="0">
                <a:solidFill>
                  <a:srgbClr val="111B1E"/>
                </a:solidFill>
                <a:latin typeface="Poppins Light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12084" y="5368679"/>
            <a:ext cx="5445738" cy="3572495"/>
            <a:chOff x="0" y="-38100"/>
            <a:chExt cx="7260983" cy="476332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7260983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 dirty="0" err="1">
                  <a:solidFill>
                    <a:srgbClr val="111B1E"/>
                  </a:solidFill>
                  <a:latin typeface="Poppins Medium"/>
                </a:rPr>
                <a:t>Qual</a:t>
              </a:r>
              <a:r>
                <a:rPr lang="en-US" sz="2100" spc="21" dirty="0">
                  <a:solidFill>
                    <a:srgbClr val="111B1E"/>
                  </a:solidFill>
                  <a:latin typeface="Poppins Medium"/>
                </a:rPr>
                <a:t> 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Medium"/>
                </a:rPr>
                <a:t>é a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Medium"/>
                </a:rPr>
                <a:t>necessidade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Medium"/>
                </a:rPr>
                <a:t> do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Medium"/>
                </a:rPr>
                <a:t>negócio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Medium"/>
                </a:rPr>
                <a:t>?</a:t>
              </a:r>
              <a:endParaRPr lang="en-US" sz="2100" spc="21" dirty="0">
                <a:solidFill>
                  <a:srgbClr val="111B1E"/>
                </a:solidFill>
                <a:latin typeface="Poppins Medium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95119"/>
              <a:ext cx="7260983" cy="38301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3150"/>
                </a:lnSpc>
                <a:buFont typeface="Arial" panose="020B0604020202020204" pitchFamily="34" charset="0"/>
                <a:buChar char="•"/>
              </a:pP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Controle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disponibilidade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horários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; </a:t>
              </a:r>
              <a:endParaRPr lang="en-US" sz="2100" spc="21" dirty="0" smtClean="0">
                <a:solidFill>
                  <a:srgbClr val="111B1E"/>
                </a:solidFill>
                <a:latin typeface="Poppins Light"/>
              </a:endParaRPr>
            </a:p>
            <a:p>
              <a:pPr marL="342900" indent="-342900">
                <a:lnSpc>
                  <a:spcPts val="3150"/>
                </a:lnSpc>
                <a:buFont typeface="Arial" panose="020B0604020202020204" pitchFamily="34" charset="0"/>
                <a:buChar char="•"/>
              </a:pP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Facilitar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o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agendamento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por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um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período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especifico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(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dia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,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mês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e hora);</a:t>
              </a:r>
            </a:p>
            <a:p>
              <a:pPr marL="342900" indent="-342900">
                <a:lnSpc>
                  <a:spcPts val="3150"/>
                </a:lnSpc>
                <a:buFont typeface="Arial" panose="020B0604020202020204" pitchFamily="34" charset="0"/>
                <a:buChar char="•"/>
              </a:pP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Gerenciamento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espaços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;</a:t>
              </a:r>
              <a:endParaRPr lang="en-US" sz="2100" spc="21" dirty="0" smtClean="0">
                <a:solidFill>
                  <a:srgbClr val="111B1E"/>
                </a:solidFill>
                <a:latin typeface="Poppins Light"/>
              </a:endParaRPr>
            </a:p>
            <a:p>
              <a:pPr marL="342900" indent="-342900">
                <a:lnSpc>
                  <a:spcPts val="3150"/>
                </a:lnSpc>
                <a:buFont typeface="Arial" panose="020B0604020202020204" pitchFamily="34" charset="0"/>
                <a:buChar char="•"/>
              </a:pP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Registro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de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informações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dos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usuários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que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reservam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os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 </a:t>
              </a:r>
              <a:r>
                <a:rPr lang="en-US" sz="2100" spc="21" dirty="0" err="1" smtClean="0">
                  <a:solidFill>
                    <a:srgbClr val="111B1E"/>
                  </a:solidFill>
                  <a:latin typeface="Poppins Light"/>
                </a:rPr>
                <a:t>espaços</a:t>
              </a:r>
              <a:r>
                <a:rPr lang="en-US" sz="2100" spc="21" dirty="0" smtClean="0">
                  <a:solidFill>
                    <a:srgbClr val="111B1E"/>
                  </a:solidFill>
                  <a:latin typeface="Poppins Light"/>
                </a:rPr>
                <a:t>. </a:t>
              </a:r>
              <a:endParaRPr lang="en-US" sz="2100" spc="21" dirty="0">
                <a:solidFill>
                  <a:srgbClr val="111B1E"/>
                </a:solidFill>
                <a:latin typeface="Poppins Light"/>
              </a:endParaRPr>
            </a:p>
          </p:txBody>
        </p:sp>
      </p:grp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495" y="-871371"/>
            <a:ext cx="3847505" cy="350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5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67000" y="4914900"/>
            <a:ext cx="13503290" cy="9547"/>
          </a:xfrm>
          <a:prstGeom prst="rect">
            <a:avLst/>
          </a:prstGeom>
          <a:solidFill>
            <a:srgbClr val="F0F2F4"/>
          </a:solidFill>
        </p:spPr>
      </p:sp>
      <p:grpSp>
        <p:nvGrpSpPr>
          <p:cNvPr id="3" name="Group 3"/>
          <p:cNvGrpSpPr/>
          <p:nvPr/>
        </p:nvGrpSpPr>
        <p:grpSpPr>
          <a:xfrm>
            <a:off x="1438684" y="5482620"/>
            <a:ext cx="2760275" cy="3306718"/>
            <a:chOff x="0" y="-38100"/>
            <a:chExt cx="3680366" cy="4408957"/>
          </a:xfrm>
        </p:grpSpPr>
        <p:sp>
          <p:nvSpPr>
            <p:cNvPr id="4" name="TextBox 4"/>
            <p:cNvSpPr txBox="1"/>
            <p:nvPr/>
          </p:nvSpPr>
          <p:spPr>
            <a:xfrm>
              <a:off x="0" y="-38100"/>
              <a:ext cx="3680366" cy="1456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 dirty="0">
                  <a:solidFill>
                    <a:srgbClr val="F0F2F4"/>
                  </a:solidFill>
                  <a:latin typeface="Poppins Medium"/>
                </a:rPr>
                <a:t>Sistema de </a:t>
              </a:r>
              <a:r>
                <a:rPr lang="en-US" sz="2100" spc="21" dirty="0" err="1">
                  <a:solidFill>
                    <a:srgbClr val="F0F2F4"/>
                  </a:solidFill>
                  <a:latin typeface="Poppins Medium"/>
                </a:rPr>
                <a:t>Gerenciamento</a:t>
              </a:r>
              <a:r>
                <a:rPr lang="en-US" sz="2100" spc="21" dirty="0">
                  <a:solidFill>
                    <a:srgbClr val="F0F2F4"/>
                  </a:solidFill>
                  <a:latin typeface="Poppins Medium"/>
                </a:rPr>
                <a:t> de </a:t>
              </a:r>
              <a:r>
                <a:rPr lang="en-US" sz="2100" spc="21" dirty="0" err="1">
                  <a:solidFill>
                    <a:srgbClr val="F0F2F4"/>
                  </a:solidFill>
                  <a:latin typeface="Poppins Medium"/>
                </a:rPr>
                <a:t>membros</a:t>
              </a:r>
              <a:endParaRPr lang="en-US" sz="2100" spc="21" dirty="0">
                <a:solidFill>
                  <a:srgbClr val="F0F2F4"/>
                </a:solidFill>
                <a:latin typeface="Poppins Medium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66604"/>
              <a:ext cx="3680366" cy="27042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0"/>
                </a:lnSpc>
              </a:pPr>
              <a:r>
                <a:rPr lang="en-US" sz="1700" spc="34">
                  <a:solidFill>
                    <a:srgbClr val="F0F2F4"/>
                  </a:solidFill>
                  <a:latin typeface="Poppins Light"/>
                </a:rPr>
                <a:t>O cliente necessita de um sistema para gerenciar o cadastro e acesso dos membros ao espaço</a:t>
              </a:r>
            </a:p>
            <a:p>
              <a:pPr algn="ctr">
                <a:lnSpc>
                  <a:spcPts val="2720"/>
                </a:lnSpc>
              </a:pPr>
              <a:endParaRPr lang="en-US" sz="1700" spc="34">
                <a:solidFill>
                  <a:srgbClr val="F0F2F4"/>
                </a:solidFill>
                <a:latin typeface="Poppins Ligh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821440" y="5511195"/>
            <a:ext cx="2582032" cy="3281229"/>
            <a:chOff x="0" y="0"/>
            <a:chExt cx="3442710" cy="4374972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3442710" cy="96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F0F2F4"/>
                  </a:solidFill>
                  <a:latin typeface="Poppins Medium"/>
                </a:rPr>
                <a:t>Reserva de espaço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70085"/>
              <a:ext cx="3442710" cy="36186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0"/>
                </a:lnSpc>
              </a:pPr>
              <a:r>
                <a:rPr lang="en-US" sz="1700" spc="34">
                  <a:solidFill>
                    <a:srgbClr val="F0F2F4"/>
                  </a:solidFill>
                  <a:latin typeface="Poppins Light"/>
                </a:rPr>
                <a:t>É importante ter um sistema de reserva eficiente para que os associados possam agendar salas de reunião de acordo com o espaço solicitado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121351" y="5511195"/>
            <a:ext cx="2582032" cy="2938329"/>
            <a:chOff x="0" y="0"/>
            <a:chExt cx="3442710" cy="391777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3442710" cy="96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F0F2F4"/>
                  </a:solidFill>
                  <a:latin typeface="Poppins Medium"/>
                </a:rPr>
                <a:t>Controle de acesso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70085"/>
              <a:ext cx="3442710" cy="3161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0"/>
                </a:lnSpc>
              </a:pPr>
              <a:r>
                <a:rPr lang="en-US" sz="1700" spc="34">
                  <a:solidFill>
                    <a:srgbClr val="F0F2F4"/>
                  </a:solidFill>
                  <a:latin typeface="Poppins Light"/>
                </a:rPr>
                <a:t>Garantir que apenas membros autorizados tenham acesso ao espaço, por meio de um sistema de controle de acesso seguro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421263" y="5511195"/>
            <a:ext cx="2582032" cy="2873178"/>
            <a:chOff x="0" y="0"/>
            <a:chExt cx="3442710" cy="383090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3442710" cy="96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F0F2F4"/>
                  </a:solidFill>
                  <a:latin typeface="Poppins Medium"/>
                </a:rPr>
                <a:t>Perfil dos membros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70085"/>
              <a:ext cx="3442710" cy="2247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0"/>
                </a:lnSpc>
              </a:pPr>
              <a:r>
                <a:rPr lang="en-US" sz="1700" spc="34">
                  <a:solidFill>
                    <a:srgbClr val="F0F2F4"/>
                  </a:solidFill>
                  <a:latin typeface="Poppins Light"/>
                </a:rPr>
                <a:t>Criação do perfil do cliente onde ele pode ter acesso a todas as informações do serviço pelo qual adquiriu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721174" y="5511195"/>
            <a:ext cx="2594588" cy="3248653"/>
            <a:chOff x="0" y="0"/>
            <a:chExt cx="3459450" cy="4331538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38100"/>
              <a:ext cx="3459450" cy="9600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>
                  <a:solidFill>
                    <a:srgbClr val="F0F2F4"/>
                  </a:solidFill>
                  <a:latin typeface="Poppins Medium"/>
                </a:rPr>
                <a:t>Comunicação interna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170085"/>
              <a:ext cx="3459450" cy="31614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20"/>
                </a:lnSpc>
              </a:pPr>
              <a:r>
                <a:rPr lang="en-US" sz="1700" spc="34">
                  <a:solidFill>
                    <a:srgbClr val="F0F2F4"/>
                  </a:solidFill>
                  <a:latin typeface="Poppins Light"/>
                </a:rPr>
                <a:t>Comunicação interna entre os clientes e a administração do coworking para atualizações e oportunidades de comunicação.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68809" y="2133268"/>
            <a:ext cx="18019191" cy="1449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sz="9400" dirty="0" err="1">
                <a:solidFill>
                  <a:srgbClr val="F0F2F4"/>
                </a:solidFill>
                <a:latin typeface="RoxboroughCF"/>
              </a:rPr>
              <a:t>F</a:t>
            </a:r>
            <a:r>
              <a:rPr lang="en-US" sz="9400" dirty="0" err="1" smtClean="0">
                <a:solidFill>
                  <a:srgbClr val="F0F2F4"/>
                </a:solidFill>
                <a:latin typeface="RoxboroughCF"/>
              </a:rPr>
              <a:t>uncionalidades</a:t>
            </a:r>
            <a:r>
              <a:rPr lang="en-US" sz="9400" dirty="0" smtClean="0">
                <a:solidFill>
                  <a:srgbClr val="F0F2F4"/>
                </a:solidFill>
                <a:latin typeface="RoxboroughCF"/>
              </a:rPr>
              <a:t> </a:t>
            </a:r>
            <a:r>
              <a:rPr lang="en-US" sz="9400" dirty="0">
                <a:solidFill>
                  <a:srgbClr val="F0F2F4"/>
                </a:solidFill>
                <a:latin typeface="RoxboroughCF"/>
              </a:rPr>
              <a:t>do </a:t>
            </a:r>
            <a:r>
              <a:rPr lang="en-US" sz="9400" dirty="0" err="1" smtClean="0">
                <a:solidFill>
                  <a:srgbClr val="F0F2F4"/>
                </a:solidFill>
                <a:latin typeface="RoxboroughCF"/>
              </a:rPr>
              <a:t>sistema</a:t>
            </a:r>
            <a:endParaRPr lang="en-US" sz="9400" dirty="0">
              <a:solidFill>
                <a:srgbClr val="F0F2F4"/>
              </a:solidFill>
              <a:latin typeface="RoxboroughCF"/>
            </a:endParaRPr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2667000" y="4767851"/>
            <a:ext cx="303645" cy="303645"/>
            <a:chOff x="-2540" y="-2540"/>
            <a:chExt cx="6355080" cy="6355080"/>
          </a:xfrm>
        </p:grpSpPr>
        <p:sp>
          <p:nvSpPr>
            <p:cNvPr id="20" name="Freeform 2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5966911" y="4767851"/>
            <a:ext cx="303645" cy="303645"/>
            <a:chOff x="-2540" y="-2540"/>
            <a:chExt cx="6355080" cy="6355080"/>
          </a:xfrm>
        </p:grpSpPr>
        <p:sp>
          <p:nvSpPr>
            <p:cNvPr id="22" name="Freeform 22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9266823" y="4767851"/>
            <a:ext cx="303645" cy="303645"/>
            <a:chOff x="-2540" y="-2540"/>
            <a:chExt cx="6355080" cy="6355080"/>
          </a:xfrm>
        </p:grpSpPr>
        <p:sp>
          <p:nvSpPr>
            <p:cNvPr id="24" name="Freeform 2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12566734" y="4767851"/>
            <a:ext cx="303645" cy="303645"/>
            <a:chOff x="-2540" y="-2540"/>
            <a:chExt cx="6355080" cy="6355080"/>
          </a:xfrm>
        </p:grpSpPr>
        <p:sp>
          <p:nvSpPr>
            <p:cNvPr id="26" name="Freeform 2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5866645" y="4767851"/>
            <a:ext cx="303645" cy="303645"/>
            <a:chOff x="-2540" y="-2540"/>
            <a:chExt cx="6355080" cy="6355080"/>
          </a:xfrm>
        </p:grpSpPr>
        <p:sp>
          <p:nvSpPr>
            <p:cNvPr id="28" name="Freeform 2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F0F2F4"/>
            </a:solidFill>
          </p:spPr>
        </p:sp>
      </p:grpSp>
      <p:pic>
        <p:nvPicPr>
          <p:cNvPr id="29" name="Imagem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2800" y="-674971"/>
            <a:ext cx="3847505" cy="350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114800" y="5455069"/>
            <a:ext cx="10203379" cy="49973"/>
          </a:xfrm>
          <a:prstGeom prst="rect">
            <a:avLst/>
          </a:prstGeom>
          <a:solidFill>
            <a:srgbClr val="535D6B"/>
          </a:solidFill>
        </p:spPr>
      </p:sp>
      <p:grpSp>
        <p:nvGrpSpPr>
          <p:cNvPr id="3" name="Group 3"/>
          <p:cNvGrpSpPr/>
          <p:nvPr/>
        </p:nvGrpSpPr>
        <p:grpSpPr>
          <a:xfrm>
            <a:off x="2798879" y="5977924"/>
            <a:ext cx="2582032" cy="1913559"/>
            <a:chOff x="0" y="-38100"/>
            <a:chExt cx="3442710" cy="2551411"/>
          </a:xfrm>
        </p:grpSpPr>
        <p:sp>
          <p:nvSpPr>
            <p:cNvPr id="4" name="TextBox 4"/>
            <p:cNvSpPr txBox="1"/>
            <p:nvPr/>
          </p:nvSpPr>
          <p:spPr>
            <a:xfrm>
              <a:off x="0" y="-38100"/>
              <a:ext cx="3442710" cy="991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 dirty="0" smtClean="0">
                  <a:solidFill>
                    <a:srgbClr val="535D6B"/>
                  </a:solidFill>
                  <a:latin typeface="Poppins Medium"/>
                </a:rPr>
                <a:t>Front-end </a:t>
              </a:r>
              <a:r>
                <a:rPr lang="en-US" sz="2100" spc="21" dirty="0" err="1" smtClean="0">
                  <a:solidFill>
                    <a:srgbClr val="535D6B"/>
                  </a:solidFill>
                  <a:latin typeface="Poppins Medium"/>
                </a:rPr>
                <a:t>reponsivo</a:t>
              </a:r>
              <a:endParaRPr lang="en-US" sz="2100" spc="21" dirty="0">
                <a:solidFill>
                  <a:srgbClr val="535D6B"/>
                </a:solidFill>
                <a:latin typeface="Poppins Medium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79613"/>
              <a:ext cx="3442710" cy="13336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59"/>
                </a:lnSpc>
              </a:pP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Garantindo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que a interface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seja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amigável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para o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cliente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.</a:t>
              </a:r>
              <a:endParaRPr lang="en-US" sz="1599" spc="31" dirty="0">
                <a:solidFill>
                  <a:srgbClr val="535D6B"/>
                </a:solidFill>
                <a:latin typeface="Poppins Light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084501" y="5977924"/>
            <a:ext cx="2913950" cy="2245805"/>
            <a:chOff x="-283888" y="-38100"/>
            <a:chExt cx="3885267" cy="2994405"/>
          </a:xfrm>
        </p:grpSpPr>
        <p:sp>
          <p:nvSpPr>
            <p:cNvPr id="7" name="TextBox 7"/>
            <p:cNvSpPr txBox="1"/>
            <p:nvPr/>
          </p:nvSpPr>
          <p:spPr>
            <a:xfrm>
              <a:off x="0" y="-38100"/>
              <a:ext cx="3442710" cy="49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21" dirty="0" err="1">
                  <a:solidFill>
                    <a:srgbClr val="535D6B"/>
                  </a:solidFill>
                  <a:latin typeface="Poppins Medium"/>
                </a:rPr>
                <a:t>Elementos</a:t>
              </a:r>
              <a:r>
                <a:rPr lang="en-US" sz="2100" spc="21" dirty="0">
                  <a:solidFill>
                    <a:srgbClr val="535D6B"/>
                  </a:solidFill>
                  <a:latin typeface="Poppins Medium"/>
                </a:rPr>
                <a:t> HTML</a:t>
              </a:r>
              <a:endParaRPr lang="en-US" sz="2100" spc="21" dirty="0">
                <a:solidFill>
                  <a:srgbClr val="535D6B"/>
                </a:solidFill>
                <a:latin typeface="Poppins Medium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283888" y="1178042"/>
              <a:ext cx="3885267" cy="177826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>
                <a:lnSpc>
                  <a:spcPts val="2559"/>
                </a:lnSpc>
                <a:buFont typeface="Arial" panose="020B0604020202020204" pitchFamily="34" charset="0"/>
                <a:buChar char="•"/>
              </a:pPr>
              <a:r>
                <a:rPr lang="en-US" sz="1599" spc="31" dirty="0" err="1">
                  <a:solidFill>
                    <a:srgbClr val="535D6B"/>
                  </a:solidFill>
                  <a:latin typeface="Poppins Light"/>
                </a:rPr>
                <a:t>Semânticas</a:t>
              </a:r>
              <a:r>
                <a:rPr lang="en-US" sz="1599" spc="31" dirty="0">
                  <a:solidFill>
                    <a:srgbClr val="535D6B"/>
                  </a:solidFill>
                  <a:latin typeface="Poppins Light"/>
                </a:rPr>
                <a:t>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textuais</a:t>
              </a:r>
              <a:r>
                <a:rPr lang="en-US" sz="1599" spc="31" dirty="0">
                  <a:solidFill>
                    <a:srgbClr val="535D6B"/>
                  </a:solidFill>
                  <a:latin typeface="Poppins Light"/>
                </a:rPr>
                <a:t> 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(&lt;a&gt;, &lt;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br</a:t>
              </a:r>
              <a:r>
                <a:rPr lang="en-US" sz="1599" spc="31" dirty="0">
                  <a:solidFill>
                    <a:srgbClr val="535D6B"/>
                  </a:solidFill>
                  <a:latin typeface="Poppins Light"/>
                </a:rPr>
                <a:t>&gt;, &lt;span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&gt;);</a:t>
              </a:r>
            </a:p>
            <a:p>
              <a:pPr marL="285750" indent="-285750">
                <a:lnSpc>
                  <a:spcPts val="2559"/>
                </a:lnSpc>
                <a:buFont typeface="Arial" panose="020B0604020202020204" pitchFamily="34" charset="0"/>
                <a:buChar char="•"/>
              </a:pP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Formulários</a:t>
              </a:r>
              <a:r>
                <a:rPr lang="en-US" sz="1599" spc="31" dirty="0">
                  <a:solidFill>
                    <a:srgbClr val="535D6B"/>
                  </a:solidFill>
                  <a:latin typeface="Poppins Light"/>
                </a:rPr>
                <a:t> (&lt;button&gt;, &lt;label&gt;, &lt;form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&gt;).</a:t>
              </a:r>
              <a:endParaRPr lang="en-US" sz="1599" spc="31" dirty="0">
                <a:solidFill>
                  <a:srgbClr val="535D6B"/>
                </a:solidFill>
                <a:latin typeface="Poppins Light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76791" y="5977924"/>
            <a:ext cx="3276600" cy="2913833"/>
            <a:chOff x="-463046" y="-38100"/>
            <a:chExt cx="4368801" cy="388511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38100"/>
              <a:ext cx="3442710" cy="4958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21" dirty="0" err="1" smtClean="0">
                  <a:solidFill>
                    <a:srgbClr val="535D6B"/>
                  </a:solidFill>
                  <a:latin typeface="Poppins Medium"/>
                </a:rPr>
                <a:t>Elemetos</a:t>
              </a:r>
              <a:r>
                <a:rPr lang="en-US" sz="2100" spc="21" dirty="0" smtClean="0">
                  <a:solidFill>
                    <a:srgbClr val="535D6B"/>
                  </a:solidFill>
                  <a:latin typeface="Poppins Medium"/>
                </a:rPr>
                <a:t> CSS</a:t>
              </a:r>
              <a:endParaRPr lang="en-US" sz="2100" spc="21" dirty="0">
                <a:solidFill>
                  <a:srgbClr val="535D6B"/>
                </a:solidFill>
                <a:latin typeface="Poppins Medium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-463046" y="1179613"/>
              <a:ext cx="4368801" cy="266739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559"/>
                </a:lnSpc>
              </a:pP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Estilização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para tartar a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aparência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do Sistema, entr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e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os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exemplos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estão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: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Cabeçalho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,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Rodapé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, Menu e a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centralização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das </a:t>
              </a:r>
              <a:r>
                <a:rPr lang="en-US" sz="1599" spc="31" dirty="0" err="1" smtClean="0">
                  <a:solidFill>
                    <a:srgbClr val="535D6B"/>
                  </a:solidFill>
                  <a:latin typeface="Poppins Light"/>
                </a:rPr>
                <a:t>informações</a:t>
              </a:r>
              <a:r>
                <a:rPr lang="en-US" sz="1599" spc="31" dirty="0" smtClean="0">
                  <a:solidFill>
                    <a:srgbClr val="535D6B"/>
                  </a:solidFill>
                  <a:latin typeface="Poppins Light"/>
                </a:rPr>
                <a:t> no Sistema.</a:t>
              </a:r>
              <a:endParaRPr lang="en-US" sz="1599" spc="31" dirty="0">
                <a:solidFill>
                  <a:srgbClr val="535D6B"/>
                </a:solidFill>
                <a:latin typeface="Poppins Light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022613" y="5840770"/>
            <a:ext cx="2611602" cy="2382959"/>
            <a:chOff x="0" y="-38100"/>
            <a:chExt cx="3482137" cy="317727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38100"/>
              <a:ext cx="3442710" cy="991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spc="21" dirty="0" err="1" smtClean="0">
                  <a:solidFill>
                    <a:srgbClr val="535D6B"/>
                  </a:solidFill>
                  <a:latin typeface="Poppins Medium"/>
                </a:rPr>
                <a:t>Elementos</a:t>
              </a:r>
              <a:r>
                <a:rPr lang="en-US" sz="2100" spc="21" dirty="0" smtClean="0">
                  <a:solidFill>
                    <a:srgbClr val="535D6B"/>
                  </a:solidFill>
                  <a:latin typeface="Poppins Medium"/>
                </a:rPr>
                <a:t> JavaScript</a:t>
              </a:r>
              <a:endParaRPr lang="en-US" sz="2100" spc="21" dirty="0">
                <a:solidFill>
                  <a:srgbClr val="535D6B"/>
                </a:solidFill>
                <a:latin typeface="Poppins Medium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9427" y="1360915"/>
              <a:ext cx="3442710" cy="1778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559"/>
                </a:lnSpc>
              </a:pPr>
              <a:r>
                <a:rPr lang="pt-BR" sz="1599" spc="31" dirty="0">
                  <a:solidFill>
                    <a:srgbClr val="535D6B"/>
                  </a:solidFill>
                  <a:latin typeface="Poppins Light"/>
                </a:rPr>
                <a:t>Armazenamento de Dados do </a:t>
              </a:r>
              <a:r>
                <a:rPr lang="pt-BR" sz="1599" spc="31" dirty="0" smtClean="0">
                  <a:solidFill>
                    <a:srgbClr val="535D6B"/>
                  </a:solidFill>
                  <a:latin typeface="Poppins Light"/>
                </a:rPr>
                <a:t>Usuário do </a:t>
              </a:r>
              <a:r>
                <a:rPr lang="pt-BR" sz="1599" spc="31" dirty="0" err="1" smtClean="0">
                  <a:solidFill>
                    <a:srgbClr val="535D6B"/>
                  </a:solidFill>
                  <a:latin typeface="Poppins Light"/>
                </a:rPr>
                <a:t>Login</a:t>
              </a:r>
              <a:r>
                <a:rPr lang="pt-BR" sz="1599" spc="31" dirty="0" smtClean="0">
                  <a:solidFill>
                    <a:srgbClr val="535D6B"/>
                  </a:solidFill>
                  <a:latin typeface="Poppins Light"/>
                </a:rPr>
                <a:t> e Cadastro (</a:t>
              </a:r>
              <a:r>
                <a:rPr lang="pt-BR" sz="1599" spc="31" dirty="0" err="1" smtClean="0">
                  <a:solidFill>
                    <a:srgbClr val="535D6B"/>
                  </a:solidFill>
                  <a:latin typeface="Poppins Light"/>
                </a:rPr>
                <a:t>LocalStorage</a:t>
              </a:r>
              <a:r>
                <a:rPr lang="pt-BR" sz="1599" spc="31" dirty="0" smtClean="0">
                  <a:solidFill>
                    <a:srgbClr val="535D6B"/>
                  </a:solidFill>
                  <a:latin typeface="Poppins Light"/>
                </a:rPr>
                <a:t>).</a:t>
              </a:r>
              <a:endParaRPr lang="en-US" sz="1599" spc="31" dirty="0">
                <a:solidFill>
                  <a:srgbClr val="535D6B"/>
                </a:solidFill>
                <a:latin typeface="Poppins Light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57319" y="1693248"/>
            <a:ext cx="17269717" cy="2916612"/>
            <a:chOff x="-1544498" y="283592"/>
            <a:chExt cx="23026290" cy="3888816"/>
          </a:xfrm>
        </p:grpSpPr>
        <p:sp>
          <p:nvSpPr>
            <p:cNvPr id="19" name="TextBox 19"/>
            <p:cNvSpPr txBox="1"/>
            <p:nvPr/>
          </p:nvSpPr>
          <p:spPr>
            <a:xfrm>
              <a:off x="-1544498" y="457716"/>
              <a:ext cx="23026290" cy="37146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1519"/>
                </a:lnSpc>
              </a:pPr>
              <a:r>
                <a:rPr lang="pt-BR" sz="8000" dirty="0">
                  <a:solidFill>
                    <a:srgbClr val="535D6B"/>
                  </a:solidFill>
                  <a:latin typeface="RoxboroughCF"/>
                </a:rPr>
                <a:t>E</a:t>
              </a:r>
              <a:r>
                <a:rPr lang="pt-BR" sz="8000" dirty="0" smtClean="0">
                  <a:solidFill>
                    <a:srgbClr val="535D6B"/>
                  </a:solidFill>
                  <a:latin typeface="RoxboroughCF"/>
                </a:rPr>
                <a:t>lementos técnicos </a:t>
              </a:r>
              <a:r>
                <a:rPr lang="pt-BR" sz="8000" dirty="0">
                  <a:solidFill>
                    <a:srgbClr val="535D6B"/>
                  </a:solidFill>
                  <a:latin typeface="RoxboroughCF"/>
                </a:rPr>
                <a:t>que foram </a:t>
              </a:r>
              <a:r>
                <a:rPr lang="pt-BR" sz="8000" dirty="0" smtClean="0">
                  <a:solidFill>
                    <a:srgbClr val="535D6B"/>
                  </a:solidFill>
                  <a:latin typeface="RoxboroughCF"/>
                </a:rPr>
                <a:t>implementos</a:t>
              </a:r>
              <a:endParaRPr lang="en-US" sz="8000" dirty="0">
                <a:solidFill>
                  <a:srgbClr val="535D6B"/>
                </a:solidFill>
                <a:latin typeface="RoxboroughCF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9692811" y="283592"/>
              <a:ext cx="956531" cy="6425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64"/>
                </a:lnSpc>
                <a:spcBef>
                  <a:spcPct val="0"/>
                </a:spcBef>
              </a:pPr>
              <a:endParaRPr lang="en-US" sz="2903" dirty="0">
                <a:solidFill>
                  <a:srgbClr val="535D6B"/>
                </a:solidFill>
                <a:latin typeface="RoxboroughCF Bold"/>
              </a:endParaRP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4114800" y="5308020"/>
            <a:ext cx="303645" cy="303645"/>
            <a:chOff x="-2540" y="-2540"/>
            <a:chExt cx="6355080" cy="6355080"/>
          </a:xfrm>
        </p:grpSpPr>
        <p:sp>
          <p:nvSpPr>
            <p:cNvPr id="24" name="Freeform 2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535D6B"/>
            </a:solidFill>
          </p:spPr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7414711" y="5308020"/>
            <a:ext cx="303645" cy="303645"/>
            <a:chOff x="-2540" y="-2540"/>
            <a:chExt cx="6355080" cy="6355080"/>
          </a:xfrm>
        </p:grpSpPr>
        <p:sp>
          <p:nvSpPr>
            <p:cNvPr id="26" name="Freeform 2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535D6B"/>
            </a:solidFill>
          </p:spPr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10714623" y="5308020"/>
            <a:ext cx="303645" cy="303645"/>
            <a:chOff x="-2540" y="-2540"/>
            <a:chExt cx="6355080" cy="6355080"/>
          </a:xfrm>
        </p:grpSpPr>
        <p:sp>
          <p:nvSpPr>
            <p:cNvPr id="28" name="Freeform 2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535D6B"/>
            </a:solidFill>
          </p:spPr>
        </p:sp>
      </p:grpSp>
      <p:grpSp>
        <p:nvGrpSpPr>
          <p:cNvPr id="29" name="Group 29"/>
          <p:cNvGrpSpPr>
            <a:grpSpLocks noChangeAspect="1"/>
          </p:cNvGrpSpPr>
          <p:nvPr/>
        </p:nvGrpSpPr>
        <p:grpSpPr>
          <a:xfrm>
            <a:off x="14014534" y="5308020"/>
            <a:ext cx="303645" cy="303645"/>
            <a:chOff x="-2540" y="-2540"/>
            <a:chExt cx="6355080" cy="6355080"/>
          </a:xfrm>
        </p:grpSpPr>
        <p:sp>
          <p:nvSpPr>
            <p:cNvPr id="30" name="Freeform 3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535D6B"/>
            </a:solidFill>
          </p:spPr>
        </p:sp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0495" y="-871371"/>
            <a:ext cx="3847505" cy="3505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346</Words>
  <Application>Microsoft Office PowerPoint</Application>
  <PresentationFormat>Personalizar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Poppins Medium</vt:lpstr>
      <vt:lpstr>Arial</vt:lpstr>
      <vt:lpstr>RoxboroughCF</vt:lpstr>
      <vt:lpstr>Poppins Light</vt:lpstr>
      <vt:lpstr>RoxboroughCF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Marketing Coach de Negócios Minimalista Azul e Cinza</dc:title>
  <dc:creator>Dell</dc:creator>
  <cp:lastModifiedBy>AMANDA RAMOS</cp:lastModifiedBy>
  <cp:revision>8</cp:revision>
  <dcterms:created xsi:type="dcterms:W3CDTF">2006-08-16T00:00:00Z</dcterms:created>
  <dcterms:modified xsi:type="dcterms:W3CDTF">2023-12-07T02:21:16Z</dcterms:modified>
  <dc:identifier>DAF2ERARaHA</dc:identifier>
</cp:coreProperties>
</file>