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66" r:id="rId4"/>
    <p:sldId id="259" r:id="rId5"/>
    <p:sldId id="261" r:id="rId6"/>
    <p:sldId id="271" r:id="rId7"/>
    <p:sldId id="270" r:id="rId8"/>
    <p:sldId id="262" r:id="rId9"/>
    <p:sldId id="272" r:id="rId10"/>
    <p:sldId id="273" r:id="rId11"/>
    <p:sldId id="274" r:id="rId12"/>
    <p:sldId id="275" r:id="rId13"/>
    <p:sldId id="269" r:id="rId14"/>
    <p:sldId id="263" r:id="rId15"/>
    <p:sldId id="276" r:id="rId16"/>
    <p:sldId id="267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8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9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4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3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93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0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5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2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1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14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api/boo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FCC-5BA7-4B08-9128-4F41050C6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698" y="5167538"/>
            <a:ext cx="6312360" cy="1048237"/>
          </a:xfrm>
        </p:spPr>
        <p:txBody>
          <a:bodyPr>
            <a:normAutofit/>
          </a:bodyPr>
          <a:lstStyle/>
          <a:p>
            <a:r>
              <a:rPr lang="en-US" sz="4800" dirty="0"/>
              <a:t>Panoramic view of web </a:t>
            </a:r>
            <a:r>
              <a:rPr lang="en-US" sz="4800" dirty="0" err="1"/>
              <a:t>api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1AD11-47F5-4098-BC9E-AE55DCB87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Karen Immanuel</a:t>
            </a:r>
          </a:p>
        </p:txBody>
      </p:sp>
    </p:spTree>
    <p:extLst>
      <p:ext uri="{BB962C8B-B14F-4D97-AF65-F5344CB8AC3E}">
        <p14:creationId xmlns:p14="http://schemas.microsoft.com/office/powerpoint/2010/main" val="117900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DBC9-6768-4135-98B1-3B4405CA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to perform Basic CRUD 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6F941-1623-4FB3-8644-DE7CB847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84832"/>
            <a:ext cx="8181659" cy="330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F6C5A5-45C3-4B1D-B533-7314AA58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7" y="3144027"/>
            <a:ext cx="62960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5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DBC9-6768-4135-98B1-3B4405CA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to perform Basic CRUD 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5EA08-F74D-40C8-B494-E706F680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28" y="1903856"/>
            <a:ext cx="6000494" cy="387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BEC57C-EB62-44E9-8A14-B4D20480F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514" y="3191750"/>
            <a:ext cx="58293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5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C04FE-3776-43F6-B0E7-86584909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Flask-restful template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B165D9B-ED28-4BF6-9906-A3ED03A0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912107"/>
            <a:ext cx="6896936" cy="50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3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2433-D740-4C3B-B1ED-843DB7C2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29EE-434F-4C16-A6B8-502B950B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292939" cy="513644"/>
          </a:xfrm>
        </p:spPr>
        <p:txBody>
          <a:bodyPr>
            <a:normAutofit/>
          </a:bodyPr>
          <a:lstStyle/>
          <a:p>
            <a:r>
              <a:rPr lang="en-US" dirty="0"/>
              <a:t>Example – Sending an email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745E7-8CB7-444E-B840-20F05879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874" y="1186761"/>
            <a:ext cx="6048375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1C1FA8-B1BA-4EA3-A647-0C5DBA6C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5171176"/>
            <a:ext cx="6772275" cy="100012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0A53742-A50D-4F70-8297-F01BB9190F15}"/>
              </a:ext>
            </a:extLst>
          </p:cNvPr>
          <p:cNvSpPr/>
          <p:nvPr/>
        </p:nvSpPr>
        <p:spPr>
          <a:xfrm>
            <a:off x="2130145" y="4193834"/>
            <a:ext cx="248355" cy="756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542C9-3DF4-4B37-A14B-00C45FE21D56}"/>
              </a:ext>
            </a:extLst>
          </p:cNvPr>
          <p:cNvSpPr txBox="1"/>
          <p:nvPr/>
        </p:nvSpPr>
        <p:spPr>
          <a:xfrm>
            <a:off x="1302346" y="3695372"/>
            <a:ext cx="207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can block the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5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39AE-F85E-45DE-8BF5-6C883E1C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sz="4600"/>
              <a:t>Long running tasks – Background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DFF45-4AA6-420E-A218-D6368D1CA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Need non-blocking request/responses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Task Queue – Celery</a:t>
            </a:r>
          </a:p>
        </p:txBody>
      </p:sp>
      <p:pic>
        <p:nvPicPr>
          <p:cNvPr id="5126" name="Picture 6" descr="The Flask Mega-Tutorial Part XXII: Background Jobs ...">
            <a:extLst>
              <a:ext uri="{FF2B5EF4-FFF2-40B4-BE49-F238E27FC236}">
                <a16:creationId xmlns:a16="http://schemas.microsoft.com/office/drawing/2014/main" id="{4AF10DCD-1A29-4BFF-B454-427D03C38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69541"/>
            <a:ext cx="5455921" cy="291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EE6B12-9855-4B09-9CEE-3AAA3C81E8F8}"/>
              </a:ext>
            </a:extLst>
          </p:cNvPr>
          <p:cNvSpPr txBox="1"/>
          <p:nvPr/>
        </p:nvSpPr>
        <p:spPr>
          <a:xfrm>
            <a:off x="10530280" y="5150498"/>
            <a:ext cx="166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85860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CB53-9CB1-45E7-94B3-9E2D758D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Vs. Task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1A416-8137-439C-AD2A-ED4A191C8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Task queues have distributed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Scales application extremely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more workers according to 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Does not block the API</a:t>
            </a:r>
          </a:p>
        </p:txBody>
      </p:sp>
    </p:spTree>
    <p:extLst>
      <p:ext uri="{BB962C8B-B14F-4D97-AF65-F5344CB8AC3E}">
        <p14:creationId xmlns:p14="http://schemas.microsoft.com/office/powerpoint/2010/main" val="66009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B3AC5-EF88-4A4F-9C8A-D9D3C7A4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Status of background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ACEF-9D8B-40CB-8245-9B9A3FFE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Client will know that background task started.</a:t>
            </a:r>
          </a:p>
          <a:p>
            <a:r>
              <a:rPr lang="en-US" sz="2000" u="sng" dirty="0">
                <a:solidFill>
                  <a:srgbClr val="FFFFFF"/>
                </a:solidFill>
              </a:rPr>
              <a:t>Update status in non blocking way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Polling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Web socket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Server sent events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4" descr="In what situations would AJAX long/short polling be preferred over ...">
            <a:extLst>
              <a:ext uri="{FF2B5EF4-FFF2-40B4-BE49-F238E27FC236}">
                <a16:creationId xmlns:a16="http://schemas.microsoft.com/office/drawing/2014/main" id="{FFBC640F-2EC6-4D60-A9BA-B923999F2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60423"/>
            <a:ext cx="5455921" cy="31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FA23F4-6652-4867-8BA1-7E6245633F1D}"/>
              </a:ext>
            </a:extLst>
          </p:cNvPr>
          <p:cNvSpPr txBox="1"/>
          <p:nvPr/>
        </p:nvSpPr>
        <p:spPr>
          <a:xfrm>
            <a:off x="10530280" y="5150498"/>
            <a:ext cx="166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30984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CE7D-D624-483C-8692-578AAC90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 with Swagger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4575-B8D9-42BF-8793-C88F62A1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502" y="1957987"/>
            <a:ext cx="9403698" cy="338603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Good documentation is essential for APIs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Take care of versioning and backward compatibility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&lt;code snippet of swagger plugin in flask&gt;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35DE22-F0B8-4CCD-944C-004604F03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025" y="3324432"/>
            <a:ext cx="4413255" cy="23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B42F5F-A347-49BC-9C34-88150201A8B5}"/>
              </a:ext>
            </a:extLst>
          </p:cNvPr>
          <p:cNvSpPr txBox="1"/>
          <p:nvPr/>
        </p:nvSpPr>
        <p:spPr>
          <a:xfrm>
            <a:off x="7585788" y="5949618"/>
            <a:ext cx="354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Output of a well- organized API doc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D440D-FE59-4150-A2AB-696F7325187B}"/>
              </a:ext>
            </a:extLst>
          </p:cNvPr>
          <p:cNvSpPr txBox="1"/>
          <p:nvPr/>
        </p:nvSpPr>
        <p:spPr>
          <a:xfrm>
            <a:off x="10300560" y="5688008"/>
            <a:ext cx="166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270052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F993-A00D-4D44-A2AA-4237DCF2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deployment with Zappa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52C33-0DAD-41F6-8D3A-582FDA25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developing, APIs run on local server</a:t>
            </a:r>
          </a:p>
          <a:p>
            <a:r>
              <a:rPr lang="en-US" dirty="0"/>
              <a:t>For your APIs to be accessed by clients/3</a:t>
            </a:r>
            <a:r>
              <a:rPr lang="en-US" baseline="30000" dirty="0"/>
              <a:t>rd</a:t>
            </a:r>
            <a:r>
              <a:rPr lang="en-US" dirty="0"/>
              <a:t> party users, they must be in a server.</a:t>
            </a:r>
          </a:p>
          <a:p>
            <a:r>
              <a:rPr lang="en-US" dirty="0"/>
              <a:t>Instead of dedicated server, we can go serverless</a:t>
            </a:r>
          </a:p>
          <a:p>
            <a:r>
              <a:rPr lang="en-US" dirty="0"/>
              <a:t>For personal projects  or quick testing we can go with the option of serverless deployment.</a:t>
            </a:r>
          </a:p>
          <a:p>
            <a:r>
              <a:rPr lang="en-US" dirty="0"/>
              <a:t>Easy to setup</a:t>
            </a:r>
          </a:p>
          <a:p>
            <a:pPr lvl="1"/>
            <a:r>
              <a:rPr lang="en-US" dirty="0"/>
              <a:t>Demo/screenshot of serverless deployment with Zappa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1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A2D2-301F-46B1-9073-E76BF6D1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45F6-E992-4E73-B5EB-02CF8834E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652" y="2556932"/>
            <a:ext cx="9601196" cy="3318936"/>
          </a:xfrm>
        </p:spPr>
        <p:txBody>
          <a:bodyPr/>
          <a:lstStyle/>
          <a:p>
            <a:r>
              <a:rPr lang="en-US" dirty="0"/>
              <a:t>Application Programming Interface</a:t>
            </a:r>
          </a:p>
          <a:p>
            <a:endParaRPr lang="en-US" dirty="0"/>
          </a:p>
          <a:p>
            <a:r>
              <a:rPr lang="en-US" dirty="0"/>
              <a:t>It provides the conventions to interact with applications without knowing the internal logic of the code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9C32CA-9B8D-4D8A-8076-868C442B5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81" y="4902591"/>
            <a:ext cx="831000" cy="83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witter – Logos, brands and logotypes">
            <a:extLst>
              <a:ext uri="{FF2B5EF4-FFF2-40B4-BE49-F238E27FC236}">
                <a16:creationId xmlns:a16="http://schemas.microsoft.com/office/drawing/2014/main" id="{92EE6FC0-3E8D-4C44-97C8-315F3E1FA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46" y="4990217"/>
            <a:ext cx="743374" cy="74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A6A310-A426-456A-AC0C-D7DA942CC6AD}"/>
              </a:ext>
            </a:extLst>
          </p:cNvPr>
          <p:cNvSpPr txBox="1"/>
          <p:nvPr/>
        </p:nvSpPr>
        <p:spPr>
          <a:xfrm>
            <a:off x="1502446" y="4781310"/>
            <a:ext cx="118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71965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16D1-4271-4B61-B289-5C2DEC26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API for your code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1D77266F-67EE-4FAF-89B6-8EDECFE11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688" y="2223912"/>
            <a:ext cx="5834367" cy="1313042"/>
          </a:xfrm>
        </p:spPr>
      </p:pic>
      <p:pic>
        <p:nvPicPr>
          <p:cNvPr id="2050" name="Picture 2" descr="The Request/Response Cycle of the Web | by Jen Strong | Medium">
            <a:extLst>
              <a:ext uri="{FF2B5EF4-FFF2-40B4-BE49-F238E27FC236}">
                <a16:creationId xmlns:a16="http://schemas.microsoft.com/office/drawing/2014/main" id="{40EA57F4-F119-4850-954B-953465208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870" y="4122181"/>
            <a:ext cx="5154587" cy="201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5E0B7D-68CA-418E-B579-B2C095189799}"/>
              </a:ext>
            </a:extLst>
          </p:cNvPr>
          <p:cNvSpPr txBox="1"/>
          <p:nvPr/>
        </p:nvSpPr>
        <p:spPr>
          <a:xfrm>
            <a:off x="7130335" y="6141979"/>
            <a:ext cx="166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57448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10EC-8BD5-4122-AB47-652F5AF5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parameters of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AAF7D-096F-4681-B8EB-0160009CB99B}"/>
              </a:ext>
            </a:extLst>
          </p:cNvPr>
          <p:cNvSpPr txBox="1"/>
          <p:nvPr/>
        </p:nvSpPr>
        <p:spPr>
          <a:xfrm>
            <a:off x="1514559" y="433812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URL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EBD02-B3C4-41BD-8AF3-1218DD4161F7}"/>
              </a:ext>
            </a:extLst>
          </p:cNvPr>
          <p:cNvSpPr txBox="1"/>
          <p:nvPr/>
        </p:nvSpPr>
        <p:spPr>
          <a:xfrm>
            <a:off x="4900151" y="4288912"/>
            <a:ext cx="228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Request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3FF615-A87B-485B-AABB-B1B4B2DE24A8}"/>
              </a:ext>
            </a:extLst>
          </p:cNvPr>
          <p:cNvSpPr/>
          <p:nvPr/>
        </p:nvSpPr>
        <p:spPr>
          <a:xfrm>
            <a:off x="1295402" y="5263086"/>
            <a:ext cx="5271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OpenSans"/>
              </a:rPr>
              <a:t>https://forkify-api.herokuapp.com/api/search</a:t>
            </a:r>
            <a:r>
              <a:rPr lang="en-US" dirty="0">
                <a:solidFill>
                  <a:srgbClr val="00B050"/>
                </a:solidFill>
                <a:latin typeface="OpenSans"/>
              </a:rPr>
              <a:t>?q=pizza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BC267C-BBA9-494A-94A1-0D81E1D6015B}"/>
              </a:ext>
            </a:extLst>
          </p:cNvPr>
          <p:cNvCxnSpPr/>
          <p:nvPr/>
        </p:nvCxnSpPr>
        <p:spPr>
          <a:xfrm>
            <a:off x="1773077" y="4707454"/>
            <a:ext cx="0" cy="55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411EFF-1833-4ADB-8692-570D6DA3FC80}"/>
              </a:ext>
            </a:extLst>
          </p:cNvPr>
          <p:cNvCxnSpPr/>
          <p:nvPr/>
        </p:nvCxnSpPr>
        <p:spPr>
          <a:xfrm>
            <a:off x="5981783" y="4801019"/>
            <a:ext cx="0" cy="37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F1D78F-E424-476E-A528-617A5E60D530}"/>
              </a:ext>
            </a:extLst>
          </p:cNvPr>
          <p:cNvSpPr txBox="1"/>
          <p:nvPr/>
        </p:nvSpPr>
        <p:spPr>
          <a:xfrm>
            <a:off x="8922535" y="4365535"/>
            <a:ext cx="2452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Authorization: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No auth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Password based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API Key based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Token based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EAD2DC3-FB02-45BA-9729-CD881BF4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25" y="2581608"/>
            <a:ext cx="5238750" cy="13430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768BC97-07BA-4F7F-AD65-07738552120E}"/>
              </a:ext>
            </a:extLst>
          </p:cNvPr>
          <p:cNvSpPr txBox="1"/>
          <p:nvPr/>
        </p:nvSpPr>
        <p:spPr>
          <a:xfrm>
            <a:off x="8922536" y="2827126"/>
            <a:ext cx="2452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 verb: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GET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POST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PUT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07127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B698-AE74-4785-BABC-1E090DA14EE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Response parameters of API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13608A-3D12-4CA8-BB7F-ACCB266AB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567" y="2939143"/>
            <a:ext cx="3717924" cy="258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7280CA-B6D6-481E-BCC5-008C04E2E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55" y="2562442"/>
            <a:ext cx="5730278" cy="33134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5F915D-1A2A-4EC6-B052-9BE1219F5F51}"/>
              </a:ext>
            </a:extLst>
          </p:cNvPr>
          <p:cNvSpPr txBox="1"/>
          <p:nvPr/>
        </p:nvSpPr>
        <p:spPr>
          <a:xfrm>
            <a:off x="10421585" y="5392917"/>
            <a:ext cx="166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236530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CF24-0435-485A-94D8-C0DAE6C7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B56167-A4C5-4480-8C8C-CFC6BCA9D0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20999" y="4131185"/>
            <a:ext cx="7975599" cy="2308324"/>
          </a:xfrm>
          <a:prstGeom prst="rect">
            <a:avLst/>
          </a:prstGeom>
          <a:solidFill>
            <a:srgbClr val="EBEB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505071"/>
                </a:solidFill>
                <a:latin typeface="Arial Unicode MS"/>
                <a:ea typeface="Share Tech Mono"/>
                <a:cs typeface="Courier New" panose="02070309020205020404" pitchFamily="49" charset="0"/>
              </a:rPr>
              <a:t>Create (SQL INSERT) : POST – Create a resource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rgbClr val="505071"/>
              </a:solidFill>
              <a:latin typeface="Arial Unicode MS"/>
              <a:ea typeface="Share Tech Mono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505071"/>
                </a:solidFill>
                <a:latin typeface="Arial Unicode MS"/>
                <a:ea typeface="Share Tech Mono"/>
                <a:cs typeface="Courier New" panose="02070309020205020404" pitchFamily="49" charset="0"/>
              </a:rPr>
              <a:t>Read (SQL SELECT) : GET - Retrieve a representation of a resource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rgbClr val="505071"/>
              </a:solidFill>
              <a:latin typeface="Arial Unicode MS"/>
              <a:ea typeface="Share Tech Mono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505071"/>
                </a:solidFill>
                <a:latin typeface="Arial Unicode MS"/>
                <a:ea typeface="Share Tech Mono"/>
                <a:cs typeface="Courier New" panose="02070309020205020404" pitchFamily="49" charset="0"/>
              </a:rPr>
              <a:t>Update (SQL UPDATE) : PUT - Update a resource using a full representation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rgbClr val="505071"/>
              </a:solidFill>
              <a:latin typeface="Arial Unicode MS"/>
              <a:ea typeface="Share Tech Mono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505071"/>
                </a:solidFill>
                <a:latin typeface="Arial Unicode MS"/>
                <a:ea typeface="Share Tech Mono"/>
                <a:cs typeface="Courier New" panose="02070309020205020404" pitchFamily="49" charset="0"/>
              </a:rPr>
              <a:t>Delete (SQL DELETE) : DELETE - Delete a resource.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18E63-B02B-424D-B948-3E5C43B34CB6}"/>
              </a:ext>
            </a:extLst>
          </p:cNvPr>
          <p:cNvSpPr txBox="1"/>
          <p:nvPr/>
        </p:nvSpPr>
        <p:spPr>
          <a:xfrm>
            <a:off x="1898650" y="4154567"/>
            <a:ext cx="476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  <a:p>
            <a:endParaRPr lang="en-US" b="1" dirty="0"/>
          </a:p>
          <a:p>
            <a:r>
              <a:rPr lang="en-US" b="1" dirty="0"/>
              <a:t>R</a:t>
            </a:r>
          </a:p>
          <a:p>
            <a:endParaRPr lang="en-US" b="1" dirty="0"/>
          </a:p>
          <a:p>
            <a:r>
              <a:rPr lang="en-US" b="1" dirty="0"/>
              <a:t>U</a:t>
            </a:r>
          </a:p>
          <a:p>
            <a:endParaRPr lang="en-US" b="1" dirty="0"/>
          </a:p>
          <a:p>
            <a:r>
              <a:rPr lang="en-US" b="1" dirty="0"/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6DFCDE-51F4-492A-A1A3-57CB392C740B}"/>
              </a:ext>
            </a:extLst>
          </p:cNvPr>
          <p:cNvCxnSpPr>
            <a:cxnSpLocks/>
          </p:cNvCxnSpPr>
          <p:nvPr/>
        </p:nvCxnSpPr>
        <p:spPr>
          <a:xfrm>
            <a:off x="2285999" y="4336403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E4BC9A-F5CE-4C23-AFD3-9154B35557BE}"/>
              </a:ext>
            </a:extLst>
          </p:cNvPr>
          <p:cNvCxnSpPr>
            <a:cxnSpLocks/>
          </p:cNvCxnSpPr>
          <p:nvPr/>
        </p:nvCxnSpPr>
        <p:spPr>
          <a:xfrm>
            <a:off x="2285999" y="4869803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61AF90-D828-43C7-A0D3-2D0C02B7EF64}"/>
              </a:ext>
            </a:extLst>
          </p:cNvPr>
          <p:cNvCxnSpPr>
            <a:cxnSpLocks/>
          </p:cNvCxnSpPr>
          <p:nvPr/>
        </p:nvCxnSpPr>
        <p:spPr>
          <a:xfrm>
            <a:off x="2285999" y="5415903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4C9861-0AC6-4372-BEC2-43F4D5FFD60A}"/>
              </a:ext>
            </a:extLst>
          </p:cNvPr>
          <p:cNvCxnSpPr>
            <a:cxnSpLocks/>
          </p:cNvCxnSpPr>
          <p:nvPr/>
        </p:nvCxnSpPr>
        <p:spPr>
          <a:xfrm>
            <a:off x="2285999" y="5949303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99477A-FE2E-4485-9603-F4FA8CE4874A}"/>
              </a:ext>
            </a:extLst>
          </p:cNvPr>
          <p:cNvSpPr txBox="1"/>
          <p:nvPr/>
        </p:nvSpPr>
        <p:spPr>
          <a:xfrm>
            <a:off x="1024128" y="1883739"/>
            <a:ext cx="5777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seven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Representation of Resources -&gt; URL</a:t>
            </a:r>
          </a:p>
          <a:p>
            <a:pPr lvl="1"/>
            <a:r>
              <a:rPr lang="en-US" u="sng" dirty="0"/>
              <a:t>Example: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http://example.com/api/books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	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operations on resources - CRUD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698D779-075C-4831-9993-528E0E1CDB75}"/>
              </a:ext>
            </a:extLst>
          </p:cNvPr>
          <p:cNvCxnSpPr/>
          <p:nvPr/>
        </p:nvCxnSpPr>
        <p:spPr>
          <a:xfrm flipH="1" flipV="1">
            <a:off x="3778898" y="2521597"/>
            <a:ext cx="391886" cy="27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5DB6-7E2A-4554-B303-BCFAB7C5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6320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262626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ABA-ACF7-4F4E-859D-3699901B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44" y="1749377"/>
            <a:ext cx="2967983" cy="1679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u="sng" dirty="0">
                <a:solidFill>
                  <a:srgbClr val="000000"/>
                </a:solidFill>
              </a:rPr>
              <a:t>Sample D</a:t>
            </a:r>
            <a:r>
              <a:rPr lang="en-US" sz="2100" u="sng" kern="1200" cap="none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ata source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000000"/>
                </a:solidFill>
              </a:rPr>
              <a:t>JSON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000000"/>
                </a:solidFill>
              </a:rPr>
              <a:t>Can also be from DB</a:t>
            </a:r>
            <a:endParaRPr lang="en-US" sz="2100" kern="1200" cap="none" dirty="0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39313-ABBD-4CC1-BB38-C44ACFAC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133" y="772459"/>
            <a:ext cx="5637217" cy="5313077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134478-B56E-4FEA-9868-B3E694B4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7" y="4085286"/>
            <a:ext cx="4514850" cy="200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67999F-8BB2-4ED5-BFE6-C1C3FDC2CF1F}"/>
              </a:ext>
            </a:extLst>
          </p:cNvPr>
          <p:cNvSpPr txBox="1"/>
          <p:nvPr/>
        </p:nvSpPr>
        <p:spPr>
          <a:xfrm>
            <a:off x="577650" y="3635022"/>
            <a:ext cx="287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IMPLEMENTATION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3D5C2A-7373-44AB-B1FD-5EFCB088A30A}"/>
              </a:ext>
            </a:extLst>
          </p:cNvPr>
          <p:cNvSpPr/>
          <p:nvPr/>
        </p:nvSpPr>
        <p:spPr>
          <a:xfrm>
            <a:off x="3980043" y="1835095"/>
            <a:ext cx="1749778" cy="214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DBC9-6768-4135-98B1-3B4405CA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to perform Basic CRUD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99A62-B425-4B39-9660-CEF05CFE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1" y="2084832"/>
            <a:ext cx="6438900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03824-0527-4498-B018-122339B44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388" y="3110788"/>
            <a:ext cx="62007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6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DBC9-6768-4135-98B1-3B4405CA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to perform Basic CRUD 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65461-A5F6-412E-8EC7-E63F364E2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29" y="2084831"/>
            <a:ext cx="7221538" cy="437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DAB90-286C-4BFD-BB0B-3637AE910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767" y="2964704"/>
            <a:ext cx="56007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5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 Unicode MS</vt:lpstr>
      <vt:lpstr>OpenSans</vt:lpstr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Panoramic view of web api</vt:lpstr>
      <vt:lpstr>What is an API?</vt:lpstr>
      <vt:lpstr>Build an API for your code</vt:lpstr>
      <vt:lpstr>Request parameters of API</vt:lpstr>
      <vt:lpstr>Response parameters of API</vt:lpstr>
      <vt:lpstr>REST API</vt:lpstr>
      <vt:lpstr>Example</vt:lpstr>
      <vt:lpstr>API to perform Basic CRUD OPERATIONS</vt:lpstr>
      <vt:lpstr>API to perform Basic CRUD OPERATIONS</vt:lpstr>
      <vt:lpstr>API to perform Basic CRUD OPERATIONS</vt:lpstr>
      <vt:lpstr>API to perform Basic CRUD OPERATIONS</vt:lpstr>
      <vt:lpstr>Flask-restful template</vt:lpstr>
      <vt:lpstr>Long running tasks</vt:lpstr>
      <vt:lpstr>Long running tasks – Background tasks</vt:lpstr>
      <vt:lpstr>Threading Vs. Task Queue</vt:lpstr>
      <vt:lpstr>Status of background task</vt:lpstr>
      <vt:lpstr>API Documentation with Swagger tool</vt:lpstr>
      <vt:lpstr>Serverless deployment with Zappa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Panoramic view of web api</dc:title>
  <dc:creator>Immanuel, Karen</dc:creator>
  <cp:lastModifiedBy>Immanuel, Karen</cp:lastModifiedBy>
  <cp:revision>1</cp:revision>
  <dcterms:created xsi:type="dcterms:W3CDTF">2020-08-29T17:38:47Z</dcterms:created>
  <dcterms:modified xsi:type="dcterms:W3CDTF">2020-08-29T17:41:36Z</dcterms:modified>
</cp:coreProperties>
</file>