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7" r:id="rId4"/>
    <p:sldId id="258" r:id="rId5"/>
    <p:sldId id="259" r:id="rId6"/>
    <p:sldId id="260" r:id="rId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0FA6E-9C21-4BA4-B2C3-0E6792871DF7}" v="38" dt="2020-03-11T22:12:58.145"/>
    <p1510:client id="{CC92DE7A-9D2C-4D69-A667-C51CA7EA785A}" v="56" dt="2020-03-11T10:27:18.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59" d="100"/>
          <a:sy n="59" d="100"/>
        </p:scale>
        <p:origin x="75" y="485"/>
      </p:cViewPr>
      <p:guideLst/>
    </p:cSldViewPr>
  </p:slideViewPr>
  <p:notesTextViewPr>
    <p:cViewPr>
      <p:scale>
        <a:sx n="1" d="1"/>
        <a:sy n="1" d="1"/>
      </p:scale>
      <p:origin x="0" y="0"/>
    </p:cViewPr>
  </p:notesTextViewPr>
  <p:notesViewPr>
    <p:cSldViewPr snapToGrid="0">
      <p:cViewPr>
        <p:scale>
          <a:sx n="75" d="100"/>
          <a:sy n="75" d="100"/>
        </p:scale>
        <p:origin x="2112" y="5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B659DF1-4439-4E9C-81CA-13AF2E1376AB}" type="datetimeFigureOut">
              <a:rPr lang="en-GB" smtClean="0"/>
              <a:t>11/03/2020</a:t>
            </a:fld>
            <a:endParaRPr lang="en-GB"/>
          </a:p>
        </p:txBody>
      </p:sp>
      <p:sp>
        <p:nvSpPr>
          <p:cNvPr id="4" name="Slide Image Placeholder 3"/>
          <p:cNvSpPr>
            <a:spLocks noGrp="1" noRot="1" noChangeAspect="1"/>
          </p:cNvSpPr>
          <p:nvPr>
            <p:ph type="sldImg" idx="2"/>
          </p:nvPr>
        </p:nvSpPr>
        <p:spPr>
          <a:xfrm>
            <a:off x="843279" y="516890"/>
            <a:ext cx="7691121" cy="432625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4960" y="5015944"/>
            <a:ext cx="8493759" cy="149796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40DF87F-D6E1-4268-9C5F-41DF460BB5A5}" type="slidenum">
              <a:rPr lang="en-GB" smtClean="0"/>
              <a:t>‹#›</a:t>
            </a:fld>
            <a:endParaRPr lang="en-GB"/>
          </a:p>
        </p:txBody>
      </p:sp>
    </p:spTree>
    <p:extLst>
      <p:ext uri="{BB962C8B-B14F-4D97-AF65-F5344CB8AC3E}">
        <p14:creationId xmlns:p14="http://schemas.microsoft.com/office/powerpoint/2010/main" val="253071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0DF87F-D6E1-4268-9C5F-41DF460BB5A5}" type="slidenum">
              <a:rPr lang="en-GB" smtClean="0"/>
              <a:t>1</a:t>
            </a:fld>
            <a:endParaRPr lang="en-GB"/>
          </a:p>
        </p:txBody>
      </p:sp>
    </p:spTree>
    <p:extLst>
      <p:ext uri="{BB962C8B-B14F-4D97-AF65-F5344CB8AC3E}">
        <p14:creationId xmlns:p14="http://schemas.microsoft.com/office/powerpoint/2010/main" val="67610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Our topic is on Marine Plastic Pollution.</a:t>
            </a:r>
          </a:p>
          <a:p>
            <a:endParaRPr lang="en-GB" dirty="0"/>
          </a:p>
          <a:p>
            <a:r>
              <a:rPr lang="en-GB" dirty="0"/>
              <a:t>Our initial assumptions were that plastic mainly floated in ‘islands’ in the ocean (e.g. the pacific garbage patch) and that over time, the pollution which started out as macro-plastics, would break up into micro-plastics which became ingested by marine animals.</a:t>
            </a:r>
          </a:p>
          <a:p>
            <a:endParaRPr lang="en-GB" dirty="0"/>
          </a:p>
          <a:p>
            <a:r>
              <a:rPr lang="en-GB" dirty="0"/>
              <a:t>Our idea was that if we could model the size and position of the islands, it could be used to monitor and help direct clean-up to those areas, since plastic is easier to remove while it is in macro form rather than micro form.</a:t>
            </a:r>
          </a:p>
          <a:p>
            <a:endParaRPr lang="en-GB" dirty="0"/>
          </a:p>
          <a:p>
            <a:r>
              <a:rPr lang="en-GB" dirty="0"/>
              <a:t>We had big ideas…</a:t>
            </a:r>
          </a:p>
          <a:p>
            <a:endParaRPr lang="en-GB" dirty="0"/>
          </a:p>
        </p:txBody>
      </p:sp>
      <p:sp>
        <p:nvSpPr>
          <p:cNvPr id="4" name="Slide Number Placeholder 3"/>
          <p:cNvSpPr>
            <a:spLocks noGrp="1"/>
          </p:cNvSpPr>
          <p:nvPr>
            <p:ph type="sldNum" sz="quarter" idx="5"/>
          </p:nvPr>
        </p:nvSpPr>
        <p:spPr/>
        <p:txBody>
          <a:bodyPr/>
          <a:lstStyle/>
          <a:p>
            <a:fld id="{840DF87F-D6E1-4268-9C5F-41DF460BB5A5}" type="slidenum">
              <a:rPr lang="en-GB" smtClean="0"/>
              <a:t>2</a:t>
            </a:fld>
            <a:endParaRPr lang="en-GB"/>
          </a:p>
        </p:txBody>
      </p:sp>
    </p:spTree>
    <p:extLst>
      <p:ext uri="{BB962C8B-B14F-4D97-AF65-F5344CB8AC3E}">
        <p14:creationId xmlns:p14="http://schemas.microsoft.com/office/powerpoint/2010/main" val="2220380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When we collated our research from the initial run, we found that a lot of our original assumptions were wrong, conflicting with each other, or did not give us room to explore what was already presented.</a:t>
            </a:r>
          </a:p>
          <a:p>
            <a:endParaRPr lang="en-GB" dirty="0"/>
          </a:p>
          <a:p>
            <a:r>
              <a:rPr lang="en-GB" dirty="0"/>
              <a:t>There were some extensive studies done by various academic and interest research groups, but because of the size and reach of the problem, most studies could only make projections on their research. Conducting ocean-wide surveys are costly.</a:t>
            </a:r>
          </a:p>
          <a:p>
            <a:endParaRPr lang="en-GB" dirty="0"/>
          </a:p>
          <a:p>
            <a:r>
              <a:rPr lang="en-GB" dirty="0"/>
              <a:t>Without collecting data for ourselves, which we did not want to do, we could not go very far with our initial idea…</a:t>
            </a:r>
          </a:p>
        </p:txBody>
      </p:sp>
      <p:sp>
        <p:nvSpPr>
          <p:cNvPr id="4" name="Slide Number Placeholder 3"/>
          <p:cNvSpPr>
            <a:spLocks noGrp="1"/>
          </p:cNvSpPr>
          <p:nvPr>
            <p:ph type="sldNum" sz="quarter" idx="5"/>
          </p:nvPr>
        </p:nvSpPr>
        <p:spPr/>
        <p:txBody>
          <a:bodyPr/>
          <a:lstStyle/>
          <a:p>
            <a:fld id="{840DF87F-D6E1-4268-9C5F-41DF460BB5A5}" type="slidenum">
              <a:rPr lang="en-GB" smtClean="0"/>
              <a:t>3</a:t>
            </a:fld>
            <a:endParaRPr lang="en-GB"/>
          </a:p>
        </p:txBody>
      </p:sp>
    </p:spTree>
    <p:extLst>
      <p:ext uri="{BB962C8B-B14F-4D97-AF65-F5344CB8AC3E}">
        <p14:creationId xmlns:p14="http://schemas.microsoft.com/office/powerpoint/2010/main" val="272756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The dataset is a log of pollution picked up at water edges, recorded and classified by volunteers. There are features of time, geographical location, quantity, free-text descriptions and material classification.</a:t>
            </a:r>
          </a:p>
          <a:p>
            <a:endParaRPr lang="en-GB" dirty="0"/>
          </a:p>
          <a:p>
            <a:r>
              <a:rPr lang="en-GB" dirty="0"/>
              <a:t>One thing we identified, was that the quantity of plastics collected increased over time, but we recognise this is not necessarily reflective of plastic pollution increasing over time – it could simply be that more volunteers are recording the pollution, or with increased frequency.</a:t>
            </a:r>
          </a:p>
          <a:p>
            <a:endParaRPr lang="en-GB" dirty="0"/>
          </a:p>
          <a:p>
            <a:r>
              <a:rPr lang="en-GB" dirty="0"/>
              <a:t>But we could explore if the composition of pollution remained largely similar, despite changes in raw volume. </a:t>
            </a:r>
          </a:p>
        </p:txBody>
      </p:sp>
      <p:sp>
        <p:nvSpPr>
          <p:cNvPr id="4" name="Slide Number Placeholder 3"/>
          <p:cNvSpPr>
            <a:spLocks noGrp="1"/>
          </p:cNvSpPr>
          <p:nvPr>
            <p:ph type="sldNum" sz="quarter" idx="5"/>
          </p:nvPr>
        </p:nvSpPr>
        <p:spPr/>
        <p:txBody>
          <a:bodyPr/>
          <a:lstStyle/>
          <a:p>
            <a:fld id="{840DF87F-D6E1-4268-9C5F-41DF460BB5A5}" type="slidenum">
              <a:rPr lang="en-GB" smtClean="0"/>
              <a:t>4</a:t>
            </a:fld>
            <a:endParaRPr lang="en-GB"/>
          </a:p>
        </p:txBody>
      </p:sp>
    </p:spTree>
    <p:extLst>
      <p:ext uri="{BB962C8B-B14F-4D97-AF65-F5344CB8AC3E}">
        <p14:creationId xmlns:p14="http://schemas.microsoft.com/office/powerpoint/2010/main" val="2690948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r>
              <a:rPr lang="en-GB" dirty="0"/>
              <a:t>We conducted some initial exploratory analysis, shared it with the group, discussed it, developed some new ideas, explored the ideas and repeat.</a:t>
            </a:r>
          </a:p>
          <a:p>
            <a:endParaRPr lang="en-GB" dirty="0"/>
          </a:p>
          <a:p>
            <a:r>
              <a:rPr lang="en-GB" dirty="0"/>
              <a:t>Through exploration and the help of data visualisation techniques, we found some patterns we had not expected.</a:t>
            </a:r>
          </a:p>
        </p:txBody>
      </p:sp>
      <p:sp>
        <p:nvSpPr>
          <p:cNvPr id="4" name="Slide Number Placeholder 3"/>
          <p:cNvSpPr>
            <a:spLocks noGrp="1"/>
          </p:cNvSpPr>
          <p:nvPr>
            <p:ph type="sldNum" sz="quarter" idx="5"/>
          </p:nvPr>
        </p:nvSpPr>
        <p:spPr/>
        <p:txBody>
          <a:bodyPr/>
          <a:lstStyle/>
          <a:p>
            <a:fld id="{840DF87F-D6E1-4268-9C5F-41DF460BB5A5}" type="slidenum">
              <a:rPr lang="en-GB" smtClean="0"/>
              <a:t>5</a:t>
            </a:fld>
            <a:endParaRPr lang="en-GB"/>
          </a:p>
        </p:txBody>
      </p:sp>
    </p:spTree>
    <p:extLst>
      <p:ext uri="{BB962C8B-B14F-4D97-AF65-F5344CB8AC3E}">
        <p14:creationId xmlns:p14="http://schemas.microsoft.com/office/powerpoint/2010/main" val="58569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2963" y="517525"/>
            <a:ext cx="7691437" cy="4325938"/>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40DF87F-D6E1-4268-9C5F-41DF460BB5A5}" type="slidenum">
              <a:rPr lang="en-GB" smtClean="0"/>
              <a:t>6</a:t>
            </a:fld>
            <a:endParaRPr lang="en-GB"/>
          </a:p>
        </p:txBody>
      </p:sp>
    </p:spTree>
    <p:extLst>
      <p:ext uri="{BB962C8B-B14F-4D97-AF65-F5344CB8AC3E}">
        <p14:creationId xmlns:p14="http://schemas.microsoft.com/office/powerpoint/2010/main" val="99571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D34E-9BBB-46FD-833B-A7E33833F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8666D23-0A2E-4012-AD03-68CE16826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84171A6-205D-4D42-8D60-582314816009}"/>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297B766C-B841-46E4-A95E-A882FC355D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FB0C33-C281-45DC-B5DC-32D8259C4152}"/>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00759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5BD-E554-4AA9-9F43-D7E0086899B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DF939F-C096-4F53-93AA-0F4D182901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CB6FA-1248-43EE-864B-51B0971B2217}"/>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E8DE5F95-DEE4-4595-85E9-1E61096D8C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721A8E-388A-4186-BF82-A25BE22A4793}"/>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237478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5B9C3-1DC9-4358-A244-9EF4DB9A99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D25F7A-D265-4620-B26E-7584DF9D3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0AF3E3-D737-459A-B70A-B8083F9691A6}"/>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1FF7D8F0-7015-42E3-8328-E4CB6C2C9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079510-7B14-4E3E-AC8B-104ABAA559D8}"/>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270514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C72A3-B0D9-455C-BFF1-242AF861854A}"/>
              </a:ext>
            </a:extLst>
          </p:cNvPr>
          <p:cNvSpPr>
            <a:spLocks noGrp="1"/>
          </p:cNvSpPr>
          <p:nvPr>
            <p:ph type="title"/>
          </p:nvPr>
        </p:nvSpPr>
        <p:spPr>
          <a:xfrm>
            <a:off x="0" y="0"/>
            <a:ext cx="12192000" cy="777766"/>
          </a:xfrm>
          <a:solidFill>
            <a:schemeClr val="accent5">
              <a:lumMod val="50000"/>
            </a:schemeClr>
          </a:solidFill>
        </p:spPr>
        <p:txBody>
          <a:bodyPr lIns="180000"/>
          <a:lstStyle>
            <a:lvl1pPr>
              <a:defRPr b="1">
                <a:solidFill>
                  <a:schemeClr val="bg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87E7E21F-4336-41A1-B95E-64DA70D467B2}"/>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4" name="Footer Placeholder 3">
            <a:extLst>
              <a:ext uri="{FF2B5EF4-FFF2-40B4-BE49-F238E27FC236}">
                <a16:creationId xmlns:a16="http://schemas.microsoft.com/office/drawing/2014/main" id="{D5B79A04-0F45-4FCD-BBE6-D4A5F6D947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EADF9F-7632-4014-B381-051B070929E2}"/>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426474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73C0-D042-4DAB-B0DB-4B8FA37151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5737D4-29F9-4135-81D5-B72DCE828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452DD7-6FEA-405F-BCAE-EC03D95A0B15}"/>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898D4911-48CF-4389-B19C-5698E3A2E2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2E8BA5-2A06-4BCA-A403-103311F1734A}"/>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458349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061C-C341-4152-BB78-FBFB24B72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F6E435-E0F4-4951-BF59-18C3D5B18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C2AF84-8E28-4618-8038-BCB7ED9D327A}"/>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3874E56E-B70D-4D57-8E5D-FC4325E211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8F7F1E-38DD-4133-9D53-85E93FCB5987}"/>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90776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753A-A14C-4E43-9E04-CB0AC33C1A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898CC2-69BA-4953-AA48-D430970B6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001D54-7C99-4D7C-8FD7-519EEC4D22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BB4627-947C-4DEA-966C-1C6232D8B553}"/>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6" name="Footer Placeholder 5">
            <a:extLst>
              <a:ext uri="{FF2B5EF4-FFF2-40B4-BE49-F238E27FC236}">
                <a16:creationId xmlns:a16="http://schemas.microsoft.com/office/drawing/2014/main" id="{FE546AF6-F431-4C8B-95EF-404B058C9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7B89A0-D0E2-47C6-BDA8-3AD9F00B7311}"/>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284093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D64C-6E82-4E6D-90F0-35FBC9CCA0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896A147-4D2B-43F7-9DAF-980EC3EDB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4344B-2F37-4041-B60E-6598887E95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4B0CD3-43D0-4934-AF0D-9B501278E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6D8659-6E2A-4E16-BFAA-67A1377ACC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901772-7F66-4C0D-A67F-F53C55386153}"/>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8" name="Footer Placeholder 7">
            <a:extLst>
              <a:ext uri="{FF2B5EF4-FFF2-40B4-BE49-F238E27FC236}">
                <a16:creationId xmlns:a16="http://schemas.microsoft.com/office/drawing/2014/main" id="{F01F3243-8391-4CB3-8ED1-5DDBC4980D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BFE614A-34D2-4252-A1D1-C99EF420417B}"/>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387019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8FE3-C4F1-4452-9E73-C97ECF11BDF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11765C-36B7-40DA-99CF-8D778501B01B}"/>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4" name="Footer Placeholder 3">
            <a:extLst>
              <a:ext uri="{FF2B5EF4-FFF2-40B4-BE49-F238E27FC236}">
                <a16:creationId xmlns:a16="http://schemas.microsoft.com/office/drawing/2014/main" id="{2F3DB213-83C8-4297-B349-386E956792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8E3A2E-6EB6-4708-A8BD-76D1F9417433}"/>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416486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5B919-D4C7-4A78-90E7-3CB5741FBDB3}"/>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3" name="Footer Placeholder 2">
            <a:extLst>
              <a:ext uri="{FF2B5EF4-FFF2-40B4-BE49-F238E27FC236}">
                <a16:creationId xmlns:a16="http://schemas.microsoft.com/office/drawing/2014/main" id="{28177544-E2D1-4629-8D8A-5EC9C90F16A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FFBFA7-B095-4CC8-9C0D-1612D2C381F0}"/>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175193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87FD-C772-431A-BE14-7933404ED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F20504A-0F9D-400B-8178-B3FE0E480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65C600D-7009-45EC-96CD-2FC5DE40B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CDBE8-F390-4235-A51A-A8B4BA6FA3DE}"/>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6" name="Footer Placeholder 5">
            <a:extLst>
              <a:ext uri="{FF2B5EF4-FFF2-40B4-BE49-F238E27FC236}">
                <a16:creationId xmlns:a16="http://schemas.microsoft.com/office/drawing/2014/main" id="{81503C35-7E7A-4FFA-B8FA-E6D60D983C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8B72A7-CB24-493B-B70D-197C4FCE82E4}"/>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319130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A6E3-2DBD-4A58-A298-A7150F317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DEFEBF-6EDE-479F-904D-55078767F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D05CA9-FD63-4110-8553-4BD6FD55F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3A1B6D-0AEE-48EB-9B74-6BAD33CBB820}"/>
              </a:ext>
            </a:extLst>
          </p:cNvPr>
          <p:cNvSpPr>
            <a:spLocks noGrp="1"/>
          </p:cNvSpPr>
          <p:nvPr>
            <p:ph type="dt" sz="half" idx="10"/>
          </p:nvPr>
        </p:nvSpPr>
        <p:spPr/>
        <p:txBody>
          <a:bodyPr/>
          <a:lstStyle/>
          <a:p>
            <a:fld id="{51CB4ED3-25AD-4501-A3D0-B7CF1556DFF4}" type="datetimeFigureOut">
              <a:rPr lang="en-GB" smtClean="0"/>
              <a:t>11/03/2020</a:t>
            </a:fld>
            <a:endParaRPr lang="en-GB"/>
          </a:p>
        </p:txBody>
      </p:sp>
      <p:sp>
        <p:nvSpPr>
          <p:cNvPr id="6" name="Footer Placeholder 5">
            <a:extLst>
              <a:ext uri="{FF2B5EF4-FFF2-40B4-BE49-F238E27FC236}">
                <a16:creationId xmlns:a16="http://schemas.microsoft.com/office/drawing/2014/main" id="{2E5C0498-E2BA-4F6C-B2E1-9175749BC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5A2193-0896-40A0-B004-EA904955B4FB}"/>
              </a:ext>
            </a:extLst>
          </p:cNvPr>
          <p:cNvSpPr>
            <a:spLocks noGrp="1"/>
          </p:cNvSpPr>
          <p:nvPr>
            <p:ph type="sldNum" sz="quarter" idx="12"/>
          </p:nvPr>
        </p:nvSpPr>
        <p:spPr/>
        <p:txBody>
          <a:bodyPr/>
          <a:lstStyle/>
          <a:p>
            <a:fld id="{C2F2D33F-525F-418B-85BF-08246B340BA4}" type="slidenum">
              <a:rPr lang="en-GB" smtClean="0"/>
              <a:t>‹#›</a:t>
            </a:fld>
            <a:endParaRPr lang="en-GB"/>
          </a:p>
        </p:txBody>
      </p:sp>
    </p:spTree>
    <p:extLst>
      <p:ext uri="{BB962C8B-B14F-4D97-AF65-F5344CB8AC3E}">
        <p14:creationId xmlns:p14="http://schemas.microsoft.com/office/powerpoint/2010/main" val="425756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59972-D65D-4BCC-A07F-F4A38FA9E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16D224-45C6-4A82-A89C-CA6C30050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AAF176-40EF-443C-B823-DA9C95875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B4ED3-25AD-4501-A3D0-B7CF1556DFF4}" type="datetimeFigureOut">
              <a:rPr lang="en-GB" smtClean="0"/>
              <a:t>11/03/2020</a:t>
            </a:fld>
            <a:endParaRPr lang="en-GB"/>
          </a:p>
        </p:txBody>
      </p:sp>
      <p:sp>
        <p:nvSpPr>
          <p:cNvPr id="5" name="Footer Placeholder 4">
            <a:extLst>
              <a:ext uri="{FF2B5EF4-FFF2-40B4-BE49-F238E27FC236}">
                <a16:creationId xmlns:a16="http://schemas.microsoft.com/office/drawing/2014/main" id="{D9C68ED5-F35A-402E-86B2-658629092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182E76-86D8-4EC3-A41C-A5739F59AF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2D33F-525F-418B-85BF-08246B340BA4}" type="slidenum">
              <a:rPr lang="en-GB" smtClean="0"/>
              <a:t>‹#›</a:t>
            </a:fld>
            <a:endParaRPr lang="en-GB"/>
          </a:p>
        </p:txBody>
      </p:sp>
    </p:spTree>
    <p:extLst>
      <p:ext uri="{BB962C8B-B14F-4D97-AF65-F5344CB8AC3E}">
        <p14:creationId xmlns:p14="http://schemas.microsoft.com/office/powerpoint/2010/main" val="4097537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en.wikipedia.org/wiki/Ocean_gyre" TargetMode="External"/><Relationship Id="rId5" Type="http://schemas.openxmlformats.org/officeDocument/2006/relationships/image" Target="../media/image3.png"/><Relationship Id="rId4" Type="http://schemas.openxmlformats.org/officeDocument/2006/relationships/hyperlink" Target="https://www.bbc.co.uk/news/uk-4660296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weforum.org/agenda/2018/06/90-of-plastic-polluting-our-oceans-comes-from-just-10-river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s://www.pnas.org/content/116/42/20892"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marinedebris.engr.uga.edu/newmap/"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3FFA4-B3B3-4C7F-ABFF-0DD980196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074057"/>
            <a:ext cx="12192001" cy="5826807"/>
          </a:xfrm>
          <a:prstGeom prst="rect">
            <a:avLst/>
          </a:prstGeom>
        </p:spPr>
      </p:pic>
      <p:sp>
        <p:nvSpPr>
          <p:cNvPr id="5" name="Title 4">
            <a:extLst>
              <a:ext uri="{FF2B5EF4-FFF2-40B4-BE49-F238E27FC236}">
                <a16:creationId xmlns:a16="http://schemas.microsoft.com/office/drawing/2014/main" id="{56E6FC7F-887F-4D03-B57A-11B447687EBA}"/>
              </a:ext>
            </a:extLst>
          </p:cNvPr>
          <p:cNvSpPr>
            <a:spLocks noGrp="1"/>
          </p:cNvSpPr>
          <p:nvPr>
            <p:ph type="ctrTitle"/>
          </p:nvPr>
        </p:nvSpPr>
        <p:spPr>
          <a:xfrm>
            <a:off x="4049487" y="0"/>
            <a:ext cx="8142514" cy="1074057"/>
          </a:xfrm>
        </p:spPr>
        <p:txBody>
          <a:bodyPr>
            <a:normAutofit/>
          </a:bodyPr>
          <a:lstStyle/>
          <a:p>
            <a:r>
              <a:rPr lang="en-GB" b="1" dirty="0">
                <a:latin typeface="+mn-lt"/>
              </a:rPr>
              <a:t>Marine Plastic Pollution</a:t>
            </a:r>
          </a:p>
        </p:txBody>
      </p:sp>
      <p:sp>
        <p:nvSpPr>
          <p:cNvPr id="6" name="Content Placeholder 5">
            <a:extLst>
              <a:ext uri="{FF2B5EF4-FFF2-40B4-BE49-F238E27FC236}">
                <a16:creationId xmlns:a16="http://schemas.microsoft.com/office/drawing/2014/main" id="{C466A2C0-3FFD-4FB3-A424-88F91CD4C7D4}"/>
              </a:ext>
            </a:extLst>
          </p:cNvPr>
          <p:cNvSpPr>
            <a:spLocks noGrp="1"/>
          </p:cNvSpPr>
          <p:nvPr>
            <p:ph type="subTitle" idx="1"/>
          </p:nvPr>
        </p:nvSpPr>
        <p:spPr>
          <a:xfrm>
            <a:off x="5762171" y="1140244"/>
            <a:ext cx="6197601" cy="1074057"/>
          </a:xfrm>
        </p:spPr>
        <p:txBody>
          <a:bodyPr>
            <a:normAutofit fontScale="92500"/>
          </a:bodyPr>
          <a:lstStyle/>
          <a:p>
            <a:pPr lvl="1" algn="r"/>
            <a:r>
              <a:rPr lang="en-GB" sz="2800" dirty="0">
                <a:solidFill>
                  <a:schemeClr val="bg1"/>
                </a:solidFill>
              </a:rPr>
              <a:t>Alex, Georgios, Karen, </a:t>
            </a:r>
            <a:r>
              <a:rPr lang="en-GB" sz="2800" dirty="0" err="1">
                <a:solidFill>
                  <a:schemeClr val="bg1"/>
                </a:solidFill>
              </a:rPr>
              <a:t>Roshi</a:t>
            </a:r>
            <a:r>
              <a:rPr lang="en-GB" sz="2800" dirty="0">
                <a:solidFill>
                  <a:schemeClr val="bg1"/>
                </a:solidFill>
              </a:rPr>
              <a:t>, and Stuart</a:t>
            </a:r>
          </a:p>
          <a:p>
            <a:pPr lvl="1" algn="r"/>
            <a:r>
              <a:rPr lang="en-GB" sz="2800" dirty="0">
                <a:solidFill>
                  <a:schemeClr val="bg1"/>
                </a:solidFill>
              </a:rPr>
              <a:t>Group 2</a:t>
            </a:r>
          </a:p>
          <a:p>
            <a:pPr lvl="1" algn="r"/>
            <a:endParaRPr lang="en-GB" sz="2800" dirty="0">
              <a:solidFill>
                <a:schemeClr val="bg1"/>
              </a:solidFill>
            </a:endParaRPr>
          </a:p>
        </p:txBody>
      </p:sp>
      <p:sp>
        <p:nvSpPr>
          <p:cNvPr id="4" name="TextBox 3">
            <a:extLst>
              <a:ext uri="{FF2B5EF4-FFF2-40B4-BE49-F238E27FC236}">
                <a16:creationId xmlns:a16="http://schemas.microsoft.com/office/drawing/2014/main" id="{EAF4C80D-39CD-4B04-A576-C690AC6AB9FE}"/>
              </a:ext>
            </a:extLst>
          </p:cNvPr>
          <p:cNvSpPr txBox="1"/>
          <p:nvPr/>
        </p:nvSpPr>
        <p:spPr>
          <a:xfrm>
            <a:off x="-2" y="827836"/>
            <a:ext cx="3904343" cy="261610"/>
          </a:xfrm>
          <a:prstGeom prst="rect">
            <a:avLst/>
          </a:prstGeom>
          <a:noFill/>
        </p:spPr>
        <p:txBody>
          <a:bodyPr wrap="square" rtlCol="0">
            <a:spAutoFit/>
          </a:bodyPr>
          <a:lstStyle/>
          <a:p>
            <a:r>
              <a:rPr lang="en-GB" sz="1100" dirty="0"/>
              <a:t>Art: “Plastic Ocean” by Bonnie Monteleone</a:t>
            </a:r>
          </a:p>
        </p:txBody>
      </p:sp>
    </p:spTree>
    <p:extLst>
      <p:ext uri="{BB962C8B-B14F-4D97-AF65-F5344CB8AC3E}">
        <p14:creationId xmlns:p14="http://schemas.microsoft.com/office/powerpoint/2010/main" val="38418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E6FC7F-887F-4D03-B57A-11B447687EBA}"/>
              </a:ext>
            </a:extLst>
          </p:cNvPr>
          <p:cNvSpPr>
            <a:spLocks noGrp="1"/>
          </p:cNvSpPr>
          <p:nvPr>
            <p:ph type="title"/>
          </p:nvPr>
        </p:nvSpPr>
        <p:spPr/>
        <p:txBody>
          <a:bodyPr/>
          <a:lstStyle/>
          <a:p>
            <a:r>
              <a:rPr lang="en-GB" dirty="0"/>
              <a:t>From The Beginning</a:t>
            </a:r>
          </a:p>
        </p:txBody>
      </p:sp>
      <p:sp>
        <p:nvSpPr>
          <p:cNvPr id="6" name="Content Placeholder 5">
            <a:extLst>
              <a:ext uri="{FF2B5EF4-FFF2-40B4-BE49-F238E27FC236}">
                <a16:creationId xmlns:a16="http://schemas.microsoft.com/office/drawing/2014/main" id="{C466A2C0-3FFD-4FB3-A424-88F91CD4C7D4}"/>
              </a:ext>
            </a:extLst>
          </p:cNvPr>
          <p:cNvSpPr>
            <a:spLocks noGrp="1"/>
          </p:cNvSpPr>
          <p:nvPr>
            <p:ph idx="4294967295"/>
          </p:nvPr>
        </p:nvSpPr>
        <p:spPr>
          <a:xfrm>
            <a:off x="0" y="1128713"/>
            <a:ext cx="7248525" cy="2078037"/>
          </a:xfrm>
        </p:spPr>
        <p:txBody>
          <a:bodyPr>
            <a:normAutofit/>
          </a:bodyPr>
          <a:lstStyle/>
          <a:p>
            <a:pPr marL="0" indent="0">
              <a:buNone/>
            </a:pPr>
            <a:r>
              <a:rPr lang="en-US" dirty="0"/>
              <a:t>Marine plastic pollution is a serious global issue</a:t>
            </a:r>
            <a:endParaRPr lang="en-GB" dirty="0"/>
          </a:p>
          <a:p>
            <a:pPr marL="742950" lvl="1" indent="-285750"/>
            <a:r>
              <a:rPr lang="en-US" dirty="0"/>
              <a:t>Plastics make up 60-80% of the marine litter</a:t>
            </a:r>
          </a:p>
          <a:p>
            <a:pPr marL="742950" lvl="1" indent="-285750"/>
            <a:r>
              <a:rPr lang="en-US" dirty="0"/>
              <a:t>Dramatic increase in plastic production</a:t>
            </a:r>
          </a:p>
          <a:p>
            <a:pPr marL="742950" lvl="1" indent="-285750"/>
            <a:r>
              <a:rPr lang="en-US" dirty="0"/>
              <a:t>Marine animals ingest it </a:t>
            </a:r>
          </a:p>
          <a:p>
            <a:pPr lvl="1"/>
            <a:endParaRPr lang="en-GB" dirty="0"/>
          </a:p>
        </p:txBody>
      </p:sp>
      <p:grpSp>
        <p:nvGrpSpPr>
          <p:cNvPr id="10" name="Group 9">
            <a:extLst>
              <a:ext uri="{FF2B5EF4-FFF2-40B4-BE49-F238E27FC236}">
                <a16:creationId xmlns:a16="http://schemas.microsoft.com/office/drawing/2014/main" id="{012FDD0E-8584-424C-A3E0-4216341ADE50}"/>
              </a:ext>
            </a:extLst>
          </p:cNvPr>
          <p:cNvGrpSpPr/>
          <p:nvPr/>
        </p:nvGrpSpPr>
        <p:grpSpPr>
          <a:xfrm>
            <a:off x="7490037" y="880844"/>
            <a:ext cx="4078381" cy="2340082"/>
            <a:chOff x="7431314" y="914400"/>
            <a:chExt cx="4078381" cy="2340082"/>
          </a:xfrm>
        </p:grpSpPr>
        <p:pic>
          <p:nvPicPr>
            <p:cNvPr id="4" name="Picture 3">
              <a:extLst>
                <a:ext uri="{FF2B5EF4-FFF2-40B4-BE49-F238E27FC236}">
                  <a16:creationId xmlns:a16="http://schemas.microsoft.com/office/drawing/2014/main" id="{F55B9734-E8EE-48E3-ADD2-D83F83372E8F}"/>
                </a:ext>
              </a:extLst>
            </p:cNvPr>
            <p:cNvPicPr>
              <a:picLocks noChangeAspect="1"/>
            </p:cNvPicPr>
            <p:nvPr/>
          </p:nvPicPr>
          <p:blipFill rotWithShape="1">
            <a:blip r:embed="rId3"/>
            <a:srcRect b="7221"/>
            <a:stretch/>
          </p:blipFill>
          <p:spPr>
            <a:xfrm>
              <a:off x="7431314" y="914400"/>
              <a:ext cx="4078381" cy="2118741"/>
            </a:xfrm>
            <a:prstGeom prst="rect">
              <a:avLst/>
            </a:prstGeom>
          </p:spPr>
        </p:pic>
        <p:sp>
          <p:nvSpPr>
            <p:cNvPr id="7" name="TextBox 6">
              <a:extLst>
                <a:ext uri="{FF2B5EF4-FFF2-40B4-BE49-F238E27FC236}">
                  <a16:creationId xmlns:a16="http://schemas.microsoft.com/office/drawing/2014/main" id="{FAC86966-E9AF-4054-A2F3-BD02BE5B725D}"/>
                </a:ext>
              </a:extLst>
            </p:cNvPr>
            <p:cNvSpPr txBox="1"/>
            <p:nvPr/>
          </p:nvSpPr>
          <p:spPr>
            <a:xfrm>
              <a:off x="7431314" y="3008261"/>
              <a:ext cx="3497943" cy="246221"/>
            </a:xfrm>
            <a:prstGeom prst="rect">
              <a:avLst/>
            </a:prstGeom>
            <a:noFill/>
          </p:spPr>
          <p:txBody>
            <a:bodyPr wrap="square" rtlCol="0">
              <a:spAutoFit/>
            </a:bodyPr>
            <a:lstStyle/>
            <a:p>
              <a:r>
                <a:rPr lang="en-GB" sz="1000" dirty="0"/>
                <a:t>Source: </a:t>
              </a:r>
              <a:r>
                <a:rPr lang="en-GB" sz="1000" dirty="0">
                  <a:hlinkClick r:id="rId4"/>
                </a:rPr>
                <a:t>BBC NEWS (2018)</a:t>
              </a:r>
              <a:endParaRPr lang="en-GB" sz="1000" dirty="0"/>
            </a:p>
          </p:txBody>
        </p:sp>
      </p:grpSp>
      <p:grpSp>
        <p:nvGrpSpPr>
          <p:cNvPr id="9" name="Group 8">
            <a:extLst>
              <a:ext uri="{FF2B5EF4-FFF2-40B4-BE49-F238E27FC236}">
                <a16:creationId xmlns:a16="http://schemas.microsoft.com/office/drawing/2014/main" id="{A6474493-D926-45EA-97FF-DD1BD9D9F1B9}"/>
              </a:ext>
            </a:extLst>
          </p:cNvPr>
          <p:cNvGrpSpPr/>
          <p:nvPr/>
        </p:nvGrpSpPr>
        <p:grpSpPr>
          <a:xfrm>
            <a:off x="539691" y="3838958"/>
            <a:ext cx="3862271" cy="2810032"/>
            <a:chOff x="7402286" y="4147385"/>
            <a:chExt cx="3862271" cy="2810032"/>
          </a:xfrm>
        </p:grpSpPr>
        <p:pic>
          <p:nvPicPr>
            <p:cNvPr id="8" name="Picture 7">
              <a:extLst>
                <a:ext uri="{FF2B5EF4-FFF2-40B4-BE49-F238E27FC236}">
                  <a16:creationId xmlns:a16="http://schemas.microsoft.com/office/drawing/2014/main" id="{31342A9C-1C05-43B8-8913-E59F82D8A701}"/>
                </a:ext>
              </a:extLst>
            </p:cNvPr>
            <p:cNvPicPr/>
            <p:nvPr/>
          </p:nvPicPr>
          <p:blipFill>
            <a:blip r:embed="rId5"/>
            <a:stretch>
              <a:fillRect/>
            </a:stretch>
          </p:blipFill>
          <p:spPr>
            <a:xfrm>
              <a:off x="7477594" y="4147385"/>
              <a:ext cx="3786963" cy="2409922"/>
            </a:xfrm>
            <a:prstGeom prst="rect">
              <a:avLst/>
            </a:prstGeom>
          </p:spPr>
        </p:pic>
        <p:sp>
          <p:nvSpPr>
            <p:cNvPr id="2" name="TextBox 1">
              <a:extLst>
                <a:ext uri="{FF2B5EF4-FFF2-40B4-BE49-F238E27FC236}">
                  <a16:creationId xmlns:a16="http://schemas.microsoft.com/office/drawing/2014/main" id="{84C25BEF-016F-43D8-B6A9-F5C29CEF17F4}"/>
                </a:ext>
              </a:extLst>
            </p:cNvPr>
            <p:cNvSpPr txBox="1"/>
            <p:nvPr/>
          </p:nvSpPr>
          <p:spPr>
            <a:xfrm>
              <a:off x="7402286" y="6557307"/>
              <a:ext cx="2843868" cy="400110"/>
            </a:xfrm>
            <a:prstGeom prst="rect">
              <a:avLst/>
            </a:prstGeom>
            <a:noFill/>
          </p:spPr>
          <p:txBody>
            <a:bodyPr wrap="square" rtlCol="0">
              <a:spAutoFit/>
            </a:bodyPr>
            <a:lstStyle/>
            <a:p>
              <a:r>
                <a:rPr lang="en-GB" sz="1000" dirty="0"/>
                <a:t>Source: </a:t>
              </a:r>
              <a:r>
                <a:rPr lang="en-GB" sz="1000" u="sng" dirty="0">
                  <a:hlinkClick r:id="rId6"/>
                </a:rPr>
                <a:t>https://en.wikipedia.org/wiki/Ocean_gyre</a:t>
              </a:r>
              <a:endParaRPr lang="en-GB" sz="1000" dirty="0"/>
            </a:p>
            <a:p>
              <a:endParaRPr lang="en-GB" sz="1000" dirty="0"/>
            </a:p>
          </p:txBody>
        </p:sp>
      </p:grpSp>
      <p:sp>
        <p:nvSpPr>
          <p:cNvPr id="3" name="TextBox 2">
            <a:extLst>
              <a:ext uri="{FF2B5EF4-FFF2-40B4-BE49-F238E27FC236}">
                <a16:creationId xmlns:a16="http://schemas.microsoft.com/office/drawing/2014/main" id="{4CADFD5C-BCFD-42E5-B462-63F31211EAA2}"/>
              </a:ext>
            </a:extLst>
          </p:cNvPr>
          <p:cNvSpPr txBox="1"/>
          <p:nvPr/>
        </p:nvSpPr>
        <p:spPr>
          <a:xfrm>
            <a:off x="5083729" y="3406482"/>
            <a:ext cx="6568580" cy="3200876"/>
          </a:xfrm>
          <a:prstGeom prst="rect">
            <a:avLst/>
          </a:prstGeom>
          <a:noFill/>
        </p:spPr>
        <p:txBody>
          <a:bodyPr wrap="square" rtlCol="0">
            <a:spAutoFit/>
          </a:bodyPr>
          <a:lstStyle/>
          <a:p>
            <a:r>
              <a:rPr lang="en-GB" sz="2800" dirty="0"/>
              <a:t>Initial Project Aims  </a:t>
            </a:r>
            <a:br>
              <a:rPr lang="en-GB" sz="2800" dirty="0"/>
            </a:br>
            <a:r>
              <a:rPr lang="en-GB" sz="2400" dirty="0"/>
              <a:t>Investigate plastic ‘islands’</a:t>
            </a:r>
          </a:p>
          <a:p>
            <a:br>
              <a:rPr lang="en-GB" sz="1600" dirty="0"/>
            </a:br>
            <a:r>
              <a:rPr lang="en-GB" sz="2800" dirty="0"/>
              <a:t>First Steps:</a:t>
            </a:r>
          </a:p>
          <a:p>
            <a:r>
              <a:rPr lang="en-GB" sz="2400" dirty="0"/>
              <a:t>Identified sub-topic areas to investigate</a:t>
            </a:r>
          </a:p>
          <a:p>
            <a:pPr marL="800100" lvl="1" indent="-342900">
              <a:buFont typeface="Arial" panose="020B0604020202020204" pitchFamily="34" charset="0"/>
              <a:buChar char="•"/>
            </a:pPr>
            <a:r>
              <a:rPr lang="en-GB" sz="2000" dirty="0"/>
              <a:t>Sources of plastic pollution</a:t>
            </a:r>
          </a:p>
          <a:p>
            <a:pPr marL="800100" lvl="1" indent="-342900">
              <a:buFont typeface="Arial" panose="020B0604020202020204" pitchFamily="34" charset="0"/>
              <a:buChar char="•"/>
            </a:pPr>
            <a:r>
              <a:rPr lang="en-GB" sz="2000" dirty="0"/>
              <a:t>Shipping and plastic pollution</a:t>
            </a:r>
          </a:p>
          <a:p>
            <a:pPr marL="800100" lvl="1" indent="-342900">
              <a:buFont typeface="Arial" panose="020B0604020202020204" pitchFamily="34" charset="0"/>
              <a:buChar char="•"/>
            </a:pPr>
            <a:r>
              <a:rPr lang="en-GB" sz="2000" dirty="0"/>
              <a:t>Where the plastic islands were and their sizes</a:t>
            </a:r>
          </a:p>
          <a:p>
            <a:pPr marL="800100" lvl="1" indent="-342900">
              <a:buFont typeface="Arial" panose="020B0604020202020204" pitchFamily="34" charset="0"/>
              <a:buChar char="•"/>
            </a:pPr>
            <a:r>
              <a:rPr lang="en-GB" sz="2000" dirty="0"/>
              <a:t>How the plastic pollution is distributed</a:t>
            </a:r>
            <a:endParaRPr lang="en-GB" sz="2400" dirty="0"/>
          </a:p>
        </p:txBody>
      </p:sp>
    </p:spTree>
    <p:extLst>
      <p:ext uri="{BB962C8B-B14F-4D97-AF65-F5344CB8AC3E}">
        <p14:creationId xmlns:p14="http://schemas.microsoft.com/office/powerpoint/2010/main" val="401844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5935C2-DD67-4A0A-B685-ADEF98D1AD5C}"/>
              </a:ext>
            </a:extLst>
          </p:cNvPr>
          <p:cNvSpPr>
            <a:spLocks noGrp="1"/>
          </p:cNvSpPr>
          <p:nvPr>
            <p:ph type="title"/>
          </p:nvPr>
        </p:nvSpPr>
        <p:spPr/>
        <p:txBody>
          <a:bodyPr/>
          <a:lstStyle/>
          <a:p>
            <a:r>
              <a:rPr lang="en-GB" dirty="0"/>
              <a:t>What We Found</a:t>
            </a:r>
          </a:p>
        </p:txBody>
      </p:sp>
      <p:sp>
        <p:nvSpPr>
          <p:cNvPr id="4" name="Content Placeholder 3">
            <a:extLst>
              <a:ext uri="{FF2B5EF4-FFF2-40B4-BE49-F238E27FC236}">
                <a16:creationId xmlns:a16="http://schemas.microsoft.com/office/drawing/2014/main" id="{2550E1A1-20D5-4BBD-8DEE-C3BE0D6EB901}"/>
              </a:ext>
            </a:extLst>
          </p:cNvPr>
          <p:cNvSpPr>
            <a:spLocks noGrp="1"/>
          </p:cNvSpPr>
          <p:nvPr>
            <p:ph idx="4294967295"/>
          </p:nvPr>
        </p:nvSpPr>
        <p:spPr>
          <a:xfrm>
            <a:off x="659994" y="2454597"/>
            <a:ext cx="4727132" cy="1401542"/>
          </a:xfrm>
        </p:spPr>
        <p:txBody>
          <a:bodyPr>
            <a:normAutofit/>
          </a:bodyPr>
          <a:lstStyle/>
          <a:p>
            <a:r>
              <a:rPr lang="en-GB" dirty="0"/>
              <a:t>Conflicting information</a:t>
            </a:r>
          </a:p>
          <a:p>
            <a:pPr lvl="1"/>
            <a:r>
              <a:rPr lang="en-GB" sz="2000" dirty="0"/>
              <a:t>Pollution under the surface</a:t>
            </a:r>
          </a:p>
          <a:p>
            <a:pPr lvl="1"/>
            <a:r>
              <a:rPr lang="en-GB" sz="2000" dirty="0"/>
              <a:t>Sources of pollution uncertain</a:t>
            </a:r>
          </a:p>
          <a:p>
            <a:pPr lvl="1"/>
            <a:endParaRPr lang="en-GB" dirty="0"/>
          </a:p>
          <a:p>
            <a:pPr lvl="1"/>
            <a:endParaRPr lang="en-GB" dirty="0"/>
          </a:p>
        </p:txBody>
      </p:sp>
      <p:sp>
        <p:nvSpPr>
          <p:cNvPr id="6" name="Content Placeholder 3">
            <a:extLst>
              <a:ext uri="{FF2B5EF4-FFF2-40B4-BE49-F238E27FC236}">
                <a16:creationId xmlns:a16="http://schemas.microsoft.com/office/drawing/2014/main" id="{F9DB6E81-039D-40D2-BD70-1ADDF832A6DC}"/>
              </a:ext>
            </a:extLst>
          </p:cNvPr>
          <p:cNvSpPr txBox="1">
            <a:spLocks/>
          </p:cNvSpPr>
          <p:nvPr/>
        </p:nvSpPr>
        <p:spPr>
          <a:xfrm>
            <a:off x="6620318" y="2454597"/>
            <a:ext cx="5179649" cy="35223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Datasets from articles</a:t>
            </a:r>
          </a:p>
          <a:p>
            <a:pPr lvl="1"/>
            <a:r>
              <a:rPr lang="en-GB" sz="2000" dirty="0"/>
              <a:t>Already prepared and cleaned</a:t>
            </a:r>
          </a:p>
          <a:p>
            <a:pPr lvl="1"/>
            <a:r>
              <a:rPr lang="en-GB" sz="2000" dirty="0"/>
              <a:t>Already explored in articles</a:t>
            </a:r>
          </a:p>
          <a:p>
            <a:pPr lvl="1"/>
            <a:r>
              <a:rPr lang="en-GB" sz="2000" dirty="0"/>
              <a:t>Non-relevant data removed, meaning little scope to explore beyond the article’s discussion itself</a:t>
            </a:r>
          </a:p>
        </p:txBody>
      </p:sp>
      <p:sp>
        <p:nvSpPr>
          <p:cNvPr id="7" name="Content Placeholder 3">
            <a:extLst>
              <a:ext uri="{FF2B5EF4-FFF2-40B4-BE49-F238E27FC236}">
                <a16:creationId xmlns:a16="http://schemas.microsoft.com/office/drawing/2014/main" id="{AFBE93F2-C626-407D-8A4D-42AE7BF98ACF}"/>
              </a:ext>
            </a:extLst>
          </p:cNvPr>
          <p:cNvSpPr txBox="1">
            <a:spLocks/>
          </p:cNvSpPr>
          <p:nvPr/>
        </p:nvSpPr>
        <p:spPr>
          <a:xfrm>
            <a:off x="2587404" y="5884680"/>
            <a:ext cx="8265886" cy="639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We had many references, but no hypothesis…</a:t>
            </a:r>
          </a:p>
        </p:txBody>
      </p:sp>
      <p:sp>
        <p:nvSpPr>
          <p:cNvPr id="2" name="Rectangle 1">
            <a:extLst>
              <a:ext uri="{FF2B5EF4-FFF2-40B4-BE49-F238E27FC236}">
                <a16:creationId xmlns:a16="http://schemas.microsoft.com/office/drawing/2014/main" id="{D66CE07B-3D60-4812-8DAA-D3B34373B3A3}"/>
              </a:ext>
            </a:extLst>
          </p:cNvPr>
          <p:cNvSpPr/>
          <p:nvPr/>
        </p:nvSpPr>
        <p:spPr>
          <a:xfrm>
            <a:off x="5036757" y="1081637"/>
            <a:ext cx="2829685" cy="923330"/>
          </a:xfrm>
          <a:prstGeom prst="rect">
            <a:avLst/>
          </a:prstGeom>
        </p:spPr>
        <p:txBody>
          <a:bodyPr wrap="none">
            <a:spAutoFit/>
          </a:bodyPr>
          <a:lstStyle/>
          <a:p>
            <a:r>
              <a:rPr lang="en-GB" sz="5400" dirty="0"/>
              <a:t>Problems</a:t>
            </a:r>
          </a:p>
        </p:txBody>
      </p:sp>
      <p:pic>
        <p:nvPicPr>
          <p:cNvPr id="8" name="Picture 7">
            <a:extLst>
              <a:ext uri="{FF2B5EF4-FFF2-40B4-BE49-F238E27FC236}">
                <a16:creationId xmlns:a16="http://schemas.microsoft.com/office/drawing/2014/main" id="{74F3FD83-5FB1-4368-82C6-16DD6B926E8E}"/>
              </a:ext>
            </a:extLst>
          </p:cNvPr>
          <p:cNvPicPr>
            <a:picLocks noChangeAspect="1"/>
          </p:cNvPicPr>
          <p:nvPr/>
        </p:nvPicPr>
        <p:blipFill>
          <a:blip r:embed="rId3"/>
          <a:stretch>
            <a:fillRect/>
          </a:stretch>
        </p:blipFill>
        <p:spPr>
          <a:xfrm>
            <a:off x="3886380" y="954497"/>
            <a:ext cx="1086421" cy="1278634"/>
          </a:xfrm>
          <a:prstGeom prst="rect">
            <a:avLst/>
          </a:prstGeom>
        </p:spPr>
      </p:pic>
      <p:grpSp>
        <p:nvGrpSpPr>
          <p:cNvPr id="16" name="Group 15">
            <a:extLst>
              <a:ext uri="{FF2B5EF4-FFF2-40B4-BE49-F238E27FC236}">
                <a16:creationId xmlns:a16="http://schemas.microsoft.com/office/drawing/2014/main" id="{B3C3333D-BE5A-4095-8F87-30A5E6CEEF0F}"/>
              </a:ext>
            </a:extLst>
          </p:cNvPr>
          <p:cNvGrpSpPr/>
          <p:nvPr/>
        </p:nvGrpSpPr>
        <p:grpSpPr>
          <a:xfrm>
            <a:off x="3511391" y="4081546"/>
            <a:ext cx="3497943" cy="1202720"/>
            <a:chOff x="3511391" y="4273391"/>
            <a:chExt cx="3497943" cy="1202720"/>
          </a:xfrm>
        </p:grpSpPr>
        <p:pic>
          <p:nvPicPr>
            <p:cNvPr id="10" name="Picture 9">
              <a:extLst>
                <a:ext uri="{FF2B5EF4-FFF2-40B4-BE49-F238E27FC236}">
                  <a16:creationId xmlns:a16="http://schemas.microsoft.com/office/drawing/2014/main" id="{86E857DF-2337-4F71-AEA9-16BDFB4F81B4}"/>
                </a:ext>
              </a:extLst>
            </p:cNvPr>
            <p:cNvPicPr>
              <a:picLocks noChangeAspect="1"/>
            </p:cNvPicPr>
            <p:nvPr/>
          </p:nvPicPr>
          <p:blipFill rotWithShape="1">
            <a:blip r:embed="rId4"/>
            <a:srcRect b="8618"/>
            <a:stretch/>
          </p:blipFill>
          <p:spPr>
            <a:xfrm>
              <a:off x="3511391" y="4273391"/>
              <a:ext cx="2889790" cy="910880"/>
            </a:xfrm>
            <a:prstGeom prst="rect">
              <a:avLst/>
            </a:prstGeom>
          </p:spPr>
        </p:pic>
        <p:sp>
          <p:nvSpPr>
            <p:cNvPr id="11" name="TextBox 10">
              <a:extLst>
                <a:ext uri="{FF2B5EF4-FFF2-40B4-BE49-F238E27FC236}">
                  <a16:creationId xmlns:a16="http://schemas.microsoft.com/office/drawing/2014/main" id="{F8062AD1-F338-4778-9518-4B5189CF7B68}"/>
                </a:ext>
              </a:extLst>
            </p:cNvPr>
            <p:cNvSpPr txBox="1"/>
            <p:nvPr/>
          </p:nvSpPr>
          <p:spPr>
            <a:xfrm>
              <a:off x="3511391" y="5229890"/>
              <a:ext cx="3497943" cy="246221"/>
            </a:xfrm>
            <a:prstGeom prst="rect">
              <a:avLst/>
            </a:prstGeom>
            <a:noFill/>
          </p:spPr>
          <p:txBody>
            <a:bodyPr wrap="square" rtlCol="0">
              <a:spAutoFit/>
            </a:bodyPr>
            <a:lstStyle/>
            <a:p>
              <a:r>
                <a:rPr lang="en-GB" sz="1000" dirty="0"/>
                <a:t>Source: </a:t>
              </a:r>
              <a:r>
                <a:rPr lang="en-GB" sz="1000" dirty="0">
                  <a:hlinkClick r:id="rId5"/>
                </a:rPr>
                <a:t>PNAS (2019)</a:t>
              </a:r>
              <a:endParaRPr lang="en-GB" sz="1000" dirty="0"/>
            </a:p>
          </p:txBody>
        </p:sp>
      </p:grpSp>
      <p:grpSp>
        <p:nvGrpSpPr>
          <p:cNvPr id="15" name="Group 14">
            <a:extLst>
              <a:ext uri="{FF2B5EF4-FFF2-40B4-BE49-F238E27FC236}">
                <a16:creationId xmlns:a16="http://schemas.microsoft.com/office/drawing/2014/main" id="{8A8C5E00-7C23-4C2C-A19E-8A307DA7A538}"/>
              </a:ext>
            </a:extLst>
          </p:cNvPr>
          <p:cNvGrpSpPr/>
          <p:nvPr/>
        </p:nvGrpSpPr>
        <p:grpSpPr>
          <a:xfrm>
            <a:off x="312658" y="4082239"/>
            <a:ext cx="3577318" cy="1362124"/>
            <a:chOff x="312658" y="4274084"/>
            <a:chExt cx="3577318" cy="1362124"/>
          </a:xfrm>
        </p:grpSpPr>
        <p:pic>
          <p:nvPicPr>
            <p:cNvPr id="9" name="Picture 8">
              <a:extLst>
                <a:ext uri="{FF2B5EF4-FFF2-40B4-BE49-F238E27FC236}">
                  <a16:creationId xmlns:a16="http://schemas.microsoft.com/office/drawing/2014/main" id="{5F53285F-DFD5-4BB9-9593-0317E8BBDBFD}"/>
                </a:ext>
              </a:extLst>
            </p:cNvPr>
            <p:cNvPicPr>
              <a:picLocks noChangeAspect="1"/>
            </p:cNvPicPr>
            <p:nvPr/>
          </p:nvPicPr>
          <p:blipFill rotWithShape="1">
            <a:blip r:embed="rId6"/>
            <a:srcRect b="45405"/>
            <a:stretch/>
          </p:blipFill>
          <p:spPr>
            <a:xfrm>
              <a:off x="312658" y="4274084"/>
              <a:ext cx="3055857" cy="1127404"/>
            </a:xfrm>
            <a:prstGeom prst="rect">
              <a:avLst/>
            </a:prstGeom>
          </p:spPr>
        </p:pic>
        <p:sp>
          <p:nvSpPr>
            <p:cNvPr id="12" name="TextBox 11">
              <a:extLst>
                <a:ext uri="{FF2B5EF4-FFF2-40B4-BE49-F238E27FC236}">
                  <a16:creationId xmlns:a16="http://schemas.microsoft.com/office/drawing/2014/main" id="{A86D7F3B-EF25-40C9-8CCD-2C08DF6EB5C2}"/>
                </a:ext>
              </a:extLst>
            </p:cNvPr>
            <p:cNvSpPr txBox="1"/>
            <p:nvPr/>
          </p:nvSpPr>
          <p:spPr>
            <a:xfrm>
              <a:off x="392033" y="5389987"/>
              <a:ext cx="3497943" cy="246221"/>
            </a:xfrm>
            <a:prstGeom prst="rect">
              <a:avLst/>
            </a:prstGeom>
            <a:noFill/>
          </p:spPr>
          <p:txBody>
            <a:bodyPr wrap="square" rtlCol="0">
              <a:spAutoFit/>
            </a:bodyPr>
            <a:lstStyle/>
            <a:p>
              <a:r>
                <a:rPr lang="en-GB" sz="1000" dirty="0"/>
                <a:t>Source: </a:t>
              </a:r>
              <a:r>
                <a:rPr lang="en-GB" sz="1000" dirty="0">
                  <a:hlinkClick r:id="rId7"/>
                </a:rPr>
                <a:t>World Economic Forum (2018)</a:t>
              </a:r>
              <a:endParaRPr lang="en-GB" sz="1000" dirty="0"/>
            </a:p>
          </p:txBody>
        </p:sp>
      </p:grpSp>
    </p:spTree>
    <p:extLst>
      <p:ext uri="{BB962C8B-B14F-4D97-AF65-F5344CB8AC3E}">
        <p14:creationId xmlns:p14="http://schemas.microsoft.com/office/powerpoint/2010/main" val="194691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106587-00C1-4D8B-9A5F-037E32FA2A3D}"/>
              </a:ext>
            </a:extLst>
          </p:cNvPr>
          <p:cNvSpPr>
            <a:spLocks noGrp="1"/>
          </p:cNvSpPr>
          <p:nvPr>
            <p:ph type="title"/>
          </p:nvPr>
        </p:nvSpPr>
        <p:spPr/>
        <p:txBody>
          <a:bodyPr/>
          <a:lstStyle/>
          <a:p>
            <a:r>
              <a:rPr lang="en-GB" dirty="0"/>
              <a:t>Turning Point</a:t>
            </a:r>
          </a:p>
        </p:txBody>
      </p:sp>
      <p:sp>
        <p:nvSpPr>
          <p:cNvPr id="4" name="Content Placeholder 3">
            <a:extLst>
              <a:ext uri="{FF2B5EF4-FFF2-40B4-BE49-F238E27FC236}">
                <a16:creationId xmlns:a16="http://schemas.microsoft.com/office/drawing/2014/main" id="{A7E00B22-6E76-4776-8880-0C773DA469B9}"/>
              </a:ext>
            </a:extLst>
          </p:cNvPr>
          <p:cNvSpPr>
            <a:spLocks noGrp="1"/>
          </p:cNvSpPr>
          <p:nvPr>
            <p:ph idx="4294967295"/>
          </p:nvPr>
        </p:nvSpPr>
        <p:spPr>
          <a:xfrm>
            <a:off x="117446" y="1074057"/>
            <a:ext cx="7448098" cy="5102907"/>
          </a:xfrm>
        </p:spPr>
        <p:txBody>
          <a:bodyPr/>
          <a:lstStyle/>
          <a:p>
            <a:pPr marL="0" indent="0">
              <a:buNone/>
            </a:pPr>
            <a:r>
              <a:rPr lang="en-GB" dirty="0"/>
              <a:t>Found a raw </a:t>
            </a:r>
            <a:r>
              <a:rPr lang="en-GB" dirty="0">
                <a:hlinkClick r:id="rId3"/>
              </a:rPr>
              <a:t>dataset</a:t>
            </a:r>
            <a:r>
              <a:rPr lang="en-GB" dirty="0"/>
              <a:t> of plastic debris collected in locations over time</a:t>
            </a:r>
          </a:p>
          <a:p>
            <a:endParaRPr lang="en-GB" dirty="0"/>
          </a:p>
          <a:p>
            <a:pPr marL="0" indent="0">
              <a:buNone/>
            </a:pPr>
            <a:r>
              <a:rPr lang="en-GB" dirty="0"/>
              <a:t>Narrowed focus and developed a hypothesis</a:t>
            </a:r>
          </a:p>
          <a:p>
            <a:pPr marL="0" indent="0">
              <a:buNone/>
            </a:pPr>
            <a:r>
              <a:rPr lang="en-GB" sz="2000" dirty="0"/>
              <a:t>“Plastic pollution composition remains constant over time”</a:t>
            </a:r>
          </a:p>
        </p:txBody>
      </p:sp>
      <p:pic>
        <p:nvPicPr>
          <p:cNvPr id="5" name="Picture 4" descr="A screenshot of a cell phone&#10;&#10;Description automatically generated">
            <a:extLst>
              <a:ext uri="{FF2B5EF4-FFF2-40B4-BE49-F238E27FC236}">
                <a16:creationId xmlns:a16="http://schemas.microsoft.com/office/drawing/2014/main" id="{D9608F30-4868-4CD1-9506-4C1B6D1BB4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292" y="3208941"/>
            <a:ext cx="3556001" cy="3556001"/>
          </a:xfrm>
          <a:prstGeom prst="rect">
            <a:avLst/>
          </a:prstGeom>
        </p:spPr>
      </p:pic>
      <p:pic>
        <p:nvPicPr>
          <p:cNvPr id="7" name="Picture 6">
            <a:extLst>
              <a:ext uri="{FF2B5EF4-FFF2-40B4-BE49-F238E27FC236}">
                <a16:creationId xmlns:a16="http://schemas.microsoft.com/office/drawing/2014/main" id="{54553376-C459-4153-A1B3-C924247B542A}"/>
              </a:ext>
            </a:extLst>
          </p:cNvPr>
          <p:cNvPicPr>
            <a:picLocks noChangeAspect="1"/>
          </p:cNvPicPr>
          <p:nvPr/>
        </p:nvPicPr>
        <p:blipFill>
          <a:blip r:embed="rId5"/>
          <a:stretch>
            <a:fillRect/>
          </a:stretch>
        </p:blipFill>
        <p:spPr>
          <a:xfrm>
            <a:off x="7842381" y="995479"/>
            <a:ext cx="3941597" cy="2431175"/>
          </a:xfrm>
          <a:prstGeom prst="rect">
            <a:avLst/>
          </a:prstGeom>
        </p:spPr>
      </p:pic>
      <p:pic>
        <p:nvPicPr>
          <p:cNvPr id="6" name="Picture 5" descr="A close up of a map&#10;&#10;Description automatically generated">
            <a:extLst>
              <a:ext uri="{FF2B5EF4-FFF2-40B4-BE49-F238E27FC236}">
                <a16:creationId xmlns:a16="http://schemas.microsoft.com/office/drawing/2014/main" id="{CFBCB4E7-BB0E-4037-B24D-99625A126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973" y="3337275"/>
            <a:ext cx="7034093" cy="3517047"/>
          </a:xfrm>
          <a:prstGeom prst="rect">
            <a:avLst/>
          </a:prstGeom>
        </p:spPr>
      </p:pic>
    </p:spTree>
    <p:extLst>
      <p:ext uri="{BB962C8B-B14F-4D97-AF65-F5344CB8AC3E}">
        <p14:creationId xmlns:p14="http://schemas.microsoft.com/office/powerpoint/2010/main" val="139451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15CB84-2703-4DD6-B74B-2DCB669BF44C}"/>
              </a:ext>
            </a:extLst>
          </p:cNvPr>
          <p:cNvSpPr>
            <a:spLocks noGrp="1"/>
          </p:cNvSpPr>
          <p:nvPr>
            <p:ph type="title"/>
          </p:nvPr>
        </p:nvSpPr>
        <p:spPr/>
        <p:txBody>
          <a:bodyPr/>
          <a:lstStyle/>
          <a:p>
            <a:r>
              <a:rPr lang="en-GB" dirty="0"/>
              <a:t>What We Have Done</a:t>
            </a:r>
          </a:p>
        </p:txBody>
      </p:sp>
      <p:sp>
        <p:nvSpPr>
          <p:cNvPr id="4" name="Content Placeholder 3">
            <a:extLst>
              <a:ext uri="{FF2B5EF4-FFF2-40B4-BE49-F238E27FC236}">
                <a16:creationId xmlns:a16="http://schemas.microsoft.com/office/drawing/2014/main" id="{30DA1BA1-41C3-4A24-BEBE-B2A8CDF3995C}"/>
              </a:ext>
            </a:extLst>
          </p:cNvPr>
          <p:cNvSpPr>
            <a:spLocks noGrp="1"/>
          </p:cNvSpPr>
          <p:nvPr>
            <p:ph idx="4294967295"/>
          </p:nvPr>
        </p:nvSpPr>
        <p:spPr>
          <a:xfrm>
            <a:off x="373163" y="998291"/>
            <a:ext cx="8913450" cy="1493239"/>
          </a:xfrm>
        </p:spPr>
        <p:txBody>
          <a:bodyPr>
            <a:normAutofit/>
          </a:bodyPr>
          <a:lstStyle/>
          <a:p>
            <a:pPr marL="0" indent="0">
              <a:buNone/>
            </a:pPr>
            <a:r>
              <a:rPr lang="en-GB" sz="3000" dirty="0"/>
              <a:t>Data needed cleaning</a:t>
            </a:r>
          </a:p>
          <a:p>
            <a:pPr lvl="1"/>
            <a:r>
              <a:rPr lang="en-GB" dirty="0"/>
              <a:t>Some things classified as rubber gloves, were not rubber at all</a:t>
            </a:r>
          </a:p>
          <a:p>
            <a:pPr lvl="1"/>
            <a:r>
              <a:rPr lang="en-GB" dirty="0"/>
              <a:t>Some long/</a:t>
            </a:r>
            <a:r>
              <a:rPr lang="en-GB" dirty="0" err="1"/>
              <a:t>lat</a:t>
            </a:r>
            <a:r>
              <a:rPr lang="en-GB" dirty="0"/>
              <a:t> positions seemed incorrect</a:t>
            </a:r>
          </a:p>
          <a:p>
            <a:pPr lvl="1"/>
            <a:endParaRPr lang="en-GB" dirty="0"/>
          </a:p>
          <a:p>
            <a:pPr marL="0" indent="0">
              <a:buNone/>
            </a:pPr>
            <a:endParaRPr lang="en-GB" dirty="0"/>
          </a:p>
          <a:p>
            <a:pPr marL="0" indent="0">
              <a:buNone/>
            </a:pPr>
            <a:endParaRPr lang="en-GB" dirty="0"/>
          </a:p>
          <a:p>
            <a:pPr lvl="1"/>
            <a:endParaRPr lang="en-GB" dirty="0"/>
          </a:p>
        </p:txBody>
      </p:sp>
      <p:pic>
        <p:nvPicPr>
          <p:cNvPr id="5" name="Picture 4" descr="A screenshot of a cell phone&#10;&#10;Description automatically generated">
            <a:extLst>
              <a:ext uri="{FF2B5EF4-FFF2-40B4-BE49-F238E27FC236}">
                <a16:creationId xmlns:a16="http://schemas.microsoft.com/office/drawing/2014/main" id="{6D970FCF-106C-48C6-BF85-1A384A0C5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511" y="2644943"/>
            <a:ext cx="5107642" cy="3150391"/>
          </a:xfrm>
          <a:prstGeom prst="rect">
            <a:avLst/>
          </a:prstGeom>
        </p:spPr>
      </p:pic>
      <p:sp>
        <p:nvSpPr>
          <p:cNvPr id="2" name="TextBox 1">
            <a:extLst>
              <a:ext uri="{FF2B5EF4-FFF2-40B4-BE49-F238E27FC236}">
                <a16:creationId xmlns:a16="http://schemas.microsoft.com/office/drawing/2014/main" id="{864989EB-906A-48AA-A7E5-8B5B07673FD7}"/>
              </a:ext>
            </a:extLst>
          </p:cNvPr>
          <p:cNvSpPr txBox="1"/>
          <p:nvPr/>
        </p:nvSpPr>
        <p:spPr>
          <a:xfrm>
            <a:off x="373163" y="3238149"/>
            <a:ext cx="5952136" cy="2877711"/>
          </a:xfrm>
          <a:prstGeom prst="rect">
            <a:avLst/>
          </a:prstGeom>
          <a:noFill/>
        </p:spPr>
        <p:txBody>
          <a:bodyPr wrap="square" rtlCol="0">
            <a:spAutoFit/>
          </a:bodyPr>
          <a:lstStyle/>
          <a:p>
            <a:endParaRPr lang="en-GB" dirty="0"/>
          </a:p>
          <a:p>
            <a:r>
              <a:rPr lang="en-GB" sz="3000" dirty="0"/>
              <a:t>Found some interesting stories</a:t>
            </a:r>
          </a:p>
          <a:p>
            <a:endParaRPr lang="en-GB" sz="900" dirty="0"/>
          </a:p>
          <a:p>
            <a:pPr marL="742950" lvl="1" indent="-285750">
              <a:buFont typeface="Arial" panose="020B0604020202020204" pitchFamily="34" charset="0"/>
              <a:buChar char="•"/>
            </a:pPr>
            <a:r>
              <a:rPr lang="en-GB" sz="2400" dirty="0"/>
              <a:t>Cigarette butts decrease over time</a:t>
            </a:r>
          </a:p>
          <a:p>
            <a:pPr marL="1200150" lvl="2" indent="-285750">
              <a:buFont typeface="Arial" panose="020B0604020202020204" pitchFamily="34" charset="0"/>
              <a:buChar char="•"/>
            </a:pPr>
            <a:r>
              <a:rPr lang="en-GB" sz="1600" dirty="0"/>
              <a:t>Possibly indicative of less smokers or more vaping?</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sz="2400" dirty="0"/>
              <a:t>Fireworks are collected most in July and in North America </a:t>
            </a:r>
          </a:p>
          <a:p>
            <a:pPr marL="1200150" lvl="2" indent="-285750">
              <a:buFont typeface="Arial" panose="020B0604020202020204" pitchFamily="34" charset="0"/>
              <a:buChar char="•"/>
            </a:pPr>
            <a:r>
              <a:rPr lang="en-GB" dirty="0"/>
              <a:t>Possibly indicative of 4 July celebrations?</a:t>
            </a:r>
          </a:p>
        </p:txBody>
      </p:sp>
    </p:spTree>
    <p:extLst>
      <p:ext uri="{BB962C8B-B14F-4D97-AF65-F5344CB8AC3E}">
        <p14:creationId xmlns:p14="http://schemas.microsoft.com/office/powerpoint/2010/main" val="306847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94BA6C-012F-44DF-9552-88801B1009C4}"/>
              </a:ext>
            </a:extLst>
          </p:cNvPr>
          <p:cNvSpPr>
            <a:spLocks noGrp="1"/>
          </p:cNvSpPr>
          <p:nvPr>
            <p:ph type="title"/>
          </p:nvPr>
        </p:nvSpPr>
        <p:spPr/>
        <p:txBody>
          <a:bodyPr/>
          <a:lstStyle/>
          <a:p>
            <a:r>
              <a:rPr lang="en-GB" dirty="0"/>
              <a:t>What We Are Doing Next</a:t>
            </a:r>
          </a:p>
        </p:txBody>
      </p:sp>
      <p:sp>
        <p:nvSpPr>
          <p:cNvPr id="4" name="Content Placeholder 3">
            <a:extLst>
              <a:ext uri="{FF2B5EF4-FFF2-40B4-BE49-F238E27FC236}">
                <a16:creationId xmlns:a16="http://schemas.microsoft.com/office/drawing/2014/main" id="{88FC09C5-D29E-4A80-9669-4453C614679F}"/>
              </a:ext>
            </a:extLst>
          </p:cNvPr>
          <p:cNvSpPr>
            <a:spLocks noGrp="1"/>
          </p:cNvSpPr>
          <p:nvPr>
            <p:ph idx="4294967295"/>
          </p:nvPr>
        </p:nvSpPr>
        <p:spPr>
          <a:xfrm>
            <a:off x="360727" y="1400960"/>
            <a:ext cx="10515600" cy="4910227"/>
          </a:xfrm>
        </p:spPr>
        <p:txBody>
          <a:bodyPr>
            <a:normAutofit/>
          </a:bodyPr>
          <a:lstStyle/>
          <a:p>
            <a:r>
              <a:rPr lang="en-GB" dirty="0"/>
              <a:t>Exploring the ideas of</a:t>
            </a:r>
          </a:p>
          <a:p>
            <a:pPr lvl="1"/>
            <a:r>
              <a:rPr lang="en-GB" dirty="0"/>
              <a:t>Event driven pollution </a:t>
            </a:r>
          </a:p>
          <a:p>
            <a:pPr lvl="2"/>
            <a:r>
              <a:rPr lang="en-GB" sz="1800" dirty="0"/>
              <a:t>(e.g. fireworks after 4</a:t>
            </a:r>
            <a:r>
              <a:rPr lang="en-GB" sz="1800" baseline="30000" dirty="0"/>
              <a:t>th</a:t>
            </a:r>
            <a:r>
              <a:rPr lang="en-GB" sz="1800" dirty="0"/>
              <a:t> July?)</a:t>
            </a:r>
          </a:p>
          <a:p>
            <a:pPr lvl="1"/>
            <a:r>
              <a:rPr lang="en-GB" dirty="0"/>
              <a:t>Location driven pollution </a:t>
            </a:r>
          </a:p>
          <a:p>
            <a:pPr lvl="2"/>
            <a:r>
              <a:rPr lang="en-GB" sz="1800" dirty="0"/>
              <a:t>(e.g. are fireworks recorded in North America and no where else?)</a:t>
            </a:r>
          </a:p>
          <a:p>
            <a:pPr lvl="1"/>
            <a:r>
              <a:rPr lang="en-GB" dirty="0"/>
              <a:t>Item pairing </a:t>
            </a:r>
          </a:p>
          <a:p>
            <a:pPr lvl="2"/>
            <a:r>
              <a:rPr lang="en-GB" sz="1800" dirty="0"/>
              <a:t>(e.g. are 6-pack beer rings observed at the same time as fireworks? )</a:t>
            </a:r>
          </a:p>
          <a:p>
            <a:pPr lvl="1"/>
            <a:endParaRPr lang="en-GB" dirty="0"/>
          </a:p>
          <a:p>
            <a:r>
              <a:rPr lang="en-GB" dirty="0"/>
              <a:t>Building a model to predict the proportion of plastics given Month and Location</a:t>
            </a:r>
          </a:p>
          <a:p>
            <a:pPr lvl="1"/>
            <a:endParaRPr lang="en-GB" dirty="0"/>
          </a:p>
          <a:p>
            <a:r>
              <a:rPr lang="en-GB" dirty="0"/>
              <a:t>A lot of writing, reviewing and editing…</a:t>
            </a:r>
          </a:p>
          <a:p>
            <a:pPr lvl="1"/>
            <a:endParaRPr lang="en-GB" dirty="0"/>
          </a:p>
          <a:p>
            <a:pPr lvl="1"/>
            <a:endParaRPr lang="en-GB" dirty="0"/>
          </a:p>
        </p:txBody>
      </p:sp>
    </p:spTree>
    <p:extLst>
      <p:ext uri="{BB962C8B-B14F-4D97-AF65-F5344CB8AC3E}">
        <p14:creationId xmlns:p14="http://schemas.microsoft.com/office/powerpoint/2010/main" val="4169300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1954</TotalTime>
  <Words>721</Words>
  <Application>Microsoft Office PowerPoint</Application>
  <PresentationFormat>Widescreen</PresentationFormat>
  <Paragraphs>87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Marine Plastic Pollution</vt:lpstr>
      <vt:lpstr>From The Beginning</vt:lpstr>
      <vt:lpstr>What We Found</vt:lpstr>
      <vt:lpstr>Turning Point</vt:lpstr>
      <vt:lpstr>What We Have Done</vt:lpstr>
      <vt:lpstr>What We Are Doing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Jewell</dc:creator>
  <cp:lastModifiedBy>Stuart Watt</cp:lastModifiedBy>
  <cp:revision>12</cp:revision>
  <dcterms:created xsi:type="dcterms:W3CDTF">2020-03-04T08:58:15Z</dcterms:created>
  <dcterms:modified xsi:type="dcterms:W3CDTF">2020-03-11T22:34:55Z</dcterms:modified>
</cp:coreProperties>
</file>