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9"/>
  </p:notesMasterIdLst>
  <p:sldIdLst>
    <p:sldId id="256" r:id="rId2"/>
    <p:sldId id="267" r:id="rId3"/>
    <p:sldId id="275" r:id="rId4"/>
    <p:sldId id="268" r:id="rId5"/>
    <p:sldId id="257" r:id="rId6"/>
    <p:sldId id="261" r:id="rId7"/>
    <p:sldId id="264" r:id="rId8"/>
    <p:sldId id="263" r:id="rId9"/>
    <p:sldId id="269" r:id="rId10"/>
    <p:sldId id="265" r:id="rId11"/>
    <p:sldId id="266" r:id="rId12"/>
    <p:sldId id="259" r:id="rId13"/>
    <p:sldId id="271" r:id="rId14"/>
    <p:sldId id="258" r:id="rId15"/>
    <p:sldId id="272" r:id="rId16"/>
    <p:sldId id="270" r:id="rId17"/>
    <p:sldId id="276" r:id="rId18"/>
    <p:sldId id="273" r:id="rId19"/>
    <p:sldId id="274" r:id="rId20"/>
    <p:sldId id="278" r:id="rId21"/>
    <p:sldId id="282" r:id="rId22"/>
    <p:sldId id="283" r:id="rId23"/>
    <p:sldId id="262" r:id="rId24"/>
    <p:sldId id="277" r:id="rId25"/>
    <p:sldId id="284"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79736-91C0-634E-A38F-CFF528A5539E}" v="29" dt="2020-10-26T05:33:3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4"/>
    <p:restoredTop sz="94722"/>
  </p:normalViewPr>
  <p:slideViewPr>
    <p:cSldViewPr snapToGrid="0" snapToObjects="1">
      <p:cViewPr>
        <p:scale>
          <a:sx n="65" d="100"/>
          <a:sy n="65" d="100"/>
        </p:scale>
        <p:origin x="240" y="-20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18021-3249-43E7-AC62-1EDF4591F1F7}"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2A6E6-0A5E-4DE4-B2A2-42C518E1436B}" type="slidenum">
              <a:rPr lang="en-GB" smtClean="0"/>
              <a:t>‹#›</a:t>
            </a:fld>
            <a:endParaRPr lang="en-GB"/>
          </a:p>
        </p:txBody>
      </p:sp>
    </p:spTree>
    <p:extLst>
      <p:ext uri="{BB962C8B-B14F-4D97-AF65-F5344CB8AC3E}">
        <p14:creationId xmlns:p14="http://schemas.microsoft.com/office/powerpoint/2010/main" val="334754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A2A6E6-0A5E-4DE4-B2A2-42C518E1436B}" type="slidenum">
              <a:rPr lang="en-GB" smtClean="0"/>
              <a:t>14</a:t>
            </a:fld>
            <a:endParaRPr lang="en-GB"/>
          </a:p>
        </p:txBody>
      </p:sp>
    </p:spTree>
    <p:extLst>
      <p:ext uri="{BB962C8B-B14F-4D97-AF65-F5344CB8AC3E}">
        <p14:creationId xmlns:p14="http://schemas.microsoft.com/office/powerpoint/2010/main" val="237196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5878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4059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6111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0901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1324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6138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6452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5170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8104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7505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10/25/20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2241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10/25/20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56894858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7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357D5-5929-A445-B619-1A29B4E32DDD}"/>
              </a:ext>
            </a:extLst>
          </p:cNvPr>
          <p:cNvSpPr>
            <a:spLocks noGrp="1"/>
          </p:cNvSpPr>
          <p:nvPr>
            <p:ph type="ctrTitle"/>
          </p:nvPr>
        </p:nvSpPr>
        <p:spPr>
          <a:xfrm>
            <a:off x="6522183" y="1457325"/>
            <a:ext cx="5212619" cy="2387600"/>
          </a:xfrm>
        </p:spPr>
        <p:txBody>
          <a:bodyPr>
            <a:normAutofit/>
          </a:bodyPr>
          <a:lstStyle/>
          <a:p>
            <a:pPr algn="l"/>
            <a:r>
              <a:rPr lang="en-US" dirty="0">
                <a:gradFill flip="none" rotWithShape="1">
                  <a:gsLst>
                    <a:gs pos="0">
                      <a:schemeClr val="accent5">
                        <a:alpha val="70000"/>
                      </a:schemeClr>
                    </a:gs>
                    <a:gs pos="100000">
                      <a:schemeClr val="accent1">
                        <a:alpha val="70000"/>
                      </a:schemeClr>
                    </a:gs>
                  </a:gsLst>
                  <a:lin ang="0" scaled="1"/>
                  <a:tileRect/>
                </a:gradFill>
              </a:rPr>
              <a:t>Everything is not as it seems…</a:t>
            </a:r>
          </a:p>
        </p:txBody>
      </p:sp>
      <p:sp>
        <p:nvSpPr>
          <p:cNvPr id="3" name="Subtitle 2">
            <a:extLst>
              <a:ext uri="{FF2B5EF4-FFF2-40B4-BE49-F238E27FC236}">
                <a16:creationId xmlns:a16="http://schemas.microsoft.com/office/drawing/2014/main" id="{A610DAEF-D1EE-1D45-BAA5-3B519BF0B333}"/>
              </a:ext>
            </a:extLst>
          </p:cNvPr>
          <p:cNvSpPr>
            <a:spLocks noGrp="1"/>
          </p:cNvSpPr>
          <p:nvPr>
            <p:ph type="subTitle" idx="1"/>
          </p:nvPr>
        </p:nvSpPr>
        <p:spPr>
          <a:xfrm>
            <a:off x="6522183" y="3937000"/>
            <a:ext cx="5212619" cy="1655762"/>
          </a:xfrm>
        </p:spPr>
        <p:txBody>
          <a:bodyPr>
            <a:normAutofit/>
          </a:bodyPr>
          <a:lstStyle/>
          <a:p>
            <a:pPr algn="l"/>
            <a:r>
              <a:rPr lang="en-US" sz="2200" dirty="0">
                <a:solidFill>
                  <a:schemeClr val="tx2">
                    <a:alpha val="60000"/>
                  </a:schemeClr>
                </a:solidFill>
              </a:rPr>
              <a:t>Women in Data Hackathon</a:t>
            </a:r>
          </a:p>
        </p:txBody>
      </p:sp>
      <p:pic>
        <p:nvPicPr>
          <p:cNvPr id="1026" name="Picture 2" descr="Worldmap background design Free Vector">
            <a:extLst>
              <a:ext uri="{FF2B5EF4-FFF2-40B4-BE49-F238E27FC236}">
                <a16:creationId xmlns:a16="http://schemas.microsoft.com/office/drawing/2014/main" id="{3CE97249-EF74-254D-9E3A-9C7DE4C712C6}"/>
              </a:ext>
            </a:extLst>
          </p:cNvPr>
          <p:cNvPicPr>
            <a:picLocks noChangeAspect="1" noChangeArrowheads="1"/>
          </p:cNvPicPr>
          <p:nvPr/>
        </p:nvPicPr>
        <p:blipFill>
          <a:blip r:embed="rId3">
            <a:alphaModFix amt="90000"/>
            <a:extLst>
              <a:ext uri="{28A0092B-C50C-407E-A947-70E740481C1C}">
                <a14:useLocalDpi xmlns:a14="http://schemas.microsoft.com/office/drawing/2010/main" val="0"/>
              </a:ext>
            </a:extLst>
          </a:blip>
          <a:stretch>
            <a:fillRect/>
          </a:stretch>
        </p:blipFill>
        <p:spPr bwMode="auto">
          <a:xfrm>
            <a:off x="457198" y="1528762"/>
            <a:ext cx="5715001"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77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a:solidFill>
                  <a:schemeClr val="tx1">
                    <a:lumMod val="50000"/>
                    <a:lumOff val="50000"/>
                    <a:alpha val="70000"/>
                  </a:schemeClr>
                </a:solidFill>
              </a:rPr>
              <a:t>The challenges faced and strategies employed will also be very different between small and large countries. </a:t>
            </a:r>
          </a:p>
          <a:p>
            <a:pPr marL="228600" indent="0">
              <a:buNone/>
            </a:pPr>
            <a:endParaRPr lang="en-US" sz="4500" dirty="0">
              <a:solidFill>
                <a:schemeClr val="tx1">
                  <a:lumMod val="50000"/>
                  <a:lumOff val="50000"/>
                  <a:alpha val="70000"/>
                </a:schemeClr>
              </a:solidFill>
            </a:endParaRPr>
          </a:p>
          <a:p>
            <a:pPr marL="228600" indent="0">
              <a:buNone/>
            </a:pPr>
            <a:r>
              <a:rPr lang="en-US" sz="4500" dirty="0">
                <a:solidFill>
                  <a:schemeClr val="tx1">
                    <a:lumMod val="50000"/>
                    <a:lumOff val="50000"/>
                    <a:alpha val="70000"/>
                  </a:schemeClr>
                </a:solidFill>
              </a:rPr>
              <a:t>It may be easier to enforce travel restrictions and internal movement on a small central country with the use of a central force, rather than in a large country where there may be dependencies on federated forces (states and counties).</a:t>
            </a:r>
          </a:p>
          <a:p>
            <a:pPr marL="228600" indent="0">
              <a:buNone/>
            </a:pPr>
            <a:endParaRPr lang="en-US" dirty="0"/>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3200" dirty="0">
                <a:solidFill>
                  <a:schemeClr val="tx1">
                    <a:lumMod val="50000"/>
                    <a:lumOff val="50000"/>
                    <a:alpha val="70000"/>
                  </a:schemeClr>
                </a:solidFill>
              </a:rPr>
              <a:t>But is it fair to compare small countries to large countries?</a:t>
            </a:r>
            <a:endParaRPr lang="en-GB" sz="3400" dirty="0">
              <a:gradFill flip="none" rotWithShape="1">
                <a:gsLst>
                  <a:gs pos="0">
                    <a:schemeClr val="accent5">
                      <a:alpha val="70000"/>
                    </a:schemeClr>
                  </a:gs>
                  <a:gs pos="100000">
                    <a:schemeClr val="accent1">
                      <a:alpha val="70000"/>
                    </a:schemeClr>
                  </a:gs>
                </a:gsLst>
                <a:lin ang="0" scaled="1"/>
                <a:tileRect/>
              </a:gradFill>
            </a:endParaRPr>
          </a:p>
        </p:txBody>
      </p:sp>
    </p:spTree>
    <p:extLst>
      <p:ext uri="{BB962C8B-B14F-4D97-AF65-F5344CB8AC3E}">
        <p14:creationId xmlns:p14="http://schemas.microsoft.com/office/powerpoint/2010/main" val="406390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a:solidFill>
                  <a:schemeClr val="tx1">
                    <a:lumMod val="50000"/>
                    <a:lumOff val="50000"/>
                    <a:alpha val="70000"/>
                  </a:schemeClr>
                </a:solidFill>
              </a:rPr>
              <a:t>Instead, we chose to compare deaths in countries of similar sizes, and to their land </a:t>
            </a:r>
            <a:r>
              <a:rPr lang="en-US" sz="4500" dirty="0" err="1">
                <a:solidFill>
                  <a:schemeClr val="tx1">
                    <a:lumMod val="50000"/>
                    <a:lumOff val="50000"/>
                    <a:alpha val="70000"/>
                  </a:schemeClr>
                </a:solidFill>
              </a:rPr>
              <a:t>neighbours</a:t>
            </a:r>
            <a:r>
              <a:rPr lang="en-US" sz="4500" dirty="0">
                <a:solidFill>
                  <a:schemeClr val="tx1">
                    <a:lumMod val="50000"/>
                    <a:lumOff val="50000"/>
                    <a:alpha val="70000"/>
                  </a:schemeClr>
                </a:solidFill>
              </a:rPr>
              <a:t>  to have a greater understanding of their performance relative to countries of the same size.</a:t>
            </a:r>
          </a:p>
          <a:p>
            <a:pPr marL="228600" indent="0">
              <a:buNone/>
            </a:pPr>
            <a:endParaRPr lang="en-US" dirty="0"/>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3200" dirty="0">
                <a:solidFill>
                  <a:schemeClr val="tx1">
                    <a:lumMod val="50000"/>
                    <a:lumOff val="50000"/>
                    <a:alpha val="70000"/>
                  </a:schemeClr>
                </a:solidFill>
              </a:rPr>
              <a:t>An alternative way to measure?</a:t>
            </a:r>
            <a:endParaRPr lang="en-GB" sz="3400" dirty="0">
              <a:gradFill flip="none" rotWithShape="1">
                <a:gsLst>
                  <a:gs pos="0">
                    <a:schemeClr val="accent5">
                      <a:alpha val="70000"/>
                    </a:schemeClr>
                  </a:gs>
                  <a:gs pos="100000">
                    <a:schemeClr val="accent1">
                      <a:alpha val="70000"/>
                    </a:schemeClr>
                  </a:gs>
                </a:gsLst>
                <a:lin ang="0" scaled="1"/>
                <a:tileRect/>
              </a:gradFill>
            </a:endParaRPr>
          </a:p>
        </p:txBody>
      </p:sp>
    </p:spTree>
    <p:extLst>
      <p:ext uri="{BB962C8B-B14F-4D97-AF65-F5344CB8AC3E}">
        <p14:creationId xmlns:p14="http://schemas.microsoft.com/office/powerpoint/2010/main" val="141586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8A4-514A-3546-86F6-A4A5811C6F0E}"/>
              </a:ext>
            </a:extLst>
          </p:cNvPr>
          <p:cNvSpPr>
            <a:spLocks noGrp="1"/>
          </p:cNvSpPr>
          <p:nvPr>
            <p:ph type="title"/>
          </p:nvPr>
        </p:nvSpPr>
        <p:spPr>
          <a:xfrm>
            <a:off x="788182" y="706580"/>
            <a:ext cx="11029300" cy="1325563"/>
          </a:xfrm>
        </p:spPr>
        <p:txBody>
          <a:bodyPr>
            <a:noAutofit/>
          </a:bodyPr>
          <a:lstStyle/>
          <a:p>
            <a:r>
              <a:rPr lang="en-US" sz="4000" dirty="0"/>
              <a:t>…in viewing the data by population size, we immediately see how some countries are visibly not on par with countries of a similar size</a:t>
            </a:r>
          </a:p>
        </p:txBody>
      </p:sp>
      <p:pic>
        <p:nvPicPr>
          <p:cNvPr id="4" name="Picture 3" descr="Graphical user interface, application&#10;&#10;Description automatically generated">
            <a:extLst>
              <a:ext uri="{FF2B5EF4-FFF2-40B4-BE49-F238E27FC236}">
                <a16:creationId xmlns:a16="http://schemas.microsoft.com/office/drawing/2014/main" id="{940D6BED-24D6-194B-99A6-6E78DEE93988}"/>
              </a:ext>
            </a:extLst>
          </p:cNvPr>
          <p:cNvPicPr>
            <a:picLocks noChangeAspect="1"/>
          </p:cNvPicPr>
          <p:nvPr/>
        </p:nvPicPr>
        <p:blipFill rotWithShape="1">
          <a:blip r:embed="rId2"/>
          <a:srcRect t="21131" r="6129" b="61055"/>
          <a:stretch/>
        </p:blipFill>
        <p:spPr>
          <a:xfrm>
            <a:off x="4410590" y="2627436"/>
            <a:ext cx="2859771" cy="1602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1DCA16D0-579D-4B4C-9E4E-9785EFA59FB8}"/>
              </a:ext>
            </a:extLst>
          </p:cNvPr>
          <p:cNvPicPr>
            <a:picLocks noChangeAspect="1"/>
          </p:cNvPicPr>
          <p:nvPr/>
        </p:nvPicPr>
        <p:blipFill rotWithShape="1">
          <a:blip r:embed="rId2"/>
          <a:srcRect t="851" r="10606" b="80631"/>
          <a:stretch/>
        </p:blipFill>
        <p:spPr>
          <a:xfrm>
            <a:off x="788182" y="2627436"/>
            <a:ext cx="2621851" cy="1603128"/>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8B3615E9-1651-754C-B15A-C4AEA1320BDB}"/>
              </a:ext>
            </a:extLst>
          </p:cNvPr>
          <p:cNvPicPr>
            <a:picLocks noChangeAspect="1"/>
          </p:cNvPicPr>
          <p:nvPr/>
        </p:nvPicPr>
        <p:blipFill rotWithShape="1">
          <a:blip r:embed="rId2"/>
          <a:srcRect l="-1" t="41446" r="3078" b="40654"/>
          <a:stretch/>
        </p:blipFill>
        <p:spPr>
          <a:xfrm>
            <a:off x="8159700" y="2746921"/>
            <a:ext cx="2938576" cy="16020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42D8E075-76D1-A44E-83B5-ECD0C88E4807}"/>
              </a:ext>
            </a:extLst>
          </p:cNvPr>
          <p:cNvPicPr>
            <a:picLocks noChangeAspect="1"/>
          </p:cNvPicPr>
          <p:nvPr/>
        </p:nvPicPr>
        <p:blipFill rotWithShape="1">
          <a:blip r:embed="rId2"/>
          <a:srcRect l="-1" t="61393" r="3078" b="19812"/>
          <a:stretch/>
        </p:blipFill>
        <p:spPr>
          <a:xfrm>
            <a:off x="2525223" y="4578183"/>
            <a:ext cx="2798822" cy="160200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33CDDEDA-7EA8-CA43-8A59-2BD1672904B3}"/>
              </a:ext>
            </a:extLst>
          </p:cNvPr>
          <p:cNvPicPr>
            <a:picLocks noChangeAspect="1"/>
          </p:cNvPicPr>
          <p:nvPr/>
        </p:nvPicPr>
        <p:blipFill rotWithShape="1">
          <a:blip r:embed="rId2"/>
          <a:srcRect l="1" t="81508" r="1886" b="654"/>
          <a:stretch/>
        </p:blipFill>
        <p:spPr>
          <a:xfrm>
            <a:off x="6096000" y="4578183"/>
            <a:ext cx="2985128" cy="1602000"/>
          </a:xfrm>
          <a:prstGeom prst="rect">
            <a:avLst/>
          </a:prstGeom>
        </p:spPr>
      </p:pic>
      <p:sp>
        <p:nvSpPr>
          <p:cNvPr id="9" name="Content Placeholder 2">
            <a:extLst>
              <a:ext uri="{FF2B5EF4-FFF2-40B4-BE49-F238E27FC236}">
                <a16:creationId xmlns:a16="http://schemas.microsoft.com/office/drawing/2014/main" id="{06552B5C-ABCE-B445-9EDC-14D6AADCF21E}"/>
              </a:ext>
            </a:extLst>
          </p:cNvPr>
          <p:cNvSpPr>
            <a:spLocks noGrp="1"/>
          </p:cNvSpPr>
          <p:nvPr>
            <p:ph idx="1"/>
          </p:nvPr>
        </p:nvSpPr>
        <p:spPr>
          <a:xfrm>
            <a:off x="2067339" y="6364908"/>
            <a:ext cx="9750143" cy="1602000"/>
          </a:xfrm>
        </p:spPr>
        <p:txBody>
          <a:bodyPr>
            <a:normAutofit fontScale="92500" lnSpcReduction="10000"/>
          </a:bodyPr>
          <a:lstStyle/>
          <a:p>
            <a:pPr marL="228600" indent="0">
              <a:buNone/>
            </a:pPr>
            <a:r>
              <a:rPr lang="en-US" dirty="0">
                <a:solidFill>
                  <a:schemeClr val="tx1">
                    <a:lumMod val="50000"/>
                    <a:lumOff val="50000"/>
                    <a:alpha val="70000"/>
                  </a:schemeClr>
                </a:solidFill>
              </a:rPr>
              <a:t>Countries are split into 5 groups, with equal number of countries in each group. Each country is represented by a blue dot and the red line is the average death count for the group</a:t>
            </a:r>
          </a:p>
        </p:txBody>
      </p:sp>
    </p:spTree>
    <p:extLst>
      <p:ext uri="{BB962C8B-B14F-4D97-AF65-F5344CB8AC3E}">
        <p14:creationId xmlns:p14="http://schemas.microsoft.com/office/powerpoint/2010/main" val="118123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0076-9FC4-0C40-A1FB-5AFBE0050C1D}"/>
              </a:ext>
            </a:extLst>
          </p:cNvPr>
          <p:cNvSpPr>
            <a:spLocks noGrp="1"/>
          </p:cNvSpPr>
          <p:nvPr>
            <p:ph type="title"/>
          </p:nvPr>
        </p:nvSpPr>
        <p:spPr>
          <a:xfrm>
            <a:off x="838200" y="681037"/>
            <a:ext cx="9140687" cy="670685"/>
          </a:xfrm>
        </p:spPr>
        <p:txBody>
          <a:bodyPr>
            <a:noAutofit/>
          </a:bodyPr>
          <a:lstStyle/>
          <a:p>
            <a:r>
              <a:rPr lang="en-US" sz="3600" dirty="0"/>
              <a:t>When viewing deaths per population on a geographical map (cartograph?) we see where there are clusters of countries not performing well</a:t>
            </a:r>
          </a:p>
        </p:txBody>
      </p:sp>
      <p:sp>
        <p:nvSpPr>
          <p:cNvPr id="3" name="Content Placeholder 2">
            <a:extLst>
              <a:ext uri="{FF2B5EF4-FFF2-40B4-BE49-F238E27FC236}">
                <a16:creationId xmlns:a16="http://schemas.microsoft.com/office/drawing/2014/main" id="{79260D27-9E63-4D40-B101-CC0AEB4A3048}"/>
              </a:ext>
            </a:extLst>
          </p:cNvPr>
          <p:cNvSpPr>
            <a:spLocks noGrp="1"/>
          </p:cNvSpPr>
          <p:nvPr>
            <p:ph idx="1"/>
          </p:nvPr>
        </p:nvSpPr>
        <p:spPr>
          <a:xfrm>
            <a:off x="838200" y="2178657"/>
            <a:ext cx="2680252" cy="3998306"/>
          </a:xfrm>
        </p:spPr>
        <p:txBody>
          <a:bodyPr/>
          <a:lstStyle/>
          <a:p>
            <a:r>
              <a:rPr lang="en-US" dirty="0"/>
              <a:t>Countries in dark red have the highest deaths per population rates. Dark green are the lowest rates.</a:t>
            </a:r>
          </a:p>
        </p:txBody>
      </p:sp>
      <p:pic>
        <p:nvPicPr>
          <p:cNvPr id="5" name="Picture 4" descr="Map&#10;&#10;Description automatically generated">
            <a:extLst>
              <a:ext uri="{FF2B5EF4-FFF2-40B4-BE49-F238E27FC236}">
                <a16:creationId xmlns:a16="http://schemas.microsoft.com/office/drawing/2014/main" id="{0503A321-CF11-9644-A258-506A57610C75}"/>
              </a:ext>
            </a:extLst>
          </p:cNvPr>
          <p:cNvPicPr>
            <a:picLocks noChangeAspect="1"/>
          </p:cNvPicPr>
          <p:nvPr/>
        </p:nvPicPr>
        <p:blipFill>
          <a:blip r:embed="rId2"/>
          <a:stretch>
            <a:fillRect/>
          </a:stretch>
        </p:blipFill>
        <p:spPr>
          <a:xfrm>
            <a:off x="4214190" y="1828800"/>
            <a:ext cx="7868509" cy="5029200"/>
          </a:xfrm>
          <a:prstGeom prst="rect">
            <a:avLst/>
          </a:prstGeom>
        </p:spPr>
      </p:pic>
    </p:spTree>
    <p:extLst>
      <p:ext uri="{BB962C8B-B14F-4D97-AF65-F5344CB8AC3E}">
        <p14:creationId xmlns:p14="http://schemas.microsoft.com/office/powerpoint/2010/main" val="44437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D8C4467-AA84-4350-A3ED-D0FC43EC99DF}"/>
              </a:ext>
            </a:extLst>
          </p:cNvPr>
          <p:cNvSpPr>
            <a:spLocks noGrp="1"/>
          </p:cNvSpPr>
          <p:nvPr>
            <p:ph type="title"/>
          </p:nvPr>
        </p:nvSpPr>
        <p:spPr>
          <a:xfrm>
            <a:off x="838199" y="157456"/>
            <a:ext cx="6924870" cy="710292"/>
          </a:xfrm>
        </p:spPr>
        <p:txBody>
          <a:bodyPr anchor="b">
            <a:normAutofit/>
          </a:bodyPr>
          <a:lstStyle/>
          <a:p>
            <a:r>
              <a:rPr lang="en-GB" sz="4400" dirty="0">
                <a:gradFill flip="none" rotWithShape="1">
                  <a:gsLst>
                    <a:gs pos="0">
                      <a:schemeClr val="accent5">
                        <a:alpha val="70000"/>
                      </a:schemeClr>
                    </a:gs>
                    <a:gs pos="100000">
                      <a:schemeClr val="accent1">
                        <a:alpha val="70000"/>
                      </a:schemeClr>
                    </a:gs>
                  </a:gsLst>
                  <a:lin ang="0" scaled="1"/>
                  <a:tileRect/>
                </a:gradFill>
              </a:rPr>
              <a:t>More data. Bring it on !!!</a:t>
            </a:r>
          </a:p>
        </p:txBody>
      </p:sp>
      <p:sp>
        <p:nvSpPr>
          <p:cNvPr id="10" name="Content Placeholder 9">
            <a:extLst>
              <a:ext uri="{FF2B5EF4-FFF2-40B4-BE49-F238E27FC236}">
                <a16:creationId xmlns:a16="http://schemas.microsoft.com/office/drawing/2014/main" id="{8D47049B-36D9-4AE1-9B08-EA6D27B48E32}"/>
              </a:ext>
            </a:extLst>
          </p:cNvPr>
          <p:cNvSpPr>
            <a:spLocks noGrp="1"/>
          </p:cNvSpPr>
          <p:nvPr>
            <p:ph idx="1"/>
          </p:nvPr>
        </p:nvSpPr>
        <p:spPr>
          <a:xfrm>
            <a:off x="739013" y="867748"/>
            <a:ext cx="4801949" cy="1160643"/>
          </a:xfrm>
        </p:spPr>
        <p:txBody>
          <a:bodyPr>
            <a:normAutofit lnSpcReduction="10000"/>
          </a:bodyPr>
          <a:lstStyle/>
          <a:p>
            <a:pPr marL="228600" indent="0">
              <a:buNone/>
            </a:pPr>
            <a:r>
              <a:rPr lang="en-US" sz="1400" dirty="0">
                <a:solidFill>
                  <a:schemeClr val="tx2">
                    <a:alpha val="60000"/>
                  </a:schemeClr>
                </a:solidFill>
              </a:rPr>
              <a:t>There were still some countries in the same population size group that had higher cases…So we brought in the </a:t>
            </a:r>
            <a:r>
              <a:rPr lang="en-US" sz="1400" b="1" dirty="0">
                <a:solidFill>
                  <a:schemeClr val="tx2">
                    <a:alpha val="60000"/>
                  </a:schemeClr>
                </a:solidFill>
              </a:rPr>
              <a:t>lockdown restrictions</a:t>
            </a:r>
            <a:r>
              <a:rPr lang="en-US" sz="1400" dirty="0">
                <a:solidFill>
                  <a:schemeClr val="tx2">
                    <a:alpha val="60000"/>
                  </a:schemeClr>
                </a:solidFill>
              </a:rPr>
              <a:t> data and looked at the influence those had on the rise in the country’s cases and deaths per population?</a:t>
            </a:r>
            <a:endParaRPr lang="en-GB" sz="1400" dirty="0">
              <a:solidFill>
                <a:schemeClr val="tx2">
                  <a:alpha val="60000"/>
                </a:schemeClr>
              </a:solidFill>
            </a:endParaRPr>
          </a:p>
          <a:p>
            <a:endParaRPr lang="en-GB" sz="2000" dirty="0">
              <a:solidFill>
                <a:schemeClr val="tx2">
                  <a:alpha val="60000"/>
                </a:schemeClr>
              </a:solidFill>
            </a:endParaRPr>
          </a:p>
        </p:txBody>
      </p:sp>
      <p:pic>
        <p:nvPicPr>
          <p:cNvPr id="11" name="Picture 10">
            <a:extLst>
              <a:ext uri="{FF2B5EF4-FFF2-40B4-BE49-F238E27FC236}">
                <a16:creationId xmlns:a16="http://schemas.microsoft.com/office/drawing/2014/main" id="{78B928BE-6C90-49F5-B64F-4E48D8843340}"/>
              </a:ext>
            </a:extLst>
          </p:cNvPr>
          <p:cNvPicPr>
            <a:picLocks noChangeAspect="1"/>
          </p:cNvPicPr>
          <p:nvPr/>
        </p:nvPicPr>
        <p:blipFill>
          <a:blip r:embed="rId3">
            <a:alphaModFix amt="90000"/>
          </a:blip>
          <a:stretch>
            <a:fillRect/>
          </a:stretch>
        </p:blipFill>
        <p:spPr>
          <a:xfrm>
            <a:off x="9473360" y="157455"/>
            <a:ext cx="2357857" cy="1687472"/>
          </a:xfrm>
          <a:prstGeom prst="rect">
            <a:avLst/>
          </a:prstGeom>
        </p:spPr>
      </p:pic>
      <p:pic>
        <p:nvPicPr>
          <p:cNvPr id="13" name="Picture 12">
            <a:extLst>
              <a:ext uri="{FF2B5EF4-FFF2-40B4-BE49-F238E27FC236}">
                <a16:creationId xmlns:a16="http://schemas.microsoft.com/office/drawing/2014/main" id="{1AFF8A3C-571F-4CCD-8A87-70D6DC278843}"/>
              </a:ext>
            </a:extLst>
          </p:cNvPr>
          <p:cNvPicPr>
            <a:picLocks noChangeAspect="1"/>
          </p:cNvPicPr>
          <p:nvPr/>
        </p:nvPicPr>
        <p:blipFill>
          <a:blip r:embed="rId4"/>
          <a:stretch>
            <a:fillRect/>
          </a:stretch>
        </p:blipFill>
        <p:spPr>
          <a:xfrm>
            <a:off x="1035698" y="2203590"/>
            <a:ext cx="6727371" cy="4374492"/>
          </a:xfrm>
          <a:prstGeom prst="rect">
            <a:avLst/>
          </a:prstGeom>
        </p:spPr>
      </p:pic>
      <p:sp>
        <p:nvSpPr>
          <p:cNvPr id="14" name="TextBox 13">
            <a:extLst>
              <a:ext uri="{FF2B5EF4-FFF2-40B4-BE49-F238E27FC236}">
                <a16:creationId xmlns:a16="http://schemas.microsoft.com/office/drawing/2014/main" id="{21619C54-DC75-4B11-85CF-5A8C027D26F8}"/>
              </a:ext>
            </a:extLst>
          </p:cNvPr>
          <p:cNvSpPr txBox="1"/>
          <p:nvPr/>
        </p:nvSpPr>
        <p:spPr>
          <a:xfrm>
            <a:off x="8192277" y="2492839"/>
            <a:ext cx="3135085" cy="2831544"/>
          </a:xfrm>
          <a:prstGeom prst="rect">
            <a:avLst/>
          </a:prstGeom>
          <a:noFill/>
        </p:spPr>
        <p:txBody>
          <a:bodyPr wrap="square" rtlCol="0">
            <a:spAutoFit/>
          </a:bodyPr>
          <a:lstStyle/>
          <a:p>
            <a:r>
              <a:rPr lang="en-GB" b="1" i="1" dirty="0"/>
              <a:t>Insights</a:t>
            </a:r>
            <a:r>
              <a:rPr lang="en-GB" dirty="0"/>
              <a:t> – </a:t>
            </a:r>
            <a:r>
              <a:rPr lang="en-GB" sz="1600" dirty="0"/>
              <a:t>Russia had more cases than it’s counterparts within the same population size group and it is highly likely that’s due to the fact that it started relaxing the restrictions since May and none after August 2020, whereas the other countries continued to have some level of restrictions in place.</a:t>
            </a:r>
          </a:p>
        </p:txBody>
      </p:sp>
    </p:spTree>
    <p:extLst>
      <p:ext uri="{BB962C8B-B14F-4D97-AF65-F5344CB8AC3E}">
        <p14:creationId xmlns:p14="http://schemas.microsoft.com/office/powerpoint/2010/main" val="174650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7963-117E-5549-ACEA-923B77EB2AA0}"/>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B8D2A37-C97F-DC47-83FD-8B9EBD5722E0}"/>
              </a:ext>
            </a:extLst>
          </p:cNvPr>
          <p:cNvSpPr>
            <a:spLocks noGrp="1"/>
          </p:cNvSpPr>
          <p:nvPr>
            <p:ph idx="1"/>
          </p:nvPr>
        </p:nvSpPr>
        <p:spPr/>
        <p:txBody>
          <a:bodyPr/>
          <a:lstStyle/>
          <a:p>
            <a:r>
              <a:rPr lang="en-US" dirty="0"/>
              <a:t>In this presentation we highlight 3 countries where things appear to be not what they seem…</a:t>
            </a:r>
          </a:p>
        </p:txBody>
      </p:sp>
    </p:spTree>
    <p:extLst>
      <p:ext uri="{BB962C8B-B14F-4D97-AF65-F5344CB8AC3E}">
        <p14:creationId xmlns:p14="http://schemas.microsoft.com/office/powerpoint/2010/main" val="361245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510A-17CC-6740-A818-242BF32375E7}"/>
              </a:ext>
            </a:extLst>
          </p:cNvPr>
          <p:cNvSpPr>
            <a:spLocks noGrp="1"/>
          </p:cNvSpPr>
          <p:nvPr>
            <p:ph type="title"/>
          </p:nvPr>
        </p:nvSpPr>
        <p:spPr/>
        <p:txBody>
          <a:bodyPr/>
          <a:lstStyle/>
          <a:p>
            <a:r>
              <a:rPr lang="en-US" dirty="0"/>
              <a:t>Example 1: Andorra</a:t>
            </a:r>
          </a:p>
        </p:txBody>
      </p:sp>
      <p:sp>
        <p:nvSpPr>
          <p:cNvPr id="3" name="Content Placeholder 2">
            <a:extLst>
              <a:ext uri="{FF2B5EF4-FFF2-40B4-BE49-F238E27FC236}">
                <a16:creationId xmlns:a16="http://schemas.microsoft.com/office/drawing/2014/main" id="{3C87B292-1F18-4044-9871-491590DEDCD8}"/>
              </a:ext>
            </a:extLst>
          </p:cNvPr>
          <p:cNvSpPr>
            <a:spLocks noGrp="1"/>
          </p:cNvSpPr>
          <p:nvPr>
            <p:ph idx="1"/>
          </p:nvPr>
        </p:nvSpPr>
        <p:spPr/>
        <p:txBody>
          <a:bodyPr/>
          <a:lstStyle/>
          <a:p>
            <a:r>
              <a:rPr lang="en-US" dirty="0"/>
              <a:t>Andorra is the smallest of our countries with the 10 worst deaths per population, and the second smallest in our dataset.</a:t>
            </a:r>
          </a:p>
          <a:p>
            <a:r>
              <a:rPr lang="en-US" dirty="0"/>
              <a:t>Population: 77 thousand</a:t>
            </a:r>
          </a:p>
          <a:p>
            <a:r>
              <a:rPr lang="en-US" dirty="0"/>
              <a:t>As at 7 October, registered 53 </a:t>
            </a:r>
            <a:r>
              <a:rPr lang="en-US" dirty="0" err="1"/>
              <a:t>covid</a:t>
            </a:r>
            <a:r>
              <a:rPr lang="en-US" dirty="0"/>
              <a:t> deaths</a:t>
            </a:r>
          </a:p>
          <a:p>
            <a:r>
              <a:rPr lang="en-US" dirty="0"/>
              <a:t>7</a:t>
            </a:r>
            <a:r>
              <a:rPr lang="en-US" baseline="30000" dirty="0"/>
              <a:t>th</a:t>
            </a:r>
            <a:r>
              <a:rPr lang="en-US" dirty="0"/>
              <a:t> worst death per population worldwide</a:t>
            </a:r>
          </a:p>
          <a:p>
            <a:endParaRPr lang="en-US" dirty="0"/>
          </a:p>
          <a:p>
            <a:endParaRPr lang="en-US" dirty="0"/>
          </a:p>
          <a:p>
            <a:endParaRPr lang="en-US" dirty="0"/>
          </a:p>
        </p:txBody>
      </p:sp>
    </p:spTree>
    <p:extLst>
      <p:ext uri="{BB962C8B-B14F-4D97-AF65-F5344CB8AC3E}">
        <p14:creationId xmlns:p14="http://schemas.microsoft.com/office/powerpoint/2010/main" val="421362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EE46-31C3-D04B-B21C-1146E9CA32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040B63-DEC5-DA44-858E-9EB983C88CA0}"/>
              </a:ext>
            </a:extLst>
          </p:cNvPr>
          <p:cNvSpPr>
            <a:spLocks noGrp="1"/>
          </p:cNvSpPr>
          <p:nvPr>
            <p:ph idx="1"/>
          </p:nvPr>
        </p:nvSpPr>
        <p:spPr>
          <a:xfrm>
            <a:off x="838200" y="2178657"/>
            <a:ext cx="4608443" cy="3998306"/>
          </a:xfrm>
        </p:spPr>
        <p:txBody>
          <a:bodyPr>
            <a:normAutofit/>
          </a:bodyPr>
          <a:lstStyle/>
          <a:p>
            <a:r>
              <a:rPr lang="en-US" sz="1600" dirty="0"/>
              <a:t>In these charts, we compare the cumulative deaths over time with the blue line, as well with information about when various restrictions were put in place or removed (changed) in the respective countries. These include restrictions on international travel, internal movement, school and workplace closures. We have called the implementation of these restrictions “events” and they are represented by the vertical bar, where green bar represents no restrictions, orange represents recommended but not enforced and red represents a legal enforcement.</a:t>
            </a:r>
          </a:p>
          <a:p>
            <a:endParaRPr lang="en-US" sz="1600" dirty="0"/>
          </a:p>
          <a:p>
            <a:r>
              <a:rPr lang="en-US" sz="1600" dirty="0"/>
              <a:t>In the case of Andorra, compared to 3 other countries of the same size between 71k and 97k. We see Andorra is performing badly. Dominica and Seychelles present 0 deaths whereas Antigua and Barbuda present 3.</a:t>
            </a:r>
          </a:p>
          <a:p>
            <a:r>
              <a:rPr lang="en-US" sz="1600" dirty="0"/>
              <a:t>But it is also visible that Andorra’s restriction patterns differ from the 2 other countries we can see. The other 2 countries implemented more restrictions and at higher levels and earlier than Andorra did. Both implements international travel bans in March. Andorra did not close it borders but banned high-risk regions in April, but by then it suffered 22 deaths, nearly half of its total cumulative deaths.</a:t>
            </a:r>
          </a:p>
        </p:txBody>
      </p:sp>
      <p:pic>
        <p:nvPicPr>
          <p:cNvPr id="5" name="Picture 4" descr="A screenshot of a map&#10;&#10;Description automatically generated">
            <a:extLst>
              <a:ext uri="{FF2B5EF4-FFF2-40B4-BE49-F238E27FC236}">
                <a16:creationId xmlns:a16="http://schemas.microsoft.com/office/drawing/2014/main" id="{756E3923-6FFA-1347-A43E-D5E88EA1AB41}"/>
              </a:ext>
            </a:extLst>
          </p:cNvPr>
          <p:cNvPicPr>
            <a:picLocks noChangeAspect="1"/>
          </p:cNvPicPr>
          <p:nvPr/>
        </p:nvPicPr>
        <p:blipFill>
          <a:blip r:embed="rId2"/>
          <a:stretch>
            <a:fillRect/>
          </a:stretch>
        </p:blipFill>
        <p:spPr>
          <a:xfrm>
            <a:off x="5844208" y="2178657"/>
            <a:ext cx="5887978" cy="4386703"/>
          </a:xfrm>
          <a:prstGeom prst="rect">
            <a:avLst/>
          </a:prstGeom>
        </p:spPr>
      </p:pic>
    </p:spTree>
    <p:extLst>
      <p:ext uri="{BB962C8B-B14F-4D97-AF65-F5344CB8AC3E}">
        <p14:creationId xmlns:p14="http://schemas.microsoft.com/office/powerpoint/2010/main" val="345185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7516-9A0C-D643-92B0-53C4E0B893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3ADA95-FEE6-1B48-8412-659CEFF342C1}"/>
              </a:ext>
            </a:extLst>
          </p:cNvPr>
          <p:cNvSpPr>
            <a:spLocks noGrp="1"/>
          </p:cNvSpPr>
          <p:nvPr>
            <p:ph idx="1"/>
          </p:nvPr>
        </p:nvSpPr>
        <p:spPr>
          <a:xfrm>
            <a:off x="838200" y="2178657"/>
            <a:ext cx="4668078" cy="3998306"/>
          </a:xfrm>
        </p:spPr>
        <p:txBody>
          <a:bodyPr>
            <a:noAutofit/>
          </a:bodyPr>
          <a:lstStyle/>
          <a:p>
            <a:r>
              <a:rPr lang="en-US" sz="1800" dirty="0"/>
              <a:t>When we look at Andorra next to its </a:t>
            </a:r>
            <a:r>
              <a:rPr lang="en-US" sz="1800" dirty="0" err="1"/>
              <a:t>neighbours</a:t>
            </a:r>
            <a:r>
              <a:rPr lang="en-US" sz="1800" dirty="0"/>
              <a:t>, it share borders with Spain and France, both which have high case and death rates. These charts are ordered by size and the markers are also representative of size to indicate scale. In this case, Andorra is so </a:t>
            </a:r>
            <a:r>
              <a:rPr lang="en-US" sz="1800" dirty="0" err="1"/>
              <a:t>dwarved</a:t>
            </a:r>
            <a:r>
              <a:rPr lang="en-US" sz="1800" dirty="0"/>
              <a:t> by its </a:t>
            </a:r>
            <a:r>
              <a:rPr lang="en-US" sz="1800" dirty="0" err="1"/>
              <a:t>neighbours</a:t>
            </a:r>
            <a:r>
              <a:rPr lang="en-US" sz="1800" dirty="0"/>
              <a:t>, we applied the marker labels to show where it was. When we consider Andorra’s </a:t>
            </a:r>
            <a:r>
              <a:rPr lang="en-US" sz="1800" dirty="0" err="1"/>
              <a:t>neighbours</a:t>
            </a:r>
            <a:r>
              <a:rPr lang="en-US" sz="1800" dirty="0"/>
              <a:t>, we do not see a great deviation  from its </a:t>
            </a:r>
            <a:r>
              <a:rPr lang="en-US" sz="1800" dirty="0" err="1"/>
              <a:t>neighbours</a:t>
            </a:r>
            <a:r>
              <a:rPr lang="en-US" sz="1800" dirty="0"/>
              <a:t>, suggesting this may be a regional situation</a:t>
            </a:r>
          </a:p>
        </p:txBody>
      </p:sp>
      <p:pic>
        <p:nvPicPr>
          <p:cNvPr id="5" name="Picture 4" descr="Chart, scatter chart&#10;&#10;Description automatically generated">
            <a:extLst>
              <a:ext uri="{FF2B5EF4-FFF2-40B4-BE49-F238E27FC236}">
                <a16:creationId xmlns:a16="http://schemas.microsoft.com/office/drawing/2014/main" id="{FA34314F-4DCD-4B44-9EFB-DB9AFB2009FC}"/>
              </a:ext>
            </a:extLst>
          </p:cNvPr>
          <p:cNvPicPr>
            <a:picLocks noChangeAspect="1"/>
          </p:cNvPicPr>
          <p:nvPr/>
        </p:nvPicPr>
        <p:blipFill>
          <a:blip r:embed="rId2"/>
          <a:stretch>
            <a:fillRect/>
          </a:stretch>
        </p:blipFill>
        <p:spPr>
          <a:xfrm>
            <a:off x="5824330" y="2228353"/>
            <a:ext cx="5877797" cy="4427152"/>
          </a:xfrm>
          <a:prstGeom prst="rect">
            <a:avLst/>
          </a:prstGeom>
        </p:spPr>
      </p:pic>
    </p:spTree>
    <p:extLst>
      <p:ext uri="{BB962C8B-B14F-4D97-AF65-F5344CB8AC3E}">
        <p14:creationId xmlns:p14="http://schemas.microsoft.com/office/powerpoint/2010/main" val="153701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FD38-27C3-4940-B913-D7EEE9BEF6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2C8214-CCD2-DF4F-9173-67DA94D9CAA6}"/>
              </a:ext>
            </a:extLst>
          </p:cNvPr>
          <p:cNvSpPr>
            <a:spLocks noGrp="1"/>
          </p:cNvSpPr>
          <p:nvPr>
            <p:ph idx="1"/>
          </p:nvPr>
        </p:nvSpPr>
        <p:spPr>
          <a:xfrm>
            <a:off x="838200" y="2178657"/>
            <a:ext cx="4528930" cy="3998306"/>
          </a:xfrm>
        </p:spPr>
        <p:txBody>
          <a:bodyPr/>
          <a:lstStyle/>
          <a:p>
            <a:r>
              <a:rPr lang="en-US" dirty="0"/>
              <a:t>In fact when we look at Andorra on the map, it is the tiny orange </a:t>
            </a:r>
            <a:r>
              <a:rPr lang="en-US" dirty="0" err="1"/>
              <a:t>splot</a:t>
            </a:r>
            <a:r>
              <a:rPr lang="en-US" dirty="0"/>
              <a:t> completely engulfed by both Spain and France. It is little wonder then that Andorra’s death rate is similar to its </a:t>
            </a:r>
            <a:r>
              <a:rPr lang="en-US" dirty="0" err="1"/>
              <a:t>neighbours</a:t>
            </a:r>
            <a:r>
              <a:rPr lang="en-US" dirty="0"/>
              <a:t>. It is worth noting that Spain and France are in 5</a:t>
            </a:r>
            <a:r>
              <a:rPr lang="en-US" baseline="30000" dirty="0"/>
              <a:t>th</a:t>
            </a:r>
            <a:r>
              <a:rPr lang="en-US" dirty="0"/>
              <a:t> and 18</a:t>
            </a:r>
            <a:r>
              <a:rPr lang="en-US" baseline="30000" dirty="0"/>
              <a:t>th</a:t>
            </a:r>
            <a:r>
              <a:rPr lang="en-US" dirty="0"/>
              <a:t> position for deaths per population.</a:t>
            </a:r>
          </a:p>
          <a:p>
            <a:endParaRPr lang="en-US" dirty="0"/>
          </a:p>
          <a:p>
            <a:endParaRPr lang="en-US" dirty="0"/>
          </a:p>
        </p:txBody>
      </p:sp>
      <p:pic>
        <p:nvPicPr>
          <p:cNvPr id="5" name="Picture 4" descr="Map&#10;&#10;Description automatically generated">
            <a:extLst>
              <a:ext uri="{FF2B5EF4-FFF2-40B4-BE49-F238E27FC236}">
                <a16:creationId xmlns:a16="http://schemas.microsoft.com/office/drawing/2014/main" id="{9ADDB11B-BFC0-9745-94AE-908EA5234891}"/>
              </a:ext>
            </a:extLst>
          </p:cNvPr>
          <p:cNvPicPr>
            <a:picLocks noChangeAspect="1"/>
          </p:cNvPicPr>
          <p:nvPr/>
        </p:nvPicPr>
        <p:blipFill>
          <a:blip r:embed="rId2"/>
          <a:stretch>
            <a:fillRect/>
          </a:stretch>
        </p:blipFill>
        <p:spPr>
          <a:xfrm>
            <a:off x="6394202" y="1714500"/>
            <a:ext cx="5473120" cy="4650836"/>
          </a:xfrm>
          <a:prstGeom prst="rect">
            <a:avLst/>
          </a:prstGeom>
        </p:spPr>
      </p:pic>
    </p:spTree>
    <p:extLst>
      <p:ext uri="{BB962C8B-B14F-4D97-AF65-F5344CB8AC3E}">
        <p14:creationId xmlns:p14="http://schemas.microsoft.com/office/powerpoint/2010/main" val="147773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7591-7A1D-FD4E-BDE7-4D67FCC59D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28B283-CA73-1D4E-9DF9-2A5A8712FA2F}"/>
              </a:ext>
            </a:extLst>
          </p:cNvPr>
          <p:cNvSpPr>
            <a:spLocks noGrp="1"/>
          </p:cNvSpPr>
          <p:nvPr>
            <p:ph idx="1"/>
          </p:nvPr>
        </p:nvSpPr>
        <p:spPr/>
        <p:txBody>
          <a:bodyPr/>
          <a:lstStyle/>
          <a:p>
            <a:r>
              <a:rPr lang="en-GB" dirty="0"/>
              <a:t>"If you torture the data long enough, it will confess to anything”.</a:t>
            </a:r>
          </a:p>
          <a:p>
            <a:pPr marL="228600" indent="0">
              <a:buNone/>
            </a:pPr>
            <a:endParaRPr lang="en-GB" dirty="0"/>
          </a:p>
          <a:p>
            <a:r>
              <a:rPr lang="en-GB" dirty="0"/>
              <a:t>-- Ronald H. Coase, renowned British Economist</a:t>
            </a:r>
          </a:p>
          <a:p>
            <a:r>
              <a:rPr lang="en-GB" dirty="0"/>
              <a:t>29 Jan 2020</a:t>
            </a:r>
          </a:p>
          <a:p>
            <a:pPr marL="228600" indent="0">
              <a:buNone/>
            </a:pPr>
            <a:endParaRPr lang="en-GB" dirty="0"/>
          </a:p>
          <a:p>
            <a:r>
              <a:rPr lang="en-GB" dirty="0"/>
              <a:t>And that's what we did.....</a:t>
            </a:r>
          </a:p>
          <a:p>
            <a:endParaRPr lang="en-US" dirty="0"/>
          </a:p>
        </p:txBody>
      </p:sp>
    </p:spTree>
    <p:extLst>
      <p:ext uri="{BB962C8B-B14F-4D97-AF65-F5344CB8AC3E}">
        <p14:creationId xmlns:p14="http://schemas.microsoft.com/office/powerpoint/2010/main" val="2216813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510A-17CC-6740-A818-242BF32375E7}"/>
              </a:ext>
            </a:extLst>
          </p:cNvPr>
          <p:cNvSpPr>
            <a:spLocks noGrp="1"/>
          </p:cNvSpPr>
          <p:nvPr>
            <p:ph type="title"/>
          </p:nvPr>
        </p:nvSpPr>
        <p:spPr/>
        <p:txBody>
          <a:bodyPr/>
          <a:lstStyle/>
          <a:p>
            <a:r>
              <a:rPr lang="en-US" dirty="0"/>
              <a:t>Example 2: Sweden</a:t>
            </a:r>
          </a:p>
        </p:txBody>
      </p:sp>
      <p:sp>
        <p:nvSpPr>
          <p:cNvPr id="3" name="Content Placeholder 2">
            <a:extLst>
              <a:ext uri="{FF2B5EF4-FFF2-40B4-BE49-F238E27FC236}">
                <a16:creationId xmlns:a16="http://schemas.microsoft.com/office/drawing/2014/main" id="{3C87B292-1F18-4044-9871-491590DEDCD8}"/>
              </a:ext>
            </a:extLst>
          </p:cNvPr>
          <p:cNvSpPr>
            <a:spLocks noGrp="1"/>
          </p:cNvSpPr>
          <p:nvPr>
            <p:ph idx="1"/>
          </p:nvPr>
        </p:nvSpPr>
        <p:spPr/>
        <p:txBody>
          <a:bodyPr/>
          <a:lstStyle/>
          <a:p>
            <a:r>
              <a:rPr lang="en-US" dirty="0"/>
              <a:t>Population: 10.28 million</a:t>
            </a:r>
          </a:p>
          <a:p>
            <a:r>
              <a:rPr lang="en-US" dirty="0"/>
              <a:t>As at 7 October, registered 5,883 </a:t>
            </a:r>
            <a:r>
              <a:rPr lang="en-US" dirty="0" err="1"/>
              <a:t>covid</a:t>
            </a:r>
            <a:r>
              <a:rPr lang="en-US" dirty="0"/>
              <a:t> deaths</a:t>
            </a:r>
          </a:p>
          <a:p>
            <a:r>
              <a:rPr lang="en-US" dirty="0"/>
              <a:t>14</a:t>
            </a:r>
            <a:r>
              <a:rPr lang="en-US" baseline="30000" dirty="0"/>
              <a:t>th</a:t>
            </a:r>
            <a:r>
              <a:rPr lang="en-US" dirty="0"/>
              <a:t> worst death per population worldwide</a:t>
            </a:r>
          </a:p>
          <a:p>
            <a:endParaRPr lang="en-US" dirty="0"/>
          </a:p>
          <a:p>
            <a:r>
              <a:rPr lang="en-US" dirty="0"/>
              <a:t>We chose Sweden because of its unconventional approach to lockdown, or rather, the lack of any lockdown.</a:t>
            </a:r>
          </a:p>
          <a:p>
            <a:endParaRPr lang="en-US" dirty="0"/>
          </a:p>
        </p:txBody>
      </p:sp>
      <p:pic>
        <p:nvPicPr>
          <p:cNvPr id="4" name="Picture 3">
            <a:extLst>
              <a:ext uri="{FF2B5EF4-FFF2-40B4-BE49-F238E27FC236}">
                <a16:creationId xmlns:a16="http://schemas.microsoft.com/office/drawing/2014/main" id="{77EC75FA-7D92-FE41-AA3B-56F83F13C245}"/>
              </a:ext>
            </a:extLst>
          </p:cNvPr>
          <p:cNvPicPr>
            <a:picLocks noChangeAspect="1"/>
          </p:cNvPicPr>
          <p:nvPr/>
        </p:nvPicPr>
        <p:blipFill>
          <a:blip r:embed="rId2"/>
          <a:stretch>
            <a:fillRect/>
          </a:stretch>
        </p:blipFill>
        <p:spPr>
          <a:xfrm>
            <a:off x="9264318" y="5188475"/>
            <a:ext cx="1704683" cy="1394880"/>
          </a:xfrm>
          <a:prstGeom prst="rect">
            <a:avLst/>
          </a:prstGeom>
        </p:spPr>
      </p:pic>
    </p:spTree>
    <p:extLst>
      <p:ext uri="{BB962C8B-B14F-4D97-AF65-F5344CB8AC3E}">
        <p14:creationId xmlns:p14="http://schemas.microsoft.com/office/powerpoint/2010/main" val="322096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89DD-7050-024D-B281-35A81B596E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FDE2A9-B332-C74A-97AC-E5F9FE8D1072}"/>
              </a:ext>
            </a:extLst>
          </p:cNvPr>
          <p:cNvSpPr>
            <a:spLocks noGrp="1"/>
          </p:cNvSpPr>
          <p:nvPr>
            <p:ph idx="1"/>
          </p:nvPr>
        </p:nvSpPr>
        <p:spPr>
          <a:xfrm>
            <a:off x="838200" y="2178657"/>
            <a:ext cx="5257800" cy="3998306"/>
          </a:xfrm>
        </p:spPr>
        <p:txBody>
          <a:bodyPr/>
          <a:lstStyle/>
          <a:p>
            <a:r>
              <a:rPr lang="en-US" dirty="0"/>
              <a:t>Here we see Sweden has not fared well compared to its two land </a:t>
            </a:r>
            <a:r>
              <a:rPr lang="en-US" dirty="0" err="1"/>
              <a:t>neighbours</a:t>
            </a:r>
            <a:r>
              <a:rPr lang="en-US" dirty="0"/>
              <a:t> of Norway and Finland.</a:t>
            </a:r>
          </a:p>
        </p:txBody>
      </p:sp>
      <p:pic>
        <p:nvPicPr>
          <p:cNvPr id="5" name="Picture 4" descr="Map&#10;&#10;Description automatically generated">
            <a:extLst>
              <a:ext uri="{FF2B5EF4-FFF2-40B4-BE49-F238E27FC236}">
                <a16:creationId xmlns:a16="http://schemas.microsoft.com/office/drawing/2014/main" id="{436978F0-7D20-294E-B643-544C1982BA8B}"/>
              </a:ext>
            </a:extLst>
          </p:cNvPr>
          <p:cNvPicPr>
            <a:picLocks noChangeAspect="1"/>
          </p:cNvPicPr>
          <p:nvPr/>
        </p:nvPicPr>
        <p:blipFill>
          <a:blip r:embed="rId2"/>
          <a:stretch>
            <a:fillRect/>
          </a:stretch>
        </p:blipFill>
        <p:spPr>
          <a:xfrm>
            <a:off x="6877877" y="2458841"/>
            <a:ext cx="3749315" cy="3718122"/>
          </a:xfrm>
          <a:prstGeom prst="rect">
            <a:avLst/>
          </a:prstGeom>
        </p:spPr>
      </p:pic>
      <p:pic>
        <p:nvPicPr>
          <p:cNvPr id="6" name="Picture 5" descr="Chart, scatter chart&#10;&#10;Description automatically generated">
            <a:extLst>
              <a:ext uri="{FF2B5EF4-FFF2-40B4-BE49-F238E27FC236}">
                <a16:creationId xmlns:a16="http://schemas.microsoft.com/office/drawing/2014/main" id="{9C3ADB15-D145-604E-9527-6D8051D739EC}"/>
              </a:ext>
            </a:extLst>
          </p:cNvPr>
          <p:cNvPicPr>
            <a:picLocks noChangeAspect="1"/>
          </p:cNvPicPr>
          <p:nvPr/>
        </p:nvPicPr>
        <p:blipFill>
          <a:blip r:embed="rId3"/>
          <a:stretch>
            <a:fillRect/>
          </a:stretch>
        </p:blipFill>
        <p:spPr>
          <a:xfrm>
            <a:off x="1898374" y="4607597"/>
            <a:ext cx="4197626" cy="3138732"/>
          </a:xfrm>
          <a:prstGeom prst="rect">
            <a:avLst/>
          </a:prstGeom>
        </p:spPr>
      </p:pic>
    </p:spTree>
    <p:extLst>
      <p:ext uri="{BB962C8B-B14F-4D97-AF65-F5344CB8AC3E}">
        <p14:creationId xmlns:p14="http://schemas.microsoft.com/office/powerpoint/2010/main" val="87950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7C6F-0752-634E-8679-DFFB72294A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41A639-69B7-404A-8A76-9162360F96F3}"/>
              </a:ext>
            </a:extLst>
          </p:cNvPr>
          <p:cNvSpPr>
            <a:spLocks noGrp="1"/>
          </p:cNvSpPr>
          <p:nvPr>
            <p:ph idx="1"/>
          </p:nvPr>
        </p:nvSpPr>
        <p:spPr>
          <a:xfrm>
            <a:off x="838200" y="2178657"/>
            <a:ext cx="4290391" cy="3998306"/>
          </a:xfrm>
        </p:spPr>
        <p:txBody>
          <a:bodyPr/>
          <a:lstStyle/>
          <a:p>
            <a:r>
              <a:rPr lang="en-US" dirty="0"/>
              <a:t>When we consider events compared to countries of the same size (all between 10-11million), it is evident Sweden did not enforce as many restrictions or with as much intensity as other countries of similar size. Sweden made mere cautionary remarks and only enforced restrictions on international travel and gatherings above 100 people. </a:t>
            </a:r>
          </a:p>
          <a:p>
            <a:endParaRPr lang="en-US" dirty="0"/>
          </a:p>
          <a:p>
            <a:r>
              <a:rPr lang="en-US"/>
              <a:t>Also unlike </a:t>
            </a:r>
            <a:r>
              <a:rPr lang="en-US" dirty="0"/>
              <a:t>with other countries, Sweden did not modify its restrictions at any point beyond the outbreak, except to lift any previous advice to refrain from internal movement and recommendations but not enforced restrictions on schools.</a:t>
            </a:r>
          </a:p>
          <a:p>
            <a:r>
              <a:rPr lang="en-US" dirty="0"/>
              <a:t>Yet despite this complete </a:t>
            </a:r>
            <a:r>
              <a:rPr lang="en-US" dirty="0" err="1"/>
              <a:t>lassiez</a:t>
            </a:r>
            <a:r>
              <a:rPr lang="en-US" dirty="0"/>
              <a:t>-faire approach, Sweden’s death rate per population is only 14</a:t>
            </a:r>
            <a:r>
              <a:rPr lang="en-US" baseline="30000" dirty="0"/>
              <a:t>th</a:t>
            </a:r>
            <a:r>
              <a:rPr lang="en-US" dirty="0"/>
              <a:t> worldwide, rising early in the pandemic but levelling out in the summer, whereas we see the Dominican and Czech Republics starting to see an increase at the start of the autumn, on the back of lifting restrictions (yellow and greens) after enforcing them early in the pandemic (red)</a:t>
            </a:r>
          </a:p>
          <a:p>
            <a:r>
              <a:rPr lang="en-US" dirty="0"/>
              <a:t>Only time can tell now if other countries will surpass Sweden further given the changes in their restrictions </a:t>
            </a:r>
          </a:p>
          <a:p>
            <a:endParaRPr lang="en-US" dirty="0"/>
          </a:p>
        </p:txBody>
      </p:sp>
      <p:pic>
        <p:nvPicPr>
          <p:cNvPr id="5" name="Picture 4" descr="Chart&#10;&#10;Description automatically generated">
            <a:extLst>
              <a:ext uri="{FF2B5EF4-FFF2-40B4-BE49-F238E27FC236}">
                <a16:creationId xmlns:a16="http://schemas.microsoft.com/office/drawing/2014/main" id="{E8263D70-F824-0046-948E-01F973F18FFD}"/>
              </a:ext>
            </a:extLst>
          </p:cNvPr>
          <p:cNvPicPr>
            <a:picLocks noChangeAspect="1"/>
          </p:cNvPicPr>
          <p:nvPr/>
        </p:nvPicPr>
        <p:blipFill>
          <a:blip r:embed="rId2"/>
          <a:stretch>
            <a:fillRect/>
          </a:stretch>
        </p:blipFill>
        <p:spPr>
          <a:xfrm>
            <a:off x="5677319" y="2337266"/>
            <a:ext cx="5676481" cy="4222559"/>
          </a:xfrm>
          <a:prstGeom prst="rect">
            <a:avLst/>
          </a:prstGeom>
        </p:spPr>
      </p:pic>
    </p:spTree>
    <p:extLst>
      <p:ext uri="{BB962C8B-B14F-4D97-AF65-F5344CB8AC3E}">
        <p14:creationId xmlns:p14="http://schemas.microsoft.com/office/powerpoint/2010/main" val="248423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ABC3-AD65-4AAB-B467-09F1313B5342}"/>
              </a:ext>
            </a:extLst>
          </p:cNvPr>
          <p:cNvSpPr>
            <a:spLocks noGrp="1"/>
          </p:cNvSpPr>
          <p:nvPr>
            <p:ph type="title"/>
          </p:nvPr>
        </p:nvSpPr>
        <p:spPr>
          <a:xfrm>
            <a:off x="838200" y="681037"/>
            <a:ext cx="10515600" cy="653241"/>
          </a:xfrm>
        </p:spPr>
        <p:txBody>
          <a:bodyPr>
            <a:normAutofit/>
          </a:bodyPr>
          <a:lstStyle/>
          <a:p>
            <a:r>
              <a:rPr lang="en-GB" sz="1800" dirty="0"/>
              <a:t>How about Sweden ? - the most talked about country for it’s strategy to tackle COVID-19. Has its no-lockdown strategy back-fired ?</a:t>
            </a:r>
          </a:p>
        </p:txBody>
      </p:sp>
      <p:pic>
        <p:nvPicPr>
          <p:cNvPr id="5" name="Picture 4">
            <a:extLst>
              <a:ext uri="{FF2B5EF4-FFF2-40B4-BE49-F238E27FC236}">
                <a16:creationId xmlns:a16="http://schemas.microsoft.com/office/drawing/2014/main" id="{5CEF8141-90CF-4FFE-A577-D7659D30FCFD}"/>
              </a:ext>
            </a:extLst>
          </p:cNvPr>
          <p:cNvPicPr>
            <a:picLocks noChangeAspect="1"/>
          </p:cNvPicPr>
          <p:nvPr/>
        </p:nvPicPr>
        <p:blipFill>
          <a:blip r:embed="rId2"/>
          <a:stretch>
            <a:fillRect/>
          </a:stretch>
        </p:blipFill>
        <p:spPr>
          <a:xfrm>
            <a:off x="967274" y="1553497"/>
            <a:ext cx="6338596" cy="4166168"/>
          </a:xfrm>
          <a:prstGeom prst="rect">
            <a:avLst/>
          </a:prstGeom>
        </p:spPr>
      </p:pic>
      <p:sp>
        <p:nvSpPr>
          <p:cNvPr id="7" name="Content Placeholder 6">
            <a:extLst>
              <a:ext uri="{FF2B5EF4-FFF2-40B4-BE49-F238E27FC236}">
                <a16:creationId xmlns:a16="http://schemas.microsoft.com/office/drawing/2014/main" id="{4585A0E6-B9AE-49E3-B046-57D3B7718861}"/>
              </a:ext>
            </a:extLst>
          </p:cNvPr>
          <p:cNvSpPr>
            <a:spLocks noGrp="1"/>
          </p:cNvSpPr>
          <p:nvPr>
            <p:ph idx="1"/>
          </p:nvPr>
        </p:nvSpPr>
        <p:spPr>
          <a:xfrm>
            <a:off x="7707086" y="2836506"/>
            <a:ext cx="3646714" cy="2883159"/>
          </a:xfrm>
        </p:spPr>
        <p:txBody>
          <a:bodyPr>
            <a:normAutofit/>
          </a:bodyPr>
          <a:lstStyle/>
          <a:p>
            <a:pPr marL="228600" indent="0">
              <a:buNone/>
            </a:pPr>
            <a:r>
              <a:rPr lang="en-GB" sz="1600" dirty="0"/>
              <a:t>…And our answer to the question is “Yes”. When compared to its Nordic neighbours, Sweden had steep rise in new cases as well as deaths since May 2020 and with no restrictions in place, whereas its neighbouring countries have been able to keep the new cases at low and reduction in deaths.</a:t>
            </a:r>
          </a:p>
        </p:txBody>
      </p:sp>
    </p:spTree>
    <p:extLst>
      <p:ext uri="{BB962C8B-B14F-4D97-AF65-F5344CB8AC3E}">
        <p14:creationId xmlns:p14="http://schemas.microsoft.com/office/powerpoint/2010/main" val="3205857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3077-8B02-A247-A275-604A1FF35A99}"/>
              </a:ext>
            </a:extLst>
          </p:cNvPr>
          <p:cNvSpPr>
            <a:spLocks noGrp="1"/>
          </p:cNvSpPr>
          <p:nvPr>
            <p:ph type="title"/>
          </p:nvPr>
        </p:nvSpPr>
        <p:spPr/>
        <p:txBody>
          <a:bodyPr/>
          <a:lstStyle/>
          <a:p>
            <a:r>
              <a:rPr lang="en-US" dirty="0"/>
              <a:t>Example 3: Yemen</a:t>
            </a:r>
          </a:p>
        </p:txBody>
      </p:sp>
      <p:sp>
        <p:nvSpPr>
          <p:cNvPr id="3" name="Content Placeholder 2">
            <a:extLst>
              <a:ext uri="{FF2B5EF4-FFF2-40B4-BE49-F238E27FC236}">
                <a16:creationId xmlns:a16="http://schemas.microsoft.com/office/drawing/2014/main" id="{4C3DB0EC-C1D3-7E45-B6DE-152CF9BFE9EB}"/>
              </a:ext>
            </a:extLst>
          </p:cNvPr>
          <p:cNvSpPr>
            <a:spLocks noGrp="1"/>
          </p:cNvSpPr>
          <p:nvPr>
            <p:ph idx="1"/>
          </p:nvPr>
        </p:nvSpPr>
        <p:spPr>
          <a:xfrm>
            <a:off x="838200" y="2178657"/>
            <a:ext cx="6258339" cy="3998306"/>
          </a:xfrm>
        </p:spPr>
        <p:txBody>
          <a:bodyPr/>
          <a:lstStyle/>
          <a:p>
            <a:r>
              <a:rPr lang="en-US" dirty="0"/>
              <a:t>Population: 29.16 million</a:t>
            </a:r>
          </a:p>
          <a:p>
            <a:r>
              <a:rPr lang="en-US" dirty="0"/>
              <a:t>As at 7 October, registered 593 </a:t>
            </a:r>
            <a:r>
              <a:rPr lang="en-US" dirty="0" err="1"/>
              <a:t>covid</a:t>
            </a:r>
            <a:r>
              <a:rPr lang="en-US" dirty="0"/>
              <a:t> deaths</a:t>
            </a:r>
          </a:p>
          <a:p>
            <a:endParaRPr lang="en-US" dirty="0"/>
          </a:p>
          <a:p>
            <a:r>
              <a:rPr lang="en-US" dirty="0"/>
              <a:t>We chose Yemen not for its position in Deaths per population, but for Deaths per case, or case fatality rate where it comes up at the top. On the surface, it would seem that if you had caught </a:t>
            </a:r>
            <a:r>
              <a:rPr lang="en-US" dirty="0" err="1"/>
              <a:t>covid</a:t>
            </a:r>
            <a:r>
              <a:rPr lang="en-US" dirty="0"/>
              <a:t> in Yemen, you were significantly more likely to die from it than anywhere else in the world. So we wanted to look at this in a bit more detail.</a:t>
            </a:r>
          </a:p>
          <a:p>
            <a:endParaRPr lang="en-US" dirty="0"/>
          </a:p>
        </p:txBody>
      </p:sp>
      <p:pic>
        <p:nvPicPr>
          <p:cNvPr id="5" name="Picture 4" descr="A picture containing table&#10;&#10;Description automatically generated">
            <a:extLst>
              <a:ext uri="{FF2B5EF4-FFF2-40B4-BE49-F238E27FC236}">
                <a16:creationId xmlns:a16="http://schemas.microsoft.com/office/drawing/2014/main" id="{6B906503-5835-6B4D-AF05-368729A39EF6}"/>
              </a:ext>
            </a:extLst>
          </p:cNvPr>
          <p:cNvPicPr>
            <a:picLocks noChangeAspect="1"/>
          </p:cNvPicPr>
          <p:nvPr/>
        </p:nvPicPr>
        <p:blipFill>
          <a:blip r:embed="rId2"/>
          <a:stretch>
            <a:fillRect/>
          </a:stretch>
        </p:blipFill>
        <p:spPr>
          <a:xfrm>
            <a:off x="7096539" y="2588045"/>
            <a:ext cx="5202307" cy="3760975"/>
          </a:xfrm>
          <a:prstGeom prst="rect">
            <a:avLst/>
          </a:prstGeom>
        </p:spPr>
      </p:pic>
    </p:spTree>
    <p:extLst>
      <p:ext uri="{BB962C8B-B14F-4D97-AF65-F5344CB8AC3E}">
        <p14:creationId xmlns:p14="http://schemas.microsoft.com/office/powerpoint/2010/main" val="3012608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4ED4-B659-B144-B973-0962CB4D1A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0B5DE2-1306-1F4B-97DD-995B03B63DCC}"/>
              </a:ext>
            </a:extLst>
          </p:cNvPr>
          <p:cNvSpPr>
            <a:spLocks noGrp="1"/>
          </p:cNvSpPr>
          <p:nvPr>
            <p:ph idx="1"/>
          </p:nvPr>
        </p:nvSpPr>
        <p:spPr/>
        <p:txBody>
          <a:bodyPr/>
          <a:lstStyle/>
          <a:p>
            <a:endParaRPr lang="en-US" dirty="0"/>
          </a:p>
        </p:txBody>
      </p:sp>
      <p:pic>
        <p:nvPicPr>
          <p:cNvPr id="5" name="Picture 4" descr="Map&#10;&#10;Description automatically generated">
            <a:extLst>
              <a:ext uri="{FF2B5EF4-FFF2-40B4-BE49-F238E27FC236}">
                <a16:creationId xmlns:a16="http://schemas.microsoft.com/office/drawing/2014/main" id="{DD1D95FF-1747-CD4A-B1A2-2865C138639E}"/>
              </a:ext>
            </a:extLst>
          </p:cNvPr>
          <p:cNvPicPr>
            <a:picLocks noChangeAspect="1"/>
          </p:cNvPicPr>
          <p:nvPr/>
        </p:nvPicPr>
        <p:blipFill>
          <a:blip r:embed="rId2"/>
          <a:stretch>
            <a:fillRect/>
          </a:stretch>
        </p:blipFill>
        <p:spPr>
          <a:xfrm>
            <a:off x="5943599" y="1343818"/>
            <a:ext cx="5896633" cy="4962513"/>
          </a:xfrm>
          <a:prstGeom prst="rect">
            <a:avLst/>
          </a:prstGeom>
        </p:spPr>
      </p:pic>
      <p:pic>
        <p:nvPicPr>
          <p:cNvPr id="6" name="Picture 5" descr="Chart&#10;&#10;Description automatically generated">
            <a:extLst>
              <a:ext uri="{FF2B5EF4-FFF2-40B4-BE49-F238E27FC236}">
                <a16:creationId xmlns:a16="http://schemas.microsoft.com/office/drawing/2014/main" id="{D97CF5E0-269E-284C-92B6-2AFEDFECC639}"/>
              </a:ext>
            </a:extLst>
          </p:cNvPr>
          <p:cNvPicPr>
            <a:picLocks noChangeAspect="1"/>
          </p:cNvPicPr>
          <p:nvPr/>
        </p:nvPicPr>
        <p:blipFill>
          <a:blip r:embed="rId3"/>
          <a:stretch>
            <a:fillRect/>
          </a:stretch>
        </p:blipFill>
        <p:spPr>
          <a:xfrm>
            <a:off x="838200" y="2734065"/>
            <a:ext cx="4770139" cy="3507582"/>
          </a:xfrm>
          <a:prstGeom prst="rect">
            <a:avLst/>
          </a:prstGeom>
        </p:spPr>
      </p:pic>
    </p:spTree>
    <p:extLst>
      <p:ext uri="{BB962C8B-B14F-4D97-AF65-F5344CB8AC3E}">
        <p14:creationId xmlns:p14="http://schemas.microsoft.com/office/powerpoint/2010/main" val="2041723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B8CD-8884-A540-BA9C-CA178A47C6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6DCA32-92D6-DC48-9F82-6CFEFB1AB2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8269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9E69-CB1F-5D42-BC7D-09A04266680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21931FF-F5D8-6743-821A-C6BA4C6549AA}"/>
              </a:ext>
            </a:extLst>
          </p:cNvPr>
          <p:cNvSpPr>
            <a:spLocks noGrp="1"/>
          </p:cNvSpPr>
          <p:nvPr>
            <p:ph idx="1"/>
          </p:nvPr>
        </p:nvSpPr>
        <p:spPr/>
        <p:txBody>
          <a:bodyPr/>
          <a:lstStyle/>
          <a:p>
            <a:r>
              <a:rPr lang="en-US" dirty="0"/>
              <a:t>Why things aren’t always what they seem:</a:t>
            </a:r>
          </a:p>
          <a:p>
            <a:pPr lvl="1"/>
            <a:r>
              <a:rPr lang="en-US" dirty="0" err="1"/>
              <a:t>Andora</a:t>
            </a:r>
            <a:r>
              <a:rPr lang="en-US" dirty="0"/>
              <a:t> had high death per population, but on inspection, it appears to just have been </a:t>
            </a:r>
            <a:r>
              <a:rPr lang="en-US" dirty="0" err="1"/>
              <a:t>dwarved</a:t>
            </a:r>
            <a:r>
              <a:rPr lang="en-US" dirty="0"/>
              <a:t> by Spain and France</a:t>
            </a:r>
          </a:p>
          <a:p>
            <a:pPr lvl="1"/>
            <a:r>
              <a:rPr lang="en-US" dirty="0"/>
              <a:t>Sweden looks like it has done badly by its </a:t>
            </a:r>
            <a:r>
              <a:rPr lang="en-US" dirty="0" err="1"/>
              <a:t>neighbours</a:t>
            </a:r>
            <a:r>
              <a:rPr lang="en-US" dirty="0"/>
              <a:t> and countries of the same size, yet when looking at the trends, a change in lockdown activity seems to lead to an increase in deaths, which Sweden doesn’t see but instead appears to have plateaued.</a:t>
            </a:r>
          </a:p>
          <a:p>
            <a:pPr lvl="1"/>
            <a:r>
              <a:rPr lang="en-US" dirty="0"/>
              <a:t>Yemen appears to be the deadliest place in the world if you have contracted </a:t>
            </a:r>
            <a:r>
              <a:rPr lang="en-US" dirty="0" err="1"/>
              <a:t>covid</a:t>
            </a:r>
            <a:r>
              <a:rPr lang="en-US" dirty="0"/>
              <a:t>, yet when comparing to its </a:t>
            </a:r>
            <a:r>
              <a:rPr lang="en-US" dirty="0" err="1"/>
              <a:t>neighbours</a:t>
            </a:r>
            <a:r>
              <a:rPr lang="en-US" dirty="0"/>
              <a:t> and considering current events, the high CFR may be instead due to quality in the number of cases confirmed.</a:t>
            </a:r>
          </a:p>
          <a:p>
            <a:pPr lvl="1"/>
            <a:endParaRPr lang="en-US" dirty="0"/>
          </a:p>
        </p:txBody>
      </p:sp>
    </p:spTree>
    <p:extLst>
      <p:ext uri="{BB962C8B-B14F-4D97-AF65-F5344CB8AC3E}">
        <p14:creationId xmlns:p14="http://schemas.microsoft.com/office/powerpoint/2010/main" val="382275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37-22E4-1F4C-97C6-9FFBE5F50E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1E6DF8-082E-D244-A8B2-CB8FA5BD7B80}"/>
              </a:ext>
            </a:extLst>
          </p:cNvPr>
          <p:cNvSpPr>
            <a:spLocks noGrp="1"/>
          </p:cNvSpPr>
          <p:nvPr>
            <p:ph idx="1"/>
          </p:nvPr>
        </p:nvSpPr>
        <p:spPr/>
        <p:txBody>
          <a:bodyPr/>
          <a:lstStyle/>
          <a:p>
            <a:r>
              <a:rPr lang="en-US" dirty="0"/>
              <a:t>Why are some countries doing worse than others?</a:t>
            </a:r>
          </a:p>
          <a:p>
            <a:pPr lvl="1"/>
            <a:r>
              <a:rPr lang="en-US" dirty="0"/>
              <a:t>Could it be for political reasons, mismanagement, or sheer bad luck?</a:t>
            </a:r>
          </a:p>
          <a:p>
            <a:pPr lvl="1"/>
            <a:endParaRPr lang="en-US" dirty="0"/>
          </a:p>
          <a:p>
            <a:pPr lvl="1"/>
            <a:r>
              <a:rPr lang="en-US" dirty="0"/>
              <a:t>To find out, first we have to identify who the bad performers are.</a:t>
            </a:r>
          </a:p>
        </p:txBody>
      </p:sp>
    </p:spTree>
    <p:extLst>
      <p:ext uri="{BB962C8B-B14F-4D97-AF65-F5344CB8AC3E}">
        <p14:creationId xmlns:p14="http://schemas.microsoft.com/office/powerpoint/2010/main" val="420801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997B-5B94-D74E-9A53-0BC6D1934B8D}"/>
              </a:ext>
            </a:extLst>
          </p:cNvPr>
          <p:cNvSpPr>
            <a:spLocks noGrp="1"/>
          </p:cNvSpPr>
          <p:nvPr>
            <p:ph type="title"/>
          </p:nvPr>
        </p:nvSpPr>
        <p:spPr/>
        <p:txBody>
          <a:bodyPr/>
          <a:lstStyle/>
          <a:p>
            <a:r>
              <a:rPr lang="en-US" dirty="0"/>
              <a:t>Why we used deaths</a:t>
            </a:r>
          </a:p>
        </p:txBody>
      </p:sp>
      <p:sp>
        <p:nvSpPr>
          <p:cNvPr id="3" name="Content Placeholder 2">
            <a:extLst>
              <a:ext uri="{FF2B5EF4-FFF2-40B4-BE49-F238E27FC236}">
                <a16:creationId xmlns:a16="http://schemas.microsoft.com/office/drawing/2014/main" id="{AC5104B9-EE6C-8843-BD84-624A587883E0}"/>
              </a:ext>
            </a:extLst>
          </p:cNvPr>
          <p:cNvSpPr>
            <a:spLocks noGrp="1"/>
          </p:cNvSpPr>
          <p:nvPr>
            <p:ph idx="1"/>
          </p:nvPr>
        </p:nvSpPr>
        <p:spPr/>
        <p:txBody>
          <a:bodyPr/>
          <a:lstStyle/>
          <a:p>
            <a:r>
              <a:rPr lang="en-US" dirty="0"/>
              <a:t>Confirmed cases do not reflect the full effect of the pandemic</a:t>
            </a:r>
          </a:p>
          <a:p>
            <a:r>
              <a:rPr lang="en-US" dirty="0"/>
              <a:t>Many cases are unconfirmed, because</a:t>
            </a:r>
          </a:p>
          <a:p>
            <a:pPr lvl="1"/>
            <a:r>
              <a:rPr lang="en-US" dirty="0"/>
              <a:t>Not enough tests are available</a:t>
            </a:r>
          </a:p>
          <a:p>
            <a:pPr lvl="1"/>
            <a:r>
              <a:rPr lang="en-US" dirty="0"/>
              <a:t>People are asymptomatic</a:t>
            </a:r>
          </a:p>
          <a:p>
            <a:pPr lvl="1"/>
            <a:r>
              <a:rPr lang="en-US" dirty="0"/>
              <a:t>People have to come forward to be tested</a:t>
            </a:r>
          </a:p>
          <a:p>
            <a:r>
              <a:rPr lang="en-US" dirty="0"/>
              <a:t>WHO uses test positivity as an indicator of measurement completeness. </a:t>
            </a:r>
          </a:p>
          <a:p>
            <a:r>
              <a:rPr lang="en-US" dirty="0"/>
              <a:t>We used deaths as it is a more robust value as unlike cases, all deaths will be registered. Although we </a:t>
            </a:r>
            <a:r>
              <a:rPr lang="en-US" dirty="0" err="1"/>
              <a:t>recognise</a:t>
            </a:r>
            <a:r>
              <a:rPr lang="en-US" dirty="0"/>
              <a:t> the measure is not without its flaws: not all countries share the same method for recording deaths caused or in the presence of </a:t>
            </a:r>
            <a:r>
              <a:rPr lang="en-US" dirty="0" err="1"/>
              <a:t>covid</a:t>
            </a:r>
            <a:r>
              <a:rPr lang="en-US" dirty="0"/>
              <a:t>.</a:t>
            </a:r>
          </a:p>
          <a:p>
            <a:pPr lvl="1"/>
            <a:endParaRPr lang="en-US" dirty="0"/>
          </a:p>
          <a:p>
            <a:pPr lvl="1"/>
            <a:endParaRPr lang="en-US" dirty="0"/>
          </a:p>
        </p:txBody>
      </p:sp>
    </p:spTree>
    <p:extLst>
      <p:ext uri="{BB962C8B-B14F-4D97-AF65-F5344CB8AC3E}">
        <p14:creationId xmlns:p14="http://schemas.microsoft.com/office/powerpoint/2010/main" val="40009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ame 1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3E462-42F0-434E-8534-AC6025FA00B2}"/>
              </a:ext>
            </a:extLst>
          </p:cNvPr>
          <p:cNvSpPr>
            <a:spLocks noGrp="1"/>
          </p:cNvSpPr>
          <p:nvPr>
            <p:ph type="title"/>
          </p:nvPr>
        </p:nvSpPr>
        <p:spPr>
          <a:xfrm>
            <a:off x="838200" y="817527"/>
            <a:ext cx="9077960" cy="981043"/>
          </a:xfrm>
        </p:spPr>
        <p:txBody>
          <a:bodyPr vert="horz" lIns="91440" tIns="45720" rIns="91440" bIns="45720" rtlCol="0" anchor="b">
            <a:normAutofit fontScale="90000"/>
          </a:bodyPr>
          <a:lstStyle/>
          <a:p>
            <a:r>
              <a:rPr lang="en-US" sz="3400" dirty="0">
                <a:gradFill flip="none" rotWithShape="1">
                  <a:gsLst>
                    <a:gs pos="0">
                      <a:schemeClr val="accent5">
                        <a:alpha val="70000"/>
                      </a:schemeClr>
                    </a:gs>
                    <a:gs pos="100000">
                      <a:schemeClr val="accent1">
                        <a:alpha val="70000"/>
                      </a:schemeClr>
                    </a:gs>
                  </a:gsLst>
                  <a:lin ang="0" scaled="1"/>
                  <a:tileRect/>
                </a:gradFill>
              </a:rPr>
              <a:t>Raw COVID-19 </a:t>
            </a:r>
            <a:r>
              <a:rPr lang="en-US" sz="3400" b="1" dirty="0">
                <a:gradFill flip="none" rotWithShape="1">
                  <a:gsLst>
                    <a:gs pos="0">
                      <a:schemeClr val="accent5">
                        <a:alpha val="70000"/>
                      </a:schemeClr>
                    </a:gs>
                    <a:gs pos="100000">
                      <a:schemeClr val="accent1">
                        <a:alpha val="70000"/>
                      </a:schemeClr>
                    </a:gs>
                  </a:gsLst>
                  <a:lin ang="0" scaled="1"/>
                  <a:tileRect/>
                </a:gradFill>
              </a:rPr>
              <a:t>deaths</a:t>
            </a:r>
            <a:r>
              <a:rPr lang="en-US" sz="3400" dirty="0">
                <a:gradFill flip="none" rotWithShape="1">
                  <a:gsLst>
                    <a:gs pos="0">
                      <a:schemeClr val="accent5">
                        <a:alpha val="70000"/>
                      </a:schemeClr>
                    </a:gs>
                    <a:gs pos="100000">
                      <a:schemeClr val="accent1">
                        <a:alpha val="70000"/>
                      </a:schemeClr>
                    </a:gs>
                  </a:gsLst>
                  <a:lin ang="0" scaled="1"/>
                  <a:tileRect/>
                </a:gradFill>
              </a:rPr>
              <a:t> and raw COVID-19 </a:t>
            </a:r>
            <a:r>
              <a:rPr lang="en-US" sz="3400" b="1" dirty="0">
                <a:gradFill flip="none" rotWithShape="1">
                  <a:gsLst>
                    <a:gs pos="0">
                      <a:schemeClr val="accent5">
                        <a:alpha val="70000"/>
                      </a:schemeClr>
                    </a:gs>
                    <a:gs pos="100000">
                      <a:schemeClr val="accent1">
                        <a:alpha val="70000"/>
                      </a:schemeClr>
                    </a:gs>
                  </a:gsLst>
                  <a:lin ang="0" scaled="1"/>
                  <a:tileRect/>
                </a:gradFill>
              </a:rPr>
              <a:t>cases</a:t>
            </a:r>
            <a:r>
              <a:rPr lang="en-US" sz="3400" dirty="0">
                <a:gradFill flip="none" rotWithShape="1">
                  <a:gsLst>
                    <a:gs pos="0">
                      <a:schemeClr val="accent5">
                        <a:alpha val="70000"/>
                      </a:schemeClr>
                    </a:gs>
                    <a:gs pos="100000">
                      <a:schemeClr val="accent1">
                        <a:alpha val="70000"/>
                      </a:schemeClr>
                    </a:gs>
                  </a:gsLst>
                  <a:lin ang="0" scaled="1"/>
                  <a:tileRect/>
                </a:gradFill>
              </a:rPr>
              <a:t> are positively correlated</a:t>
            </a:r>
          </a:p>
        </p:txBody>
      </p:sp>
      <p:sp>
        <p:nvSpPr>
          <p:cNvPr id="3" name="TextBox 2">
            <a:extLst>
              <a:ext uri="{FF2B5EF4-FFF2-40B4-BE49-F238E27FC236}">
                <a16:creationId xmlns:a16="http://schemas.microsoft.com/office/drawing/2014/main" id="{291C658B-DB16-EE4A-A8EA-D41C6552D09F}"/>
              </a:ext>
            </a:extLst>
          </p:cNvPr>
          <p:cNvSpPr txBox="1"/>
          <p:nvPr/>
        </p:nvSpPr>
        <p:spPr>
          <a:xfrm>
            <a:off x="838200" y="2607557"/>
            <a:ext cx="9789160" cy="830997"/>
          </a:xfrm>
          <a:prstGeom prst="rect">
            <a:avLst/>
          </a:prstGeom>
          <a:noFill/>
        </p:spPr>
        <p:txBody>
          <a:bodyPr wrap="square" rtlCol="0">
            <a:spAutoFit/>
          </a:bodyPr>
          <a:lstStyle/>
          <a:p>
            <a:r>
              <a:rPr lang="en-US" sz="2400" dirty="0">
                <a:solidFill>
                  <a:schemeClr val="tx1">
                    <a:lumMod val="50000"/>
                    <a:lumOff val="50000"/>
                  </a:schemeClr>
                </a:solidFill>
              </a:rPr>
              <a:t>It is likely that cases and deaths are </a:t>
            </a:r>
            <a:r>
              <a:rPr lang="en-US" sz="2400" b="1" dirty="0">
                <a:solidFill>
                  <a:schemeClr val="tx1">
                    <a:lumMod val="50000"/>
                    <a:lumOff val="50000"/>
                  </a:schemeClr>
                </a:solidFill>
              </a:rPr>
              <a:t>higher</a:t>
            </a:r>
            <a:r>
              <a:rPr lang="en-US" sz="2400" dirty="0">
                <a:solidFill>
                  <a:schemeClr val="tx1">
                    <a:lumMod val="50000"/>
                    <a:lumOff val="50000"/>
                  </a:schemeClr>
                </a:solidFill>
              </a:rPr>
              <a:t> in countries with a</a:t>
            </a:r>
            <a:r>
              <a:rPr lang="en-US" sz="2400" b="1" dirty="0">
                <a:solidFill>
                  <a:schemeClr val="tx1">
                    <a:lumMod val="50000"/>
                    <a:lumOff val="50000"/>
                  </a:schemeClr>
                </a:solidFill>
              </a:rPr>
              <a:t> large </a:t>
            </a:r>
            <a:r>
              <a:rPr lang="en-US" sz="2400" dirty="0">
                <a:solidFill>
                  <a:schemeClr val="tx1">
                    <a:lumMod val="50000"/>
                    <a:lumOff val="50000"/>
                  </a:schemeClr>
                </a:solidFill>
              </a:rPr>
              <a:t>population simply because there are </a:t>
            </a:r>
            <a:r>
              <a:rPr lang="en-US" sz="2400" b="1" dirty="0">
                <a:solidFill>
                  <a:schemeClr val="tx1">
                    <a:lumMod val="50000"/>
                    <a:lumOff val="50000"/>
                  </a:schemeClr>
                </a:solidFill>
              </a:rPr>
              <a:t>more people </a:t>
            </a:r>
            <a:r>
              <a:rPr lang="en-US" sz="2400" dirty="0">
                <a:solidFill>
                  <a:schemeClr val="tx1">
                    <a:lumMod val="50000"/>
                    <a:lumOff val="50000"/>
                  </a:schemeClr>
                </a:solidFill>
              </a:rPr>
              <a:t>to catch the virus </a:t>
            </a:r>
          </a:p>
        </p:txBody>
      </p:sp>
      <p:pic>
        <p:nvPicPr>
          <p:cNvPr id="5" name="Picture 4" descr="Table&#10;&#10;Description automatically generated">
            <a:extLst>
              <a:ext uri="{FF2B5EF4-FFF2-40B4-BE49-F238E27FC236}">
                <a16:creationId xmlns:a16="http://schemas.microsoft.com/office/drawing/2014/main" id="{1DB4B73F-E5F3-8B44-9F16-58DE51BEAC5A}"/>
              </a:ext>
            </a:extLst>
          </p:cNvPr>
          <p:cNvPicPr>
            <a:picLocks noChangeAspect="1"/>
          </p:cNvPicPr>
          <p:nvPr/>
        </p:nvPicPr>
        <p:blipFill>
          <a:blip r:embed="rId2"/>
          <a:stretch>
            <a:fillRect/>
          </a:stretch>
        </p:blipFill>
        <p:spPr>
          <a:xfrm>
            <a:off x="6532625" y="3893983"/>
            <a:ext cx="4400418" cy="5133821"/>
          </a:xfrm>
          <a:prstGeom prst="rect">
            <a:avLst/>
          </a:prstGeom>
        </p:spPr>
      </p:pic>
    </p:spTree>
    <p:extLst>
      <p:ext uri="{BB962C8B-B14F-4D97-AF65-F5344CB8AC3E}">
        <p14:creationId xmlns:p14="http://schemas.microsoft.com/office/powerpoint/2010/main" val="344455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a:solidFill>
                  <a:schemeClr val="tx1">
                    <a:lumMod val="50000"/>
                    <a:lumOff val="50000"/>
                    <a:alpha val="70000"/>
                  </a:schemeClr>
                </a:solidFill>
              </a:rPr>
              <a:t>A common measure is to look at </a:t>
            </a:r>
          </a:p>
          <a:p>
            <a:pPr marL="228600" indent="0">
              <a:buNone/>
            </a:pPr>
            <a:r>
              <a:rPr lang="en-US" sz="4500" dirty="0">
                <a:solidFill>
                  <a:schemeClr val="tx1">
                    <a:lumMod val="50000"/>
                    <a:lumOff val="50000"/>
                    <a:alpha val="70000"/>
                  </a:schemeClr>
                </a:solidFill>
              </a:rPr>
              <a:t>deaths </a:t>
            </a:r>
            <a:r>
              <a:rPr lang="en-US" sz="4500" i="1" dirty="0">
                <a:solidFill>
                  <a:schemeClr val="tx1">
                    <a:lumMod val="50000"/>
                    <a:lumOff val="50000"/>
                    <a:alpha val="70000"/>
                  </a:schemeClr>
                </a:solidFill>
              </a:rPr>
              <a:t>per </a:t>
            </a:r>
            <a:r>
              <a:rPr lang="en-US" sz="4500" dirty="0">
                <a:solidFill>
                  <a:schemeClr val="tx1">
                    <a:lumMod val="50000"/>
                    <a:lumOff val="50000"/>
                    <a:alpha val="70000"/>
                  </a:schemeClr>
                </a:solidFill>
              </a:rPr>
              <a:t>population.</a:t>
            </a:r>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GB" sz="3400" dirty="0">
                <a:gradFill flip="none" rotWithShape="1">
                  <a:gsLst>
                    <a:gs pos="0">
                      <a:schemeClr val="accent5">
                        <a:alpha val="70000"/>
                      </a:schemeClr>
                    </a:gs>
                    <a:gs pos="100000">
                      <a:schemeClr val="accent1">
                        <a:alpha val="70000"/>
                      </a:schemeClr>
                    </a:gs>
                  </a:gsLst>
                  <a:lin ang="0" scaled="1"/>
                  <a:tileRect/>
                </a:gradFill>
              </a:rPr>
              <a:t>So how do we know which countries are handling the pandemic well?</a:t>
            </a:r>
          </a:p>
        </p:txBody>
      </p:sp>
      <p:pic>
        <p:nvPicPr>
          <p:cNvPr id="5" name="Picture 4" descr="Chart&#10;&#10;Description automatically generated">
            <a:extLst>
              <a:ext uri="{FF2B5EF4-FFF2-40B4-BE49-F238E27FC236}">
                <a16:creationId xmlns:a16="http://schemas.microsoft.com/office/drawing/2014/main" id="{A2116F16-D3FD-714C-9692-EC42DF6135EA}"/>
              </a:ext>
            </a:extLst>
          </p:cNvPr>
          <p:cNvPicPr>
            <a:picLocks noChangeAspect="1"/>
          </p:cNvPicPr>
          <p:nvPr/>
        </p:nvPicPr>
        <p:blipFill>
          <a:blip r:embed="rId2"/>
          <a:stretch>
            <a:fillRect/>
          </a:stretch>
        </p:blipFill>
        <p:spPr>
          <a:xfrm>
            <a:off x="7564687" y="2006600"/>
            <a:ext cx="2569913" cy="4327120"/>
          </a:xfrm>
          <a:prstGeom prst="rect">
            <a:avLst/>
          </a:prstGeom>
        </p:spPr>
      </p:pic>
    </p:spTree>
    <p:extLst>
      <p:ext uri="{BB962C8B-B14F-4D97-AF65-F5344CB8AC3E}">
        <p14:creationId xmlns:p14="http://schemas.microsoft.com/office/powerpoint/2010/main" val="336755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C574-7981-F647-85F8-F6216998941C}"/>
              </a:ext>
            </a:extLst>
          </p:cNvPr>
          <p:cNvSpPr>
            <a:spLocks noGrp="1"/>
          </p:cNvSpPr>
          <p:nvPr>
            <p:ph type="title"/>
          </p:nvPr>
        </p:nvSpPr>
        <p:spPr/>
        <p:txBody>
          <a:bodyPr/>
          <a:lstStyle/>
          <a:p>
            <a:r>
              <a:rPr lang="en-GB" sz="5400" dirty="0">
                <a:gradFill flip="none" rotWithShape="1">
                  <a:gsLst>
                    <a:gs pos="0">
                      <a:schemeClr val="accent5">
                        <a:alpha val="70000"/>
                      </a:schemeClr>
                    </a:gs>
                    <a:gs pos="100000">
                      <a:schemeClr val="accent1">
                        <a:alpha val="70000"/>
                      </a:schemeClr>
                    </a:gs>
                  </a:gsLst>
                  <a:lin ang="0" scaled="1"/>
                  <a:tileRect/>
                </a:gradFill>
              </a:rPr>
              <a:t>Deaths/population</a:t>
            </a:r>
            <a:endParaRPr lang="en-US" dirty="0"/>
          </a:p>
        </p:txBody>
      </p:sp>
      <p:sp>
        <p:nvSpPr>
          <p:cNvPr id="3" name="Content Placeholder 2">
            <a:extLst>
              <a:ext uri="{FF2B5EF4-FFF2-40B4-BE49-F238E27FC236}">
                <a16:creationId xmlns:a16="http://schemas.microsoft.com/office/drawing/2014/main" id="{2FF9FC06-9E85-B049-980A-E3A9DC615410}"/>
              </a:ext>
            </a:extLst>
          </p:cNvPr>
          <p:cNvSpPr>
            <a:spLocks noGrp="1"/>
          </p:cNvSpPr>
          <p:nvPr>
            <p:ph idx="1"/>
          </p:nvPr>
        </p:nvSpPr>
        <p:spPr>
          <a:xfrm>
            <a:off x="838200" y="2178657"/>
            <a:ext cx="3162300" cy="3688743"/>
          </a:xfrm>
        </p:spPr>
        <p:txBody>
          <a:bodyPr>
            <a:noAutofit/>
          </a:bodyPr>
          <a:lstStyle/>
          <a:p>
            <a:r>
              <a:rPr lang="en-US" sz="1800" dirty="0"/>
              <a:t>When considering the raw total </a:t>
            </a:r>
            <a:r>
              <a:rPr lang="en-US" sz="1800" dirty="0" err="1"/>
              <a:t>covid</a:t>
            </a:r>
            <a:r>
              <a:rPr lang="en-US" sz="1800" dirty="0"/>
              <a:t> deaths and the raw total population, our theory seems to hold well. It appears that the larger the population, the larger the number of deaths</a:t>
            </a:r>
          </a:p>
        </p:txBody>
      </p:sp>
      <p:pic>
        <p:nvPicPr>
          <p:cNvPr id="5" name="Picture 4" descr="Chart, bar chart&#10;&#10;Description automatically generated">
            <a:extLst>
              <a:ext uri="{FF2B5EF4-FFF2-40B4-BE49-F238E27FC236}">
                <a16:creationId xmlns:a16="http://schemas.microsoft.com/office/drawing/2014/main" id="{9AAB5B9D-44D7-204B-8C97-FBA65B03E917}"/>
              </a:ext>
            </a:extLst>
          </p:cNvPr>
          <p:cNvPicPr>
            <a:picLocks noChangeAspect="1"/>
          </p:cNvPicPr>
          <p:nvPr/>
        </p:nvPicPr>
        <p:blipFill>
          <a:blip r:embed="rId2"/>
          <a:stretch>
            <a:fillRect/>
          </a:stretch>
        </p:blipFill>
        <p:spPr>
          <a:xfrm>
            <a:off x="5269999" y="2006600"/>
            <a:ext cx="6083801" cy="4356643"/>
          </a:xfrm>
          <a:prstGeom prst="rect">
            <a:avLst/>
          </a:prstGeom>
        </p:spPr>
      </p:pic>
    </p:spTree>
    <p:extLst>
      <p:ext uri="{BB962C8B-B14F-4D97-AF65-F5344CB8AC3E}">
        <p14:creationId xmlns:p14="http://schemas.microsoft.com/office/powerpoint/2010/main" val="52634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5D288-7607-5048-8C71-26C1530451F4}"/>
              </a:ext>
            </a:extLst>
          </p:cNvPr>
          <p:cNvSpPr>
            <a:spLocks noGrp="1"/>
          </p:cNvSpPr>
          <p:nvPr>
            <p:ph idx="1"/>
          </p:nvPr>
        </p:nvSpPr>
        <p:spPr>
          <a:xfrm>
            <a:off x="635000" y="2351708"/>
            <a:ext cx="10515600" cy="3457421"/>
          </a:xfrm>
        </p:spPr>
        <p:txBody>
          <a:bodyPr>
            <a:normAutofit fontScale="47500" lnSpcReduction="20000"/>
          </a:bodyPr>
          <a:lstStyle/>
          <a:p>
            <a:pPr marL="228600" indent="0">
              <a:buNone/>
            </a:pPr>
            <a:r>
              <a:rPr lang="en-US" sz="4500" dirty="0" err="1">
                <a:solidFill>
                  <a:schemeClr val="tx1">
                    <a:lumMod val="50000"/>
                    <a:lumOff val="50000"/>
                    <a:alpha val="70000"/>
                  </a:schemeClr>
                </a:solidFill>
              </a:rPr>
              <a:t>Normalising</a:t>
            </a:r>
            <a:r>
              <a:rPr lang="en-US" sz="4500" dirty="0">
                <a:solidFill>
                  <a:schemeClr val="tx1">
                    <a:lumMod val="50000"/>
                    <a:lumOff val="50000"/>
                    <a:alpha val="70000"/>
                  </a:schemeClr>
                </a:solidFill>
              </a:rPr>
              <a:t> the data in this way can be misleading. When </a:t>
            </a:r>
            <a:r>
              <a:rPr lang="en-US" sz="4500" dirty="0" err="1">
                <a:solidFill>
                  <a:schemeClr val="tx1">
                    <a:lumMod val="50000"/>
                    <a:lumOff val="50000"/>
                    <a:alpha val="70000"/>
                  </a:schemeClr>
                </a:solidFill>
              </a:rPr>
              <a:t>normalising</a:t>
            </a:r>
            <a:r>
              <a:rPr lang="en-US" sz="4500" dirty="0">
                <a:solidFill>
                  <a:schemeClr val="tx1">
                    <a:lumMod val="50000"/>
                    <a:lumOff val="50000"/>
                    <a:alpha val="70000"/>
                  </a:schemeClr>
                </a:solidFill>
              </a:rPr>
              <a:t> by size of population, small countries such as Belgium and Andorra need only a small increase in raw deaths to make a huge impact on their death/population metric.</a:t>
            </a:r>
          </a:p>
          <a:p>
            <a:pPr marL="228600" indent="0">
              <a:buNone/>
            </a:pPr>
            <a:endParaRPr lang="en-US" sz="4500" dirty="0">
              <a:solidFill>
                <a:schemeClr val="tx1">
                  <a:lumMod val="50000"/>
                  <a:lumOff val="50000"/>
                  <a:alpha val="70000"/>
                </a:schemeClr>
              </a:solidFill>
            </a:endParaRPr>
          </a:p>
          <a:p>
            <a:pPr marL="228600" indent="0">
              <a:buNone/>
            </a:pPr>
            <a:r>
              <a:rPr lang="en-US" sz="4500" dirty="0">
                <a:solidFill>
                  <a:schemeClr val="tx1">
                    <a:lumMod val="50000"/>
                    <a:lumOff val="50000"/>
                    <a:alpha val="70000"/>
                  </a:schemeClr>
                </a:solidFill>
              </a:rPr>
              <a:t>i.e. small countries are more sensitive to this metric than larger countries. Their </a:t>
            </a:r>
            <a:r>
              <a:rPr lang="en-US" sz="4500" b="1" dirty="0">
                <a:solidFill>
                  <a:schemeClr val="tx1">
                    <a:lumMod val="50000"/>
                    <a:lumOff val="50000"/>
                    <a:alpha val="70000"/>
                  </a:schemeClr>
                </a:solidFill>
              </a:rPr>
              <a:t>high cases and deaths per population, </a:t>
            </a:r>
            <a:r>
              <a:rPr lang="en-US" sz="4500" dirty="0">
                <a:solidFill>
                  <a:schemeClr val="tx1">
                    <a:lumMod val="50000"/>
                    <a:lumOff val="50000"/>
                    <a:alpha val="70000"/>
                  </a:schemeClr>
                </a:solidFill>
              </a:rPr>
              <a:t>most likely due to their </a:t>
            </a:r>
            <a:r>
              <a:rPr lang="en-US" sz="4500" b="1" dirty="0">
                <a:solidFill>
                  <a:schemeClr val="tx1">
                    <a:lumMod val="50000"/>
                    <a:lumOff val="50000"/>
                    <a:alpha val="70000"/>
                  </a:schemeClr>
                </a:solidFill>
              </a:rPr>
              <a:t>small</a:t>
            </a:r>
            <a:r>
              <a:rPr lang="en-US" sz="4500" dirty="0">
                <a:solidFill>
                  <a:schemeClr val="tx1">
                    <a:lumMod val="50000"/>
                    <a:lumOff val="50000"/>
                    <a:alpha val="70000"/>
                  </a:schemeClr>
                </a:solidFill>
              </a:rPr>
              <a:t> population.</a:t>
            </a:r>
          </a:p>
          <a:p>
            <a:pPr marL="228600" indent="0">
              <a:buNone/>
            </a:pPr>
            <a:endParaRPr lang="en-US" dirty="0"/>
          </a:p>
        </p:txBody>
      </p:sp>
      <p:sp>
        <p:nvSpPr>
          <p:cNvPr id="4" name="Title 1">
            <a:extLst>
              <a:ext uri="{FF2B5EF4-FFF2-40B4-BE49-F238E27FC236}">
                <a16:creationId xmlns:a16="http://schemas.microsoft.com/office/drawing/2014/main" id="{4E3F1E99-7054-1F45-B85A-BDFCCA733A41}"/>
              </a:ext>
            </a:extLst>
          </p:cNvPr>
          <p:cNvSpPr txBox="1">
            <a:spLocks noGrp="1"/>
          </p:cNvSpPr>
          <p:nvPr>
            <p:ph type="title"/>
          </p:nvPr>
        </p:nvSpPr>
        <p:spPr>
          <a:prstGeom prst="rect">
            <a:avLst/>
          </a:prstGeom>
        </p:spPr>
        <p:txBody>
          <a:bodyPr vert="horz" lIns="91440" tIns="45720" rIns="91440" bIns="45720" rtlCol="0" anchor="b">
            <a:normAutofit fontScale="975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marL="228600"/>
            <a:r>
              <a:rPr lang="en-US" sz="3600" dirty="0">
                <a:solidFill>
                  <a:schemeClr val="tx1">
                    <a:lumMod val="50000"/>
                    <a:lumOff val="50000"/>
                    <a:alpha val="70000"/>
                  </a:schemeClr>
                </a:solidFill>
              </a:rPr>
              <a:t>But is it fair to compare small countries to large countries?</a:t>
            </a:r>
          </a:p>
        </p:txBody>
      </p:sp>
    </p:spTree>
    <p:extLst>
      <p:ext uri="{BB962C8B-B14F-4D97-AF65-F5344CB8AC3E}">
        <p14:creationId xmlns:p14="http://schemas.microsoft.com/office/powerpoint/2010/main" val="348024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22A4-E4EC-F54E-92FF-34F4B5F51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74227A-550F-8A45-80B9-F2AAF57F54F7}"/>
              </a:ext>
            </a:extLst>
          </p:cNvPr>
          <p:cNvSpPr>
            <a:spLocks noGrp="1"/>
          </p:cNvSpPr>
          <p:nvPr>
            <p:ph idx="1"/>
          </p:nvPr>
        </p:nvSpPr>
        <p:spPr>
          <a:xfrm>
            <a:off x="838200" y="2178657"/>
            <a:ext cx="2800211" cy="3998306"/>
          </a:xfrm>
        </p:spPr>
        <p:txBody>
          <a:bodyPr>
            <a:noAutofit/>
          </a:bodyPr>
          <a:lstStyle/>
          <a:p>
            <a:r>
              <a:rPr lang="en-US" sz="1600" dirty="0"/>
              <a:t>The red dots here are the 10 countries with the highest deaths per populations, and their raw death count. We see a heavy skewing of red dots to the left, which are the smaller countries (china and India excluded for scale)</a:t>
            </a:r>
          </a:p>
        </p:txBody>
      </p:sp>
      <p:pic>
        <p:nvPicPr>
          <p:cNvPr id="7" name="Picture 6" descr="Chart, scatter chart&#10;&#10;Description automatically generated">
            <a:extLst>
              <a:ext uri="{FF2B5EF4-FFF2-40B4-BE49-F238E27FC236}">
                <a16:creationId xmlns:a16="http://schemas.microsoft.com/office/drawing/2014/main" id="{18A3DA5E-5988-2C4F-8FC4-3A41E0B3E6CE}"/>
              </a:ext>
            </a:extLst>
          </p:cNvPr>
          <p:cNvPicPr>
            <a:picLocks noChangeAspect="1"/>
          </p:cNvPicPr>
          <p:nvPr/>
        </p:nvPicPr>
        <p:blipFill>
          <a:blip r:embed="rId2"/>
          <a:stretch>
            <a:fillRect/>
          </a:stretch>
        </p:blipFill>
        <p:spPr>
          <a:xfrm>
            <a:off x="4482142" y="1343818"/>
            <a:ext cx="6871658" cy="4855972"/>
          </a:xfrm>
          <a:prstGeom prst="rect">
            <a:avLst/>
          </a:prstGeom>
        </p:spPr>
      </p:pic>
    </p:spTree>
    <p:extLst>
      <p:ext uri="{BB962C8B-B14F-4D97-AF65-F5344CB8AC3E}">
        <p14:creationId xmlns:p14="http://schemas.microsoft.com/office/powerpoint/2010/main" val="1370863918"/>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863</TotalTime>
  <Words>1691</Words>
  <Application>Microsoft Macintosh PowerPoint</Application>
  <PresentationFormat>Widescreen</PresentationFormat>
  <Paragraphs>84</Paragraphs>
  <Slides>27</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 LT Pro</vt:lpstr>
      <vt:lpstr>Calibri</vt:lpstr>
      <vt:lpstr>Sabon Next LT</vt:lpstr>
      <vt:lpstr>Wingdings</vt:lpstr>
      <vt:lpstr>LuminousVTI</vt:lpstr>
      <vt:lpstr>Everything is not as it seems…</vt:lpstr>
      <vt:lpstr>PowerPoint Presentation</vt:lpstr>
      <vt:lpstr>PowerPoint Presentation</vt:lpstr>
      <vt:lpstr>Why we used deaths</vt:lpstr>
      <vt:lpstr>Raw COVID-19 deaths and raw COVID-19 cases are positively correlated</vt:lpstr>
      <vt:lpstr>So how do we know which countries are handling the pandemic well?</vt:lpstr>
      <vt:lpstr>Deaths/population</vt:lpstr>
      <vt:lpstr>But is it fair to compare small countries to large countries?</vt:lpstr>
      <vt:lpstr>PowerPoint Presentation</vt:lpstr>
      <vt:lpstr>But is it fair to compare small countries to large countries?</vt:lpstr>
      <vt:lpstr>An alternative way to measure?</vt:lpstr>
      <vt:lpstr>…in viewing the data by population size, we immediately see how some countries are visibly not on par with countries of a similar size</vt:lpstr>
      <vt:lpstr>When viewing deaths per population on a geographical map (cartograph?) we see where there are clusters of countries not performing well</vt:lpstr>
      <vt:lpstr>More data. Bring it on !!!</vt:lpstr>
      <vt:lpstr>Examples</vt:lpstr>
      <vt:lpstr>Example 1: Andorra</vt:lpstr>
      <vt:lpstr>PowerPoint Presentation</vt:lpstr>
      <vt:lpstr>PowerPoint Presentation</vt:lpstr>
      <vt:lpstr>PowerPoint Presentation</vt:lpstr>
      <vt:lpstr>Example 2: Sweden</vt:lpstr>
      <vt:lpstr>PowerPoint Presentation</vt:lpstr>
      <vt:lpstr>PowerPoint Presentation</vt:lpstr>
      <vt:lpstr>How about Sweden ? - the most talked about country for it’s strategy to tackle COVID-19. Has its no-lockdown strategy back-fired ?</vt:lpstr>
      <vt:lpstr>Example 3: Yemen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is not as it seems…</dc:title>
  <dc:creator>Vanitha Mascarenhas</dc:creator>
  <cp:lastModifiedBy>Karen Jewell</cp:lastModifiedBy>
  <cp:revision>23</cp:revision>
  <dcterms:created xsi:type="dcterms:W3CDTF">2020-10-25T06:12:23Z</dcterms:created>
  <dcterms:modified xsi:type="dcterms:W3CDTF">2020-10-26T05:47:19Z</dcterms:modified>
</cp:coreProperties>
</file>