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12"/>
  </p:notesMasterIdLst>
  <p:sldIdLst>
    <p:sldId id="256" r:id="rId2"/>
    <p:sldId id="257" r:id="rId3"/>
    <p:sldId id="261" r:id="rId4"/>
    <p:sldId id="264" r:id="rId5"/>
    <p:sldId id="263" r:id="rId6"/>
    <p:sldId id="265" r:id="rId7"/>
    <p:sldId id="266" r:id="rId8"/>
    <p:sldId id="259" r:id="rId9"/>
    <p:sldId id="258"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4"/>
    <p:restoredTop sz="94722"/>
  </p:normalViewPr>
  <p:slideViewPr>
    <p:cSldViewPr snapToGrid="0" snapToObjects="1">
      <p:cViewPr varScale="1">
        <p:scale>
          <a:sx n="65" d="100"/>
          <a:sy n="65" d="100"/>
        </p:scale>
        <p:origin x="240" y="1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218021-3249-43E7-AC62-1EDF4591F1F7}" type="datetimeFigureOut">
              <a:rPr lang="en-GB" smtClean="0"/>
              <a:t>25/10/2020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2A6E6-0A5E-4DE4-B2A2-42C518E1436B}" type="slidenum">
              <a:rPr lang="en-GB" smtClean="0"/>
              <a:t>‹#›</a:t>
            </a:fld>
            <a:endParaRPr lang="en-GB"/>
          </a:p>
        </p:txBody>
      </p:sp>
    </p:spTree>
    <p:extLst>
      <p:ext uri="{BB962C8B-B14F-4D97-AF65-F5344CB8AC3E}">
        <p14:creationId xmlns:p14="http://schemas.microsoft.com/office/powerpoint/2010/main" val="3347543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4A2A6E6-0A5E-4DE4-B2A2-42C518E1436B}" type="slidenum">
              <a:rPr lang="en-GB" smtClean="0"/>
              <a:t>9</a:t>
            </a:fld>
            <a:endParaRPr lang="en-GB"/>
          </a:p>
        </p:txBody>
      </p:sp>
    </p:spTree>
    <p:extLst>
      <p:ext uri="{BB962C8B-B14F-4D97-AF65-F5344CB8AC3E}">
        <p14:creationId xmlns:p14="http://schemas.microsoft.com/office/powerpoint/2010/main" val="2371967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058788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40592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561113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409011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1324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161381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6452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51704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81041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75054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22416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10/25/20</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156894858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70">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357D5-5929-A445-B619-1A29B4E32DDD}"/>
              </a:ext>
            </a:extLst>
          </p:cNvPr>
          <p:cNvSpPr>
            <a:spLocks noGrp="1"/>
          </p:cNvSpPr>
          <p:nvPr>
            <p:ph type="ctrTitle"/>
          </p:nvPr>
        </p:nvSpPr>
        <p:spPr>
          <a:xfrm>
            <a:off x="6522183" y="1457325"/>
            <a:ext cx="5212619" cy="2387600"/>
          </a:xfrm>
        </p:spPr>
        <p:txBody>
          <a:bodyPr>
            <a:normAutofit/>
          </a:bodyPr>
          <a:lstStyle/>
          <a:p>
            <a:pPr algn="l"/>
            <a:r>
              <a:rPr lang="en-US" dirty="0">
                <a:gradFill flip="none" rotWithShape="1">
                  <a:gsLst>
                    <a:gs pos="0">
                      <a:schemeClr val="accent5">
                        <a:alpha val="70000"/>
                      </a:schemeClr>
                    </a:gs>
                    <a:gs pos="100000">
                      <a:schemeClr val="accent1">
                        <a:alpha val="70000"/>
                      </a:schemeClr>
                    </a:gs>
                  </a:gsLst>
                  <a:lin ang="0" scaled="1"/>
                  <a:tileRect/>
                </a:gradFill>
              </a:rPr>
              <a:t>Everything is not as it seems…</a:t>
            </a:r>
          </a:p>
        </p:txBody>
      </p:sp>
      <p:sp>
        <p:nvSpPr>
          <p:cNvPr id="3" name="Subtitle 2">
            <a:extLst>
              <a:ext uri="{FF2B5EF4-FFF2-40B4-BE49-F238E27FC236}">
                <a16:creationId xmlns:a16="http://schemas.microsoft.com/office/drawing/2014/main" id="{A610DAEF-D1EE-1D45-BAA5-3B519BF0B333}"/>
              </a:ext>
            </a:extLst>
          </p:cNvPr>
          <p:cNvSpPr>
            <a:spLocks noGrp="1"/>
          </p:cNvSpPr>
          <p:nvPr>
            <p:ph type="subTitle" idx="1"/>
          </p:nvPr>
        </p:nvSpPr>
        <p:spPr>
          <a:xfrm>
            <a:off x="6522183" y="3937000"/>
            <a:ext cx="5212619" cy="1655762"/>
          </a:xfrm>
        </p:spPr>
        <p:txBody>
          <a:bodyPr>
            <a:normAutofit/>
          </a:bodyPr>
          <a:lstStyle/>
          <a:p>
            <a:pPr algn="l"/>
            <a:r>
              <a:rPr lang="en-US" sz="2200" dirty="0">
                <a:solidFill>
                  <a:schemeClr val="tx2">
                    <a:alpha val="60000"/>
                  </a:schemeClr>
                </a:solidFill>
              </a:rPr>
              <a:t>Women in Data Hackathon</a:t>
            </a:r>
          </a:p>
        </p:txBody>
      </p:sp>
      <p:pic>
        <p:nvPicPr>
          <p:cNvPr id="1026" name="Picture 2" descr="Worldmap background design Free Vector">
            <a:extLst>
              <a:ext uri="{FF2B5EF4-FFF2-40B4-BE49-F238E27FC236}">
                <a16:creationId xmlns:a16="http://schemas.microsoft.com/office/drawing/2014/main" id="{3CE97249-EF74-254D-9E3A-9C7DE4C712C6}"/>
              </a:ext>
            </a:extLst>
          </p:cNvPr>
          <p:cNvPicPr>
            <a:picLocks noChangeAspect="1" noChangeArrowheads="1"/>
          </p:cNvPicPr>
          <p:nvPr/>
        </p:nvPicPr>
        <p:blipFill>
          <a:blip r:embed="rId3">
            <a:alphaModFix amt="90000"/>
            <a:extLst>
              <a:ext uri="{28A0092B-C50C-407E-A947-70E740481C1C}">
                <a14:useLocalDpi xmlns:a14="http://schemas.microsoft.com/office/drawing/2010/main" val="0"/>
              </a:ext>
            </a:extLst>
          </a:blip>
          <a:stretch>
            <a:fillRect/>
          </a:stretch>
        </p:blipFill>
        <p:spPr bwMode="auto">
          <a:xfrm>
            <a:off x="457198" y="1528762"/>
            <a:ext cx="5715001"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774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ABC3-AD65-4AAB-B467-09F1313B5342}"/>
              </a:ext>
            </a:extLst>
          </p:cNvPr>
          <p:cNvSpPr>
            <a:spLocks noGrp="1"/>
          </p:cNvSpPr>
          <p:nvPr>
            <p:ph type="title"/>
          </p:nvPr>
        </p:nvSpPr>
        <p:spPr>
          <a:xfrm>
            <a:off x="838200" y="681037"/>
            <a:ext cx="10515600" cy="653241"/>
          </a:xfrm>
        </p:spPr>
        <p:txBody>
          <a:bodyPr>
            <a:normAutofit/>
          </a:bodyPr>
          <a:lstStyle/>
          <a:p>
            <a:r>
              <a:rPr lang="en-GB" sz="1800" dirty="0"/>
              <a:t>How about Sweden ? - the most talked about country for it’s strategy to tackle COVID-19. Has its no-lockdown strategy back-fired ?</a:t>
            </a:r>
          </a:p>
        </p:txBody>
      </p:sp>
      <p:pic>
        <p:nvPicPr>
          <p:cNvPr id="5" name="Picture 4">
            <a:extLst>
              <a:ext uri="{FF2B5EF4-FFF2-40B4-BE49-F238E27FC236}">
                <a16:creationId xmlns:a16="http://schemas.microsoft.com/office/drawing/2014/main" id="{5CEF8141-90CF-4FFE-A577-D7659D30FCFD}"/>
              </a:ext>
            </a:extLst>
          </p:cNvPr>
          <p:cNvPicPr>
            <a:picLocks noChangeAspect="1"/>
          </p:cNvPicPr>
          <p:nvPr/>
        </p:nvPicPr>
        <p:blipFill>
          <a:blip r:embed="rId2"/>
          <a:stretch>
            <a:fillRect/>
          </a:stretch>
        </p:blipFill>
        <p:spPr>
          <a:xfrm>
            <a:off x="967274" y="1553497"/>
            <a:ext cx="6338596" cy="4166168"/>
          </a:xfrm>
          <a:prstGeom prst="rect">
            <a:avLst/>
          </a:prstGeom>
        </p:spPr>
      </p:pic>
      <p:sp>
        <p:nvSpPr>
          <p:cNvPr id="7" name="Content Placeholder 6">
            <a:extLst>
              <a:ext uri="{FF2B5EF4-FFF2-40B4-BE49-F238E27FC236}">
                <a16:creationId xmlns:a16="http://schemas.microsoft.com/office/drawing/2014/main" id="{4585A0E6-B9AE-49E3-B046-57D3B7718861}"/>
              </a:ext>
            </a:extLst>
          </p:cNvPr>
          <p:cNvSpPr>
            <a:spLocks noGrp="1"/>
          </p:cNvSpPr>
          <p:nvPr>
            <p:ph idx="1"/>
          </p:nvPr>
        </p:nvSpPr>
        <p:spPr>
          <a:xfrm>
            <a:off x="7707086" y="2836506"/>
            <a:ext cx="3646714" cy="2883159"/>
          </a:xfrm>
        </p:spPr>
        <p:txBody>
          <a:bodyPr>
            <a:normAutofit/>
          </a:bodyPr>
          <a:lstStyle/>
          <a:p>
            <a:pPr marL="228600" indent="0">
              <a:buNone/>
            </a:pPr>
            <a:r>
              <a:rPr lang="en-GB" sz="1600" dirty="0"/>
              <a:t>…And our answer to the question is “Yes”. When compared to its Nordic neighbours, Sweden had steep rise in new cases as well as deaths since May 2020 and with no restrictions in place, whereas its neighbouring countries have been able to keep the new cases at low and reduction in deaths.</a:t>
            </a:r>
          </a:p>
        </p:txBody>
      </p:sp>
      <p:pic>
        <p:nvPicPr>
          <p:cNvPr id="8" name="Picture 7">
            <a:extLst>
              <a:ext uri="{FF2B5EF4-FFF2-40B4-BE49-F238E27FC236}">
                <a16:creationId xmlns:a16="http://schemas.microsoft.com/office/drawing/2014/main" id="{7E84BF0B-3323-475D-AAD4-C4C708716DDF}"/>
              </a:ext>
            </a:extLst>
          </p:cNvPr>
          <p:cNvPicPr>
            <a:picLocks noChangeAspect="1"/>
          </p:cNvPicPr>
          <p:nvPr/>
        </p:nvPicPr>
        <p:blipFill>
          <a:blip r:embed="rId3"/>
          <a:stretch>
            <a:fillRect/>
          </a:stretch>
        </p:blipFill>
        <p:spPr>
          <a:xfrm>
            <a:off x="9343831" y="1292336"/>
            <a:ext cx="1704683" cy="1394880"/>
          </a:xfrm>
          <a:prstGeom prst="rect">
            <a:avLst/>
          </a:prstGeom>
        </p:spPr>
      </p:pic>
    </p:spTree>
    <p:extLst>
      <p:ext uri="{BB962C8B-B14F-4D97-AF65-F5344CB8AC3E}">
        <p14:creationId xmlns:p14="http://schemas.microsoft.com/office/powerpoint/2010/main" val="3205857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ame 10">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ame 14">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63E462-42F0-434E-8534-AC6025FA00B2}"/>
              </a:ext>
            </a:extLst>
          </p:cNvPr>
          <p:cNvSpPr>
            <a:spLocks noGrp="1"/>
          </p:cNvSpPr>
          <p:nvPr>
            <p:ph type="title"/>
          </p:nvPr>
        </p:nvSpPr>
        <p:spPr>
          <a:xfrm>
            <a:off x="838200" y="817527"/>
            <a:ext cx="9077960" cy="981043"/>
          </a:xfrm>
        </p:spPr>
        <p:txBody>
          <a:bodyPr vert="horz" lIns="91440" tIns="45720" rIns="91440" bIns="45720" rtlCol="0" anchor="b">
            <a:normAutofit fontScale="90000"/>
          </a:bodyPr>
          <a:lstStyle/>
          <a:p>
            <a:r>
              <a:rPr lang="en-US" sz="3400" dirty="0">
                <a:gradFill flip="none" rotWithShape="1">
                  <a:gsLst>
                    <a:gs pos="0">
                      <a:schemeClr val="accent5">
                        <a:alpha val="70000"/>
                      </a:schemeClr>
                    </a:gs>
                    <a:gs pos="100000">
                      <a:schemeClr val="accent1">
                        <a:alpha val="70000"/>
                      </a:schemeClr>
                    </a:gs>
                  </a:gsLst>
                  <a:lin ang="0" scaled="1"/>
                  <a:tileRect/>
                </a:gradFill>
              </a:rPr>
              <a:t>Raw COVID-19 </a:t>
            </a:r>
            <a:r>
              <a:rPr lang="en-US" sz="3400" b="1" dirty="0">
                <a:gradFill flip="none" rotWithShape="1">
                  <a:gsLst>
                    <a:gs pos="0">
                      <a:schemeClr val="accent5">
                        <a:alpha val="70000"/>
                      </a:schemeClr>
                    </a:gs>
                    <a:gs pos="100000">
                      <a:schemeClr val="accent1">
                        <a:alpha val="70000"/>
                      </a:schemeClr>
                    </a:gs>
                  </a:gsLst>
                  <a:lin ang="0" scaled="1"/>
                  <a:tileRect/>
                </a:gradFill>
              </a:rPr>
              <a:t>deaths</a:t>
            </a:r>
            <a:r>
              <a:rPr lang="en-US" sz="3400" dirty="0">
                <a:gradFill flip="none" rotWithShape="1">
                  <a:gsLst>
                    <a:gs pos="0">
                      <a:schemeClr val="accent5">
                        <a:alpha val="70000"/>
                      </a:schemeClr>
                    </a:gs>
                    <a:gs pos="100000">
                      <a:schemeClr val="accent1">
                        <a:alpha val="70000"/>
                      </a:schemeClr>
                    </a:gs>
                  </a:gsLst>
                  <a:lin ang="0" scaled="1"/>
                  <a:tileRect/>
                </a:gradFill>
              </a:rPr>
              <a:t> and raw COVID-19 </a:t>
            </a:r>
            <a:r>
              <a:rPr lang="en-US" sz="3400" b="1" dirty="0">
                <a:gradFill flip="none" rotWithShape="1">
                  <a:gsLst>
                    <a:gs pos="0">
                      <a:schemeClr val="accent5">
                        <a:alpha val="70000"/>
                      </a:schemeClr>
                    </a:gs>
                    <a:gs pos="100000">
                      <a:schemeClr val="accent1">
                        <a:alpha val="70000"/>
                      </a:schemeClr>
                    </a:gs>
                  </a:gsLst>
                  <a:lin ang="0" scaled="1"/>
                  <a:tileRect/>
                </a:gradFill>
              </a:rPr>
              <a:t>cases</a:t>
            </a:r>
            <a:r>
              <a:rPr lang="en-US" sz="3400" dirty="0">
                <a:gradFill flip="none" rotWithShape="1">
                  <a:gsLst>
                    <a:gs pos="0">
                      <a:schemeClr val="accent5">
                        <a:alpha val="70000"/>
                      </a:schemeClr>
                    </a:gs>
                    <a:gs pos="100000">
                      <a:schemeClr val="accent1">
                        <a:alpha val="70000"/>
                      </a:schemeClr>
                    </a:gs>
                  </a:gsLst>
                  <a:lin ang="0" scaled="1"/>
                  <a:tileRect/>
                </a:gradFill>
              </a:rPr>
              <a:t> are positively correlated</a:t>
            </a:r>
          </a:p>
        </p:txBody>
      </p:sp>
      <p:sp>
        <p:nvSpPr>
          <p:cNvPr id="3" name="TextBox 2">
            <a:extLst>
              <a:ext uri="{FF2B5EF4-FFF2-40B4-BE49-F238E27FC236}">
                <a16:creationId xmlns:a16="http://schemas.microsoft.com/office/drawing/2014/main" id="{291C658B-DB16-EE4A-A8EA-D41C6552D09F}"/>
              </a:ext>
            </a:extLst>
          </p:cNvPr>
          <p:cNvSpPr txBox="1"/>
          <p:nvPr/>
        </p:nvSpPr>
        <p:spPr>
          <a:xfrm>
            <a:off x="838200" y="2607557"/>
            <a:ext cx="9789160" cy="830997"/>
          </a:xfrm>
          <a:prstGeom prst="rect">
            <a:avLst/>
          </a:prstGeom>
          <a:noFill/>
        </p:spPr>
        <p:txBody>
          <a:bodyPr wrap="square" rtlCol="0">
            <a:spAutoFit/>
          </a:bodyPr>
          <a:lstStyle/>
          <a:p>
            <a:r>
              <a:rPr lang="en-US" sz="2400" dirty="0">
                <a:solidFill>
                  <a:schemeClr val="tx1">
                    <a:lumMod val="50000"/>
                    <a:lumOff val="50000"/>
                  </a:schemeClr>
                </a:solidFill>
              </a:rPr>
              <a:t>It is likely that cases and deaths are </a:t>
            </a:r>
            <a:r>
              <a:rPr lang="en-US" sz="2400" b="1" dirty="0">
                <a:solidFill>
                  <a:schemeClr val="tx1">
                    <a:lumMod val="50000"/>
                    <a:lumOff val="50000"/>
                  </a:schemeClr>
                </a:solidFill>
              </a:rPr>
              <a:t>higher</a:t>
            </a:r>
            <a:r>
              <a:rPr lang="en-US" sz="2400" dirty="0">
                <a:solidFill>
                  <a:schemeClr val="tx1">
                    <a:lumMod val="50000"/>
                    <a:lumOff val="50000"/>
                  </a:schemeClr>
                </a:solidFill>
              </a:rPr>
              <a:t> in countries with a</a:t>
            </a:r>
            <a:r>
              <a:rPr lang="en-US" sz="2400" b="1" dirty="0">
                <a:solidFill>
                  <a:schemeClr val="tx1">
                    <a:lumMod val="50000"/>
                    <a:lumOff val="50000"/>
                  </a:schemeClr>
                </a:solidFill>
              </a:rPr>
              <a:t> large </a:t>
            </a:r>
            <a:r>
              <a:rPr lang="en-US" sz="2400" dirty="0">
                <a:solidFill>
                  <a:schemeClr val="tx1">
                    <a:lumMod val="50000"/>
                    <a:lumOff val="50000"/>
                  </a:schemeClr>
                </a:solidFill>
              </a:rPr>
              <a:t>population simply because there are </a:t>
            </a:r>
            <a:r>
              <a:rPr lang="en-US" sz="2400" b="1" dirty="0">
                <a:solidFill>
                  <a:schemeClr val="tx1">
                    <a:lumMod val="50000"/>
                    <a:lumOff val="50000"/>
                  </a:schemeClr>
                </a:solidFill>
              </a:rPr>
              <a:t>more people </a:t>
            </a:r>
            <a:r>
              <a:rPr lang="en-US" sz="2400" dirty="0">
                <a:solidFill>
                  <a:schemeClr val="tx1">
                    <a:lumMod val="50000"/>
                    <a:lumOff val="50000"/>
                  </a:schemeClr>
                </a:solidFill>
              </a:rPr>
              <a:t>to catch the virus </a:t>
            </a:r>
          </a:p>
        </p:txBody>
      </p:sp>
      <p:sp>
        <p:nvSpPr>
          <p:cNvPr id="9" name="TextBox 8">
            <a:extLst>
              <a:ext uri="{FF2B5EF4-FFF2-40B4-BE49-F238E27FC236}">
                <a16:creationId xmlns:a16="http://schemas.microsoft.com/office/drawing/2014/main" id="{B9B70DC7-2B37-9F4A-929B-4C52858EBC3F}"/>
              </a:ext>
            </a:extLst>
          </p:cNvPr>
          <p:cNvSpPr txBox="1"/>
          <p:nvPr/>
        </p:nvSpPr>
        <p:spPr>
          <a:xfrm>
            <a:off x="838200" y="4413884"/>
            <a:ext cx="8001000" cy="1384995"/>
          </a:xfrm>
          <a:prstGeom prst="rect">
            <a:avLst/>
          </a:prstGeom>
          <a:noFill/>
        </p:spPr>
        <p:txBody>
          <a:bodyPr wrap="square" rtlCol="0">
            <a:spAutoFit/>
          </a:bodyPr>
          <a:lstStyle/>
          <a:p>
            <a:r>
              <a:rPr lang="en-GB" sz="2800" dirty="0">
                <a:gradFill flip="none" rotWithShape="1">
                  <a:gsLst>
                    <a:gs pos="0">
                      <a:schemeClr val="accent5">
                        <a:alpha val="70000"/>
                      </a:schemeClr>
                    </a:gs>
                    <a:gs pos="100000">
                      <a:schemeClr val="accent1">
                        <a:alpha val="70000"/>
                      </a:schemeClr>
                    </a:gs>
                  </a:gsLst>
                  <a:lin ang="0" scaled="1"/>
                  <a:tileRect/>
                </a:gradFill>
              </a:rPr>
              <a:t>So, how do we know which countries are handling the pandemic well?</a:t>
            </a:r>
          </a:p>
          <a:p>
            <a:endParaRPr lang="en-US" sz="2800" dirty="0"/>
          </a:p>
        </p:txBody>
      </p:sp>
    </p:spTree>
    <p:extLst>
      <p:ext uri="{BB962C8B-B14F-4D97-AF65-F5344CB8AC3E}">
        <p14:creationId xmlns:p14="http://schemas.microsoft.com/office/powerpoint/2010/main" val="3444557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5D288-7607-5048-8C71-26C1530451F4}"/>
              </a:ext>
            </a:extLst>
          </p:cNvPr>
          <p:cNvSpPr>
            <a:spLocks noGrp="1"/>
          </p:cNvSpPr>
          <p:nvPr>
            <p:ph idx="1"/>
          </p:nvPr>
        </p:nvSpPr>
        <p:spPr>
          <a:xfrm>
            <a:off x="635000" y="2351708"/>
            <a:ext cx="10515600" cy="3457421"/>
          </a:xfrm>
        </p:spPr>
        <p:txBody>
          <a:bodyPr>
            <a:normAutofit fontScale="47500" lnSpcReduction="20000"/>
          </a:bodyPr>
          <a:lstStyle/>
          <a:p>
            <a:pPr marL="228600" indent="0">
              <a:buNone/>
            </a:pPr>
            <a:r>
              <a:rPr lang="en-US" sz="4500" dirty="0">
                <a:solidFill>
                  <a:schemeClr val="tx1">
                    <a:lumMod val="50000"/>
                    <a:lumOff val="50000"/>
                    <a:alpha val="70000"/>
                  </a:schemeClr>
                </a:solidFill>
              </a:rPr>
              <a:t>We look at cases and deaths </a:t>
            </a:r>
            <a:r>
              <a:rPr lang="en-US" sz="4500" i="1" dirty="0">
                <a:solidFill>
                  <a:schemeClr val="tx1">
                    <a:lumMod val="50000"/>
                    <a:lumOff val="50000"/>
                    <a:alpha val="70000"/>
                  </a:schemeClr>
                </a:solidFill>
              </a:rPr>
              <a:t>per </a:t>
            </a:r>
            <a:r>
              <a:rPr lang="en-US" sz="4500" dirty="0">
                <a:solidFill>
                  <a:schemeClr val="tx1">
                    <a:lumMod val="50000"/>
                    <a:lumOff val="50000"/>
                    <a:alpha val="70000"/>
                  </a:schemeClr>
                </a:solidFill>
              </a:rPr>
              <a:t>population instead.</a:t>
            </a:r>
          </a:p>
        </p:txBody>
      </p:sp>
      <p:sp>
        <p:nvSpPr>
          <p:cNvPr id="4" name="Title 1">
            <a:extLst>
              <a:ext uri="{FF2B5EF4-FFF2-40B4-BE49-F238E27FC236}">
                <a16:creationId xmlns:a16="http://schemas.microsoft.com/office/drawing/2014/main" id="{4E3F1E99-7054-1F45-B85A-BDFCCA733A41}"/>
              </a:ext>
            </a:extLst>
          </p:cNvPr>
          <p:cNvSpPr txBox="1">
            <a:spLocks noGrp="1"/>
          </p:cNvSpPr>
          <p:nvPr>
            <p:ph type="title"/>
          </p:nvPr>
        </p:nvSpPr>
        <p:spPr>
          <a:prstGeom prst="rect">
            <a:avLst/>
          </a:prstGeom>
        </p:spPr>
        <p:txBody>
          <a:bodyPr vert="horz" lIns="91440" tIns="45720" rIns="91440" bIns="45720" rtlCol="0" anchor="b">
            <a:normAutofit fontScale="975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GB" sz="3400" dirty="0">
                <a:gradFill flip="none" rotWithShape="1">
                  <a:gsLst>
                    <a:gs pos="0">
                      <a:schemeClr val="accent5">
                        <a:alpha val="70000"/>
                      </a:schemeClr>
                    </a:gs>
                    <a:gs pos="100000">
                      <a:schemeClr val="accent1">
                        <a:alpha val="70000"/>
                      </a:schemeClr>
                    </a:gs>
                  </a:gsLst>
                  <a:lin ang="0" scaled="1"/>
                  <a:tileRect/>
                </a:gradFill>
              </a:rPr>
              <a:t>How do we know which countries are handling the pandemic well?</a:t>
            </a:r>
          </a:p>
        </p:txBody>
      </p:sp>
      <p:pic>
        <p:nvPicPr>
          <p:cNvPr id="5" name="Picture 4" descr="Chart&#10;&#10;Description automatically generated">
            <a:extLst>
              <a:ext uri="{FF2B5EF4-FFF2-40B4-BE49-F238E27FC236}">
                <a16:creationId xmlns:a16="http://schemas.microsoft.com/office/drawing/2014/main" id="{A2116F16-D3FD-714C-9692-EC42DF6135EA}"/>
              </a:ext>
            </a:extLst>
          </p:cNvPr>
          <p:cNvPicPr>
            <a:picLocks noChangeAspect="1"/>
          </p:cNvPicPr>
          <p:nvPr/>
        </p:nvPicPr>
        <p:blipFill>
          <a:blip r:embed="rId2"/>
          <a:stretch>
            <a:fillRect/>
          </a:stretch>
        </p:blipFill>
        <p:spPr>
          <a:xfrm>
            <a:off x="7564687" y="2006600"/>
            <a:ext cx="2569913" cy="4327120"/>
          </a:xfrm>
          <a:prstGeom prst="rect">
            <a:avLst/>
          </a:prstGeom>
        </p:spPr>
      </p:pic>
    </p:spTree>
    <p:extLst>
      <p:ext uri="{BB962C8B-B14F-4D97-AF65-F5344CB8AC3E}">
        <p14:creationId xmlns:p14="http://schemas.microsoft.com/office/powerpoint/2010/main" val="3367553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C574-7981-F647-85F8-F6216998941C}"/>
              </a:ext>
            </a:extLst>
          </p:cNvPr>
          <p:cNvSpPr>
            <a:spLocks noGrp="1"/>
          </p:cNvSpPr>
          <p:nvPr>
            <p:ph type="title"/>
          </p:nvPr>
        </p:nvSpPr>
        <p:spPr/>
        <p:txBody>
          <a:bodyPr/>
          <a:lstStyle/>
          <a:p>
            <a:r>
              <a:rPr lang="en-GB" sz="5400" dirty="0">
                <a:gradFill flip="none" rotWithShape="1">
                  <a:gsLst>
                    <a:gs pos="0">
                      <a:schemeClr val="accent5">
                        <a:alpha val="70000"/>
                      </a:schemeClr>
                    </a:gs>
                    <a:gs pos="100000">
                      <a:schemeClr val="accent1">
                        <a:alpha val="70000"/>
                      </a:schemeClr>
                    </a:gs>
                  </a:gsLst>
                  <a:lin ang="0" scaled="1"/>
                  <a:tileRect/>
                </a:gradFill>
              </a:rPr>
              <a:t>How do we know which countries are handling the pandemic well?</a:t>
            </a:r>
            <a:endParaRPr lang="en-US" dirty="0"/>
          </a:p>
        </p:txBody>
      </p:sp>
      <p:sp>
        <p:nvSpPr>
          <p:cNvPr id="3" name="Content Placeholder 2">
            <a:extLst>
              <a:ext uri="{FF2B5EF4-FFF2-40B4-BE49-F238E27FC236}">
                <a16:creationId xmlns:a16="http://schemas.microsoft.com/office/drawing/2014/main" id="{2FF9FC06-9E85-B049-980A-E3A9DC615410}"/>
              </a:ext>
            </a:extLst>
          </p:cNvPr>
          <p:cNvSpPr>
            <a:spLocks noGrp="1"/>
          </p:cNvSpPr>
          <p:nvPr>
            <p:ph idx="1"/>
          </p:nvPr>
        </p:nvSpPr>
        <p:spPr>
          <a:xfrm>
            <a:off x="838200" y="2178657"/>
            <a:ext cx="3162300" cy="3688743"/>
          </a:xfrm>
        </p:spPr>
        <p:txBody>
          <a:bodyPr>
            <a:noAutofit/>
          </a:bodyPr>
          <a:lstStyle/>
          <a:p>
            <a:r>
              <a:rPr lang="en-US" sz="1800" dirty="0"/>
              <a:t>When considering the raw total </a:t>
            </a:r>
            <a:r>
              <a:rPr lang="en-US" sz="1800" dirty="0" err="1"/>
              <a:t>covid</a:t>
            </a:r>
            <a:r>
              <a:rPr lang="en-US" sz="1800" dirty="0"/>
              <a:t> deaths and the raw total population, our theory seems to hold well. It appears that the larger the population, the larger the number of deaths</a:t>
            </a:r>
          </a:p>
        </p:txBody>
      </p:sp>
      <p:pic>
        <p:nvPicPr>
          <p:cNvPr id="5" name="Picture 4" descr="Chart, bar chart&#10;&#10;Description automatically generated">
            <a:extLst>
              <a:ext uri="{FF2B5EF4-FFF2-40B4-BE49-F238E27FC236}">
                <a16:creationId xmlns:a16="http://schemas.microsoft.com/office/drawing/2014/main" id="{9AAB5B9D-44D7-204B-8C97-FBA65B03E917}"/>
              </a:ext>
            </a:extLst>
          </p:cNvPr>
          <p:cNvPicPr>
            <a:picLocks noChangeAspect="1"/>
          </p:cNvPicPr>
          <p:nvPr/>
        </p:nvPicPr>
        <p:blipFill>
          <a:blip r:embed="rId2"/>
          <a:stretch>
            <a:fillRect/>
          </a:stretch>
        </p:blipFill>
        <p:spPr>
          <a:xfrm>
            <a:off x="5269999" y="2006600"/>
            <a:ext cx="6083801" cy="4356643"/>
          </a:xfrm>
          <a:prstGeom prst="rect">
            <a:avLst/>
          </a:prstGeom>
        </p:spPr>
      </p:pic>
    </p:spTree>
    <p:extLst>
      <p:ext uri="{BB962C8B-B14F-4D97-AF65-F5344CB8AC3E}">
        <p14:creationId xmlns:p14="http://schemas.microsoft.com/office/powerpoint/2010/main" val="526341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5D288-7607-5048-8C71-26C1530451F4}"/>
              </a:ext>
            </a:extLst>
          </p:cNvPr>
          <p:cNvSpPr>
            <a:spLocks noGrp="1"/>
          </p:cNvSpPr>
          <p:nvPr>
            <p:ph idx="1"/>
          </p:nvPr>
        </p:nvSpPr>
        <p:spPr>
          <a:xfrm>
            <a:off x="635000" y="2351708"/>
            <a:ext cx="10515600" cy="3457421"/>
          </a:xfrm>
        </p:spPr>
        <p:txBody>
          <a:bodyPr>
            <a:normAutofit fontScale="47500" lnSpcReduction="20000"/>
          </a:bodyPr>
          <a:lstStyle/>
          <a:p>
            <a:pPr marL="228600" indent="0">
              <a:buNone/>
            </a:pPr>
            <a:r>
              <a:rPr lang="en-US" sz="4500" dirty="0" err="1">
                <a:solidFill>
                  <a:schemeClr val="tx1">
                    <a:lumMod val="50000"/>
                    <a:lumOff val="50000"/>
                    <a:alpha val="70000"/>
                  </a:schemeClr>
                </a:solidFill>
              </a:rPr>
              <a:t>Normalising</a:t>
            </a:r>
            <a:r>
              <a:rPr lang="en-US" sz="4500" dirty="0">
                <a:solidFill>
                  <a:schemeClr val="tx1">
                    <a:lumMod val="50000"/>
                    <a:lumOff val="50000"/>
                    <a:alpha val="70000"/>
                  </a:schemeClr>
                </a:solidFill>
              </a:rPr>
              <a:t> the data in this way can be misleading. When normalizing by size of population, small countries such as Belgium and Andorra need only a small increase in raw deaths to make a huge impact on their death/population metric.</a:t>
            </a:r>
          </a:p>
          <a:p>
            <a:pPr marL="228600" indent="0">
              <a:buNone/>
            </a:pPr>
            <a:endParaRPr lang="en-US" sz="4500" dirty="0">
              <a:solidFill>
                <a:schemeClr val="tx1">
                  <a:lumMod val="50000"/>
                  <a:lumOff val="50000"/>
                  <a:alpha val="70000"/>
                </a:schemeClr>
              </a:solidFill>
            </a:endParaRPr>
          </a:p>
          <a:p>
            <a:pPr marL="228600" indent="0">
              <a:buNone/>
            </a:pPr>
            <a:r>
              <a:rPr lang="en-US" sz="4500" dirty="0">
                <a:solidFill>
                  <a:schemeClr val="tx1">
                    <a:lumMod val="50000"/>
                    <a:lumOff val="50000"/>
                    <a:alpha val="70000"/>
                  </a:schemeClr>
                </a:solidFill>
              </a:rPr>
              <a:t>i.e. small countries are more sensitive to this metric than larger countries. Their </a:t>
            </a:r>
            <a:r>
              <a:rPr lang="en-US" sz="4500" b="1" dirty="0">
                <a:solidFill>
                  <a:schemeClr val="tx1">
                    <a:lumMod val="50000"/>
                    <a:lumOff val="50000"/>
                    <a:alpha val="70000"/>
                  </a:schemeClr>
                </a:solidFill>
              </a:rPr>
              <a:t>high cases and deaths per population, </a:t>
            </a:r>
            <a:r>
              <a:rPr lang="en-US" sz="4500" dirty="0">
                <a:solidFill>
                  <a:schemeClr val="tx1">
                    <a:lumMod val="50000"/>
                    <a:lumOff val="50000"/>
                    <a:alpha val="70000"/>
                  </a:schemeClr>
                </a:solidFill>
              </a:rPr>
              <a:t>most likely due to their </a:t>
            </a:r>
            <a:r>
              <a:rPr lang="en-US" sz="4500" b="1" dirty="0">
                <a:solidFill>
                  <a:schemeClr val="tx1">
                    <a:lumMod val="50000"/>
                    <a:lumOff val="50000"/>
                    <a:alpha val="70000"/>
                  </a:schemeClr>
                </a:solidFill>
              </a:rPr>
              <a:t>small</a:t>
            </a:r>
            <a:r>
              <a:rPr lang="en-US" sz="4500" dirty="0">
                <a:solidFill>
                  <a:schemeClr val="tx1">
                    <a:lumMod val="50000"/>
                    <a:lumOff val="50000"/>
                    <a:alpha val="70000"/>
                  </a:schemeClr>
                </a:solidFill>
              </a:rPr>
              <a:t> population.</a:t>
            </a:r>
          </a:p>
          <a:p>
            <a:pPr marL="228600" indent="0">
              <a:buNone/>
            </a:pPr>
            <a:endParaRPr lang="en-US" dirty="0"/>
          </a:p>
        </p:txBody>
      </p:sp>
      <p:sp>
        <p:nvSpPr>
          <p:cNvPr id="4" name="Title 1">
            <a:extLst>
              <a:ext uri="{FF2B5EF4-FFF2-40B4-BE49-F238E27FC236}">
                <a16:creationId xmlns:a16="http://schemas.microsoft.com/office/drawing/2014/main" id="{4E3F1E99-7054-1F45-B85A-BDFCCA733A41}"/>
              </a:ext>
            </a:extLst>
          </p:cNvPr>
          <p:cNvSpPr txBox="1">
            <a:spLocks noGrp="1"/>
          </p:cNvSpPr>
          <p:nvPr>
            <p:ph type="title"/>
          </p:nvPr>
        </p:nvSpPr>
        <p:spPr>
          <a:prstGeom prst="rect">
            <a:avLst/>
          </a:prstGeom>
        </p:spPr>
        <p:txBody>
          <a:bodyPr vert="horz" lIns="91440" tIns="45720" rIns="91440" bIns="45720" rtlCol="0" anchor="b">
            <a:normAutofit fontScale="975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28600"/>
            <a:r>
              <a:rPr lang="en-US" sz="3600" dirty="0">
                <a:solidFill>
                  <a:schemeClr val="tx1">
                    <a:lumMod val="50000"/>
                    <a:lumOff val="50000"/>
                    <a:alpha val="70000"/>
                  </a:schemeClr>
                </a:solidFill>
              </a:rPr>
              <a:t>But is it fair to compare small countries to large countries?</a:t>
            </a:r>
          </a:p>
        </p:txBody>
      </p:sp>
    </p:spTree>
    <p:extLst>
      <p:ext uri="{BB962C8B-B14F-4D97-AF65-F5344CB8AC3E}">
        <p14:creationId xmlns:p14="http://schemas.microsoft.com/office/powerpoint/2010/main" val="3480248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5D288-7607-5048-8C71-26C1530451F4}"/>
              </a:ext>
            </a:extLst>
          </p:cNvPr>
          <p:cNvSpPr>
            <a:spLocks noGrp="1"/>
          </p:cNvSpPr>
          <p:nvPr>
            <p:ph idx="1"/>
          </p:nvPr>
        </p:nvSpPr>
        <p:spPr>
          <a:xfrm>
            <a:off x="635000" y="2351708"/>
            <a:ext cx="10515600" cy="3457421"/>
          </a:xfrm>
        </p:spPr>
        <p:txBody>
          <a:bodyPr>
            <a:normAutofit fontScale="47500" lnSpcReduction="20000"/>
          </a:bodyPr>
          <a:lstStyle/>
          <a:p>
            <a:pPr marL="228600" indent="0">
              <a:buNone/>
            </a:pPr>
            <a:r>
              <a:rPr lang="en-US" sz="4500" dirty="0">
                <a:solidFill>
                  <a:schemeClr val="tx1">
                    <a:lumMod val="50000"/>
                    <a:lumOff val="50000"/>
                    <a:alpha val="70000"/>
                  </a:schemeClr>
                </a:solidFill>
              </a:rPr>
              <a:t>The challenges faced and strategies employed will also be very different between small and large countries. </a:t>
            </a:r>
          </a:p>
          <a:p>
            <a:pPr marL="228600" indent="0">
              <a:buNone/>
            </a:pPr>
            <a:endParaRPr lang="en-US" sz="4500" dirty="0">
              <a:solidFill>
                <a:schemeClr val="tx1">
                  <a:lumMod val="50000"/>
                  <a:lumOff val="50000"/>
                  <a:alpha val="70000"/>
                </a:schemeClr>
              </a:solidFill>
            </a:endParaRPr>
          </a:p>
          <a:p>
            <a:pPr marL="228600" indent="0">
              <a:buNone/>
            </a:pPr>
            <a:r>
              <a:rPr lang="en-US" sz="4500" dirty="0">
                <a:solidFill>
                  <a:schemeClr val="tx1">
                    <a:lumMod val="50000"/>
                    <a:lumOff val="50000"/>
                    <a:alpha val="70000"/>
                  </a:schemeClr>
                </a:solidFill>
              </a:rPr>
              <a:t>It may be easier to enforce travel restrictions and internal movement on a small central country with the use of a central force, rather than in a large country where there may be dependencies on federated forces (states and counties).</a:t>
            </a:r>
          </a:p>
          <a:p>
            <a:pPr marL="228600" indent="0">
              <a:buNone/>
            </a:pPr>
            <a:endParaRPr lang="en-US" dirty="0"/>
          </a:p>
        </p:txBody>
      </p:sp>
      <p:sp>
        <p:nvSpPr>
          <p:cNvPr id="4" name="Title 1">
            <a:extLst>
              <a:ext uri="{FF2B5EF4-FFF2-40B4-BE49-F238E27FC236}">
                <a16:creationId xmlns:a16="http://schemas.microsoft.com/office/drawing/2014/main" id="{4E3F1E99-7054-1F45-B85A-BDFCCA733A41}"/>
              </a:ext>
            </a:extLst>
          </p:cNvPr>
          <p:cNvSpPr txBox="1">
            <a:spLocks noGrp="1"/>
          </p:cNvSpPr>
          <p:nvPr>
            <p:ph type="title"/>
          </p:nvPr>
        </p:nvSpPr>
        <p:spPr>
          <a:prstGeom prst="rect">
            <a:avLst/>
          </a:prstGeom>
        </p:spPr>
        <p:txBody>
          <a:bodyPr vert="horz" lIns="91440" tIns="45720" rIns="91440" bIns="45720" rtlCol="0" anchor="b">
            <a:normAutofit fontScale="975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3200" dirty="0">
                <a:solidFill>
                  <a:schemeClr val="tx1">
                    <a:lumMod val="50000"/>
                    <a:lumOff val="50000"/>
                    <a:alpha val="70000"/>
                  </a:schemeClr>
                </a:solidFill>
              </a:rPr>
              <a:t>But is it fair to compare small countries to large countries?</a:t>
            </a:r>
            <a:endParaRPr lang="en-GB" sz="3400" dirty="0">
              <a:gradFill flip="none" rotWithShape="1">
                <a:gsLst>
                  <a:gs pos="0">
                    <a:schemeClr val="accent5">
                      <a:alpha val="70000"/>
                    </a:schemeClr>
                  </a:gs>
                  <a:gs pos="100000">
                    <a:schemeClr val="accent1">
                      <a:alpha val="70000"/>
                    </a:schemeClr>
                  </a:gs>
                </a:gsLst>
                <a:lin ang="0" scaled="1"/>
                <a:tileRect/>
              </a:gradFill>
            </a:endParaRPr>
          </a:p>
        </p:txBody>
      </p:sp>
      <p:pic>
        <p:nvPicPr>
          <p:cNvPr id="5" name="Picture 4" descr="Chart, scatter chart&#10;&#10;Description automatically generated">
            <a:extLst>
              <a:ext uri="{FF2B5EF4-FFF2-40B4-BE49-F238E27FC236}">
                <a16:creationId xmlns:a16="http://schemas.microsoft.com/office/drawing/2014/main" id="{70AF8092-0151-7C42-8B48-33A063AB58A8}"/>
              </a:ext>
            </a:extLst>
          </p:cNvPr>
          <p:cNvPicPr>
            <a:picLocks noChangeAspect="1"/>
          </p:cNvPicPr>
          <p:nvPr/>
        </p:nvPicPr>
        <p:blipFill>
          <a:blip r:embed="rId2"/>
          <a:stretch>
            <a:fillRect/>
          </a:stretch>
        </p:blipFill>
        <p:spPr>
          <a:xfrm>
            <a:off x="3816074" y="4447041"/>
            <a:ext cx="4153452" cy="2724176"/>
          </a:xfrm>
          <a:prstGeom prst="rect">
            <a:avLst/>
          </a:prstGeom>
        </p:spPr>
      </p:pic>
    </p:spTree>
    <p:extLst>
      <p:ext uri="{BB962C8B-B14F-4D97-AF65-F5344CB8AC3E}">
        <p14:creationId xmlns:p14="http://schemas.microsoft.com/office/powerpoint/2010/main" val="4063900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5D288-7607-5048-8C71-26C1530451F4}"/>
              </a:ext>
            </a:extLst>
          </p:cNvPr>
          <p:cNvSpPr>
            <a:spLocks noGrp="1"/>
          </p:cNvSpPr>
          <p:nvPr>
            <p:ph idx="1"/>
          </p:nvPr>
        </p:nvSpPr>
        <p:spPr>
          <a:xfrm>
            <a:off x="635000" y="2351708"/>
            <a:ext cx="10515600" cy="3457421"/>
          </a:xfrm>
        </p:spPr>
        <p:txBody>
          <a:bodyPr>
            <a:normAutofit fontScale="47500" lnSpcReduction="20000"/>
          </a:bodyPr>
          <a:lstStyle/>
          <a:p>
            <a:pPr marL="228600" indent="0">
              <a:buNone/>
            </a:pPr>
            <a:r>
              <a:rPr lang="en-US" sz="4500" dirty="0">
                <a:solidFill>
                  <a:schemeClr val="tx1">
                    <a:lumMod val="50000"/>
                    <a:lumOff val="50000"/>
                    <a:alpha val="70000"/>
                  </a:schemeClr>
                </a:solidFill>
              </a:rPr>
              <a:t>Instead, we chose to compare deaths and cases of countries of similar sizes, and to their land </a:t>
            </a:r>
            <a:r>
              <a:rPr lang="en-US" sz="4500" dirty="0" err="1">
                <a:solidFill>
                  <a:schemeClr val="tx1">
                    <a:lumMod val="50000"/>
                    <a:lumOff val="50000"/>
                    <a:alpha val="70000"/>
                  </a:schemeClr>
                </a:solidFill>
              </a:rPr>
              <a:t>neighbours</a:t>
            </a:r>
            <a:r>
              <a:rPr lang="en-US" sz="4500" dirty="0">
                <a:solidFill>
                  <a:schemeClr val="tx1">
                    <a:lumMod val="50000"/>
                    <a:lumOff val="50000"/>
                    <a:alpha val="70000"/>
                  </a:schemeClr>
                </a:solidFill>
              </a:rPr>
              <a:t>  to have a greater understanding of their performance relative to countries of the same size.</a:t>
            </a:r>
          </a:p>
          <a:p>
            <a:pPr marL="228600" indent="0">
              <a:buNone/>
            </a:pPr>
            <a:endParaRPr lang="en-US" dirty="0"/>
          </a:p>
        </p:txBody>
      </p:sp>
      <p:sp>
        <p:nvSpPr>
          <p:cNvPr id="4" name="Title 1">
            <a:extLst>
              <a:ext uri="{FF2B5EF4-FFF2-40B4-BE49-F238E27FC236}">
                <a16:creationId xmlns:a16="http://schemas.microsoft.com/office/drawing/2014/main" id="{4E3F1E99-7054-1F45-B85A-BDFCCA733A41}"/>
              </a:ext>
            </a:extLst>
          </p:cNvPr>
          <p:cNvSpPr txBox="1">
            <a:spLocks noGrp="1"/>
          </p:cNvSpPr>
          <p:nvPr>
            <p:ph type="title"/>
          </p:nvPr>
        </p:nvSpPr>
        <p:spPr>
          <a:prstGeom prst="rect">
            <a:avLst/>
          </a:prstGeom>
        </p:spPr>
        <p:txBody>
          <a:bodyPr vert="horz" lIns="91440" tIns="45720" rIns="91440" bIns="45720" rtlCol="0" anchor="b">
            <a:normAutofit fontScale="975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3200" dirty="0">
                <a:solidFill>
                  <a:schemeClr val="tx1">
                    <a:lumMod val="50000"/>
                    <a:lumOff val="50000"/>
                    <a:alpha val="70000"/>
                  </a:schemeClr>
                </a:solidFill>
              </a:rPr>
              <a:t>An alternative way to measure?</a:t>
            </a:r>
            <a:endParaRPr lang="en-GB" sz="3400" dirty="0">
              <a:gradFill flip="none" rotWithShape="1">
                <a:gsLst>
                  <a:gs pos="0">
                    <a:schemeClr val="accent5">
                      <a:alpha val="70000"/>
                    </a:schemeClr>
                  </a:gs>
                  <a:gs pos="100000">
                    <a:schemeClr val="accent1">
                      <a:alpha val="70000"/>
                    </a:schemeClr>
                  </a:gs>
                </a:gsLst>
                <a:lin ang="0" scaled="1"/>
                <a:tileRect/>
              </a:gradFill>
            </a:endParaRPr>
          </a:p>
        </p:txBody>
      </p:sp>
    </p:spTree>
    <p:extLst>
      <p:ext uri="{BB962C8B-B14F-4D97-AF65-F5344CB8AC3E}">
        <p14:creationId xmlns:p14="http://schemas.microsoft.com/office/powerpoint/2010/main" val="1415868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88A4-514A-3546-86F6-A4A5811C6F0E}"/>
              </a:ext>
            </a:extLst>
          </p:cNvPr>
          <p:cNvSpPr>
            <a:spLocks noGrp="1"/>
          </p:cNvSpPr>
          <p:nvPr>
            <p:ph type="title"/>
          </p:nvPr>
        </p:nvSpPr>
        <p:spPr>
          <a:xfrm>
            <a:off x="788182" y="706580"/>
            <a:ext cx="11029300" cy="1325563"/>
          </a:xfrm>
        </p:spPr>
        <p:txBody>
          <a:bodyPr>
            <a:noAutofit/>
          </a:bodyPr>
          <a:lstStyle/>
          <a:p>
            <a:r>
              <a:rPr lang="en-US" sz="4000" dirty="0"/>
              <a:t>…SO we segregated the data by population size</a:t>
            </a:r>
          </a:p>
        </p:txBody>
      </p:sp>
      <p:pic>
        <p:nvPicPr>
          <p:cNvPr id="4" name="Picture 3" descr="Graphical user interface, application&#10;&#10;Description automatically generated">
            <a:extLst>
              <a:ext uri="{FF2B5EF4-FFF2-40B4-BE49-F238E27FC236}">
                <a16:creationId xmlns:a16="http://schemas.microsoft.com/office/drawing/2014/main" id="{940D6BED-24D6-194B-99A6-6E78DEE93988}"/>
              </a:ext>
            </a:extLst>
          </p:cNvPr>
          <p:cNvPicPr>
            <a:picLocks noChangeAspect="1"/>
          </p:cNvPicPr>
          <p:nvPr/>
        </p:nvPicPr>
        <p:blipFill rotWithShape="1">
          <a:blip r:embed="rId2"/>
          <a:srcRect t="21131" r="6129" b="61055"/>
          <a:stretch/>
        </p:blipFill>
        <p:spPr>
          <a:xfrm>
            <a:off x="4410590" y="2627436"/>
            <a:ext cx="2859771" cy="1602000"/>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1DCA16D0-579D-4B4C-9E4E-9785EFA59FB8}"/>
              </a:ext>
            </a:extLst>
          </p:cNvPr>
          <p:cNvPicPr>
            <a:picLocks noChangeAspect="1"/>
          </p:cNvPicPr>
          <p:nvPr/>
        </p:nvPicPr>
        <p:blipFill rotWithShape="1">
          <a:blip r:embed="rId2"/>
          <a:srcRect t="851" r="10606" b="80631"/>
          <a:stretch/>
        </p:blipFill>
        <p:spPr>
          <a:xfrm>
            <a:off x="788182" y="2627436"/>
            <a:ext cx="2621851" cy="1603128"/>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8B3615E9-1651-754C-B15A-C4AEA1320BDB}"/>
              </a:ext>
            </a:extLst>
          </p:cNvPr>
          <p:cNvPicPr>
            <a:picLocks noChangeAspect="1"/>
          </p:cNvPicPr>
          <p:nvPr/>
        </p:nvPicPr>
        <p:blipFill rotWithShape="1">
          <a:blip r:embed="rId2"/>
          <a:srcRect l="-1" t="41446" r="3078" b="40654"/>
          <a:stretch/>
        </p:blipFill>
        <p:spPr>
          <a:xfrm>
            <a:off x="8159700" y="2746921"/>
            <a:ext cx="2938576" cy="1602000"/>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42D8E075-76D1-A44E-83B5-ECD0C88E4807}"/>
              </a:ext>
            </a:extLst>
          </p:cNvPr>
          <p:cNvPicPr>
            <a:picLocks noChangeAspect="1"/>
          </p:cNvPicPr>
          <p:nvPr/>
        </p:nvPicPr>
        <p:blipFill rotWithShape="1">
          <a:blip r:embed="rId2"/>
          <a:srcRect l="-1" t="61393" r="3078" b="19812"/>
          <a:stretch/>
        </p:blipFill>
        <p:spPr>
          <a:xfrm>
            <a:off x="2525223" y="4578183"/>
            <a:ext cx="2798822" cy="1602000"/>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33CDDEDA-7EA8-CA43-8A59-2BD1672904B3}"/>
              </a:ext>
            </a:extLst>
          </p:cNvPr>
          <p:cNvPicPr>
            <a:picLocks noChangeAspect="1"/>
          </p:cNvPicPr>
          <p:nvPr/>
        </p:nvPicPr>
        <p:blipFill rotWithShape="1">
          <a:blip r:embed="rId2"/>
          <a:srcRect l="1" t="81508" r="1886" b="654"/>
          <a:stretch/>
        </p:blipFill>
        <p:spPr>
          <a:xfrm>
            <a:off x="6096000" y="4578183"/>
            <a:ext cx="2985128" cy="1602000"/>
          </a:xfrm>
          <a:prstGeom prst="rect">
            <a:avLst/>
          </a:prstGeom>
        </p:spPr>
      </p:pic>
      <p:sp>
        <p:nvSpPr>
          <p:cNvPr id="9" name="Content Placeholder 2">
            <a:extLst>
              <a:ext uri="{FF2B5EF4-FFF2-40B4-BE49-F238E27FC236}">
                <a16:creationId xmlns:a16="http://schemas.microsoft.com/office/drawing/2014/main" id="{06552B5C-ABCE-B445-9EDC-14D6AADCF21E}"/>
              </a:ext>
            </a:extLst>
          </p:cNvPr>
          <p:cNvSpPr>
            <a:spLocks noGrp="1"/>
          </p:cNvSpPr>
          <p:nvPr>
            <p:ph idx="1"/>
          </p:nvPr>
        </p:nvSpPr>
        <p:spPr>
          <a:xfrm>
            <a:off x="582676" y="1785597"/>
            <a:ext cx="10515600" cy="493092"/>
          </a:xfrm>
        </p:spPr>
        <p:txBody>
          <a:bodyPr>
            <a:normAutofit fontScale="92500" lnSpcReduction="10000"/>
          </a:bodyPr>
          <a:lstStyle/>
          <a:p>
            <a:pPr marL="228600" indent="0">
              <a:buNone/>
            </a:pPr>
            <a:r>
              <a:rPr lang="en-US" dirty="0">
                <a:solidFill>
                  <a:schemeClr val="tx1">
                    <a:lumMod val="50000"/>
                    <a:lumOff val="50000"/>
                    <a:alpha val="70000"/>
                  </a:schemeClr>
                </a:solidFill>
              </a:rPr>
              <a:t>5 groups, equal number of countries in each group</a:t>
            </a:r>
          </a:p>
        </p:txBody>
      </p:sp>
    </p:spTree>
    <p:extLst>
      <p:ext uri="{BB962C8B-B14F-4D97-AF65-F5344CB8AC3E}">
        <p14:creationId xmlns:p14="http://schemas.microsoft.com/office/powerpoint/2010/main" val="1181239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7D8C4467-AA84-4350-A3ED-D0FC43EC99DF}"/>
              </a:ext>
            </a:extLst>
          </p:cNvPr>
          <p:cNvSpPr>
            <a:spLocks noGrp="1"/>
          </p:cNvSpPr>
          <p:nvPr>
            <p:ph type="title"/>
          </p:nvPr>
        </p:nvSpPr>
        <p:spPr>
          <a:xfrm>
            <a:off x="838199" y="157456"/>
            <a:ext cx="6924870" cy="710292"/>
          </a:xfrm>
        </p:spPr>
        <p:txBody>
          <a:bodyPr anchor="b">
            <a:normAutofit/>
          </a:bodyPr>
          <a:lstStyle/>
          <a:p>
            <a:r>
              <a:rPr lang="en-GB" sz="4400" dirty="0">
                <a:gradFill flip="none" rotWithShape="1">
                  <a:gsLst>
                    <a:gs pos="0">
                      <a:schemeClr val="accent5">
                        <a:alpha val="70000"/>
                      </a:schemeClr>
                    </a:gs>
                    <a:gs pos="100000">
                      <a:schemeClr val="accent1">
                        <a:alpha val="70000"/>
                      </a:schemeClr>
                    </a:gs>
                  </a:gsLst>
                  <a:lin ang="0" scaled="1"/>
                  <a:tileRect/>
                </a:gradFill>
              </a:rPr>
              <a:t>More data. Bring it on !!!</a:t>
            </a:r>
          </a:p>
        </p:txBody>
      </p:sp>
      <p:sp>
        <p:nvSpPr>
          <p:cNvPr id="10" name="Content Placeholder 9">
            <a:extLst>
              <a:ext uri="{FF2B5EF4-FFF2-40B4-BE49-F238E27FC236}">
                <a16:creationId xmlns:a16="http://schemas.microsoft.com/office/drawing/2014/main" id="{8D47049B-36D9-4AE1-9B08-EA6D27B48E32}"/>
              </a:ext>
            </a:extLst>
          </p:cNvPr>
          <p:cNvSpPr>
            <a:spLocks noGrp="1"/>
          </p:cNvSpPr>
          <p:nvPr>
            <p:ph idx="1"/>
          </p:nvPr>
        </p:nvSpPr>
        <p:spPr>
          <a:xfrm>
            <a:off x="739013" y="867748"/>
            <a:ext cx="4801949" cy="1160643"/>
          </a:xfrm>
        </p:spPr>
        <p:txBody>
          <a:bodyPr>
            <a:normAutofit lnSpcReduction="10000"/>
          </a:bodyPr>
          <a:lstStyle/>
          <a:p>
            <a:pPr marL="228600" indent="0">
              <a:buNone/>
            </a:pPr>
            <a:r>
              <a:rPr lang="en-US" sz="1400" dirty="0">
                <a:solidFill>
                  <a:schemeClr val="tx2">
                    <a:alpha val="60000"/>
                  </a:schemeClr>
                </a:solidFill>
              </a:rPr>
              <a:t>There were still some countries in the same population size group that had higher cases…So we brought in the </a:t>
            </a:r>
            <a:r>
              <a:rPr lang="en-US" sz="1400" b="1" dirty="0">
                <a:solidFill>
                  <a:schemeClr val="tx2">
                    <a:alpha val="60000"/>
                  </a:schemeClr>
                </a:solidFill>
              </a:rPr>
              <a:t>lockdown restrictions</a:t>
            </a:r>
            <a:r>
              <a:rPr lang="en-US" sz="1400" dirty="0">
                <a:solidFill>
                  <a:schemeClr val="tx2">
                    <a:alpha val="60000"/>
                  </a:schemeClr>
                </a:solidFill>
              </a:rPr>
              <a:t> data and looked at the influence those had on the rise in the country’s cases and deaths per population?</a:t>
            </a:r>
            <a:endParaRPr lang="en-GB" sz="1400" dirty="0">
              <a:solidFill>
                <a:schemeClr val="tx2">
                  <a:alpha val="60000"/>
                </a:schemeClr>
              </a:solidFill>
            </a:endParaRPr>
          </a:p>
          <a:p>
            <a:endParaRPr lang="en-GB" sz="2000" dirty="0">
              <a:solidFill>
                <a:schemeClr val="tx2">
                  <a:alpha val="60000"/>
                </a:schemeClr>
              </a:solidFill>
            </a:endParaRPr>
          </a:p>
        </p:txBody>
      </p:sp>
      <p:pic>
        <p:nvPicPr>
          <p:cNvPr id="11" name="Picture 10">
            <a:extLst>
              <a:ext uri="{FF2B5EF4-FFF2-40B4-BE49-F238E27FC236}">
                <a16:creationId xmlns:a16="http://schemas.microsoft.com/office/drawing/2014/main" id="{78B928BE-6C90-49F5-B64F-4E48D8843340}"/>
              </a:ext>
            </a:extLst>
          </p:cNvPr>
          <p:cNvPicPr>
            <a:picLocks noChangeAspect="1"/>
          </p:cNvPicPr>
          <p:nvPr/>
        </p:nvPicPr>
        <p:blipFill>
          <a:blip r:embed="rId3">
            <a:alphaModFix amt="90000"/>
          </a:blip>
          <a:stretch>
            <a:fillRect/>
          </a:stretch>
        </p:blipFill>
        <p:spPr>
          <a:xfrm>
            <a:off x="9473360" y="157455"/>
            <a:ext cx="2357857" cy="1687472"/>
          </a:xfrm>
          <a:prstGeom prst="rect">
            <a:avLst/>
          </a:prstGeom>
        </p:spPr>
      </p:pic>
      <p:pic>
        <p:nvPicPr>
          <p:cNvPr id="13" name="Picture 12">
            <a:extLst>
              <a:ext uri="{FF2B5EF4-FFF2-40B4-BE49-F238E27FC236}">
                <a16:creationId xmlns:a16="http://schemas.microsoft.com/office/drawing/2014/main" id="{1AFF8A3C-571F-4CCD-8A87-70D6DC278843}"/>
              </a:ext>
            </a:extLst>
          </p:cNvPr>
          <p:cNvPicPr>
            <a:picLocks noChangeAspect="1"/>
          </p:cNvPicPr>
          <p:nvPr/>
        </p:nvPicPr>
        <p:blipFill>
          <a:blip r:embed="rId4"/>
          <a:stretch>
            <a:fillRect/>
          </a:stretch>
        </p:blipFill>
        <p:spPr>
          <a:xfrm>
            <a:off x="1035698" y="2203590"/>
            <a:ext cx="6727371" cy="4374492"/>
          </a:xfrm>
          <a:prstGeom prst="rect">
            <a:avLst/>
          </a:prstGeom>
        </p:spPr>
      </p:pic>
      <p:sp>
        <p:nvSpPr>
          <p:cNvPr id="14" name="TextBox 13">
            <a:extLst>
              <a:ext uri="{FF2B5EF4-FFF2-40B4-BE49-F238E27FC236}">
                <a16:creationId xmlns:a16="http://schemas.microsoft.com/office/drawing/2014/main" id="{21619C54-DC75-4B11-85CF-5A8C027D26F8}"/>
              </a:ext>
            </a:extLst>
          </p:cNvPr>
          <p:cNvSpPr txBox="1"/>
          <p:nvPr/>
        </p:nvSpPr>
        <p:spPr>
          <a:xfrm>
            <a:off x="8192277" y="2492839"/>
            <a:ext cx="3135085" cy="2831544"/>
          </a:xfrm>
          <a:prstGeom prst="rect">
            <a:avLst/>
          </a:prstGeom>
          <a:noFill/>
        </p:spPr>
        <p:txBody>
          <a:bodyPr wrap="square" rtlCol="0">
            <a:spAutoFit/>
          </a:bodyPr>
          <a:lstStyle/>
          <a:p>
            <a:r>
              <a:rPr lang="en-GB" b="1" i="1" dirty="0"/>
              <a:t>Insights</a:t>
            </a:r>
            <a:r>
              <a:rPr lang="en-GB" dirty="0"/>
              <a:t> – </a:t>
            </a:r>
            <a:r>
              <a:rPr lang="en-GB" sz="1600" dirty="0"/>
              <a:t>Russia had more cases than it’s counterparts within the same population size group and it is highly likely that’s due to the fact that it started relaxing the restrictions since May and none after August 2020, whereas the other countries continued to have some level of restrictions in place.</a:t>
            </a:r>
          </a:p>
        </p:txBody>
      </p:sp>
    </p:spTree>
    <p:extLst>
      <p:ext uri="{BB962C8B-B14F-4D97-AF65-F5344CB8AC3E}">
        <p14:creationId xmlns:p14="http://schemas.microsoft.com/office/powerpoint/2010/main" val="1746501321"/>
      </p:ext>
    </p:extLst>
  </p:cSld>
  <p:clrMapOvr>
    <a:masterClrMapping/>
  </p:clrMapOvr>
</p:sld>
</file>

<file path=ppt/theme/theme1.xml><?xml version="1.0" encoding="utf-8"?>
<a:theme xmlns:a="http://schemas.openxmlformats.org/drawingml/2006/main" name="LuminousVTI">
  <a:themeElements>
    <a:clrScheme name="AnalogousFromDarkSeedLeftStep">
      <a:dk1>
        <a:srgbClr val="000000"/>
      </a:dk1>
      <a:lt1>
        <a:srgbClr val="FFFFFF"/>
      </a:lt1>
      <a:dk2>
        <a:srgbClr val="1B1D30"/>
      </a:dk2>
      <a:lt2>
        <a:srgbClr val="F0F3F2"/>
      </a:lt2>
      <a:accent1>
        <a:srgbClr val="C34D8B"/>
      </a:accent1>
      <a:accent2>
        <a:srgbClr val="B13BAB"/>
      </a:accent2>
      <a:accent3>
        <a:srgbClr val="994DC3"/>
      </a:accent3>
      <a:accent4>
        <a:srgbClr val="553BB1"/>
      </a:accent4>
      <a:accent5>
        <a:srgbClr val="4D64C3"/>
      </a:accent5>
      <a:accent6>
        <a:srgbClr val="3B83B1"/>
      </a:accent6>
      <a:hlink>
        <a:srgbClr val="5C5EC8"/>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nalogousFromDarkSeedLeftStep">
    <a:dk1>
      <a:srgbClr val="000000"/>
    </a:dk1>
    <a:lt1>
      <a:srgbClr val="FFFFFF"/>
    </a:lt1>
    <a:dk2>
      <a:srgbClr val="1B1D30"/>
    </a:dk2>
    <a:lt2>
      <a:srgbClr val="F0F3F2"/>
    </a:lt2>
    <a:accent1>
      <a:srgbClr val="C34D8B"/>
    </a:accent1>
    <a:accent2>
      <a:srgbClr val="B13BAB"/>
    </a:accent2>
    <a:accent3>
      <a:srgbClr val="994DC3"/>
    </a:accent3>
    <a:accent4>
      <a:srgbClr val="553BB1"/>
    </a:accent4>
    <a:accent5>
      <a:srgbClr val="4D64C3"/>
    </a:accent5>
    <a:accent6>
      <a:srgbClr val="3B83B1"/>
    </a:accent6>
    <a:hlink>
      <a:srgbClr val="5C5EC8"/>
    </a:hlink>
    <a:folHlink>
      <a:srgbClr val="7F7F7F"/>
    </a:folHlink>
  </a:clrScheme>
</a:themeOverride>
</file>

<file path=docProps/app.xml><?xml version="1.0" encoding="utf-8"?>
<Properties xmlns="http://schemas.openxmlformats.org/officeDocument/2006/extended-properties" xmlns:vt="http://schemas.openxmlformats.org/officeDocument/2006/docPropsVTypes">
  <TotalTime>159</TotalTime>
  <Words>534</Words>
  <Application>Microsoft Macintosh PowerPoint</Application>
  <PresentationFormat>Widescreen</PresentationFormat>
  <Paragraphs>27</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Calibri</vt:lpstr>
      <vt:lpstr>Sabon Next LT</vt:lpstr>
      <vt:lpstr>Wingdings</vt:lpstr>
      <vt:lpstr>LuminousVTI</vt:lpstr>
      <vt:lpstr>Everything is not as it seems…</vt:lpstr>
      <vt:lpstr>Raw COVID-19 deaths and raw COVID-19 cases are positively correlated</vt:lpstr>
      <vt:lpstr>How do we know which countries are handling the pandemic well?</vt:lpstr>
      <vt:lpstr>How do we know which countries are handling the pandemic well?</vt:lpstr>
      <vt:lpstr>But is it fair to compare small countries to large countries?</vt:lpstr>
      <vt:lpstr>But is it fair to compare small countries to large countries?</vt:lpstr>
      <vt:lpstr>An alternative way to measure?</vt:lpstr>
      <vt:lpstr>…SO we segregated the data by population size</vt:lpstr>
      <vt:lpstr>More data. Bring it on !!!</vt:lpstr>
      <vt:lpstr>How about Sweden ? - the most talked about country for it’s strategy to tackle COVID-19. Has its no-lockdown strategy back-fired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Everything is not as it seems…</dc:title>
  <dc:creator>Vanitha Mascarenhas</dc:creator>
  <cp:lastModifiedBy>Karen Jewell</cp:lastModifiedBy>
  <cp:revision>23</cp:revision>
  <dcterms:created xsi:type="dcterms:W3CDTF">2020-10-25T06:12:23Z</dcterms:created>
  <dcterms:modified xsi:type="dcterms:W3CDTF">2020-10-25T18:03:41Z</dcterms:modified>
</cp:coreProperties>
</file>