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9FDBBA-91CB-4D44-89EA-51C28520F0CC}">
  <a:tblStyle styleId="{B69FDBBA-91CB-4D44-89EA-51C28520F0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3C992C2-7908-4E35-A98B-BCFB43AAB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afac1a8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afac1a8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8f4029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8f4029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afac1a8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afac1a8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bcdc786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bcdc786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1ce3d8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1ce3d8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3c8e5b3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93c8e5b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e5dd371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e5dd371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8f4029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8f4029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e5dd371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e5dd371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8f4029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8f4029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8f4029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8f4029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e5dd371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e5dd371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bbcdc78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bbcdc78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90c000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90c000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hyperlink" Target="https://www.youtube.com/watch?v=HZ4cvaztQEs&amp;list=PLA89DCFA6ADACE599&amp;index=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archive.ics.uci.edu/ml/datasets.html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SPAM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André Estevam ra166348</a:t>
            </a:r>
            <a:endParaRPr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Karen Malzoni ra177493 </a:t>
            </a:r>
            <a:endParaRPr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Pedro Artico ra185545</a:t>
            </a:r>
            <a:endParaRPr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Kaulitz Guimarães ra188530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03425"/>
            <a:ext cx="8520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Algoritmo Logistic Regression (continuação…)</a:t>
            </a:r>
            <a:r>
              <a:rPr lang="en"/>
              <a:t>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01900" y="617925"/>
            <a:ext cx="88074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O algoritmo </a:t>
            </a:r>
            <a:r>
              <a:rPr i="1" lang="en">
                <a:solidFill>
                  <a:srgbClr val="00FF00"/>
                </a:solidFill>
              </a:rPr>
              <a:t>logistic regression, </a:t>
            </a:r>
            <a:r>
              <a:rPr lang="en">
                <a:solidFill>
                  <a:srgbClr val="00FF00"/>
                </a:solidFill>
              </a:rPr>
              <a:t> além de prever a classe a qual as amostras pertencem, também é capaz de estimar a probabilidade.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	Por exemplo, ao aplicar a </a:t>
            </a:r>
            <a:r>
              <a:rPr i="1" lang="en">
                <a:solidFill>
                  <a:srgbClr val="00FF00"/>
                </a:solidFill>
              </a:rPr>
              <a:t>sigmoid function</a:t>
            </a:r>
            <a:r>
              <a:rPr lang="en">
                <a:solidFill>
                  <a:srgbClr val="00FF00"/>
                </a:solidFill>
              </a:rPr>
              <a:t> em uma amostra cuja classe possui rótulo 1, e seu valor de saída é 0.8, dizemos que a probabilidade dessa amostra pertencer à classe 1 é de 80%, sendo assim, a probabilidade da mesma amostra pertencer à classe de rótulo 0 é 20%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1267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Classificação - Treinamento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45425" y="617875"/>
            <a:ext cx="87636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Atribuição de valor 1 para spam e 0 para não-spam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Escolha do algoritmo através de </a:t>
            </a:r>
            <a:r>
              <a:rPr i="1" lang="en" sz="1600">
                <a:solidFill>
                  <a:srgbClr val="FFFFFF"/>
                </a:solidFill>
              </a:rPr>
              <a:t>cross validation</a:t>
            </a:r>
            <a:r>
              <a:rPr lang="en" sz="1600">
                <a:solidFill>
                  <a:srgbClr val="FFFFFF"/>
                </a:solidFill>
              </a:rPr>
              <a:t>.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Acurácia e n de vizinhos para avaliar a qualidade dos algoritmos </a:t>
            </a:r>
            <a:r>
              <a:rPr i="1" lang="en" sz="1600">
                <a:solidFill>
                  <a:srgbClr val="FFFFFF"/>
                </a:solidFill>
              </a:rPr>
              <a:t>logistic regression</a:t>
            </a:r>
            <a:r>
              <a:rPr lang="en" sz="1600">
                <a:solidFill>
                  <a:srgbClr val="FFFFFF"/>
                </a:solidFill>
              </a:rPr>
              <a:t> e </a:t>
            </a:r>
            <a:r>
              <a:rPr i="1" lang="en" sz="1600">
                <a:solidFill>
                  <a:srgbClr val="FFFFFF"/>
                </a:solidFill>
              </a:rPr>
              <a:t>(KNN)</a:t>
            </a:r>
            <a:r>
              <a:rPr lang="en" sz="160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125" y="1752425"/>
            <a:ext cx="5705475" cy="32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67100" y="103400"/>
            <a:ext cx="86658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Classificação - Teste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45425" y="594025"/>
            <a:ext cx="87399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Uso de script em python para testar o classificador gerado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Realização de testes para cada um dos artistas. 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Gráfico gerado para a visualização do resultado do teste (classes preditas pelo algoritmo)</a:t>
            </a:r>
            <a:r>
              <a:rPr lang="en" sz="1200">
                <a:solidFill>
                  <a:srgbClr val="00FF00"/>
                </a:solidFill>
              </a:rPr>
              <a:t> </a:t>
            </a:r>
            <a:endParaRPr b="1" sz="25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rgbClr val="F3F3F3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3318" l="2489" r="6979" t="5755"/>
          <a:stretch/>
        </p:blipFill>
        <p:spPr>
          <a:xfrm>
            <a:off x="2123500" y="1693950"/>
            <a:ext cx="5153025" cy="32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67100" y="103400"/>
            <a:ext cx="86658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Classificação - Teste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45425" y="594025"/>
            <a:ext cx="87399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Também foi obtida a acurácia de cada subconjunto testado:</a:t>
            </a:r>
            <a:endParaRPr b="1" u="sng">
              <a:solidFill>
                <a:srgbClr val="F3F3F3"/>
              </a:solidFill>
            </a:endParaRPr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1054500" y="240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{B3C992C2-7908-4E35-A98B-BCFB43AAB69D}</a:tableStyleId>
              </a:tblPr>
              <a:tblGrid>
                <a:gridCol w="3455250"/>
                <a:gridCol w="3455250"/>
              </a:tblGrid>
              <a:tr h="56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FF00"/>
                          </a:solidFill>
                        </a:rPr>
                        <a:t>Subconjunto (Artista)</a:t>
                      </a:r>
                      <a:endParaRPr b="1" sz="2400">
                        <a:solidFill>
                          <a:srgbClr val="00FF0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FF00"/>
                          </a:solidFill>
                        </a:rPr>
                        <a:t>Acurácia (arredondada)</a:t>
                      </a:r>
                      <a:endParaRPr b="1" sz="2400">
                        <a:solidFill>
                          <a:srgbClr val="00FF0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FF00"/>
                          </a:solidFill>
                        </a:rPr>
                        <a:t>Eminem </a:t>
                      </a:r>
                      <a:endParaRPr b="1" sz="2400">
                        <a:solidFill>
                          <a:srgbClr val="00FF0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FF00"/>
                          </a:solidFill>
                        </a:rPr>
                        <a:t>0.98</a:t>
                      </a:r>
                      <a:endParaRPr b="1" sz="2400">
                        <a:solidFill>
                          <a:srgbClr val="00FF0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FF00"/>
                          </a:solidFill>
                        </a:rPr>
                        <a:t>LMFAO</a:t>
                      </a:r>
                      <a:endParaRPr b="1" sz="2400">
                        <a:solidFill>
                          <a:srgbClr val="00FF0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FF00"/>
                          </a:solidFill>
                        </a:rPr>
                        <a:t>0.92</a:t>
                      </a:r>
                      <a:endParaRPr b="1" sz="2400">
                        <a:solidFill>
                          <a:srgbClr val="00FF0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157675"/>
            <a:ext cx="8520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Motivação da Solução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244250" y="689625"/>
            <a:ext cx="8706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Comentários contendo links maliciosos podem infectar os computadores de diversos usuários.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Ao classificar o comentário como Spam, o mesmo deve ser removido da lista de comentários de cada um dos vídeos.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Vantagens de solucionar o problema: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Possibilitar a detecção de prováveis ameaças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Conter a disseminação de “infecções maliciosas”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9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BIBLIOGRAFIA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45425" y="111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❏"/>
            </a:pPr>
            <a:r>
              <a:rPr b="1" lang="en" sz="2000" u="sng">
                <a:solidFill>
                  <a:srgbClr val="F3F3F3"/>
                </a:solidFill>
              </a:rPr>
              <a:t>RASCHKA,S. Python machine learning, p. 456. Packt Publishing, 2015.</a:t>
            </a:r>
            <a:endParaRPr b="1" sz="2000" u="sng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❏"/>
            </a:pPr>
            <a:r>
              <a:rPr b="1" lang="en" sz="2000" u="sng">
                <a:solidFill>
                  <a:srgbClr val="F3F3F3"/>
                </a:solidFill>
              </a:rPr>
              <a:t> STANFORD. Lecture 3 | Machine Learning. Disponível em &lt;</a:t>
            </a:r>
            <a:r>
              <a:rPr b="1" lang="en" sz="2000" u="sng">
                <a:solidFill>
                  <a:schemeClr val="hlink"/>
                </a:solidFill>
                <a:hlinkClick r:id="rId4"/>
              </a:rPr>
              <a:t>https://www.youtube.com/watch?v=HZ4cvaztQEs&amp;list=PLA89DCFA6ADACE599&amp;index=2</a:t>
            </a:r>
            <a:r>
              <a:rPr b="1" lang="en" sz="2000" u="sng">
                <a:solidFill>
                  <a:srgbClr val="F3F3F3"/>
                </a:solidFill>
              </a:rPr>
              <a:t>&gt; . Acesso em : 02 mai. 2018. </a:t>
            </a:r>
            <a:endParaRPr b="1" sz="2000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29700" y="230000"/>
            <a:ext cx="8520600" cy="6411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Introdução -Youtube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926375"/>
            <a:ext cx="85206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YouTube é a maior plataforma de compartilhamento de vídeos na internet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Revolucionou tirando das mãos das emissoras o poder de escolha sobre o que seria exibido às massas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A plataforma permite que usuários comentem os vídeos postados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F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Cinco bilhões de vídeos assistidos diariamente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61350" y="157675"/>
            <a:ext cx="8520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Problema de Spam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4250" y="689625"/>
            <a:ext cx="8706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2CC"/>
                </a:solidFill>
              </a:rPr>
              <a:t>Vídeos do Youtube recebem muitos comentários diariamente:</a:t>
            </a:r>
            <a:endParaRPr sz="2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-Fãs     - Haters    - Pessoas mal intencionadas/ SpamBots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2CC"/>
                </a:solidFill>
              </a:rPr>
              <a:t>Pessoas mal intencionadas</a:t>
            </a:r>
            <a:r>
              <a:rPr lang="en" sz="2200">
                <a:solidFill>
                  <a:srgbClr val="FFF2CC"/>
                </a:solidFill>
              </a:rPr>
              <a:t>/ SpamBots:</a:t>
            </a:r>
            <a:endParaRPr sz="2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Disseminam comentarios contendo: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2CC"/>
              </a:buClr>
              <a:buSzPts val="1800"/>
              <a:buChar char="-"/>
            </a:pPr>
            <a:r>
              <a:rPr lang="en">
                <a:solidFill>
                  <a:srgbClr val="FFF2CC"/>
                </a:solidFill>
              </a:rPr>
              <a:t>Spyware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-"/>
            </a:pPr>
            <a:r>
              <a:rPr lang="en">
                <a:solidFill>
                  <a:srgbClr val="FFF2CC"/>
                </a:solidFill>
              </a:rPr>
              <a:t>Vírus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-"/>
            </a:pPr>
            <a:r>
              <a:rPr lang="en">
                <a:solidFill>
                  <a:srgbClr val="FFF2CC"/>
                </a:solidFill>
              </a:rPr>
              <a:t>Malware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                                                           </a:t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100" y="2438975"/>
            <a:ext cx="4760751" cy="25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29700" y="230000"/>
            <a:ext cx="8520600" cy="6411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Mineração de dados</a:t>
            </a:r>
            <a:r>
              <a:rPr lang="en" sz="3000">
                <a:solidFill>
                  <a:srgbClr val="FF0000"/>
                </a:solidFill>
              </a:rPr>
              <a:t> - Classificação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926375"/>
            <a:ext cx="85206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A </a:t>
            </a:r>
            <a:r>
              <a:rPr lang="en" sz="2100">
                <a:solidFill>
                  <a:schemeClr val="accent5"/>
                </a:solidFill>
              </a:rPr>
              <a:t>classificação</a:t>
            </a:r>
            <a:r>
              <a:rPr lang="en" sz="2100">
                <a:solidFill>
                  <a:schemeClr val="accent5"/>
                </a:solidFill>
              </a:rPr>
              <a:t> faz parte da mineração de dados, é uma das tarefas que a compõe</a:t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C</a:t>
            </a:r>
            <a:r>
              <a:rPr lang="en" sz="2100">
                <a:solidFill>
                  <a:schemeClr val="accent5"/>
                </a:solidFill>
              </a:rPr>
              <a:t>lassificação objetiva</a:t>
            </a:r>
            <a:r>
              <a:rPr lang="en" sz="2100">
                <a:solidFill>
                  <a:schemeClr val="accent5"/>
                </a:solidFill>
              </a:rPr>
              <a:t> identificar a qual classe um registro pertence</a:t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Um modelo de classificação deve analisar registros, com cada um contendo a classe pertencente</a:t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Algoritmo deve “aprender” como classificar novos registros (HAN, KAMBER, 2006).</a:t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Conjunto de dados do problema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50350"/>
            <a:ext cx="8697600" cy="4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b="1" lang="en">
                <a:solidFill>
                  <a:srgbClr val="FFFFFF"/>
                </a:solidFill>
              </a:rPr>
              <a:t>O conjunto de dados foi retirado do site :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https://archive.ics.uci.edu/ml/datasets.html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b="1" lang="en">
                <a:solidFill>
                  <a:srgbClr val="FFFFFF"/>
                </a:solidFill>
              </a:rPr>
              <a:t>Os dados vieram divididos em 5 conjuntos diferentes. 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b="1" lang="en">
                <a:solidFill>
                  <a:srgbClr val="FFFFFF"/>
                </a:solidFill>
              </a:rPr>
              <a:t>Cada conjunto refere-se à um artista diferente 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50" y="2443675"/>
            <a:ext cx="1227200" cy="14403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6">
            <a:alphaModFix/>
          </a:blip>
          <a:srcRect b="0" l="30101" r="30755" t="0"/>
          <a:stretch/>
        </p:blipFill>
        <p:spPr>
          <a:xfrm>
            <a:off x="2074650" y="2443675"/>
            <a:ext cx="1227200" cy="1763533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3" name="Google Shape;8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2813" y="2443664"/>
            <a:ext cx="1227200" cy="163496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4" name="Google Shape;8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2763" y="2507975"/>
            <a:ext cx="1393002" cy="16349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9">
            <a:alphaModFix/>
          </a:blip>
          <a:srcRect b="0" l="11763" r="23030" t="0"/>
          <a:stretch/>
        </p:blipFill>
        <p:spPr>
          <a:xfrm>
            <a:off x="7418525" y="2443681"/>
            <a:ext cx="1227201" cy="1882019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6" name="Google Shape;86;p17"/>
          <p:cNvSpPr txBox="1"/>
          <p:nvPr/>
        </p:nvSpPr>
        <p:spPr>
          <a:xfrm>
            <a:off x="379550" y="4511350"/>
            <a:ext cx="8520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  </a:t>
            </a:r>
            <a:r>
              <a:rPr lang="en" sz="1800">
                <a:solidFill>
                  <a:srgbClr val="F3F3F3"/>
                </a:solidFill>
              </a:rPr>
              <a:t>Shakira  </a:t>
            </a:r>
            <a:r>
              <a:rPr lang="en" sz="1800">
                <a:solidFill>
                  <a:srgbClr val="F3F3F3"/>
                </a:solidFill>
              </a:rPr>
              <a:t>             PSY                    LMFAO               Eminem             Katy Perry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6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Atributos antes do pré-processamento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878900"/>
            <a:ext cx="85206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3F3F3"/>
              </a:solidFill>
            </a:endParaRPr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{B69FDBBA-91CB-4D44-89EA-51C28520F0CC}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00FFFF"/>
                          </a:solidFill>
                        </a:rPr>
                        <a:t>Nome do atributo</a:t>
                      </a:r>
                      <a:endParaRPr b="1" sz="1800" u="sng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00FFFF"/>
                          </a:solidFill>
                        </a:rPr>
                        <a:t>Dominio</a:t>
                      </a:r>
                      <a:endParaRPr b="1" sz="1800" u="sng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00FFFF"/>
                          </a:solidFill>
                        </a:rPr>
                        <a:t>Presença de ruído</a:t>
                      </a:r>
                      <a:endParaRPr b="1" sz="1800" u="sng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id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textual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não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author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textual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não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date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date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sim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content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textual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não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class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binário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EAD3"/>
                          </a:solidFill>
                        </a:rPr>
                        <a:t>não</a:t>
                      </a:r>
                      <a:endParaRPr sz="1800"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4225" y="16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Atributos depois do pré-processamento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7407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b="1" lang="en" sz="2000">
                <a:solidFill>
                  <a:srgbClr val="F3F3F3"/>
                </a:solidFill>
              </a:rPr>
              <a:t>Limpeza de ruídos no atributo date</a:t>
            </a:r>
            <a:endParaRPr b="1" sz="20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b="1" lang="en" sz="2000">
                <a:solidFill>
                  <a:srgbClr val="F3F3F3"/>
                </a:solidFill>
              </a:rPr>
              <a:t>Concatenação dos conjuntos</a:t>
            </a:r>
            <a:endParaRPr b="1" sz="20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b="1" lang="en" sz="2000">
                <a:solidFill>
                  <a:srgbClr val="F3F3F3"/>
                </a:solidFill>
              </a:rPr>
              <a:t>Remoção do atributo id (do comentário)</a:t>
            </a:r>
            <a:endParaRPr b="1" sz="20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b="1" lang="en" sz="2000">
                <a:solidFill>
                  <a:srgbClr val="F3F3F3"/>
                </a:solidFill>
              </a:rPr>
              <a:t>Inserção do atributo artist</a:t>
            </a:r>
            <a:endParaRPr b="1"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3F3F3"/>
              </a:solidFill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99975" y="224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{B69FDBBA-91CB-4D44-89EA-51C28520F0CC}</a:tableStyleId>
              </a:tblPr>
              <a:tblGrid>
                <a:gridCol w="3619500"/>
                <a:gridCol w="3619500"/>
              </a:tblGrid>
              <a:tr h="43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FF9900"/>
                          </a:solidFill>
                        </a:rPr>
                        <a:t>Nome do atributo</a:t>
                      </a:r>
                      <a:endParaRPr b="1" sz="1800" u="sng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FF9900"/>
                          </a:solidFill>
                        </a:rPr>
                        <a:t>Domínio</a:t>
                      </a:r>
                      <a:endParaRPr b="1" sz="1800" u="sng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author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Textual 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date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Date 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content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Textual 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class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Binario 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artist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FF"/>
                          </a:solidFill>
                        </a:rPr>
                        <a:t>Textual 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03425"/>
            <a:ext cx="8520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PLN - Processamento de língua natural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01900" y="617925"/>
            <a:ext cx="88074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>
                <a:solidFill>
                  <a:srgbClr val="FFFFFF"/>
                </a:solidFill>
              </a:rPr>
              <a:t>O atributo </a:t>
            </a:r>
            <a:r>
              <a:rPr i="1" lang="en">
                <a:solidFill>
                  <a:srgbClr val="FFFFFF"/>
                </a:solidFill>
              </a:rPr>
              <a:t>content </a:t>
            </a:r>
            <a:r>
              <a:rPr lang="en">
                <a:solidFill>
                  <a:srgbClr val="FFFFFF"/>
                </a:solidFill>
              </a:rPr>
              <a:t>foi transformado utilizando as </a:t>
            </a:r>
            <a:r>
              <a:rPr lang="en">
                <a:solidFill>
                  <a:srgbClr val="FFFFFF"/>
                </a:solidFill>
              </a:rPr>
              <a:t>técnicas</a:t>
            </a:r>
            <a:r>
              <a:rPr lang="en">
                <a:solidFill>
                  <a:srgbClr val="FFFFFF"/>
                </a:solidFill>
              </a:rPr>
              <a:t> de PLN  tokenizing, stopwords e bag of words. 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>
                <a:solidFill>
                  <a:srgbClr val="FFFFFF"/>
                </a:solidFill>
              </a:rPr>
              <a:t>Assim seu domínio passou de textual para numérico.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 biblioteca </a:t>
            </a:r>
            <a:r>
              <a:rPr i="1" lang="en">
                <a:solidFill>
                  <a:srgbClr val="FFFFFF"/>
                </a:solidFill>
              </a:rPr>
              <a:t>scikit -learn</a:t>
            </a:r>
            <a:r>
              <a:rPr lang="en">
                <a:solidFill>
                  <a:srgbClr val="FFFFFF"/>
                </a:solidFill>
              </a:rPr>
              <a:t>  possui as classes </a:t>
            </a:r>
            <a:r>
              <a:rPr i="1" lang="en">
                <a:solidFill>
                  <a:srgbClr val="FFFFFF"/>
                </a:solidFill>
              </a:rPr>
              <a:t>CountVectorizer</a:t>
            </a:r>
            <a:r>
              <a:rPr lang="en">
                <a:solidFill>
                  <a:srgbClr val="FFFFFF"/>
                </a:solidFill>
              </a:rPr>
              <a:t> e </a:t>
            </a:r>
            <a:r>
              <a:rPr i="1" lang="en">
                <a:solidFill>
                  <a:srgbClr val="FFFFFF"/>
                </a:solidFill>
              </a:rPr>
              <a:t>TfidTransformer</a:t>
            </a:r>
            <a:r>
              <a:rPr lang="en">
                <a:solidFill>
                  <a:srgbClr val="FFFFFF"/>
                </a:solidFill>
              </a:rPr>
              <a:t> que fazem essa transformação.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Exemplo 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604000" y="336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{B69FDBBA-91CB-4D44-89EA-51C28520F0CC}</a:tableStyleId>
              </a:tblPr>
              <a:tblGrid>
                <a:gridCol w="792375"/>
                <a:gridCol w="1729775"/>
              </a:tblGrid>
              <a:tr h="38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Comment 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 liked this video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 hate this video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20"/>
          <p:cNvGraphicFramePr/>
          <p:nvPr/>
        </p:nvGraphicFramePr>
        <p:xfrm>
          <a:off x="4311375" y="335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{B69FDBBA-91CB-4D44-89EA-51C28520F0CC}</a:tableStyleId>
              </a:tblPr>
              <a:tblGrid>
                <a:gridCol w="760850"/>
                <a:gridCol w="760850"/>
                <a:gridCol w="760850"/>
                <a:gridCol w="760850"/>
              </a:tblGrid>
              <a:tr h="41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liked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video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03425"/>
            <a:ext cx="8520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Algoritmo Logistic Regression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01900" y="617925"/>
            <a:ext cx="88074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Modelo que utiliza classificação binária e constrói </a:t>
            </a:r>
            <a:r>
              <a:rPr b="1" lang="en">
                <a:solidFill>
                  <a:srgbClr val="00FF00"/>
                </a:solidFill>
              </a:rPr>
              <a:t>N </a:t>
            </a:r>
            <a:r>
              <a:rPr lang="en">
                <a:solidFill>
                  <a:srgbClr val="00FF00"/>
                </a:solidFill>
              </a:rPr>
              <a:t>classificadores binários diferentes. Para cada classificador de ordem </a:t>
            </a:r>
            <a:r>
              <a:rPr b="1" lang="en">
                <a:solidFill>
                  <a:srgbClr val="00FF00"/>
                </a:solidFill>
              </a:rPr>
              <a:t>i</a:t>
            </a:r>
            <a:r>
              <a:rPr lang="en">
                <a:solidFill>
                  <a:srgbClr val="00FF00"/>
                </a:solidFill>
              </a:rPr>
              <a:t>, este é considerado a classe positiva e os demais, negativa 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O modelo faz as previsões da probabilidade de uma determinada amostra pertencente a uma classe, utilizando a função </a:t>
            </a:r>
            <a:r>
              <a:rPr i="1" lang="en">
                <a:solidFill>
                  <a:srgbClr val="00FF00"/>
                </a:solidFill>
              </a:rPr>
              <a:t>sigmoid function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3F3F3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987" y="2493175"/>
            <a:ext cx="4980025" cy="18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