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256" r:id="rId2"/>
    <p:sldId id="266" r:id="rId3"/>
    <p:sldId id="258" r:id="rId4"/>
    <p:sldId id="257" r:id="rId5"/>
    <p:sldId id="259" r:id="rId6"/>
    <p:sldId id="267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2F3D"/>
    <a:srgbClr val="FFFFFF"/>
    <a:srgbClr val="006C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F9FEC-18B1-477D-B2AC-DD621244E48C}" type="datetimeFigureOut">
              <a:rPr lang="en-US" smtClean="0"/>
              <a:t>12/28/2021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4F408-3582-493E-ACD0-F429B3BFC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93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84F408-3582-493E-ACD0-F429B3BFCD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2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03C5211-88BF-460A-99C8-D9B2BE60F78A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33DD195-6F70-48D8-BC08-D23D601255C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39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ECB9-F3AB-4503-96AA-EB49C8D62740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D195-6F70-48D8-BC08-D23D6012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7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A86E7-F2E4-49FF-A5F4-627A7AF322A9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D195-6F70-48D8-BC08-D23D6012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3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D14A-6BCC-44EA-9649-E85BA3F72374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D195-6F70-48D8-BC08-D23D6012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9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67C47-6DAC-4133-A435-DA112B3885BA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D195-6F70-48D8-BC08-D23D601255C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545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B4A3-10DA-4897-BA50-D10830A9F750}" type="datetime1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D195-6F70-48D8-BC08-D23D6012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18CE-2A87-48A0-9A37-EFA249734380}" type="datetime1">
              <a:rPr lang="en-US" smtClean="0"/>
              <a:t>12/28/2021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D195-6F70-48D8-BC08-D23D6012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B0ECD-8C0F-441C-BD88-D4E4BF3BB745}" type="datetime1">
              <a:rPr lang="en-US" smtClean="0"/>
              <a:t>12/28/2021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D195-6F70-48D8-BC08-D23D6012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8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B52F-28AF-42B4-A3DF-06617812CE70}" type="datetime1">
              <a:rPr lang="en-US" smtClean="0"/>
              <a:t>12/28/2021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D195-6F70-48D8-BC08-D23D6012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9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98D18-B027-4EA6-B5AB-22385E3AB64B}" type="datetime1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D195-6F70-48D8-BC08-D23D6012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1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7BB7-EE9E-4631-BCCD-1018C1AF8AEF}" type="datetime1">
              <a:rPr lang="en-US" smtClean="0"/>
              <a:t>12/28/2021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D195-6F70-48D8-BC08-D23D6012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6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27040D9-9BA1-44DC-B395-41D0826BC9BE}" type="datetime1">
              <a:rPr lang="en-US" smtClean="0"/>
              <a:t>12/28/2021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3DD195-6F70-48D8-BC08-D23D6012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0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74572"/>
            <a:ext cx="12192000" cy="2926080"/>
          </a:xfrm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rgbClr val="762F3D"/>
                </a:solidFill>
              </a:rPr>
              <a:t>Trending-Video </a:t>
            </a:r>
            <a:r>
              <a:rPr lang="en-US" dirty="0">
                <a:solidFill>
                  <a:srgbClr val="762F3D"/>
                </a:solidFill>
              </a:rPr>
              <a:t>History on YouTube</a:t>
            </a:r>
            <a:endParaRPr lang="en-US" b="1" dirty="0">
              <a:solidFill>
                <a:srgbClr val="762F3D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4059096"/>
            <a:ext cx="12192000" cy="38109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62F3D"/>
                </a:solidFill>
              </a:rPr>
              <a:t>November 14</a:t>
            </a:r>
            <a:r>
              <a:rPr lang="en-US" baseline="30000" dirty="0" smtClean="0">
                <a:solidFill>
                  <a:srgbClr val="762F3D"/>
                </a:solidFill>
              </a:rPr>
              <a:t>th</a:t>
            </a:r>
            <a:r>
              <a:rPr lang="en-US" dirty="0" smtClean="0">
                <a:solidFill>
                  <a:srgbClr val="762F3D"/>
                </a:solidFill>
              </a:rPr>
              <a:t>, 2017 </a:t>
            </a:r>
            <a:r>
              <a:rPr lang="en-US" dirty="0" smtClean="0">
                <a:solidFill>
                  <a:srgbClr val="762F3D"/>
                </a:solidFill>
              </a:rPr>
              <a:t>– </a:t>
            </a:r>
            <a:r>
              <a:rPr lang="en-US" dirty="0" smtClean="0">
                <a:solidFill>
                  <a:srgbClr val="762F3D"/>
                </a:solidFill>
              </a:rPr>
              <a:t>June </a:t>
            </a:r>
            <a:r>
              <a:rPr lang="en-US" dirty="0">
                <a:solidFill>
                  <a:srgbClr val="762F3D"/>
                </a:solidFill>
              </a:rPr>
              <a:t>14</a:t>
            </a:r>
            <a:r>
              <a:rPr lang="en-US" baseline="30000" dirty="0">
                <a:solidFill>
                  <a:srgbClr val="762F3D"/>
                </a:solidFill>
              </a:rPr>
              <a:t>th</a:t>
            </a:r>
            <a:r>
              <a:rPr lang="en-US" dirty="0">
                <a:solidFill>
                  <a:srgbClr val="762F3D"/>
                </a:solidFill>
              </a:rPr>
              <a:t>, </a:t>
            </a:r>
            <a:r>
              <a:rPr lang="en-US" dirty="0" smtClean="0">
                <a:solidFill>
                  <a:srgbClr val="762F3D"/>
                </a:solidFill>
              </a:rPr>
              <a:t>2018</a:t>
            </a:r>
            <a:endParaRPr lang="en-US" dirty="0">
              <a:solidFill>
                <a:srgbClr val="762F3D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351" y="276314"/>
            <a:ext cx="9875520" cy="1356360"/>
          </a:xfrm>
        </p:spPr>
        <p:txBody>
          <a:bodyPr/>
          <a:lstStyle/>
          <a:p>
            <a:pPr algn="ctr"/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>
                <a:hlinkClick r:id="rId2" action="ppaction://hlinksldjump"/>
              </a:rPr>
              <a:t>The purpose of the study </a:t>
            </a:r>
            <a:r>
              <a:rPr lang="en-US" dirty="0" smtClean="0"/>
              <a:t>- Slide 3</a:t>
            </a:r>
          </a:p>
          <a:p>
            <a:pPr marL="45720" indent="0">
              <a:buNone/>
            </a:pPr>
            <a:r>
              <a:rPr lang="en-US" dirty="0">
                <a:hlinkClick r:id="rId3" action="ppaction://hlinksldjump"/>
              </a:rPr>
              <a:t>General </a:t>
            </a:r>
            <a:r>
              <a:rPr lang="en-US" dirty="0" smtClean="0">
                <a:hlinkClick r:id="rId3" action="ppaction://hlinksldjump"/>
              </a:rPr>
              <a:t>Conclusions</a:t>
            </a:r>
            <a:r>
              <a:rPr lang="en-US" dirty="0" smtClean="0"/>
              <a:t> -  </a:t>
            </a:r>
            <a:r>
              <a:rPr lang="en-US" dirty="0"/>
              <a:t>Slide </a:t>
            </a:r>
            <a:r>
              <a:rPr lang="en-US" dirty="0" smtClean="0"/>
              <a:t>4</a:t>
            </a:r>
          </a:p>
          <a:p>
            <a:pPr marL="45720" indent="0">
              <a:buNone/>
            </a:pPr>
            <a:r>
              <a:rPr lang="en-US" dirty="0">
                <a:hlinkClick r:id="rId4" action="ppaction://hlinksldjump"/>
              </a:rPr>
              <a:t>Trending History </a:t>
            </a:r>
            <a:r>
              <a:rPr lang="en-US" dirty="0" smtClean="0"/>
              <a:t>-  </a:t>
            </a:r>
            <a:r>
              <a:rPr lang="en-US" dirty="0"/>
              <a:t>Slide </a:t>
            </a:r>
            <a:r>
              <a:rPr lang="en-US" dirty="0" smtClean="0"/>
              <a:t>5</a:t>
            </a:r>
          </a:p>
          <a:p>
            <a:pPr marL="45720" indent="0">
              <a:buNone/>
            </a:pPr>
            <a:r>
              <a:rPr lang="en-US" dirty="0">
                <a:hlinkClick r:id="rId5" action="ppaction://hlinksldjump"/>
              </a:rPr>
              <a:t>Trending History, % </a:t>
            </a:r>
            <a:r>
              <a:rPr lang="en-US" dirty="0" smtClean="0"/>
              <a:t>-  </a:t>
            </a:r>
            <a:r>
              <a:rPr lang="en-US" dirty="0"/>
              <a:t>Slide </a:t>
            </a:r>
            <a:r>
              <a:rPr lang="en-US" dirty="0" smtClean="0"/>
              <a:t>6</a:t>
            </a:r>
          </a:p>
          <a:p>
            <a:pPr marL="45720" indent="0">
              <a:buNone/>
            </a:pPr>
            <a:r>
              <a:rPr lang="en-US" dirty="0">
                <a:hlinkClick r:id="rId6" action="ppaction://hlinksldjump"/>
              </a:rPr>
              <a:t>Trending </a:t>
            </a:r>
            <a:r>
              <a:rPr lang="en-US" dirty="0" smtClean="0">
                <a:hlinkClick r:id="rId6" action="ppaction://hlinksldjump"/>
              </a:rPr>
              <a:t>Videos </a:t>
            </a:r>
            <a:r>
              <a:rPr lang="en-US" dirty="0">
                <a:hlinkClick r:id="rId6" action="ppaction://hlinksldjump"/>
              </a:rPr>
              <a:t>by Country </a:t>
            </a:r>
            <a:r>
              <a:rPr lang="en-US" dirty="0" smtClean="0"/>
              <a:t>-  </a:t>
            </a:r>
            <a:r>
              <a:rPr lang="en-US" dirty="0"/>
              <a:t>Slide </a:t>
            </a:r>
            <a:r>
              <a:rPr lang="en-US" dirty="0" smtClean="0"/>
              <a:t>7</a:t>
            </a:r>
          </a:p>
          <a:p>
            <a:pPr marL="45720" indent="0">
              <a:buNone/>
            </a:pPr>
            <a:r>
              <a:rPr lang="en-US" dirty="0">
                <a:hlinkClick r:id="rId7" action="ppaction://hlinksldjump"/>
              </a:rPr>
              <a:t>Trending by Country and </a:t>
            </a:r>
            <a:r>
              <a:rPr lang="en-US" dirty="0" smtClean="0">
                <a:hlinkClick r:id="rId7" action="ppaction://hlinksldjump"/>
              </a:rPr>
              <a:t>Category</a:t>
            </a:r>
            <a:r>
              <a:rPr lang="en-US" dirty="0" smtClean="0"/>
              <a:t> - Slide 8</a:t>
            </a:r>
          </a:p>
          <a:p>
            <a:pPr marL="45720" indent="0">
              <a:buNone/>
            </a:pPr>
            <a:r>
              <a:rPr lang="en-US" dirty="0" smtClean="0">
                <a:hlinkClick r:id="rId8" action="ppaction://hlinksldjump"/>
              </a:rPr>
              <a:t>Conclusion</a:t>
            </a:r>
            <a:r>
              <a:rPr lang="en-US" dirty="0" smtClean="0"/>
              <a:t> -  </a:t>
            </a:r>
            <a:r>
              <a:rPr lang="en-US" dirty="0"/>
              <a:t>Slide </a:t>
            </a:r>
            <a:r>
              <a:rPr lang="en-US" dirty="0" smtClean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D195-6F70-48D8-BC08-D23D601255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9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0570" y="271186"/>
            <a:ext cx="11697730" cy="1356360"/>
          </a:xfrm>
        </p:spPr>
        <p:txBody>
          <a:bodyPr/>
          <a:lstStyle/>
          <a:p>
            <a:pPr algn="ctr"/>
            <a:r>
              <a:rPr lang="en-US" dirty="0"/>
              <a:t>The purpose of the study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The purpose of the study is to analyze </a:t>
            </a:r>
            <a:r>
              <a:rPr lang="en-US" dirty="0"/>
              <a:t>trending videos on YouTube to determine what content deserves marketing </a:t>
            </a:r>
            <a:r>
              <a:rPr lang="en-US" dirty="0" smtClean="0"/>
              <a:t>attention. We will look at-</a:t>
            </a:r>
          </a:p>
          <a:p>
            <a:r>
              <a:rPr lang="en-US" dirty="0" smtClean="0"/>
              <a:t> </a:t>
            </a:r>
            <a:r>
              <a:rPr lang="en-US" dirty="0"/>
              <a:t>Which video categories trended most </a:t>
            </a:r>
            <a:r>
              <a:rPr lang="en-US" dirty="0" smtClean="0"/>
              <a:t>often?</a:t>
            </a:r>
          </a:p>
          <a:p>
            <a:r>
              <a:rPr lang="en-US" dirty="0"/>
              <a:t>How were they distributed among regions?</a:t>
            </a:r>
          </a:p>
          <a:p>
            <a:r>
              <a:rPr lang="en-US" dirty="0"/>
              <a:t>What categories were especially popular in the United States? Were there any differences between the categories popular in the US and those popular elsewhere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D195-6F70-48D8-BC08-D23D601255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3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56378"/>
            <a:ext cx="9875520" cy="1356360"/>
          </a:xfrm>
        </p:spPr>
        <p:txBody>
          <a:bodyPr/>
          <a:lstStyle/>
          <a:p>
            <a:pPr algn="ctr"/>
            <a:r>
              <a:rPr lang="en-US" dirty="0" smtClean="0"/>
              <a:t>General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117222"/>
            <a:ext cx="9872871" cy="4038600"/>
          </a:xfrm>
        </p:spPr>
        <p:txBody>
          <a:bodyPr/>
          <a:lstStyle/>
          <a:p>
            <a:r>
              <a:rPr lang="en-US" dirty="0"/>
              <a:t>Entertainment, People &amp; Blogs and Music are the video categories that trended most </a:t>
            </a:r>
            <a:r>
              <a:rPr lang="en-US" dirty="0" smtClean="0"/>
              <a:t>often.</a:t>
            </a:r>
          </a:p>
          <a:p>
            <a:r>
              <a:rPr lang="en-US" dirty="0"/>
              <a:t>The United States constitutes the highest percentage of YouTube video </a:t>
            </a:r>
            <a:r>
              <a:rPr lang="en-US" dirty="0" smtClean="0"/>
              <a:t>views</a:t>
            </a:r>
          </a:p>
          <a:p>
            <a:r>
              <a:rPr lang="en-US" dirty="0"/>
              <a:t>The most popular YouTube video category in the united states is </a:t>
            </a:r>
            <a:r>
              <a:rPr lang="en-US" dirty="0" smtClean="0"/>
              <a:t>Entertainment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D195-6F70-48D8-BC08-D23D601255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97" y="259221"/>
            <a:ext cx="11714206" cy="1936109"/>
          </a:xfrm>
          <a:noFill/>
        </p:spPr>
        <p:txBody>
          <a:bodyPr/>
          <a:lstStyle/>
          <a:p>
            <a:pPr algn="ctr"/>
            <a:r>
              <a:rPr lang="en-US" dirty="0" smtClean="0"/>
              <a:t>Entertainment, People &amp; Blogs and Music are the </a:t>
            </a:r>
            <a:r>
              <a:rPr lang="en-US" dirty="0"/>
              <a:t>video </a:t>
            </a:r>
            <a:r>
              <a:rPr lang="en-US" dirty="0" smtClean="0"/>
              <a:t>categories that </a:t>
            </a:r>
            <a:r>
              <a:rPr lang="en-US" dirty="0"/>
              <a:t>trended most often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D195-6F70-48D8-BC08-D23D601255C7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046157" y="2195331"/>
            <a:ext cx="8099686" cy="3270653"/>
            <a:chOff x="680801" y="2072438"/>
            <a:chExt cx="8099686" cy="327065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0801" y="2072438"/>
              <a:ext cx="6813861" cy="3270653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4663" y="2072438"/>
              <a:ext cx="1285824" cy="3270653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238897" y="5854496"/>
            <a:ext cx="117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Entertainment is the #1 category of videos that trended on YouTube most often, followed by People &amp; Blogs and Music.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97" y="253909"/>
            <a:ext cx="11714206" cy="1872506"/>
          </a:xfrm>
          <a:noFill/>
        </p:spPr>
        <p:txBody>
          <a:bodyPr/>
          <a:lstStyle/>
          <a:p>
            <a:pPr algn="ctr"/>
            <a:r>
              <a:rPr lang="en-US" dirty="0" smtClean="0"/>
              <a:t>Entertainment, People &amp; Blogs and Music are the </a:t>
            </a:r>
            <a:r>
              <a:rPr lang="en-US" dirty="0"/>
              <a:t>video </a:t>
            </a:r>
            <a:r>
              <a:rPr lang="en-US" dirty="0" smtClean="0"/>
              <a:t>categories that </a:t>
            </a:r>
            <a:r>
              <a:rPr lang="en-US" dirty="0"/>
              <a:t>trended most often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D195-6F70-48D8-BC08-D23D601255C7}" type="slidenum">
              <a:rPr lang="en-US" smtClean="0"/>
              <a:t>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6548" y="2126416"/>
            <a:ext cx="7535996" cy="3254663"/>
            <a:chOff x="349442" y="1965960"/>
            <a:chExt cx="7535996" cy="32546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5900" y="1965960"/>
              <a:ext cx="1279538" cy="325466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442" y="1965961"/>
              <a:ext cx="6256457" cy="3254662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238897" y="5854496"/>
            <a:ext cx="1171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Entertainment constitutes the highest percentage of videos that trended on YouTube most often, followed by People &amp; Blogs and Music.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47135"/>
            <a:ext cx="12191999" cy="1491993"/>
          </a:xfrm>
        </p:spPr>
        <p:txBody>
          <a:bodyPr/>
          <a:lstStyle/>
          <a:p>
            <a:pPr algn="ctr"/>
            <a:r>
              <a:rPr lang="en-US" dirty="0" smtClean="0"/>
              <a:t>The United States constitutes the highest </a:t>
            </a:r>
            <a:r>
              <a:rPr lang="en-US" dirty="0" smtClean="0"/>
              <a:t>percentage</a:t>
            </a:r>
            <a:r>
              <a:rPr lang="en-US" dirty="0" smtClean="0"/>
              <a:t> of YouTube video views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D195-6F70-48D8-BC08-D23D601255C7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8896" y="5744121"/>
            <a:ext cx="1171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United States constitute 23.75% of all trending video views, followed by France with 22.18% and Russia with 21.68%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92" y="1739129"/>
            <a:ext cx="8017416" cy="372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588" y="259223"/>
            <a:ext cx="11714207" cy="1356360"/>
          </a:xfrm>
        </p:spPr>
        <p:txBody>
          <a:bodyPr/>
          <a:lstStyle/>
          <a:p>
            <a:pPr algn="ctr"/>
            <a:r>
              <a:rPr lang="en-US" dirty="0" smtClean="0"/>
              <a:t>The most popular YouTube video category in the united states is Entertainment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D195-6F70-48D8-BC08-D23D601255C7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15585" y="2631245"/>
            <a:ext cx="4770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most popular YouTube video category in the </a:t>
            </a:r>
            <a:r>
              <a:rPr lang="en-US" dirty="0" smtClean="0"/>
              <a:t>United States </a:t>
            </a:r>
            <a:r>
              <a:rPr lang="en-US" dirty="0"/>
              <a:t>is </a:t>
            </a:r>
            <a:r>
              <a:rPr lang="en-US" dirty="0" smtClean="0"/>
              <a:t>Entertainment, followed by Music and </a:t>
            </a:r>
            <a:r>
              <a:rPr lang="en-US" dirty="0" err="1" smtClean="0"/>
              <a:t>Howto</a:t>
            </a:r>
            <a:r>
              <a:rPr lang="en-US" dirty="0" smtClean="0"/>
              <a:t> &amp; Style.</a:t>
            </a:r>
          </a:p>
          <a:p>
            <a:r>
              <a:rPr lang="en-US" dirty="0" smtClean="0"/>
              <a:t>There are differences </a:t>
            </a:r>
            <a:r>
              <a:rPr lang="en-US" dirty="0"/>
              <a:t> between the categories popular in the US and those popular </a:t>
            </a:r>
            <a:r>
              <a:rPr lang="en-US" dirty="0" smtClean="0"/>
              <a:t>elsewhere.</a:t>
            </a:r>
          </a:p>
          <a:p>
            <a:r>
              <a:rPr lang="en-US" dirty="0" smtClean="0"/>
              <a:t>For example, in Russia, the most </a:t>
            </a:r>
            <a:r>
              <a:rPr lang="en-US" dirty="0"/>
              <a:t>popular YouTube video </a:t>
            </a:r>
            <a:r>
              <a:rPr lang="en-US" dirty="0" smtClean="0"/>
              <a:t>category is People &amp; Blogs. In India, the second most popular </a:t>
            </a:r>
            <a:r>
              <a:rPr lang="en-US" dirty="0"/>
              <a:t>YouTube video </a:t>
            </a:r>
            <a:r>
              <a:rPr lang="en-US" dirty="0" smtClean="0"/>
              <a:t>category is News &amp; Politics.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10" y="1990332"/>
            <a:ext cx="69627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8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59" y="609600"/>
            <a:ext cx="11714206" cy="1356360"/>
          </a:xfrm>
        </p:spPr>
        <p:txBody>
          <a:bodyPr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 smtClean="0"/>
              <a:t>From our analysis we found that overall the most trending YouTube video categories on November 14</a:t>
            </a:r>
            <a:r>
              <a:rPr lang="en-US" baseline="30000" dirty="0" smtClean="0"/>
              <a:t>th</a:t>
            </a:r>
            <a:r>
              <a:rPr lang="en-US" dirty="0" smtClean="0"/>
              <a:t>,2017 to June 14</a:t>
            </a:r>
            <a:r>
              <a:rPr lang="en-US" baseline="30000" dirty="0" smtClean="0"/>
              <a:t>th</a:t>
            </a:r>
            <a:r>
              <a:rPr lang="en-US" dirty="0" smtClean="0"/>
              <a:t>,2018</a:t>
            </a:r>
            <a:r>
              <a:rPr lang="en-US" dirty="0" smtClean="0"/>
              <a:t> were Entertainment, People &amp; Blogs and Music. I would recommend overall to invest marketing resources into those categories. In addition, I would recommend investing in marketing </a:t>
            </a:r>
            <a:r>
              <a:rPr lang="en-US" dirty="0"/>
              <a:t>the </a:t>
            </a:r>
            <a:r>
              <a:rPr lang="en-US" dirty="0" err="1"/>
              <a:t>Howto</a:t>
            </a:r>
            <a:r>
              <a:rPr lang="en-US" dirty="0"/>
              <a:t> &amp; </a:t>
            </a:r>
            <a:r>
              <a:rPr lang="en-US" dirty="0" smtClean="0"/>
              <a:t>Style category because it’s the 3</a:t>
            </a:r>
            <a:r>
              <a:rPr lang="en-US" baseline="30000" dirty="0" smtClean="0"/>
              <a:t>rd</a:t>
            </a:r>
            <a:r>
              <a:rPr lang="en-US" dirty="0" smtClean="0"/>
              <a:t> most trending category in the US which is our top country for YouTube views.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DD195-6F70-48D8-BC08-D23D601255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Custom 9">
      <a:dk1>
        <a:srgbClr val="762F3D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762F3D"/>
      </a:hlink>
      <a:folHlink>
        <a:srgbClr val="CE6716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136</TotalTime>
  <Words>400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Corbel</vt:lpstr>
      <vt:lpstr>Basis</vt:lpstr>
      <vt:lpstr>Trending-Video History on YouTube</vt:lpstr>
      <vt:lpstr>Table of contents</vt:lpstr>
      <vt:lpstr>The purpose of the study</vt:lpstr>
      <vt:lpstr>General Conclusions</vt:lpstr>
      <vt:lpstr>Entertainment, People &amp; Blogs and Music are the video categories that trended most often </vt:lpstr>
      <vt:lpstr>Entertainment, People &amp; Blogs and Music are the video categories that trended most often </vt:lpstr>
      <vt:lpstr>The United States constitutes the highest percentage of YouTube video views</vt:lpstr>
      <vt:lpstr>The most popular YouTube video category in the united states is Entertainment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research on restaurants in LA</dc:title>
  <dc:creator>Karen Mitlin</dc:creator>
  <cp:lastModifiedBy>Karen Mitlin</cp:lastModifiedBy>
  <cp:revision>16</cp:revision>
  <dcterms:created xsi:type="dcterms:W3CDTF">2021-08-31T20:00:09Z</dcterms:created>
  <dcterms:modified xsi:type="dcterms:W3CDTF">2021-12-28T11:32:31Z</dcterms:modified>
</cp:coreProperties>
</file>