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‹Nº›</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February 20, 2023</a:t>
            </a:fld>
            <a:endParaRPr lang="en-US" dirty="0"/>
          </a:p>
        </p:txBody>
      </p:sp>
    </p:spTree>
    <p:extLst>
      <p:ext uri="{BB962C8B-B14F-4D97-AF65-F5344CB8AC3E}">
        <p14:creationId xmlns:p14="http://schemas.microsoft.com/office/powerpoint/2010/main" val="2891446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Monday, February 20,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255466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Monday, February 20,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16293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‹Nº›</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February 20, 2023</a:t>
            </a:fld>
            <a:endParaRPr lang="en-US" dirty="0"/>
          </a:p>
        </p:txBody>
      </p:sp>
    </p:spTree>
    <p:extLst>
      <p:ext uri="{BB962C8B-B14F-4D97-AF65-F5344CB8AC3E}">
        <p14:creationId xmlns:p14="http://schemas.microsoft.com/office/powerpoint/2010/main" val="2512277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Monday, February 20,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‹Nº›</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25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Monday, February 20,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‹Nº›</a:t>
            </a:fld>
            <a:endParaRPr lang="en-US"/>
          </a:p>
        </p:txBody>
      </p:sp>
    </p:spTree>
    <p:extLst>
      <p:ext uri="{BB962C8B-B14F-4D97-AF65-F5344CB8AC3E}">
        <p14:creationId xmlns:p14="http://schemas.microsoft.com/office/powerpoint/2010/main" val="2184094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Monday, February 20,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‹Nº›</a:t>
            </a:fld>
            <a:endParaRPr lang="en-US"/>
          </a:p>
        </p:txBody>
      </p:sp>
    </p:spTree>
    <p:extLst>
      <p:ext uri="{BB962C8B-B14F-4D97-AF65-F5344CB8AC3E}">
        <p14:creationId xmlns:p14="http://schemas.microsoft.com/office/powerpoint/2010/main" val="156680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Monday, February 20,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‹Nº›</a:t>
            </a:fld>
            <a:endParaRPr lang="en-US"/>
          </a:p>
        </p:txBody>
      </p:sp>
    </p:spTree>
    <p:extLst>
      <p:ext uri="{BB962C8B-B14F-4D97-AF65-F5344CB8AC3E}">
        <p14:creationId xmlns:p14="http://schemas.microsoft.com/office/powerpoint/2010/main" val="1137842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Monday, February 20,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678569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Monday, February 20,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224681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Monday, February 20,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129832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‹Nº›</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February 20, 2023</a:t>
            </a:fld>
            <a:endParaRPr lang="en-US" dirty="0"/>
          </a:p>
        </p:txBody>
      </p:sp>
    </p:spTree>
    <p:extLst>
      <p:ext uri="{BB962C8B-B14F-4D97-AF65-F5344CB8AC3E}">
        <p14:creationId xmlns:p14="http://schemas.microsoft.com/office/powerpoint/2010/main" val="162316968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C448D53-ACA1-4CA4-B08A-09FB0780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3758FC2-031F-CD63-DE7C-3D7806200178}"/>
              </a:ext>
            </a:extLst>
          </p:cNvPr>
          <p:cNvSpPr>
            <a:spLocks noGrp="1"/>
          </p:cNvSpPr>
          <p:nvPr>
            <p:ph type="ctrTitle"/>
          </p:nvPr>
        </p:nvSpPr>
        <p:spPr>
          <a:xfrm>
            <a:off x="6311900" y="448056"/>
            <a:ext cx="5428996" cy="3401568"/>
          </a:xfrm>
        </p:spPr>
        <p:txBody>
          <a:bodyPr>
            <a:normAutofit/>
          </a:bodyPr>
          <a:lstStyle/>
          <a:p>
            <a:r>
              <a:rPr lang="es-MX" dirty="0"/>
              <a:t>Análisis de información</a:t>
            </a:r>
          </a:p>
        </p:txBody>
      </p:sp>
      <p:sp>
        <p:nvSpPr>
          <p:cNvPr id="3" name="Subtítulo 2">
            <a:extLst>
              <a:ext uri="{FF2B5EF4-FFF2-40B4-BE49-F238E27FC236}">
                <a16:creationId xmlns:a16="http://schemas.microsoft.com/office/drawing/2014/main" id="{3625AA7C-D17B-34D7-3146-22165C795297}"/>
              </a:ext>
            </a:extLst>
          </p:cNvPr>
          <p:cNvSpPr>
            <a:spLocks noGrp="1"/>
          </p:cNvSpPr>
          <p:nvPr>
            <p:ph type="subTitle" idx="1"/>
          </p:nvPr>
        </p:nvSpPr>
        <p:spPr>
          <a:xfrm>
            <a:off x="6311900" y="4471416"/>
            <a:ext cx="5428996" cy="1481328"/>
          </a:xfrm>
        </p:spPr>
        <p:txBody>
          <a:bodyPr>
            <a:normAutofit/>
          </a:bodyPr>
          <a:lstStyle/>
          <a:p>
            <a:pPr algn="ctr"/>
            <a:r>
              <a:rPr lang="es-MX" dirty="0"/>
              <a:t>NETFLIX</a:t>
            </a:r>
          </a:p>
        </p:txBody>
      </p:sp>
      <p:pic>
        <p:nvPicPr>
          <p:cNvPr id="1026" name="Picture 2" descr="Netflix Latinoamérica - YouTube">
            <a:extLst>
              <a:ext uri="{FF2B5EF4-FFF2-40B4-BE49-F238E27FC236}">
                <a16:creationId xmlns:a16="http://schemas.microsoft.com/office/drawing/2014/main" id="{A1A84A30-B0F6-D27B-DD51-32036A171A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32" r="1058"/>
          <a:stretch/>
        </p:blipFill>
        <p:spPr bwMode="auto">
          <a:xfrm>
            <a:off x="451104" y="422009"/>
            <a:ext cx="5422576" cy="5544000"/>
          </a:xfrm>
          <a:prstGeom prst="rect">
            <a:avLst/>
          </a:prstGeom>
          <a:noFill/>
          <a:extLst>
            <a:ext uri="{909E8E84-426E-40DD-AFC4-6F175D3DCCD1}">
              <a14:hiddenFill xmlns:a14="http://schemas.microsoft.com/office/drawing/2010/main">
                <a:solidFill>
                  <a:srgbClr val="FFFFFF"/>
                </a:solidFill>
              </a14:hiddenFill>
            </a:ext>
          </a:extLst>
        </p:spPr>
      </p:pic>
      <p:cxnSp>
        <p:nvCxnSpPr>
          <p:cNvPr id="1033" name="Straight Connector 1032">
            <a:extLst>
              <a:ext uri="{FF2B5EF4-FFF2-40B4-BE49-F238E27FC236}">
                <a16:creationId xmlns:a16="http://schemas.microsoft.com/office/drawing/2014/main" id="{3B5719CE-F76F-4313-9A48-ADF79E67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8321" y="4122000"/>
            <a:ext cx="544709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1FC00D8B-21D9-06E7-A0EB-7A5A8EEC8C23}"/>
              </a:ext>
            </a:extLst>
          </p:cNvPr>
          <p:cNvSpPr txBox="1"/>
          <p:nvPr/>
        </p:nvSpPr>
        <p:spPr>
          <a:xfrm>
            <a:off x="8248261" y="5551714"/>
            <a:ext cx="3492635" cy="369332"/>
          </a:xfrm>
          <a:prstGeom prst="rect">
            <a:avLst/>
          </a:prstGeom>
          <a:noFill/>
        </p:spPr>
        <p:txBody>
          <a:bodyPr wrap="square" rtlCol="0">
            <a:spAutoFit/>
          </a:bodyPr>
          <a:lstStyle/>
          <a:p>
            <a:r>
              <a:rPr lang="es-MX" dirty="0"/>
              <a:t>Karen Rocío Reglero Crespo</a:t>
            </a:r>
          </a:p>
        </p:txBody>
      </p:sp>
    </p:spTree>
    <p:extLst>
      <p:ext uri="{BB962C8B-B14F-4D97-AF65-F5344CB8AC3E}">
        <p14:creationId xmlns:p14="http://schemas.microsoft.com/office/powerpoint/2010/main" val="28709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8981D8B-CC66-057A-8A6E-F632C98D6099}"/>
              </a:ext>
            </a:extLst>
          </p:cNvPr>
          <p:cNvSpPr txBox="1"/>
          <p:nvPr/>
        </p:nvSpPr>
        <p:spPr>
          <a:xfrm>
            <a:off x="8330682" y="1307340"/>
            <a:ext cx="3816220" cy="5509200"/>
          </a:xfrm>
          <a:prstGeom prst="rect">
            <a:avLst/>
          </a:prstGeom>
          <a:solidFill>
            <a:schemeClr val="tx1"/>
          </a:solidFill>
        </p:spPr>
        <p:txBody>
          <a:bodyPr wrap="square" rtlCol="0">
            <a:spAutoFit/>
          </a:bodyPr>
          <a:lstStyle/>
          <a:p>
            <a:r>
              <a:rPr lang="es-MX" sz="1600" dirty="0">
                <a:solidFill>
                  <a:schemeClr val="bg1"/>
                </a:solidFill>
              </a:rPr>
              <a:t>En los últimos 3 años:</a:t>
            </a:r>
          </a:p>
          <a:p>
            <a:pPr marL="285750" indent="-285750">
              <a:buFont typeface="Wingdings" panose="05000000000000000000" pitchFamily="2" charset="2"/>
              <a:buChar char="à"/>
            </a:pPr>
            <a:r>
              <a:rPr lang="es-MX" sz="1600" dirty="0">
                <a:solidFill>
                  <a:schemeClr val="bg1"/>
                </a:solidFill>
                <a:sym typeface="Wingdings" panose="05000000000000000000" pitchFamily="2" charset="2"/>
              </a:rPr>
              <a:t>El género preferido es </a:t>
            </a:r>
            <a:r>
              <a:rPr lang="es-MX" sz="1600" b="1" dirty="0">
                <a:solidFill>
                  <a:schemeClr val="accent5"/>
                </a:solidFill>
                <a:sym typeface="Wingdings" panose="05000000000000000000" pitchFamily="2" charset="2"/>
              </a:rPr>
              <a:t>drama</a:t>
            </a:r>
          </a:p>
          <a:p>
            <a:endParaRPr lang="es-MX" sz="1600" b="1" dirty="0">
              <a:solidFill>
                <a:schemeClr val="accent5"/>
              </a:solidFill>
              <a:sym typeface="Wingdings" panose="05000000000000000000" pitchFamily="2" charset="2"/>
            </a:endParaRPr>
          </a:p>
          <a:p>
            <a:pPr marL="285750" indent="-285750" algn="just">
              <a:buFont typeface="Wingdings" panose="05000000000000000000" pitchFamily="2" charset="2"/>
              <a:buChar char="à"/>
            </a:pPr>
            <a:r>
              <a:rPr lang="es-MX" sz="1600" dirty="0">
                <a:solidFill>
                  <a:schemeClr val="bg1"/>
                </a:solidFill>
                <a:sym typeface="Wingdings" panose="05000000000000000000" pitchFamily="2" charset="2"/>
              </a:rPr>
              <a:t>El promedio de duración de las películas más vistas es de </a:t>
            </a:r>
            <a:r>
              <a:rPr lang="es-MX" sz="1600" b="1" dirty="0">
                <a:solidFill>
                  <a:schemeClr val="accent5"/>
                </a:solidFill>
                <a:sym typeface="Wingdings" panose="05000000000000000000" pitchFamily="2" charset="2"/>
              </a:rPr>
              <a:t>131 min</a:t>
            </a:r>
          </a:p>
          <a:p>
            <a:pPr algn="just"/>
            <a:endParaRPr lang="es-MX" sz="1600" b="1" dirty="0">
              <a:solidFill>
                <a:schemeClr val="bg1"/>
              </a:solidFill>
              <a:sym typeface="Wingdings" panose="05000000000000000000" pitchFamily="2" charset="2"/>
            </a:endParaRPr>
          </a:p>
          <a:p>
            <a:pPr marL="285750" indent="-285750">
              <a:buFont typeface="Wingdings" panose="05000000000000000000" pitchFamily="2" charset="2"/>
              <a:buChar char="à"/>
            </a:pPr>
            <a:r>
              <a:rPr lang="es-MX" sz="1600" dirty="0">
                <a:solidFill>
                  <a:schemeClr val="bg1"/>
                </a:solidFill>
                <a:sym typeface="Wingdings" panose="05000000000000000000" pitchFamily="2" charset="2"/>
              </a:rPr>
              <a:t>Los géneros </a:t>
            </a:r>
            <a:r>
              <a:rPr lang="es-MX" sz="1600" b="1" dirty="0">
                <a:solidFill>
                  <a:schemeClr val="accent5"/>
                </a:solidFill>
                <a:sym typeface="Wingdings" panose="05000000000000000000" pitchFamily="2" charset="2"/>
              </a:rPr>
              <a:t>más vistos </a:t>
            </a:r>
            <a:r>
              <a:rPr lang="es-MX" sz="1600" dirty="0">
                <a:solidFill>
                  <a:schemeClr val="bg1"/>
                </a:solidFill>
                <a:sym typeface="Wingdings" panose="05000000000000000000" pitchFamily="2" charset="2"/>
              </a:rPr>
              <a:t>son:</a:t>
            </a:r>
          </a:p>
          <a:p>
            <a:pPr algn="ctr"/>
            <a:r>
              <a:rPr lang="es-MX" sz="1600" b="1" dirty="0">
                <a:solidFill>
                  <a:schemeClr val="accent5"/>
                </a:solidFill>
                <a:sym typeface="Wingdings" panose="05000000000000000000" pitchFamily="2" charset="2"/>
              </a:rPr>
              <a:t>Drama, thriller y comedia</a:t>
            </a:r>
          </a:p>
          <a:p>
            <a:pPr algn="ctr"/>
            <a:endParaRPr lang="es-MX" sz="1600" b="1" dirty="0">
              <a:solidFill>
                <a:schemeClr val="accent5"/>
              </a:solidFill>
              <a:sym typeface="Wingdings" panose="05000000000000000000" pitchFamily="2" charset="2"/>
            </a:endParaRPr>
          </a:p>
          <a:p>
            <a:r>
              <a:rPr lang="es-MX" sz="1600" dirty="0">
                <a:solidFill>
                  <a:schemeClr val="bg1"/>
                </a:solidFill>
                <a:sym typeface="Wingdings" panose="05000000000000000000" pitchFamily="2" charset="2"/>
              </a:rPr>
              <a:t> Los géneros </a:t>
            </a:r>
            <a:r>
              <a:rPr lang="es-MX" sz="1600" b="1" dirty="0">
                <a:solidFill>
                  <a:srgbClr val="FF0000"/>
                </a:solidFill>
                <a:sym typeface="Wingdings" panose="05000000000000000000" pitchFamily="2" charset="2"/>
              </a:rPr>
              <a:t>menos vistos </a:t>
            </a:r>
            <a:r>
              <a:rPr lang="es-MX" sz="1600" dirty="0">
                <a:solidFill>
                  <a:schemeClr val="bg1"/>
                </a:solidFill>
                <a:sym typeface="Wingdings" panose="05000000000000000000" pitchFamily="2" charset="2"/>
              </a:rPr>
              <a:t>son </a:t>
            </a:r>
            <a:r>
              <a:rPr lang="es-MX" sz="1600" b="1" dirty="0">
                <a:solidFill>
                  <a:srgbClr val="FF0000"/>
                </a:solidFill>
                <a:sym typeface="Wingdings" panose="05000000000000000000" pitchFamily="2" charset="2"/>
              </a:rPr>
              <a:t>guerra y deportes.</a:t>
            </a:r>
          </a:p>
          <a:p>
            <a:pPr algn="ctr"/>
            <a:endParaRPr lang="es-MX" sz="1600" b="1" dirty="0">
              <a:solidFill>
                <a:schemeClr val="accent5"/>
              </a:solidFill>
              <a:sym typeface="Wingdings" panose="05000000000000000000" pitchFamily="2" charset="2"/>
            </a:endParaRPr>
          </a:p>
          <a:p>
            <a:pPr marL="285750" indent="-285750" algn="just">
              <a:buFont typeface="Wingdings" panose="05000000000000000000" pitchFamily="2" charset="2"/>
              <a:buChar char="à"/>
            </a:pPr>
            <a:r>
              <a:rPr lang="es-MX" sz="1600" dirty="0">
                <a:solidFill>
                  <a:schemeClr val="bg1"/>
                </a:solidFill>
                <a:sym typeface="Wingdings" panose="05000000000000000000" pitchFamily="2" charset="2"/>
              </a:rPr>
              <a:t>El género con </a:t>
            </a:r>
            <a:r>
              <a:rPr lang="es-MX" sz="1600" b="1" dirty="0">
                <a:solidFill>
                  <a:schemeClr val="accent5"/>
                </a:solidFill>
                <a:sym typeface="Wingdings" panose="05000000000000000000" pitchFamily="2" charset="2"/>
              </a:rPr>
              <a:t>mayor score </a:t>
            </a:r>
            <a:r>
              <a:rPr lang="es-MX" sz="1600" dirty="0">
                <a:solidFill>
                  <a:schemeClr val="bg1"/>
                </a:solidFill>
                <a:sym typeface="Wingdings" panose="05000000000000000000" pitchFamily="2" charset="2"/>
              </a:rPr>
              <a:t>por parte de </a:t>
            </a:r>
            <a:r>
              <a:rPr lang="es-MX" sz="1600" b="1" dirty="0">
                <a:solidFill>
                  <a:schemeClr val="accent5"/>
                </a:solidFill>
                <a:sym typeface="Wingdings" panose="05000000000000000000" pitchFamily="2" charset="2"/>
              </a:rPr>
              <a:t>IMDB</a:t>
            </a:r>
            <a:r>
              <a:rPr lang="es-MX" sz="1600" dirty="0">
                <a:solidFill>
                  <a:schemeClr val="bg1"/>
                </a:solidFill>
                <a:sym typeface="Wingdings" panose="05000000000000000000" pitchFamily="2" charset="2"/>
              </a:rPr>
              <a:t> es el </a:t>
            </a:r>
            <a:r>
              <a:rPr lang="es-MX" sz="1600" b="1" dirty="0">
                <a:solidFill>
                  <a:schemeClr val="accent5"/>
                </a:solidFill>
                <a:sym typeface="Wingdings" panose="05000000000000000000" pitchFamily="2" charset="2"/>
              </a:rPr>
              <a:t>drama</a:t>
            </a:r>
            <a:r>
              <a:rPr lang="es-MX" sz="1600" dirty="0">
                <a:solidFill>
                  <a:schemeClr val="bg1"/>
                </a:solidFill>
                <a:sym typeface="Wingdings" panose="05000000000000000000" pitchFamily="2" charset="2"/>
              </a:rPr>
              <a:t>, seguido del </a:t>
            </a:r>
            <a:r>
              <a:rPr lang="es-MX" sz="1600" b="1" dirty="0">
                <a:solidFill>
                  <a:schemeClr val="accent5"/>
                </a:solidFill>
                <a:sym typeface="Wingdings" panose="05000000000000000000" pitchFamily="2" charset="2"/>
              </a:rPr>
              <a:t>thriller y fantasía.</a:t>
            </a:r>
          </a:p>
          <a:p>
            <a:pPr marL="285750" indent="-285750" algn="just">
              <a:buFont typeface="Wingdings" panose="05000000000000000000" pitchFamily="2" charset="2"/>
              <a:buChar char="à"/>
            </a:pPr>
            <a:r>
              <a:rPr lang="es-MX" sz="1600" dirty="0">
                <a:solidFill>
                  <a:schemeClr val="bg1"/>
                </a:solidFill>
                <a:sym typeface="Wingdings" panose="05000000000000000000" pitchFamily="2" charset="2"/>
              </a:rPr>
              <a:t>Los géneros con </a:t>
            </a:r>
            <a:r>
              <a:rPr lang="es-MX" sz="1600" b="1" dirty="0">
                <a:solidFill>
                  <a:schemeClr val="bg1"/>
                </a:solidFill>
                <a:sym typeface="Wingdings" panose="05000000000000000000" pitchFamily="2" charset="2"/>
              </a:rPr>
              <a:t>menor score</a:t>
            </a:r>
            <a:r>
              <a:rPr lang="es-MX" sz="1600" dirty="0">
                <a:solidFill>
                  <a:schemeClr val="bg1"/>
                </a:solidFill>
                <a:sym typeface="Wingdings" panose="05000000000000000000" pitchFamily="2" charset="2"/>
              </a:rPr>
              <a:t> son </a:t>
            </a:r>
            <a:r>
              <a:rPr lang="es-MX" sz="1600" b="1" dirty="0">
                <a:solidFill>
                  <a:srgbClr val="FF0000"/>
                </a:solidFill>
                <a:sym typeface="Wingdings" panose="05000000000000000000" pitchFamily="2" charset="2"/>
              </a:rPr>
              <a:t>deportes y horror.</a:t>
            </a:r>
          </a:p>
          <a:p>
            <a:pPr marL="285750" indent="-285750" algn="just">
              <a:buFont typeface="Wingdings" panose="05000000000000000000" pitchFamily="2" charset="2"/>
              <a:buChar char="à"/>
            </a:pPr>
            <a:endParaRPr lang="es-MX" sz="1600" b="1" dirty="0">
              <a:solidFill>
                <a:schemeClr val="accent5"/>
              </a:solidFill>
              <a:sym typeface="Wingdings" panose="05000000000000000000" pitchFamily="2" charset="2"/>
            </a:endParaRPr>
          </a:p>
          <a:p>
            <a:pPr marL="285750" indent="-285750" algn="just">
              <a:buFont typeface="Wingdings" panose="05000000000000000000" pitchFamily="2" charset="2"/>
              <a:buChar char="à"/>
            </a:pPr>
            <a:r>
              <a:rPr lang="es-MX" sz="1600" dirty="0">
                <a:solidFill>
                  <a:schemeClr val="bg1"/>
                </a:solidFill>
                <a:sym typeface="Wingdings" panose="05000000000000000000" pitchFamily="2" charset="2"/>
              </a:rPr>
              <a:t>Se sugiere </a:t>
            </a:r>
            <a:r>
              <a:rPr lang="es-MX" sz="1600" b="1" dirty="0">
                <a:solidFill>
                  <a:srgbClr val="FF0000"/>
                </a:solidFill>
                <a:sym typeface="Wingdings" panose="05000000000000000000" pitchFamily="2" charset="2"/>
              </a:rPr>
              <a:t>producir</a:t>
            </a:r>
            <a:r>
              <a:rPr lang="es-MX" sz="1600" dirty="0">
                <a:solidFill>
                  <a:schemeClr val="bg1"/>
                </a:solidFill>
                <a:sym typeface="Wingdings" panose="05000000000000000000" pitchFamily="2" charset="2"/>
              </a:rPr>
              <a:t> más películas de </a:t>
            </a:r>
            <a:r>
              <a:rPr lang="es-MX" sz="1600" b="1" dirty="0">
                <a:solidFill>
                  <a:srgbClr val="FF0000"/>
                </a:solidFill>
                <a:sym typeface="Wingdings" panose="05000000000000000000" pitchFamily="2" charset="2"/>
              </a:rPr>
              <a:t>drama y thriller</a:t>
            </a:r>
            <a:r>
              <a:rPr lang="es-MX" sz="1600" dirty="0">
                <a:solidFill>
                  <a:schemeClr val="bg1"/>
                </a:solidFill>
                <a:sym typeface="Wingdings" panose="05000000000000000000" pitchFamily="2" charset="2"/>
              </a:rPr>
              <a:t>, así como </a:t>
            </a:r>
            <a:r>
              <a:rPr lang="es-MX" sz="1600" b="1" dirty="0">
                <a:solidFill>
                  <a:srgbClr val="FF0000"/>
                </a:solidFill>
                <a:sym typeface="Wingdings" panose="05000000000000000000" pitchFamily="2" charset="2"/>
              </a:rPr>
              <a:t>invertir</a:t>
            </a:r>
            <a:r>
              <a:rPr lang="es-MX" sz="1600" dirty="0">
                <a:solidFill>
                  <a:schemeClr val="bg1"/>
                </a:solidFill>
                <a:sym typeface="Wingdings" panose="05000000000000000000" pitchFamily="2" charset="2"/>
              </a:rPr>
              <a:t> en géneros como </a:t>
            </a:r>
            <a:r>
              <a:rPr lang="es-MX" sz="1600" b="1" dirty="0">
                <a:solidFill>
                  <a:srgbClr val="FF0000"/>
                </a:solidFill>
                <a:sym typeface="Wingdings" panose="05000000000000000000" pitchFamily="2" charset="2"/>
              </a:rPr>
              <a:t>deportes</a:t>
            </a:r>
            <a:r>
              <a:rPr lang="es-MX" sz="1600" dirty="0">
                <a:solidFill>
                  <a:schemeClr val="bg1"/>
                </a:solidFill>
                <a:sym typeface="Wingdings" panose="05000000000000000000" pitchFamily="2" charset="2"/>
              </a:rPr>
              <a:t> para generar más ingresos.</a:t>
            </a:r>
          </a:p>
        </p:txBody>
      </p:sp>
      <p:pic>
        <p:nvPicPr>
          <p:cNvPr id="14" name="Imagen 13">
            <a:extLst>
              <a:ext uri="{FF2B5EF4-FFF2-40B4-BE49-F238E27FC236}">
                <a16:creationId xmlns:a16="http://schemas.microsoft.com/office/drawing/2014/main" id="{8CF9066C-4B2A-3860-E13E-21AFD497D800}"/>
              </a:ext>
            </a:extLst>
          </p:cNvPr>
          <p:cNvPicPr>
            <a:picLocks noChangeAspect="1"/>
          </p:cNvPicPr>
          <p:nvPr/>
        </p:nvPicPr>
        <p:blipFill rotWithShape="1">
          <a:blip r:embed="rId2"/>
          <a:srcRect l="14158" t="18640" r="18189" b="13878"/>
          <a:stretch/>
        </p:blipFill>
        <p:spPr>
          <a:xfrm>
            <a:off x="45098" y="1931688"/>
            <a:ext cx="8248262" cy="4627984"/>
          </a:xfrm>
          <a:prstGeom prst="rect">
            <a:avLst/>
          </a:prstGeom>
        </p:spPr>
      </p:pic>
      <p:pic>
        <p:nvPicPr>
          <p:cNvPr id="15" name="Picture 2" descr="Netflix Latinoamérica - YouTube">
            <a:extLst>
              <a:ext uri="{FF2B5EF4-FFF2-40B4-BE49-F238E27FC236}">
                <a16:creationId xmlns:a16="http://schemas.microsoft.com/office/drawing/2014/main" id="{9EA9FAC2-0F55-8659-2276-78573EF0AE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32" r="1058"/>
          <a:stretch/>
        </p:blipFill>
        <p:spPr bwMode="auto">
          <a:xfrm>
            <a:off x="217838" y="263389"/>
            <a:ext cx="1405688" cy="1437165"/>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57EE10A2-BF59-7401-385E-16A1DD3384DE}"/>
              </a:ext>
            </a:extLst>
          </p:cNvPr>
          <p:cNvSpPr txBox="1"/>
          <p:nvPr/>
        </p:nvSpPr>
        <p:spPr>
          <a:xfrm>
            <a:off x="1492898" y="494523"/>
            <a:ext cx="10350636" cy="461665"/>
          </a:xfrm>
          <a:prstGeom prst="rect">
            <a:avLst/>
          </a:prstGeom>
          <a:solidFill>
            <a:schemeClr val="accent6"/>
          </a:solidFill>
        </p:spPr>
        <p:txBody>
          <a:bodyPr wrap="square" rtlCol="0">
            <a:spAutoFit/>
          </a:bodyPr>
          <a:lstStyle/>
          <a:p>
            <a:pPr algn="ctr"/>
            <a:r>
              <a:rPr lang="es-MX" sz="2400" b="1" dirty="0"/>
              <a:t>Análisis de las películas de Netflix</a:t>
            </a:r>
          </a:p>
        </p:txBody>
      </p:sp>
    </p:spTree>
    <p:extLst>
      <p:ext uri="{BB962C8B-B14F-4D97-AF65-F5344CB8AC3E}">
        <p14:creationId xmlns:p14="http://schemas.microsoft.com/office/powerpoint/2010/main" val="336907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8981D8B-CC66-057A-8A6E-F632C98D6099}"/>
              </a:ext>
            </a:extLst>
          </p:cNvPr>
          <p:cNvSpPr txBox="1"/>
          <p:nvPr/>
        </p:nvSpPr>
        <p:spPr>
          <a:xfrm>
            <a:off x="8330682" y="1697400"/>
            <a:ext cx="3816220" cy="5016758"/>
          </a:xfrm>
          <a:prstGeom prst="rect">
            <a:avLst/>
          </a:prstGeom>
          <a:solidFill>
            <a:schemeClr val="tx1"/>
          </a:solidFill>
        </p:spPr>
        <p:txBody>
          <a:bodyPr wrap="square" rtlCol="0">
            <a:spAutoFit/>
          </a:bodyPr>
          <a:lstStyle/>
          <a:p>
            <a:r>
              <a:rPr lang="es-MX" sz="1600" dirty="0">
                <a:solidFill>
                  <a:schemeClr val="bg1"/>
                </a:solidFill>
              </a:rPr>
              <a:t>En el año pasado (2022)</a:t>
            </a:r>
          </a:p>
          <a:p>
            <a:endParaRPr lang="es-MX" sz="1600" dirty="0">
              <a:solidFill>
                <a:schemeClr val="bg1"/>
              </a:solidFill>
            </a:endParaRPr>
          </a:p>
          <a:p>
            <a:r>
              <a:rPr lang="es-MX" sz="1600" dirty="0">
                <a:solidFill>
                  <a:schemeClr val="bg1"/>
                </a:solidFill>
                <a:sym typeface="Wingdings" panose="05000000000000000000" pitchFamily="2" charset="2"/>
              </a:rPr>
              <a:t> El género preferido fue </a:t>
            </a:r>
            <a:r>
              <a:rPr lang="es-MX" sz="1600" b="1" dirty="0">
                <a:solidFill>
                  <a:schemeClr val="accent5"/>
                </a:solidFill>
                <a:sym typeface="Wingdings" panose="05000000000000000000" pitchFamily="2" charset="2"/>
              </a:rPr>
              <a:t>drama</a:t>
            </a:r>
          </a:p>
          <a:p>
            <a:endParaRPr lang="es-MX" sz="1600" b="1" dirty="0">
              <a:solidFill>
                <a:schemeClr val="accent5"/>
              </a:solidFill>
              <a:sym typeface="Wingdings" panose="05000000000000000000" pitchFamily="2" charset="2"/>
            </a:endParaRPr>
          </a:p>
          <a:p>
            <a:pPr marL="285750" indent="-285750" algn="just">
              <a:buFont typeface="Wingdings" panose="05000000000000000000" pitchFamily="2" charset="2"/>
              <a:buChar char="à"/>
            </a:pPr>
            <a:r>
              <a:rPr lang="es-MX" sz="1600" dirty="0">
                <a:solidFill>
                  <a:schemeClr val="bg1"/>
                </a:solidFill>
                <a:sym typeface="Wingdings" panose="05000000000000000000" pitchFamily="2" charset="2"/>
              </a:rPr>
              <a:t>El promedio de temporadas es de 3 </a:t>
            </a:r>
          </a:p>
          <a:p>
            <a:pPr algn="just"/>
            <a:endParaRPr lang="es-MX" sz="1600" b="1" dirty="0">
              <a:solidFill>
                <a:schemeClr val="bg1"/>
              </a:solidFill>
              <a:sym typeface="Wingdings" panose="05000000000000000000" pitchFamily="2" charset="2"/>
            </a:endParaRPr>
          </a:p>
          <a:p>
            <a:pPr marL="285750" indent="-285750">
              <a:buFont typeface="Wingdings" panose="05000000000000000000" pitchFamily="2" charset="2"/>
              <a:buChar char="à"/>
            </a:pPr>
            <a:r>
              <a:rPr lang="es-MX" sz="1600" dirty="0">
                <a:solidFill>
                  <a:schemeClr val="bg1"/>
                </a:solidFill>
                <a:sym typeface="Wingdings" panose="05000000000000000000" pitchFamily="2" charset="2"/>
              </a:rPr>
              <a:t>Los géneros </a:t>
            </a:r>
            <a:r>
              <a:rPr lang="es-MX" sz="1600" b="1" dirty="0">
                <a:solidFill>
                  <a:schemeClr val="accent5"/>
                </a:solidFill>
                <a:sym typeface="Wingdings" panose="05000000000000000000" pitchFamily="2" charset="2"/>
              </a:rPr>
              <a:t>más vistos </a:t>
            </a:r>
            <a:r>
              <a:rPr lang="es-MX" sz="1600" dirty="0">
                <a:solidFill>
                  <a:schemeClr val="bg1"/>
                </a:solidFill>
                <a:sym typeface="Wingdings" panose="05000000000000000000" pitchFamily="2" charset="2"/>
              </a:rPr>
              <a:t>fueron</a:t>
            </a:r>
          </a:p>
          <a:p>
            <a:pPr algn="ctr"/>
            <a:r>
              <a:rPr lang="es-MX" sz="1600" b="1" dirty="0">
                <a:solidFill>
                  <a:schemeClr val="accent5"/>
                </a:solidFill>
                <a:sym typeface="Wingdings" panose="05000000000000000000" pitchFamily="2" charset="2"/>
              </a:rPr>
              <a:t>Drama, Ciencia Ficción y comedia</a:t>
            </a:r>
          </a:p>
          <a:p>
            <a:pPr algn="ctr"/>
            <a:endParaRPr lang="es-MX" sz="1600" b="1" dirty="0">
              <a:solidFill>
                <a:schemeClr val="accent5"/>
              </a:solidFill>
              <a:sym typeface="Wingdings" panose="05000000000000000000" pitchFamily="2" charset="2"/>
            </a:endParaRPr>
          </a:p>
          <a:p>
            <a:pPr marL="285750" indent="-285750">
              <a:buFont typeface="Wingdings" panose="05000000000000000000" pitchFamily="2" charset="2"/>
              <a:buChar char="à"/>
            </a:pPr>
            <a:r>
              <a:rPr lang="es-MX" sz="1600" dirty="0">
                <a:solidFill>
                  <a:schemeClr val="bg1"/>
                </a:solidFill>
                <a:sym typeface="Wingdings" panose="05000000000000000000" pitchFamily="2" charset="2"/>
              </a:rPr>
              <a:t>Los géneros </a:t>
            </a:r>
            <a:r>
              <a:rPr lang="es-MX" sz="1600" b="1" dirty="0">
                <a:solidFill>
                  <a:srgbClr val="FF0000"/>
                </a:solidFill>
                <a:sym typeface="Wingdings" panose="05000000000000000000" pitchFamily="2" charset="2"/>
              </a:rPr>
              <a:t>menos vistos </a:t>
            </a:r>
            <a:r>
              <a:rPr lang="es-MX" sz="1600" dirty="0">
                <a:solidFill>
                  <a:schemeClr val="bg1"/>
                </a:solidFill>
                <a:sym typeface="Wingdings" panose="05000000000000000000" pitchFamily="2" charset="2"/>
              </a:rPr>
              <a:t>fueron </a:t>
            </a:r>
            <a:r>
              <a:rPr lang="es-MX" sz="1600" b="1" dirty="0">
                <a:solidFill>
                  <a:srgbClr val="FF0000"/>
                </a:solidFill>
                <a:sym typeface="Wingdings" panose="05000000000000000000" pitchFamily="2" charset="2"/>
              </a:rPr>
              <a:t>Western y Romance.</a:t>
            </a:r>
          </a:p>
          <a:p>
            <a:pPr marL="285750" indent="-285750">
              <a:buFont typeface="Wingdings" panose="05000000000000000000" pitchFamily="2" charset="2"/>
              <a:buChar char="à"/>
            </a:pPr>
            <a:endParaRPr lang="es-MX" sz="1600" b="1" dirty="0">
              <a:solidFill>
                <a:schemeClr val="accent5"/>
              </a:solidFill>
              <a:sym typeface="Wingdings" panose="05000000000000000000" pitchFamily="2" charset="2"/>
            </a:endParaRPr>
          </a:p>
          <a:p>
            <a:pPr marL="285750" indent="-285750" algn="just">
              <a:buFont typeface="Wingdings" panose="05000000000000000000" pitchFamily="2" charset="2"/>
              <a:buChar char="à"/>
            </a:pPr>
            <a:r>
              <a:rPr lang="es-MX" sz="1600" dirty="0">
                <a:solidFill>
                  <a:schemeClr val="bg1"/>
                </a:solidFill>
                <a:sym typeface="Wingdings" panose="05000000000000000000" pitchFamily="2" charset="2"/>
              </a:rPr>
              <a:t>El género con </a:t>
            </a:r>
            <a:r>
              <a:rPr lang="es-MX" sz="1600" b="1" dirty="0">
                <a:solidFill>
                  <a:schemeClr val="accent5"/>
                </a:solidFill>
                <a:sym typeface="Wingdings" panose="05000000000000000000" pitchFamily="2" charset="2"/>
              </a:rPr>
              <a:t>mayor score </a:t>
            </a:r>
            <a:r>
              <a:rPr lang="es-MX" sz="1600" dirty="0">
                <a:solidFill>
                  <a:schemeClr val="bg1"/>
                </a:solidFill>
                <a:sym typeface="Wingdings" panose="05000000000000000000" pitchFamily="2" charset="2"/>
              </a:rPr>
              <a:t>por parte de </a:t>
            </a:r>
            <a:r>
              <a:rPr lang="es-MX" sz="1600" b="1" dirty="0">
                <a:solidFill>
                  <a:schemeClr val="accent5"/>
                </a:solidFill>
                <a:sym typeface="Wingdings" panose="05000000000000000000" pitchFamily="2" charset="2"/>
              </a:rPr>
              <a:t>IMDB</a:t>
            </a:r>
            <a:r>
              <a:rPr lang="es-MX" sz="1600" dirty="0">
                <a:solidFill>
                  <a:schemeClr val="bg1"/>
                </a:solidFill>
                <a:sym typeface="Wingdings" panose="05000000000000000000" pitchFamily="2" charset="2"/>
              </a:rPr>
              <a:t> es</a:t>
            </a:r>
            <a:r>
              <a:rPr lang="es-MX" sz="1600" b="1" dirty="0">
                <a:solidFill>
                  <a:schemeClr val="accent5"/>
                </a:solidFill>
                <a:sym typeface="Wingdings" panose="05000000000000000000" pitchFamily="2" charset="2"/>
              </a:rPr>
              <a:t> acción</a:t>
            </a:r>
            <a:r>
              <a:rPr lang="es-MX" sz="1600" b="1" dirty="0">
                <a:solidFill>
                  <a:schemeClr val="bg1"/>
                </a:solidFill>
                <a:sym typeface="Wingdings" panose="05000000000000000000" pitchFamily="2" charset="2"/>
              </a:rPr>
              <a:t>.</a:t>
            </a:r>
          </a:p>
          <a:p>
            <a:pPr algn="just"/>
            <a:endParaRPr lang="es-MX" sz="1600" b="1" dirty="0">
              <a:solidFill>
                <a:schemeClr val="accent5"/>
              </a:solidFill>
              <a:sym typeface="Wingdings" panose="05000000000000000000" pitchFamily="2" charset="2"/>
            </a:endParaRPr>
          </a:p>
          <a:p>
            <a:pPr marL="285750" indent="-285750" algn="just">
              <a:buFont typeface="Wingdings" panose="05000000000000000000" pitchFamily="2" charset="2"/>
              <a:buChar char="à"/>
            </a:pPr>
            <a:r>
              <a:rPr lang="es-MX" sz="1600" dirty="0">
                <a:solidFill>
                  <a:schemeClr val="bg1"/>
                </a:solidFill>
                <a:sym typeface="Wingdings" panose="05000000000000000000" pitchFamily="2" charset="2"/>
              </a:rPr>
              <a:t>Se sugiere </a:t>
            </a:r>
            <a:r>
              <a:rPr lang="es-MX" sz="1600" b="1" dirty="0">
                <a:solidFill>
                  <a:srgbClr val="FF0000"/>
                </a:solidFill>
                <a:sym typeface="Wingdings" panose="05000000000000000000" pitchFamily="2" charset="2"/>
              </a:rPr>
              <a:t>producir</a:t>
            </a:r>
            <a:r>
              <a:rPr lang="es-MX" sz="1600" dirty="0">
                <a:solidFill>
                  <a:schemeClr val="bg1"/>
                </a:solidFill>
                <a:sym typeface="Wingdings" panose="05000000000000000000" pitchFamily="2" charset="2"/>
              </a:rPr>
              <a:t> más shows de </a:t>
            </a:r>
            <a:r>
              <a:rPr lang="es-MX" sz="1600" b="1" dirty="0">
                <a:solidFill>
                  <a:srgbClr val="FF0000"/>
                </a:solidFill>
                <a:sym typeface="Wingdings" panose="05000000000000000000" pitchFamily="2" charset="2"/>
              </a:rPr>
              <a:t>drama </a:t>
            </a:r>
            <a:r>
              <a:rPr lang="es-MX" sz="1600" b="1" dirty="0">
                <a:solidFill>
                  <a:schemeClr val="bg1"/>
                </a:solidFill>
                <a:sym typeface="Wingdings" panose="05000000000000000000" pitchFamily="2" charset="2"/>
              </a:rPr>
              <a:t>este año</a:t>
            </a:r>
            <a:r>
              <a:rPr lang="es-MX" sz="1600" dirty="0">
                <a:solidFill>
                  <a:schemeClr val="bg1"/>
                </a:solidFill>
                <a:sym typeface="Wingdings" panose="05000000000000000000" pitchFamily="2" charset="2"/>
              </a:rPr>
              <a:t>, así como </a:t>
            </a:r>
            <a:r>
              <a:rPr lang="es-MX" sz="1600" b="1" dirty="0">
                <a:solidFill>
                  <a:srgbClr val="FF0000"/>
                </a:solidFill>
                <a:sym typeface="Wingdings" panose="05000000000000000000" pitchFamily="2" charset="2"/>
              </a:rPr>
              <a:t>invertir</a:t>
            </a:r>
            <a:r>
              <a:rPr lang="es-MX" sz="1600" dirty="0">
                <a:solidFill>
                  <a:schemeClr val="bg1"/>
                </a:solidFill>
                <a:sym typeface="Wingdings" panose="05000000000000000000" pitchFamily="2" charset="2"/>
              </a:rPr>
              <a:t> en géneros como </a:t>
            </a:r>
            <a:r>
              <a:rPr lang="es-MX" sz="1600" b="1" dirty="0">
                <a:solidFill>
                  <a:srgbClr val="FF0000"/>
                </a:solidFill>
                <a:sym typeface="Wingdings" panose="05000000000000000000" pitchFamily="2" charset="2"/>
              </a:rPr>
              <a:t>romance</a:t>
            </a:r>
            <a:r>
              <a:rPr lang="es-MX" sz="1600" dirty="0">
                <a:solidFill>
                  <a:schemeClr val="bg1"/>
                </a:solidFill>
                <a:sym typeface="Wingdings" panose="05000000000000000000" pitchFamily="2" charset="2"/>
              </a:rPr>
              <a:t> para atraer más audiencia hacia este género y generar más ingresos.</a:t>
            </a:r>
          </a:p>
        </p:txBody>
      </p:sp>
      <p:pic>
        <p:nvPicPr>
          <p:cNvPr id="15" name="Picture 2" descr="Netflix Latinoamérica - YouTube">
            <a:extLst>
              <a:ext uri="{FF2B5EF4-FFF2-40B4-BE49-F238E27FC236}">
                <a16:creationId xmlns:a16="http://schemas.microsoft.com/office/drawing/2014/main" id="{9EA9FAC2-0F55-8659-2276-78573EF0AE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32" r="1058"/>
          <a:stretch/>
        </p:blipFill>
        <p:spPr bwMode="auto">
          <a:xfrm>
            <a:off x="217838" y="263389"/>
            <a:ext cx="1405688" cy="1437165"/>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57EE10A2-BF59-7401-385E-16A1DD3384DE}"/>
              </a:ext>
            </a:extLst>
          </p:cNvPr>
          <p:cNvSpPr txBox="1"/>
          <p:nvPr/>
        </p:nvSpPr>
        <p:spPr>
          <a:xfrm>
            <a:off x="1492898" y="494523"/>
            <a:ext cx="10350636" cy="461665"/>
          </a:xfrm>
          <a:prstGeom prst="rect">
            <a:avLst/>
          </a:prstGeom>
          <a:solidFill>
            <a:schemeClr val="accent6"/>
          </a:solidFill>
        </p:spPr>
        <p:txBody>
          <a:bodyPr wrap="square" rtlCol="0">
            <a:spAutoFit/>
          </a:bodyPr>
          <a:lstStyle/>
          <a:p>
            <a:pPr algn="ctr"/>
            <a:r>
              <a:rPr lang="es-MX" sz="2400" b="1" dirty="0"/>
              <a:t>Análisis de shows de Netflix</a:t>
            </a:r>
          </a:p>
        </p:txBody>
      </p:sp>
      <p:pic>
        <p:nvPicPr>
          <p:cNvPr id="8" name="Imagen 7">
            <a:extLst>
              <a:ext uri="{FF2B5EF4-FFF2-40B4-BE49-F238E27FC236}">
                <a16:creationId xmlns:a16="http://schemas.microsoft.com/office/drawing/2014/main" id="{7C13C1AD-DAC5-C020-82A5-821592A6C65A}"/>
              </a:ext>
            </a:extLst>
          </p:cNvPr>
          <p:cNvPicPr>
            <a:picLocks noChangeAspect="1"/>
          </p:cNvPicPr>
          <p:nvPr/>
        </p:nvPicPr>
        <p:blipFill rotWithShape="1">
          <a:blip r:embed="rId3"/>
          <a:srcRect l="9183" t="19062" r="23546" b="14422"/>
          <a:stretch/>
        </p:blipFill>
        <p:spPr>
          <a:xfrm>
            <a:off x="45098" y="1801862"/>
            <a:ext cx="8201609" cy="4561615"/>
          </a:xfrm>
          <a:prstGeom prst="rect">
            <a:avLst/>
          </a:prstGeom>
        </p:spPr>
      </p:pic>
    </p:spTree>
    <p:extLst>
      <p:ext uri="{BB962C8B-B14F-4D97-AF65-F5344CB8AC3E}">
        <p14:creationId xmlns:p14="http://schemas.microsoft.com/office/powerpoint/2010/main" val="1801238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8981D8B-CC66-057A-8A6E-F632C98D6099}"/>
              </a:ext>
            </a:extLst>
          </p:cNvPr>
          <p:cNvSpPr txBox="1"/>
          <p:nvPr/>
        </p:nvSpPr>
        <p:spPr>
          <a:xfrm>
            <a:off x="8273143" y="1837359"/>
            <a:ext cx="3816220" cy="4524315"/>
          </a:xfrm>
          <a:prstGeom prst="rect">
            <a:avLst/>
          </a:prstGeom>
          <a:solidFill>
            <a:schemeClr val="tx1"/>
          </a:solidFill>
        </p:spPr>
        <p:txBody>
          <a:bodyPr wrap="square" rtlCol="0">
            <a:spAutoFit/>
          </a:bodyPr>
          <a:lstStyle/>
          <a:p>
            <a:r>
              <a:rPr lang="es-MX" sz="1600" dirty="0">
                <a:solidFill>
                  <a:schemeClr val="bg1"/>
                </a:solidFill>
              </a:rPr>
              <a:t>Con base a lo anterior, se puede observar:</a:t>
            </a:r>
          </a:p>
          <a:p>
            <a:endParaRPr lang="es-MX" sz="1600" dirty="0">
              <a:solidFill>
                <a:schemeClr val="bg1"/>
              </a:solidFill>
            </a:endParaRPr>
          </a:p>
          <a:p>
            <a:r>
              <a:rPr lang="es-MX" sz="1600" dirty="0">
                <a:solidFill>
                  <a:schemeClr val="bg1"/>
                </a:solidFill>
                <a:sym typeface="Wingdings" panose="05000000000000000000" pitchFamily="2" charset="2"/>
              </a:rPr>
              <a:t> El actor </a:t>
            </a:r>
            <a:r>
              <a:rPr lang="es-MX" sz="1600" b="1" dirty="0" err="1">
                <a:solidFill>
                  <a:srgbClr val="FF0000"/>
                </a:solidFill>
                <a:sym typeface="Wingdings" panose="05000000000000000000" pitchFamily="2" charset="2"/>
              </a:rPr>
              <a:t>Shah</a:t>
            </a:r>
            <a:r>
              <a:rPr lang="es-MX" sz="1600" b="1" dirty="0">
                <a:solidFill>
                  <a:srgbClr val="FF0000"/>
                </a:solidFill>
                <a:sym typeface="Wingdings" panose="05000000000000000000" pitchFamily="2" charset="2"/>
              </a:rPr>
              <a:t> </a:t>
            </a:r>
            <a:r>
              <a:rPr lang="es-MX" sz="1600" b="1" dirty="0" err="1">
                <a:solidFill>
                  <a:srgbClr val="FF0000"/>
                </a:solidFill>
                <a:sym typeface="Wingdings" panose="05000000000000000000" pitchFamily="2" charset="2"/>
              </a:rPr>
              <a:t>Rukh</a:t>
            </a:r>
            <a:r>
              <a:rPr lang="es-MX" sz="1600" b="1" dirty="0">
                <a:solidFill>
                  <a:srgbClr val="FF0000"/>
                </a:solidFill>
                <a:sym typeface="Wingdings" panose="05000000000000000000" pitchFamily="2" charset="2"/>
              </a:rPr>
              <a:t> Khan </a:t>
            </a:r>
            <a:r>
              <a:rPr lang="es-MX" sz="1600" dirty="0">
                <a:solidFill>
                  <a:schemeClr val="bg1"/>
                </a:solidFill>
                <a:sym typeface="Wingdings" panose="05000000000000000000" pitchFamily="2" charset="2"/>
              </a:rPr>
              <a:t>ha sido el que más ha aparecido en producciones de Netflix.</a:t>
            </a:r>
            <a:endParaRPr lang="es-MX" sz="1600" b="1" dirty="0">
              <a:solidFill>
                <a:schemeClr val="accent5"/>
              </a:solidFill>
              <a:sym typeface="Wingdings" panose="05000000000000000000" pitchFamily="2" charset="2"/>
            </a:endParaRPr>
          </a:p>
          <a:p>
            <a:endParaRPr lang="es-MX" sz="1600" b="1" dirty="0">
              <a:solidFill>
                <a:schemeClr val="accent5"/>
              </a:solidFill>
              <a:sym typeface="Wingdings" panose="05000000000000000000" pitchFamily="2" charset="2"/>
            </a:endParaRPr>
          </a:p>
          <a:p>
            <a:pPr marL="285750" indent="-285750" algn="just">
              <a:buFont typeface="Wingdings" panose="05000000000000000000" pitchFamily="2" charset="2"/>
              <a:buChar char="à"/>
            </a:pPr>
            <a:r>
              <a:rPr lang="es-MX" sz="1600" dirty="0">
                <a:solidFill>
                  <a:schemeClr val="bg1"/>
                </a:solidFill>
                <a:sym typeface="Wingdings" panose="05000000000000000000" pitchFamily="2" charset="2"/>
              </a:rPr>
              <a:t>El director </a:t>
            </a:r>
            <a:r>
              <a:rPr lang="es-MX" sz="1600" b="1" dirty="0">
                <a:solidFill>
                  <a:srgbClr val="FF0000"/>
                </a:solidFill>
                <a:sym typeface="Wingdings" panose="05000000000000000000" pitchFamily="2" charset="2"/>
              </a:rPr>
              <a:t>Raúl Campos </a:t>
            </a:r>
            <a:r>
              <a:rPr lang="es-MX" sz="1600" dirty="0">
                <a:solidFill>
                  <a:schemeClr val="bg1"/>
                </a:solidFill>
                <a:sym typeface="Wingdings" panose="05000000000000000000" pitchFamily="2" charset="2"/>
              </a:rPr>
              <a:t>ha sido el que más ha dirigido producciones en Netflix.</a:t>
            </a:r>
          </a:p>
          <a:p>
            <a:pPr marL="285750" indent="-285750" algn="just">
              <a:buFont typeface="Wingdings" panose="05000000000000000000" pitchFamily="2" charset="2"/>
              <a:buChar char="à"/>
            </a:pPr>
            <a:endParaRPr lang="es-MX" sz="1600" b="1" dirty="0">
              <a:solidFill>
                <a:schemeClr val="bg1"/>
              </a:solidFill>
              <a:sym typeface="Wingdings" panose="05000000000000000000" pitchFamily="2" charset="2"/>
            </a:endParaRPr>
          </a:p>
          <a:p>
            <a:pPr marL="285750" indent="-285750" algn="just">
              <a:buFont typeface="Wingdings" panose="05000000000000000000" pitchFamily="2" charset="2"/>
              <a:buChar char="à"/>
            </a:pPr>
            <a:r>
              <a:rPr lang="es-MX" sz="1600" dirty="0">
                <a:solidFill>
                  <a:schemeClr val="bg1"/>
                </a:solidFill>
                <a:sym typeface="Wingdings" panose="05000000000000000000" pitchFamily="2" charset="2"/>
              </a:rPr>
              <a:t>Con base en este análisis se puede conocer que actores son los que más participación tienen en las películas y series de Netflix, ayuda a realizar una futura producción con estos actores.</a:t>
            </a:r>
          </a:p>
          <a:p>
            <a:pPr algn="just"/>
            <a:endParaRPr lang="es-MX" sz="1600" dirty="0">
              <a:solidFill>
                <a:schemeClr val="bg1"/>
              </a:solidFill>
              <a:sym typeface="Wingdings" panose="05000000000000000000" pitchFamily="2" charset="2"/>
            </a:endParaRPr>
          </a:p>
          <a:p>
            <a:pPr marL="285750" indent="-285750" algn="just">
              <a:buFont typeface="Wingdings" panose="05000000000000000000" pitchFamily="2" charset="2"/>
              <a:buChar char="à"/>
            </a:pPr>
            <a:r>
              <a:rPr lang="es-MX" sz="1600" dirty="0">
                <a:solidFill>
                  <a:schemeClr val="bg1"/>
                </a:solidFill>
                <a:sym typeface="Wingdings" panose="05000000000000000000" pitchFamily="2" charset="2"/>
              </a:rPr>
              <a:t>De igual forma, conocer a los directores más influyentes, ayuda a la creación de una estrategia con ellos.</a:t>
            </a:r>
          </a:p>
        </p:txBody>
      </p:sp>
      <p:pic>
        <p:nvPicPr>
          <p:cNvPr id="15" name="Picture 2" descr="Netflix Latinoamérica - YouTube">
            <a:extLst>
              <a:ext uri="{FF2B5EF4-FFF2-40B4-BE49-F238E27FC236}">
                <a16:creationId xmlns:a16="http://schemas.microsoft.com/office/drawing/2014/main" id="{9EA9FAC2-0F55-8659-2276-78573EF0AE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32" r="1058"/>
          <a:stretch/>
        </p:blipFill>
        <p:spPr bwMode="auto">
          <a:xfrm>
            <a:off x="217838" y="263389"/>
            <a:ext cx="1405688" cy="1437165"/>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57EE10A2-BF59-7401-385E-16A1DD3384DE}"/>
              </a:ext>
            </a:extLst>
          </p:cNvPr>
          <p:cNvSpPr txBox="1"/>
          <p:nvPr/>
        </p:nvSpPr>
        <p:spPr>
          <a:xfrm>
            <a:off x="1492898" y="494523"/>
            <a:ext cx="10350636" cy="461665"/>
          </a:xfrm>
          <a:prstGeom prst="rect">
            <a:avLst/>
          </a:prstGeom>
          <a:solidFill>
            <a:schemeClr val="accent6"/>
          </a:solidFill>
        </p:spPr>
        <p:txBody>
          <a:bodyPr wrap="square" rtlCol="0">
            <a:spAutoFit/>
          </a:bodyPr>
          <a:lstStyle/>
          <a:p>
            <a:pPr algn="ctr"/>
            <a:r>
              <a:rPr lang="es-MX" sz="2400" b="1" dirty="0"/>
              <a:t>Análisis de actores de Netflix</a:t>
            </a:r>
          </a:p>
        </p:txBody>
      </p:sp>
      <p:pic>
        <p:nvPicPr>
          <p:cNvPr id="3" name="Imagen 2">
            <a:extLst>
              <a:ext uri="{FF2B5EF4-FFF2-40B4-BE49-F238E27FC236}">
                <a16:creationId xmlns:a16="http://schemas.microsoft.com/office/drawing/2014/main" id="{AF429509-F9A6-680D-E6AD-AAD3A5A8474E}"/>
              </a:ext>
            </a:extLst>
          </p:cNvPr>
          <p:cNvPicPr>
            <a:picLocks noChangeAspect="1"/>
          </p:cNvPicPr>
          <p:nvPr/>
        </p:nvPicPr>
        <p:blipFill>
          <a:blip r:embed="rId3"/>
          <a:stretch>
            <a:fillRect/>
          </a:stretch>
        </p:blipFill>
        <p:spPr>
          <a:xfrm>
            <a:off x="217838" y="1837359"/>
            <a:ext cx="7941906" cy="4440636"/>
          </a:xfrm>
          <a:prstGeom prst="rect">
            <a:avLst/>
          </a:prstGeom>
        </p:spPr>
      </p:pic>
    </p:spTree>
    <p:extLst>
      <p:ext uri="{BB962C8B-B14F-4D97-AF65-F5344CB8AC3E}">
        <p14:creationId xmlns:p14="http://schemas.microsoft.com/office/powerpoint/2010/main" val="3755280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8981D8B-CC66-057A-8A6E-F632C98D6099}"/>
              </a:ext>
            </a:extLst>
          </p:cNvPr>
          <p:cNvSpPr txBox="1"/>
          <p:nvPr/>
        </p:nvSpPr>
        <p:spPr>
          <a:xfrm>
            <a:off x="8273143" y="1837359"/>
            <a:ext cx="3816220" cy="3539430"/>
          </a:xfrm>
          <a:prstGeom prst="rect">
            <a:avLst/>
          </a:prstGeom>
          <a:solidFill>
            <a:schemeClr val="tx1"/>
          </a:solidFill>
        </p:spPr>
        <p:txBody>
          <a:bodyPr wrap="square" rtlCol="0">
            <a:spAutoFit/>
          </a:bodyPr>
          <a:lstStyle/>
          <a:p>
            <a:r>
              <a:rPr lang="es-MX" sz="1600" dirty="0">
                <a:solidFill>
                  <a:schemeClr val="bg1"/>
                </a:solidFill>
              </a:rPr>
              <a:t>Con base a lo anterior, se puede observar:</a:t>
            </a:r>
          </a:p>
          <a:p>
            <a:endParaRPr lang="es-MX" sz="1600" dirty="0">
              <a:solidFill>
                <a:schemeClr val="bg1"/>
              </a:solidFill>
            </a:endParaRPr>
          </a:p>
          <a:p>
            <a:pPr algn="just"/>
            <a:r>
              <a:rPr lang="es-MX" sz="1600" dirty="0">
                <a:solidFill>
                  <a:schemeClr val="bg1"/>
                </a:solidFill>
                <a:sym typeface="Wingdings" panose="05000000000000000000" pitchFamily="2" charset="2"/>
              </a:rPr>
              <a:t>Existe una </a:t>
            </a:r>
            <a:r>
              <a:rPr lang="es-MX" sz="1600" b="1" dirty="0">
                <a:solidFill>
                  <a:srgbClr val="FF0000"/>
                </a:solidFill>
                <a:sym typeface="Wingdings" panose="05000000000000000000" pitchFamily="2" charset="2"/>
              </a:rPr>
              <a:t>correlación</a:t>
            </a:r>
            <a:r>
              <a:rPr lang="es-MX" sz="1600" dirty="0">
                <a:solidFill>
                  <a:schemeClr val="bg1"/>
                </a:solidFill>
                <a:sym typeface="Wingdings" panose="05000000000000000000" pitchFamily="2" charset="2"/>
              </a:rPr>
              <a:t> entre el </a:t>
            </a:r>
            <a:r>
              <a:rPr lang="es-MX" sz="1600" b="1" dirty="0">
                <a:solidFill>
                  <a:srgbClr val="FF0000"/>
                </a:solidFill>
                <a:sym typeface="Wingdings" panose="05000000000000000000" pitchFamily="2" charset="2"/>
              </a:rPr>
              <a:t>número de votos</a:t>
            </a:r>
            <a:r>
              <a:rPr lang="es-MX" sz="1600" dirty="0">
                <a:solidFill>
                  <a:schemeClr val="bg1"/>
                </a:solidFill>
                <a:sym typeface="Wingdings" panose="05000000000000000000" pitchFamily="2" charset="2"/>
              </a:rPr>
              <a:t> y el </a:t>
            </a:r>
            <a:r>
              <a:rPr lang="es-MX" sz="1600" b="1" dirty="0">
                <a:solidFill>
                  <a:srgbClr val="FF0000"/>
                </a:solidFill>
                <a:sym typeface="Wingdings" panose="05000000000000000000" pitchFamily="2" charset="2"/>
              </a:rPr>
              <a:t>número de temporadas </a:t>
            </a:r>
            <a:r>
              <a:rPr lang="es-MX" sz="1600" dirty="0">
                <a:solidFill>
                  <a:schemeClr val="bg1"/>
                </a:solidFill>
                <a:sym typeface="Wingdings" panose="05000000000000000000" pitchFamily="2" charset="2"/>
              </a:rPr>
              <a:t>por show, es decir, a mayor número de temporadas, el número de votos se reduce por lo que se debe crear una estrategia en la cual se considere un numero de temporadas más pequeño para así poder conseguir una mayor cantidad de votos y atraer así a más espectadores.</a:t>
            </a:r>
          </a:p>
          <a:p>
            <a:pPr algn="just"/>
            <a:endParaRPr lang="es-MX" sz="1600" dirty="0">
              <a:solidFill>
                <a:schemeClr val="bg1"/>
              </a:solidFill>
              <a:sym typeface="Wingdings" panose="05000000000000000000" pitchFamily="2" charset="2"/>
            </a:endParaRPr>
          </a:p>
          <a:p>
            <a:pPr algn="just"/>
            <a:r>
              <a:rPr lang="es-MX" sz="1600" dirty="0">
                <a:solidFill>
                  <a:schemeClr val="bg1"/>
                </a:solidFill>
                <a:sym typeface="Wingdings" panose="05000000000000000000" pitchFamily="2" charset="2"/>
              </a:rPr>
              <a:t> </a:t>
            </a:r>
            <a:r>
              <a:rPr lang="es-MX" sz="1600" b="1" dirty="0">
                <a:solidFill>
                  <a:srgbClr val="FF0000"/>
                </a:solidFill>
                <a:sym typeface="Wingdings" panose="05000000000000000000" pitchFamily="2" charset="2"/>
              </a:rPr>
              <a:t>Las personas prefieren series más cortas y concisas</a:t>
            </a:r>
            <a:r>
              <a:rPr lang="es-MX" sz="1600" dirty="0">
                <a:solidFill>
                  <a:schemeClr val="bg1"/>
                </a:solidFill>
                <a:sym typeface="Wingdings" panose="05000000000000000000" pitchFamily="2" charset="2"/>
              </a:rPr>
              <a:t>.</a:t>
            </a:r>
          </a:p>
        </p:txBody>
      </p:sp>
      <p:pic>
        <p:nvPicPr>
          <p:cNvPr id="15" name="Picture 2" descr="Netflix Latinoamérica - YouTube">
            <a:extLst>
              <a:ext uri="{FF2B5EF4-FFF2-40B4-BE49-F238E27FC236}">
                <a16:creationId xmlns:a16="http://schemas.microsoft.com/office/drawing/2014/main" id="{9EA9FAC2-0F55-8659-2276-78573EF0AE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32" r="1058"/>
          <a:stretch/>
        </p:blipFill>
        <p:spPr bwMode="auto">
          <a:xfrm>
            <a:off x="217838" y="263389"/>
            <a:ext cx="1405688" cy="1437165"/>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57EE10A2-BF59-7401-385E-16A1DD3384DE}"/>
              </a:ext>
            </a:extLst>
          </p:cNvPr>
          <p:cNvSpPr txBox="1"/>
          <p:nvPr/>
        </p:nvSpPr>
        <p:spPr>
          <a:xfrm>
            <a:off x="1492898" y="494523"/>
            <a:ext cx="10350636" cy="461665"/>
          </a:xfrm>
          <a:prstGeom prst="rect">
            <a:avLst/>
          </a:prstGeom>
          <a:solidFill>
            <a:schemeClr val="accent6"/>
          </a:solidFill>
        </p:spPr>
        <p:txBody>
          <a:bodyPr wrap="square" rtlCol="0">
            <a:spAutoFit/>
          </a:bodyPr>
          <a:lstStyle/>
          <a:p>
            <a:pPr algn="ctr"/>
            <a:r>
              <a:rPr lang="es-MX" sz="2400" b="1" dirty="0"/>
              <a:t>Análisis de votos de Netflix</a:t>
            </a:r>
          </a:p>
        </p:txBody>
      </p:sp>
      <p:pic>
        <p:nvPicPr>
          <p:cNvPr id="4" name="Imagen 3">
            <a:extLst>
              <a:ext uri="{FF2B5EF4-FFF2-40B4-BE49-F238E27FC236}">
                <a16:creationId xmlns:a16="http://schemas.microsoft.com/office/drawing/2014/main" id="{488AE6B6-A9D5-8D4F-DFDF-63103DF1B3ED}"/>
              </a:ext>
            </a:extLst>
          </p:cNvPr>
          <p:cNvPicPr>
            <a:picLocks noChangeAspect="1"/>
          </p:cNvPicPr>
          <p:nvPr/>
        </p:nvPicPr>
        <p:blipFill>
          <a:blip r:embed="rId3"/>
          <a:stretch>
            <a:fillRect/>
          </a:stretch>
        </p:blipFill>
        <p:spPr>
          <a:xfrm>
            <a:off x="102637" y="1837359"/>
            <a:ext cx="8100083" cy="4524315"/>
          </a:xfrm>
          <a:prstGeom prst="rect">
            <a:avLst/>
          </a:prstGeom>
        </p:spPr>
      </p:pic>
    </p:spTree>
    <p:extLst>
      <p:ext uri="{BB962C8B-B14F-4D97-AF65-F5344CB8AC3E}">
        <p14:creationId xmlns:p14="http://schemas.microsoft.com/office/powerpoint/2010/main" val="3015538007"/>
      </p:ext>
    </p:extLst>
  </p:cSld>
  <p:clrMapOvr>
    <a:masterClrMapping/>
  </p:clrMapOvr>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otalTime>91</TotalTime>
  <Words>391</Words>
  <Application>Microsoft Office PowerPoint</Application>
  <PresentationFormat>Panorámica</PresentationFormat>
  <Paragraphs>49</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Bell MT</vt:lpstr>
      <vt:lpstr>Calibri Light</vt:lpstr>
      <vt:lpstr>Wingdings</vt:lpstr>
      <vt:lpstr>ThinLineVTI</vt:lpstr>
      <vt:lpstr>Análisis de información</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información</dc:title>
  <dc:creator>Karen</dc:creator>
  <cp:lastModifiedBy>Karen</cp:lastModifiedBy>
  <cp:revision>10</cp:revision>
  <dcterms:created xsi:type="dcterms:W3CDTF">2023-02-20T02:32:06Z</dcterms:created>
  <dcterms:modified xsi:type="dcterms:W3CDTF">2023-02-20T16:16:17Z</dcterms:modified>
</cp:coreProperties>
</file>