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77" r:id="rId5"/>
    <p:sldId id="261" r:id="rId6"/>
    <p:sldId id="259" r:id="rId7"/>
    <p:sldId id="267" r:id="rId8"/>
    <p:sldId id="269" r:id="rId9"/>
    <p:sldId id="275" r:id="rId10"/>
    <p:sldId id="260" r:id="rId11"/>
    <p:sldId id="270" r:id="rId12"/>
    <p:sldId id="264" r:id="rId13"/>
    <p:sldId id="272" r:id="rId14"/>
    <p:sldId id="262"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8059711-E780-4994-93CE-11D09B7E1EF8}" type="datetimeFigureOut">
              <a:rPr lang="en-US" smtClean="0"/>
              <a:t>4/10/2020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3A6451E-5D14-4965-BC26-0AB298BC78BD}" type="slidenum">
              <a:rPr lang="en-US" smtClean="0"/>
              <a:t>‹#›</a:t>
            </a:fld>
            <a:endParaRPr lang="en-US"/>
          </a:p>
        </p:txBody>
      </p:sp>
    </p:spTree>
    <p:extLst>
      <p:ext uri="{BB962C8B-B14F-4D97-AF65-F5344CB8AC3E}">
        <p14:creationId xmlns:p14="http://schemas.microsoft.com/office/powerpoint/2010/main" val="30379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59711-E780-4994-93CE-11D09B7E1EF8}"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184960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59711-E780-4994-93CE-11D09B7E1EF8}"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3630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59711-E780-4994-93CE-11D09B7E1EF8}"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149679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59711-E780-4994-93CE-11D09B7E1EF8}"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203593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59711-E780-4994-93CE-11D09B7E1EF8}"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5726927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059711-E780-4994-93CE-11D09B7E1EF8}"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348431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059711-E780-4994-93CE-11D09B7E1EF8}"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23497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59711-E780-4994-93CE-11D09B7E1EF8}"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6451E-5D14-4965-BC26-0AB298BC78BD}" type="slidenum">
              <a:rPr lang="en-US" smtClean="0"/>
              <a:t>‹#›</a:t>
            </a:fld>
            <a:endParaRPr lang="en-US"/>
          </a:p>
        </p:txBody>
      </p:sp>
    </p:spTree>
    <p:extLst>
      <p:ext uri="{BB962C8B-B14F-4D97-AF65-F5344CB8AC3E}">
        <p14:creationId xmlns:p14="http://schemas.microsoft.com/office/powerpoint/2010/main" val="27564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8059711-E780-4994-93CE-11D09B7E1EF8}"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3A6451E-5D14-4965-BC26-0AB298BC78BD}" type="slidenum">
              <a:rPr lang="en-US" smtClean="0"/>
              <a:t>‹#›</a:t>
            </a:fld>
            <a:endParaRPr lang="en-US"/>
          </a:p>
        </p:txBody>
      </p:sp>
    </p:spTree>
    <p:extLst>
      <p:ext uri="{BB962C8B-B14F-4D97-AF65-F5344CB8AC3E}">
        <p14:creationId xmlns:p14="http://schemas.microsoft.com/office/powerpoint/2010/main" val="5900939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8059711-E780-4994-93CE-11D09B7E1EF8}" type="datetimeFigureOut">
              <a:rPr lang="en-US" smtClean="0"/>
              <a:t>4/10/2020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3A6451E-5D14-4965-BC26-0AB298BC78BD}" type="slidenum">
              <a:rPr lang="en-US" smtClean="0"/>
              <a:t>‹#›</a:t>
            </a:fld>
            <a:endParaRPr lang="en-US"/>
          </a:p>
        </p:txBody>
      </p:sp>
    </p:spTree>
    <p:extLst>
      <p:ext uri="{BB962C8B-B14F-4D97-AF65-F5344CB8AC3E}">
        <p14:creationId xmlns:p14="http://schemas.microsoft.com/office/powerpoint/2010/main" val="321122389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8059711-E780-4994-93CE-11D09B7E1EF8}" type="datetimeFigureOut">
              <a:rPr lang="en-US" smtClean="0"/>
              <a:t>4/10/2020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3A6451E-5D14-4965-BC26-0AB298BC78BD}" type="slidenum">
              <a:rPr lang="en-US" smtClean="0"/>
              <a:t>‹#›</a:t>
            </a:fld>
            <a:endParaRPr lang="en-US"/>
          </a:p>
        </p:txBody>
      </p:sp>
    </p:spTree>
    <p:extLst>
      <p:ext uri="{BB962C8B-B14F-4D97-AF65-F5344CB8AC3E}">
        <p14:creationId xmlns:p14="http://schemas.microsoft.com/office/powerpoint/2010/main" val="124622446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orestandards.org/ELA-Litera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orestandards.org/ELA-Literacy/" TargetMode="External"/><Relationship Id="rId2" Type="http://schemas.openxmlformats.org/officeDocument/2006/relationships/hyperlink" Target="https://www.kqed.org/education/523829/coding-in-english-class-yes-and-in-your-class-to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ngel.co/blog/code-review-101-team-reviewing-unpacked" TargetMode="External"/><Relationship Id="rId2" Type="http://schemas.openxmlformats.org/officeDocument/2006/relationships/hyperlink" Target="https://medium.com/hackernoon/the-fine-art-of-fast-development-f3b1abb509da" TargetMode="External"/><Relationship Id="rId1" Type="http://schemas.openxmlformats.org/officeDocument/2006/relationships/slideLayout" Target="../slideLayouts/slideLayout2.xml"/><Relationship Id="rId4" Type="http://schemas.openxmlformats.org/officeDocument/2006/relationships/hyperlink" Target="https://www.hedgethink.com/3-basic-types-programming-error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kqed.org/education/523829/coding-in-english-class-yes-and-in-your-class-to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gel.co/blog/code-review-101-team-reviewing-unpack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hedgethink.com/3-basic-types-programming-err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hackernoon/the-fine-art-of-fast-development-f3b1abb509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E2B2-2FD9-4391-9C8C-180F9035E7C8}"/>
              </a:ext>
            </a:extLst>
          </p:cNvPr>
          <p:cNvSpPr>
            <a:spLocks noGrp="1"/>
          </p:cNvSpPr>
          <p:nvPr>
            <p:ph type="ctrTitle"/>
          </p:nvPr>
        </p:nvSpPr>
        <p:spPr/>
        <p:txBody>
          <a:bodyPr/>
          <a:lstStyle/>
          <a:p>
            <a:r>
              <a:rPr lang="en-US" dirty="0"/>
              <a:t>Bringing Together CS and ELA</a:t>
            </a:r>
          </a:p>
        </p:txBody>
      </p:sp>
      <p:sp>
        <p:nvSpPr>
          <p:cNvPr id="3" name="Subtitle 2">
            <a:extLst>
              <a:ext uri="{FF2B5EF4-FFF2-40B4-BE49-F238E27FC236}">
                <a16:creationId xmlns:a16="http://schemas.microsoft.com/office/drawing/2014/main" id="{89EFCAB6-86F2-4E7B-AF42-3CDED145DB67}"/>
              </a:ext>
            </a:extLst>
          </p:cNvPr>
          <p:cNvSpPr>
            <a:spLocks noGrp="1"/>
          </p:cNvSpPr>
          <p:nvPr>
            <p:ph type="subTitle" idx="1"/>
          </p:nvPr>
        </p:nvSpPr>
        <p:spPr/>
        <p:txBody>
          <a:bodyPr/>
          <a:lstStyle/>
          <a:p>
            <a:r>
              <a:rPr lang="en-US" dirty="0"/>
              <a:t>Karen Schwarze</a:t>
            </a:r>
          </a:p>
        </p:txBody>
      </p:sp>
    </p:spTree>
    <p:extLst>
      <p:ext uri="{BB962C8B-B14F-4D97-AF65-F5344CB8AC3E}">
        <p14:creationId xmlns:p14="http://schemas.microsoft.com/office/powerpoint/2010/main" val="398363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2063-1607-4706-AE5E-0E097AB36377}"/>
              </a:ext>
            </a:extLst>
          </p:cNvPr>
          <p:cNvSpPr>
            <a:spLocks noGrp="1"/>
          </p:cNvSpPr>
          <p:nvPr>
            <p:ph type="title"/>
          </p:nvPr>
        </p:nvSpPr>
        <p:spPr/>
        <p:txBody>
          <a:bodyPr>
            <a:normAutofit/>
          </a:bodyPr>
          <a:lstStyle/>
          <a:p>
            <a:r>
              <a:rPr lang="en-US" dirty="0"/>
              <a:t>Natural Language Processing</a:t>
            </a:r>
          </a:p>
        </p:txBody>
      </p:sp>
      <p:sp>
        <p:nvSpPr>
          <p:cNvPr id="3" name="Content Placeholder 2">
            <a:extLst>
              <a:ext uri="{FF2B5EF4-FFF2-40B4-BE49-F238E27FC236}">
                <a16:creationId xmlns:a16="http://schemas.microsoft.com/office/drawing/2014/main" id="{20DD20EF-4777-4FB5-927F-A208550BD527}"/>
              </a:ext>
            </a:extLst>
          </p:cNvPr>
          <p:cNvSpPr>
            <a:spLocks noGrp="1"/>
          </p:cNvSpPr>
          <p:nvPr>
            <p:ph idx="1"/>
          </p:nvPr>
        </p:nvSpPr>
        <p:spPr>
          <a:xfrm>
            <a:off x="676656" y="2157731"/>
            <a:ext cx="10753725" cy="4200736"/>
          </a:xfrm>
        </p:spPr>
        <p:txBody>
          <a:bodyPr>
            <a:normAutofit/>
          </a:bodyPr>
          <a:lstStyle/>
          <a:p>
            <a:pPr>
              <a:buFont typeface="Wingdings" panose="05000000000000000000" pitchFamily="2" charset="2"/>
              <a:buChar char="q"/>
            </a:pPr>
            <a:r>
              <a:rPr lang="en-US" dirty="0"/>
              <a:t> </a:t>
            </a:r>
            <a:r>
              <a:rPr lang="en-US" dirty="0">
                <a:solidFill>
                  <a:schemeClr val="tx1"/>
                </a:solidFill>
              </a:rPr>
              <a:t>Help students understand relationships between words, between different parts of speech in a sentence.</a:t>
            </a:r>
          </a:p>
          <a:p>
            <a:pPr>
              <a:buFont typeface="Wingdings" panose="05000000000000000000" pitchFamily="2" charset="2"/>
              <a:buChar char="v"/>
            </a:pPr>
            <a:r>
              <a:rPr lang="en-US" dirty="0">
                <a:solidFill>
                  <a:schemeClr val="tx1"/>
                </a:solidFill>
              </a:rPr>
              <a:t>    J.R. Firth (British Linguist): “You will know a word by the company it keeps” (Downey and Mayfield). </a:t>
            </a:r>
          </a:p>
          <a:p>
            <a:pPr>
              <a:buFont typeface="Wingdings" panose="05000000000000000000" pitchFamily="2" charset="2"/>
              <a:buChar char="v"/>
            </a:pPr>
            <a:r>
              <a:rPr lang="en-US" dirty="0">
                <a:solidFill>
                  <a:schemeClr val="tx1"/>
                </a:solidFill>
              </a:rPr>
              <a:t>    Pedro </a:t>
            </a:r>
            <a:r>
              <a:rPr lang="en-US" dirty="0" err="1">
                <a:solidFill>
                  <a:schemeClr val="tx1"/>
                </a:solidFill>
              </a:rPr>
              <a:t>Domingos</a:t>
            </a:r>
            <a:r>
              <a:rPr lang="en-US" dirty="0">
                <a:solidFill>
                  <a:schemeClr val="tx1"/>
                </a:solidFill>
              </a:rPr>
              <a:t> (Professor of Computer Science): “The best way to understand an entity is to understand how it relates to other entities” (</a:t>
            </a:r>
            <a:r>
              <a:rPr lang="en-US" dirty="0" err="1">
                <a:solidFill>
                  <a:schemeClr val="tx1"/>
                </a:solidFill>
              </a:rPr>
              <a:t>Domingos</a:t>
            </a:r>
            <a:r>
              <a:rPr lang="en-US" dirty="0">
                <a:solidFill>
                  <a:schemeClr val="tx1"/>
                </a:solidFill>
              </a:rPr>
              <a:t>).</a:t>
            </a:r>
          </a:p>
          <a:p>
            <a:pPr>
              <a:buFont typeface="Wingdings" panose="05000000000000000000" pitchFamily="2" charset="2"/>
              <a:buChar char="v"/>
            </a:pPr>
            <a:r>
              <a:rPr lang="en-US" dirty="0">
                <a:solidFill>
                  <a:schemeClr val="tx1"/>
                </a:solidFill>
              </a:rPr>
              <a:t>   Ways of defining words: By the function it serves, by the company it keeps, by what it is not, the degree of its similarity/difference to something else.</a:t>
            </a:r>
          </a:p>
          <a:p>
            <a:pPr>
              <a:buFont typeface="Wingdings" panose="05000000000000000000" pitchFamily="2" charset="2"/>
              <a:buChar char="v"/>
            </a:pPr>
            <a:r>
              <a:rPr lang="en-US" dirty="0">
                <a:solidFill>
                  <a:schemeClr val="tx1"/>
                </a:solidFill>
              </a:rPr>
              <a:t>   </a:t>
            </a:r>
            <a:r>
              <a:rPr lang="en-US" i="1" dirty="0">
                <a:solidFill>
                  <a:schemeClr val="tx1"/>
                </a:solidFill>
              </a:rPr>
              <a:t>Example: Help students identify the ‘rules’ of metaphors and similes.</a:t>
            </a:r>
          </a:p>
          <a:p>
            <a:endParaRPr lang="en-US" dirty="0"/>
          </a:p>
          <a:p>
            <a:endParaRPr lang="en-US" dirty="0"/>
          </a:p>
        </p:txBody>
      </p:sp>
    </p:spTree>
    <p:extLst>
      <p:ext uri="{BB962C8B-B14F-4D97-AF65-F5344CB8AC3E}">
        <p14:creationId xmlns:p14="http://schemas.microsoft.com/office/powerpoint/2010/main" val="68382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EA9367-2CBA-48F1-AFF3-B483ADD50A4C}"/>
              </a:ext>
            </a:extLst>
          </p:cNvPr>
          <p:cNvPicPr>
            <a:picLocks noGrp="1" noChangeAspect="1"/>
          </p:cNvPicPr>
          <p:nvPr>
            <p:ph idx="1"/>
          </p:nvPr>
        </p:nvPicPr>
        <p:blipFill>
          <a:blip r:embed="rId2"/>
          <a:stretch>
            <a:fillRect/>
          </a:stretch>
        </p:blipFill>
        <p:spPr>
          <a:xfrm>
            <a:off x="514349" y="2019300"/>
            <a:ext cx="10869032" cy="3310845"/>
          </a:xfrm>
          <a:prstGeom prst="rect">
            <a:avLst/>
          </a:prstGeom>
        </p:spPr>
      </p:pic>
      <p:sp>
        <p:nvSpPr>
          <p:cNvPr id="3" name="TextBox 2">
            <a:extLst>
              <a:ext uri="{FF2B5EF4-FFF2-40B4-BE49-F238E27FC236}">
                <a16:creationId xmlns:a16="http://schemas.microsoft.com/office/drawing/2014/main" id="{73DA5C95-348C-4CAD-83ED-C583316F299C}"/>
              </a:ext>
            </a:extLst>
          </p:cNvPr>
          <p:cNvSpPr txBox="1"/>
          <p:nvPr/>
        </p:nvSpPr>
        <p:spPr>
          <a:xfrm>
            <a:off x="514349" y="1080180"/>
            <a:ext cx="7620001"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Simile Generator made with Python</a:t>
            </a:r>
          </a:p>
        </p:txBody>
      </p:sp>
    </p:spTree>
    <p:extLst>
      <p:ext uri="{BB962C8B-B14F-4D97-AF65-F5344CB8AC3E}">
        <p14:creationId xmlns:p14="http://schemas.microsoft.com/office/powerpoint/2010/main" val="292165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E0D-204A-43AE-BF95-AC6C3C1872E4}"/>
              </a:ext>
            </a:extLst>
          </p:cNvPr>
          <p:cNvSpPr>
            <a:spLocks noGrp="1"/>
          </p:cNvSpPr>
          <p:nvPr>
            <p:ph type="title"/>
          </p:nvPr>
        </p:nvSpPr>
        <p:spPr/>
        <p:txBody>
          <a:bodyPr>
            <a:normAutofit fontScale="90000"/>
          </a:bodyPr>
          <a:lstStyle/>
          <a:p>
            <a:r>
              <a:rPr lang="en-US" dirty="0"/>
              <a:t>Program Development + Rhetorical Analysis</a:t>
            </a:r>
            <a:br>
              <a:rPr lang="en-US" dirty="0"/>
            </a:br>
            <a:endParaRPr lang="en-US" dirty="0"/>
          </a:p>
        </p:txBody>
      </p:sp>
      <p:sp>
        <p:nvSpPr>
          <p:cNvPr id="3" name="Content Placeholder 2">
            <a:extLst>
              <a:ext uri="{FF2B5EF4-FFF2-40B4-BE49-F238E27FC236}">
                <a16:creationId xmlns:a16="http://schemas.microsoft.com/office/drawing/2014/main" id="{A1961401-0325-4F71-A501-4001ED535257}"/>
              </a:ext>
            </a:extLst>
          </p:cNvPr>
          <p:cNvSpPr>
            <a:spLocks noGrp="1"/>
          </p:cNvSpPr>
          <p:nvPr>
            <p:ph idx="1"/>
          </p:nvPr>
        </p:nvSpPr>
        <p:spPr>
          <a:xfrm>
            <a:off x="676656" y="1619250"/>
            <a:ext cx="10753725" cy="4829175"/>
          </a:xfrm>
        </p:spPr>
        <p:txBody>
          <a:bodyPr/>
          <a:lstStyle/>
          <a:p>
            <a:endParaRPr lang="en-US" dirty="0"/>
          </a:p>
          <a:p>
            <a:pPr>
              <a:buFont typeface="Wingdings" panose="05000000000000000000" pitchFamily="2" charset="2"/>
              <a:buChar char="q"/>
            </a:pPr>
            <a:r>
              <a:rPr lang="en-US" dirty="0"/>
              <a:t> Teach students how to analyze a piece of writing: genre, audience, purpose; logos, ethos, pathos, </a:t>
            </a:r>
            <a:r>
              <a:rPr lang="en-US" dirty="0" err="1"/>
              <a:t>kairos</a:t>
            </a:r>
            <a:r>
              <a:rPr lang="en-US" dirty="0"/>
              <a:t>.</a:t>
            </a:r>
          </a:p>
          <a:p>
            <a:pPr>
              <a:buFont typeface="Wingdings" panose="05000000000000000000" pitchFamily="2" charset="2"/>
              <a:buChar char="q"/>
            </a:pPr>
            <a:r>
              <a:rPr lang="en-US" dirty="0"/>
              <a:t> Then have them write a computer program. As part of their pre-writing work, students can map out their genre, audience, purpose (of their program) and discuss how those factors will impact their program design choices (i.e. which programming language to use).</a:t>
            </a:r>
          </a:p>
          <a:p>
            <a:pPr>
              <a:buFont typeface="Wingdings" panose="05000000000000000000" pitchFamily="2" charset="2"/>
              <a:buChar char="v"/>
            </a:pPr>
            <a:r>
              <a:rPr lang="en-US" dirty="0"/>
              <a:t>  How do logos, ethos, pathos, and </a:t>
            </a:r>
            <a:r>
              <a:rPr lang="en-US" dirty="0" err="1"/>
              <a:t>kairos</a:t>
            </a:r>
            <a:r>
              <a:rPr lang="en-US" dirty="0"/>
              <a:t> apply when writing computer programs? </a:t>
            </a:r>
          </a:p>
          <a:p>
            <a:pPr>
              <a:buFont typeface="Wingdings" panose="05000000000000000000" pitchFamily="2" charset="2"/>
              <a:buChar char="v"/>
            </a:pPr>
            <a:r>
              <a:rPr lang="en-US" dirty="0"/>
              <a:t> Opportunity to discuss ethics of web development       </a:t>
            </a:r>
          </a:p>
        </p:txBody>
      </p:sp>
    </p:spTree>
    <p:extLst>
      <p:ext uri="{BB962C8B-B14F-4D97-AF65-F5344CB8AC3E}">
        <p14:creationId xmlns:p14="http://schemas.microsoft.com/office/powerpoint/2010/main" val="114909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2DDE-4BC6-4B2E-B6BC-84A60C64573B}"/>
              </a:ext>
            </a:extLst>
          </p:cNvPr>
          <p:cNvSpPr>
            <a:spLocks noGrp="1"/>
          </p:cNvSpPr>
          <p:nvPr>
            <p:ph type="title"/>
          </p:nvPr>
        </p:nvSpPr>
        <p:spPr/>
        <p:txBody>
          <a:bodyPr>
            <a:normAutofit fontScale="90000"/>
          </a:bodyPr>
          <a:lstStyle/>
          <a:p>
            <a:r>
              <a:rPr lang="en-US" dirty="0"/>
              <a:t>Connecting to Common Core Standards for</a:t>
            </a:r>
            <a:br>
              <a:rPr lang="en-US" dirty="0"/>
            </a:br>
            <a:r>
              <a:rPr lang="en-US" dirty="0"/>
              <a:t>English Language Arts</a:t>
            </a:r>
          </a:p>
        </p:txBody>
      </p:sp>
      <p:sp>
        <p:nvSpPr>
          <p:cNvPr id="3" name="Content Placeholder 2">
            <a:extLst>
              <a:ext uri="{FF2B5EF4-FFF2-40B4-BE49-F238E27FC236}">
                <a16:creationId xmlns:a16="http://schemas.microsoft.com/office/drawing/2014/main" id="{A367393D-280C-4D85-9882-95CDC60686B1}"/>
              </a:ext>
            </a:extLst>
          </p:cNvPr>
          <p:cNvSpPr>
            <a:spLocks noGrp="1"/>
          </p:cNvSpPr>
          <p:nvPr>
            <p:ph idx="1"/>
          </p:nvPr>
        </p:nvSpPr>
        <p:spPr>
          <a:xfrm>
            <a:off x="657224" y="2468880"/>
            <a:ext cx="10753725" cy="3766185"/>
          </a:xfrm>
        </p:spPr>
        <p:txBody>
          <a:bodyPr/>
          <a:lstStyle/>
          <a:p>
            <a:pPr>
              <a:buFont typeface="Wingdings" panose="05000000000000000000" pitchFamily="2" charset="2"/>
              <a:buChar char="q"/>
            </a:pPr>
            <a:r>
              <a:rPr lang="en-US" dirty="0"/>
              <a:t> “A focus on results rather than means…Teachers are…free to provide students with whatever tools and knowledge their professional judgment and experience identify as most helpful for meeting the goals set out in the Standards.” </a:t>
            </a:r>
            <a:r>
              <a:rPr lang="en-US" i="1" dirty="0">
                <a:hlinkClick r:id="rId2"/>
              </a:rPr>
              <a:t>Introduction</a:t>
            </a:r>
            <a:endParaRPr lang="en-US" i="1" dirty="0"/>
          </a:p>
          <a:p>
            <a:pPr>
              <a:buFont typeface="Wingdings" panose="05000000000000000000" pitchFamily="2" charset="2"/>
              <a:buChar char="q"/>
            </a:pPr>
            <a:r>
              <a:rPr lang="en-US" dirty="0"/>
              <a:t> “Use technology, including the Internet, to produce and publish writing and link to and cite sources as well as to interact and collaborate with others, including linking to and citing sources.” </a:t>
            </a:r>
            <a:r>
              <a:rPr lang="en-US" i="1" dirty="0">
                <a:hlinkClick r:id="rId2"/>
              </a:rPr>
              <a:t>Writing Standards 6-12</a:t>
            </a:r>
            <a:endParaRPr lang="en-US" i="1" dirty="0"/>
          </a:p>
          <a:p>
            <a:pPr>
              <a:buFont typeface="Wingdings" panose="05000000000000000000" pitchFamily="2" charset="2"/>
              <a:buChar char="q"/>
            </a:pPr>
            <a:r>
              <a:rPr lang="en-US" dirty="0"/>
              <a:t> “Determine the meaning of words and phrases as they are used in a text, including figurative, connotative, and technical meanings; analyze the cumulative impact of specific word choices on meaning and tone (e.g., how the language of a court opinion differs from that of a newspaper).” </a:t>
            </a:r>
            <a:r>
              <a:rPr lang="en-US" i="1" dirty="0">
                <a:hlinkClick r:id="rId2"/>
              </a:rPr>
              <a:t>Reading Standards for Informational Text 6-12</a:t>
            </a:r>
            <a:endParaRPr lang="en-US" i="1" dirty="0"/>
          </a:p>
        </p:txBody>
      </p:sp>
    </p:spTree>
    <p:extLst>
      <p:ext uri="{BB962C8B-B14F-4D97-AF65-F5344CB8AC3E}">
        <p14:creationId xmlns:p14="http://schemas.microsoft.com/office/powerpoint/2010/main" val="171391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03E8-7C02-49D6-B139-53D54D579B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A1C63819-4E34-4D72-A92B-D096EDCFD4F1}"/>
              </a:ext>
            </a:extLst>
          </p:cNvPr>
          <p:cNvSpPr>
            <a:spLocks noGrp="1"/>
          </p:cNvSpPr>
          <p:nvPr>
            <p:ph idx="1"/>
          </p:nvPr>
        </p:nvSpPr>
        <p:spPr>
          <a:xfrm>
            <a:off x="1024128" y="1790700"/>
            <a:ext cx="9720073" cy="4518660"/>
          </a:xfrm>
        </p:spPr>
        <p:txBody>
          <a:bodyPr>
            <a:normAutofit/>
          </a:bodyPr>
          <a:lstStyle/>
          <a:p>
            <a:pPr>
              <a:buFont typeface="Wingdings" panose="05000000000000000000" pitchFamily="2" charset="2"/>
              <a:buChar char="q"/>
            </a:pPr>
            <a:r>
              <a:rPr lang="en-US" sz="2400" dirty="0">
                <a:solidFill>
                  <a:schemeClr val="tx1"/>
                </a:solidFill>
              </a:rPr>
              <a:t> Bradley, Laura. “Coding in English Class? Yes! And In Your Class, Too!” </a:t>
            </a:r>
            <a:r>
              <a:rPr lang="en-US" sz="2400" i="1" dirty="0">
                <a:solidFill>
                  <a:schemeClr val="tx1"/>
                </a:solidFill>
              </a:rPr>
              <a:t>KQED.org, </a:t>
            </a:r>
            <a:r>
              <a:rPr lang="en-US" sz="2400" dirty="0">
                <a:solidFill>
                  <a:schemeClr val="tx1"/>
                </a:solidFill>
              </a:rPr>
              <a:t>22 Jun 2017, </a:t>
            </a:r>
            <a:r>
              <a:rPr lang="en-US" sz="2400" dirty="0">
                <a:solidFill>
                  <a:srgbClr val="0070C0"/>
                </a:solidFill>
                <a:hlinkClick r:id="rId2">
                  <a:extLst>
                    <a:ext uri="{A12FA001-AC4F-418D-AE19-62706E023703}">
                      <ahyp:hlinkClr xmlns:ahyp="http://schemas.microsoft.com/office/drawing/2018/hyperlinkcolor" val="tx"/>
                    </a:ext>
                  </a:extLst>
                </a:hlinkClick>
              </a:rPr>
              <a:t>https://www.kqed.org/education/523829/coding-in-english-class-yes-and-in-your-class-too</a:t>
            </a:r>
            <a:r>
              <a:rPr lang="en-US" sz="2400" dirty="0">
                <a:solidFill>
                  <a:schemeClr val="tx1"/>
                </a:solidFill>
              </a:rPr>
              <a:t>.</a:t>
            </a:r>
          </a:p>
          <a:p>
            <a:pPr>
              <a:buFont typeface="Wingdings" panose="05000000000000000000" pitchFamily="2" charset="2"/>
              <a:buChar char="q"/>
            </a:pPr>
            <a:r>
              <a:rPr lang="en-US" sz="2400" dirty="0">
                <a:solidFill>
                  <a:schemeClr val="tx1"/>
                </a:solidFill>
              </a:rPr>
              <a:t> Common Core State Standards Initiative. “Common Core Standards for English Language Arts &amp; Literacy in History/Social Studies, Science, and Technical Subjects.”  </a:t>
            </a:r>
            <a:r>
              <a:rPr lang="en-US" sz="2400" dirty="0">
                <a:solidFill>
                  <a:srgbClr val="0070C0"/>
                </a:solidFill>
                <a:hlinkClick r:id="rId3">
                  <a:extLst>
                    <a:ext uri="{A12FA001-AC4F-418D-AE19-62706E023703}">
                      <ahyp:hlinkClr xmlns:ahyp="http://schemas.microsoft.com/office/drawing/2018/hyperlinkcolor" val="tx"/>
                    </a:ext>
                  </a:extLst>
                </a:hlinkClick>
              </a:rPr>
              <a:t>http://www.corestandards.org/ELA-Literacy/</a:t>
            </a:r>
            <a:r>
              <a:rPr lang="en-US" sz="2400" dirty="0">
                <a:solidFill>
                  <a:srgbClr val="0070C0"/>
                </a:solidFill>
              </a:rPr>
              <a:t> </a:t>
            </a:r>
            <a:r>
              <a:rPr lang="en-US" sz="2400" dirty="0">
                <a:solidFill>
                  <a:schemeClr val="tx1"/>
                </a:solidFill>
              </a:rPr>
              <a:t>.</a:t>
            </a:r>
          </a:p>
          <a:p>
            <a:pPr>
              <a:buFont typeface="Wingdings" panose="05000000000000000000" pitchFamily="2" charset="2"/>
              <a:buChar char="q"/>
            </a:pPr>
            <a:r>
              <a:rPr lang="en-US" sz="2400" dirty="0">
                <a:solidFill>
                  <a:schemeClr val="tx1"/>
                </a:solidFill>
              </a:rPr>
              <a:t> Downey, Allen B. and Chris Mayfield. </a:t>
            </a:r>
            <a:r>
              <a:rPr lang="en-US" sz="2400" i="1" dirty="0">
                <a:solidFill>
                  <a:schemeClr val="tx1"/>
                </a:solidFill>
              </a:rPr>
              <a:t>Think Java: How to Think Like a Computer Scientist. </a:t>
            </a:r>
            <a:r>
              <a:rPr lang="en-US" sz="2400" dirty="0">
                <a:solidFill>
                  <a:schemeClr val="tx1"/>
                </a:solidFill>
              </a:rPr>
              <a:t>O’Reilly Media, 2016. </a:t>
            </a:r>
          </a:p>
          <a:p>
            <a:pPr>
              <a:buFont typeface="Wingdings" panose="05000000000000000000" pitchFamily="2" charset="2"/>
              <a:buChar char="q"/>
            </a:pPr>
            <a:r>
              <a:rPr lang="en-US" sz="2400" dirty="0">
                <a:solidFill>
                  <a:schemeClr val="tx1"/>
                </a:solidFill>
              </a:rPr>
              <a:t> </a:t>
            </a:r>
            <a:r>
              <a:rPr lang="en-US" sz="2400" dirty="0" err="1">
                <a:solidFill>
                  <a:schemeClr val="tx1"/>
                </a:solidFill>
              </a:rPr>
              <a:t>Domingos</a:t>
            </a:r>
            <a:r>
              <a:rPr lang="en-US" sz="2400" dirty="0">
                <a:solidFill>
                  <a:schemeClr val="tx1"/>
                </a:solidFill>
              </a:rPr>
              <a:t>, Pedro. </a:t>
            </a:r>
            <a:r>
              <a:rPr lang="en-US" sz="2400" i="1" dirty="0">
                <a:solidFill>
                  <a:schemeClr val="tx1"/>
                </a:solidFill>
              </a:rPr>
              <a:t>The Master Algorithm: How the Quest for the Ultimate Learning Machine Will Remake Our World. </a:t>
            </a:r>
            <a:r>
              <a:rPr lang="en-US" sz="2400" dirty="0">
                <a:solidFill>
                  <a:schemeClr val="tx1"/>
                </a:solidFill>
              </a:rPr>
              <a:t>Basic Books, 2015.</a:t>
            </a:r>
          </a:p>
        </p:txBody>
      </p:sp>
    </p:spTree>
    <p:extLst>
      <p:ext uri="{BB962C8B-B14F-4D97-AF65-F5344CB8AC3E}">
        <p14:creationId xmlns:p14="http://schemas.microsoft.com/office/powerpoint/2010/main" val="322345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EBC70-54DD-471C-B8CD-76701E05DE36}"/>
              </a:ext>
            </a:extLst>
          </p:cNvPr>
          <p:cNvSpPr>
            <a:spLocks noGrp="1"/>
          </p:cNvSpPr>
          <p:nvPr>
            <p:ph idx="1"/>
          </p:nvPr>
        </p:nvSpPr>
        <p:spPr>
          <a:xfrm>
            <a:off x="719137" y="897255"/>
            <a:ext cx="10753725" cy="3766185"/>
          </a:xfrm>
        </p:spPr>
        <p:txBody>
          <a:bodyPr>
            <a:normAutofit/>
          </a:bodyPr>
          <a:lstStyle/>
          <a:p>
            <a:pPr>
              <a:buFont typeface="Wingdings" panose="05000000000000000000" pitchFamily="2" charset="2"/>
              <a:buChar char="q"/>
            </a:pPr>
            <a:r>
              <a:rPr lang="en-US" sz="2400" dirty="0"/>
              <a:t> Gilbertson, David. “The fine art of fast development.” </a:t>
            </a:r>
            <a:r>
              <a:rPr lang="en-US" sz="2400" i="1" dirty="0"/>
              <a:t>Medium</a:t>
            </a:r>
            <a:r>
              <a:rPr lang="en-US" sz="2400" dirty="0"/>
              <a:t>, 5 May 2019, </a:t>
            </a:r>
            <a:r>
              <a:rPr lang="en-US" sz="2400" dirty="0">
                <a:hlinkClick r:id="rId2"/>
              </a:rPr>
              <a:t>https://medium.com/hackernoon/the-fine-art-of-fast-development-f3b1abb509da</a:t>
            </a:r>
            <a:r>
              <a:rPr lang="en-US" sz="2400" dirty="0"/>
              <a:t>.</a:t>
            </a:r>
            <a:endParaRPr lang="en-US" sz="2400" i="1" dirty="0"/>
          </a:p>
          <a:p>
            <a:pPr>
              <a:buFont typeface="Wingdings" panose="05000000000000000000" pitchFamily="2" charset="2"/>
              <a:buChar char="q"/>
            </a:pPr>
            <a:r>
              <a:rPr lang="en-US" sz="2400" dirty="0"/>
              <a:t> Galant, Simona. “Code Review 101: Team Reviewing Unpacked</a:t>
            </a:r>
            <a:r>
              <a:rPr lang="en-US" sz="2400" i="1" dirty="0"/>
              <a:t>.” AngelList Blog, </a:t>
            </a:r>
            <a:r>
              <a:rPr lang="en-US" sz="2400" dirty="0"/>
              <a:t>20 Nov, 2019, </a:t>
            </a:r>
            <a:r>
              <a:rPr lang="en-US" sz="2400" dirty="0">
                <a:hlinkClick r:id="rId3"/>
              </a:rPr>
              <a:t>https://angel.co/blog/code-review-101-team-reviewing-unpacked</a:t>
            </a:r>
            <a:r>
              <a:rPr lang="en-US" sz="2400" dirty="0"/>
              <a:t>. </a:t>
            </a:r>
          </a:p>
          <a:p>
            <a:pPr>
              <a:buFont typeface="Wingdings" panose="05000000000000000000" pitchFamily="2" charset="2"/>
              <a:buChar char="q"/>
            </a:pPr>
            <a:r>
              <a:rPr lang="en-US" sz="2400" dirty="0"/>
              <a:t> </a:t>
            </a:r>
            <a:r>
              <a:rPr lang="en-US" sz="2400" dirty="0" err="1"/>
              <a:t>htkadm</a:t>
            </a:r>
            <a:r>
              <a:rPr lang="en-US" sz="2400" dirty="0"/>
              <a:t>. “The Three Basic Type of Programming Errors.” </a:t>
            </a:r>
            <a:r>
              <a:rPr lang="en-US" sz="2400" i="1" dirty="0" err="1"/>
              <a:t>HedgeThink</a:t>
            </a:r>
            <a:r>
              <a:rPr lang="en-US" sz="2400" i="1" dirty="0"/>
              <a:t>,</a:t>
            </a:r>
            <a:r>
              <a:rPr lang="en-US" sz="2400" dirty="0"/>
              <a:t> 5 Dec 2017, </a:t>
            </a:r>
            <a:r>
              <a:rPr lang="en-US" sz="2400" dirty="0">
                <a:hlinkClick r:id="rId4"/>
              </a:rPr>
              <a:t>https://www.hedgethink.com/3-basic-types-programming-errors/</a:t>
            </a:r>
            <a:r>
              <a:rPr lang="en-US" sz="2400" dirty="0"/>
              <a:t>. </a:t>
            </a:r>
          </a:p>
          <a:p>
            <a:endParaRPr lang="en-US" dirty="0"/>
          </a:p>
        </p:txBody>
      </p:sp>
    </p:spTree>
    <p:extLst>
      <p:ext uri="{BB962C8B-B14F-4D97-AF65-F5344CB8AC3E}">
        <p14:creationId xmlns:p14="http://schemas.microsoft.com/office/powerpoint/2010/main" val="212231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78AA-E51A-48CC-8393-B2905FCDD70F}"/>
              </a:ext>
            </a:extLst>
          </p:cNvPr>
          <p:cNvSpPr>
            <a:spLocks noGrp="1"/>
          </p:cNvSpPr>
          <p:nvPr>
            <p:ph type="title"/>
          </p:nvPr>
        </p:nvSpPr>
        <p:spPr/>
        <p:txBody>
          <a:bodyPr/>
          <a:lstStyle/>
          <a:p>
            <a:r>
              <a:rPr lang="en-US" dirty="0"/>
              <a:t>Why? </a:t>
            </a:r>
          </a:p>
        </p:txBody>
      </p:sp>
      <p:sp>
        <p:nvSpPr>
          <p:cNvPr id="3" name="Content Placeholder 2">
            <a:extLst>
              <a:ext uri="{FF2B5EF4-FFF2-40B4-BE49-F238E27FC236}">
                <a16:creationId xmlns:a16="http://schemas.microsoft.com/office/drawing/2014/main" id="{A59F1077-1E94-482B-A61D-ECE732F4B674}"/>
              </a:ext>
            </a:extLst>
          </p:cNvPr>
          <p:cNvSpPr>
            <a:spLocks noGrp="1"/>
          </p:cNvSpPr>
          <p:nvPr>
            <p:ph idx="1"/>
          </p:nvPr>
        </p:nvSpPr>
        <p:spPr/>
        <p:txBody>
          <a:bodyPr>
            <a:normAutofit/>
          </a:bodyPr>
          <a:lstStyle/>
          <a:p>
            <a:r>
              <a:rPr lang="en-US" sz="3600" dirty="0"/>
              <a:t>“Whether or not our students choose to pursue computer science, it is worth the time to incorporate coding into our curriculum because coding…reinforces our own curriculum through a different lens” (</a:t>
            </a:r>
            <a:r>
              <a:rPr lang="en-US" sz="3600" dirty="0">
                <a:hlinkClick r:id="rId2"/>
              </a:rPr>
              <a:t>Bradley</a:t>
            </a:r>
            <a:r>
              <a:rPr lang="en-US" sz="3600" dirty="0"/>
              <a:t>).</a:t>
            </a:r>
          </a:p>
        </p:txBody>
      </p:sp>
    </p:spTree>
    <p:extLst>
      <p:ext uri="{BB962C8B-B14F-4D97-AF65-F5344CB8AC3E}">
        <p14:creationId xmlns:p14="http://schemas.microsoft.com/office/powerpoint/2010/main" val="364245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3BD6-9C12-496D-B46A-6042989E45BA}"/>
              </a:ext>
            </a:extLst>
          </p:cNvPr>
          <p:cNvSpPr>
            <a:spLocks noGrp="1"/>
          </p:cNvSpPr>
          <p:nvPr>
            <p:ph type="title"/>
          </p:nvPr>
        </p:nvSpPr>
        <p:spPr/>
        <p:txBody>
          <a:bodyPr/>
          <a:lstStyle/>
          <a:p>
            <a:r>
              <a:rPr lang="en-US" dirty="0"/>
              <a:t>Lenses</a:t>
            </a:r>
          </a:p>
        </p:txBody>
      </p:sp>
      <p:sp>
        <p:nvSpPr>
          <p:cNvPr id="3" name="Content Placeholder 2">
            <a:extLst>
              <a:ext uri="{FF2B5EF4-FFF2-40B4-BE49-F238E27FC236}">
                <a16:creationId xmlns:a16="http://schemas.microsoft.com/office/drawing/2014/main" id="{E6604621-2113-4BCC-9B0E-EC0E64B5275E}"/>
              </a:ext>
            </a:extLst>
          </p:cNvPr>
          <p:cNvSpPr>
            <a:spLocks noGrp="1"/>
          </p:cNvSpPr>
          <p:nvPr>
            <p:ph idx="1"/>
          </p:nvPr>
        </p:nvSpPr>
        <p:spPr/>
        <p:txBody>
          <a:bodyPr>
            <a:normAutofit/>
          </a:bodyPr>
          <a:lstStyle/>
          <a:p>
            <a:pPr marL="514350" indent="-514350">
              <a:buFont typeface="+mj-lt"/>
              <a:buAutoNum type="arabicPeriod"/>
            </a:pPr>
            <a:r>
              <a:rPr lang="en-US" dirty="0">
                <a:solidFill>
                  <a:schemeClr val="tx1"/>
                </a:solidFill>
              </a:rPr>
              <a:t>Peer Review &amp; Code Review </a:t>
            </a:r>
          </a:p>
          <a:p>
            <a:pPr marL="514350" indent="-514350">
              <a:buFont typeface="+mj-lt"/>
              <a:buAutoNum type="arabicPeriod"/>
            </a:pPr>
            <a:r>
              <a:rPr lang="en-US" dirty="0">
                <a:solidFill>
                  <a:schemeClr val="tx1"/>
                </a:solidFill>
              </a:rPr>
              <a:t>Literary Analysis &amp; Web Development</a:t>
            </a:r>
          </a:p>
          <a:p>
            <a:pPr marL="514350" indent="-514350">
              <a:buFont typeface="+mj-lt"/>
              <a:buAutoNum type="arabicPeriod"/>
            </a:pPr>
            <a:r>
              <a:rPr lang="en-US" dirty="0">
                <a:solidFill>
                  <a:schemeClr val="tx1"/>
                </a:solidFill>
              </a:rPr>
              <a:t>Software Development Process &amp; The Writing Process</a:t>
            </a:r>
          </a:p>
          <a:p>
            <a:pPr marL="514350" indent="-514350">
              <a:buFont typeface="+mj-lt"/>
              <a:buAutoNum type="arabicPeriod"/>
            </a:pPr>
            <a:r>
              <a:rPr lang="en-US" dirty="0">
                <a:solidFill>
                  <a:schemeClr val="tx1"/>
                </a:solidFill>
              </a:rPr>
              <a:t>Take It Further With Agile</a:t>
            </a:r>
          </a:p>
          <a:p>
            <a:pPr marL="514350" indent="-514350">
              <a:buFont typeface="+mj-lt"/>
              <a:buAutoNum type="arabicPeriod"/>
            </a:pPr>
            <a:r>
              <a:rPr lang="en-US" dirty="0">
                <a:solidFill>
                  <a:schemeClr val="tx1"/>
                </a:solidFill>
              </a:rPr>
              <a:t>Natural Language Processing</a:t>
            </a:r>
          </a:p>
          <a:p>
            <a:pPr marL="514350" indent="-514350">
              <a:buFont typeface="+mj-lt"/>
              <a:buAutoNum type="arabicPeriod"/>
            </a:pPr>
            <a:r>
              <a:rPr lang="en-US" dirty="0">
                <a:solidFill>
                  <a:schemeClr val="tx1"/>
                </a:solidFill>
              </a:rPr>
              <a:t>Program Development &amp; Rhetorical Analysis</a:t>
            </a:r>
          </a:p>
        </p:txBody>
      </p:sp>
    </p:spTree>
    <p:extLst>
      <p:ext uri="{BB962C8B-B14F-4D97-AF65-F5344CB8AC3E}">
        <p14:creationId xmlns:p14="http://schemas.microsoft.com/office/powerpoint/2010/main" val="87759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718D-F294-4D98-BAA9-00DD156C2F80}"/>
              </a:ext>
            </a:extLst>
          </p:cNvPr>
          <p:cNvSpPr>
            <a:spLocks noGrp="1"/>
          </p:cNvSpPr>
          <p:nvPr>
            <p:ph type="title"/>
          </p:nvPr>
        </p:nvSpPr>
        <p:spPr/>
        <p:txBody>
          <a:bodyPr/>
          <a:lstStyle/>
          <a:p>
            <a:r>
              <a:rPr lang="en-US" dirty="0"/>
              <a:t>Peer Review + Code Review</a:t>
            </a:r>
          </a:p>
        </p:txBody>
      </p:sp>
      <p:sp>
        <p:nvSpPr>
          <p:cNvPr id="3" name="Content Placeholder 2">
            <a:extLst>
              <a:ext uri="{FF2B5EF4-FFF2-40B4-BE49-F238E27FC236}">
                <a16:creationId xmlns:a16="http://schemas.microsoft.com/office/drawing/2014/main" id="{81D8D0E6-B53F-4AC8-852E-ED4F003246B7}"/>
              </a:ext>
            </a:extLst>
          </p:cNvPr>
          <p:cNvSpPr>
            <a:spLocks noGrp="1"/>
          </p:cNvSpPr>
          <p:nvPr>
            <p:ph idx="1"/>
          </p:nvPr>
        </p:nvSpPr>
        <p:spPr/>
        <p:txBody>
          <a:bodyPr>
            <a:normAutofit fontScale="92500" lnSpcReduction="10000"/>
          </a:bodyPr>
          <a:lstStyle/>
          <a:p>
            <a:r>
              <a:rPr lang="en-US" dirty="0">
                <a:solidFill>
                  <a:schemeClr val="tx1"/>
                </a:solidFill>
              </a:rPr>
              <a:t>Explore strategies developers use when reviewing each other’s code &amp; apply those strategies to peer review in your writing unit. </a:t>
            </a:r>
          </a:p>
          <a:p>
            <a:r>
              <a:rPr lang="en-US" dirty="0">
                <a:solidFill>
                  <a:schemeClr val="tx1"/>
                </a:solidFill>
              </a:rPr>
              <a:t>Here are some tips on doing a team code review from </a:t>
            </a:r>
            <a:r>
              <a:rPr lang="en-US" dirty="0">
                <a:hlinkClick r:id="rId2"/>
              </a:rPr>
              <a:t>“Code Review 101: Team Reviewing Unpacked”</a:t>
            </a:r>
            <a:r>
              <a:rPr lang="en-US" dirty="0"/>
              <a:t> (Galant):</a:t>
            </a:r>
          </a:p>
          <a:p>
            <a:pPr>
              <a:buFont typeface="Wingdings" panose="05000000000000000000" pitchFamily="2" charset="2"/>
              <a:buChar char="q"/>
            </a:pPr>
            <a:r>
              <a:rPr lang="en-US" dirty="0"/>
              <a:t> </a:t>
            </a:r>
            <a:r>
              <a:rPr lang="en-US" dirty="0">
                <a:solidFill>
                  <a:schemeClr val="tx1"/>
                </a:solidFill>
              </a:rPr>
              <a:t>Request specific feedback.</a:t>
            </a:r>
          </a:p>
          <a:p>
            <a:pPr>
              <a:buFont typeface="Wingdings" panose="05000000000000000000" pitchFamily="2" charset="2"/>
              <a:buChar char="q"/>
            </a:pPr>
            <a:r>
              <a:rPr lang="en-US" dirty="0">
                <a:solidFill>
                  <a:schemeClr val="tx1"/>
                </a:solidFill>
              </a:rPr>
              <a:t> Use checklists to set goals and metrics.</a:t>
            </a:r>
          </a:p>
          <a:p>
            <a:pPr>
              <a:buFont typeface="Wingdings" panose="05000000000000000000" pitchFamily="2" charset="2"/>
              <a:buChar char="q"/>
            </a:pPr>
            <a:r>
              <a:rPr lang="en-US" dirty="0">
                <a:solidFill>
                  <a:schemeClr val="tx1"/>
                </a:solidFill>
              </a:rPr>
              <a:t> While formatting, style, and naming are good places to start, make sure your focus is on identifying common bugs.</a:t>
            </a:r>
          </a:p>
          <a:p>
            <a:pPr>
              <a:buFont typeface="Wingdings" panose="05000000000000000000" pitchFamily="2" charset="2"/>
              <a:buChar char="q"/>
            </a:pPr>
            <a:r>
              <a:rPr lang="en-US" dirty="0">
                <a:solidFill>
                  <a:schemeClr val="tx1"/>
                </a:solidFill>
              </a:rPr>
              <a:t> Critique the code, not the coder. </a:t>
            </a:r>
          </a:p>
          <a:p>
            <a:pPr>
              <a:buFont typeface="Wingdings" panose="05000000000000000000" pitchFamily="2" charset="2"/>
              <a:buChar char="q"/>
            </a:pPr>
            <a:r>
              <a:rPr lang="en-US" dirty="0">
                <a:solidFill>
                  <a:schemeClr val="tx1"/>
                </a:solidFill>
              </a:rPr>
              <a:t> Respond proactively, not reactively.</a:t>
            </a:r>
          </a:p>
        </p:txBody>
      </p:sp>
    </p:spTree>
    <p:extLst>
      <p:ext uri="{BB962C8B-B14F-4D97-AF65-F5344CB8AC3E}">
        <p14:creationId xmlns:p14="http://schemas.microsoft.com/office/powerpoint/2010/main" val="149589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4725-2A39-4FBB-A6A7-34D4AB237539}"/>
              </a:ext>
            </a:extLst>
          </p:cNvPr>
          <p:cNvSpPr>
            <a:spLocks noGrp="1"/>
          </p:cNvSpPr>
          <p:nvPr>
            <p:ph type="title"/>
          </p:nvPr>
        </p:nvSpPr>
        <p:spPr/>
        <p:txBody>
          <a:bodyPr/>
          <a:lstStyle/>
          <a:p>
            <a:r>
              <a:rPr lang="en-US" dirty="0"/>
              <a:t>Literary Analysis + Web Development</a:t>
            </a:r>
          </a:p>
        </p:txBody>
      </p:sp>
      <p:sp>
        <p:nvSpPr>
          <p:cNvPr id="3" name="Content Placeholder 2">
            <a:extLst>
              <a:ext uri="{FF2B5EF4-FFF2-40B4-BE49-F238E27FC236}">
                <a16:creationId xmlns:a16="http://schemas.microsoft.com/office/drawing/2014/main" id="{8B188AA8-A5EC-4BA6-B7E3-5AD52A108F02}"/>
              </a:ext>
            </a:extLst>
          </p:cNvPr>
          <p:cNvSpPr>
            <a:spLocks noGrp="1"/>
          </p:cNvSpPr>
          <p:nvPr>
            <p:ph idx="1"/>
          </p:nvPr>
        </p:nvSpPr>
        <p:spPr/>
        <p:txBody>
          <a:bodyPr>
            <a:normAutofit fontScale="92500" lnSpcReduction="10000"/>
          </a:bodyPr>
          <a:lstStyle/>
          <a:p>
            <a:r>
              <a:rPr lang="en-US" sz="2400" dirty="0">
                <a:solidFill>
                  <a:schemeClr val="tx1"/>
                </a:solidFill>
              </a:rPr>
              <a:t>Process:</a:t>
            </a:r>
          </a:p>
          <a:p>
            <a:pPr>
              <a:buFont typeface="Wingdings" panose="05000000000000000000" pitchFamily="2" charset="2"/>
              <a:buChar char="q"/>
            </a:pPr>
            <a:r>
              <a:rPr lang="en-US" sz="2400" dirty="0">
                <a:solidFill>
                  <a:schemeClr val="tx1"/>
                </a:solidFill>
              </a:rPr>
              <a:t> Students read a fiction/non-fiction book as part of their literature unit. </a:t>
            </a:r>
          </a:p>
          <a:p>
            <a:pPr>
              <a:buFont typeface="Wingdings" panose="05000000000000000000" pitchFamily="2" charset="2"/>
              <a:buChar char="q"/>
            </a:pPr>
            <a:r>
              <a:rPr lang="en-US" sz="2400" dirty="0">
                <a:solidFill>
                  <a:schemeClr val="tx1"/>
                </a:solidFill>
              </a:rPr>
              <a:t> Have students write a literary analysis essay. Can include elements such as: Author biography &amp; how author’s life relates to the story; historical context; summary of story; how author uses logos, ethos, pathos, </a:t>
            </a:r>
            <a:r>
              <a:rPr lang="en-US" sz="2400" dirty="0" err="1">
                <a:solidFill>
                  <a:schemeClr val="tx1"/>
                </a:solidFill>
              </a:rPr>
              <a:t>kairos</a:t>
            </a:r>
            <a:r>
              <a:rPr lang="en-US" sz="2400" dirty="0">
                <a:solidFill>
                  <a:schemeClr val="tx1"/>
                </a:solidFill>
              </a:rPr>
              <a:t>; genre; audience; purpose.</a:t>
            </a:r>
          </a:p>
          <a:p>
            <a:pPr>
              <a:buFont typeface="Wingdings" panose="05000000000000000000" pitchFamily="2" charset="2"/>
              <a:buChar char="q"/>
            </a:pPr>
            <a:r>
              <a:rPr lang="en-US" sz="2400" dirty="0">
                <a:solidFill>
                  <a:schemeClr val="tx1"/>
                </a:solidFill>
              </a:rPr>
              <a:t> Have students use a WYSIWYG editor to make a blog (WordPress, Weebly, Blogger, etc.). </a:t>
            </a:r>
          </a:p>
          <a:p>
            <a:pPr>
              <a:buFont typeface="Wingdings" panose="05000000000000000000" pitchFamily="2" charset="2"/>
              <a:buChar char="v"/>
            </a:pPr>
            <a:r>
              <a:rPr lang="en-US" sz="2400" dirty="0">
                <a:solidFill>
                  <a:schemeClr val="tx1"/>
                </a:solidFill>
              </a:rPr>
              <a:t>Could be individual blogs or they could work on them as a group (for example, if students could choose their own book and different groups of students read different books, they could do a group blog about the book they all read).</a:t>
            </a:r>
          </a:p>
          <a:p>
            <a:pPr>
              <a:buFont typeface="Wingdings" panose="05000000000000000000" pitchFamily="2" charset="2"/>
              <a:buChar char="q"/>
            </a:pPr>
            <a:r>
              <a:rPr lang="en-US" sz="2400" dirty="0">
                <a:solidFill>
                  <a:schemeClr val="tx1"/>
                </a:solidFill>
              </a:rPr>
              <a:t> Have students modify elements in the blog using CSS/HTML.</a:t>
            </a:r>
          </a:p>
          <a:p>
            <a:endParaRPr lang="en-US" dirty="0"/>
          </a:p>
        </p:txBody>
      </p:sp>
    </p:spTree>
    <p:extLst>
      <p:ext uri="{BB962C8B-B14F-4D97-AF65-F5344CB8AC3E}">
        <p14:creationId xmlns:p14="http://schemas.microsoft.com/office/powerpoint/2010/main" val="204597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E156-9525-44CD-94A7-D921EDC464D3}"/>
              </a:ext>
            </a:extLst>
          </p:cNvPr>
          <p:cNvSpPr>
            <a:spLocks noGrp="1"/>
          </p:cNvSpPr>
          <p:nvPr>
            <p:ph type="title"/>
          </p:nvPr>
        </p:nvSpPr>
        <p:spPr>
          <a:xfrm>
            <a:off x="657225" y="499533"/>
            <a:ext cx="10658476" cy="1291167"/>
          </a:xfrm>
        </p:spPr>
        <p:txBody>
          <a:bodyPr>
            <a:normAutofit fontScale="90000"/>
          </a:bodyPr>
          <a:lstStyle/>
          <a:p>
            <a:r>
              <a:rPr lang="en-US" dirty="0"/>
              <a:t>Software Development + Writing Process</a:t>
            </a:r>
            <a:br>
              <a:rPr lang="en-US" dirty="0"/>
            </a:br>
            <a:endParaRPr lang="en-US" dirty="0"/>
          </a:p>
        </p:txBody>
      </p:sp>
      <p:sp>
        <p:nvSpPr>
          <p:cNvPr id="6" name="Content Placeholder 5">
            <a:extLst>
              <a:ext uri="{FF2B5EF4-FFF2-40B4-BE49-F238E27FC236}">
                <a16:creationId xmlns:a16="http://schemas.microsoft.com/office/drawing/2014/main" id="{CCFAE4D5-2485-486E-B9CE-9F463D729E6C}"/>
              </a:ext>
            </a:extLst>
          </p:cNvPr>
          <p:cNvSpPr>
            <a:spLocks noGrp="1"/>
          </p:cNvSpPr>
          <p:nvPr>
            <p:ph idx="1"/>
          </p:nvPr>
        </p:nvSpPr>
        <p:spPr>
          <a:xfrm>
            <a:off x="676656" y="1352550"/>
            <a:ext cx="10753725" cy="5143500"/>
          </a:xfrm>
        </p:spPr>
        <p:txBody>
          <a:bodyPr>
            <a:normAutofit/>
          </a:bodyPr>
          <a:lstStyle/>
          <a:p>
            <a:pPr marL="0" indent="0">
              <a:buNone/>
            </a:pPr>
            <a:r>
              <a:rPr lang="en-US" b="1" i="1" dirty="0"/>
              <a:t>Consider how developing software and writing a document parallel each other.</a:t>
            </a:r>
          </a:p>
          <a:p>
            <a:pPr>
              <a:buFont typeface="Wingdings" panose="05000000000000000000" pitchFamily="2" charset="2"/>
              <a:buChar char="q"/>
            </a:pPr>
            <a:r>
              <a:rPr lang="en-US" dirty="0"/>
              <a:t> Writing an essay/story/other deliverable:</a:t>
            </a:r>
          </a:p>
          <a:p>
            <a:pPr>
              <a:buFont typeface="Wingdings" panose="05000000000000000000" pitchFamily="2" charset="2"/>
              <a:buChar char="v"/>
            </a:pPr>
            <a:r>
              <a:rPr lang="en-US" dirty="0"/>
              <a:t> Determine purpose, genre, audience.</a:t>
            </a:r>
          </a:p>
          <a:p>
            <a:pPr>
              <a:buFont typeface="Wingdings" panose="05000000000000000000" pitchFamily="2" charset="2"/>
              <a:buChar char="v"/>
            </a:pPr>
            <a:r>
              <a:rPr lang="en-US" dirty="0"/>
              <a:t> Write an outline/brainstorm.</a:t>
            </a:r>
          </a:p>
          <a:p>
            <a:pPr>
              <a:buFont typeface="Wingdings" panose="05000000000000000000" pitchFamily="2" charset="2"/>
              <a:buChar char="v"/>
            </a:pPr>
            <a:r>
              <a:rPr lang="en-US" dirty="0"/>
              <a:t> Follow rules of punctuation, spelling, grammar, tone, and style so that people understand you and message is well-received (logos, ethos, pathos). Precision matters!</a:t>
            </a:r>
          </a:p>
          <a:p>
            <a:pPr>
              <a:buFont typeface="Wingdings" panose="05000000000000000000" pitchFamily="2" charset="2"/>
              <a:buChar char="v"/>
            </a:pPr>
            <a:r>
              <a:rPr lang="en-US" dirty="0"/>
              <a:t> Draft, get feedback, revise. There are different types of writing ‘errors’: logic (your argument/story plot doesn’t make sense); mechanical (spelling, punctuation, grammar). Consolidate your thoughts, strive for succinctness. Read your work out loud. Peer review.</a:t>
            </a:r>
          </a:p>
          <a:p>
            <a:pPr>
              <a:buFont typeface="Wingdings" panose="05000000000000000000" pitchFamily="2" charset="2"/>
              <a:buChar char="v"/>
            </a:pPr>
            <a:r>
              <a:rPr lang="en-US" dirty="0"/>
              <a:t> Publish your 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3009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4CCBF28-18EF-44F9-8E26-063B7DC11CE3}"/>
              </a:ext>
            </a:extLst>
          </p:cNvPr>
          <p:cNvSpPr>
            <a:spLocks noGrp="1"/>
          </p:cNvSpPr>
          <p:nvPr>
            <p:ph idx="1"/>
          </p:nvPr>
        </p:nvSpPr>
        <p:spPr>
          <a:xfrm>
            <a:off x="676656" y="695325"/>
            <a:ext cx="10753725" cy="5743575"/>
          </a:xfrm>
        </p:spPr>
        <p:txBody>
          <a:bodyPr>
            <a:normAutofit/>
          </a:bodyPr>
          <a:lstStyle/>
          <a:p>
            <a:pPr>
              <a:buFont typeface="Wingdings" panose="05000000000000000000" pitchFamily="2" charset="2"/>
              <a:buChar char="q"/>
            </a:pPr>
            <a:r>
              <a:rPr lang="en-US" dirty="0"/>
              <a:t> Developing a program:			</a:t>
            </a:r>
          </a:p>
          <a:p>
            <a:pPr>
              <a:buFont typeface="Wingdings" panose="05000000000000000000" pitchFamily="2" charset="2"/>
              <a:buChar char="v"/>
            </a:pPr>
            <a:r>
              <a:rPr lang="en-US" dirty="0"/>
              <a:t> Determine purpose, genre (language/type of program), audience (computer on one level, user on another level)</a:t>
            </a:r>
          </a:p>
          <a:p>
            <a:pPr>
              <a:buFont typeface="Wingdings" panose="05000000000000000000" pitchFamily="2" charset="2"/>
              <a:buChar char="v"/>
            </a:pPr>
            <a:r>
              <a:rPr lang="en-US" dirty="0"/>
              <a:t> Write pseudocode/skeleton code.</a:t>
            </a:r>
          </a:p>
          <a:p>
            <a:pPr>
              <a:buFont typeface="Wingdings" panose="05000000000000000000" pitchFamily="2" charset="2"/>
              <a:buChar char="v"/>
            </a:pPr>
            <a:r>
              <a:rPr lang="en-US" dirty="0"/>
              <a:t> Follow syntax rules so that the computer understands you. Precision matters!</a:t>
            </a:r>
          </a:p>
          <a:p>
            <a:pPr>
              <a:buFont typeface="Wingdings" panose="05000000000000000000" pitchFamily="2" charset="2"/>
              <a:buChar char="v"/>
            </a:pPr>
            <a:r>
              <a:rPr lang="en-US" dirty="0"/>
              <a:t> Run program, debug, fix errors. Common errors include runtime, logic (“Logical errors ‘make sense’ as to the computer language itself, but they simply don’t fit into the program correctly” </a:t>
            </a:r>
            <a:r>
              <a:rPr lang="en-US" dirty="0">
                <a:solidFill>
                  <a:srgbClr val="2370CD"/>
                </a:solidFill>
                <a:hlinkClick r:id="rId2">
                  <a:extLst>
                    <a:ext uri="{A12FA001-AC4F-418D-AE19-62706E023703}">
                      <ahyp:hlinkClr xmlns:ahyp="http://schemas.microsoft.com/office/drawing/2018/hyperlinkcolor" val="tx"/>
                    </a:ext>
                  </a:extLst>
                </a:hlinkClick>
              </a:rPr>
              <a:t>[</a:t>
            </a:r>
            <a:r>
              <a:rPr lang="en-US" dirty="0" err="1">
                <a:solidFill>
                  <a:srgbClr val="2370CD"/>
                </a:solidFill>
                <a:hlinkClick r:id="rId2">
                  <a:extLst>
                    <a:ext uri="{A12FA001-AC4F-418D-AE19-62706E023703}">
                      <ahyp:hlinkClr xmlns:ahyp="http://schemas.microsoft.com/office/drawing/2018/hyperlinkcolor" val="tx"/>
                    </a:ext>
                  </a:extLst>
                </a:hlinkClick>
              </a:rPr>
              <a:t>htkadm</a:t>
            </a:r>
            <a:r>
              <a:rPr lang="en-US" dirty="0">
                <a:solidFill>
                  <a:srgbClr val="2370CD"/>
                </a:solidFill>
                <a:hlinkClick r:id="rId2">
                  <a:extLst>
                    <a:ext uri="{A12FA001-AC4F-418D-AE19-62706E023703}">
                      <ahyp:hlinkClr xmlns:ahyp="http://schemas.microsoft.com/office/drawing/2018/hyperlinkcolor" val="tx"/>
                    </a:ext>
                  </a:extLst>
                </a:hlinkClick>
              </a:rPr>
              <a:t>]</a:t>
            </a:r>
            <a:r>
              <a:rPr lang="en-US" dirty="0">
                <a:solidFill>
                  <a:schemeClr val="tx1"/>
                </a:solidFill>
                <a:hlinkClick r:id="rId2">
                  <a:extLst>
                    <a:ext uri="{A12FA001-AC4F-418D-AE19-62706E023703}">
                      <ahyp:hlinkClr xmlns:ahyp="http://schemas.microsoft.com/office/drawing/2018/hyperlinkcolor" val="tx"/>
                    </a:ext>
                  </a:extLst>
                </a:hlinkClick>
              </a:rPr>
              <a:t>), </a:t>
            </a:r>
            <a:r>
              <a:rPr lang="en-US" dirty="0"/>
              <a:t>and syntax. </a:t>
            </a:r>
          </a:p>
          <a:p>
            <a:pPr>
              <a:buFont typeface="Wingdings" panose="05000000000000000000" pitchFamily="2" charset="2"/>
              <a:buChar char="Ø"/>
            </a:pPr>
            <a:r>
              <a:rPr lang="en-US" dirty="0"/>
              <a:t>“Once the program is working, you can consolidate multiple statements into compound expressions” (Downey and Mayfield). </a:t>
            </a:r>
          </a:p>
          <a:p>
            <a:pPr>
              <a:buFont typeface="Wingdings" panose="05000000000000000000" pitchFamily="2" charset="2"/>
              <a:buChar char="v"/>
            </a:pPr>
            <a:r>
              <a:rPr lang="en-US" dirty="0"/>
              <a:t> Ship your code/feature/product.</a:t>
            </a:r>
          </a:p>
          <a:p>
            <a:pPr marL="0" indent="0">
              <a:buNone/>
            </a:pPr>
            <a:endParaRPr lang="en-US" dirty="0"/>
          </a:p>
          <a:p>
            <a:endParaRPr lang="en-US" dirty="0"/>
          </a:p>
        </p:txBody>
      </p:sp>
    </p:spTree>
    <p:extLst>
      <p:ext uri="{BB962C8B-B14F-4D97-AF65-F5344CB8AC3E}">
        <p14:creationId xmlns:p14="http://schemas.microsoft.com/office/powerpoint/2010/main" val="245471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5DD9-6226-46F0-BACE-29D662CDCF04}"/>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F40FD0F3-E16A-4AB1-9988-DE07F10EFA28}"/>
              </a:ext>
            </a:extLst>
          </p:cNvPr>
          <p:cNvSpPr>
            <a:spLocks noGrp="1"/>
          </p:cNvSpPr>
          <p:nvPr>
            <p:ph idx="1"/>
          </p:nvPr>
        </p:nvSpPr>
        <p:spPr>
          <a:xfrm>
            <a:off x="657224" y="2333625"/>
            <a:ext cx="10753725" cy="3048000"/>
          </a:xfrm>
        </p:spPr>
        <p:txBody>
          <a:bodyPr>
            <a:normAutofit/>
          </a:bodyPr>
          <a:lstStyle/>
          <a:p>
            <a:pPr marL="0" indent="0">
              <a:buNone/>
            </a:pPr>
            <a:r>
              <a:rPr lang="en-US" dirty="0">
                <a:solidFill>
                  <a:schemeClr val="tx1"/>
                </a:solidFill>
              </a:rPr>
              <a:t>1. Have students list the steps in the writing process and help them map those steps to the program development process. </a:t>
            </a:r>
          </a:p>
          <a:p>
            <a:pPr marL="0" indent="0">
              <a:buNone/>
            </a:pPr>
            <a:r>
              <a:rPr lang="en-US" dirty="0">
                <a:solidFill>
                  <a:schemeClr val="tx1"/>
                </a:solidFill>
              </a:rPr>
              <a:t>2. Teach students how to write a computer program by following these steps. </a:t>
            </a:r>
          </a:p>
          <a:p>
            <a:pPr marL="0" indent="0">
              <a:buNone/>
            </a:pPr>
            <a:r>
              <a:rPr lang="en-US" dirty="0">
                <a:solidFill>
                  <a:schemeClr val="tx1"/>
                </a:solidFill>
              </a:rPr>
              <a:t>3. Have students use the steps in the program development process to write programs that are relevant to ELA, like programs involving natural language processing concepts. </a:t>
            </a:r>
          </a:p>
        </p:txBody>
      </p:sp>
    </p:spTree>
    <p:extLst>
      <p:ext uri="{BB962C8B-B14F-4D97-AF65-F5344CB8AC3E}">
        <p14:creationId xmlns:p14="http://schemas.microsoft.com/office/powerpoint/2010/main" val="343096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14E4-C250-4C9F-8B5A-888F5D4BDC74}"/>
              </a:ext>
            </a:extLst>
          </p:cNvPr>
          <p:cNvSpPr>
            <a:spLocks noGrp="1"/>
          </p:cNvSpPr>
          <p:nvPr>
            <p:ph type="title"/>
          </p:nvPr>
        </p:nvSpPr>
        <p:spPr>
          <a:xfrm>
            <a:off x="657224" y="499533"/>
            <a:ext cx="10772775" cy="1224492"/>
          </a:xfrm>
        </p:spPr>
        <p:txBody>
          <a:bodyPr/>
          <a:lstStyle/>
          <a:p>
            <a:r>
              <a:rPr lang="en-US" dirty="0"/>
              <a:t>Take it further with Agile</a:t>
            </a:r>
          </a:p>
        </p:txBody>
      </p:sp>
      <p:sp>
        <p:nvSpPr>
          <p:cNvPr id="3" name="Content Placeholder 2">
            <a:extLst>
              <a:ext uri="{FF2B5EF4-FFF2-40B4-BE49-F238E27FC236}">
                <a16:creationId xmlns:a16="http://schemas.microsoft.com/office/drawing/2014/main" id="{D870D3E7-A7B3-4ADD-93A5-B4A6172F2AD1}"/>
              </a:ext>
            </a:extLst>
          </p:cNvPr>
          <p:cNvSpPr>
            <a:spLocks noGrp="1"/>
          </p:cNvSpPr>
          <p:nvPr>
            <p:ph idx="1"/>
          </p:nvPr>
        </p:nvSpPr>
        <p:spPr>
          <a:xfrm>
            <a:off x="676656" y="1600200"/>
            <a:ext cx="10753725" cy="4991100"/>
          </a:xfrm>
        </p:spPr>
        <p:txBody>
          <a:bodyPr>
            <a:normAutofit/>
          </a:bodyPr>
          <a:lstStyle/>
          <a:p>
            <a:pPr marL="0" indent="0" algn="ctr">
              <a:buNone/>
            </a:pPr>
            <a:r>
              <a:rPr lang="en-US" b="1" i="1" dirty="0"/>
              <a:t>Could you run your writing class or writing unit like a scrum team by mapping agile roles &amp; processes to writing roles &amp; processes? </a:t>
            </a:r>
          </a:p>
          <a:p>
            <a:pPr marL="0" indent="0">
              <a:buNone/>
            </a:pPr>
            <a:r>
              <a:rPr lang="en-US" dirty="0">
                <a:solidFill>
                  <a:schemeClr val="tx1"/>
                </a:solidFill>
              </a:rPr>
              <a:t>Agile development framework and the writing process: </a:t>
            </a:r>
          </a:p>
          <a:p>
            <a:pPr>
              <a:buFont typeface="Wingdings" panose="05000000000000000000" pitchFamily="2" charset="2"/>
              <a:buChar char="v"/>
            </a:pPr>
            <a:r>
              <a:rPr lang="en-US" dirty="0">
                <a:solidFill>
                  <a:schemeClr val="tx1"/>
                </a:solidFill>
              </a:rPr>
              <a:t> Create working drafts quickly</a:t>
            </a:r>
          </a:p>
          <a:p>
            <a:pPr>
              <a:buFont typeface="Wingdings" panose="05000000000000000000" pitchFamily="2" charset="2"/>
              <a:buChar char="v"/>
            </a:pPr>
            <a:r>
              <a:rPr lang="en-US" dirty="0">
                <a:solidFill>
                  <a:schemeClr val="tx1"/>
                </a:solidFill>
              </a:rPr>
              <a:t> Have a ‘customer’ in mind – teacher, peers, write for real world</a:t>
            </a:r>
          </a:p>
          <a:p>
            <a:pPr>
              <a:buFont typeface="Wingdings" panose="05000000000000000000" pitchFamily="2" charset="2"/>
              <a:buChar char="v"/>
            </a:pPr>
            <a:r>
              <a:rPr lang="en-US" dirty="0">
                <a:solidFill>
                  <a:schemeClr val="tx1"/>
                </a:solidFill>
              </a:rPr>
              <a:t> Face-to-face collaboration</a:t>
            </a:r>
          </a:p>
          <a:p>
            <a:pPr>
              <a:buFont typeface="Wingdings" panose="05000000000000000000" pitchFamily="2" charset="2"/>
              <a:buChar char="v"/>
            </a:pPr>
            <a:r>
              <a:rPr lang="en-US" dirty="0">
                <a:solidFill>
                  <a:schemeClr val="tx1"/>
                </a:solidFill>
              </a:rPr>
              <a:t> Scrum team, product owner, scrum master</a:t>
            </a:r>
          </a:p>
          <a:p>
            <a:pPr>
              <a:buFont typeface="Wingdings" panose="05000000000000000000" pitchFamily="2" charset="2"/>
              <a:buChar char="v"/>
            </a:pPr>
            <a:r>
              <a:rPr lang="en-US" dirty="0">
                <a:solidFill>
                  <a:schemeClr val="tx1"/>
                </a:solidFill>
              </a:rPr>
              <a:t> Don’t think that it’s good or bad to have or have not completed tasks during a sprint. It’s just about correct estimations when doing sprint planning. Take a break before sending in code. Take a break, then approach it as your worst critic, look for mistakes (</a:t>
            </a:r>
            <a:r>
              <a:rPr lang="en-US" dirty="0">
                <a:solidFill>
                  <a:schemeClr val="tx1"/>
                </a:solidFill>
                <a:hlinkClick r:id="rId2"/>
              </a:rPr>
              <a:t>Gilbertson</a:t>
            </a:r>
            <a:r>
              <a:rPr lang="en-US" dirty="0">
                <a:solidFill>
                  <a:schemeClr val="tx1"/>
                </a:solidFill>
              </a:rPr>
              <a:t>)</a:t>
            </a:r>
          </a:p>
          <a:p>
            <a:endParaRPr lang="en-US" dirty="0"/>
          </a:p>
        </p:txBody>
      </p:sp>
    </p:spTree>
    <p:extLst>
      <p:ext uri="{BB962C8B-B14F-4D97-AF65-F5344CB8AC3E}">
        <p14:creationId xmlns:p14="http://schemas.microsoft.com/office/powerpoint/2010/main" val="272868011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400</TotalTime>
  <Words>1410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 Light</vt:lpstr>
      <vt:lpstr>Wingdings</vt:lpstr>
      <vt:lpstr>Metropolitan</vt:lpstr>
      <vt:lpstr>Bringing Together CS and ELA</vt:lpstr>
      <vt:lpstr>Why? </vt:lpstr>
      <vt:lpstr>Lenses</vt:lpstr>
      <vt:lpstr>Peer Review + Code Review</vt:lpstr>
      <vt:lpstr>Literary Analysis + Web Development</vt:lpstr>
      <vt:lpstr>Software Development + Writing Process </vt:lpstr>
      <vt:lpstr>PowerPoint Presentation</vt:lpstr>
      <vt:lpstr>Application</vt:lpstr>
      <vt:lpstr>Take it further with Agile</vt:lpstr>
      <vt:lpstr>Natural Language Processing</vt:lpstr>
      <vt:lpstr>PowerPoint Presentation</vt:lpstr>
      <vt:lpstr>Program Development + Rhetorical Analysis </vt:lpstr>
      <vt:lpstr>Connecting to Common Core Standards for English Language Arts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CS to the ELA Classroom</dc:title>
  <dc:creator>Karen Schwarze</dc:creator>
  <cp:lastModifiedBy>Karen Schwarze</cp:lastModifiedBy>
  <cp:revision>41</cp:revision>
  <dcterms:created xsi:type="dcterms:W3CDTF">2020-03-10T23:17:46Z</dcterms:created>
  <dcterms:modified xsi:type="dcterms:W3CDTF">2020-04-10T21:39:43Z</dcterms:modified>
</cp:coreProperties>
</file>