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0" r:id="rId6"/>
    <p:sldId id="261" r:id="rId7"/>
    <p:sldId id="274" r:id="rId8"/>
    <p:sldId id="275" r:id="rId9"/>
    <p:sldId id="276" r:id="rId10"/>
    <p:sldId id="263" r:id="rId11"/>
    <p:sldId id="270" r:id="rId12"/>
    <p:sldId id="269" r:id="rId13"/>
    <p:sldId id="267" r:id="rId14"/>
    <p:sldId id="268" r:id="rId15"/>
    <p:sldId id="266" r:id="rId16"/>
    <p:sldId id="272" r:id="rId17"/>
    <p:sldId id="264" r:id="rId18"/>
    <p:sldId id="273"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EF5DE1-4751-44B6-BCDE-FABEDE28578E}">
          <p14:sldIdLst>
            <p14:sldId id="256"/>
            <p14:sldId id="257"/>
            <p14:sldId id="258"/>
            <p14:sldId id="259"/>
            <p14:sldId id="260"/>
            <p14:sldId id="261"/>
            <p14:sldId id="274"/>
            <p14:sldId id="275"/>
            <p14:sldId id="276"/>
            <p14:sldId id="263"/>
            <p14:sldId id="270"/>
            <p14:sldId id="269"/>
            <p14:sldId id="267"/>
            <p14:sldId id="268"/>
            <p14:sldId id="266"/>
            <p14:sldId id="272"/>
            <p14:sldId id="264"/>
            <p14:sldId id="27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smtClean="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460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019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2323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2312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500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smtClean="0"/>
              <a:t>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661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smtClean="0"/>
              <a:t>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55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3B3F-C0CE-47CB-BCED-F49A710726FF}" type="datetimeFigureOut">
              <a:rPr lang="en-US" smtClean="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44512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3BB3B3F-C0CE-47CB-BCED-F49A710726FF}" type="datetimeFigureOut">
              <a:rPr lang="en-US" smtClean="0"/>
              <a:t>2/4/2025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8898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3B3F-C0CE-47CB-BCED-F49A710726FF}" type="datetimeFigureOut">
              <a:rPr lang="en-US" smtClean="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18796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smtClean="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361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B3B3F-C0CE-47CB-BCED-F49A710726FF}"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36857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B3B3F-C0CE-47CB-BCED-F49A710726FF}" type="datetimeFigureOut">
              <a:rPr lang="en-US" smtClean="0"/>
              <a:t>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16128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750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smtClean="0"/>
              <a:t>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402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B3B3F-C0CE-47CB-BCED-F49A710726FF}"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32147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352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smtClean="0"/>
              <a:t>2/4/2025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6947789"/>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4020-D377-B075-60C2-D1B9A5712AE2}"/>
              </a:ext>
            </a:extLst>
          </p:cNvPr>
          <p:cNvSpPr>
            <a:spLocks noGrp="1"/>
          </p:cNvSpPr>
          <p:nvPr>
            <p:ph type="ctrTitle"/>
          </p:nvPr>
        </p:nvSpPr>
        <p:spPr>
          <a:xfrm>
            <a:off x="1041054" y="2742465"/>
            <a:ext cx="7422669" cy="1373070"/>
          </a:xfrm>
        </p:spPr>
        <p:txBody>
          <a:bodyPr/>
          <a:lstStyle/>
          <a:p>
            <a:r>
              <a:rPr lang="en-US" dirty="0"/>
              <a:t>ADVENTURE WORK </a:t>
            </a:r>
          </a:p>
        </p:txBody>
      </p:sp>
      <p:sp>
        <p:nvSpPr>
          <p:cNvPr id="3" name="Subtitle 2">
            <a:extLst>
              <a:ext uri="{FF2B5EF4-FFF2-40B4-BE49-F238E27FC236}">
                <a16:creationId xmlns:a16="http://schemas.microsoft.com/office/drawing/2014/main" id="{C8CE87C9-191C-5C0A-439A-51E8A093D6D0}"/>
              </a:ext>
            </a:extLst>
          </p:cNvPr>
          <p:cNvSpPr>
            <a:spLocks noGrp="1"/>
          </p:cNvSpPr>
          <p:nvPr>
            <p:ph type="subTitle" idx="1"/>
          </p:nvPr>
        </p:nvSpPr>
        <p:spPr/>
        <p:txBody>
          <a:bodyPr/>
          <a:lstStyle/>
          <a:p>
            <a:r>
              <a:rPr lang="en-US" dirty="0">
                <a:latin typeface="Arial Black" panose="020B0A04020102020204" pitchFamily="34" charset="0"/>
              </a:rPr>
              <a:t>PRESENTED BY </a:t>
            </a:r>
          </a:p>
          <a:p>
            <a:r>
              <a:rPr lang="en-US" dirty="0">
                <a:latin typeface="Arial Black" panose="020B0A04020102020204" pitchFamily="34" charset="0"/>
              </a:rPr>
              <a:t>KAREN SHOKUNBI</a:t>
            </a:r>
          </a:p>
        </p:txBody>
      </p:sp>
    </p:spTree>
    <p:extLst>
      <p:ext uri="{BB962C8B-B14F-4D97-AF65-F5344CB8AC3E}">
        <p14:creationId xmlns:p14="http://schemas.microsoft.com/office/powerpoint/2010/main" val="130865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CEB3-1984-0CB1-698B-78E1F44DF6E6}"/>
              </a:ext>
            </a:extLst>
          </p:cNvPr>
          <p:cNvSpPr>
            <a:spLocks noGrp="1"/>
          </p:cNvSpPr>
          <p:nvPr>
            <p:ph type="title"/>
          </p:nvPr>
        </p:nvSpPr>
        <p:spPr/>
        <p:txBody>
          <a:bodyPr/>
          <a:lstStyle/>
          <a:p>
            <a:r>
              <a:rPr lang="en-US" dirty="0"/>
              <a:t>ANALYSIS INSIGHTS</a:t>
            </a:r>
          </a:p>
        </p:txBody>
      </p:sp>
      <p:pic>
        <p:nvPicPr>
          <p:cNvPr id="7" name="Content Placeholder 6">
            <a:extLst>
              <a:ext uri="{FF2B5EF4-FFF2-40B4-BE49-F238E27FC236}">
                <a16:creationId xmlns:a16="http://schemas.microsoft.com/office/drawing/2014/main" id="{68974CCA-C813-40F4-EB51-EE9B227029C8}"/>
              </a:ext>
            </a:extLst>
          </p:cNvPr>
          <p:cNvPicPr>
            <a:picLocks noGrp="1" noChangeAspect="1"/>
          </p:cNvPicPr>
          <p:nvPr>
            <p:ph idx="1"/>
          </p:nvPr>
        </p:nvPicPr>
        <p:blipFill>
          <a:blip r:embed="rId2"/>
          <a:stretch>
            <a:fillRect/>
          </a:stretch>
        </p:blipFill>
        <p:spPr>
          <a:xfrm>
            <a:off x="956603" y="2082017"/>
            <a:ext cx="9509759" cy="4543865"/>
          </a:xfrm>
        </p:spPr>
      </p:pic>
    </p:spTree>
    <p:extLst>
      <p:ext uri="{BB962C8B-B14F-4D97-AF65-F5344CB8AC3E}">
        <p14:creationId xmlns:p14="http://schemas.microsoft.com/office/powerpoint/2010/main" val="343374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E0EF-0C5E-2766-0AE9-00F0886463D6}"/>
              </a:ext>
            </a:extLst>
          </p:cNvPr>
          <p:cNvSpPr>
            <a:spLocks noGrp="1"/>
          </p:cNvSpPr>
          <p:nvPr>
            <p:ph type="title"/>
          </p:nvPr>
        </p:nvSpPr>
        <p:spPr/>
        <p:txBody>
          <a:bodyPr/>
          <a:lstStyle/>
          <a:p>
            <a:r>
              <a:rPr lang="en-US" dirty="0"/>
              <a:t>CUSTOMERS DEMOGRAPHICS</a:t>
            </a:r>
          </a:p>
        </p:txBody>
      </p:sp>
      <p:pic>
        <p:nvPicPr>
          <p:cNvPr id="5" name="Picture Placeholder 4">
            <a:extLst>
              <a:ext uri="{FF2B5EF4-FFF2-40B4-BE49-F238E27FC236}">
                <a16:creationId xmlns:a16="http://schemas.microsoft.com/office/drawing/2014/main" id="{58FA0306-7520-8BDD-80EE-55413B2CCB31}"/>
              </a:ext>
            </a:extLst>
          </p:cNvPr>
          <p:cNvPicPr>
            <a:picLocks noGrp="1" noChangeAspect="1"/>
          </p:cNvPicPr>
          <p:nvPr>
            <p:ph type="pic" idx="1"/>
          </p:nvPr>
        </p:nvPicPr>
        <p:blipFill>
          <a:blip r:embed="rId2"/>
          <a:srcRect t="18592" b="18592"/>
          <a:stretch>
            <a:fillRect/>
          </a:stretch>
        </p:blipFill>
        <p:spPr>
          <a:xfrm>
            <a:off x="4868331" y="2111791"/>
            <a:ext cx="5425849" cy="4345280"/>
          </a:xfrm>
        </p:spPr>
      </p:pic>
      <p:sp>
        <p:nvSpPr>
          <p:cNvPr id="4" name="Text Placeholder 3">
            <a:extLst>
              <a:ext uri="{FF2B5EF4-FFF2-40B4-BE49-F238E27FC236}">
                <a16:creationId xmlns:a16="http://schemas.microsoft.com/office/drawing/2014/main" id="{012BAB60-4875-FC2E-7B1C-6533E155EA27}"/>
              </a:ext>
            </a:extLst>
          </p:cNvPr>
          <p:cNvSpPr>
            <a:spLocks noGrp="1"/>
          </p:cNvSpPr>
          <p:nvPr>
            <p:ph type="body" sz="half" idx="2"/>
          </p:nvPr>
        </p:nvSpPr>
        <p:spPr/>
        <p:txBody>
          <a:bodyPr>
            <a:noAutofit/>
          </a:bodyPr>
          <a:lstStyle/>
          <a:p>
            <a:r>
              <a:rPr lang="en-US" sz="2000" dirty="0">
                <a:latin typeface="Arial Black" panose="020B0A04020102020204" pitchFamily="34" charset="0"/>
              </a:rPr>
              <a:t>Adventure Works Cycles has a total of 18,000 customers distributed across six countries: the United States of America, Australia, the United Kingdom, Germany, France, and Canada. The United States accounts for the largest share of customers at 43.4%, while Canada represents the smallest share, with just 8.72% of the total customer base.</a:t>
            </a:r>
          </a:p>
        </p:txBody>
      </p:sp>
    </p:spTree>
    <p:extLst>
      <p:ext uri="{BB962C8B-B14F-4D97-AF65-F5344CB8AC3E}">
        <p14:creationId xmlns:p14="http://schemas.microsoft.com/office/powerpoint/2010/main" val="266016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F669-87DC-570A-3C04-8D2F097CFD9B}"/>
              </a:ext>
            </a:extLst>
          </p:cNvPr>
          <p:cNvSpPr>
            <a:spLocks noGrp="1"/>
          </p:cNvSpPr>
          <p:nvPr>
            <p:ph type="title"/>
          </p:nvPr>
        </p:nvSpPr>
        <p:spPr/>
        <p:txBody>
          <a:bodyPr/>
          <a:lstStyle/>
          <a:p>
            <a:r>
              <a:rPr lang="en-US" dirty="0"/>
              <a:t>YEARLY REVENUE</a:t>
            </a:r>
          </a:p>
        </p:txBody>
      </p:sp>
      <p:sp>
        <p:nvSpPr>
          <p:cNvPr id="4" name="Text Placeholder 3">
            <a:extLst>
              <a:ext uri="{FF2B5EF4-FFF2-40B4-BE49-F238E27FC236}">
                <a16:creationId xmlns:a16="http://schemas.microsoft.com/office/drawing/2014/main" id="{871CCD45-D3E2-D692-79F7-407DB5044291}"/>
              </a:ext>
            </a:extLst>
          </p:cNvPr>
          <p:cNvSpPr>
            <a:spLocks noGrp="1"/>
          </p:cNvSpPr>
          <p:nvPr>
            <p:ph type="body" sz="half" idx="2"/>
          </p:nvPr>
        </p:nvSpPr>
        <p:spPr/>
        <p:txBody>
          <a:bodyPr>
            <a:normAutofit/>
          </a:bodyPr>
          <a:lstStyle/>
          <a:p>
            <a:r>
              <a:rPr lang="en-US" sz="2400" dirty="0"/>
              <a:t>Adventure Works Cycles generated a total revenue of $109,846,380 between 2011 and 2014, with 2013 recording the highest revenue of $43,622,476.30.</a:t>
            </a:r>
            <a:endParaRPr lang="en-US" sz="2000" dirty="0">
              <a:latin typeface="Arial Black" panose="020B0A04020102020204" pitchFamily="34" charset="0"/>
            </a:endParaRPr>
          </a:p>
        </p:txBody>
      </p:sp>
      <p:pic>
        <p:nvPicPr>
          <p:cNvPr id="12" name="Picture 11">
            <a:extLst>
              <a:ext uri="{FF2B5EF4-FFF2-40B4-BE49-F238E27FC236}">
                <a16:creationId xmlns:a16="http://schemas.microsoft.com/office/drawing/2014/main" id="{46B0DBC5-CF61-4C6C-A0C6-6527405962CD}"/>
              </a:ext>
            </a:extLst>
          </p:cNvPr>
          <p:cNvPicPr>
            <a:picLocks noChangeAspect="1"/>
          </p:cNvPicPr>
          <p:nvPr/>
        </p:nvPicPr>
        <p:blipFill>
          <a:blip r:embed="rId2"/>
          <a:stretch>
            <a:fillRect/>
          </a:stretch>
        </p:blipFill>
        <p:spPr>
          <a:xfrm>
            <a:off x="5605368" y="2227737"/>
            <a:ext cx="4424896" cy="3980386"/>
          </a:xfrm>
          <a:prstGeom prst="rect">
            <a:avLst/>
          </a:prstGeom>
        </p:spPr>
      </p:pic>
    </p:spTree>
    <p:extLst>
      <p:ext uri="{BB962C8B-B14F-4D97-AF65-F5344CB8AC3E}">
        <p14:creationId xmlns:p14="http://schemas.microsoft.com/office/powerpoint/2010/main" val="275351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9AA7-04CF-F1FD-4900-6B4AABD4EFE0}"/>
              </a:ext>
            </a:extLst>
          </p:cNvPr>
          <p:cNvSpPr>
            <a:spLocks noGrp="1"/>
          </p:cNvSpPr>
          <p:nvPr>
            <p:ph type="title"/>
          </p:nvPr>
        </p:nvSpPr>
        <p:spPr/>
        <p:txBody>
          <a:bodyPr/>
          <a:lstStyle/>
          <a:p>
            <a:r>
              <a:rPr lang="en-US" dirty="0"/>
              <a:t>EMPLOYEE PERFORMANCE</a:t>
            </a:r>
          </a:p>
        </p:txBody>
      </p:sp>
      <p:pic>
        <p:nvPicPr>
          <p:cNvPr id="6" name="Picture Placeholder 5">
            <a:extLst>
              <a:ext uri="{FF2B5EF4-FFF2-40B4-BE49-F238E27FC236}">
                <a16:creationId xmlns:a16="http://schemas.microsoft.com/office/drawing/2014/main" id="{D042AD30-26C9-9ED4-3596-513CCD07604B}"/>
              </a:ext>
            </a:extLst>
          </p:cNvPr>
          <p:cNvPicPr>
            <a:picLocks noGrp="1" noChangeAspect="1"/>
          </p:cNvPicPr>
          <p:nvPr>
            <p:ph type="pic" idx="1"/>
          </p:nvPr>
        </p:nvPicPr>
        <p:blipFill>
          <a:blip r:embed="rId2"/>
          <a:srcRect t="24922" b="24922"/>
          <a:stretch>
            <a:fillRect/>
          </a:stretch>
        </p:blipFill>
        <p:spPr>
          <a:xfrm>
            <a:off x="6771248" y="1968872"/>
            <a:ext cx="2865120" cy="4628498"/>
          </a:xfrm>
        </p:spPr>
      </p:pic>
      <p:sp>
        <p:nvSpPr>
          <p:cNvPr id="4" name="Text Placeholder 3">
            <a:extLst>
              <a:ext uri="{FF2B5EF4-FFF2-40B4-BE49-F238E27FC236}">
                <a16:creationId xmlns:a16="http://schemas.microsoft.com/office/drawing/2014/main" id="{A0671302-5493-B3C1-098D-B56B8C50E6F4}"/>
              </a:ext>
            </a:extLst>
          </p:cNvPr>
          <p:cNvSpPr>
            <a:spLocks noGrp="1"/>
          </p:cNvSpPr>
          <p:nvPr>
            <p:ph type="body" sz="half" idx="2"/>
          </p:nvPr>
        </p:nvSpPr>
        <p:spPr>
          <a:xfrm>
            <a:off x="680323" y="2336873"/>
            <a:ext cx="3876256" cy="3627829"/>
          </a:xfrm>
        </p:spPr>
        <p:txBody>
          <a:bodyPr>
            <a:noAutofit/>
          </a:bodyPr>
          <a:lstStyle/>
          <a:p>
            <a:r>
              <a:rPr lang="en-US" sz="2000" dirty="0">
                <a:latin typeface="Arial Black" panose="020B0A04020102020204" pitchFamily="34" charset="0"/>
              </a:rPr>
              <a:t>The sales department at Adventure Works Cycles consists of 14 sales representatives. The top five performers include </a:t>
            </a:r>
            <a:r>
              <a:rPr lang="en-US" sz="2000" dirty="0" err="1">
                <a:latin typeface="Arial Black" panose="020B0A04020102020204" pitchFamily="34" charset="0"/>
              </a:rPr>
              <a:t>Tsvi</a:t>
            </a:r>
            <a:r>
              <a:rPr lang="en-US" sz="2000" dirty="0">
                <a:latin typeface="Arial Black" panose="020B0A04020102020204" pitchFamily="34" charset="0"/>
              </a:rPr>
              <a:t> Reiter, who generated a total revenue of $11,309,000, followed by Michael Blythe with $9,996,108.95, Rachel </a:t>
            </a:r>
            <a:r>
              <a:rPr lang="en-US" sz="2000" dirty="0" err="1">
                <a:latin typeface="Arial Black" panose="020B0A04020102020204" pitchFamily="34" charset="0"/>
              </a:rPr>
              <a:t>Vandez</a:t>
            </a:r>
            <a:r>
              <a:rPr lang="en-US" sz="2000" dirty="0">
                <a:latin typeface="Arial Black" panose="020B0A04020102020204" pitchFamily="34" charset="0"/>
              </a:rPr>
              <a:t> with $9,524,493.26, Linda Mitchell with $8,714,217, and Garrett Vargas with $7,500,238.</a:t>
            </a:r>
          </a:p>
        </p:txBody>
      </p:sp>
    </p:spTree>
    <p:extLst>
      <p:ext uri="{BB962C8B-B14F-4D97-AF65-F5344CB8AC3E}">
        <p14:creationId xmlns:p14="http://schemas.microsoft.com/office/powerpoint/2010/main" val="348967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F1B5-FD7B-2DA5-9AB5-F29A9348CF0B}"/>
              </a:ext>
            </a:extLst>
          </p:cNvPr>
          <p:cNvSpPr>
            <a:spLocks noGrp="1"/>
          </p:cNvSpPr>
          <p:nvPr>
            <p:ph type="title"/>
          </p:nvPr>
        </p:nvSpPr>
        <p:spPr/>
        <p:txBody>
          <a:bodyPr/>
          <a:lstStyle/>
          <a:p>
            <a:r>
              <a:rPr lang="en-US" dirty="0"/>
              <a:t>EMPLOYEE PERFORMANCE</a:t>
            </a:r>
          </a:p>
        </p:txBody>
      </p:sp>
      <p:pic>
        <p:nvPicPr>
          <p:cNvPr id="6" name="Picture Placeholder 5">
            <a:extLst>
              <a:ext uri="{FF2B5EF4-FFF2-40B4-BE49-F238E27FC236}">
                <a16:creationId xmlns:a16="http://schemas.microsoft.com/office/drawing/2014/main" id="{AF329683-4A62-C0A7-0063-44D7FFBD90F3}"/>
              </a:ext>
            </a:extLst>
          </p:cNvPr>
          <p:cNvPicPr>
            <a:picLocks noGrp="1" noChangeAspect="1"/>
          </p:cNvPicPr>
          <p:nvPr>
            <p:ph type="pic" idx="1"/>
          </p:nvPr>
        </p:nvPicPr>
        <p:blipFill>
          <a:blip r:embed="rId2"/>
          <a:srcRect t="18085" b="18085"/>
          <a:stretch>
            <a:fillRect/>
          </a:stretch>
        </p:blipFill>
        <p:spPr>
          <a:xfrm>
            <a:off x="6100689" y="2210265"/>
            <a:ext cx="3980245" cy="4148332"/>
          </a:xfrm>
        </p:spPr>
      </p:pic>
      <p:sp>
        <p:nvSpPr>
          <p:cNvPr id="4" name="Text Placeholder 3">
            <a:extLst>
              <a:ext uri="{FF2B5EF4-FFF2-40B4-BE49-F238E27FC236}">
                <a16:creationId xmlns:a16="http://schemas.microsoft.com/office/drawing/2014/main" id="{C60DC818-002C-2FFE-EA55-CF9EDDAAE6F5}"/>
              </a:ext>
            </a:extLst>
          </p:cNvPr>
          <p:cNvSpPr>
            <a:spLocks noGrp="1"/>
          </p:cNvSpPr>
          <p:nvPr>
            <p:ph type="body" sz="half" idx="2"/>
          </p:nvPr>
        </p:nvSpPr>
        <p:spPr/>
        <p:txBody>
          <a:bodyPr>
            <a:normAutofit/>
          </a:bodyPr>
          <a:lstStyle/>
          <a:p>
            <a:r>
              <a:rPr lang="en-US" sz="2000" dirty="0">
                <a:latin typeface="Arial Black" panose="020B0A04020102020204" pitchFamily="34" charset="0"/>
              </a:rPr>
              <a:t>The bottom four sales representatives are Pamela </a:t>
            </a:r>
            <a:r>
              <a:rPr lang="en-US" sz="2000" dirty="0" err="1">
                <a:latin typeface="Arial Black" panose="020B0A04020102020204" pitchFamily="34" charset="0"/>
              </a:rPr>
              <a:t>Ansman</a:t>
            </a:r>
            <a:r>
              <a:rPr lang="en-US" sz="2000" dirty="0">
                <a:latin typeface="Arial Black" panose="020B0A04020102020204" pitchFamily="34" charset="0"/>
              </a:rPr>
              <a:t>-Wolfe, who generated a total revenue of $746,670; Lynn </a:t>
            </a:r>
            <a:r>
              <a:rPr lang="en-US" sz="2000" dirty="0" err="1">
                <a:latin typeface="Arial Black" panose="020B0A04020102020204" pitchFamily="34" charset="0"/>
              </a:rPr>
              <a:t>Tsoflias</a:t>
            </a:r>
            <a:r>
              <a:rPr lang="en-US" sz="2000" dirty="0">
                <a:latin typeface="Arial Black" panose="020B0A04020102020204" pitchFamily="34" charset="0"/>
              </a:rPr>
              <a:t>, with $1,104,100; Ranjit Varkey </a:t>
            </a:r>
            <a:r>
              <a:rPr lang="en-US" sz="2000" dirty="0" err="1">
                <a:latin typeface="Arial Black" panose="020B0A04020102020204" pitchFamily="34" charset="0"/>
              </a:rPr>
              <a:t>Chudukkattil</a:t>
            </a:r>
            <a:r>
              <a:rPr lang="en-US" sz="2000" dirty="0">
                <a:latin typeface="Arial Black" panose="020B0A04020102020204" pitchFamily="34" charset="0"/>
              </a:rPr>
              <a:t>, with $1,700,670; and Shu Ito, with $2,107,770.</a:t>
            </a:r>
          </a:p>
        </p:txBody>
      </p:sp>
    </p:spTree>
    <p:extLst>
      <p:ext uri="{BB962C8B-B14F-4D97-AF65-F5344CB8AC3E}">
        <p14:creationId xmlns:p14="http://schemas.microsoft.com/office/powerpoint/2010/main" val="271508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AD4A-617B-AEF9-66F0-C39DDB98FCB8}"/>
              </a:ext>
            </a:extLst>
          </p:cNvPr>
          <p:cNvSpPr>
            <a:spLocks noGrp="1"/>
          </p:cNvSpPr>
          <p:nvPr>
            <p:ph type="title"/>
          </p:nvPr>
        </p:nvSpPr>
        <p:spPr/>
        <p:txBody>
          <a:bodyPr/>
          <a:lstStyle/>
          <a:p>
            <a:r>
              <a:rPr lang="en-US" dirty="0"/>
              <a:t>MARKET TREND AND REVENUE TRACKING</a:t>
            </a:r>
          </a:p>
        </p:txBody>
      </p:sp>
      <p:pic>
        <p:nvPicPr>
          <p:cNvPr id="6" name="Picture Placeholder 5">
            <a:extLst>
              <a:ext uri="{FF2B5EF4-FFF2-40B4-BE49-F238E27FC236}">
                <a16:creationId xmlns:a16="http://schemas.microsoft.com/office/drawing/2014/main" id="{AF2E17A2-61DA-74AF-F20B-9C31796B1FA3}"/>
              </a:ext>
            </a:extLst>
          </p:cNvPr>
          <p:cNvPicPr>
            <a:picLocks noGrp="1" noChangeAspect="1"/>
          </p:cNvPicPr>
          <p:nvPr>
            <p:ph type="pic" idx="1"/>
          </p:nvPr>
        </p:nvPicPr>
        <p:blipFill>
          <a:blip r:embed="rId2"/>
          <a:srcRect t="17198" b="17198"/>
          <a:stretch>
            <a:fillRect/>
          </a:stretch>
        </p:blipFill>
        <p:spPr>
          <a:xfrm>
            <a:off x="4922498" y="2505460"/>
            <a:ext cx="5425849" cy="3599312"/>
          </a:xfrm>
        </p:spPr>
      </p:pic>
      <p:sp>
        <p:nvSpPr>
          <p:cNvPr id="4" name="Text Placeholder 3">
            <a:extLst>
              <a:ext uri="{FF2B5EF4-FFF2-40B4-BE49-F238E27FC236}">
                <a16:creationId xmlns:a16="http://schemas.microsoft.com/office/drawing/2014/main" id="{0C54889F-6D86-31C9-BE69-A98309F19C2E}"/>
              </a:ext>
            </a:extLst>
          </p:cNvPr>
          <p:cNvSpPr>
            <a:spLocks noGrp="1"/>
          </p:cNvSpPr>
          <p:nvPr>
            <p:ph type="body" sz="half" idx="2"/>
          </p:nvPr>
        </p:nvSpPr>
        <p:spPr/>
        <p:txBody>
          <a:bodyPr>
            <a:noAutofit/>
          </a:bodyPr>
          <a:lstStyle/>
          <a:p>
            <a:r>
              <a:rPr lang="en-US" dirty="0">
                <a:latin typeface="Arial Black" panose="020B0A04020102020204" pitchFamily="34" charset="0"/>
              </a:rPr>
              <a:t>Adventure Cycles has a total of 288 products which are in four(4) different categories; Bikes, Component, </a:t>
            </a:r>
            <a:r>
              <a:rPr lang="en-US" dirty="0" err="1">
                <a:latin typeface="Arial Black" panose="020B0A04020102020204" pitchFamily="34" charset="0"/>
              </a:rPr>
              <a:t>Clothings</a:t>
            </a:r>
            <a:r>
              <a:rPr lang="en-US" dirty="0">
                <a:latin typeface="Arial Black" panose="020B0A04020102020204" pitchFamily="34" charset="0"/>
              </a:rPr>
              <a:t> and Accessories.</a:t>
            </a:r>
          </a:p>
          <a:p>
            <a:r>
              <a:rPr lang="en-US" dirty="0">
                <a:latin typeface="Arial Black" panose="020B0A04020102020204" pitchFamily="34" charset="0"/>
              </a:rPr>
              <a:t>The bike categories generated the most revenue of $94,651,173 followed by component categories which generated a total of $11,786,871.40, followed by clothing categories generated a total of $2,120,542 while accessories category generated the least which is a total of $1,272,074.</a:t>
            </a:r>
          </a:p>
        </p:txBody>
      </p:sp>
    </p:spTree>
    <p:extLst>
      <p:ext uri="{BB962C8B-B14F-4D97-AF65-F5344CB8AC3E}">
        <p14:creationId xmlns:p14="http://schemas.microsoft.com/office/powerpoint/2010/main" val="269430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96E6-FAEF-1490-FABB-40FC7249C870}"/>
              </a:ext>
            </a:extLst>
          </p:cNvPr>
          <p:cNvSpPr>
            <a:spLocks noGrp="1"/>
          </p:cNvSpPr>
          <p:nvPr>
            <p:ph type="title"/>
          </p:nvPr>
        </p:nvSpPr>
        <p:spPr/>
        <p:txBody>
          <a:bodyPr/>
          <a:lstStyle/>
          <a:p>
            <a:r>
              <a:rPr lang="en-US" dirty="0"/>
              <a:t>KEY ANALYSIS INSIGHTS</a:t>
            </a:r>
          </a:p>
        </p:txBody>
      </p:sp>
      <p:sp>
        <p:nvSpPr>
          <p:cNvPr id="4" name="Rectangle 1">
            <a:extLst>
              <a:ext uri="{FF2B5EF4-FFF2-40B4-BE49-F238E27FC236}">
                <a16:creationId xmlns:a16="http://schemas.microsoft.com/office/drawing/2014/main" id="{5B8E2EB9-392D-7DA3-60CA-309A809C8276}"/>
              </a:ext>
            </a:extLst>
          </p:cNvPr>
          <p:cNvSpPr>
            <a:spLocks noGrp="1" noChangeArrowheads="1"/>
          </p:cNvSpPr>
          <p:nvPr>
            <p:ph idx="1"/>
          </p:nvPr>
        </p:nvSpPr>
        <p:spPr bwMode="auto">
          <a:xfrm>
            <a:off x="680321" y="2332325"/>
            <a:ext cx="108313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United States has the largest customer base, representing 43.4% of total customers, indicating it is the most critical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Canada, with only 8.72% of the customer base, offers potential for growth as it is currently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Adventure Works Cycles achieved a total revenue of $109,846,380 between 2011 and 2014, with 2013 being the highest-earning year at $43,622,476.30.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significant performance gap exists between the top and bottom sales representatives, with the highest performer generating $11,309,000 and the lowest generating $746,670.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sales department comprises 14 representatives, but revenue generation is unevenly distributed, showing potential inefficiencies or disparities in performance.</a:t>
            </a:r>
          </a:p>
        </p:txBody>
      </p:sp>
    </p:spTree>
    <p:extLst>
      <p:ext uri="{BB962C8B-B14F-4D97-AF65-F5344CB8AC3E}">
        <p14:creationId xmlns:p14="http://schemas.microsoft.com/office/powerpoint/2010/main" val="74572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2BAB-960B-3829-9F0A-4F07715AF19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2FB0BE8-AA24-7688-A567-66280539E9F5}"/>
              </a:ext>
            </a:extLst>
          </p:cNvPr>
          <p:cNvSpPr>
            <a:spLocks noGrp="1"/>
          </p:cNvSpPr>
          <p:nvPr>
            <p:ph idx="1"/>
          </p:nvPr>
        </p:nvSpPr>
        <p:spPr/>
        <p:txBody>
          <a:bodyPr/>
          <a:lstStyle/>
          <a:p>
            <a:r>
              <a:rPr lang="en-US" dirty="0"/>
              <a:t>Target campaigns to grow the Canadian customer base, which currently has the smallest share.</a:t>
            </a:r>
          </a:p>
          <a:p>
            <a:endParaRPr lang="en-US" dirty="0"/>
          </a:p>
          <a:p>
            <a:endParaRPr lang="en-US" dirty="0"/>
          </a:p>
        </p:txBody>
      </p:sp>
      <p:sp>
        <p:nvSpPr>
          <p:cNvPr id="7" name="Rectangle 4">
            <a:extLst>
              <a:ext uri="{FF2B5EF4-FFF2-40B4-BE49-F238E27FC236}">
                <a16:creationId xmlns:a16="http://schemas.microsoft.com/office/drawing/2014/main" id="{2503B9C6-D25F-56F8-E1F5-E00A62702018}"/>
              </a:ext>
            </a:extLst>
          </p:cNvPr>
          <p:cNvSpPr>
            <a:spLocks noChangeArrowheads="1"/>
          </p:cNvSpPr>
          <p:nvPr/>
        </p:nvSpPr>
        <p:spPr bwMode="auto">
          <a:xfrm flipH="1" flipV="1">
            <a:off x="264815" y="1552917"/>
            <a:ext cx="1071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B8915C5-0C03-8765-97F6-C4DCA5EA446B}"/>
              </a:ext>
            </a:extLst>
          </p:cNvPr>
          <p:cNvSpPr>
            <a:spLocks noChangeArrowheads="1"/>
          </p:cNvSpPr>
          <p:nvPr/>
        </p:nvSpPr>
        <p:spPr bwMode="auto">
          <a:xfrm flipH="1" flipV="1">
            <a:off x="12192000" y="-300307"/>
            <a:ext cx="493366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Tailor strategies to the U.S. market, which represents the largest customer base, to maximize revenue.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D060F8C-8026-7D91-CD3E-B16101C18AC6}"/>
              </a:ext>
            </a:extLst>
          </p:cNvPr>
          <p:cNvSpPr>
            <a:spLocks noChangeArrowheads="1"/>
          </p:cNvSpPr>
          <p:nvPr/>
        </p:nvSpPr>
        <p:spPr bwMode="auto">
          <a:xfrm>
            <a:off x="680321" y="5067080"/>
            <a:ext cx="10974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t>Provide additional training and coaching to help the bottom four representatives improve.</a:t>
            </a:r>
          </a:p>
        </p:txBody>
      </p:sp>
      <p:sp>
        <p:nvSpPr>
          <p:cNvPr id="11" name="Rectangle 7">
            <a:extLst>
              <a:ext uri="{FF2B5EF4-FFF2-40B4-BE49-F238E27FC236}">
                <a16:creationId xmlns:a16="http://schemas.microsoft.com/office/drawing/2014/main" id="{17FB3A03-2F2A-3031-0264-EEFD21B95E31}"/>
              </a:ext>
            </a:extLst>
          </p:cNvPr>
          <p:cNvSpPr>
            <a:spLocks noChangeArrowheads="1"/>
          </p:cNvSpPr>
          <p:nvPr/>
        </p:nvSpPr>
        <p:spPr bwMode="auto">
          <a:xfrm>
            <a:off x="680321" y="4136531"/>
            <a:ext cx="104521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Focus on expanding high-demand products and explore partnerships or new offerings to diversify revenue.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1221F6EB-A094-FECD-9DBF-4CD5EB469AB5}"/>
              </a:ext>
            </a:extLst>
          </p:cNvPr>
          <p:cNvSpPr>
            <a:spLocks noChangeArrowheads="1"/>
          </p:cNvSpPr>
          <p:nvPr/>
        </p:nvSpPr>
        <p:spPr bwMode="auto">
          <a:xfrm>
            <a:off x="800622" y="3167909"/>
            <a:ext cx="10974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Tailor strategies to the U.S. market, which represents the largest customer base, to maximize revenue</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09794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3A0F-878A-3343-7431-29B92345E9B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3C49AC-4376-E934-4996-2A17AFD030F4}"/>
              </a:ext>
            </a:extLst>
          </p:cNvPr>
          <p:cNvSpPr>
            <a:spLocks noGrp="1"/>
          </p:cNvSpPr>
          <p:nvPr>
            <p:ph idx="1"/>
          </p:nvPr>
        </p:nvSpPr>
        <p:spPr/>
        <p:txBody>
          <a:bodyPr/>
          <a:lstStyle/>
          <a:p>
            <a:r>
              <a:rPr lang="en-US" dirty="0"/>
              <a:t>The analysis was conducted using a comprehensive approach to data management and visualization. Data cleaning was performed using SQL to ensure accuracy and reliability, followed by data warehousing in Excel for efficient storage and organization. Finally, insights were visualized using Power BI, providing clear and actionable representations of the data. These methods enabled a thorough understanding of customer distribution, revenue trends, and sales performance, forming the basis for strategic recommendations to drive growth and optimize performance at Adventure Works Cycles.</a:t>
            </a:r>
          </a:p>
        </p:txBody>
      </p:sp>
    </p:spTree>
    <p:extLst>
      <p:ext uri="{BB962C8B-B14F-4D97-AF65-F5344CB8AC3E}">
        <p14:creationId xmlns:p14="http://schemas.microsoft.com/office/powerpoint/2010/main" val="4817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574F8-C5C2-7EAE-0A11-F29F32198A61}"/>
              </a:ext>
            </a:extLst>
          </p:cNvPr>
          <p:cNvSpPr txBox="1"/>
          <p:nvPr/>
        </p:nvSpPr>
        <p:spPr>
          <a:xfrm>
            <a:off x="4100732" y="1905506"/>
            <a:ext cx="3917853" cy="3046988"/>
          </a:xfrm>
          <a:prstGeom prst="rect">
            <a:avLst/>
          </a:prstGeom>
          <a:noFill/>
        </p:spPr>
        <p:txBody>
          <a:bodyPr wrap="square" rtlCol="0">
            <a:spAutoFit/>
          </a:bodyPr>
          <a:lstStyle/>
          <a:p>
            <a:r>
              <a:rPr lang="en-US" sz="9600" dirty="0"/>
              <a:t>THANK</a:t>
            </a:r>
          </a:p>
          <a:p>
            <a:pPr algn="ctr"/>
            <a:r>
              <a:rPr lang="en-US" sz="9600" dirty="0"/>
              <a:t>YOU</a:t>
            </a:r>
          </a:p>
        </p:txBody>
      </p:sp>
    </p:spTree>
    <p:extLst>
      <p:ext uri="{BB962C8B-B14F-4D97-AF65-F5344CB8AC3E}">
        <p14:creationId xmlns:p14="http://schemas.microsoft.com/office/powerpoint/2010/main" val="290624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77B6-A124-4CA9-8B7C-A97E879BB6A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436AA62-9821-7680-E26C-8278577E3BE4}"/>
              </a:ext>
            </a:extLst>
          </p:cNvPr>
          <p:cNvSpPr>
            <a:spLocks noGrp="1"/>
          </p:cNvSpPr>
          <p:nvPr>
            <p:ph idx="1"/>
          </p:nvPr>
        </p:nvSpPr>
        <p:spPr/>
        <p:txBody>
          <a:bodyPr/>
          <a:lstStyle/>
          <a:p>
            <a:r>
              <a:rPr lang="en-US" dirty="0"/>
              <a:t>INTRODUCTION</a:t>
            </a:r>
          </a:p>
          <a:p>
            <a:r>
              <a:rPr lang="en-US" dirty="0"/>
              <a:t>DATABASE OVERVIEW</a:t>
            </a:r>
          </a:p>
          <a:p>
            <a:r>
              <a:rPr lang="en-US" dirty="0"/>
              <a:t>AIM AND OBJECTIVES</a:t>
            </a:r>
          </a:p>
          <a:p>
            <a:r>
              <a:rPr lang="en-US" dirty="0"/>
              <a:t>METHODOLOGY</a:t>
            </a:r>
          </a:p>
          <a:p>
            <a:r>
              <a:rPr lang="en-US" dirty="0"/>
              <a:t>ANALYSIS INSIGHTS</a:t>
            </a:r>
          </a:p>
          <a:p>
            <a:r>
              <a:rPr lang="en-US" dirty="0"/>
              <a:t>RECOMMENDATION AND CONCLUSION</a:t>
            </a:r>
          </a:p>
        </p:txBody>
      </p:sp>
    </p:spTree>
    <p:extLst>
      <p:ext uri="{BB962C8B-B14F-4D97-AF65-F5344CB8AC3E}">
        <p14:creationId xmlns:p14="http://schemas.microsoft.com/office/powerpoint/2010/main" val="333545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2736-8D53-B356-734E-2914D4BEA86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1893FD-33F7-6E67-4A32-13DC277644F0}"/>
              </a:ext>
            </a:extLst>
          </p:cNvPr>
          <p:cNvSpPr>
            <a:spLocks noGrp="1"/>
          </p:cNvSpPr>
          <p:nvPr>
            <p:ph idx="1"/>
          </p:nvPr>
        </p:nvSpPr>
        <p:spPr>
          <a:xfrm>
            <a:off x="680320" y="2252467"/>
            <a:ext cx="9613861" cy="3599316"/>
          </a:xfrm>
        </p:spPr>
        <p:txBody>
          <a:bodyPr>
            <a:normAutofit fontScale="92500" lnSpcReduction="10000"/>
          </a:bodyPr>
          <a:lstStyle/>
          <a:p>
            <a:r>
              <a:rPr lang="en-US" dirty="0"/>
              <a:t>The </a:t>
            </a:r>
            <a:r>
              <a:rPr lang="en-US" b="1" dirty="0"/>
              <a:t>Adventure Works 2019 database</a:t>
            </a:r>
            <a:r>
              <a:rPr lang="en-US" dirty="0"/>
              <a:t> is a sample database commonly used for learning and demonstrating SQL, data analysis, and database design. It was developed by Microsoft as part of its SQL Server documentation and training resources. The database is a widely recognized learning tool in the SQL and data analytics communities.</a:t>
            </a:r>
          </a:p>
          <a:p>
            <a:r>
              <a:rPr lang="en-US" dirty="0"/>
              <a:t>Adventure Works offers realistic business scenarios and datasets that allow learners, developers, and analysts to practice and apply database concepts in a practical context. The 2019 version builds upon previous iterations, incorporating updates to schemas and data to reflect modern business processes and technologies.</a:t>
            </a:r>
          </a:p>
          <a:p>
            <a:r>
              <a:rPr lang="en-US" dirty="0"/>
              <a:t> </a:t>
            </a:r>
          </a:p>
          <a:p>
            <a:endParaRPr lang="en-US" dirty="0"/>
          </a:p>
        </p:txBody>
      </p:sp>
    </p:spTree>
    <p:extLst>
      <p:ext uri="{BB962C8B-B14F-4D97-AF65-F5344CB8AC3E}">
        <p14:creationId xmlns:p14="http://schemas.microsoft.com/office/powerpoint/2010/main" val="212370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7893-6BAB-BA0C-C69D-4EB1D4F04B71}"/>
              </a:ext>
            </a:extLst>
          </p:cNvPr>
          <p:cNvSpPr>
            <a:spLocks noGrp="1"/>
          </p:cNvSpPr>
          <p:nvPr>
            <p:ph type="title"/>
          </p:nvPr>
        </p:nvSpPr>
        <p:spPr/>
        <p:txBody>
          <a:bodyPr/>
          <a:lstStyle/>
          <a:p>
            <a:r>
              <a:rPr lang="en-US" dirty="0"/>
              <a:t>DATABASE OVERVIEW</a:t>
            </a:r>
          </a:p>
        </p:txBody>
      </p:sp>
      <p:sp>
        <p:nvSpPr>
          <p:cNvPr id="3" name="Content Placeholder 2">
            <a:extLst>
              <a:ext uri="{FF2B5EF4-FFF2-40B4-BE49-F238E27FC236}">
                <a16:creationId xmlns:a16="http://schemas.microsoft.com/office/drawing/2014/main" id="{88CF389D-9D69-A7C8-F956-E7E67F191445}"/>
              </a:ext>
            </a:extLst>
          </p:cNvPr>
          <p:cNvSpPr>
            <a:spLocks noGrp="1"/>
          </p:cNvSpPr>
          <p:nvPr>
            <p:ph idx="1"/>
          </p:nvPr>
        </p:nvSpPr>
        <p:spPr>
          <a:xfrm>
            <a:off x="680320" y="2308737"/>
            <a:ext cx="9613861" cy="3599316"/>
          </a:xfrm>
        </p:spPr>
        <p:txBody>
          <a:bodyPr/>
          <a:lstStyle/>
          <a:p>
            <a:r>
              <a:rPr lang="en-US" dirty="0"/>
              <a:t>The database simulates a fictitious manufacturing company, Adventure Works Cycles, that produces and sells sport wears, bicycles, bike component, and accessories.</a:t>
            </a:r>
          </a:p>
          <a:p>
            <a:r>
              <a:rPr lang="en-US" dirty="0"/>
              <a:t>The database contains realistic Business Data on customers, orders, sales, products, employees, and suppliers. It also mimics the operations of a global enterprise, providing diverse scenarios for querying and analysis</a:t>
            </a:r>
          </a:p>
          <a:p>
            <a:endParaRPr lang="en-US" dirty="0"/>
          </a:p>
        </p:txBody>
      </p:sp>
    </p:spTree>
    <p:extLst>
      <p:ext uri="{BB962C8B-B14F-4D97-AF65-F5344CB8AC3E}">
        <p14:creationId xmlns:p14="http://schemas.microsoft.com/office/powerpoint/2010/main" val="26066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A9DD-75FE-18EF-053D-FF4CCB76B3FA}"/>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89673670-2F6A-B951-6A1B-C5E1AF0B8D81}"/>
              </a:ext>
            </a:extLst>
          </p:cNvPr>
          <p:cNvSpPr>
            <a:spLocks noGrp="1"/>
          </p:cNvSpPr>
          <p:nvPr>
            <p:ph idx="1"/>
          </p:nvPr>
        </p:nvSpPr>
        <p:spPr/>
        <p:txBody>
          <a:bodyPr/>
          <a:lstStyle/>
          <a:p>
            <a:pPr marL="0" indent="0">
              <a:buNone/>
            </a:pPr>
            <a:r>
              <a:rPr lang="en-US" sz="3200" dirty="0"/>
              <a:t>AIM</a:t>
            </a:r>
          </a:p>
          <a:p>
            <a:r>
              <a:rPr lang="en-US" dirty="0"/>
              <a:t>The aim of the project is to help students explore database management and analysis within a simulated business scenario, thereby providing a realistic and comprehensive environment for hands-on learning of SQL, data warehousing, and business intelligence concepts.</a:t>
            </a:r>
          </a:p>
        </p:txBody>
      </p:sp>
    </p:spTree>
    <p:extLst>
      <p:ext uri="{BB962C8B-B14F-4D97-AF65-F5344CB8AC3E}">
        <p14:creationId xmlns:p14="http://schemas.microsoft.com/office/powerpoint/2010/main" val="161115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9E0501-98D0-707F-038E-D384AAC96C70}"/>
              </a:ext>
            </a:extLst>
          </p:cNvPr>
          <p:cNvSpPr txBox="1"/>
          <p:nvPr/>
        </p:nvSpPr>
        <p:spPr>
          <a:xfrm>
            <a:off x="1069144" y="731520"/>
            <a:ext cx="9270609" cy="657665"/>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E1A7D28D-475E-032C-75A9-A539D2FEB3EA}"/>
              </a:ext>
            </a:extLst>
          </p:cNvPr>
          <p:cNvSpPr txBox="1"/>
          <p:nvPr/>
        </p:nvSpPr>
        <p:spPr>
          <a:xfrm>
            <a:off x="1223887" y="1060352"/>
            <a:ext cx="8961122" cy="4216539"/>
          </a:xfrm>
          <a:prstGeom prst="rect">
            <a:avLst/>
          </a:prstGeom>
          <a:noFill/>
        </p:spPr>
        <p:txBody>
          <a:bodyPr wrap="square" rtlCol="0">
            <a:spAutoFit/>
          </a:bodyPr>
          <a:lstStyle/>
          <a:p>
            <a:r>
              <a:rPr lang="en-US" sz="2800" dirty="0"/>
              <a:t>OBJECTIVES</a:t>
            </a:r>
          </a:p>
          <a:p>
            <a:pPr marL="342900" indent="-342900">
              <a:buFont typeface="Arial" panose="020B0604020202020204" pitchFamily="34" charset="0"/>
              <a:buChar char="•"/>
            </a:pPr>
            <a:r>
              <a:rPr lang="en-US" sz="2400" dirty="0"/>
              <a:t>To enhance SQL skills for querying, joining, and summarizing data.</a:t>
            </a:r>
          </a:p>
          <a:p>
            <a:pPr marL="342900" indent="-342900">
              <a:buFont typeface="Arial" panose="020B0604020202020204" pitchFamily="34" charset="0"/>
              <a:buChar char="•"/>
            </a:pPr>
            <a:r>
              <a:rPr lang="en-US" sz="2400" dirty="0"/>
              <a:t>To realistic datasets covering multiple business areas, including sales, production, human resources, and finance, for practical analysis and reporting.</a:t>
            </a:r>
          </a:p>
          <a:p>
            <a:pPr marL="342900" indent="-342900">
              <a:buFont typeface="Arial" panose="020B0604020202020204" pitchFamily="34" charset="0"/>
              <a:buChar char="•"/>
            </a:pPr>
            <a:r>
              <a:rPr lang="en-US" sz="2400" dirty="0"/>
              <a:t>To understand and apply concepts of fact and dimension tables for a more efficient, analytical database schema.</a:t>
            </a:r>
          </a:p>
          <a:p>
            <a:pPr marL="342900" indent="-342900">
              <a:buFont typeface="Arial" panose="020B0604020202020204" pitchFamily="34" charset="0"/>
              <a:buChar char="•"/>
            </a:pPr>
            <a:r>
              <a:rPr lang="en-US" sz="2400" dirty="0"/>
              <a:t>To improve students knowledge on analyzing data trend, generating reports, and building dashboard using SQL, Excel and </a:t>
            </a:r>
            <a:r>
              <a:rPr lang="en-US" sz="2400" dirty="0" err="1"/>
              <a:t>PowerBI</a:t>
            </a:r>
            <a:r>
              <a:rPr lang="en-US" sz="2400" dirty="0"/>
              <a:t>.</a:t>
            </a:r>
          </a:p>
        </p:txBody>
      </p:sp>
    </p:spTree>
    <p:extLst>
      <p:ext uri="{BB962C8B-B14F-4D97-AF65-F5344CB8AC3E}">
        <p14:creationId xmlns:p14="http://schemas.microsoft.com/office/powerpoint/2010/main" val="108678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C00-AA1D-8A0C-A7F9-5CE2137377AA}"/>
              </a:ext>
            </a:extLst>
          </p:cNvPr>
          <p:cNvSpPr>
            <a:spLocks noGrp="1"/>
          </p:cNvSpPr>
          <p:nvPr>
            <p:ph type="title"/>
          </p:nvPr>
        </p:nvSpPr>
        <p:spPr/>
        <p:txBody>
          <a:bodyPr/>
          <a:lstStyle/>
          <a:p>
            <a:r>
              <a:rPr lang="en-US" dirty="0"/>
              <a:t>METHODOLOGY</a:t>
            </a:r>
          </a:p>
        </p:txBody>
      </p:sp>
      <p:sp>
        <p:nvSpPr>
          <p:cNvPr id="6" name="Rectangle 2">
            <a:extLst>
              <a:ext uri="{FF2B5EF4-FFF2-40B4-BE49-F238E27FC236}">
                <a16:creationId xmlns:a16="http://schemas.microsoft.com/office/drawing/2014/main" id="{DD0AC7DD-AC2B-B253-9527-0C9B659A5546}"/>
              </a:ext>
            </a:extLst>
          </p:cNvPr>
          <p:cNvSpPr>
            <a:spLocks noGrp="1" noChangeArrowheads="1"/>
          </p:cNvSpPr>
          <p:nvPr>
            <p:ph idx="1"/>
          </p:nvPr>
        </p:nvSpPr>
        <p:spPr bwMode="auto">
          <a:xfrm>
            <a:off x="806928" y="2204527"/>
            <a:ext cx="980011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The methods employed in this project included data cleaning using SQL to ensure data accuracy and consistency, data warehousing with Excel for efficient organization and storage, and data visualization with Power BI to create clear and actionable insights.</a:t>
            </a:r>
          </a:p>
        </p:txBody>
      </p:sp>
    </p:spTree>
    <p:extLst>
      <p:ext uri="{BB962C8B-B14F-4D97-AF65-F5344CB8AC3E}">
        <p14:creationId xmlns:p14="http://schemas.microsoft.com/office/powerpoint/2010/main" val="437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131-87CA-D762-C89D-BA3EA292847B}"/>
              </a:ext>
            </a:extLst>
          </p:cNvPr>
          <p:cNvSpPr>
            <a:spLocks noGrp="1"/>
          </p:cNvSpPr>
          <p:nvPr>
            <p:ph type="title"/>
          </p:nvPr>
        </p:nvSpPr>
        <p:spPr/>
        <p:txBody>
          <a:bodyPr/>
          <a:lstStyle/>
          <a:p>
            <a:r>
              <a:rPr lang="en-US" dirty="0"/>
              <a:t>DATA CLEANING WITH SQL</a:t>
            </a:r>
          </a:p>
        </p:txBody>
      </p:sp>
      <p:sp>
        <p:nvSpPr>
          <p:cNvPr id="3" name="Content Placeholder 2">
            <a:extLst>
              <a:ext uri="{FF2B5EF4-FFF2-40B4-BE49-F238E27FC236}">
                <a16:creationId xmlns:a16="http://schemas.microsoft.com/office/drawing/2014/main" id="{DD79914C-0C7A-ACDA-4839-339355EA0866}"/>
              </a:ext>
            </a:extLst>
          </p:cNvPr>
          <p:cNvSpPr>
            <a:spLocks noGrp="1"/>
          </p:cNvSpPr>
          <p:nvPr>
            <p:ph idx="1"/>
          </p:nvPr>
        </p:nvSpPr>
        <p:spPr>
          <a:xfrm>
            <a:off x="820998" y="2505456"/>
            <a:ext cx="9613861" cy="923544"/>
          </a:xfrm>
        </p:spPr>
        <p:txBody>
          <a:bodyPr/>
          <a:lstStyle/>
          <a:p>
            <a:r>
              <a:rPr lang="en-US" dirty="0"/>
              <a:t>In SQL, different function like update, select, create, join, aggregate.</a:t>
            </a:r>
          </a:p>
        </p:txBody>
      </p:sp>
      <p:pic>
        <p:nvPicPr>
          <p:cNvPr id="5" name="Picture 4">
            <a:extLst>
              <a:ext uri="{FF2B5EF4-FFF2-40B4-BE49-F238E27FC236}">
                <a16:creationId xmlns:a16="http://schemas.microsoft.com/office/drawing/2014/main" id="{01DD89A7-2561-D92A-A095-67D7244FC977}"/>
              </a:ext>
            </a:extLst>
          </p:cNvPr>
          <p:cNvPicPr>
            <a:picLocks noChangeAspect="1"/>
          </p:cNvPicPr>
          <p:nvPr/>
        </p:nvPicPr>
        <p:blipFill>
          <a:blip r:embed="rId2"/>
          <a:stretch>
            <a:fillRect/>
          </a:stretch>
        </p:blipFill>
        <p:spPr>
          <a:xfrm>
            <a:off x="2192581" y="3279179"/>
            <a:ext cx="6589339" cy="3473313"/>
          </a:xfrm>
          <a:prstGeom prst="rect">
            <a:avLst/>
          </a:prstGeom>
        </p:spPr>
      </p:pic>
    </p:spTree>
    <p:extLst>
      <p:ext uri="{BB962C8B-B14F-4D97-AF65-F5344CB8AC3E}">
        <p14:creationId xmlns:p14="http://schemas.microsoft.com/office/powerpoint/2010/main" val="7897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3401-67B8-70B2-636E-8427C8A3F648}"/>
              </a:ext>
            </a:extLst>
          </p:cNvPr>
          <p:cNvSpPr>
            <a:spLocks noGrp="1"/>
          </p:cNvSpPr>
          <p:nvPr>
            <p:ph type="title"/>
          </p:nvPr>
        </p:nvSpPr>
        <p:spPr/>
        <p:txBody>
          <a:bodyPr/>
          <a:lstStyle/>
          <a:p>
            <a:r>
              <a:rPr lang="en-US" dirty="0"/>
              <a:t>DATA WAREHOUSING WITH EXCEL</a:t>
            </a:r>
          </a:p>
        </p:txBody>
      </p:sp>
      <p:sp>
        <p:nvSpPr>
          <p:cNvPr id="3" name="Content Placeholder 2">
            <a:extLst>
              <a:ext uri="{FF2B5EF4-FFF2-40B4-BE49-F238E27FC236}">
                <a16:creationId xmlns:a16="http://schemas.microsoft.com/office/drawing/2014/main" id="{8E0B7020-346E-821C-BB60-911E79478AF7}"/>
              </a:ext>
            </a:extLst>
          </p:cNvPr>
          <p:cNvSpPr>
            <a:spLocks noGrp="1"/>
          </p:cNvSpPr>
          <p:nvPr>
            <p:ph idx="1"/>
          </p:nvPr>
        </p:nvSpPr>
        <p:spPr>
          <a:xfrm>
            <a:off x="680321" y="2153993"/>
            <a:ext cx="9613861" cy="1080938"/>
          </a:xfrm>
        </p:spPr>
        <p:txBody>
          <a:bodyPr/>
          <a:lstStyle/>
          <a:p>
            <a:r>
              <a:rPr lang="en-US" dirty="0"/>
              <a:t>After the data was cleaned using SQL tool, necessary tables were moved to excel for data warehousing before being moved to </a:t>
            </a:r>
            <a:r>
              <a:rPr lang="en-US" dirty="0" err="1"/>
              <a:t>PowerBI</a:t>
            </a:r>
            <a:r>
              <a:rPr lang="en-US" dirty="0"/>
              <a:t> for visualization.</a:t>
            </a:r>
          </a:p>
        </p:txBody>
      </p:sp>
      <p:pic>
        <p:nvPicPr>
          <p:cNvPr id="7" name="Picture 6">
            <a:extLst>
              <a:ext uri="{FF2B5EF4-FFF2-40B4-BE49-F238E27FC236}">
                <a16:creationId xmlns:a16="http://schemas.microsoft.com/office/drawing/2014/main" id="{A58ACD73-9F98-3E5C-1762-7D27AE8F6372}"/>
              </a:ext>
            </a:extLst>
          </p:cNvPr>
          <p:cNvPicPr>
            <a:picLocks noChangeAspect="1"/>
          </p:cNvPicPr>
          <p:nvPr/>
        </p:nvPicPr>
        <p:blipFill>
          <a:blip r:embed="rId2"/>
          <a:stretch>
            <a:fillRect/>
          </a:stretch>
        </p:blipFill>
        <p:spPr>
          <a:xfrm>
            <a:off x="5120640" y="3024025"/>
            <a:ext cx="5359791" cy="3539210"/>
          </a:xfrm>
          <a:prstGeom prst="rect">
            <a:avLst/>
          </a:prstGeom>
        </p:spPr>
      </p:pic>
    </p:spTree>
    <p:extLst>
      <p:ext uri="{BB962C8B-B14F-4D97-AF65-F5344CB8AC3E}">
        <p14:creationId xmlns:p14="http://schemas.microsoft.com/office/powerpoint/2010/main" val="34639328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970</TotalTime>
  <Words>985</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Trebuchet MS</vt:lpstr>
      <vt:lpstr>Berlin</vt:lpstr>
      <vt:lpstr>ADVENTURE WORK </vt:lpstr>
      <vt:lpstr>OUTLINE</vt:lpstr>
      <vt:lpstr>INTRODUCTION</vt:lpstr>
      <vt:lpstr>DATABASE OVERVIEW</vt:lpstr>
      <vt:lpstr>AIM AND OBJECTIVES</vt:lpstr>
      <vt:lpstr>PowerPoint Presentation</vt:lpstr>
      <vt:lpstr>METHODOLOGY</vt:lpstr>
      <vt:lpstr>DATA CLEANING WITH SQL</vt:lpstr>
      <vt:lpstr>DATA WAREHOUSING WITH EXCEL</vt:lpstr>
      <vt:lpstr>ANALYSIS INSIGHTS</vt:lpstr>
      <vt:lpstr>CUSTOMERS DEMOGRAPHICS</vt:lpstr>
      <vt:lpstr>YEARLY REVENUE</vt:lpstr>
      <vt:lpstr>EMPLOYEE PERFORMANCE</vt:lpstr>
      <vt:lpstr>EMPLOYEE PERFORMANCE</vt:lpstr>
      <vt:lpstr>MARKET TREND AND REVENUE TRACKING</vt:lpstr>
      <vt:lpstr>KEY ANALYSIS INSIGHTS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Karen Shokunbi</dc:creator>
  <cp:lastModifiedBy>Karen Shokunbi</cp:lastModifiedBy>
  <cp:revision>15</cp:revision>
  <dcterms:created xsi:type="dcterms:W3CDTF">2024-12-06T12:13:48Z</dcterms:created>
  <dcterms:modified xsi:type="dcterms:W3CDTF">2025-02-04T18:40:47Z</dcterms:modified>
</cp:coreProperties>
</file>