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 Juan López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“Escribir una cita aquí”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2006600"/>
            <a:ext cx="10464800" cy="3302000"/>
          </a:xfrm>
          <a:prstGeom prst="rect">
            <a:avLst/>
          </a:prstGeom>
        </p:spPr>
        <p:txBody>
          <a:bodyPr/>
          <a:lstStyle>
            <a:lvl1pPr defTabSz="408940">
              <a:defRPr sz="5600"/>
            </a:lvl1pPr>
          </a:lstStyle>
          <a:p>
            <a:pPr/>
            <a:r>
              <a:t>Modelo Difuso basado en imágenes RGBD para identificar la biometría geométrica-facial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68834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Yolani Beltrán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672058" y="301081"/>
            <a:ext cx="11660684" cy="96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432308">
              <a:spcBef>
                <a:spcPts val="3100"/>
              </a:spcBef>
              <a:defRPr sz="2812"/>
            </a:lvl1pPr>
          </a:lstStyle>
          <a:p>
            <a:pPr/>
            <a:r>
              <a:t>Otro ejemplo es para reconocer el color de la cara: usando la piel, cabello y color de ojos.</a:t>
            </a:r>
          </a:p>
        </p:txBody>
      </p:sp>
      <p:sp>
        <p:nvSpPr>
          <p:cNvPr id="201" name="Shape 201"/>
          <p:cNvSpPr/>
          <p:nvPr/>
        </p:nvSpPr>
        <p:spPr>
          <a:xfrm>
            <a:off x="1524906" y="1434370"/>
            <a:ext cx="11660684" cy="96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4200"/>
              </a:spcBef>
            </a:lvl1pPr>
          </a:lstStyle>
          <a:p>
            <a:pPr/>
            <a:r>
              <a:t>Tomando en cuenta el color RGB [0…255]</a:t>
            </a:r>
          </a:p>
        </p:txBody>
      </p:sp>
      <p:pic>
        <p:nvPicPr>
          <p:cNvPr id="202" name="Captura de pantalla 2016-03-06 a las 14.53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8198" y="2479820"/>
            <a:ext cx="6083301" cy="2425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Captura de pantalla 2016-03-06 a las 14.54.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512" y="5345421"/>
            <a:ext cx="6299201" cy="2451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Captura de pantalla 2016-03-06 a las 14.54.0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64855" y="6971052"/>
            <a:ext cx="6057901" cy="248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/>
        </p:nvSpPr>
        <p:spPr>
          <a:xfrm>
            <a:off x="2899723" y="3545654"/>
            <a:ext cx="1005773" cy="663315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06" name="Shape 206"/>
          <p:cNvSpPr/>
          <p:nvPr/>
        </p:nvSpPr>
        <p:spPr>
          <a:xfrm flipV="1">
            <a:off x="2919622" y="2775321"/>
            <a:ext cx="967264" cy="642064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1384309" y="3040502"/>
            <a:ext cx="1571181" cy="822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362204">
              <a:spcBef>
                <a:spcPts val="2600"/>
              </a:spcBef>
              <a:defRPr sz="2356"/>
            </a:lvl1pPr>
          </a:lstStyle>
          <a:p>
            <a:pPr/>
            <a:r>
              <a:t>Intervalo de puntos</a:t>
            </a:r>
          </a:p>
        </p:txBody>
      </p:sp>
      <p:sp>
        <p:nvSpPr>
          <p:cNvPr id="208" name="Shape 208"/>
          <p:cNvSpPr/>
          <p:nvPr/>
        </p:nvSpPr>
        <p:spPr>
          <a:xfrm flipV="1">
            <a:off x="2918994" y="7294749"/>
            <a:ext cx="2977264" cy="1066625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09" name="Shape 209"/>
          <p:cNvSpPr/>
          <p:nvPr/>
        </p:nvSpPr>
        <p:spPr>
          <a:xfrm flipH="1" flipV="1">
            <a:off x="515835" y="7282392"/>
            <a:ext cx="2222628" cy="1077877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1428826" y="8099967"/>
            <a:ext cx="3181734" cy="822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490727">
              <a:spcBef>
                <a:spcPts val="3500"/>
              </a:spcBef>
              <a:defRPr sz="3191"/>
            </a:lvl1pPr>
          </a:lstStyle>
          <a:p>
            <a:pPr/>
            <a:r>
              <a:t>Espacio de color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Captura de pantalla 2016-03-06 a las 21.30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48" y="1388360"/>
            <a:ext cx="11204504" cy="69768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body" sz="quarter" idx="1"/>
          </p:nvPr>
        </p:nvSpPr>
        <p:spPr>
          <a:xfrm>
            <a:off x="652500" y="281284"/>
            <a:ext cx="11699799" cy="628703"/>
          </a:xfrm>
          <a:prstGeom prst="rect">
            <a:avLst/>
          </a:prstGeom>
        </p:spPr>
        <p:txBody>
          <a:bodyPr/>
          <a:lstStyle>
            <a:lvl1pPr marL="0" indent="0" defTabSz="379729">
              <a:spcBef>
                <a:spcPts val="2700"/>
              </a:spcBef>
              <a:buSzTx/>
              <a:buNone/>
              <a:defRPr sz="2470"/>
            </a:lvl1pPr>
          </a:lstStyle>
          <a:p>
            <a:pPr/>
            <a:r>
              <a:t>Se descubrieron al menos 30 configuraciones necesarias para descubrir una cara</a:t>
            </a:r>
          </a:p>
        </p:txBody>
      </p:sp>
      <p:pic>
        <p:nvPicPr>
          <p:cNvPr id="215" name="Captura de pantalla 2016-03-06 a las 15.03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6858" y="1695117"/>
            <a:ext cx="9423040" cy="14816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Captura de pantalla 2016-03-06 a las 15.04.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2937" y="3508323"/>
            <a:ext cx="7598926" cy="5674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176647" y="406400"/>
            <a:ext cx="12651506" cy="1150762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Puntos Cefalometricos y Puntos Craneometricos</a:t>
            </a:r>
          </a:p>
        </p:txBody>
      </p:sp>
      <p:sp>
        <p:nvSpPr>
          <p:cNvPr id="123" name="Shape 123"/>
          <p:cNvSpPr/>
          <p:nvPr>
            <p:ph type="body" sz="half" idx="1"/>
          </p:nvPr>
        </p:nvSpPr>
        <p:spPr>
          <a:xfrm>
            <a:off x="8169603" y="2049471"/>
            <a:ext cx="4618642" cy="6506743"/>
          </a:xfrm>
          <a:prstGeom prst="rect">
            <a:avLst/>
          </a:prstGeom>
        </p:spPr>
        <p:txBody>
          <a:bodyPr/>
          <a:lstStyle/>
          <a:p>
            <a:pPr marL="356615" indent="-356615" defTabSz="455675">
              <a:spcBef>
                <a:spcPts val="3200"/>
              </a:spcBef>
              <a:defRPr b="1" sz="2262">
                <a:latin typeface="Helvetica"/>
                <a:ea typeface="Helvetica"/>
                <a:cs typeface="Helvetica"/>
                <a:sym typeface="Helvetica"/>
              </a:defRPr>
            </a:pPr>
            <a:r>
              <a:t>Puntos craneales</a:t>
            </a:r>
          </a:p>
          <a:p>
            <a:pPr lvl="1" marL="0" indent="178307" defTabSz="455675">
              <a:spcBef>
                <a:spcPts val="3200"/>
              </a:spcBef>
              <a:buSzTx/>
              <a:buNone/>
              <a:defRPr sz="2262"/>
            </a:pPr>
            <a:r>
              <a:t>G. Facial[v, sg, g, eu, at]</a:t>
            </a:r>
          </a:p>
          <a:p>
            <a:pPr lvl="1" marL="0" indent="178307" defTabSz="455675">
              <a:spcBef>
                <a:spcPts val="3200"/>
              </a:spcBef>
              <a:buSzTx/>
              <a:buNone/>
              <a:defRPr sz="2262"/>
            </a:pPr>
            <a:r>
              <a:t>Laterales[zy, go]</a:t>
            </a:r>
          </a:p>
          <a:p>
            <a:pPr lvl="1" marL="0" indent="178307" defTabSz="455675">
              <a:spcBef>
                <a:spcPts val="3200"/>
              </a:spcBef>
              <a:buSzTx/>
              <a:buNone/>
              <a:defRPr sz="2262"/>
            </a:pPr>
            <a:r>
              <a:t>Orbitales[ec, en, il, im, or]</a:t>
            </a:r>
          </a:p>
          <a:p>
            <a:pPr lvl="1" marL="0" indent="178307" defTabSz="455675">
              <a:spcBef>
                <a:spcPts val="3200"/>
              </a:spcBef>
              <a:buSzTx/>
              <a:buNone/>
              <a:defRPr sz="2262"/>
            </a:pPr>
            <a:r>
              <a:t>Nasales[n, na, prn, sn, al]</a:t>
            </a:r>
          </a:p>
          <a:p>
            <a:pPr lvl="1" marL="0" indent="178307" defTabSz="455675">
              <a:spcBef>
                <a:spcPts val="3200"/>
              </a:spcBef>
              <a:buSzTx/>
              <a:buNone/>
              <a:defRPr sz="2262"/>
            </a:pPr>
            <a:r>
              <a:t>Labiales</a:t>
            </a:r>
            <a:r>
              <a:rPr sz="2340"/>
              <a:t>[sls, ls, sto, li, ch]</a:t>
            </a:r>
            <a:endParaRPr sz="2340"/>
          </a:p>
          <a:p>
            <a:pPr lvl="1" marL="0" indent="178307" defTabSz="455675">
              <a:spcBef>
                <a:spcPts val="3200"/>
              </a:spcBef>
              <a:buSzTx/>
              <a:buNone/>
              <a:defRPr sz="2262"/>
            </a:pPr>
            <a:r>
              <a:rPr sz="2340"/>
              <a:t>Menton[lm, pog, gn]</a:t>
            </a:r>
            <a:endParaRPr sz="2340"/>
          </a:p>
          <a:p>
            <a:pPr lvl="1" marL="0" indent="178307" defTabSz="455675">
              <a:spcBef>
                <a:spcPts val="3200"/>
              </a:spcBef>
              <a:buSzTx/>
              <a:buNone/>
              <a:defRPr sz="2262"/>
            </a:pPr>
            <a:r>
              <a:rPr sz="2340"/>
              <a:t>Auriculares[sa, sba, pra, pa, tr]</a:t>
            </a:r>
          </a:p>
        </p:txBody>
      </p:sp>
      <p:pic>
        <p:nvPicPr>
          <p:cNvPr id="124" name="Captura de pantalla 2016-03-04 a las 22.28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556" y="2037522"/>
            <a:ext cx="7794274" cy="5678556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196802" y="8000089"/>
            <a:ext cx="12611195" cy="1516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just">
              <a:spcBef>
                <a:spcPts val="4200"/>
              </a:spcBef>
            </a:lvl1pPr>
          </a:lstStyle>
          <a:p>
            <a:pPr/>
            <a:r>
              <a:t>Puntos cefalometricos directamente relacionados al esqueleto subyacente y sus puntos craneaometricos.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952500" y="178541"/>
            <a:ext cx="11099800" cy="1259988"/>
          </a:xfrm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Planos Faciales</a:t>
            </a:r>
          </a:p>
        </p:txBody>
      </p:sp>
      <p:sp>
        <p:nvSpPr>
          <p:cNvPr id="128" name="Shape 128"/>
          <p:cNvSpPr/>
          <p:nvPr>
            <p:ph type="body" sz="half" idx="1"/>
          </p:nvPr>
        </p:nvSpPr>
        <p:spPr>
          <a:xfrm>
            <a:off x="7641331" y="1372881"/>
            <a:ext cx="5047181" cy="7007838"/>
          </a:xfrm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MSP(Midsagittal Plane)</a:t>
            </a:r>
          </a:p>
          <a:p>
            <a:pPr>
              <a:defRPr sz="2700"/>
            </a:pPr>
            <a:r>
              <a:t>MFP(Midfacial Plane)</a:t>
            </a:r>
          </a:p>
          <a:p>
            <a:pPr>
              <a:defRPr sz="2700"/>
            </a:pPr>
            <a:r>
              <a:t>TNP(Transverse Nasal Plane)</a:t>
            </a:r>
          </a:p>
          <a:p>
            <a:pPr>
              <a:defRPr sz="2700"/>
            </a:pPr>
            <a:r>
              <a:t>TGP(Transgabellar Plane)</a:t>
            </a:r>
          </a:p>
        </p:txBody>
      </p:sp>
      <p:pic>
        <p:nvPicPr>
          <p:cNvPr id="129" name="Captura de pantalla 2016-03-04 a las 22.47.58-enhanced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89" y="1530842"/>
            <a:ext cx="7543765" cy="64416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82500" y="8064834"/>
            <a:ext cx="12639800" cy="1561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16052" indent="-416052" algn="l" defTabSz="531622">
              <a:spcBef>
                <a:spcPts val="3800"/>
              </a:spcBef>
              <a:buSzPct val="75000"/>
              <a:buChar char="•"/>
              <a:defRPr sz="2457"/>
            </a:pPr>
            <a:r>
              <a:t>Puntos de la Cara</a:t>
            </a:r>
          </a:p>
          <a:p>
            <a:pPr algn="l" defTabSz="531622">
              <a:spcBef>
                <a:spcPts val="3800"/>
              </a:spcBef>
              <a:defRPr sz="2457"/>
            </a:pPr>
            <a:r>
              <a:t>1:Frontal 2:Nasal 3:Labial 4:Mental 5:Orbital 6:Zigomaxiliar 7:Bucomandibular 8: Auricular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170332" y="125958"/>
            <a:ext cx="12664137" cy="819350"/>
          </a:xfrm>
          <a:prstGeom prst="rect">
            <a:avLst/>
          </a:prstGeom>
        </p:spPr>
        <p:txBody>
          <a:bodyPr/>
          <a:lstStyle>
            <a:lvl1pPr defTabSz="344677">
              <a:defRPr sz="4719"/>
            </a:lvl1pPr>
          </a:lstStyle>
          <a:p>
            <a:pPr/>
            <a:r>
              <a:t>Modelo de Puntos Faciales</a:t>
            </a:r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xfrm>
            <a:off x="1995126" y="2897167"/>
            <a:ext cx="3576208" cy="696794"/>
          </a:xfrm>
          <a:prstGeom prst="rect">
            <a:avLst/>
          </a:prstGeom>
        </p:spPr>
        <p:txBody>
          <a:bodyPr/>
          <a:lstStyle/>
          <a:p>
            <a:pPr marL="0" indent="0" defTabSz="233679">
              <a:spcBef>
                <a:spcPts val="1600"/>
              </a:spcBef>
              <a:buSzTx/>
              <a:buNone/>
              <a:defRPr sz="1840"/>
            </a:pPr>
            <a:r>
              <a:rPr sz="2320"/>
              <a:t>Conjunto de puntos</a:t>
            </a:r>
            <a:r>
              <a:t> </a:t>
            </a:r>
          </a:p>
        </p:txBody>
      </p:sp>
      <p:pic>
        <p:nvPicPr>
          <p:cNvPr id="134" name="Captura de pantalla 2016-03-04 a las 23.02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570" y="3614024"/>
            <a:ext cx="5690480" cy="696795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 flipH="1" flipV="1">
            <a:off x="2138948" y="4330882"/>
            <a:ext cx="871522" cy="133218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6" name="Shape 136"/>
          <p:cNvSpPr/>
          <p:nvPr/>
        </p:nvSpPr>
        <p:spPr>
          <a:xfrm flipH="1" flipV="1">
            <a:off x="2777340" y="4330882"/>
            <a:ext cx="519167" cy="133480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7" name="Shape 137"/>
          <p:cNvSpPr/>
          <p:nvPr/>
        </p:nvSpPr>
        <p:spPr>
          <a:xfrm flipV="1">
            <a:off x="3523617" y="4330882"/>
            <a:ext cx="1" cy="133913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8" name="Shape 138"/>
          <p:cNvSpPr/>
          <p:nvPr/>
        </p:nvSpPr>
        <p:spPr>
          <a:xfrm flipV="1">
            <a:off x="3751190" y="4330882"/>
            <a:ext cx="444854" cy="133597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9" name="Shape 139"/>
          <p:cNvSpPr/>
          <p:nvPr/>
        </p:nvSpPr>
        <p:spPr>
          <a:xfrm>
            <a:off x="4369677" y="4590776"/>
            <a:ext cx="4872422" cy="819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97941">
              <a:spcBef>
                <a:spcPts val="2100"/>
              </a:spcBef>
              <a:defRPr sz="2346"/>
            </a:lvl1pPr>
          </a:lstStyle>
          <a:p>
            <a:pPr/>
            <a:r>
              <a:t>Cada punto ha sido asociado con tres enteros</a:t>
            </a:r>
          </a:p>
        </p:txBody>
      </p:sp>
      <p:pic>
        <p:nvPicPr>
          <p:cNvPr id="140" name="Captura de pantalla 2016-03-04 a las 23.09.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5146" y="5843611"/>
            <a:ext cx="4317327" cy="630097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5626653" y="5936330"/>
            <a:ext cx="2048432" cy="444659"/>
          </a:xfrm>
          <a:prstGeom prst="rightArrow">
            <a:avLst>
              <a:gd name="adj1" fmla="val 32000"/>
              <a:gd name="adj2" fmla="val 182792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7862922" y="5810262"/>
            <a:ext cx="3576209" cy="696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33679">
              <a:spcBef>
                <a:spcPts val="1600"/>
              </a:spcBef>
              <a:defRPr sz="2320"/>
            </a:lvl1pPr>
          </a:lstStyle>
          <a:p>
            <a:pPr>
              <a:defRPr sz="1840"/>
            </a:pPr>
            <a:r>
              <a:rPr sz="2320"/>
              <a:t>Coordenadas en el plano</a:t>
            </a:r>
          </a:p>
        </p:txBody>
      </p:sp>
      <p:pic>
        <p:nvPicPr>
          <p:cNvPr id="143" name="Captura de pantalla 2016-03-04 a las 23.19.5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87103" y="8723358"/>
            <a:ext cx="4437570" cy="457308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>
            <a:off x="2682058" y="7786133"/>
            <a:ext cx="8580986" cy="819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426466">
              <a:spcBef>
                <a:spcPts val="3000"/>
              </a:spcBef>
              <a:defRPr sz="3358"/>
            </a:lvl1pPr>
          </a:lstStyle>
          <a:p>
            <a:pPr/>
            <a:r>
              <a:t>Numero de puntos para representar la nube</a:t>
            </a:r>
          </a:p>
        </p:txBody>
      </p:sp>
      <p:sp>
        <p:nvSpPr>
          <p:cNvPr id="145" name="Shape 145"/>
          <p:cNvSpPr/>
          <p:nvPr/>
        </p:nvSpPr>
        <p:spPr>
          <a:xfrm flipH="1">
            <a:off x="4438256" y="2507226"/>
            <a:ext cx="2257958" cy="10640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6823640" y="1720940"/>
            <a:ext cx="1001652" cy="696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33679">
              <a:spcBef>
                <a:spcPts val="1600"/>
              </a:spcBef>
              <a:defRPr sz="2320"/>
            </a:lvl1pPr>
          </a:lstStyle>
          <a:p>
            <a:pPr>
              <a:defRPr sz="1840"/>
            </a:pPr>
            <a:r>
              <a:rPr sz="2320"/>
              <a:t>Index </a:t>
            </a:r>
          </a:p>
        </p:txBody>
      </p:sp>
      <p:pic>
        <p:nvPicPr>
          <p:cNvPr id="147" name="Captura de pantalla 2016-03-04 a las 23.27.0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37859" y="1848915"/>
            <a:ext cx="582987" cy="630097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8521834" y="1754289"/>
            <a:ext cx="3098463" cy="819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62889">
              <a:spcBef>
                <a:spcPts val="1800"/>
              </a:spcBef>
              <a:defRPr sz="2070"/>
            </a:lvl1pPr>
          </a:lstStyle>
          <a:p>
            <a:pPr/>
            <a:r>
              <a:t>Conjunto de puntos a los que pertenece el punto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Captura de pantalla 2016-03-04 a las 23.45.18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92955" y="6179074"/>
            <a:ext cx="3194814" cy="30977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Captura de pantalla 2016-03-04 a las 23.33.52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52792" y="1413570"/>
            <a:ext cx="3194814" cy="29441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Captura de pantalla 2016-03-04 a las 23.31.4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52410" y="1343720"/>
            <a:ext cx="3194813" cy="2944114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/>
          <p:nvPr>
            <p:ph type="title"/>
          </p:nvPr>
        </p:nvSpPr>
        <p:spPr>
          <a:xfrm>
            <a:off x="952500" y="26979"/>
            <a:ext cx="11099800" cy="843450"/>
          </a:xfrm>
          <a:prstGeom prst="rect">
            <a:avLst/>
          </a:prstGeom>
        </p:spPr>
        <p:txBody>
          <a:bodyPr/>
          <a:lstStyle>
            <a:lvl1pPr defTabSz="350520">
              <a:defRPr sz="4800"/>
            </a:lvl1pPr>
          </a:lstStyle>
          <a:p>
            <a:pPr/>
            <a:r>
              <a:t>Ejemplos</a:t>
            </a:r>
          </a:p>
        </p:txBody>
      </p:sp>
      <p:sp>
        <p:nvSpPr>
          <p:cNvPr id="154" name="Shape 154"/>
          <p:cNvSpPr/>
          <p:nvPr/>
        </p:nvSpPr>
        <p:spPr>
          <a:xfrm>
            <a:off x="1292572" y="681868"/>
            <a:ext cx="2914489" cy="565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27152">
              <a:defRPr sz="2464"/>
            </a:lvl1pPr>
          </a:lstStyle>
          <a:p>
            <a:pPr/>
            <a:r>
              <a:t>Puntos de Esquinas</a:t>
            </a:r>
          </a:p>
        </p:txBody>
      </p:sp>
      <p:sp>
        <p:nvSpPr>
          <p:cNvPr id="155" name="Shape 155"/>
          <p:cNvSpPr/>
          <p:nvPr/>
        </p:nvSpPr>
        <p:spPr>
          <a:xfrm>
            <a:off x="8246621" y="893263"/>
            <a:ext cx="2407155" cy="497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50520">
              <a:defRPr sz="2640"/>
            </a:lvl1pPr>
          </a:lstStyle>
          <a:p>
            <a:pPr/>
            <a:r>
              <a:t>Bordes</a:t>
            </a:r>
          </a:p>
        </p:txBody>
      </p:sp>
      <p:sp>
        <p:nvSpPr>
          <p:cNvPr id="156" name="Shape 156"/>
          <p:cNvSpPr/>
          <p:nvPr/>
        </p:nvSpPr>
        <p:spPr>
          <a:xfrm>
            <a:off x="7992955" y="5639165"/>
            <a:ext cx="2914488" cy="565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91414">
              <a:defRPr sz="2948"/>
            </a:lvl1pPr>
          </a:lstStyle>
          <a:p>
            <a:pPr/>
            <a:r>
              <a:t>Puntos Interiores</a:t>
            </a:r>
          </a:p>
        </p:txBody>
      </p:sp>
      <p:sp>
        <p:nvSpPr>
          <p:cNvPr id="157" name="Shape 157"/>
          <p:cNvSpPr/>
          <p:nvPr/>
        </p:nvSpPr>
        <p:spPr>
          <a:xfrm>
            <a:off x="2277920" y="3945358"/>
            <a:ext cx="1762706" cy="237522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8" name="Shape 158"/>
          <p:cNvSpPr/>
          <p:nvPr/>
        </p:nvSpPr>
        <p:spPr>
          <a:xfrm flipH="1">
            <a:off x="4725621" y="3994736"/>
            <a:ext cx="4458875" cy="2280203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9" name="Shape 159"/>
          <p:cNvSpPr/>
          <p:nvPr/>
        </p:nvSpPr>
        <p:spPr>
          <a:xfrm flipH="1" flipV="1">
            <a:off x="5011965" y="6866178"/>
            <a:ext cx="4267024" cy="652962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1696930" y="6511142"/>
            <a:ext cx="2914488" cy="1333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262889">
              <a:defRPr sz="1979"/>
            </a:lvl1pPr>
          </a:lstStyle>
          <a:p>
            <a:pPr/>
            <a:r>
              <a:t>Cada punto en la nube de puntos pertenece a uno de estos tres conjuntos de puntos</a:t>
            </a:r>
          </a:p>
        </p:txBody>
      </p:sp>
      <p:sp>
        <p:nvSpPr>
          <p:cNvPr id="161" name="Shape 161"/>
          <p:cNvSpPr/>
          <p:nvPr/>
        </p:nvSpPr>
        <p:spPr>
          <a:xfrm>
            <a:off x="3230659" y="2937395"/>
            <a:ext cx="2137874" cy="528231"/>
          </a:xfrm>
          <a:prstGeom prst="line">
            <a:avLst/>
          </a:prstGeom>
          <a:ln w="25400">
            <a:solidFill>
              <a:srgbClr val="97181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2" name="Shape 162"/>
          <p:cNvSpPr/>
          <p:nvPr/>
        </p:nvSpPr>
        <p:spPr>
          <a:xfrm>
            <a:off x="4780954" y="3247296"/>
            <a:ext cx="2407156" cy="497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50520">
              <a:defRPr sz="2640"/>
            </a:lvl1pPr>
          </a:lstStyle>
          <a:p>
            <a:pPr/>
            <a:r>
              <a:t>Enlaces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952500" y="10483"/>
            <a:ext cx="11099800" cy="861879"/>
          </a:xfrm>
          <a:prstGeom prst="rect">
            <a:avLst/>
          </a:prstGeom>
        </p:spPr>
        <p:txBody>
          <a:bodyPr/>
          <a:lstStyle>
            <a:lvl1pPr defTabSz="362204">
              <a:defRPr sz="4960"/>
            </a:lvl1pPr>
          </a:lstStyle>
          <a:p>
            <a:pPr/>
            <a:r>
              <a:t>Matriz de conectividad</a:t>
            </a:r>
          </a:p>
        </p:txBody>
      </p:sp>
      <p:pic>
        <p:nvPicPr>
          <p:cNvPr id="165" name="Captura de pantalla 2016-03-05 a las 1.11.35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7976" y="1146310"/>
            <a:ext cx="5744629" cy="3608265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/>
          <p:nvPr/>
        </p:nvSpPr>
        <p:spPr>
          <a:xfrm flipH="1" flipV="1">
            <a:off x="6153149" y="2472352"/>
            <a:ext cx="1871139" cy="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7" name="Shape 167"/>
          <p:cNvSpPr/>
          <p:nvPr/>
        </p:nvSpPr>
        <p:spPr>
          <a:xfrm flipH="1">
            <a:off x="6131680" y="3787103"/>
            <a:ext cx="1871139" cy="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8" name="Shape 168"/>
          <p:cNvSpPr/>
          <p:nvPr/>
        </p:nvSpPr>
        <p:spPr>
          <a:xfrm>
            <a:off x="5789547" y="2319876"/>
            <a:ext cx="278275" cy="304953"/>
          </a:xfrm>
          <a:prstGeom prst="rect">
            <a:avLst/>
          </a:prstGeom>
          <a:ln w="25400">
            <a:solidFill>
              <a:srgbClr val="BD59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5789547" y="3634627"/>
            <a:ext cx="278275" cy="304953"/>
          </a:xfrm>
          <a:prstGeom prst="rect">
            <a:avLst/>
          </a:prstGeom>
          <a:ln w="25400">
            <a:solidFill>
              <a:srgbClr val="BD59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8096915" y="2202061"/>
            <a:ext cx="3694237" cy="54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245363">
              <a:defRPr sz="2856"/>
            </a:lvl1pPr>
          </a:lstStyle>
          <a:p>
            <a:pPr/>
            <a:r>
              <a:t>Conexión completa</a:t>
            </a:r>
          </a:p>
        </p:txBody>
      </p:sp>
      <p:sp>
        <p:nvSpPr>
          <p:cNvPr id="171" name="Shape 171"/>
          <p:cNvSpPr/>
          <p:nvPr/>
        </p:nvSpPr>
        <p:spPr>
          <a:xfrm>
            <a:off x="7635012" y="3516812"/>
            <a:ext cx="3694237" cy="54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245363">
              <a:defRPr sz="2856"/>
            </a:lvl1pPr>
          </a:lstStyle>
          <a:p>
            <a:pPr/>
            <a:r>
              <a:t>Conexión nula</a:t>
            </a:r>
          </a:p>
        </p:txBody>
      </p:sp>
      <p:pic>
        <p:nvPicPr>
          <p:cNvPr id="172" name="Captura de pantalla 2016-03-05 a las 1.19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5429" y="5883928"/>
            <a:ext cx="7444011" cy="844062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/>
        </p:nvSpPr>
        <p:spPr>
          <a:xfrm>
            <a:off x="3090978" y="6701845"/>
            <a:ext cx="6492913" cy="1134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262889">
              <a:defRPr sz="3059"/>
            </a:lvl1pPr>
          </a:lstStyle>
          <a:p>
            <a:pPr/>
            <a:r>
              <a:t>Calcula la diferencia de profundidad entre dos puntos vecinos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968996" y="-6014"/>
            <a:ext cx="10815365" cy="752719"/>
          </a:xfrm>
          <a:prstGeom prst="rect">
            <a:avLst/>
          </a:prstGeom>
        </p:spPr>
        <p:txBody>
          <a:bodyPr/>
          <a:lstStyle>
            <a:lvl1pPr defTabSz="303783">
              <a:defRPr sz="4160"/>
            </a:lvl1pPr>
          </a:lstStyle>
          <a:p>
            <a:pPr/>
            <a:r>
              <a:t>Logica Difusa</a:t>
            </a:r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2639754" y="796891"/>
            <a:ext cx="7725292" cy="752719"/>
          </a:xfrm>
          <a:prstGeom prst="rect">
            <a:avLst/>
          </a:prstGeom>
        </p:spPr>
        <p:txBody>
          <a:bodyPr/>
          <a:lstStyle>
            <a:lvl1pPr marL="0" indent="0" defTabSz="566674">
              <a:spcBef>
                <a:spcPts val="4000"/>
              </a:spcBef>
              <a:buSzTx/>
              <a:buNone/>
              <a:defRPr sz="3686"/>
            </a:lvl1pPr>
          </a:lstStyle>
          <a:p>
            <a:pPr/>
            <a:r>
              <a:t>Se basa en el grado de pertenencia</a:t>
            </a:r>
          </a:p>
        </p:txBody>
      </p:sp>
      <p:sp>
        <p:nvSpPr>
          <p:cNvPr id="177" name="Shape 177"/>
          <p:cNvSpPr/>
          <p:nvPr/>
        </p:nvSpPr>
        <p:spPr>
          <a:xfrm>
            <a:off x="517822" y="1011194"/>
            <a:ext cx="11717712" cy="7445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just">
              <a:spcBef>
                <a:spcPts val="4200"/>
              </a:spcBef>
            </a:pPr>
            <a:r>
              <a:t>Variables lingüísticas: frases del lenguaje natural </a:t>
            </a:r>
          </a:p>
          <a:p>
            <a:pPr algn="just">
              <a:spcBef>
                <a:spcPts val="4200"/>
              </a:spcBef>
            </a:pPr>
            <a:r>
              <a:t>Modificadores: Operadores binarios.</a:t>
            </a:r>
          </a:p>
          <a:p>
            <a:pPr algn="just">
              <a:spcBef>
                <a:spcPts val="4200"/>
              </a:spcBef>
            </a:pPr>
            <a:r>
              <a:t>Métodos de inferencia: Mandami y Sugeno. </a:t>
            </a:r>
          </a:p>
          <a:p>
            <a:pPr algn="just">
              <a:spcBef>
                <a:spcPts val="4200"/>
              </a:spcBef>
            </a:pPr>
            <a:r>
              <a:t>Utiliza preposiciones las cuales tienen un grado de verdad (Verdadero o Falso).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Captura de pantalla 2016-03-06 a las 14.35.36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7146" y="1876718"/>
            <a:ext cx="8770508" cy="4305095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>
            <p:ph type="title"/>
          </p:nvPr>
        </p:nvSpPr>
        <p:spPr>
          <a:xfrm>
            <a:off x="952500" y="-6014"/>
            <a:ext cx="11099800" cy="802209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/>
            <a:r>
              <a:t>Logica Difusa</a:t>
            </a:r>
          </a:p>
        </p:txBody>
      </p:sp>
      <p:sp>
        <p:nvSpPr>
          <p:cNvPr id="181" name="Shape 181"/>
          <p:cNvSpPr/>
          <p:nvPr/>
        </p:nvSpPr>
        <p:spPr>
          <a:xfrm>
            <a:off x="495075" y="6147626"/>
            <a:ext cx="12014650" cy="802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344677">
              <a:spcBef>
                <a:spcPts val="2400"/>
              </a:spcBef>
              <a:defRPr sz="2241"/>
            </a:lvl1pPr>
          </a:lstStyle>
          <a:p>
            <a:pPr/>
            <a:r>
              <a:t>Configuración de las variaciones de patrones posibles en la topología de conexión de puntos</a:t>
            </a:r>
          </a:p>
        </p:txBody>
      </p:sp>
      <p:pic>
        <p:nvPicPr>
          <p:cNvPr id="182" name="Captura de pantalla 2016-03-06 a las 14.22.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3487" y="6863388"/>
            <a:ext cx="2034172" cy="23339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Captura de pantalla 2016-03-06 a las 14.24.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83656" y="6867351"/>
            <a:ext cx="1911612" cy="23339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Captura de pantalla 2016-03-06 a las 14.24.3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11265" y="6863388"/>
            <a:ext cx="1964211" cy="23339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Captura de pantalla 2016-03-06 a las 14.26.26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729152" y="6832844"/>
            <a:ext cx="2088854" cy="2344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Captura de pantalla 2016-03-06 a las 14.27.3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187223" y="6902782"/>
            <a:ext cx="1884090" cy="2344158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/>
          <p:nvPr/>
        </p:nvSpPr>
        <p:spPr>
          <a:xfrm>
            <a:off x="1965669" y="1575473"/>
            <a:ext cx="413059" cy="413060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88" name="Shape 188"/>
          <p:cNvSpPr/>
          <p:nvPr/>
        </p:nvSpPr>
        <p:spPr>
          <a:xfrm>
            <a:off x="495075" y="935352"/>
            <a:ext cx="12014650" cy="802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554990">
              <a:spcBef>
                <a:spcPts val="3900"/>
              </a:spcBef>
              <a:defRPr sz="3609"/>
            </a:lvl1pPr>
          </a:lstStyle>
          <a:p>
            <a:pPr/>
            <a:r>
              <a:t>Describe las diferencias difusas entre distancia de puntos</a:t>
            </a:r>
          </a:p>
        </p:txBody>
      </p:sp>
      <p:sp>
        <p:nvSpPr>
          <p:cNvPr id="189" name="Shape 189"/>
          <p:cNvSpPr/>
          <p:nvPr/>
        </p:nvSpPr>
        <p:spPr>
          <a:xfrm>
            <a:off x="10584819" y="5228155"/>
            <a:ext cx="553133" cy="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11229351" y="4909599"/>
            <a:ext cx="1653598" cy="637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68731">
              <a:spcBef>
                <a:spcPts val="1900"/>
              </a:spcBef>
              <a:defRPr sz="1748"/>
            </a:lvl1pPr>
          </a:lstStyle>
          <a:p>
            <a:pPr/>
            <a:r>
              <a:t>Restricciones Difusas</a:t>
            </a:r>
          </a:p>
        </p:txBody>
      </p:sp>
      <p:sp>
        <p:nvSpPr>
          <p:cNvPr id="191" name="Shape 191"/>
          <p:cNvSpPr/>
          <p:nvPr/>
        </p:nvSpPr>
        <p:spPr>
          <a:xfrm>
            <a:off x="10498758" y="4029265"/>
            <a:ext cx="553133" cy="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11229351" y="3663361"/>
            <a:ext cx="1653598" cy="637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68731">
              <a:spcBef>
                <a:spcPts val="1900"/>
              </a:spcBef>
              <a:defRPr sz="1748"/>
            </a:lvl1pPr>
          </a:lstStyle>
          <a:p>
            <a:pPr/>
            <a:r>
              <a:t>Conjunto de términos</a:t>
            </a:r>
          </a:p>
        </p:txBody>
      </p:sp>
      <p:sp>
        <p:nvSpPr>
          <p:cNvPr id="193" name="Shape 193"/>
          <p:cNvSpPr/>
          <p:nvPr/>
        </p:nvSpPr>
        <p:spPr>
          <a:xfrm>
            <a:off x="6485126" y="2640422"/>
            <a:ext cx="553134" cy="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7055725" y="2229866"/>
            <a:ext cx="2994587" cy="82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51206">
              <a:spcBef>
                <a:spcPts val="1800"/>
              </a:spcBef>
              <a:defRPr sz="1634">
                <a:solidFill>
                  <a:srgbClr val="0B0B0B"/>
                </a:solidFill>
              </a:defRPr>
            </a:lvl1pPr>
          </a:lstStyle>
          <a:p>
            <a:pPr/>
            <a:r>
              <a:t>Función de pertenencia difusa entre  la distancia permitida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xfrm>
            <a:off x="952500" y="587861"/>
            <a:ext cx="11099800" cy="590138"/>
          </a:xfrm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Reglas Difusas</a:t>
            </a:r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xfrm>
            <a:off x="672058" y="6450990"/>
            <a:ext cx="11660684" cy="963501"/>
          </a:xfrm>
          <a:prstGeom prst="rect">
            <a:avLst/>
          </a:prstGeom>
        </p:spPr>
        <p:txBody>
          <a:bodyPr/>
          <a:lstStyle>
            <a:lvl1pPr marL="0" indent="0" defTabSz="403097">
              <a:spcBef>
                <a:spcPts val="2800"/>
              </a:spcBef>
              <a:buSzTx/>
              <a:buNone/>
              <a:defRPr sz="2622"/>
            </a:lvl1pPr>
          </a:lstStyle>
          <a:p>
            <a:pPr/>
            <a:r>
              <a:t>La regla 1 nos indica que no hay una gran diferencia entre las distancias  de los puntos, un ejemplo de esto es usado para encontrar la punta de la nariz.</a:t>
            </a:r>
          </a:p>
        </p:txBody>
      </p:sp>
      <p:pic>
        <p:nvPicPr>
          <p:cNvPr id="198" name="Captura de pantalla 2016-03-06 a las 14.40.48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202" y="2694652"/>
            <a:ext cx="11682396" cy="2509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