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7" r:id="rId4"/>
    <p:sldId id="259" r:id="rId5"/>
    <p:sldId id="269" r:id="rId6"/>
    <p:sldId id="264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idu7110" initials="IsM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16" autoAdjust="0"/>
  </p:normalViewPr>
  <p:slideViewPr>
    <p:cSldViewPr>
      <p:cViewPr>
        <p:scale>
          <a:sx n="80" d="100"/>
          <a:sy n="80" d="100"/>
        </p:scale>
        <p:origin x="-136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5129-54D8-4C03-93BB-2E4E2601370D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D08ED-504D-4ABD-818B-CDE3B3149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realsense/camera-sdk/v1.1/documentation/html/pxcsession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 volume constraints limit the practical range of motion of the user and the physical space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users can interact successfully.</a:t>
            </a:r>
          </a:p>
          <a:p>
            <a:endParaRPr lang="es-MX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different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mindset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than designing for traditional platforms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Mid-air gesture input is very different from mouse input or touch input.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Intuitive. Approachable and immediately usable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Consistent. Users should perform similar operations in different parts of your application in similar ways.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with the user in mind. Make sure you know who your audience is before choosing the users you work with.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Comfortable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 and Recoverable. It only takes a small number of false positives to discourage a user from your application. Focus on simplicity where possible to minimize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08ED-504D-4ABD-818B-CDE3B3149B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SDK standardizes the interfaces of the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algorithm modules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applications can access the functionalities without being concerned with the underlying implementations. Multiple implementations of SDK interfaces may coexist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s-MX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SDK core: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One of its jobs is to manage the two types of modules: input/output modules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capability modules,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MX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job the SDK core performs is organizing the execution pipeline. It is possible to have multiple modules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 within the pipeline at the same time, so it is essential that the pipeline have a manager. If you want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than one camera or other input device in your application, you may require multiple pipelines, each with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08ED-504D-4ABD-818B-CDE3B3149B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Session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interface manages the following modules: I/O modules, algorithm modules, and any other SDK interface implementations.</a:t>
            </a:r>
          </a:p>
          <a:p>
            <a:r>
              <a:rPr lang="es-MX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predefined usages such as hand tracking and face tracking, you can use the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SenseManager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s-MX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session maintains its own context for I/O and algorithm models and is not aware of other sessions.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08ED-504D-4ABD-818B-CDE3B3149B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different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mindset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than designing for traditional platforms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Mid-air gesture input is very different from mouse input or touch input. Don’t model your app on existing user interfaces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Contextually appropriate. Are you designing a game? A medical application? A corporate content-sharing application?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sure that the interactions you provide match the context.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Intuitive. Approachable and immediately usable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Consistent. Users should perform similar operations in different parts of your application in similar ways.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with the user in mind. Make sure you know who your audience is before choosing the users you work with.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Comfortable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 and Recoverable. It only takes a small number of false positives to discourage a user from your application. Focus on simplicity where possible to minimize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08ED-504D-4ABD-818B-CDE3B3149B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B97D-6101-46F8-8F57-6B50AC328FC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2451-4CDD-4A81-A8F3-C2408013F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/realsense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0"/>
            <a:ext cx="9177071" cy="6858000"/>
            <a:chOff x="-1" y="0"/>
            <a:chExt cx="9177071" cy="6858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" y="0"/>
              <a:ext cx="917707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25540" t="58264" r="39725" b="26698"/>
            <a:stretch>
              <a:fillRect/>
            </a:stretch>
          </p:blipFill>
          <p:spPr bwMode="auto">
            <a:xfrm>
              <a:off x="1763688" y="2708920"/>
              <a:ext cx="2448272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4716016" y="5229200"/>
            <a:ext cx="4113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Intel </a:t>
            </a:r>
            <a:r>
              <a:rPr lang="es-MX" sz="2800" dirty="0" err="1" smtClean="0"/>
              <a:t>RealSense</a:t>
            </a:r>
            <a:r>
              <a:rPr lang="es-MX" sz="2800" smtClean="0"/>
              <a:t> </a:t>
            </a:r>
            <a:r>
              <a:rPr lang="es-MX" sz="2800" err="1" smtClean="0"/>
              <a:t>Technology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9211440" cy="1052736"/>
            <a:chOff x="0" y="0"/>
            <a:chExt cx="9211440" cy="10527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211440" cy="105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48342" r="31087" b="28001"/>
            <a:stretch>
              <a:fillRect/>
            </a:stretch>
          </p:blipFill>
          <p:spPr bwMode="auto">
            <a:xfrm>
              <a:off x="6588224" y="260648"/>
              <a:ext cx="144016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MX" err="1" smtClean="0">
                <a:solidFill>
                  <a:schemeClr val="bg1"/>
                </a:solidFill>
              </a:rPr>
              <a:t>Development</a:t>
            </a:r>
            <a:r>
              <a:rPr lang="es-MX" smtClean="0">
                <a:solidFill>
                  <a:schemeClr val="bg1"/>
                </a:solidFill>
              </a:rPr>
              <a:t> </a:t>
            </a:r>
            <a:r>
              <a:rPr lang="es-MX" err="1" smtClean="0">
                <a:solidFill>
                  <a:schemeClr val="bg1"/>
                </a:solidFill>
              </a:rPr>
              <a:t>Requirements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4th Generation (or later) Intel® Core™ </a:t>
            </a:r>
            <a:r>
              <a:rPr lang="en-US" dirty="0" smtClean="0"/>
              <a:t>processor.</a:t>
            </a:r>
          </a:p>
          <a:p>
            <a:r>
              <a:rPr lang="en-US" dirty="0" smtClean="0"/>
              <a:t>Windows</a:t>
            </a:r>
            <a:r>
              <a:rPr lang="en-US" dirty="0"/>
              <a:t>* 8.1, </a:t>
            </a:r>
            <a:r>
              <a:rPr lang="en-US" dirty="0" smtClean="0"/>
              <a:t>64-bit.</a:t>
            </a:r>
          </a:p>
          <a:p>
            <a:r>
              <a:rPr lang="es-MX" dirty="0" smtClean="0"/>
              <a:t>USB </a:t>
            </a:r>
            <a:r>
              <a:rPr lang="es-MX" smtClean="0"/>
              <a:t>3.0 (</a:t>
            </a:r>
            <a:r>
              <a:rPr lang="en-US" smtClean="0"/>
              <a:t>OS </a:t>
            </a:r>
            <a:r>
              <a:rPr lang="en-US" dirty="0" smtClean="0"/>
              <a:t>does not detect camera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connected </a:t>
            </a:r>
            <a:r>
              <a:rPr lang="en-US" dirty="0" smtClean="0"/>
              <a:t>via </a:t>
            </a:r>
            <a:r>
              <a:rPr lang="en-US" dirty="0" smtClean="0"/>
              <a:t>USB2).</a:t>
            </a:r>
            <a:endParaRPr lang="es-MX" dirty="0" smtClean="0"/>
          </a:p>
          <a:p>
            <a:r>
              <a:rPr lang="es-MX" dirty="0" smtClean="0"/>
              <a:t>Camera Driver, </a:t>
            </a:r>
            <a:r>
              <a:rPr lang="es-MX" dirty="0" err="1" smtClean="0">
                <a:hlinkClick r:id="rId3"/>
              </a:rPr>
              <a:t>RealSense</a:t>
            </a:r>
            <a:r>
              <a:rPr lang="es-MX" dirty="0" smtClean="0">
                <a:hlinkClick r:id="rId3"/>
              </a:rPr>
              <a:t> SDK </a:t>
            </a:r>
            <a:r>
              <a:rPr lang="es-MX" dirty="0" smtClean="0"/>
              <a:t>.</a:t>
            </a:r>
            <a:endParaRPr lang="es-MX" dirty="0" smtClean="0"/>
          </a:p>
          <a:p>
            <a:r>
              <a:rPr lang="es-MX" dirty="0" smtClean="0"/>
              <a:t>Visual Studio 2010-2015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smtClean="0"/>
              <a:t>SP1</a:t>
            </a:r>
            <a:endParaRPr lang="es-MX" dirty="0" smtClean="0"/>
          </a:p>
          <a:p>
            <a:r>
              <a:rPr lang="es-MX" dirty="0" smtClean="0"/>
              <a:t>No Linux </a:t>
            </a:r>
            <a:r>
              <a:rPr lang="es-MX" dirty="0" err="1" smtClean="0"/>
              <a:t>support</a:t>
            </a:r>
            <a:r>
              <a:rPr lang="es-MX" dirty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Intel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12" y="2132856"/>
            <a:ext cx="110919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0676" y="4725144"/>
            <a:ext cx="1985531" cy="142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6093296"/>
            <a:ext cx="3492570" cy="52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4008" y="6165304"/>
            <a:ext cx="150939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9211440" cy="1052736"/>
            <a:chOff x="0" y="0"/>
            <a:chExt cx="9211440" cy="10527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211440" cy="105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48342" r="31087" b="28001"/>
            <a:stretch>
              <a:fillRect/>
            </a:stretch>
          </p:blipFill>
          <p:spPr bwMode="auto">
            <a:xfrm>
              <a:off x="6588224" y="260648"/>
              <a:ext cx="144016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Imaging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Component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Overview</a:t>
            </a:r>
            <a:r>
              <a:rPr lang="es-MX" dirty="0" smtClean="0"/>
              <a:t/>
            </a:r>
            <a:br>
              <a:rPr lang="es-MX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268760"/>
            <a:ext cx="6336704" cy="503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6804248" y="1475492"/>
            <a:ext cx="2375403" cy="3379777"/>
            <a:chOff x="6804248" y="2627620"/>
            <a:chExt cx="2375403" cy="3379777"/>
          </a:xfrm>
        </p:grpSpPr>
        <p:sp>
          <p:nvSpPr>
            <p:cNvPr id="7" name="TextBox 6"/>
            <p:cNvSpPr txBox="1"/>
            <p:nvPr/>
          </p:nvSpPr>
          <p:spPr>
            <a:xfrm>
              <a:off x="6826699" y="2627620"/>
              <a:ext cx="2352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i="1" dirty="0" smtClean="0"/>
                <a:t>Capture </a:t>
              </a:r>
              <a:r>
                <a:rPr lang="es-MX" i="1" dirty="0" err="1" smtClean="0"/>
                <a:t>Volumes</a:t>
              </a:r>
              <a:r>
                <a:rPr lang="es-MX" i="1" dirty="0" smtClean="0"/>
                <a:t>(FOV)</a:t>
              </a:r>
              <a:endParaRPr lang="en-US" i="1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04248" y="2996952"/>
              <a:ext cx="2160240" cy="1476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04248" y="4653136"/>
              <a:ext cx="2123728" cy="1354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9144000" cy="1052736"/>
            <a:chOff x="0" y="0"/>
            <a:chExt cx="9211440" cy="10527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211440" cy="105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48342" r="31087" b="28001"/>
            <a:stretch>
              <a:fillRect/>
            </a:stretch>
          </p:blipFill>
          <p:spPr bwMode="auto">
            <a:xfrm>
              <a:off x="6588224" y="260648"/>
              <a:ext cx="144016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5976664" cy="489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61841" y="188640"/>
            <a:ext cx="449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600" smtClean="0">
                <a:solidFill>
                  <a:schemeClr val="bg1"/>
                </a:solidFill>
              </a:rPr>
              <a:t>Real </a:t>
            </a:r>
            <a:r>
              <a:rPr lang="es-MX" sz="3600" err="1" smtClean="0">
                <a:solidFill>
                  <a:schemeClr val="bg1"/>
                </a:solidFill>
              </a:rPr>
              <a:t>Sense</a:t>
            </a:r>
            <a:r>
              <a:rPr lang="es-MX" sz="3600" smtClean="0">
                <a:solidFill>
                  <a:schemeClr val="bg1"/>
                </a:solidFill>
              </a:rPr>
              <a:t> Data </a:t>
            </a:r>
            <a:r>
              <a:rPr lang="en-US" sz="3600" smtClean="0">
                <a:solidFill>
                  <a:schemeClr val="bg1"/>
                </a:solidFill>
              </a:rPr>
              <a:t>ranges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628800"/>
            <a:ext cx="25717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221088"/>
            <a:ext cx="3076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0" y="0"/>
            <a:ext cx="9211440" cy="1052736"/>
            <a:chOff x="0" y="0"/>
            <a:chExt cx="9211440" cy="10527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211440" cy="105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48342" r="31087" b="28001"/>
            <a:stretch>
              <a:fillRect/>
            </a:stretch>
          </p:blipFill>
          <p:spPr bwMode="auto">
            <a:xfrm>
              <a:off x="6588224" y="260648"/>
              <a:ext cx="144016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Imaging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Component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Overview</a:t>
            </a:r>
            <a:r>
              <a:rPr lang="es-MX" dirty="0" smtClean="0"/>
              <a:t/>
            </a:r>
            <a:br>
              <a:rPr lang="es-MX" dirty="0" smtClean="0"/>
            </a:b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039880"/>
            <a:ext cx="5688632" cy="584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9211440" cy="1052736"/>
            <a:chOff x="0" y="0"/>
            <a:chExt cx="9211440" cy="10527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211440" cy="105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48342" r="31087" b="28001"/>
            <a:stretch>
              <a:fillRect/>
            </a:stretch>
          </p:blipFill>
          <p:spPr bwMode="auto">
            <a:xfrm>
              <a:off x="6588224" y="260648"/>
              <a:ext cx="144016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MX" smtClean="0">
                <a:solidFill>
                  <a:schemeClr val="bg1"/>
                </a:solidFill>
              </a:rPr>
              <a:t>SDK </a:t>
            </a:r>
            <a:r>
              <a:rPr lang="es-MX" err="1" smtClean="0">
                <a:solidFill>
                  <a:schemeClr val="bg1"/>
                </a:solidFill>
              </a:rPr>
              <a:t>Architecture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83198"/>
            <a:ext cx="6948264" cy="492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80312" y="2278613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smtClean="0"/>
              <a:t>Configure </a:t>
            </a:r>
            <a:r>
              <a:rPr lang="es-MX" b="1" err="1" smtClean="0"/>
              <a:t>Environment</a:t>
            </a:r>
            <a:endParaRPr lang="en-US" b="1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660232" y="26369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59832" y="57332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7784" y="6167045"/>
            <a:ext cx="936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smtClean="0"/>
              <a:t>Camera </a:t>
            </a:r>
            <a:r>
              <a:rPr lang="es-MX" b="1" err="1" smtClean="0"/>
              <a:t>Device</a:t>
            </a:r>
            <a:endParaRPr 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7380312" y="3068960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err="1" smtClean="0"/>
              <a:t>Native</a:t>
            </a:r>
            <a:r>
              <a:rPr lang="es-MX" b="1" smtClean="0"/>
              <a:t> C++ Interfaces</a:t>
            </a:r>
            <a:endParaRPr lang="en-US" b="1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660232" y="33569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9211440" cy="1052736"/>
            <a:chOff x="0" y="0"/>
            <a:chExt cx="9211440" cy="10527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211440" cy="105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48342" r="31087" b="28001"/>
            <a:stretch>
              <a:fillRect/>
            </a:stretch>
          </p:blipFill>
          <p:spPr bwMode="auto">
            <a:xfrm>
              <a:off x="6588224" y="260648"/>
              <a:ext cx="144016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MX" smtClean="0">
                <a:solidFill>
                  <a:schemeClr val="bg1"/>
                </a:solidFill>
              </a:rPr>
              <a:t>SDK Interfaces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manuals_clip02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640" y="2276872"/>
            <a:ext cx="9026360" cy="3888432"/>
          </a:xfrm>
          <a:prstGeom prst="rect">
            <a:avLst/>
          </a:prstGeom>
          <a:noFill/>
        </p:spPr>
      </p:pic>
      <p:pic>
        <p:nvPicPr>
          <p:cNvPr id="5122" name="Picture 2" descr="SenseManagerPip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196752"/>
            <a:ext cx="2232248" cy="1503776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V="1">
            <a:off x="6012160" y="2204864"/>
            <a:ext cx="720080" cy="1224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0202" y="1268760"/>
            <a:ext cx="260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i="1" smtClean="0"/>
              <a:t>*</a:t>
            </a:r>
            <a:r>
              <a:rPr lang="es-MX" sz="1200" i="1" err="1" smtClean="0"/>
              <a:t>SenseManager</a:t>
            </a:r>
            <a:r>
              <a:rPr lang="es-MX" sz="1200" i="1" smtClean="0"/>
              <a:t> </a:t>
            </a:r>
            <a:r>
              <a:rPr lang="es-MX" sz="1200" i="1" err="1" smtClean="0"/>
              <a:t>predefined</a:t>
            </a:r>
            <a:r>
              <a:rPr lang="es-MX" sz="1200" i="1" smtClean="0"/>
              <a:t> use cases. </a:t>
            </a:r>
            <a:endParaRPr lang="en-US" sz="12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9211440" cy="1052736"/>
            <a:chOff x="0" y="0"/>
            <a:chExt cx="9211440" cy="10527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211440" cy="105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48342" r="31087" b="28001"/>
            <a:stretch>
              <a:fillRect/>
            </a:stretch>
          </p:blipFill>
          <p:spPr bwMode="auto">
            <a:xfrm>
              <a:off x="6588224" y="260648"/>
              <a:ext cx="144016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MX" err="1" smtClean="0">
                <a:solidFill>
                  <a:schemeClr val="bg1"/>
                </a:solidFill>
              </a:rPr>
              <a:t>Code</a:t>
            </a:r>
            <a:r>
              <a:rPr lang="es-MX" smtClean="0">
                <a:solidFill>
                  <a:schemeClr val="bg1"/>
                </a:solidFill>
              </a:rPr>
              <a:t> </a:t>
            </a:r>
            <a:r>
              <a:rPr lang="es-MX" err="1" smtClean="0">
                <a:solidFill>
                  <a:schemeClr val="bg1"/>
                </a:solidFill>
              </a:rPr>
              <a:t>Sample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336817"/>
            <a:ext cx="6582339" cy="160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manuals_clip0218"/>
          <p:cNvPicPr>
            <a:picLocks noChangeAspect="1" noChangeArrowheads="1"/>
          </p:cNvPicPr>
          <p:nvPr/>
        </p:nvPicPr>
        <p:blipFill>
          <a:blip r:embed="rId4" cstate="print"/>
          <a:srcRect r="65862" b="73585"/>
          <a:stretch>
            <a:fillRect/>
          </a:stretch>
        </p:blipFill>
        <p:spPr bwMode="auto">
          <a:xfrm>
            <a:off x="323528" y="1484784"/>
            <a:ext cx="3888432" cy="129614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63888" y="1484784"/>
            <a:ext cx="3139938" cy="147732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An SDK session is the class that holds context for</a:t>
            </a:r>
          </a:p>
          <a:p>
            <a:r>
              <a:rPr lang="es-MX" smtClean="0"/>
              <a:t>Modules.</a:t>
            </a:r>
          </a:p>
          <a:p>
            <a:endParaRPr lang="es-MX" smtClean="0"/>
          </a:p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7704" y="508518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5661248"/>
            <a:ext cx="6950236" cy="33855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s-MX" sz="1600" i="1" dirty="0" err="1" smtClean="0"/>
              <a:t>The</a:t>
            </a:r>
            <a:r>
              <a:rPr lang="es-MX" sz="1600" i="1" dirty="0" smtClean="0"/>
              <a:t> </a:t>
            </a:r>
            <a:r>
              <a:rPr lang="es-MX" sz="1600" i="1" dirty="0" err="1" smtClean="0"/>
              <a:t>Release</a:t>
            </a:r>
            <a:r>
              <a:rPr lang="es-MX" sz="1600" i="1" dirty="0" smtClean="0"/>
              <a:t>() </a:t>
            </a:r>
            <a:r>
              <a:rPr lang="es-MX" sz="1600" i="1" dirty="0" err="1" smtClean="0"/>
              <a:t>function</a:t>
            </a:r>
            <a:r>
              <a:rPr lang="es-MX" sz="1600" i="1" dirty="0" smtClean="0"/>
              <a:t> </a:t>
            </a:r>
            <a:r>
              <a:rPr lang="es-MX" sz="1600" i="1" dirty="0" err="1" smtClean="0"/>
              <a:t>should</a:t>
            </a:r>
            <a:r>
              <a:rPr lang="es-MX" sz="1600" i="1" dirty="0" smtClean="0"/>
              <a:t> </a:t>
            </a:r>
            <a:r>
              <a:rPr lang="es-MX" sz="1600" i="1" dirty="0" err="1" smtClean="0"/>
              <a:t>be</a:t>
            </a:r>
            <a:r>
              <a:rPr lang="es-MX" sz="1600" i="1" dirty="0" smtClean="0"/>
              <a:t> </a:t>
            </a:r>
            <a:r>
              <a:rPr lang="es-MX" sz="1600" i="1" dirty="0" err="1" smtClean="0"/>
              <a:t>used</a:t>
            </a:r>
            <a:r>
              <a:rPr lang="es-MX" sz="1600" i="1" dirty="0" smtClean="0"/>
              <a:t> in </a:t>
            </a:r>
            <a:r>
              <a:rPr lang="es-MX" sz="1600" i="1" dirty="0" err="1" smtClean="0"/>
              <a:t>an</a:t>
            </a:r>
            <a:r>
              <a:rPr lang="es-MX" sz="1600" i="1" dirty="0" smtClean="0"/>
              <a:t> </a:t>
            </a:r>
            <a:r>
              <a:rPr lang="es-MX" sz="1600" i="1" dirty="0" err="1" smtClean="0"/>
              <a:t>object</a:t>
            </a:r>
            <a:r>
              <a:rPr lang="es-MX" sz="1600" i="1" dirty="0" smtClean="0"/>
              <a:t>, </a:t>
            </a:r>
            <a:r>
              <a:rPr lang="es-MX" sz="1600" i="1" dirty="0" err="1" smtClean="0"/>
              <a:t>instead</a:t>
            </a:r>
            <a:r>
              <a:rPr lang="es-MX" sz="1600" i="1" dirty="0" smtClean="0"/>
              <a:t> of </a:t>
            </a:r>
            <a:r>
              <a:rPr lang="es-MX" sz="1600" i="1" dirty="0" err="1" smtClean="0"/>
              <a:t>the</a:t>
            </a:r>
            <a:r>
              <a:rPr lang="es-MX" sz="1600" i="1" dirty="0" smtClean="0"/>
              <a:t> </a:t>
            </a:r>
            <a:r>
              <a:rPr lang="es-MX" sz="16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</a:t>
            </a:r>
            <a:r>
              <a:rPr lang="es-MX" sz="1600" i="1" dirty="0" smtClean="0"/>
              <a:t> </a:t>
            </a:r>
            <a:r>
              <a:rPr lang="es-MX" sz="1600" i="1" dirty="0" err="1" smtClean="0"/>
              <a:t>keyword</a:t>
            </a:r>
            <a:r>
              <a:rPr lang="es-MX" sz="1600" i="1" dirty="0" smtClean="0"/>
              <a:t>.</a:t>
            </a:r>
            <a:endParaRPr lang="en-US" sz="1600" i="1" dirty="0"/>
          </a:p>
        </p:txBody>
      </p:sp>
      <p:pic>
        <p:nvPicPr>
          <p:cNvPr id="13" name="Picture 2" descr="manuals_clip0218"/>
          <p:cNvPicPr>
            <a:picLocks noChangeAspect="1" noChangeArrowheads="1"/>
          </p:cNvPicPr>
          <p:nvPr/>
        </p:nvPicPr>
        <p:blipFill>
          <a:blip r:embed="rId4" cstate="print"/>
          <a:srcRect l="44704" t="26415" r="34163" b="58490"/>
          <a:stretch>
            <a:fillRect/>
          </a:stretch>
        </p:blipFill>
        <p:spPr bwMode="auto">
          <a:xfrm>
            <a:off x="6804248" y="1484784"/>
            <a:ext cx="1872208" cy="57606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516216" y="2276872"/>
            <a:ext cx="2664296" cy="147732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Within an SDK session, </a:t>
            </a:r>
          </a:p>
          <a:p>
            <a:r>
              <a:rPr lang="en-US" smtClean="0"/>
              <a:t>there are multiple I/O and algorithm modules </a:t>
            </a:r>
          </a:p>
          <a:p>
            <a:r>
              <a:rPr lang="en-US" smtClean="0"/>
              <a:t>that implement certain SDK interfaces.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Contextually</a:t>
            </a:r>
            <a:r>
              <a:rPr lang="es-MX" dirty="0" smtClean="0"/>
              <a:t> </a:t>
            </a:r>
            <a:r>
              <a:rPr lang="es-MX" dirty="0" err="1" smtClean="0"/>
              <a:t>appropriate</a:t>
            </a:r>
            <a:r>
              <a:rPr lang="es-MX" dirty="0" smtClean="0"/>
              <a:t>. </a:t>
            </a:r>
            <a:endParaRPr lang="en-US" dirty="0" smtClean="0"/>
          </a:p>
          <a:p>
            <a:r>
              <a:rPr lang="en-US" dirty="0" smtClean="0"/>
              <a:t>Intuitive.</a:t>
            </a:r>
            <a:endParaRPr lang="en-US" dirty="0" smtClean="0"/>
          </a:p>
          <a:p>
            <a:r>
              <a:rPr lang="en-US" dirty="0" smtClean="0"/>
              <a:t>Consistent. </a:t>
            </a:r>
          </a:p>
          <a:p>
            <a:r>
              <a:rPr lang="en-US" dirty="0" smtClean="0"/>
              <a:t>Designed with the user in mind. </a:t>
            </a:r>
          </a:p>
          <a:p>
            <a:r>
              <a:rPr lang="en-US" dirty="0" smtClean="0"/>
              <a:t>Comfortable.</a:t>
            </a:r>
            <a:endParaRPr lang="en-US" dirty="0" smtClean="0"/>
          </a:p>
          <a:p>
            <a:r>
              <a:rPr lang="en-US" dirty="0" smtClean="0"/>
              <a:t>Reliable and </a:t>
            </a:r>
            <a:r>
              <a:rPr lang="en-US" dirty="0" smtClean="0"/>
              <a:t>Recoverable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s-MX" sz="1600" i="1" dirty="0" smtClean="0"/>
              <a:t>*</a:t>
            </a:r>
            <a:r>
              <a:rPr lang="en-US" sz="1600" i="1" dirty="0" smtClean="0"/>
              <a:t> Mid-air gesture input is very different from mouse input or touch input.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0" y="0"/>
            <a:ext cx="9211440" cy="1052736"/>
            <a:chOff x="0" y="0"/>
            <a:chExt cx="9211440" cy="10527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211440" cy="105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48342" r="31087" b="28001"/>
            <a:stretch>
              <a:fillRect/>
            </a:stretch>
          </p:blipFill>
          <p:spPr bwMode="auto">
            <a:xfrm>
              <a:off x="6588224" y="260648"/>
              <a:ext cx="144016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MX" dirty="0" err="1" smtClean="0">
                <a:solidFill>
                  <a:schemeClr val="bg1"/>
                </a:solidFill>
              </a:rPr>
              <a:t>Design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Principles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On-screen Show (4:3)</PresentationFormat>
  <Paragraphs>71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Development Requirements</vt:lpstr>
      <vt:lpstr>Imaging Component Overview </vt:lpstr>
      <vt:lpstr>Slide 4</vt:lpstr>
      <vt:lpstr>Imaging Component Overview </vt:lpstr>
      <vt:lpstr>SDK Architecture</vt:lpstr>
      <vt:lpstr>SDK Interfaces</vt:lpstr>
      <vt:lpstr>Code Sample</vt:lpstr>
      <vt:lpstr>Design Principles</vt:lpstr>
    </vt:vector>
  </TitlesOfParts>
  <Company>Continental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uidu7110</dc:creator>
  <cp:lastModifiedBy>uidu7110</cp:lastModifiedBy>
  <cp:revision>68</cp:revision>
  <dcterms:created xsi:type="dcterms:W3CDTF">2016-02-08T17:36:20Z</dcterms:created>
  <dcterms:modified xsi:type="dcterms:W3CDTF">2016-03-07T22:08:43Z</dcterms:modified>
</cp:coreProperties>
</file>