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Darker Grotesque Medium"/>
      <p:regular r:id="rId41"/>
      <p:bold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Darker Grotesque"/>
      <p:regular r:id="rId51"/>
      <p:bold r:id="rId52"/>
    </p:embeddedFont>
    <p:embeddedFont>
      <p:font typeface="PT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7" roundtripDataSignature="AMtx7mgQ5XFYNg5s0aDCOegxy5b0CaaL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DarkerGrotesqueMedium-bold.fntdata"/><Relationship Id="rId41" Type="http://schemas.openxmlformats.org/officeDocument/2006/relationships/font" Target="fonts/DarkerGrotesqueMedium-regular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DarkerGrotesque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PTSans-regular.fntdata"/><Relationship Id="rId52" Type="http://schemas.openxmlformats.org/officeDocument/2006/relationships/font" Target="fonts/DarkerGrotesque-bold.fntdata"/><Relationship Id="rId11" Type="http://schemas.openxmlformats.org/officeDocument/2006/relationships/slide" Target="slides/slide7.xml"/><Relationship Id="rId55" Type="http://schemas.openxmlformats.org/officeDocument/2006/relationships/font" Target="fonts/PTSans-italic.fntdata"/><Relationship Id="rId10" Type="http://schemas.openxmlformats.org/officeDocument/2006/relationships/slide" Target="slides/slide6.xml"/><Relationship Id="rId54" Type="http://schemas.openxmlformats.org/officeDocument/2006/relationships/font" Target="fonts/PTSans-bold.fntdata"/><Relationship Id="rId13" Type="http://schemas.openxmlformats.org/officeDocument/2006/relationships/slide" Target="slides/slide9.xml"/><Relationship Id="rId57" Type="http://customschemas.google.com/relationships/presentationmetadata" Target="metadata"/><Relationship Id="rId12" Type="http://schemas.openxmlformats.org/officeDocument/2006/relationships/slide" Target="slides/slide8.xml"/><Relationship Id="rId56" Type="http://schemas.openxmlformats.org/officeDocument/2006/relationships/font" Target="fonts/PT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f8dffdf4b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f8dffdf4b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d397f5ca23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g2d397f5ca2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9" name="Google Shape;1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d393a1994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6" name="Google Shape;1266;g2d393a199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d393a1994c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8" name="Google Shape;1278;g2d393a1994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d397f5ca23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0" name="Google Shape;1290;g2d397f5ca2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d397f5ca23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1" name="Google Shape;1301;g2d397f5ca2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d397f5ca23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2" name="Google Shape;1312;g2d397f5ca2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d397f5ca2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3" name="Google Shape;1323;g2d397f5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1" name="Google Shape;10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d397f5ca23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3" name="Google Shape;1333;g2d397f5ca2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2d397f5ca23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4" name="Google Shape;1344;g2d397f5ca2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d397f5ca23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5" name="Google Shape;1355;g2d397f5ca2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2d397f5ca23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6" name="Google Shape;1366;g2d397f5ca2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d397f5ca23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7" name="Google Shape;1377;g2d397f5ca2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2d3976ec39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8" name="Google Shape;1388;g2d3976ec3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2d397f5ca23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9" name="Google Shape;1399;g2d397f5ca2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d397f5ca23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0" name="Google Shape;1410;g2d397f5ca2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2d397f5ca23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1" name="Google Shape;1421;g2d397f5ca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d397f5ca23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2" name="Google Shape;1432;g2d397f5ca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5" name="Google Shape;10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d397f5ca23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3" name="Google Shape;1443;g2d397f5ca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d397f5ca23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4" name="Google Shape;1454;g2d397f5ca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d397f5ca23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5" name="Google Shape;1465;g2d397f5ca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d397f5ca23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6" name="Google Shape;1476;g2d397f5ca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https://www.kaggle.com/datasets/shashwatwork/web-page-phishing-detection-dataset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7" name="Google Shape;14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7" name="Google Shape;14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7" name="Google Shape;15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305ac84a3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305ac84a3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05ac84a3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05ac84a3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305ac84a3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305ac84a3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4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4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3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33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172" name="Google Shape;172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33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176" name="Google Shape;176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33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b="0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4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4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5" name="Google Shape;185;p34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3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8" name="Google Shape;188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3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92" name="Google Shape;192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5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35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200" name="Google Shape;200;p35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35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202" name="Google Shape;202;p3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36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36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36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4" name="Google Shape;214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36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220" name="Google Shape;220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28" name="Google Shape;228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37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232" name="Google Shape;232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37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8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8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3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3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4" name="Google Shape;244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3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3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49" name="Google Shape;249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3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53" name="Google Shape;253;p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2" name="Google Shape;262;p40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63" name="Google Shape;263;p4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4" name="Google Shape;264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4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0" name="Google Shape;270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274" name="Google Shape;274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42"/>
          <p:cNvSpPr txBox="1"/>
          <p:nvPr>
            <p:ph idx="2" type="title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42"/>
          <p:cNvSpPr txBox="1"/>
          <p:nvPr>
            <p:ph idx="1" type="subTitle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2"/>
          <p:cNvSpPr txBox="1"/>
          <p:nvPr>
            <p:ph idx="3" type="title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42"/>
          <p:cNvSpPr txBox="1"/>
          <p:nvPr>
            <p:ph idx="4" type="subTitle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2"/>
          <p:cNvSpPr txBox="1"/>
          <p:nvPr>
            <p:ph idx="5" type="title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42"/>
          <p:cNvSpPr txBox="1"/>
          <p:nvPr>
            <p:ph idx="6" type="subTitle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2"/>
          <p:cNvSpPr txBox="1"/>
          <p:nvPr>
            <p:ph idx="7" type="title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42"/>
          <p:cNvSpPr txBox="1"/>
          <p:nvPr>
            <p:ph idx="8" type="subTitle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2"/>
          <p:cNvSpPr txBox="1"/>
          <p:nvPr>
            <p:ph idx="9" type="title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42"/>
          <p:cNvSpPr txBox="1"/>
          <p:nvPr>
            <p:ph idx="13" type="subTitle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2"/>
          <p:cNvSpPr txBox="1"/>
          <p:nvPr>
            <p:ph idx="14" type="title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42"/>
          <p:cNvSpPr txBox="1"/>
          <p:nvPr>
            <p:ph idx="15" type="subTitle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2"/>
          <p:cNvSpPr txBox="1"/>
          <p:nvPr>
            <p:ph idx="16" type="title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5" name="Google Shape;295;p42"/>
          <p:cNvSpPr txBox="1"/>
          <p:nvPr>
            <p:ph idx="17" type="title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6" name="Google Shape;296;p42"/>
          <p:cNvSpPr txBox="1"/>
          <p:nvPr>
            <p:ph idx="18" type="title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7" name="Google Shape;297;p42"/>
          <p:cNvSpPr txBox="1"/>
          <p:nvPr>
            <p:ph idx="19" type="title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8" name="Google Shape;298;p42"/>
          <p:cNvSpPr txBox="1"/>
          <p:nvPr>
            <p:ph idx="20" type="title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99" name="Google Shape;299;p42"/>
          <p:cNvSpPr txBox="1"/>
          <p:nvPr>
            <p:ph idx="21" type="title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0" name="Google Shape;300;p4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02" name="Google Shape;302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4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06" name="Google Shape;306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42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311" name="Google Shape;311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" name="Google Shape;31;p25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" name="Google Shape;33;p25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25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" name="Google Shape;37;p25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" name="Google Shape;39;p25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" name="Google Shape;41;p25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25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4" name="Google Shape;44;p25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" name="Google Shape;45;p25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6" name="Google Shape;46;p25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25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" name="Google Shape;48;p2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" name="Google Shape;50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2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4" name="Google Shape;54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25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59" name="Google Shape;59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3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" name="Google Shape;318;p43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1" name="Google Shape;321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43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325" name="Google Shape;325;p4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4"/>
          <p:cNvSpPr txBox="1"/>
          <p:nvPr>
            <p:ph idx="1" type="subTitle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4"/>
          <p:cNvSpPr txBox="1"/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3" name="Google Shape;333;p4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5" name="Google Shape;335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4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4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40" name="Google Shape;340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4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44" name="Google Shape;344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5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45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2" name="Google Shape;352;p45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4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5" name="Google Shape;355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4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45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60" name="Google Shape;360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 txBox="1"/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6" name="Google Shape;366;p46"/>
          <p:cNvSpPr txBox="1"/>
          <p:nvPr>
            <p:ph idx="2" type="title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7" name="Google Shape;367;p46"/>
          <p:cNvSpPr txBox="1"/>
          <p:nvPr>
            <p:ph idx="1" type="subTitle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4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70" name="Google Shape;370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46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46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5" name="Google Shape;375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4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9" name="Google Shape;379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7"/>
          <p:cNvSpPr txBox="1"/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6" name="Google Shape;386;p47"/>
          <p:cNvSpPr txBox="1"/>
          <p:nvPr>
            <p:ph idx="2" type="title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87" name="Google Shape;387;p47"/>
          <p:cNvSpPr txBox="1"/>
          <p:nvPr>
            <p:ph idx="1" type="subTitle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90" name="Google Shape;390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4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4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95" name="Google Shape;395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4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99" name="Google Shape;399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8"/>
          <p:cNvSpPr txBox="1"/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6" name="Google Shape;406;p48"/>
          <p:cNvSpPr txBox="1"/>
          <p:nvPr>
            <p:ph idx="2" type="title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07" name="Google Shape;407;p48"/>
          <p:cNvSpPr txBox="1"/>
          <p:nvPr>
            <p:ph idx="1" type="subTitle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0" name="Google Shape;410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p4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4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15" name="Google Shape;415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4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19" name="Google Shape;41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4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27" name="Google Shape;427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4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4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32" name="Google Shape;432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49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36" name="Google Shape;436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49"/>
          <p:cNvSpPr txBox="1"/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49"/>
          <p:cNvSpPr txBox="1"/>
          <p:nvPr>
            <p:ph idx="2" type="title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2" name="Google Shape;442;p49"/>
          <p:cNvSpPr txBox="1"/>
          <p:nvPr>
            <p:ph idx="1" type="subTitle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_1_1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7" name="Google Shape;447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5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5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52" name="Google Shape;452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56" name="Google Shape;456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50"/>
          <p:cNvSpPr txBox="1"/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1" name="Google Shape;461;p50"/>
          <p:cNvSpPr txBox="1"/>
          <p:nvPr>
            <p:ph idx="2" type="title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2" name="Google Shape;462;p50"/>
          <p:cNvSpPr txBox="1"/>
          <p:nvPr>
            <p:ph idx="1" type="subTitle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1_1_1_1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5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5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67" name="Google Shape;467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5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5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472" name="Google Shape;472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5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76" name="Google Shape;476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Google Shape;480;p51"/>
          <p:cNvSpPr txBox="1"/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1" name="Google Shape;481;p51"/>
          <p:cNvSpPr txBox="1"/>
          <p:nvPr>
            <p:ph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2" name="Google Shape;482;p51"/>
          <p:cNvSpPr txBox="1"/>
          <p:nvPr>
            <p:ph idx="1" type="subTitle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2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6" name="Google Shape;486;p52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5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9" name="Google Shape;489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52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493" name="Google Shape;493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6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26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7" name="Google Shape;67;p2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8" name="Google Shape;68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4" name="Google Shape;74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3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0" name="Google Shape;500;p53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5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5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3" name="Google Shape;503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53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507" name="Google Shape;507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4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4" name="Google Shape;514;p54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5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5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17" name="Google Shape;517;p5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5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p5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522" name="Google Shape;522;p5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5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8" name="Google Shape;528;p55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p5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1" name="Google Shape;531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55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535" name="Google Shape;535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6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2" name="Google Shape;542;p56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3" name="Google Shape;543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4" name="Google Shape;544;p56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5" name="Google Shape;545;p56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6" name="Google Shape;546;p5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5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48" name="Google Shape;548;p5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p56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52" name="Google Shape;552;p5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9" name="Google Shape;559;p57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0" name="Google Shape;560;p57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BODY_1_1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4" name="Google Shape;564;p5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p5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6" name="Google Shape;566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5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70" name="Google Shape;570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58"/>
          <p:cNvSpPr txBox="1"/>
          <p:nvPr>
            <p:ph idx="2" type="title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5" name="Google Shape;575;p58"/>
          <p:cNvSpPr txBox="1"/>
          <p:nvPr>
            <p:ph idx="1" type="subTitle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58"/>
          <p:cNvSpPr txBox="1"/>
          <p:nvPr>
            <p:ph idx="3" type="title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7" name="Google Shape;577;p58"/>
          <p:cNvSpPr txBox="1"/>
          <p:nvPr>
            <p:ph idx="4" type="subTitle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5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p5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82" name="Google Shape;582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59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586" name="Google Shape;586;p5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1" name="Google Shape;591;p59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92" name="Google Shape;592;p59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6" name="Google Shape;596;p60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7" name="Google Shape;597;p60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60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9" name="Google Shape;599;p60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60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1" name="Google Shape;601;p60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6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6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04" name="Google Shape;604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6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08" name="Google Shape;608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5" name="Google Shape;615;p61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6" name="Google Shape;616;p61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61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8" name="Google Shape;618;p61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61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0" name="Google Shape;620;p61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6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6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3" name="Google Shape;623;p6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6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627" name="Google Shape;627;p6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62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62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62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62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62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639" name="Google Shape;639;p6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62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3" name="Google Shape;643;p62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44" name="Google Shape;644;p6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 txBox="1"/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27"/>
          <p:cNvSpPr txBox="1"/>
          <p:nvPr>
            <p:ph idx="1" type="subTitle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1" name="Google Shape;81;p2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2" name="Google Shape;82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8" name="Google Shape;88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0" name="Google Shape;650;p63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1" name="Google Shape;651;p63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63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3" name="Google Shape;653;p63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63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5" name="Google Shape;655;p63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63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7" name="Google Shape;657;p63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6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6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60" name="Google Shape;660;p6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63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64" name="Google Shape;664;p6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1" name="Google Shape;671;p64"/>
          <p:cNvSpPr txBox="1"/>
          <p:nvPr>
            <p:ph idx="2" type="title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2" name="Google Shape;672;p64"/>
          <p:cNvSpPr txBox="1"/>
          <p:nvPr>
            <p:ph idx="1" type="subTitle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64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4" name="Google Shape;674;p64"/>
          <p:cNvSpPr txBox="1"/>
          <p:nvPr>
            <p:ph idx="4" type="subTitle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64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6" name="Google Shape;676;p64"/>
          <p:cNvSpPr txBox="1"/>
          <p:nvPr>
            <p:ph idx="6" type="subTitle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64"/>
          <p:cNvSpPr txBox="1"/>
          <p:nvPr>
            <p:ph idx="7" type="title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8" name="Google Shape;678;p64"/>
          <p:cNvSpPr txBox="1"/>
          <p:nvPr>
            <p:ph idx="8" type="subTitle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6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p6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81" name="Google Shape;681;p6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64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85" name="Google Shape;68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2" name="Google Shape;692;p65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3" name="Google Shape;693;p65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65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5" name="Google Shape;695;p65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65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7" name="Google Shape;697;p65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65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9" name="Google Shape;699;p65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65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1" name="Google Shape;701;p65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65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3" name="Google Shape;703;p65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4" name="Google Shape;704;p6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5" name="Google Shape;705;p6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06" name="Google Shape;706;p6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65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10" name="Google Shape;710;p6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7" name="Google Shape;717;p6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8" name="Google Shape;718;p6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19" name="Google Shape;719;p6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66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723" name="Google Shape;723;p6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0" name="Google Shape;730;p6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1" name="Google Shape;731;p6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32" name="Google Shape;732;p6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67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36" name="Google Shape;736;p6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3" name="Google Shape;743;p6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4" name="Google Shape;744;p6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45" name="Google Shape;745;p6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6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49" name="Google Shape;749;p6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3" name="Google Shape;753;p68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54" name="Google Shape;754;p6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1" name="Google Shape;761;p6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6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63" name="Google Shape;763;p6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69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69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768" name="Google Shape;768;p6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12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7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p70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775" name="Google Shape;775;p7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7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80" name="Google Shape;780;p7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12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7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7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88" name="Google Shape;788;p7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1" name="Google Shape;791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92" name="Google Shape;792;p71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793" name="Google Shape;793;p7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12_1_1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0" name="Google Shape;800;p7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01" name="Google Shape;801;p7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7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5" name="Google Shape;805;p72"/>
          <p:cNvGrpSpPr/>
          <p:nvPr/>
        </p:nvGrpSpPr>
        <p:grpSpPr>
          <a:xfrm flipH="1">
            <a:off x="6329422" y="4535409"/>
            <a:ext cx="825589" cy="93999"/>
            <a:chOff x="5718423" y="809024"/>
            <a:chExt cx="830071" cy="94500"/>
          </a:xfrm>
        </p:grpSpPr>
        <p:sp>
          <p:nvSpPr>
            <p:cNvPr id="806" name="Google Shape;806;p7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7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5" name="Google Shape;95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2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9" name="Google Shape;99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73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13" name="Google Shape;813;p73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14" name="Google Shape;814;p73"/>
          <p:cNvSpPr txBox="1"/>
          <p:nvPr>
            <p:ph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15" name="Google Shape;815;p73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16" name="Google Shape;816;p73"/>
          <p:cNvSpPr txBox="1"/>
          <p:nvPr>
            <p:ph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17" name="Google Shape;817;p73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18" name="Google Shape;818;p7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7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20" name="Google Shape;820;p7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7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3" name="Google Shape;823;p73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824" name="Google Shape;824;p7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74"/>
          <p:cNvSpPr txBox="1"/>
          <p:nvPr>
            <p:ph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31" name="Google Shape;831;p74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32" name="Google Shape;832;p74"/>
          <p:cNvSpPr txBox="1"/>
          <p:nvPr>
            <p:ph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33" name="Google Shape;833;p74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34" name="Google Shape;834;p74"/>
          <p:cNvSpPr txBox="1"/>
          <p:nvPr>
            <p:ph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35" name="Google Shape;835;p74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36" name="Google Shape;836;p7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7" name="Google Shape;837;p7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7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39" name="Google Shape;839;p7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7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43" name="Google Shape;843;p7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75"/>
          <p:cNvSpPr txBox="1"/>
          <p:nvPr>
            <p:ph type="title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50" name="Google Shape;850;p75"/>
          <p:cNvSpPr txBox="1"/>
          <p:nvPr>
            <p:ph idx="1" type="subTitle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1" name="Google Shape;851;p7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p7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53" name="Google Shape;853;p7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75"/>
          <p:cNvSpPr txBox="1"/>
          <p:nvPr>
            <p:ph idx="2" type="title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857" name="Google Shape;857;p75"/>
          <p:cNvSpPr txBox="1"/>
          <p:nvPr>
            <p:ph idx="3" type="subTitle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58" name="Google Shape;858;p75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859" name="Google Shape;859;p7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_1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7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6" name="Google Shape;866;p7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67" name="Google Shape;867;p7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Google Shape;870;p7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71" name="Google Shape;871;p7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5" name="Google Shape;875;p76"/>
          <p:cNvSpPr txBox="1"/>
          <p:nvPr>
            <p:ph type="title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76" name="Google Shape;876;p76"/>
          <p:cNvSpPr txBox="1"/>
          <p:nvPr>
            <p:ph idx="1" type="subTitle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7" name="Google Shape;877;p76"/>
          <p:cNvSpPr txBox="1"/>
          <p:nvPr>
            <p:ph idx="2" type="title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78" name="Google Shape;878;p76"/>
          <p:cNvSpPr txBox="1"/>
          <p:nvPr>
            <p:ph idx="3" type="subTitle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9" name="Google Shape;879;p76"/>
          <p:cNvSpPr txBox="1"/>
          <p:nvPr>
            <p:ph idx="4" type="title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80" name="Google Shape;880;p76"/>
          <p:cNvSpPr txBox="1"/>
          <p:nvPr>
            <p:ph idx="5" type="subTitle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81" name="Google Shape;881;p76"/>
          <p:cNvSpPr txBox="1"/>
          <p:nvPr>
            <p:ph idx="6" type="title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82" name="Google Shape;882;p76"/>
          <p:cNvSpPr txBox="1"/>
          <p:nvPr>
            <p:ph idx="7" type="subTitle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8_1_1_1_1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6" name="Google Shape;886;p7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87" name="Google Shape;887;p7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p7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891" name="Google Shape;891;p7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" name="Google Shape;895;p77"/>
          <p:cNvSpPr txBox="1"/>
          <p:nvPr>
            <p:ph type="title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6" name="Google Shape;896;p77"/>
          <p:cNvSpPr txBox="1"/>
          <p:nvPr>
            <p:ph idx="1" type="subTitle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7" name="Google Shape;897;p77"/>
          <p:cNvSpPr txBox="1"/>
          <p:nvPr>
            <p:ph idx="2" type="title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8" name="Google Shape;898;p77"/>
          <p:cNvSpPr txBox="1"/>
          <p:nvPr>
            <p:ph idx="3" type="subTitle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9" name="Google Shape;899;p77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3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8"/>
          <p:cNvSpPr txBox="1"/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5" name="Google Shape;905;p7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6" name="Google Shape;906;p7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9" name="Google Shape;909;p79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910" name="Google Shape;910;p7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4" name="Google Shape;914;p79"/>
          <p:cNvSpPr txBox="1"/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8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8" name="Google Shape;918;p8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8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8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8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80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8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8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81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81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8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8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8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81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5" name="Google Shape;935;p81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8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8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8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1" name="Google Shape;941;p8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8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8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8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8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7" name="Google Shape;947;p8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8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2" type="title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3" type="title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" type="subTitle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29"/>
          <p:cNvSpPr txBox="1"/>
          <p:nvPr>
            <p:ph idx="4" type="subTitle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29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12" name="Google Shape;112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9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16" name="Google Shape;116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3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5" name="Google Shape;125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3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29" name="Google Shape;129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1"/>
          <p:cNvSpPr txBox="1"/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" type="subTitle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39" name="Google Shape;139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31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43" name="Google Shape;143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51" name="Google Shape;151;p3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Google Shape;152;p3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53" name="Google Shape;153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3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32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58" name="Google Shape;158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3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62" name="Google Shape;162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colab.research.google.com/drive/1P-Q8k4lzwq-eXtsbFb_z5SenbAsDB8LJ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i.org/10.26439/interfases2020.n013.4886" TargetMode="External"/><Relationship Id="rId4" Type="http://schemas.openxmlformats.org/officeDocument/2006/relationships/hyperlink" Target="https://doi.org/10.26439/interfases2020.n013.4886" TargetMode="External"/><Relationship Id="rId5" Type="http://schemas.openxmlformats.org/officeDocument/2006/relationships/hyperlink" Target="https://doi.org/10.18779/cyt.v13i1.357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1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>
                <a:solidFill>
                  <a:schemeClr val="dk1"/>
                </a:solidFill>
              </a:rPr>
              <a:t>Website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6"/>
                </a:solidFill>
              </a:rPr>
              <a:t>Phishing</a:t>
            </a:r>
            <a:br>
              <a:rPr lang="en" sz="4000">
                <a:solidFill>
                  <a:schemeClr val="accent6"/>
                </a:solidFill>
              </a:rPr>
            </a:br>
            <a:r>
              <a:rPr lang="en" sz="4000">
                <a:solidFill>
                  <a:schemeClr val="accent6"/>
                </a:solidFill>
              </a:rPr>
              <a:t>Detector</a:t>
            </a:r>
            <a:endParaRPr b="1" sz="4000">
              <a:solidFill>
                <a:schemeClr val="accent6"/>
              </a:solidFill>
            </a:endParaRPr>
          </a:p>
        </p:txBody>
      </p:sp>
      <p:sp>
        <p:nvSpPr>
          <p:cNvPr id="957" name="Google Shape;957;p1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Presented by: 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Karen Vargas Hurtado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Johan Camilo Mosquera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Diego Moreno Garcia</a:t>
            </a:r>
            <a:endParaRPr/>
          </a:p>
        </p:txBody>
      </p:sp>
      <p:grpSp>
        <p:nvGrpSpPr>
          <p:cNvPr id="958" name="Google Shape;958;p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59" name="Google Shape;959;p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Google Shape;963;p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64" name="Google Shape;964;p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705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4" name="Google Shape;994;p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995" name="Google Shape;995;p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7" name="Google Shape;997;p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8" name="Google Shape;998;p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999" name="Google Shape;999;p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4" name="Google Shape;1004;p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étodos más utilizados en la detección de ataques de phishing. " id="1198" name="Google Shape;1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513" y="374946"/>
            <a:ext cx="6181885" cy="4393607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15"/>
          <p:cNvSpPr txBox="1"/>
          <p:nvPr/>
        </p:nvSpPr>
        <p:spPr>
          <a:xfrm>
            <a:off x="420392" y="4425735"/>
            <a:ext cx="41477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F1F0FF"/>
                </a:solidFill>
                <a:latin typeface="Arial"/>
                <a:ea typeface="Arial"/>
                <a:cs typeface="Arial"/>
                <a:sym typeface="Arial"/>
              </a:rPr>
              <a:t>Taken from: https://www.redalyc.org/journal/3783/378370462024/html/</a:t>
            </a:r>
            <a:endParaRPr/>
          </a:p>
        </p:txBody>
      </p:sp>
      <p:sp>
        <p:nvSpPr>
          <p:cNvPr id="1200" name="Google Shape;1200;p15"/>
          <p:cNvSpPr txBox="1"/>
          <p:nvPr/>
        </p:nvSpPr>
        <p:spPr>
          <a:xfrm>
            <a:off x="789225" y="30933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Alternativas</a:t>
            </a:r>
            <a:endParaRPr b="1" sz="30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f8dffdf4b1_0_40"/>
          <p:cNvSpPr txBox="1"/>
          <p:nvPr>
            <p:ph type="title"/>
          </p:nvPr>
        </p:nvSpPr>
        <p:spPr>
          <a:xfrm>
            <a:off x="720000" y="645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Servicios de Azure Utilizados</a:t>
            </a:r>
            <a:endParaRPr/>
          </a:p>
        </p:txBody>
      </p:sp>
      <p:sp>
        <p:nvSpPr>
          <p:cNvPr id="1206" name="Google Shape;1206;g2f8dffdf4b1_0_40"/>
          <p:cNvSpPr txBox="1"/>
          <p:nvPr/>
        </p:nvSpPr>
        <p:spPr>
          <a:xfrm>
            <a:off x="709625" y="1599525"/>
            <a:ext cx="4163700" cy="16932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Azure Machine Learning para entrenamiento y despliegue del modelo.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Servicios API Management.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Azure Maquina Virtual Standard_D2as_v4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d397f5ca23_0_178"/>
          <p:cNvSpPr txBox="1"/>
          <p:nvPr>
            <p:ph type="title"/>
          </p:nvPr>
        </p:nvSpPr>
        <p:spPr>
          <a:xfrm flipH="1">
            <a:off x="1768099" y="2089950"/>
            <a:ext cx="54291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Entrenamiento</a:t>
            </a:r>
            <a:endParaRPr/>
          </a:p>
        </p:txBody>
      </p:sp>
      <p:sp>
        <p:nvSpPr>
          <p:cNvPr id="1212" name="Google Shape;1212;g2d397f5ca23_0_17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g2d397f5ca23_0_17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g2d397f5ca23_0_17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g2d397f5ca23_0_17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g2d397f5ca23_0_178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9"/>
          <p:cNvSpPr txBox="1"/>
          <p:nvPr>
            <p:ph type="title"/>
          </p:nvPr>
        </p:nvSpPr>
        <p:spPr>
          <a:xfrm flipH="1">
            <a:off x="3254222" y="305954"/>
            <a:ext cx="4920786" cy="803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Dataset</a:t>
            </a:r>
            <a:endParaRPr/>
          </a:p>
        </p:txBody>
      </p:sp>
      <p:sp>
        <p:nvSpPr>
          <p:cNvPr id="1222" name="Google Shape;1222;p1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1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1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19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6" name="Google Shape;1226;p19"/>
          <p:cNvGrpSpPr/>
          <p:nvPr/>
        </p:nvGrpSpPr>
        <p:grpSpPr>
          <a:xfrm>
            <a:off x="756058" y="3814718"/>
            <a:ext cx="1267151" cy="921498"/>
            <a:chOff x="1109416" y="1193720"/>
            <a:chExt cx="3628631" cy="2517383"/>
          </a:xfrm>
        </p:grpSpPr>
        <p:grpSp>
          <p:nvGrpSpPr>
            <p:cNvPr id="1227" name="Google Shape;1227;p19"/>
            <p:cNvGrpSpPr/>
            <p:nvPr/>
          </p:nvGrpSpPr>
          <p:grpSpPr>
            <a:xfrm rot="5400000">
              <a:off x="2245108" y="1193720"/>
              <a:ext cx="801000" cy="801000"/>
              <a:chOff x="5372267" y="434783"/>
              <a:chExt cx="801000" cy="801000"/>
            </a:xfrm>
          </p:grpSpPr>
          <p:sp>
            <p:nvSpPr>
              <p:cNvPr id="1228" name="Google Shape;1228;p19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19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0" name="Google Shape;1230;p19"/>
            <p:cNvSpPr/>
            <p:nvPr/>
          </p:nvSpPr>
          <p:spPr>
            <a:xfrm flipH="1">
              <a:off x="4240547" y="2715949"/>
              <a:ext cx="419225" cy="572706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1" name="Google Shape;1231;p19"/>
            <p:cNvGrpSpPr/>
            <p:nvPr/>
          </p:nvGrpSpPr>
          <p:grpSpPr>
            <a:xfrm flipH="1">
              <a:off x="1353013" y="1432192"/>
              <a:ext cx="903412" cy="1289407"/>
              <a:chOff x="5484389" y="2699155"/>
              <a:chExt cx="1632940" cy="2330636"/>
            </a:xfrm>
          </p:grpSpPr>
          <p:sp>
            <p:nvSpPr>
              <p:cNvPr id="1232" name="Google Shape;1232;p19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rect b="b" l="l" r="r" t="t"/>
                <a:pathLst>
                  <a:path extrusionOk="0" h="63237" w="27098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rect b="b" l="l" r="r" t="t"/>
                <a:pathLst>
                  <a:path extrusionOk="0" h="89777" w="28348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4" name="Google Shape;1234;p19"/>
            <p:cNvGrpSpPr/>
            <p:nvPr/>
          </p:nvGrpSpPr>
          <p:grpSpPr>
            <a:xfrm rot="-6299960">
              <a:off x="981512" y="2079960"/>
              <a:ext cx="603327" cy="198124"/>
              <a:chOff x="6872640" y="3345236"/>
              <a:chExt cx="575162" cy="188875"/>
            </a:xfrm>
          </p:grpSpPr>
          <p:sp>
            <p:nvSpPr>
              <p:cNvPr id="1235" name="Google Shape;1235;p1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1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7" name="Google Shape;1237;p19"/>
            <p:cNvSpPr/>
            <p:nvPr/>
          </p:nvSpPr>
          <p:spPr>
            <a:xfrm>
              <a:off x="1794422" y="1623401"/>
              <a:ext cx="2605157" cy="2087702"/>
            </a:xfrm>
            <a:custGeom>
              <a:rect b="b" l="l" r="r" t="t"/>
              <a:pathLst>
                <a:path extrusionOk="0" h="209493" w="232154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1913294" y="1729680"/>
              <a:ext cx="2366811" cy="1535902"/>
            </a:xfrm>
            <a:custGeom>
              <a:rect b="b" l="l" r="r" t="t"/>
              <a:pathLst>
                <a:path extrusionOk="0" h="62611" w="96483">
                  <a:moveTo>
                    <a:pt x="3310" y="1"/>
                  </a:moveTo>
                  <a:cubicBezTo>
                    <a:pt x="1484" y="1"/>
                    <a:pt x="0" y="1484"/>
                    <a:pt x="0" y="3310"/>
                  </a:cubicBezTo>
                  <a:lnTo>
                    <a:pt x="0" y="62610"/>
                  </a:lnTo>
                  <a:lnTo>
                    <a:pt x="96483" y="62610"/>
                  </a:lnTo>
                  <a:lnTo>
                    <a:pt x="96483" y="3310"/>
                  </a:lnTo>
                  <a:cubicBezTo>
                    <a:pt x="96483" y="1484"/>
                    <a:pt x="94999" y="1"/>
                    <a:pt x="93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8627"/>
                </a:schemeClr>
              </a:outerShdw>
              <a:reflection blurRad="0" dir="5400000" dist="38100" endA="0" endPos="9000" fadeDir="5400012" kx="0" rotWithShape="0" algn="bl" stA="1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2039828" y="1893748"/>
              <a:ext cx="2113751" cy="1278328"/>
            </a:xfrm>
            <a:custGeom>
              <a:rect b="b" l="l" r="r" t="t"/>
              <a:pathLst>
                <a:path extrusionOk="0" h="52111" w="86167">
                  <a:moveTo>
                    <a:pt x="1" y="1"/>
                  </a:moveTo>
                  <a:lnTo>
                    <a:pt x="1" y="52111"/>
                  </a:lnTo>
                  <a:lnTo>
                    <a:pt x="86166" y="52111"/>
                  </a:lnTo>
                  <a:lnTo>
                    <a:pt x="86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9000" fadeDir="5400012" kx="0" rotWithShape="0" algn="bl" stA="11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0" name="Google Shape;1240;p19"/>
            <p:cNvGrpSpPr/>
            <p:nvPr/>
          </p:nvGrpSpPr>
          <p:grpSpPr>
            <a:xfrm>
              <a:off x="3285722" y="1558914"/>
              <a:ext cx="775519" cy="540341"/>
              <a:chOff x="3476740" y="1534150"/>
              <a:chExt cx="739293" cy="515101"/>
            </a:xfrm>
          </p:grpSpPr>
          <p:sp>
            <p:nvSpPr>
              <p:cNvPr id="1241" name="Google Shape;1241;p19"/>
              <p:cNvSpPr/>
              <p:nvPr/>
            </p:nvSpPr>
            <p:spPr>
              <a:xfrm>
                <a:off x="3476740" y="1534150"/>
                <a:ext cx="739293" cy="515101"/>
              </a:xfrm>
              <a:custGeom>
                <a:rect b="b" l="l" r="r" t="t"/>
                <a:pathLst>
                  <a:path extrusionOk="0" h="22027" w="31614">
                    <a:moveTo>
                      <a:pt x="2123" y="0"/>
                    </a:moveTo>
                    <a:cubicBezTo>
                      <a:pt x="959" y="0"/>
                      <a:pt x="0" y="959"/>
                      <a:pt x="0" y="2146"/>
                    </a:cubicBezTo>
                    <a:lnTo>
                      <a:pt x="0" y="19881"/>
                    </a:lnTo>
                    <a:cubicBezTo>
                      <a:pt x="0" y="21068"/>
                      <a:pt x="959" y="22026"/>
                      <a:pt x="2123" y="22026"/>
                    </a:cubicBezTo>
                    <a:lnTo>
                      <a:pt x="29468" y="22026"/>
                    </a:lnTo>
                    <a:cubicBezTo>
                      <a:pt x="30654" y="22026"/>
                      <a:pt x="31613" y="21068"/>
                      <a:pt x="31613" y="19881"/>
                    </a:cubicBezTo>
                    <a:lnTo>
                      <a:pt x="31613" y="2146"/>
                    </a:lnTo>
                    <a:cubicBezTo>
                      <a:pt x="31613" y="959"/>
                      <a:pt x="30654" y="0"/>
                      <a:pt x="29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098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19"/>
              <p:cNvSpPr/>
              <p:nvPr/>
            </p:nvSpPr>
            <p:spPr>
              <a:xfrm>
                <a:off x="3596827" y="1627015"/>
                <a:ext cx="99316" cy="99316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36"/>
                      <a:pt x="1" y="2123"/>
                    </a:cubicBezTo>
                    <a:cubicBezTo>
                      <a:pt x="1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098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19"/>
              <p:cNvSpPr/>
              <p:nvPr/>
            </p:nvSpPr>
            <p:spPr>
              <a:xfrm>
                <a:off x="3744695" y="1651570"/>
                <a:ext cx="281859" cy="50208"/>
              </a:xfrm>
              <a:custGeom>
                <a:rect b="b" l="l" r="r" t="t"/>
                <a:pathLst>
                  <a:path extrusionOk="0" h="2147" w="12053">
                    <a:moveTo>
                      <a:pt x="1073" y="1"/>
                    </a:moveTo>
                    <a:cubicBezTo>
                      <a:pt x="480" y="1"/>
                      <a:pt x="0" y="480"/>
                      <a:pt x="0" y="1073"/>
                    </a:cubicBezTo>
                    <a:cubicBezTo>
                      <a:pt x="0" y="1667"/>
                      <a:pt x="480" y="2146"/>
                      <a:pt x="1073" y="2146"/>
                    </a:cubicBezTo>
                    <a:lnTo>
                      <a:pt x="10979" y="2146"/>
                    </a:lnTo>
                    <a:cubicBezTo>
                      <a:pt x="11573" y="2146"/>
                      <a:pt x="12052" y="1667"/>
                      <a:pt x="12052" y="1073"/>
                    </a:cubicBezTo>
                    <a:cubicBezTo>
                      <a:pt x="12052" y="480"/>
                      <a:pt x="11573" y="1"/>
                      <a:pt x="109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098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19"/>
              <p:cNvSpPr/>
              <p:nvPr/>
            </p:nvSpPr>
            <p:spPr>
              <a:xfrm>
                <a:off x="3609642" y="1811179"/>
                <a:ext cx="485753" cy="13353"/>
              </a:xfrm>
              <a:custGeom>
                <a:rect b="b" l="l" r="r" t="t"/>
                <a:pathLst>
                  <a:path extrusionOk="0" h="571" w="20772">
                    <a:moveTo>
                      <a:pt x="1" y="0"/>
                    </a:moveTo>
                    <a:lnTo>
                      <a:pt x="1" y="571"/>
                    </a:lnTo>
                    <a:lnTo>
                      <a:pt x="20772" y="571"/>
                    </a:lnTo>
                    <a:lnTo>
                      <a:pt x="207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098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19"/>
              <p:cNvSpPr/>
              <p:nvPr/>
            </p:nvSpPr>
            <p:spPr>
              <a:xfrm>
                <a:off x="3609642" y="1865621"/>
                <a:ext cx="485753" cy="12838"/>
              </a:xfrm>
              <a:custGeom>
                <a:rect b="b" l="l" r="r" t="t"/>
                <a:pathLst>
                  <a:path extrusionOk="0" h="549" w="20772">
                    <a:moveTo>
                      <a:pt x="1" y="1"/>
                    </a:moveTo>
                    <a:lnTo>
                      <a:pt x="1" y="548"/>
                    </a:lnTo>
                    <a:lnTo>
                      <a:pt x="20772" y="548"/>
                    </a:lnTo>
                    <a:lnTo>
                      <a:pt x="207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098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19"/>
              <p:cNvSpPr/>
              <p:nvPr/>
            </p:nvSpPr>
            <p:spPr>
              <a:xfrm>
                <a:off x="3609642" y="1919525"/>
                <a:ext cx="319743" cy="12838"/>
              </a:xfrm>
              <a:custGeom>
                <a:rect b="b" l="l" r="r" t="t"/>
                <a:pathLst>
                  <a:path extrusionOk="0" h="549" w="13673">
                    <a:moveTo>
                      <a:pt x="1" y="1"/>
                    </a:moveTo>
                    <a:lnTo>
                      <a:pt x="1" y="549"/>
                    </a:lnTo>
                    <a:lnTo>
                      <a:pt x="13673" y="549"/>
                    </a:lnTo>
                    <a:lnTo>
                      <a:pt x="13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0980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7" name="Google Shape;1247;p19"/>
            <p:cNvGrpSpPr/>
            <p:nvPr/>
          </p:nvGrpSpPr>
          <p:grpSpPr>
            <a:xfrm>
              <a:off x="4124359" y="2212687"/>
              <a:ext cx="350894" cy="350184"/>
              <a:chOff x="4276204" y="2157384"/>
              <a:chExt cx="334503" cy="333827"/>
            </a:xfrm>
          </p:grpSpPr>
          <p:sp>
            <p:nvSpPr>
              <p:cNvPr id="1248" name="Google Shape;1248;p19"/>
              <p:cNvSpPr/>
              <p:nvPr/>
            </p:nvSpPr>
            <p:spPr>
              <a:xfrm>
                <a:off x="4276204" y="2157384"/>
                <a:ext cx="334503" cy="333827"/>
              </a:xfrm>
              <a:custGeom>
                <a:rect b="b" l="l" r="r" t="t"/>
                <a:pathLst>
                  <a:path extrusionOk="0" h="11345" w="11368">
                    <a:moveTo>
                      <a:pt x="5684" y="1"/>
                    </a:moveTo>
                    <a:cubicBezTo>
                      <a:pt x="2534" y="1"/>
                      <a:pt x="1" y="2534"/>
                      <a:pt x="1" y="5661"/>
                    </a:cubicBezTo>
                    <a:cubicBezTo>
                      <a:pt x="1" y="8811"/>
                      <a:pt x="2534" y="11345"/>
                      <a:pt x="5684" y="11345"/>
                    </a:cubicBezTo>
                    <a:cubicBezTo>
                      <a:pt x="8811" y="11345"/>
                      <a:pt x="11368" y="8811"/>
                      <a:pt x="11368" y="5661"/>
                    </a:cubicBezTo>
                    <a:cubicBezTo>
                      <a:pt x="11368" y="2534"/>
                      <a:pt x="8811" y="1"/>
                      <a:pt x="5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9803"/>
                  </a:schemeClr>
                </a:outerShdw>
                <a:reflection blurRad="0" dir="5400000" dist="38100" endA="0" endPos="9000" fadeDir="5400012" kx="0" rotWithShape="0" algn="bl" stA="9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19"/>
              <p:cNvSpPr/>
              <p:nvPr/>
            </p:nvSpPr>
            <p:spPr>
              <a:xfrm>
                <a:off x="4352093" y="2253346"/>
                <a:ext cx="182729" cy="141828"/>
              </a:xfrm>
              <a:custGeom>
                <a:rect b="b" l="l" r="r" t="t"/>
                <a:pathLst>
                  <a:path extrusionOk="0" h="4820" w="6210">
                    <a:moveTo>
                      <a:pt x="5393" y="0"/>
                    </a:moveTo>
                    <a:cubicBezTo>
                      <a:pt x="5187" y="0"/>
                      <a:pt x="4981" y="88"/>
                      <a:pt x="4840" y="255"/>
                    </a:cubicBezTo>
                    <a:lnTo>
                      <a:pt x="2603" y="3062"/>
                    </a:lnTo>
                    <a:lnTo>
                      <a:pt x="1279" y="1875"/>
                    </a:lnTo>
                    <a:cubicBezTo>
                      <a:pt x="1140" y="1747"/>
                      <a:pt x="965" y="1683"/>
                      <a:pt x="790" y="1683"/>
                    </a:cubicBezTo>
                    <a:cubicBezTo>
                      <a:pt x="594" y="1683"/>
                      <a:pt x="397" y="1764"/>
                      <a:pt x="252" y="1921"/>
                    </a:cubicBezTo>
                    <a:cubicBezTo>
                      <a:pt x="1" y="2218"/>
                      <a:pt x="24" y="2674"/>
                      <a:pt x="321" y="2948"/>
                    </a:cubicBezTo>
                    <a:lnTo>
                      <a:pt x="2192" y="4637"/>
                    </a:lnTo>
                    <a:cubicBezTo>
                      <a:pt x="2329" y="4751"/>
                      <a:pt x="2489" y="4820"/>
                      <a:pt x="2672" y="4820"/>
                    </a:cubicBezTo>
                    <a:lnTo>
                      <a:pt x="2740" y="4820"/>
                    </a:lnTo>
                    <a:cubicBezTo>
                      <a:pt x="2923" y="4820"/>
                      <a:pt x="3128" y="4706"/>
                      <a:pt x="3242" y="4569"/>
                    </a:cubicBezTo>
                    <a:lnTo>
                      <a:pt x="5958" y="1168"/>
                    </a:lnTo>
                    <a:cubicBezTo>
                      <a:pt x="6209" y="871"/>
                      <a:pt x="6164" y="414"/>
                      <a:pt x="5844" y="163"/>
                    </a:cubicBezTo>
                    <a:cubicBezTo>
                      <a:pt x="5714" y="53"/>
                      <a:pt x="5554" y="0"/>
                      <a:pt x="5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9803"/>
                  </a:schemeClr>
                </a:outerShdw>
                <a:reflection blurRad="0" dir="5400000" dist="38100" endA="0" endPos="9000" fadeDir="5400012" kx="0" rotWithShape="0" algn="bl" stA="9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0" name="Google Shape;1250;p19"/>
            <p:cNvGrpSpPr/>
            <p:nvPr/>
          </p:nvGrpSpPr>
          <p:grpSpPr>
            <a:xfrm>
              <a:off x="2158724" y="2195513"/>
              <a:ext cx="1859229" cy="976549"/>
              <a:chOff x="3659925" y="3369125"/>
              <a:chExt cx="1891550" cy="993525"/>
            </a:xfrm>
          </p:grpSpPr>
          <p:sp>
            <p:nvSpPr>
              <p:cNvPr id="1251" name="Google Shape;1251;p19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19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3" name="Google Shape;1253;p19"/>
            <p:cNvGrpSpPr/>
            <p:nvPr/>
          </p:nvGrpSpPr>
          <p:grpSpPr>
            <a:xfrm>
              <a:off x="1550178" y="2904087"/>
              <a:ext cx="903418" cy="742602"/>
              <a:chOff x="1465700" y="3424425"/>
              <a:chExt cx="983800" cy="808675"/>
            </a:xfrm>
          </p:grpSpPr>
          <p:sp>
            <p:nvSpPr>
              <p:cNvPr id="1254" name="Google Shape;1254;p19"/>
              <p:cNvSpPr/>
              <p:nvPr/>
            </p:nvSpPr>
            <p:spPr>
              <a:xfrm>
                <a:off x="1494225" y="3424425"/>
                <a:ext cx="911325" cy="737850"/>
              </a:xfrm>
              <a:custGeom>
                <a:rect b="b" l="l" r="r" t="t"/>
                <a:pathLst>
                  <a:path extrusionOk="0" h="29514" w="36453">
                    <a:moveTo>
                      <a:pt x="1599" y="0"/>
                    </a:moveTo>
                    <a:cubicBezTo>
                      <a:pt x="708" y="0"/>
                      <a:pt x="1" y="730"/>
                      <a:pt x="1" y="1598"/>
                    </a:cubicBezTo>
                    <a:lnTo>
                      <a:pt x="1" y="6505"/>
                    </a:lnTo>
                    <a:lnTo>
                      <a:pt x="1" y="26135"/>
                    </a:lnTo>
                    <a:cubicBezTo>
                      <a:pt x="1" y="27984"/>
                      <a:pt x="1507" y="29513"/>
                      <a:pt x="3379" y="29513"/>
                    </a:cubicBezTo>
                    <a:lnTo>
                      <a:pt x="33075" y="29513"/>
                    </a:lnTo>
                    <a:cubicBezTo>
                      <a:pt x="34946" y="29513"/>
                      <a:pt x="36453" y="27984"/>
                      <a:pt x="36453" y="26135"/>
                    </a:cubicBezTo>
                    <a:lnTo>
                      <a:pt x="36453" y="6505"/>
                    </a:lnTo>
                    <a:cubicBezTo>
                      <a:pt x="36453" y="4656"/>
                      <a:pt x="34946" y="3150"/>
                      <a:pt x="33075" y="3150"/>
                    </a:cubicBezTo>
                    <a:lnTo>
                      <a:pt x="14381" y="3150"/>
                    </a:lnTo>
                    <a:lnTo>
                      <a:pt x="14107" y="2374"/>
                    </a:lnTo>
                    <a:cubicBezTo>
                      <a:pt x="13582" y="936"/>
                      <a:pt x="12212" y="0"/>
                      <a:pt x="10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9803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19"/>
              <p:cNvSpPr/>
              <p:nvPr/>
            </p:nvSpPr>
            <p:spPr>
              <a:xfrm>
                <a:off x="1568425" y="3581400"/>
                <a:ext cx="762950" cy="640275"/>
              </a:xfrm>
              <a:custGeom>
                <a:rect b="b" l="l" r="r" t="t"/>
                <a:pathLst>
                  <a:path extrusionOk="0" h="25611" w="30518">
                    <a:moveTo>
                      <a:pt x="0" y="1"/>
                    </a:moveTo>
                    <a:lnTo>
                      <a:pt x="0" y="25611"/>
                    </a:lnTo>
                    <a:lnTo>
                      <a:pt x="30517" y="25611"/>
                    </a:lnTo>
                    <a:lnTo>
                      <a:pt x="305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9803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19"/>
              <p:cNvSpPr/>
              <p:nvPr/>
            </p:nvSpPr>
            <p:spPr>
              <a:xfrm>
                <a:off x="1465700" y="3645325"/>
                <a:ext cx="983800" cy="587775"/>
              </a:xfrm>
              <a:custGeom>
                <a:rect b="b" l="l" r="r" t="t"/>
                <a:pathLst>
                  <a:path extrusionOk="0" h="23511" w="39352">
                    <a:moveTo>
                      <a:pt x="27802" y="0"/>
                    </a:moveTo>
                    <a:cubicBezTo>
                      <a:pt x="26158" y="0"/>
                      <a:pt x="24697" y="1027"/>
                      <a:pt x="24127" y="2557"/>
                    </a:cubicBezTo>
                    <a:lnTo>
                      <a:pt x="23830" y="3401"/>
                    </a:lnTo>
                    <a:lnTo>
                      <a:pt x="3653" y="3401"/>
                    </a:lnTo>
                    <a:cubicBezTo>
                      <a:pt x="1621" y="3401"/>
                      <a:pt x="1" y="5022"/>
                      <a:pt x="1" y="7030"/>
                    </a:cubicBezTo>
                    <a:lnTo>
                      <a:pt x="1" y="19881"/>
                    </a:lnTo>
                    <a:cubicBezTo>
                      <a:pt x="1" y="21890"/>
                      <a:pt x="1621" y="23510"/>
                      <a:pt x="3653" y="23510"/>
                    </a:cubicBezTo>
                    <a:lnTo>
                      <a:pt x="35699" y="23510"/>
                    </a:lnTo>
                    <a:cubicBezTo>
                      <a:pt x="37708" y="23510"/>
                      <a:pt x="39351" y="21890"/>
                      <a:pt x="39351" y="19881"/>
                    </a:cubicBezTo>
                    <a:lnTo>
                      <a:pt x="39351" y="7030"/>
                    </a:lnTo>
                    <a:lnTo>
                      <a:pt x="39351" y="1735"/>
                    </a:lnTo>
                    <a:cubicBezTo>
                      <a:pt x="39351" y="776"/>
                      <a:pt x="38575" y="0"/>
                      <a:pt x="37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9803"/>
                  </a:schemeClr>
                </a:outerShdw>
                <a:reflection blurRad="0" dir="5400000" dist="38100" endA="0" endPos="9000" fadeDir="5400012" kx="0" rotWithShape="0" algn="bl" stA="1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7" name="Google Shape;1257;p19"/>
            <p:cNvGrpSpPr/>
            <p:nvPr/>
          </p:nvGrpSpPr>
          <p:grpSpPr>
            <a:xfrm rot="5400000">
              <a:off x="4337309" y="2069469"/>
              <a:ext cx="603345" cy="198130"/>
              <a:chOff x="6872640" y="3345236"/>
              <a:chExt cx="575162" cy="188875"/>
            </a:xfrm>
          </p:grpSpPr>
          <p:sp>
            <p:nvSpPr>
              <p:cNvPr id="1258" name="Google Shape;1258;p1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0" name="Google Shape;1260;p19"/>
            <p:cNvSpPr/>
            <p:nvPr/>
          </p:nvSpPr>
          <p:spPr>
            <a:xfrm>
              <a:off x="3912779" y="3288654"/>
              <a:ext cx="546000" cy="380400"/>
            </a:xfrm>
            <a:prstGeom prst="wedgeRoundRectCallout">
              <a:avLst>
                <a:gd fmla="val -17374" name="adj1"/>
                <a:gd fmla="val 73101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98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Tabla&#10;&#10;Descripción generada automáticamente" id="1261" name="Google Shape;1261;p19"/>
          <p:cNvPicPr preferRelativeResize="0"/>
          <p:nvPr/>
        </p:nvPicPr>
        <p:blipFill rotWithShape="1">
          <a:blip r:embed="rId3">
            <a:alphaModFix/>
          </a:blip>
          <a:srcRect b="564" l="0" r="0" t="1695"/>
          <a:stretch/>
        </p:blipFill>
        <p:spPr>
          <a:xfrm>
            <a:off x="756453" y="1393215"/>
            <a:ext cx="7720641" cy="2690902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p19"/>
          <p:cNvSpPr txBox="1"/>
          <p:nvPr/>
        </p:nvSpPr>
        <p:spPr>
          <a:xfrm>
            <a:off x="2650466" y="4478187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1F0FF"/>
                </a:solidFill>
                <a:latin typeface="Arial"/>
                <a:ea typeface="Arial"/>
                <a:cs typeface="Arial"/>
                <a:sym typeface="Arial"/>
              </a:rPr>
              <a:t>10 rows × 88 columns</a:t>
            </a:r>
            <a:endParaRPr/>
          </a:p>
        </p:txBody>
      </p:sp>
      <p:sp>
        <p:nvSpPr>
          <p:cNvPr id="1263" name="Google Shape;1263;p19"/>
          <p:cNvSpPr txBox="1"/>
          <p:nvPr/>
        </p:nvSpPr>
        <p:spPr>
          <a:xfrm>
            <a:off x="752655" y="973707"/>
            <a:ext cx="46410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rgbClr val="F1F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 page Phishing Detection Dataset</a:t>
            </a:r>
            <a:endParaRPr b="0" i="0" sz="1400" u="none" cap="none" strike="noStrike">
              <a:solidFill>
                <a:srgbClr val="F1F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d393a1994c_0_0"/>
          <p:cNvSpPr txBox="1"/>
          <p:nvPr>
            <p:ph type="title"/>
          </p:nvPr>
        </p:nvSpPr>
        <p:spPr>
          <a:xfrm flipH="1">
            <a:off x="5947204" y="305950"/>
            <a:ext cx="2227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Costos</a:t>
            </a:r>
            <a:endParaRPr/>
          </a:p>
        </p:txBody>
      </p:sp>
      <p:sp>
        <p:nvSpPr>
          <p:cNvPr id="1269" name="Google Shape;1269;g2d393a1994c_0_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g2d393a1994c_0_0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g2d393a1994c_0_0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g2d393a1994c_0_0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g2d393a1994c_0_0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4" name="Google Shape;1274;g2d393a1994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00" y="1039750"/>
            <a:ext cx="7758126" cy="35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g2d393a1994c_0_0"/>
          <p:cNvSpPr txBox="1"/>
          <p:nvPr>
            <p:ph type="title"/>
          </p:nvPr>
        </p:nvSpPr>
        <p:spPr>
          <a:xfrm flipH="1">
            <a:off x="661975" y="305950"/>
            <a:ext cx="50172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Valor diario $3.8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d393a1994c_0_48"/>
          <p:cNvSpPr txBox="1"/>
          <p:nvPr>
            <p:ph type="title"/>
          </p:nvPr>
        </p:nvSpPr>
        <p:spPr>
          <a:xfrm flipH="1">
            <a:off x="3254108" y="305954"/>
            <a:ext cx="492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Costos</a:t>
            </a:r>
            <a:endParaRPr/>
          </a:p>
        </p:txBody>
      </p:sp>
      <p:sp>
        <p:nvSpPr>
          <p:cNvPr id="1281" name="Google Shape;1281;g2d393a1994c_0_4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g2d393a1994c_0_4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g2d393a1994c_0_4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g2d393a1994c_0_4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g2d393a1994c_0_48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6" name="Google Shape;1286;g2d393a1994c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1261754"/>
            <a:ext cx="7313363" cy="3064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g2d393a1994c_0_48"/>
          <p:cNvSpPr txBox="1"/>
          <p:nvPr/>
        </p:nvSpPr>
        <p:spPr>
          <a:xfrm>
            <a:off x="-80375" y="399850"/>
            <a:ext cx="602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Valor mensual $114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d397f5ca23_0_188"/>
          <p:cNvSpPr txBox="1"/>
          <p:nvPr>
            <p:ph type="title"/>
          </p:nvPr>
        </p:nvSpPr>
        <p:spPr>
          <a:xfrm flipH="1">
            <a:off x="3254108" y="305954"/>
            <a:ext cx="492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Entrenamiento</a:t>
            </a:r>
            <a:endParaRPr/>
          </a:p>
        </p:txBody>
      </p:sp>
      <p:sp>
        <p:nvSpPr>
          <p:cNvPr id="1293" name="Google Shape;1293;g2d397f5ca23_0_18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g2d397f5ca23_0_18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g2d397f5ca23_0_18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g2d397f5ca23_0_18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g2d397f5ca23_0_188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8" name="Google Shape;1298;g2d397f5ca23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625" y="1261751"/>
            <a:ext cx="4717287" cy="33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d397f5ca23_0_225"/>
          <p:cNvSpPr txBox="1"/>
          <p:nvPr>
            <p:ph type="title"/>
          </p:nvPr>
        </p:nvSpPr>
        <p:spPr>
          <a:xfrm flipH="1">
            <a:off x="3254108" y="305954"/>
            <a:ext cx="492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Entrenamiento</a:t>
            </a:r>
            <a:endParaRPr/>
          </a:p>
        </p:txBody>
      </p:sp>
      <p:sp>
        <p:nvSpPr>
          <p:cNvPr id="1304" name="Google Shape;1304;g2d397f5ca23_0_22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g2d397f5ca23_0_22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2d397f5ca23_0_22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g2d397f5ca23_0_22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g2d397f5ca23_0_225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9" name="Google Shape;1309;g2d397f5ca23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950" y="1109350"/>
            <a:ext cx="6122700" cy="36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d397f5ca23_0_213"/>
          <p:cNvSpPr txBox="1"/>
          <p:nvPr>
            <p:ph type="title"/>
          </p:nvPr>
        </p:nvSpPr>
        <p:spPr>
          <a:xfrm flipH="1">
            <a:off x="3254108" y="305954"/>
            <a:ext cx="492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Entrenamiento</a:t>
            </a:r>
            <a:endParaRPr/>
          </a:p>
        </p:txBody>
      </p:sp>
      <p:sp>
        <p:nvSpPr>
          <p:cNvPr id="1315" name="Google Shape;1315;g2d397f5ca23_0_21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g2d397f5ca23_0_21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g2d397f5ca23_0_21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g2d397f5ca23_0_21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g2d397f5ca23_0_213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0" name="Google Shape;1320;g2d397f5ca23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900" y="1261754"/>
            <a:ext cx="4224200" cy="306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d397f5ca23_0_0"/>
          <p:cNvSpPr txBox="1"/>
          <p:nvPr>
            <p:ph type="title"/>
          </p:nvPr>
        </p:nvSpPr>
        <p:spPr>
          <a:xfrm flipH="1">
            <a:off x="1768099" y="2089950"/>
            <a:ext cx="54291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Implementación</a:t>
            </a:r>
            <a:endParaRPr/>
          </a:p>
        </p:txBody>
      </p:sp>
      <p:sp>
        <p:nvSpPr>
          <p:cNvPr id="1326" name="Google Shape;1326;g2d397f5ca23_0_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g2d397f5ca23_0_0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g2d397f5ca23_0_0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g2d397f5ca23_0_0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g2d397f5ca23_0_0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4" name="Google Shape;1014;p2"/>
          <p:cNvSpPr txBox="1"/>
          <p:nvPr>
            <p:ph idx="2" type="title"/>
          </p:nvPr>
        </p:nvSpPr>
        <p:spPr>
          <a:xfrm>
            <a:off x="2242588" y="355440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Requerimientos</a:t>
            </a:r>
            <a:endParaRPr/>
          </a:p>
        </p:txBody>
      </p:sp>
      <p:sp>
        <p:nvSpPr>
          <p:cNvPr id="1015" name="Google Shape;1015;p2"/>
          <p:cNvSpPr txBox="1"/>
          <p:nvPr>
            <p:ph idx="3" type="title"/>
          </p:nvPr>
        </p:nvSpPr>
        <p:spPr>
          <a:xfrm>
            <a:off x="5980760" y="2536039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Posibles soluciones</a:t>
            </a:r>
            <a:endParaRPr/>
          </a:p>
        </p:txBody>
      </p:sp>
      <p:sp>
        <p:nvSpPr>
          <p:cNvPr id="1016" name="Google Shape;1016;p2"/>
          <p:cNvSpPr txBox="1"/>
          <p:nvPr>
            <p:ph idx="5" type="title"/>
          </p:nvPr>
        </p:nvSpPr>
        <p:spPr>
          <a:xfrm>
            <a:off x="5980738" y="148023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Restricciones</a:t>
            </a:r>
            <a:endParaRPr/>
          </a:p>
        </p:txBody>
      </p:sp>
      <p:sp>
        <p:nvSpPr>
          <p:cNvPr id="1017" name="Google Shape;1017;p2"/>
          <p:cNvSpPr txBox="1"/>
          <p:nvPr>
            <p:ph idx="7" type="title"/>
          </p:nvPr>
        </p:nvSpPr>
        <p:spPr>
          <a:xfrm>
            <a:off x="2159238" y="2479505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Descripción de la empresa</a:t>
            </a:r>
            <a:endParaRPr/>
          </a:p>
        </p:txBody>
      </p:sp>
      <p:sp>
        <p:nvSpPr>
          <p:cNvPr id="1018" name="Google Shape;1018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1019" name="Google Shape;1019;p2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20" name="Google Shape;1020;p2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1" name="Google Shape;1021;p2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22" name="Google Shape;1022;p2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1023" name="Google Shape;1023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2"/>
          <p:cNvGrpSpPr/>
          <p:nvPr/>
        </p:nvGrpSpPr>
        <p:grpSpPr>
          <a:xfrm flipH="1">
            <a:off x="1813253" y="2638050"/>
            <a:ext cx="337856" cy="93999"/>
            <a:chOff x="5963614" y="809024"/>
            <a:chExt cx="339690" cy="94500"/>
          </a:xfrm>
        </p:grpSpPr>
        <p:sp>
          <p:nvSpPr>
            <p:cNvPr id="1026" name="Google Shape;1026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2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1029" name="Google Shape;1029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2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1032" name="Google Shape;1032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2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1035" name="Google Shape;103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7" name="Google Shape;1037;p2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1038" name="Google Shape;1038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0" name="Google Shape;1040;p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45" name="Google Shape;1045;p2"/>
          <p:cNvSpPr txBox="1"/>
          <p:nvPr>
            <p:ph idx="9" type="title"/>
          </p:nvPr>
        </p:nvSpPr>
        <p:spPr>
          <a:xfrm>
            <a:off x="5980763" y="3554399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Data set y análisis</a:t>
            </a:r>
            <a:endParaRPr/>
          </a:p>
        </p:txBody>
      </p:sp>
      <p:sp>
        <p:nvSpPr>
          <p:cNvPr id="1046" name="Google Shape;1046;p2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047" name="Google Shape;1047;p2"/>
          <p:cNvGrpSpPr/>
          <p:nvPr/>
        </p:nvGrpSpPr>
        <p:grpSpPr>
          <a:xfrm flipH="1">
            <a:off x="3850882" y="4283967"/>
            <a:ext cx="337857" cy="93999"/>
            <a:chOff x="5963614" y="809024"/>
            <a:chExt cx="339690" cy="94500"/>
          </a:xfrm>
        </p:grpSpPr>
        <p:sp>
          <p:nvSpPr>
            <p:cNvPr id="1048" name="Google Shape;1048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" name="Google Shape;1050;p2"/>
          <p:cNvSpPr txBox="1"/>
          <p:nvPr/>
        </p:nvSpPr>
        <p:spPr>
          <a:xfrm>
            <a:off x="4195876" y="4192405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Citas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2"/>
          <p:cNvSpPr txBox="1"/>
          <p:nvPr/>
        </p:nvSpPr>
        <p:spPr>
          <a:xfrm>
            <a:off x="3108052" y="4192405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  <a:endParaRPr/>
          </a:p>
        </p:txBody>
      </p:sp>
      <p:sp>
        <p:nvSpPr>
          <p:cNvPr id="1052" name="Google Shape;1052;p2"/>
          <p:cNvSpPr txBox="1"/>
          <p:nvPr/>
        </p:nvSpPr>
        <p:spPr>
          <a:xfrm>
            <a:off x="2194125" y="1374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Objetivos 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d397f5ca23_0_97"/>
          <p:cNvSpPr txBox="1"/>
          <p:nvPr>
            <p:ph type="title"/>
          </p:nvPr>
        </p:nvSpPr>
        <p:spPr>
          <a:xfrm flipH="1">
            <a:off x="3241499" y="362075"/>
            <a:ext cx="54291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Dataset</a:t>
            </a:r>
            <a:endParaRPr/>
          </a:p>
        </p:txBody>
      </p:sp>
      <p:sp>
        <p:nvSpPr>
          <p:cNvPr id="1336" name="Google Shape;1336;g2d397f5ca23_0_9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g2d397f5ca23_0_9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g2d397f5ca23_0_9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g2d397f5ca23_0_97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g2d397f5ca23_0_97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1" name="Google Shape;1341;g2d397f5ca23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00" y="1317875"/>
            <a:ext cx="6592800" cy="33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d397f5ca23_0_119"/>
          <p:cNvSpPr txBox="1"/>
          <p:nvPr>
            <p:ph type="title"/>
          </p:nvPr>
        </p:nvSpPr>
        <p:spPr>
          <a:xfrm flipH="1">
            <a:off x="662100" y="362075"/>
            <a:ext cx="80085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Aplicación( Python + flask)</a:t>
            </a:r>
            <a:endParaRPr/>
          </a:p>
        </p:txBody>
      </p:sp>
      <p:sp>
        <p:nvSpPr>
          <p:cNvPr id="1347" name="Google Shape;1347;g2d397f5ca23_0_11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g2d397f5ca23_0_119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g2d397f5ca23_0_119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g2d397f5ca23_0_119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g2d397f5ca23_0_119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2" name="Google Shape;1352;g2d397f5ca23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400" y="1409038"/>
            <a:ext cx="4172850" cy="23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d397f5ca23_0_131"/>
          <p:cNvSpPr txBox="1"/>
          <p:nvPr>
            <p:ph type="title"/>
          </p:nvPr>
        </p:nvSpPr>
        <p:spPr>
          <a:xfrm flipH="1">
            <a:off x="662100" y="362075"/>
            <a:ext cx="80085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Aplicación( Python + flask)</a:t>
            </a:r>
            <a:endParaRPr/>
          </a:p>
        </p:txBody>
      </p:sp>
      <p:sp>
        <p:nvSpPr>
          <p:cNvPr id="1358" name="Google Shape;1358;g2d397f5ca23_0_13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g2d397f5ca23_0_131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g2d397f5ca23_0_131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g2d397f5ca23_0_131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g2d397f5ca23_0_131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3" name="Google Shape;1363;g2d397f5ca23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900" y="1472125"/>
            <a:ext cx="5700575" cy="25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d397f5ca23_0_143"/>
          <p:cNvSpPr txBox="1"/>
          <p:nvPr>
            <p:ph type="title"/>
          </p:nvPr>
        </p:nvSpPr>
        <p:spPr>
          <a:xfrm flipH="1">
            <a:off x="662100" y="362075"/>
            <a:ext cx="80085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Aplicación( Python + flask)</a:t>
            </a:r>
            <a:endParaRPr/>
          </a:p>
        </p:txBody>
      </p:sp>
      <p:sp>
        <p:nvSpPr>
          <p:cNvPr id="1369" name="Google Shape;1369;g2d397f5ca23_0_14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g2d397f5ca23_0_14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g2d397f5ca23_0_14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g2d397f5ca23_0_14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g2d397f5ca23_0_143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4" name="Google Shape;1374;g2d397f5ca23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900" y="1472125"/>
            <a:ext cx="5700575" cy="25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d397f5ca23_0_154"/>
          <p:cNvSpPr txBox="1"/>
          <p:nvPr>
            <p:ph type="title"/>
          </p:nvPr>
        </p:nvSpPr>
        <p:spPr>
          <a:xfrm flipH="1">
            <a:off x="662100" y="362075"/>
            <a:ext cx="80085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Aplicación( Python + flask)</a:t>
            </a:r>
            <a:endParaRPr/>
          </a:p>
        </p:txBody>
      </p:sp>
      <p:sp>
        <p:nvSpPr>
          <p:cNvPr id="1380" name="Google Shape;1380;g2d397f5ca23_0_15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g2d397f5ca23_0_154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g2d397f5ca23_0_154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g2d397f5ca23_0_154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g2d397f5ca23_0_154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5" name="Google Shape;1385;g2d397f5ca23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675" y="1576450"/>
            <a:ext cx="4411600" cy="1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d3976ec39c_0_0"/>
          <p:cNvSpPr txBox="1"/>
          <p:nvPr>
            <p:ph type="title"/>
          </p:nvPr>
        </p:nvSpPr>
        <p:spPr>
          <a:xfrm flipH="1">
            <a:off x="662100" y="362075"/>
            <a:ext cx="80085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Aplicación( Ejecución)</a:t>
            </a:r>
            <a:endParaRPr/>
          </a:p>
        </p:txBody>
      </p:sp>
      <p:sp>
        <p:nvSpPr>
          <p:cNvPr id="1391" name="Google Shape;1391;g2d3976ec39c_0_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2d3976ec39c_0_0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2d3976ec39c_0_0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2d3976ec39c_0_0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g2d3976ec39c_0_0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6" name="Google Shape;1396;g2d3976ec39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75" y="1704600"/>
            <a:ext cx="8008499" cy="15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d397f5ca23_0_166"/>
          <p:cNvSpPr txBox="1"/>
          <p:nvPr>
            <p:ph type="title"/>
          </p:nvPr>
        </p:nvSpPr>
        <p:spPr>
          <a:xfrm flipH="1">
            <a:off x="662100" y="362075"/>
            <a:ext cx="80085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Aplicación( Python + flask)</a:t>
            </a:r>
            <a:endParaRPr/>
          </a:p>
        </p:txBody>
      </p:sp>
      <p:sp>
        <p:nvSpPr>
          <p:cNvPr id="1402" name="Google Shape;1402;g2d397f5ca23_0_1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g2d397f5ca23_0_16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g2d397f5ca23_0_16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g2d397f5ca23_0_16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g2d397f5ca23_0_166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7" name="Google Shape;1407;g2d397f5ca23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575" y="1035462"/>
            <a:ext cx="3937250" cy="375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d397f5ca23_0_86"/>
          <p:cNvSpPr txBox="1"/>
          <p:nvPr>
            <p:ph type="title"/>
          </p:nvPr>
        </p:nvSpPr>
        <p:spPr>
          <a:xfrm flipH="1">
            <a:off x="3254108" y="305954"/>
            <a:ext cx="492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Pruebas</a:t>
            </a:r>
            <a:endParaRPr/>
          </a:p>
        </p:txBody>
      </p:sp>
      <p:sp>
        <p:nvSpPr>
          <p:cNvPr id="1413" name="Google Shape;1413;g2d397f5ca23_0_8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g2d397f5ca23_0_8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g2d397f5ca23_0_8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g2d397f5ca23_0_8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g2d397f5ca23_0_86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8" name="Google Shape;1418;g2d397f5ca23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1066575"/>
            <a:ext cx="7718250" cy="36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2d397f5ca23_0_15"/>
          <p:cNvSpPr txBox="1"/>
          <p:nvPr>
            <p:ph type="title"/>
          </p:nvPr>
        </p:nvSpPr>
        <p:spPr>
          <a:xfrm flipH="1">
            <a:off x="3254108" y="305954"/>
            <a:ext cx="492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Pruebas</a:t>
            </a:r>
            <a:endParaRPr/>
          </a:p>
        </p:txBody>
      </p:sp>
      <p:sp>
        <p:nvSpPr>
          <p:cNvPr id="1424" name="Google Shape;1424;g2d397f5ca23_0_1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g2d397f5ca23_0_1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g2d397f5ca23_0_1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g2d397f5ca23_0_1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g2d397f5ca23_0_15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9" name="Google Shape;1429;g2d397f5ca23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28" y="305949"/>
            <a:ext cx="4473050" cy="454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d397f5ca23_0_27"/>
          <p:cNvSpPr txBox="1"/>
          <p:nvPr>
            <p:ph type="title"/>
          </p:nvPr>
        </p:nvSpPr>
        <p:spPr>
          <a:xfrm flipH="1">
            <a:off x="3254108" y="305954"/>
            <a:ext cx="492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Aplicación</a:t>
            </a:r>
            <a:endParaRPr/>
          </a:p>
        </p:txBody>
      </p:sp>
      <p:sp>
        <p:nvSpPr>
          <p:cNvPr id="1435" name="Google Shape;1435;g2d397f5ca23_0_2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g2d397f5ca23_0_27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g2d397f5ca23_0_27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g2d397f5ca23_0_27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g2d397f5ca23_0_27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0" name="Google Shape;1440;g2d397f5ca2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1109350"/>
            <a:ext cx="5408625" cy="367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"/>
          <p:cNvSpPr/>
          <p:nvPr/>
        </p:nvSpPr>
        <p:spPr>
          <a:xfrm flipH="1">
            <a:off x="663744" y="1422723"/>
            <a:ext cx="7770056" cy="3170875"/>
          </a:xfrm>
          <a:prstGeom prst="roundRect">
            <a:avLst>
              <a:gd fmla="val 5229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5"/>
          <p:cNvSpPr/>
          <p:nvPr/>
        </p:nvSpPr>
        <p:spPr>
          <a:xfrm flipH="1">
            <a:off x="4923239" y="825138"/>
            <a:ext cx="3309000" cy="4368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5"/>
          <p:cNvSpPr txBox="1"/>
          <p:nvPr>
            <p:ph type="title"/>
          </p:nvPr>
        </p:nvSpPr>
        <p:spPr>
          <a:xfrm flipH="1">
            <a:off x="4567129" y="911961"/>
            <a:ext cx="2994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Objetivos</a:t>
            </a:r>
            <a:endParaRPr/>
          </a:p>
        </p:txBody>
      </p:sp>
      <p:sp>
        <p:nvSpPr>
          <p:cNvPr id="1060" name="Google Shape;1060;p5"/>
          <p:cNvSpPr/>
          <p:nvPr/>
        </p:nvSpPr>
        <p:spPr>
          <a:xfrm flipH="1">
            <a:off x="5041006" y="914351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rotWithShape="0" algn="bl" dir="5400000" dist="85725">
              <a:schemeClr val="dk1">
                <a:alpha val="37647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1" name="Google Shape;1061;p5"/>
          <p:cNvGrpSpPr/>
          <p:nvPr/>
        </p:nvGrpSpPr>
        <p:grpSpPr>
          <a:xfrm flipH="1">
            <a:off x="6255775" y="1506184"/>
            <a:ext cx="2008800" cy="146100"/>
            <a:chOff x="847125" y="3296850"/>
            <a:chExt cx="2008800" cy="146100"/>
          </a:xfrm>
        </p:grpSpPr>
        <p:sp>
          <p:nvSpPr>
            <p:cNvPr id="1062" name="Google Shape;1062;p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3" name="Google Shape;1063;p5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064" name="Google Shape;1064;p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7" name="Google Shape;1067;p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5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5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1" name="Google Shape;1071;p5"/>
          <p:cNvGrpSpPr/>
          <p:nvPr/>
        </p:nvGrpSpPr>
        <p:grpSpPr>
          <a:xfrm>
            <a:off x="3951888" y="954913"/>
            <a:ext cx="891300" cy="486300"/>
            <a:chOff x="6930163" y="1358338"/>
            <a:chExt cx="891300" cy="486300"/>
          </a:xfrm>
        </p:grpSpPr>
        <p:sp>
          <p:nvSpPr>
            <p:cNvPr id="1072" name="Google Shape;1072;p5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392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3" name="Google Shape;1073;p5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074" name="Google Shape;1074;p5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5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5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7" name="Google Shape;1077;p5"/>
          <p:cNvSpPr txBox="1"/>
          <p:nvPr/>
        </p:nvSpPr>
        <p:spPr>
          <a:xfrm flipH="1">
            <a:off x="743389" y="1823219"/>
            <a:ext cx="7615471" cy="8961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Implementar técnicas de ML de detección de anomalías, para monitorizar el comportamiento de los </a:t>
            </a:r>
            <a:r>
              <a:rPr lang="en">
                <a:solidFill>
                  <a:schemeClr val="dk1"/>
                </a:solidFill>
              </a:rPr>
              <a:t>clientes de la empresa NexPay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detectar actividades inusuales indicativas de phishing, como accesos desde ubicaciones inusuales o intentos repetidos de autenticación fallida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5"/>
          <p:cNvSpPr txBox="1"/>
          <p:nvPr/>
        </p:nvSpPr>
        <p:spPr>
          <a:xfrm flipH="1">
            <a:off x="764200" y="2801708"/>
            <a:ext cx="7615471" cy="8961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 Realizar un análisis exhaustivo de diferentes algoritmos de machine learning,</a:t>
            </a:r>
            <a:r>
              <a:rPr lang="en">
                <a:solidFill>
                  <a:schemeClr val="dk1"/>
                </a:solidFill>
              </a:rPr>
              <a:t> del pipeline de Microsoft azure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para determinar cuál ofrece la mejor precisión y rendimiento en la detección de intrusiones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d397f5ca23_0_38"/>
          <p:cNvSpPr txBox="1"/>
          <p:nvPr>
            <p:ph type="title"/>
          </p:nvPr>
        </p:nvSpPr>
        <p:spPr>
          <a:xfrm flipH="1">
            <a:off x="3254108" y="305954"/>
            <a:ext cx="492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Aplicación</a:t>
            </a:r>
            <a:endParaRPr/>
          </a:p>
        </p:txBody>
      </p:sp>
      <p:sp>
        <p:nvSpPr>
          <p:cNvPr id="1446" name="Google Shape;1446;g2d397f5ca23_0_3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g2d397f5ca23_0_3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g2d397f5ca23_0_3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g2d397f5ca23_0_3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g2d397f5ca23_0_38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1" name="Google Shape;1451;g2d397f5ca23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1261749"/>
            <a:ext cx="5883562" cy="35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2d397f5ca23_0_50"/>
          <p:cNvSpPr txBox="1"/>
          <p:nvPr>
            <p:ph type="title"/>
          </p:nvPr>
        </p:nvSpPr>
        <p:spPr>
          <a:xfrm flipH="1">
            <a:off x="3254108" y="305954"/>
            <a:ext cx="492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Aplicación</a:t>
            </a:r>
            <a:endParaRPr/>
          </a:p>
        </p:txBody>
      </p:sp>
      <p:sp>
        <p:nvSpPr>
          <p:cNvPr id="1457" name="Google Shape;1457;g2d397f5ca23_0_5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g2d397f5ca23_0_50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g2d397f5ca23_0_50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g2d397f5ca23_0_50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g2d397f5ca23_0_50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2" name="Google Shape;1462;g2d397f5ca23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5" y="1797529"/>
            <a:ext cx="78867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2d397f5ca23_0_62"/>
          <p:cNvSpPr txBox="1"/>
          <p:nvPr>
            <p:ph type="title"/>
          </p:nvPr>
        </p:nvSpPr>
        <p:spPr>
          <a:xfrm flipH="1">
            <a:off x="3254108" y="305954"/>
            <a:ext cx="492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Aplicación</a:t>
            </a:r>
            <a:endParaRPr/>
          </a:p>
        </p:txBody>
      </p:sp>
      <p:sp>
        <p:nvSpPr>
          <p:cNvPr id="1468" name="Google Shape;1468;g2d397f5ca23_0_6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g2d397f5ca23_0_62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g2d397f5ca23_0_62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g2d397f5ca23_0_62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g2d397f5ca23_0_62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3" name="Google Shape;1473;g2d397f5ca23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1109350"/>
            <a:ext cx="7620024" cy="35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d397f5ca23_0_73"/>
          <p:cNvSpPr txBox="1"/>
          <p:nvPr>
            <p:ph type="title"/>
          </p:nvPr>
        </p:nvSpPr>
        <p:spPr>
          <a:xfrm flipH="1">
            <a:off x="3254108" y="305954"/>
            <a:ext cx="4920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Aplicación</a:t>
            </a:r>
            <a:endParaRPr/>
          </a:p>
        </p:txBody>
      </p:sp>
      <p:sp>
        <p:nvSpPr>
          <p:cNvPr id="1479" name="Google Shape;1479;g2d397f5ca23_0_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g2d397f5ca23_0_7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g2d397f5ca23_0_7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g2d397f5ca23_0_7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0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g2d397f5ca23_0_73"/>
          <p:cNvSpPr txBox="1"/>
          <p:nvPr/>
        </p:nvSpPr>
        <p:spPr>
          <a:xfrm>
            <a:off x="2650466" y="4478187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4" name="Google Shape;1484;g2d397f5ca23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88" y="1648529"/>
            <a:ext cx="8177225" cy="229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20"/>
          <p:cNvSpPr txBox="1"/>
          <p:nvPr>
            <p:ph type="title"/>
          </p:nvPr>
        </p:nvSpPr>
        <p:spPr>
          <a:xfrm>
            <a:off x="720000" y="716539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Citas</a:t>
            </a:r>
            <a:endParaRPr/>
          </a:p>
        </p:txBody>
      </p:sp>
      <p:sp>
        <p:nvSpPr>
          <p:cNvPr id="1490" name="Google Shape;1490;p20"/>
          <p:cNvSpPr txBox="1"/>
          <p:nvPr>
            <p:ph idx="1" type="subTitle"/>
          </p:nvPr>
        </p:nvSpPr>
        <p:spPr>
          <a:xfrm>
            <a:off x="796578" y="1717054"/>
            <a:ext cx="7856762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100"/>
              <a:t>@article{Villegas-Cubas2022,title = {Machine learning model in the detection of phishing websites,Modelo de machine learning en la detecci{\'o}n de sitios web phishing},journal = {RISTI - Revista Iberica de Sistemas e Tecnologias de Informacao},year = {2022},volume = {2022},number = {E52},pages = {161-173},author = {Cubas, J.V. and Maquen-Ni{\~n}o, G.L.E.}}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100"/>
              <a:t>Moncada Vargas, A. E. (2020). Comparación de técnicas de machine learning para detección de sitios web de phishing. Interfases, 13(013), 77-103.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https://doi.org/10.26439/interfases2020.n013.4886</a:t>
            </a:r>
            <a:br>
              <a:rPr lang="en" sz="1100"/>
            </a:br>
            <a:endParaRPr sz="1100"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100"/>
              <a:t>Benavides , E., Fuertes, W., Sanchez , S., &amp; Nuñez-Agurto, D. (2020). Caracterización de los ataques de phishing y técnicas para mitigarlos. Ataques: una revisión sistemática de la literatura. Ciencia Y Tecnología, 13(1), 97–104.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https://doi.org/10.18779/cyt.v13i1.357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100"/>
              <a:t>Rivero, E. (2017). Detección de contenido malicioso mediante técnicas de Machine Learning en las redes sociales (Doctoral dissertation, Universidad de Buenos Aires. Facultad de Ciencias Económicas.).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100"/>
              <a:t>Mayo del Amo, C. M. (2022). Análisis y técnicas de prevención, detección y ataques de phishing.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100"/>
              <a:t>Rojas-González, C. D., &amp; Vargas-González, Y. M. (2022). Evaluación de algoritmos de machine learning para la detección de url´ s maliciosas.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br>
              <a:rPr lang="en" sz="1100"/>
            </a:br>
            <a:r>
              <a:rPr lang="en" sz="1100"/>
              <a:t>Rodríguez, A. G., Morales, G. C. J., Mestanza, V. G., Zurita, E. T., &amp; Martínez, D. E. T. (2022). Detección de amenazas de seguridad en una red corporativa utilizando algoritmos de machine learning. Serie Científica de la Universidad de las Ciencias Informáticas, 15(12), 183-193. </a:t>
            </a:r>
            <a:endParaRPr/>
          </a:p>
        </p:txBody>
      </p:sp>
      <p:sp>
        <p:nvSpPr>
          <p:cNvPr id="1491" name="Google Shape;1491;p2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20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20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20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1"/>
          <p:cNvSpPr txBox="1"/>
          <p:nvPr>
            <p:ph type="title"/>
          </p:nvPr>
        </p:nvSpPr>
        <p:spPr>
          <a:xfrm>
            <a:off x="720000" y="716539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Citas</a:t>
            </a:r>
            <a:endParaRPr/>
          </a:p>
        </p:txBody>
      </p:sp>
      <p:sp>
        <p:nvSpPr>
          <p:cNvPr id="1500" name="Google Shape;1500;p21"/>
          <p:cNvSpPr txBox="1"/>
          <p:nvPr>
            <p:ph idx="1" type="subTitle"/>
          </p:nvPr>
        </p:nvSpPr>
        <p:spPr>
          <a:xfrm>
            <a:off x="786892" y="942139"/>
            <a:ext cx="7856762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100"/>
              <a:t>Rivero, E. (2017). Detección de contenido malicioso mediante técnicas de Machine Learning en las redes sociales (Doctoral dissertation, Universidad de Buenos Aires. Facultad de Ciencias Económicas.).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br>
              <a:rPr lang="en" sz="1100"/>
            </a:br>
            <a:r>
              <a:rPr lang="en" sz="1100"/>
              <a:t>Hernández Dominguez, A., &amp; Baluja García, W. (2021). Principales mecanismos para el enfrentamiento al phishing en las redes de datos. Revista Cubana de Ciencias Informáticas, 15(4), 413-441.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 sz="1100"/>
              <a:t>Hernández Dominguez, A., &amp; Baluja García, W. (2021). Principales mecanismos para el enfrentamiento al phishing en las redes de datos. Revista Cubana de Ciencias Informáticas, 15(4), 413-441. </a:t>
            </a:r>
            <a:endParaRPr/>
          </a:p>
        </p:txBody>
      </p:sp>
      <p:sp>
        <p:nvSpPr>
          <p:cNvPr id="1501" name="Google Shape;1501;p2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21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21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21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22"/>
          <p:cNvSpPr/>
          <p:nvPr/>
        </p:nvSpPr>
        <p:spPr>
          <a:xfrm>
            <a:off x="71320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Google Shape;1510;p22"/>
          <p:cNvSpPr/>
          <p:nvPr/>
        </p:nvSpPr>
        <p:spPr>
          <a:xfrm>
            <a:off x="1318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22"/>
          <p:cNvSpPr/>
          <p:nvPr/>
        </p:nvSpPr>
        <p:spPr>
          <a:xfrm>
            <a:off x="1923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22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513" name="Google Shape;1513;p22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1514" name="Google Shape;1514;p22"/>
            <p:cNvGrpSpPr/>
            <p:nvPr/>
          </p:nvGrpSpPr>
          <p:grpSpPr>
            <a:xfrm flipH="1" rot="5400000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1515" name="Google Shape;1515;p22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2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7" name="Google Shape;1517;p22"/>
            <p:cNvSpPr/>
            <p:nvPr/>
          </p:nvSpPr>
          <p:spPr>
            <a:xfrm flipH="1" rot="-430288">
              <a:off x="5768217" y="2126655"/>
              <a:ext cx="542144" cy="1716950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8" name="Google Shape;1518;p22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1519" name="Google Shape;1519;p22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fmla="val -17374" name="adj1"/>
                  <a:gd fmla="val 73101" name="adj2"/>
                  <a:gd fmla="val 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2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1" name="Google Shape;1521;p22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fmla="val 1004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fmla="val 342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6474026" y="1445487"/>
              <a:ext cx="71135" cy="7113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6615915" y="1445487"/>
              <a:ext cx="71174" cy="7113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6757823" y="1445487"/>
              <a:ext cx="71155" cy="7113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6432549" y="1666144"/>
              <a:ext cx="721670" cy="44511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6068484" y="2157656"/>
              <a:ext cx="1677629" cy="1677220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6098536" y="3037212"/>
              <a:ext cx="1617509" cy="768049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6098536" y="2187318"/>
              <a:ext cx="1616750" cy="849869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6818296" y="2384386"/>
              <a:ext cx="323000" cy="448903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6673371" y="2579936"/>
              <a:ext cx="122516" cy="289874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6432938" y="3180249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6432938" y="3370466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4" name="Google Shape;1534;p22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1535" name="Google Shape;1535;p22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rect b="b" l="l" r="r" t="t"/>
                <a:pathLst>
                  <a:path extrusionOk="0" h="5219" w="5219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2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rect b="b" l="l" r="r" t="t"/>
                <a:pathLst>
                  <a:path extrusionOk="0" h="14543" w="48729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2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rect b="b" l="l" r="r" t="t"/>
                <a:pathLst>
                  <a:path extrusionOk="0" h="6120" w="48729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921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2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2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2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rect b="b" l="l" r="r" t="t"/>
                <a:pathLst>
                  <a:path extrusionOk="0" h="7447" w="7468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2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rect b="b" l="l" r="r" t="t"/>
                <a:pathLst>
                  <a:path extrusionOk="0" h="1721" w="26213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2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rect b="b" l="l" r="r" t="t"/>
                <a:pathLst>
                  <a:path extrusionOk="0" h="1721" w="14602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2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rect b="b" l="l" r="r" t="t"/>
                <a:pathLst>
                  <a:path extrusionOk="0" h="1721" w="4183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4" name="Google Shape;1544;p22"/>
            <p:cNvSpPr/>
            <p:nvPr/>
          </p:nvSpPr>
          <p:spPr>
            <a:xfrm>
              <a:off x="5900339" y="1446873"/>
              <a:ext cx="481230" cy="481210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6055152" y="1516105"/>
              <a:ext cx="171601" cy="171212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5976422" y="1724578"/>
              <a:ext cx="329461" cy="188708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7" name="Google Shape;1547;p22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1548" name="Google Shape;1548;p22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rect b="b" l="l" r="r" t="t"/>
                <a:pathLst>
                  <a:path extrusionOk="0" h="9618" w="28959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2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rect b="b" l="l" r="r" t="t"/>
                <a:pathLst>
                  <a:path extrusionOk="0" h="8255" w="1506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2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rect b="b" l="l" r="r" t="t"/>
                <a:pathLst>
                  <a:path extrusionOk="0" h="2707" w="4681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1" name="Google Shape;1551;p22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2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3" name="Google Shape;1553;p22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1554" name="Google Shape;1554;p22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2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"/>
          <p:cNvSpPr/>
          <p:nvPr/>
        </p:nvSpPr>
        <p:spPr>
          <a:xfrm>
            <a:off x="7678745" y="2157024"/>
            <a:ext cx="943514" cy="1288940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"/>
          <p:cNvSpPr/>
          <p:nvPr/>
        </p:nvSpPr>
        <p:spPr>
          <a:xfrm flipH="1">
            <a:off x="546633" y="1601999"/>
            <a:ext cx="943514" cy="1288940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"/>
          <p:cNvSpPr/>
          <p:nvPr/>
        </p:nvSpPr>
        <p:spPr>
          <a:xfrm>
            <a:off x="7583488" y="1997113"/>
            <a:ext cx="60951" cy="52551"/>
          </a:xfrm>
          <a:custGeom>
            <a:rect b="b" l="l" r="r" t="t"/>
            <a:pathLst>
              <a:path extrusionOk="0" h="1713" w="1987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3"/>
          <p:cNvSpPr/>
          <p:nvPr/>
        </p:nvSpPr>
        <p:spPr>
          <a:xfrm>
            <a:off x="1027373" y="1282544"/>
            <a:ext cx="7118100" cy="2922900"/>
          </a:xfrm>
          <a:prstGeom prst="roundRect">
            <a:avLst>
              <a:gd fmla="val 5229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3"/>
          <p:cNvSpPr txBox="1"/>
          <p:nvPr>
            <p:ph idx="1" type="subTitle"/>
          </p:nvPr>
        </p:nvSpPr>
        <p:spPr>
          <a:xfrm>
            <a:off x="3140701" y="1876950"/>
            <a:ext cx="4680900" cy="185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NexPay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/>
              <a:t>es una empresa que opera en el sector de servicios financieros, y su principal producto es una plataforma de transacciones en línea. Tiene miles de clientes que acceden a su plataforma desde diferentes ubicaciones geográficas, y está muy preocupada por la seguridad de los datos de sus usuarios. </a:t>
            </a:r>
            <a:endParaRPr/>
          </a:p>
        </p:txBody>
      </p:sp>
      <p:sp>
        <p:nvSpPr>
          <p:cNvPr id="1088" name="Google Shape;1088;p3"/>
          <p:cNvSpPr/>
          <p:nvPr/>
        </p:nvSpPr>
        <p:spPr>
          <a:xfrm>
            <a:off x="4887345" y="857487"/>
            <a:ext cx="3309000" cy="4368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3"/>
          <p:cNvSpPr txBox="1"/>
          <p:nvPr>
            <p:ph type="title"/>
          </p:nvPr>
        </p:nvSpPr>
        <p:spPr>
          <a:xfrm>
            <a:off x="5007919" y="94431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2000"/>
              <a:t>Descripción</a:t>
            </a:r>
            <a:endParaRPr b="0" sz="2000"/>
          </a:p>
        </p:txBody>
      </p:sp>
      <p:grpSp>
        <p:nvGrpSpPr>
          <p:cNvPr id="1090" name="Google Shape;1090;p3"/>
          <p:cNvGrpSpPr/>
          <p:nvPr/>
        </p:nvGrpSpPr>
        <p:grpSpPr>
          <a:xfrm>
            <a:off x="7423658" y="3359276"/>
            <a:ext cx="891300" cy="486300"/>
            <a:chOff x="6930163" y="1358338"/>
            <a:chExt cx="891300" cy="486300"/>
          </a:xfrm>
        </p:grpSpPr>
        <p:sp>
          <p:nvSpPr>
            <p:cNvPr id="1091" name="Google Shape;1091;p3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392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2" name="Google Shape;1092;p3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093" name="Google Shape;1093;p3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3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3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6" name="Google Shape;1096;p3"/>
          <p:cNvSpPr/>
          <p:nvPr/>
        </p:nvSpPr>
        <p:spPr>
          <a:xfrm>
            <a:off x="7732196" y="93591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rotWithShape="0" algn="bl" dir="5400000" dist="85725">
              <a:schemeClr val="dk1">
                <a:alpha val="37647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3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3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3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5352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0" name="Google Shape;1100;p3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01" name="Google Shape;1101;p3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2" name="Google Shape;1102;p3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03" name="Google Shape;1103;p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06" name="Google Shape;1106;p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3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0" name="Google Shape;1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00" y="1816081"/>
            <a:ext cx="1659600" cy="213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"/>
          <p:cNvSpPr/>
          <p:nvPr/>
        </p:nvSpPr>
        <p:spPr>
          <a:xfrm flipH="1">
            <a:off x="663744" y="1422723"/>
            <a:ext cx="7770056" cy="3170875"/>
          </a:xfrm>
          <a:prstGeom prst="roundRect">
            <a:avLst>
              <a:gd fmla="val 5229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6"/>
          <p:cNvSpPr txBox="1"/>
          <p:nvPr>
            <p:ph idx="1" type="subTitle"/>
          </p:nvPr>
        </p:nvSpPr>
        <p:spPr>
          <a:xfrm flipH="1">
            <a:off x="698637" y="1782122"/>
            <a:ext cx="7561556" cy="26753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 el último año, l</a:t>
            </a:r>
            <a:r>
              <a:rPr lang="en" sz="2000"/>
              <a:t>a empresa ha experimentado un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aumento significativo en la cantidad y sofisticación de los ataques cibernéticos, especialmente en lo que respecta a sitios web fraudulentos. Estos sitios, cada vez más especializados, aprovechan la accesibilidad generalizada de la tecnología y la falta de conocimiento de los clientes en materia de seguridad informática y delitos cibernéticos para perpetrar las estafas.</a:t>
            </a:r>
            <a:endParaRPr sz="1600"/>
          </a:p>
          <a:p>
            <a:pPr indent="-3175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Ante este panorama, se hace evidente la necesidad de implementar un modelo que permita la detección oportuna y eficaz de estos sitios fraudulentos, protegiendo así a los usuarios y mitigando los riesgos asociados a este tipo de ataques.</a:t>
            </a:r>
            <a:endParaRPr sz="16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6"/>
          <p:cNvSpPr/>
          <p:nvPr/>
        </p:nvSpPr>
        <p:spPr>
          <a:xfrm flipH="1">
            <a:off x="4923239" y="825138"/>
            <a:ext cx="3309000" cy="4368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242888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6"/>
          <p:cNvSpPr txBox="1"/>
          <p:nvPr>
            <p:ph type="title"/>
          </p:nvPr>
        </p:nvSpPr>
        <p:spPr>
          <a:xfrm flipH="1">
            <a:off x="4567129" y="911961"/>
            <a:ext cx="2994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Justificación</a:t>
            </a:r>
            <a:endParaRPr sz="2200"/>
          </a:p>
        </p:txBody>
      </p:sp>
      <p:sp>
        <p:nvSpPr>
          <p:cNvPr id="1119" name="Google Shape;1119;p6"/>
          <p:cNvSpPr/>
          <p:nvPr/>
        </p:nvSpPr>
        <p:spPr>
          <a:xfrm flipH="1">
            <a:off x="5041006" y="914351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rotWithShape="0" algn="bl" dir="5400000" dist="85725">
              <a:schemeClr val="dk1">
                <a:alpha val="37647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0" name="Google Shape;1120;p6"/>
          <p:cNvGrpSpPr/>
          <p:nvPr/>
        </p:nvGrpSpPr>
        <p:grpSpPr>
          <a:xfrm flipH="1">
            <a:off x="6255775" y="1506184"/>
            <a:ext cx="2008800" cy="146100"/>
            <a:chOff x="847125" y="3296850"/>
            <a:chExt cx="2008800" cy="146100"/>
          </a:xfrm>
        </p:grpSpPr>
        <p:sp>
          <p:nvSpPr>
            <p:cNvPr id="1121" name="Google Shape;1121;p6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2" name="Google Shape;1122;p6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23" name="Google Shape;1123;p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6" name="Google Shape;1126;p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6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6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6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0" name="Google Shape;1130;p6"/>
          <p:cNvGrpSpPr/>
          <p:nvPr/>
        </p:nvGrpSpPr>
        <p:grpSpPr>
          <a:xfrm>
            <a:off x="3951888" y="954913"/>
            <a:ext cx="891300" cy="486300"/>
            <a:chOff x="6930163" y="1358338"/>
            <a:chExt cx="891300" cy="486300"/>
          </a:xfrm>
        </p:grpSpPr>
        <p:sp>
          <p:nvSpPr>
            <p:cNvPr id="1131" name="Google Shape;1131;p6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fmla="val -20923" name="adj1"/>
                <a:gd fmla="val 78986" name="adj2"/>
                <a:gd fmla="val 0" name="adj3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392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2" name="Google Shape;1132;p6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33" name="Google Shape;1133;p6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rect b="b" l="l" r="r" t="t"/>
                <a:pathLst>
                  <a:path extrusionOk="0" h="1713" w="2009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6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rect b="b" l="l" r="r" t="t"/>
                <a:pathLst>
                  <a:path extrusionOk="0" h="1713" w="1713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6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rect b="b" l="l" r="r" t="t"/>
                <a:pathLst>
                  <a:path extrusionOk="0" h="1713" w="1987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0" endA="0" endPos="54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305ac84a33e_0_6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Verificación de URLs: El sistema debe poder analizar una URL proporcionada por el usuario y determinar si es legítima o maliciosa.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Clasificación: El sistema debe clasificar las URLs en dos categorías principales: seguras y peligrosas.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Integración con el portal de transacciones: El sistema debe integrarse de manera transparente con el portal existente, permitiendo a los usuarios verificar URLs directamente desde la interfaz del portal.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Interfaz de usuario intuitiva: La interfaz debe ser fácil de usar, incluso para usuarios no técnicos.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g305ac84a33e_0_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Requerimientos funcionales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8"/>
          <p:cNvSpPr/>
          <p:nvPr/>
        </p:nvSpPr>
        <p:spPr>
          <a:xfrm flipH="1">
            <a:off x="5041006" y="914351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rotWithShape="0" algn="bl" dir="5400000" dist="85725">
              <a:schemeClr val="dk1">
                <a:alpha val="37647"/>
              </a:schemeClr>
            </a:outerShdw>
            <a:reflection blurRad="0" dir="5400000" dist="152400" endA="0" endPos="30000" fadeDir="5400012" kx="0" rotWithShape="0" algn="bl" stA="2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8">
            <a:hlinkClick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8">
            <a:hlinkClick action="ppaction://hlinkshowjump?jump=nextslide"/>
          </p:cNvPr>
          <p:cNvSpPr/>
          <p:nvPr/>
        </p:nvSpPr>
        <p:spPr>
          <a:xfrm flipH="1" rot="10800000">
            <a:off x="465315" y="2737050"/>
            <a:ext cx="157200" cy="1356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8">
            <a:hlinkClick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51764"/>
              </a:schemeClr>
            </a:outerShdw>
            <a:reflection blurRad="0" dir="5400000" dist="47625" endA="0" endPos="54000" fadeDir="5400012" kx="0" rotWithShape="0" algn="bl" stA="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8"/>
          <p:cNvSpPr txBox="1"/>
          <p:nvPr/>
        </p:nvSpPr>
        <p:spPr>
          <a:xfrm>
            <a:off x="817900" y="4299750"/>
            <a:ext cx="812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F0FF"/>
                </a:solidFill>
              </a:rPr>
              <a:t>Flow Chart for Malware Detection </a:t>
            </a:r>
            <a:br>
              <a:rPr lang="en">
                <a:solidFill>
                  <a:srgbClr val="F1F0FF"/>
                </a:solidFill>
              </a:rPr>
            </a:br>
            <a:r>
              <a:rPr lang="en">
                <a:solidFill>
                  <a:srgbClr val="F1F0FF"/>
                </a:solidFill>
              </a:rPr>
              <a:t>https://www.researchgate.net/figure/Flow-Chart-for-Malware-Detection_fig2_331587618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2" name="Google Shape;11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38" y="709977"/>
            <a:ext cx="7731725" cy="34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05ac84a33e_0_17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Precisión: El sistema debe tener una alta tasa de detección de URLs maliciosas y una baja tasa de falsos positivos.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Velocidad: La verificación de una URL debe ser casi instantánea.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Escalabilidad: El sistema debe poder manejar un gran volumen de solicitudes simultáneas.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Seguridad: El sistema debe proteger la privacidad de los datos de los usuarios y cumplir con las regulaciones de seguridad de la industria financiera.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Disponibilidad: El sistema debe estar disponible el 99.9% del tiempo.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/>
              <a:t>Mantenibilidad: El sistema debe ser fácil de mantener y actualizar.</a:t>
            </a:r>
            <a:endParaRPr sz="1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1158" name="Google Shape;1158;g305ac84a33e_0_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Requerimientos no funcionales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305ac84a33e_0_23"/>
          <p:cNvSpPr/>
          <p:nvPr/>
        </p:nvSpPr>
        <p:spPr>
          <a:xfrm>
            <a:off x="3802943" y="16794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Restricciones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164" name="Google Shape;1164;g305ac84a33e_0_23"/>
          <p:cNvSpPr/>
          <p:nvPr/>
        </p:nvSpPr>
        <p:spPr>
          <a:xfrm>
            <a:off x="6335240" y="25791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Económicas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5" name="Google Shape;1165;g305ac84a33e_0_23"/>
          <p:cNvSpPr/>
          <p:nvPr/>
        </p:nvSpPr>
        <p:spPr>
          <a:xfrm>
            <a:off x="1270647" y="25791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Legales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6" name="Google Shape;1166;g305ac84a33e_0_23"/>
          <p:cNvSpPr/>
          <p:nvPr/>
        </p:nvSpPr>
        <p:spPr>
          <a:xfrm>
            <a:off x="425400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Privacidad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7" name="Google Shape;1167;g305ac84a33e_0_23"/>
          <p:cNvSpPr/>
          <p:nvPr/>
        </p:nvSpPr>
        <p:spPr>
          <a:xfrm>
            <a:off x="2115893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Propiedad intelectual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8" name="Google Shape;1168;g305ac84a33e_0_23"/>
          <p:cNvSpPr/>
          <p:nvPr/>
        </p:nvSpPr>
        <p:spPr>
          <a:xfrm>
            <a:off x="5490000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Presupuesto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9" name="Google Shape;1169;g305ac84a33e_0_23"/>
          <p:cNvSpPr/>
          <p:nvPr/>
        </p:nvSpPr>
        <p:spPr>
          <a:xfrm>
            <a:off x="7180493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Costos de mantenimiento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70" name="Google Shape;1170;g305ac84a33e_0_23"/>
          <p:cNvCxnSpPr>
            <a:stCxn id="1163" idx="2"/>
            <a:endCxn id="1164" idx="0"/>
          </p:cNvCxnSpPr>
          <p:nvPr/>
        </p:nvCxnSpPr>
        <p:spPr>
          <a:xfrm flipH="1" rot="-5400000">
            <a:off x="5609543" y="1084400"/>
            <a:ext cx="457200" cy="253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1" name="Google Shape;1171;g305ac84a33e_0_23"/>
          <p:cNvCxnSpPr>
            <a:stCxn id="1165" idx="0"/>
            <a:endCxn id="1163" idx="2"/>
          </p:cNvCxnSpPr>
          <p:nvPr/>
        </p:nvCxnSpPr>
        <p:spPr>
          <a:xfrm rot="-5400000">
            <a:off x="3077247" y="1084401"/>
            <a:ext cx="457200" cy="253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2" name="Google Shape;1172;g305ac84a33e_0_23"/>
          <p:cNvCxnSpPr>
            <a:stCxn id="1165" idx="2"/>
            <a:endCxn id="1167" idx="0"/>
          </p:cNvCxnSpPr>
          <p:nvPr/>
        </p:nvCxnSpPr>
        <p:spPr>
          <a:xfrm flipH="1" rot="-5400000">
            <a:off x="2233647" y="28277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3" name="Google Shape;1173;g305ac84a33e_0_23"/>
          <p:cNvCxnSpPr>
            <a:stCxn id="1166" idx="0"/>
            <a:endCxn id="1165" idx="2"/>
          </p:cNvCxnSpPr>
          <p:nvPr/>
        </p:nvCxnSpPr>
        <p:spPr>
          <a:xfrm rot="-5400000">
            <a:off x="1388400" y="28277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4" name="Google Shape;1174;g305ac84a33e_0_23"/>
          <p:cNvCxnSpPr>
            <a:stCxn id="1164" idx="2"/>
            <a:endCxn id="1169" idx="0"/>
          </p:cNvCxnSpPr>
          <p:nvPr/>
        </p:nvCxnSpPr>
        <p:spPr>
          <a:xfrm flipH="1" rot="-5400000">
            <a:off x="7298390" y="28275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5" name="Google Shape;1175;g305ac84a33e_0_23"/>
          <p:cNvCxnSpPr>
            <a:stCxn id="1168" idx="0"/>
            <a:endCxn id="1164" idx="2"/>
          </p:cNvCxnSpPr>
          <p:nvPr/>
        </p:nvCxnSpPr>
        <p:spPr>
          <a:xfrm rot="-5400000">
            <a:off x="6453000" y="28277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6" name="Google Shape;1176;g305ac84a33e_0_23"/>
          <p:cNvSpPr/>
          <p:nvPr/>
        </p:nvSpPr>
        <p:spPr>
          <a:xfrm>
            <a:off x="3802872" y="325767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Tiempo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7" name="Google Shape;1177;g305ac84a33e_0_23"/>
          <p:cNvSpPr/>
          <p:nvPr/>
        </p:nvSpPr>
        <p:spPr>
          <a:xfrm>
            <a:off x="2957625" y="415737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Plazos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8" name="Google Shape;1178;g305ac84a33e_0_23"/>
          <p:cNvSpPr/>
          <p:nvPr/>
        </p:nvSpPr>
        <p:spPr>
          <a:xfrm>
            <a:off x="4648118" y="415737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Velocidad de evolución de las amenazas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79" name="Google Shape;1179;g305ac84a33e_0_23"/>
          <p:cNvCxnSpPr>
            <a:stCxn id="1176" idx="2"/>
            <a:endCxn id="1178" idx="0"/>
          </p:cNvCxnSpPr>
          <p:nvPr/>
        </p:nvCxnSpPr>
        <p:spPr>
          <a:xfrm flipH="1" rot="-5400000">
            <a:off x="4765872" y="3506226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0" name="Google Shape;1180;g305ac84a33e_0_23"/>
          <p:cNvCxnSpPr>
            <a:stCxn id="1177" idx="0"/>
            <a:endCxn id="1176" idx="2"/>
          </p:cNvCxnSpPr>
          <p:nvPr/>
        </p:nvCxnSpPr>
        <p:spPr>
          <a:xfrm rot="-5400000">
            <a:off x="3920625" y="3506228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1" name="Google Shape;1181;g305ac84a33e_0_23"/>
          <p:cNvCxnSpPr>
            <a:endCxn id="1176" idx="0"/>
          </p:cNvCxnSpPr>
          <p:nvPr/>
        </p:nvCxnSpPr>
        <p:spPr>
          <a:xfrm>
            <a:off x="4571922" y="2362176"/>
            <a:ext cx="0" cy="8955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2" name="Google Shape;1182;g305ac84a33e_0_23"/>
          <p:cNvSpPr/>
          <p:nvPr/>
        </p:nvSpPr>
        <p:spPr>
          <a:xfrm>
            <a:off x="3802947" y="8791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Técnicas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3" name="Google Shape;1183;g305ac84a33e_0_23"/>
          <p:cNvSpPr/>
          <p:nvPr/>
        </p:nvSpPr>
        <p:spPr>
          <a:xfrm>
            <a:off x="5704550" y="4366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Calidad y cantidad de datos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4" name="Google Shape;1184;g305ac84a33e_0_23"/>
          <p:cNvSpPr/>
          <p:nvPr/>
        </p:nvSpPr>
        <p:spPr>
          <a:xfrm>
            <a:off x="5704550" y="12793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Escalabilidad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5" name="Google Shape;1185;g305ac84a33e_0_23"/>
          <p:cNvSpPr/>
          <p:nvPr/>
        </p:nvSpPr>
        <p:spPr>
          <a:xfrm>
            <a:off x="1901350" y="11874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Velocidad de procesamiento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6" name="Google Shape;1186;g305ac84a33e_0_23"/>
          <p:cNvSpPr/>
          <p:nvPr/>
        </p:nvSpPr>
        <p:spPr>
          <a:xfrm>
            <a:off x="1901350" y="4366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Integración con sistemas existentes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7" name="Google Shape;1187;g305ac84a33e_0_23"/>
          <p:cNvSpPr/>
          <p:nvPr/>
        </p:nvSpPr>
        <p:spPr>
          <a:xfrm>
            <a:off x="7242650" y="8791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Potencia computacional: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88" name="Google Shape;1188;g305ac84a33e_0_23"/>
          <p:cNvCxnSpPr>
            <a:stCxn id="1182" idx="3"/>
            <a:endCxn id="1183" idx="1"/>
          </p:cNvCxnSpPr>
          <p:nvPr/>
        </p:nvCxnSpPr>
        <p:spPr>
          <a:xfrm flipH="1" rot="10800000">
            <a:off x="5341047" y="657901"/>
            <a:ext cx="363600" cy="4425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g305ac84a33e_0_23"/>
          <p:cNvCxnSpPr>
            <a:stCxn id="1182" idx="3"/>
            <a:endCxn id="1184" idx="1"/>
          </p:cNvCxnSpPr>
          <p:nvPr/>
        </p:nvCxnSpPr>
        <p:spPr>
          <a:xfrm>
            <a:off x="5341047" y="1100401"/>
            <a:ext cx="363600" cy="400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g305ac84a33e_0_23"/>
          <p:cNvCxnSpPr>
            <a:stCxn id="1182" idx="1"/>
            <a:endCxn id="1186" idx="3"/>
          </p:cNvCxnSpPr>
          <p:nvPr/>
        </p:nvCxnSpPr>
        <p:spPr>
          <a:xfrm rot="10800000">
            <a:off x="3439347" y="657901"/>
            <a:ext cx="363600" cy="4425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g305ac84a33e_0_23"/>
          <p:cNvCxnSpPr>
            <a:stCxn id="1182" idx="1"/>
            <a:endCxn id="1185" idx="3"/>
          </p:cNvCxnSpPr>
          <p:nvPr/>
        </p:nvCxnSpPr>
        <p:spPr>
          <a:xfrm flipH="1">
            <a:off x="3439347" y="1100401"/>
            <a:ext cx="363600" cy="3084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g305ac84a33e_0_23"/>
          <p:cNvCxnSpPr>
            <a:endCxn id="1187" idx="1"/>
          </p:cNvCxnSpPr>
          <p:nvPr/>
        </p:nvCxnSpPr>
        <p:spPr>
          <a:xfrm>
            <a:off x="5524550" y="1097703"/>
            <a:ext cx="1718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g305ac84a33e_0_23"/>
          <p:cNvCxnSpPr>
            <a:stCxn id="1163" idx="0"/>
            <a:endCxn id="1182" idx="2"/>
          </p:cNvCxnSpPr>
          <p:nvPr/>
        </p:nvCxnSpPr>
        <p:spPr>
          <a:xfrm rot="10800000">
            <a:off x="4571993" y="1321550"/>
            <a:ext cx="0" cy="3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