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notesSlide3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0.png" ContentType="image/png"/>
  <Override PartName="/ppt/media/image27.png" ContentType="image/png"/>
  <Override PartName="/ppt/media/image26.png" ContentType="image/png"/>
  <Override PartName="/ppt/media/image28.png" ContentType="image/png"/>
  <Override PartName="/ppt/media/image25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8FA4586-BB68-422A-95D8-1E9622EB852F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150000"/>
              </a:lnSpc>
              <a:buFont typeface="StarSymbol"/>
              <a:buChar char=""/>
            </a:pPr>
            <a:r>
              <a:rPr lang="en-US" sz="2800" strike="noStrike">
                <a:latin typeface="Arial"/>
                <a:ea typeface="ＭＳ Ｐゴシック"/>
              </a:rPr>
              <a:t> </a:t>
            </a:r>
            <a:r>
              <a:rPr lang="en-US" sz="2800" strike="noStrike">
                <a:latin typeface="Arial"/>
                <a:ea typeface="ＭＳ Ｐゴシック"/>
              </a:rPr>
              <a:t>Geographic (region)</a:t>
            </a:r>
            <a:endParaRPr/>
          </a:p>
          <a:p>
            <a:pPr>
              <a:lnSpc>
                <a:spcPct val="150000"/>
              </a:lnSpc>
              <a:buFont typeface="StarSymbol"/>
              <a:buChar char=""/>
            </a:pPr>
            <a:r>
              <a:rPr lang="en-US" sz="2800" strike="noStrike">
                <a:latin typeface="Arial"/>
                <a:ea typeface="ＭＳ Ｐゴシック"/>
              </a:rPr>
              <a:t> </a:t>
            </a:r>
            <a:r>
              <a:rPr lang="en-US" sz="2800" strike="noStrike">
                <a:latin typeface="Arial"/>
                <a:ea typeface="ＭＳ Ｐゴシック"/>
              </a:rPr>
              <a:t>Demographic (gender)</a:t>
            </a:r>
            <a:endParaRPr/>
          </a:p>
          <a:p>
            <a:pPr>
              <a:lnSpc>
                <a:spcPct val="150000"/>
              </a:lnSpc>
              <a:buFont typeface="StarSymbol"/>
              <a:buChar char=""/>
            </a:pPr>
            <a:r>
              <a:rPr lang="en-US" sz="2800" strike="noStrike">
                <a:latin typeface="Arial"/>
                <a:ea typeface="ＭＳ Ｐゴシック"/>
              </a:rPr>
              <a:t> </a:t>
            </a:r>
            <a:r>
              <a:rPr lang="en-US" sz="2800" strike="noStrike">
                <a:latin typeface="Arial"/>
                <a:ea typeface="ＭＳ Ｐゴシック"/>
              </a:rPr>
              <a:t>Psychographic (lifestyle)</a:t>
            </a:r>
            <a:endParaRPr/>
          </a:p>
          <a:p>
            <a:pPr>
              <a:lnSpc>
                <a:spcPct val="150000"/>
              </a:lnSpc>
              <a:buFont typeface="StarSymbol"/>
              <a:buChar char=""/>
            </a:pPr>
            <a:r>
              <a:rPr lang="en-US" sz="2800" strike="noStrike">
                <a:latin typeface="Arial"/>
                <a:ea typeface="ＭＳ Ｐゴシック"/>
              </a:rPr>
              <a:t> </a:t>
            </a:r>
            <a:r>
              <a:rPr lang="en-US" sz="2800" strike="noStrike">
                <a:latin typeface="Arial"/>
                <a:ea typeface="ＭＳ Ｐゴシック"/>
              </a:rPr>
              <a:t>Behavioral (brand loyalty)</a:t>
            </a:r>
            <a:endParaRPr/>
          </a:p>
          <a:p>
            <a:pPr>
              <a:lnSpc>
                <a:spcPct val="150000"/>
              </a:lnSpc>
              <a:buFont typeface="StarSymbol"/>
              <a:buChar char=""/>
            </a:pPr>
            <a:r>
              <a:rPr lang="en-US" sz="2800" strike="noStrike">
                <a:latin typeface="Arial"/>
                <a:ea typeface="ＭＳ Ｐゴシック"/>
              </a:rPr>
              <a:t> </a:t>
            </a:r>
            <a:r>
              <a:rPr lang="en-US" sz="2800" strike="noStrike">
                <a:latin typeface="Arial"/>
                <a:ea typeface="ＭＳ Ｐゴシック"/>
              </a:rPr>
              <a:t>Other variables?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lang="en-US" sz="2000" strike="noStrike">
                <a:latin typeface="Arial"/>
                <a:ea typeface="ＭＳ Ｐゴシック"/>
              </a:rPr>
              <a:t>Who are your users?  Are they your customers?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latin typeface="Arial"/>
                <a:ea typeface="ＭＳ Ｐゴシック"/>
              </a:rPr>
              <a:t>How do they find out about your product?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latin typeface="Arial"/>
                <a:ea typeface="ＭＳ Ｐゴシック"/>
              </a:rPr>
              <a:t>How do they get access to your product?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latin typeface="Arial"/>
                <a:ea typeface="ＭＳ Ｐゴシック"/>
              </a:rPr>
              <a:t>How do you produce your product?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39" name="CustomShape 2"/>
          <p:cNvSpPr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30556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816360"/>
            <a:ext cx="830556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713120" y="121932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713120" y="381636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81636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305560" cy="497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19320"/>
            <a:ext cx="8305560" cy="497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1494360" y="1219320"/>
            <a:ext cx="6230880" cy="497160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1494360" y="1219320"/>
            <a:ext cx="6230880" cy="4971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8305560" cy="497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305560" cy="497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52880" cy="497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713120" y="1219320"/>
            <a:ext cx="4052880" cy="497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952560" y="152280"/>
            <a:ext cx="7162560" cy="35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81636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713120" y="1219320"/>
            <a:ext cx="4052880" cy="497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8305560" cy="497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52880" cy="497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713120" y="121932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713120" y="381636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713120" y="121932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816360"/>
            <a:ext cx="830556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30556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816360"/>
            <a:ext cx="830556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713120" y="121932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713120" y="381636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81636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305560" cy="497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19320"/>
            <a:ext cx="8305560" cy="497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1494360" y="1219320"/>
            <a:ext cx="6230880" cy="497160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1494360" y="1219320"/>
            <a:ext cx="6230880" cy="4971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8305560" cy="497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305560" cy="497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52880" cy="497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713120" y="1219320"/>
            <a:ext cx="4052880" cy="497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305560" cy="497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952560" y="152280"/>
            <a:ext cx="7162560" cy="35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381636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713120" y="1219320"/>
            <a:ext cx="4052880" cy="497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52880" cy="497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713120" y="121932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713120" y="381636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713120" y="121932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816360"/>
            <a:ext cx="830556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30556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816360"/>
            <a:ext cx="830556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713120" y="121932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713120" y="381636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381636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305560" cy="497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1219320"/>
            <a:ext cx="8305560" cy="497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1494360" y="1219320"/>
            <a:ext cx="6230880" cy="497160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1494360" y="1219320"/>
            <a:ext cx="6230880" cy="4971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52880" cy="497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713120" y="1219320"/>
            <a:ext cx="4052880" cy="497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952560" y="152280"/>
            <a:ext cx="7162560" cy="35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81636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713120" y="1219320"/>
            <a:ext cx="4052880" cy="497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52880" cy="497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713120" y="121932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713120" y="381636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713120" y="1219320"/>
            <a:ext cx="405288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816360"/>
            <a:ext cx="8305560" cy="237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222760" y="6627960"/>
            <a:ext cx="1136880" cy="22752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900" strike="noStrike">
                <a:solidFill>
                  <a:srgbClr val="000000"/>
                </a:solidFill>
                <a:latin typeface="Verdana"/>
              </a:rPr>
              <a:t>Slide 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90360" rIns="90360" tIns="44280" bIns="44280" anchor="b"/>
          <a:p>
            <a:pPr algn="ctr">
              <a:lnSpc>
                <a:spcPct val="90000"/>
              </a:lnSpc>
            </a:pPr>
            <a:r>
              <a:rPr lang="en-US" sz="2800" strike="noStrike">
                <a:solidFill>
                  <a:srgbClr val="000000"/>
                </a:solidFill>
                <a:latin typeface="Verdana"/>
              </a:rPr>
              <a:t>Click to edit the title text formatClick to edit Master 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19320"/>
            <a:ext cx="8305560" cy="4971600"/>
          </a:xfrm>
          <a:prstGeom prst="rect">
            <a:avLst/>
          </a:prstGeom>
        </p:spPr>
        <p:txBody>
          <a:bodyPr lIns="90360" rIns="90360" tIns="44280" bIns="44280"/>
          <a:p>
            <a:pPr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trike="noStrike">
                <a:solidFill>
                  <a:srgbClr val="000000"/>
                </a:solidFill>
                <a:latin typeface="Verdana"/>
                <a:ea typeface="ＭＳ Ｐゴシック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»"/>
            </a:pPr>
            <a:r>
              <a:rPr lang="en-US" strike="noStrike">
                <a:solidFill>
                  <a:srgbClr val="000000"/>
                </a:solidFill>
                <a:latin typeface="Verdana"/>
                <a:ea typeface="ＭＳ Ｐゴシック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"/>
            </a:pPr>
            <a:r>
              <a:rPr lang="en-US" sz="1400" strike="noStrike">
                <a:solidFill>
                  <a:srgbClr val="000000"/>
                </a:solidFill>
                <a:latin typeface="Verdana"/>
                <a:ea typeface="ＭＳ Ｐゴシック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"/>
            </a:pPr>
            <a:r>
              <a:rPr lang="en-US" sz="1400" strike="noStrike">
                <a:solidFill>
                  <a:srgbClr val="000000"/>
                </a:solidFill>
                <a:latin typeface="Verdana"/>
                <a:ea typeface="ＭＳ Ｐゴシック"/>
              </a:rPr>
              <a:t>Fifth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8222760" y="6627960"/>
            <a:ext cx="1136880" cy="22752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900" strike="noStrike">
                <a:solidFill>
                  <a:srgbClr val="000000"/>
                </a:solidFill>
                <a:latin typeface="Verdana"/>
              </a:rPr>
              <a:t>Slide 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600">
                <a:latin typeface="Book Antiqua"/>
              </a:rPr>
              <a:t>Click to edit the title text format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Verdan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Verdan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Verdan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Verdan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Verdan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Verdana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Verdana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222760" y="6627960"/>
            <a:ext cx="1136880" cy="22752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900" strike="noStrike">
                <a:solidFill>
                  <a:srgbClr val="000000"/>
                </a:solidFill>
                <a:latin typeface="Verdana"/>
              </a:rPr>
              <a:t>Slide 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952560" y="152280"/>
            <a:ext cx="7162560" cy="761760"/>
          </a:xfrm>
          <a:prstGeom prst="rect">
            <a:avLst/>
          </a:prstGeom>
        </p:spPr>
        <p:txBody>
          <a:bodyPr lIns="90360" rIns="90360" tIns="44280" bIns="44280" anchor="b"/>
          <a:p>
            <a:pPr algn="ctr">
              <a:lnSpc>
                <a:spcPct val="90000"/>
              </a:lnSpc>
            </a:pPr>
            <a:r>
              <a:rPr lang="en-US" sz="2800" strike="noStrike">
                <a:solidFill>
                  <a:srgbClr val="000000"/>
                </a:solidFill>
                <a:latin typeface="Verdana"/>
              </a:rPr>
              <a:t>Click to edit the title text formatClick to edit Master title style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Verdan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Verdan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Verdan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Verdan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Verdan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Verdana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Verdana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2955600" y="2895480"/>
            <a:ext cx="3253320" cy="45612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Times New Roman"/>
              </a:rPr>
              <a:t>Professor Chuck Eesley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1143000" y="5562720"/>
            <a:ext cx="7467120" cy="39492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Verdana"/>
              </a:rPr>
              <a:t>Copyright © 2012 by the Board of Trustees of the Leland Stanford Junior University and Stanford Technology Ventures Program (STVP).  This document may be reproduced for educational purposes only.</a:t>
            </a:r>
            <a:endParaRPr/>
          </a:p>
        </p:txBody>
      </p:sp>
      <p:sp>
        <p:nvSpPr>
          <p:cNvPr id="118" name="CustomShape 3"/>
          <p:cNvSpPr/>
          <p:nvPr/>
        </p:nvSpPr>
        <p:spPr>
          <a:xfrm>
            <a:off x="228600" y="4038480"/>
            <a:ext cx="8686440" cy="1187640"/>
          </a:xfrm>
          <a:prstGeom prst="rect">
            <a:avLst/>
          </a:prstGeom>
          <a:solidFill>
            <a:srgbClr val="0000cc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trike="noStrike">
                <a:solidFill>
                  <a:srgbClr val="ffffff"/>
                </a:solidFill>
                <a:latin typeface="Times New Roman"/>
              </a:rPr>
              <a:t>“</a:t>
            </a:r>
            <a:r>
              <a:rPr b="1" lang="en-US" sz="2400" strike="noStrike">
                <a:solidFill>
                  <a:srgbClr val="ffffff"/>
                </a:solidFill>
                <a:latin typeface="Times New Roman"/>
              </a:rPr>
              <a:t>Companies that create the future do more than satisfy customers, they constantly </a:t>
            </a:r>
            <a:r>
              <a:rPr b="1" i="1" lang="en-US" sz="2400" strike="noStrike">
                <a:solidFill>
                  <a:srgbClr val="ffffff"/>
                </a:solidFill>
                <a:latin typeface="Times New Roman"/>
              </a:rPr>
              <a:t>amaze</a:t>
            </a:r>
            <a:r>
              <a:rPr b="1" lang="en-US" sz="2400" strike="noStrike">
                <a:solidFill>
                  <a:srgbClr val="ffffff"/>
                </a:solidFill>
                <a:latin typeface="Times New Roman"/>
              </a:rPr>
              <a:t> them.”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400" strike="noStrike">
                <a:solidFill>
                  <a:srgbClr val="ffffff"/>
                </a:solidFill>
                <a:latin typeface="Times New Roman"/>
              </a:rPr>
              <a:t>~ Hamel and Prahalad</a:t>
            </a:r>
            <a:endParaRPr/>
          </a:p>
        </p:txBody>
      </p:sp>
      <p:sp>
        <p:nvSpPr>
          <p:cNvPr id="119" name="TextShape 4"/>
          <p:cNvSpPr txBox="1"/>
          <p:nvPr/>
        </p:nvSpPr>
        <p:spPr>
          <a:xfrm>
            <a:off x="380880" y="1676520"/>
            <a:ext cx="8229240" cy="76176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b="1" lang="en-US" sz="4000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Entrepreneurial Sales &amp; Marketing</a:t>
            </a:r>
            <a:r>
              <a:rPr b="1" lang="en-US" sz="4000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
</a:t>
            </a:r>
            <a:r>
              <a:rPr b="1" lang="en-US" sz="4000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E145</a:t>
            </a:r>
            <a:endParaRPr/>
          </a:p>
        </p:txBody>
      </p:sp>
      <p:sp>
        <p:nvSpPr>
          <p:cNvPr id="120" name="CustomShape 5"/>
          <p:cNvSpPr/>
          <p:nvPr/>
        </p:nvSpPr>
        <p:spPr>
          <a:xfrm>
            <a:off x="0" y="6583320"/>
            <a:ext cx="8324640" cy="27288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Book Antiqua"/>
              </a:rPr>
              <a:t>Note: Special thanks to my colleagues: Steve Blank and Tom Kosnik.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609480" y="380880"/>
            <a:ext cx="7314840" cy="76176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000000"/>
                </a:solidFill>
                <a:latin typeface="Verdana"/>
              </a:rPr>
              <a:t>So How Does a Startup </a:t>
            </a:r>
            <a:r>
              <a:rPr b="1" i="1" lang="en-US" sz="3600" strike="noStrike">
                <a:solidFill>
                  <a:srgbClr val="000000"/>
                </a:solidFill>
                <a:latin typeface="Verdana"/>
              </a:rPr>
              <a:t>Cross the Chasm</a:t>
            </a:r>
            <a:r>
              <a:rPr b="1" lang="en-US" sz="3600" strike="noStrike">
                <a:solidFill>
                  <a:srgbClr val="000000"/>
                </a:solidFill>
                <a:latin typeface="Verdana"/>
              </a:rPr>
              <a:t>?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533520" y="2971800"/>
            <a:ext cx="8991360" cy="304776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/>
          <a:p>
            <a:pPr>
              <a:lnSpc>
                <a:spcPct val="140000"/>
              </a:lnSpc>
              <a:buFont typeface="StarSymbol"/>
              <a:buAutoNum type="arabicPeriod"/>
            </a:pPr>
            <a:r>
              <a:rPr lang="en-US" sz="2800" strike="noStrike">
                <a:solidFill>
                  <a:srgbClr val="000000"/>
                </a:solidFill>
                <a:latin typeface="Verdana"/>
              </a:rPr>
              <a:t>Put Your Eggs in One Basket … </a:t>
            </a:r>
            <a:r>
              <a:rPr lang="en-US" sz="2800" strike="noStrike">
                <a:solidFill>
                  <a:srgbClr val="000000"/>
                </a:solidFill>
                <a:latin typeface="Verdana"/>
              </a:rPr>
              <a:t>
</a:t>
            </a:r>
            <a:r>
              <a:rPr i="1" lang="en-US" sz="2800" strike="noStrike">
                <a:solidFill>
                  <a:srgbClr val="0000cc"/>
                </a:solidFill>
                <a:latin typeface="Verdana"/>
              </a:rPr>
              <a:t>Target Market Segments</a:t>
            </a:r>
            <a:r>
              <a:rPr lang="en-US" sz="2800" strike="noStrike">
                <a:solidFill>
                  <a:srgbClr val="0000cc"/>
                </a:solidFill>
                <a:latin typeface="Verdana"/>
              </a:rPr>
              <a:t>.</a:t>
            </a:r>
            <a:r>
              <a:rPr lang="en-US" sz="2800" strike="noStrike">
                <a:solidFill>
                  <a:srgbClr val="000000"/>
                </a:solidFill>
                <a:latin typeface="Verdana"/>
              </a:rPr>
              <a:t>          </a:t>
            </a:r>
            <a:endParaRPr/>
          </a:p>
          <a:p>
            <a:pPr>
              <a:lnSpc>
                <a:spcPct val="140000"/>
              </a:lnSpc>
              <a:buFont typeface="StarSymbol"/>
              <a:buAutoNum type="arabicPeriod"/>
            </a:pPr>
            <a:r>
              <a:rPr lang="en-US" sz="2800" strike="noStrike">
                <a:solidFill>
                  <a:srgbClr val="000000"/>
                </a:solidFill>
                <a:latin typeface="Verdana"/>
              </a:rPr>
              <a:t>Then Deliver a 100% Solution To Them </a:t>
            </a:r>
            <a:r>
              <a:rPr i="1" lang="en-US" sz="2800" strike="noStrike">
                <a:solidFill>
                  <a:srgbClr val="000000"/>
                </a:solidFill>
                <a:latin typeface="Verdana"/>
              </a:rPr>
              <a:t>… </a:t>
            </a:r>
            <a:r>
              <a:rPr i="1" lang="en-US" sz="2800" strike="noStrike">
                <a:solidFill>
                  <a:srgbClr val="000000"/>
                </a:solidFill>
                <a:latin typeface="Verdana"/>
              </a:rPr>
              <a:t>
</a:t>
            </a:r>
            <a:r>
              <a:rPr i="1" lang="en-US" sz="2800" strike="noStrike">
                <a:solidFill>
                  <a:srgbClr val="0000cc"/>
                </a:solidFill>
                <a:latin typeface="Verdana"/>
              </a:rPr>
              <a:t>A Whole Product.</a:t>
            </a:r>
            <a:endParaRPr/>
          </a:p>
        </p:txBody>
      </p:sp>
      <p:sp>
        <p:nvSpPr>
          <p:cNvPr id="183" name="CustomShape 3"/>
          <p:cNvSpPr/>
          <p:nvPr/>
        </p:nvSpPr>
        <p:spPr>
          <a:xfrm>
            <a:off x="9000" y="6613560"/>
            <a:ext cx="3299400" cy="242640"/>
          </a:xfrm>
          <a:prstGeom prst="rect">
            <a:avLst/>
          </a:prstGeom>
          <a:noFill/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</a:rPr>
              <a:t>Source:  Moore, Geoffrey (2002) </a:t>
            </a:r>
            <a:r>
              <a:rPr b="1" i="1" lang="en-US" sz="1000" strike="noStrike">
                <a:solidFill>
                  <a:srgbClr val="000000"/>
                </a:solidFill>
                <a:latin typeface="Arial"/>
              </a:rPr>
              <a:t>Crossing The Chasm</a:t>
            </a:r>
            <a:endParaRPr/>
          </a:p>
        </p:txBody>
      </p:sp>
    </p:spTree>
  </p:cSld>
  <p:timing>
    <p:tnLst>
      <p:par>
        <p:cTn id="52" dur="indefinite" restart="never" nodeType="tmRoot">
          <p:childTnLst>
            <p:seq>
              <p:cTn id="53" dur="indefinite" nodeType="mainSeq">
                <p:childTnLst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8" dur="500"/>
                                        <p:tgtEl>
                                          <p:spTgt spid="182">
                                            <p:txEl>
                                              <p:pRg st="0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65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3" dur="500"/>
                                        <p:tgtEl>
                                          <p:spTgt spid="182">
                                            <p:txEl>
                                              <p:pRg st="65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114480" y="304920"/>
            <a:ext cx="8915040" cy="10663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3600" strike="noStrike">
                <a:solidFill>
                  <a:srgbClr val="000000"/>
                </a:solidFill>
                <a:latin typeface="Verdana"/>
              </a:rPr>
              <a:t>Ways to Segment Markets</a:t>
            </a:r>
            <a:r>
              <a:rPr b="1" lang="en-US" sz="3300" strike="noStrike">
                <a:solidFill>
                  <a:srgbClr val="000000"/>
                </a:solidFill>
                <a:latin typeface="Verdana"/>
              </a:rPr>
              <a:t>
</a:t>
            </a:r>
            <a:endParaRPr/>
          </a:p>
        </p:txBody>
      </p:sp>
      <p:sp>
        <p:nvSpPr>
          <p:cNvPr id="185" name="CustomShape 2"/>
          <p:cNvSpPr/>
          <p:nvPr/>
        </p:nvSpPr>
        <p:spPr>
          <a:xfrm>
            <a:off x="8839080" y="6629400"/>
            <a:ext cx="380520" cy="228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3"/>
          <p:cNvSpPr/>
          <p:nvPr/>
        </p:nvSpPr>
        <p:spPr>
          <a:xfrm>
            <a:off x="-5105520" y="914400"/>
            <a:ext cx="4647960" cy="39024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4"/>
          <p:cNvSpPr/>
          <p:nvPr/>
        </p:nvSpPr>
        <p:spPr>
          <a:xfrm>
            <a:off x="4648320" y="1371600"/>
            <a:ext cx="4114440" cy="3580920"/>
          </a:xfrm>
          <a:prstGeom prst="ellipse">
            <a:avLst/>
          </a:prstGeom>
          <a:solidFill>
            <a:srgbClr val="fff932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5"/>
          <p:cNvSpPr/>
          <p:nvPr/>
        </p:nvSpPr>
        <p:spPr>
          <a:xfrm>
            <a:off x="5200560" y="1884240"/>
            <a:ext cx="1428480" cy="913320"/>
          </a:xfrm>
          <a:prstGeom prst="rect">
            <a:avLst/>
          </a:prstGeom>
          <a:solidFill>
            <a:srgbClr val="fff93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Arial"/>
                <a:ea typeface="ＭＳ Ｐゴシック"/>
              </a:rPr>
              <a:t>Total</a:t>
            </a:r>
            <a:r>
              <a:rPr b="1" lang="en-US" strike="noStrike">
                <a:solidFill>
                  <a:srgbClr val="000000"/>
                </a:solidFill>
                <a:latin typeface="Arial"/>
                <a:ea typeface="ＭＳ Ｐゴシック"/>
              </a:rPr>
              <a:t>
</a:t>
            </a:r>
            <a:r>
              <a:rPr b="1" lang="en-US" strike="noStrike">
                <a:solidFill>
                  <a:srgbClr val="000000"/>
                </a:solidFill>
                <a:latin typeface="Arial"/>
                <a:ea typeface="ＭＳ Ｐゴシック"/>
              </a:rPr>
              <a:t>Available</a:t>
            </a:r>
            <a:r>
              <a:rPr b="1" lang="en-US" strike="noStrike">
                <a:solidFill>
                  <a:srgbClr val="000000"/>
                </a:solidFill>
                <a:latin typeface="Arial"/>
                <a:ea typeface="ＭＳ Ｐゴシック"/>
              </a:rPr>
              <a:t>
</a:t>
            </a:r>
            <a:r>
              <a:rPr b="1" lang="en-US" strike="noStrike">
                <a:solidFill>
                  <a:srgbClr val="000000"/>
                </a:solidFill>
                <a:latin typeface="Arial"/>
                <a:ea typeface="ＭＳ Ｐゴシック"/>
              </a:rPr>
              <a:t>Market</a:t>
            </a:r>
            <a:endParaRPr/>
          </a:p>
        </p:txBody>
      </p:sp>
      <p:sp>
        <p:nvSpPr>
          <p:cNvPr id="189" name="CustomShape 6"/>
          <p:cNvSpPr/>
          <p:nvPr/>
        </p:nvSpPr>
        <p:spPr>
          <a:xfrm>
            <a:off x="6019920" y="2335320"/>
            <a:ext cx="2576160" cy="2388960"/>
          </a:xfrm>
          <a:prstGeom prst="ellipse">
            <a:avLst/>
          </a:prstGeom>
          <a:solidFill>
            <a:srgbClr val="0099ff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7"/>
          <p:cNvSpPr/>
          <p:nvPr/>
        </p:nvSpPr>
        <p:spPr>
          <a:xfrm>
            <a:off x="6231600" y="2581200"/>
            <a:ext cx="1435320" cy="913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1" lang="en-US" strike="noStrike">
                <a:solidFill>
                  <a:srgbClr val="000000"/>
                </a:solidFill>
                <a:latin typeface="Arial"/>
                <a:ea typeface="ＭＳ Ｐゴシック"/>
              </a:rPr>
              <a:t>Served</a:t>
            </a:r>
            <a:r>
              <a:rPr b="1" lang="en-US" strike="noStrike">
                <a:solidFill>
                  <a:srgbClr val="000000"/>
                </a:solidFill>
                <a:latin typeface="Tahoma"/>
                <a:ea typeface="ＭＳ Ｐゴシック"/>
              </a:rPr>
              <a:t>
</a:t>
            </a:r>
            <a:r>
              <a:rPr b="1" lang="en-US" strike="noStrike">
                <a:solidFill>
                  <a:srgbClr val="000000"/>
                </a:solidFill>
                <a:latin typeface="Tahoma"/>
                <a:ea typeface="ＭＳ Ｐゴシック"/>
              </a:rPr>
              <a:t> Available</a:t>
            </a:r>
            <a:r>
              <a:rPr b="1" lang="en-US" strike="noStrike">
                <a:solidFill>
                  <a:srgbClr val="000000"/>
                </a:solidFill>
                <a:latin typeface="Tahoma"/>
                <a:ea typeface="ＭＳ Ｐゴシック"/>
              </a:rPr>
              <a:t>
</a:t>
            </a:r>
            <a:r>
              <a:rPr b="1" lang="en-US" strike="noStrike">
                <a:solidFill>
                  <a:srgbClr val="000000"/>
                </a:solidFill>
                <a:latin typeface="Tahoma"/>
                <a:ea typeface="ＭＳ Ｐゴシック"/>
              </a:rPr>
              <a:t> Market</a:t>
            </a:r>
            <a:endParaRPr/>
          </a:p>
        </p:txBody>
      </p:sp>
      <p:sp>
        <p:nvSpPr>
          <p:cNvPr id="191" name="CustomShape 8"/>
          <p:cNvSpPr/>
          <p:nvPr/>
        </p:nvSpPr>
        <p:spPr>
          <a:xfrm>
            <a:off x="7326360" y="3124080"/>
            <a:ext cx="1283760" cy="127296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Tahoma"/>
                <a:ea typeface="ＭＳ Ｐゴシック"/>
              </a:rPr>
              <a:t>Target </a:t>
            </a:r>
            <a:r>
              <a:rPr b="1" lang="en-US" strike="noStrike">
                <a:solidFill>
                  <a:srgbClr val="000000"/>
                </a:solidFill>
                <a:latin typeface="Tahoma"/>
                <a:ea typeface="ＭＳ Ｐゴシック"/>
              </a:rPr>
              <a:t>
</a:t>
            </a:r>
            <a:r>
              <a:rPr b="1" lang="en-US" strike="noStrike">
                <a:solidFill>
                  <a:srgbClr val="000000"/>
                </a:solidFill>
                <a:latin typeface="Tahoma"/>
                <a:ea typeface="ＭＳ Ｐゴシック"/>
              </a:rPr>
              <a:t>Market</a:t>
            </a:r>
            <a:endParaRPr/>
          </a:p>
        </p:txBody>
      </p:sp>
      <p:sp>
        <p:nvSpPr>
          <p:cNvPr id="192" name="CustomShape 9"/>
          <p:cNvSpPr/>
          <p:nvPr/>
        </p:nvSpPr>
        <p:spPr>
          <a:xfrm>
            <a:off x="0" y="1630440"/>
            <a:ext cx="4647960" cy="542556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3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ＭＳ Ｐゴシック"/>
              </a:rPr>
              <a:t>For “B2C” … consumers</a:t>
            </a:r>
            <a:endParaRPr/>
          </a:p>
          <a:p>
            <a:pPr lvl="1">
              <a:lnSpc>
                <a:spcPct val="130000"/>
              </a:lnSpc>
              <a:buFont typeface="Arial"/>
              <a:buAutoNum type="arabicPeriod"/>
            </a:pPr>
            <a:r>
              <a:rPr i="1" lang="en-US" sz="2400" strike="noStrike">
                <a:solidFill>
                  <a:srgbClr val="000000"/>
                </a:solidFill>
                <a:latin typeface="Arial"/>
                <a:ea typeface="ＭＳ Ｐゴシック"/>
              </a:rPr>
              <a:t>Age</a:t>
            </a:r>
            <a:endParaRPr/>
          </a:p>
          <a:p>
            <a:pPr lvl="1">
              <a:lnSpc>
                <a:spcPct val="130000"/>
              </a:lnSpc>
              <a:buFont typeface="Arial"/>
              <a:buAutoNum type="arabicPeriod"/>
            </a:pPr>
            <a:r>
              <a:rPr i="1" lang="en-US" sz="2400" strike="noStrike">
                <a:solidFill>
                  <a:srgbClr val="000000"/>
                </a:solidFill>
                <a:latin typeface="Arial"/>
                <a:ea typeface="ＭＳ Ｐゴシック"/>
              </a:rPr>
              <a:t>Gender</a:t>
            </a:r>
            <a:endParaRPr/>
          </a:p>
          <a:p>
            <a:pPr lvl="1">
              <a:lnSpc>
                <a:spcPct val="130000"/>
              </a:lnSpc>
              <a:buFont typeface="Arial"/>
              <a:buAutoNum type="arabicPeriod"/>
            </a:pPr>
            <a:r>
              <a:rPr i="1" lang="en-US" sz="2400" strike="noStrike">
                <a:solidFill>
                  <a:srgbClr val="000000"/>
                </a:solidFill>
                <a:latin typeface="Arial"/>
                <a:ea typeface="ＭＳ Ｐゴシック"/>
              </a:rPr>
              <a:t>Income bracket</a:t>
            </a:r>
            <a:endParaRPr/>
          </a:p>
          <a:p>
            <a:pPr lvl="1">
              <a:lnSpc>
                <a:spcPct val="130000"/>
              </a:lnSpc>
              <a:buFont typeface="Arial"/>
              <a:buAutoNum type="arabicPeriod"/>
            </a:pPr>
            <a:r>
              <a:rPr i="1" lang="en-US" sz="2400" strike="noStrike">
                <a:solidFill>
                  <a:srgbClr val="000000"/>
                </a:solidFill>
                <a:latin typeface="Arial"/>
                <a:ea typeface="ＭＳ Ｐゴシック"/>
              </a:rPr>
              <a:t>Brand loyalty</a:t>
            </a:r>
            <a:endParaRPr/>
          </a:p>
          <a:p>
            <a:pPr>
              <a:lnSpc>
                <a:spcPct val="13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ＭＳ Ｐゴシック"/>
              </a:rPr>
              <a:t>For “B2B” … businesses</a:t>
            </a:r>
            <a:endParaRPr/>
          </a:p>
          <a:p>
            <a:pPr lvl="1">
              <a:lnSpc>
                <a:spcPct val="130000"/>
              </a:lnSpc>
              <a:buFont typeface="Arial"/>
              <a:buAutoNum type="arabicPeriod"/>
            </a:pPr>
            <a:r>
              <a:rPr i="1" lang="en-US" sz="2400" strike="noStrike">
                <a:solidFill>
                  <a:srgbClr val="000000"/>
                </a:solidFill>
                <a:latin typeface="Arial"/>
                <a:ea typeface="ＭＳ Ｐゴシック"/>
              </a:rPr>
              <a:t>Industry type</a:t>
            </a:r>
            <a:endParaRPr/>
          </a:p>
          <a:p>
            <a:pPr lvl="1">
              <a:lnSpc>
                <a:spcPct val="130000"/>
              </a:lnSpc>
              <a:buFont typeface="Arial"/>
              <a:buAutoNum type="arabicPeriod"/>
            </a:pPr>
            <a:r>
              <a:rPr i="1" lang="en-US" sz="2400" strike="noStrike">
                <a:solidFill>
                  <a:srgbClr val="000000"/>
                </a:solidFill>
                <a:latin typeface="Arial"/>
                <a:ea typeface="ＭＳ Ｐゴシック"/>
              </a:rPr>
              <a:t>Number of employees</a:t>
            </a:r>
            <a:endParaRPr/>
          </a:p>
          <a:p>
            <a:pPr lvl="1">
              <a:lnSpc>
                <a:spcPct val="130000"/>
              </a:lnSpc>
              <a:buFont typeface="Arial"/>
              <a:buAutoNum type="arabicPeriod"/>
            </a:pPr>
            <a:r>
              <a:rPr i="1" lang="en-US" sz="2400" strike="noStrike">
                <a:solidFill>
                  <a:srgbClr val="000000"/>
                </a:solidFill>
                <a:latin typeface="Arial"/>
                <a:ea typeface="ＭＳ Ｐゴシック"/>
              </a:rPr>
              <a:t>Geography</a:t>
            </a:r>
            <a:endParaRPr/>
          </a:p>
          <a:p>
            <a:pPr lvl="1">
              <a:lnSpc>
                <a:spcPct val="130000"/>
              </a:lnSpc>
              <a:buFont typeface="Arial"/>
              <a:buAutoNum type="arabicPeriod"/>
            </a:pPr>
            <a:r>
              <a:rPr i="1" lang="en-US" sz="2400" strike="noStrike">
                <a:solidFill>
                  <a:srgbClr val="000000"/>
                </a:solidFill>
                <a:latin typeface="Arial"/>
                <a:ea typeface="ＭＳ Ｐゴシック"/>
              </a:rPr>
              <a:t>Order size</a:t>
            </a:r>
            <a:endParaRPr/>
          </a:p>
          <a:p>
            <a:pPr>
              <a:lnSpc>
                <a:spcPct val="130000"/>
              </a:lnSpc>
            </a:pPr>
            <a:endParaRPr/>
          </a:p>
          <a:p>
            <a:pPr>
              <a:lnSpc>
                <a:spcPct val="130000"/>
              </a:lnSpc>
            </a:pP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825480" y="1104840"/>
            <a:ext cx="8305560" cy="4133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2"/>
          <p:cNvSpPr/>
          <p:nvPr/>
        </p:nvSpPr>
        <p:spPr>
          <a:xfrm>
            <a:off x="801720" y="3025800"/>
            <a:ext cx="8327520" cy="261432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1" lang="en-US" sz="2000" strike="noStrike" u="sng">
                <a:solidFill>
                  <a:srgbClr val="000000"/>
                </a:solidFill>
                <a:latin typeface="Book Antiqua"/>
              </a:rPr>
              <a:t>Dog’s Role</a:t>
            </a:r>
            <a:r>
              <a:rPr b="1" lang="en-US" sz="2000" strike="noStrike" u="sng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US" sz="2000" strike="noStrike" u="sng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US" sz="2000" strike="noStrike" u="sng">
                <a:solidFill>
                  <a:srgbClr val="000000"/>
                </a:solidFill>
                <a:latin typeface="Book Antiqua"/>
              </a:rPr>
              <a:t>Segment</a:t>
            </a:r>
            <a:r>
              <a:rPr b="1" lang="en-US" sz="2000" strike="noStrike" u="sng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US" sz="2000" strike="noStrike" u="sng">
                <a:solidFill>
                  <a:srgbClr val="000000"/>
                </a:solidFill>
                <a:latin typeface="Book Antiqua"/>
              </a:rPr>
              <a:t>Brand</a:t>
            </a:r>
            <a:r>
              <a:rPr b="1" lang="en-US" sz="2000" strike="noStrike" u="sng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US" sz="2000" strike="noStrike" u="sng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US" sz="2000" strike="noStrike" u="sng">
                <a:solidFill>
                  <a:srgbClr val="000000"/>
                </a:solidFill>
                <a:latin typeface="Book Antiqua"/>
              </a:rPr>
              <a:t>Price/100 gr.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Dog as a family member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Premium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Chum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8.7 pence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Dog as a companion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Moderate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Pal and Bounce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6.4 &amp; 7.9 pence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Dog as an animal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Economy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Chappie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6.3 pence</a:t>
            </a:r>
            <a:endParaRPr/>
          </a:p>
        </p:txBody>
      </p:sp>
      <p:sp>
        <p:nvSpPr>
          <p:cNvPr id="195" name="Line 3"/>
          <p:cNvSpPr/>
          <p:nvPr/>
        </p:nvSpPr>
        <p:spPr>
          <a:xfrm flipV="1">
            <a:off x="380880" y="3276360"/>
            <a:ext cx="0" cy="2184480"/>
          </a:xfrm>
          <a:prstGeom prst="line">
            <a:avLst/>
          </a:prstGeom>
          <a:ln w="50760">
            <a:solidFill>
              <a:schemeClr val="tx1"/>
            </a:solidFill>
            <a:round/>
            <a:tailEnd len="med" type="triangle" w="med"/>
          </a:ln>
        </p:spPr>
      </p:sp>
      <p:sp>
        <p:nvSpPr>
          <p:cNvPr id="196" name="CustomShape 4"/>
          <p:cNvSpPr/>
          <p:nvPr/>
        </p:nvSpPr>
        <p:spPr>
          <a:xfrm>
            <a:off x="-91080" y="6603840"/>
            <a:ext cx="1748520" cy="27072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90000"/>
              </a:lnSpc>
            </a:pPr>
            <a:r>
              <a:rPr lang="en-US" sz="1200" strike="noStrike">
                <a:solidFill>
                  <a:srgbClr val="000000"/>
                </a:solidFill>
                <a:latin typeface="Book Antiqua"/>
              </a:rPr>
              <a:t>Reference:  A. Ryans</a:t>
            </a:r>
            <a:endParaRPr/>
          </a:p>
        </p:txBody>
      </p:sp>
      <p:sp>
        <p:nvSpPr>
          <p:cNvPr id="197" name="TextShape 5"/>
          <p:cNvSpPr txBox="1"/>
          <p:nvPr/>
        </p:nvSpPr>
        <p:spPr>
          <a:xfrm>
            <a:off x="533520" y="1447920"/>
            <a:ext cx="6171840" cy="76176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 algn="ctr">
              <a:lnSpc>
                <a:spcPct val="90000"/>
              </a:lnSpc>
            </a:pPr>
            <a:r>
              <a:rPr b="1" lang="en-US" sz="3200" strike="noStrike">
                <a:solidFill>
                  <a:srgbClr val="000000"/>
                </a:solidFill>
                <a:latin typeface="Verdana"/>
              </a:rPr>
              <a:t>An Example of the Power of Segmentation:</a:t>
            </a:r>
            <a:r>
              <a:rPr b="1" lang="en-US" sz="3200" strike="noStrike">
                <a:solidFill>
                  <a:srgbClr val="000000"/>
                </a:solidFill>
                <a:latin typeface="Verdana"/>
              </a:rPr>
              <a:t>
</a:t>
            </a:r>
            <a:r>
              <a:rPr b="1" i="1" lang="en-US" sz="3200" strike="noStrike">
                <a:solidFill>
                  <a:srgbClr val="000000"/>
                </a:solidFill>
                <a:latin typeface="Verdana"/>
              </a:rPr>
              <a:t>Pedigree Petfoods in UK</a:t>
            </a:r>
            <a:endParaRPr/>
          </a:p>
        </p:txBody>
      </p:sp>
      <p:sp>
        <p:nvSpPr>
          <p:cNvPr id="198" name="CustomShape 6"/>
          <p:cNvSpPr/>
          <p:nvPr/>
        </p:nvSpPr>
        <p:spPr>
          <a:xfrm>
            <a:off x="346680" y="3581280"/>
            <a:ext cx="5140440" cy="33372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600" strike="noStrike">
                <a:solidFill>
                  <a:srgbClr val="000000"/>
                </a:solidFill>
                <a:latin typeface="Book Antiqua"/>
              </a:rPr>
              <a:t>Dog as a substitute child?</a:t>
            </a: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1" i="1" lang="en-US" sz="1600" strike="noStrike">
                <a:solidFill>
                  <a:srgbClr val="000000"/>
                </a:solidFill>
                <a:latin typeface="Book Antiqua"/>
              </a:rPr>
              <a:t>Super Premium</a:t>
            </a:r>
            <a:endParaRPr/>
          </a:p>
        </p:txBody>
      </p:sp>
    </p:spTree>
  </p:cSld>
  <p:transition>
    <p:cover dir="rd"/>
  </p:transition>
  <p:timing>
    <p:tnLst>
      <p:par>
        <p:cTn id="64" dur="indefinite" restart="never" nodeType="tmRoot">
          <p:childTnLst>
            <p:seq>
              <p:cTn id="65" dur="indefinite" nodeType="mainSeq">
                <p:childTnLst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-76320" y="0"/>
            <a:ext cx="9219960" cy="114264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 algn="ctr">
              <a:lnSpc>
                <a:spcPct val="90000"/>
              </a:lnSpc>
            </a:pPr>
            <a:r>
              <a:rPr b="1" lang="en-US" sz="2800" strike="noStrike">
                <a:solidFill>
                  <a:srgbClr val="000000"/>
                </a:solidFill>
                <a:latin typeface="Verdana"/>
              </a:rPr>
              <a:t>Segmentation and the UK Dog Food Market:  </a:t>
            </a:r>
            <a:r>
              <a:rPr b="1" i="1" lang="en-US" sz="2800" strike="noStrike">
                <a:solidFill>
                  <a:srgbClr val="000000"/>
                </a:solidFill>
                <a:latin typeface="Verdana"/>
              </a:rPr>
              <a:t>Pedigree’s Super Premium Strategy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800280" y="1523880"/>
            <a:ext cx="7543440" cy="312372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/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000" strike="noStrike">
                <a:solidFill>
                  <a:srgbClr val="0000cc"/>
                </a:solidFill>
                <a:latin typeface="Verdana"/>
              </a:rPr>
              <a:t>Target Market?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  Intense relationships, own smaller dogs, older and urban females</a:t>
            </a:r>
            <a:endParaRPr/>
          </a:p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000" strike="noStrike">
                <a:solidFill>
                  <a:srgbClr val="0000cc"/>
                </a:solidFill>
                <a:latin typeface="Verdana"/>
              </a:rPr>
              <a:t>Benefits?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  Very best product that can be bought, reassurance, confidence, leads to an enhanced relationship</a:t>
            </a:r>
            <a:endParaRPr/>
          </a:p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000" strike="noStrike">
                <a:solidFill>
                  <a:srgbClr val="0000cc"/>
                </a:solidFill>
                <a:latin typeface="Verdana"/>
              </a:rPr>
              <a:t>Name?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  Mr. Dog (later Caesar)</a:t>
            </a:r>
            <a:endParaRPr/>
          </a:p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000" strike="noStrike">
                <a:solidFill>
                  <a:srgbClr val="0000cc"/>
                </a:solidFill>
                <a:latin typeface="Verdana"/>
              </a:rPr>
              <a:t>Product?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  Very high quality ingredients, wide variety of flavors, special packaging</a:t>
            </a:r>
            <a:endParaRPr/>
          </a:p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000" strike="noStrike">
                <a:solidFill>
                  <a:srgbClr val="0000cc"/>
                </a:solidFill>
                <a:latin typeface="Verdana"/>
              </a:rPr>
              <a:t>Price?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  17.7 to 30.7 pence per 100 grams</a:t>
            </a:r>
            <a:endParaRPr/>
          </a:p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000" strike="noStrike">
                <a:solidFill>
                  <a:srgbClr val="0000cc"/>
                </a:solidFill>
                <a:latin typeface="Verdana"/>
              </a:rPr>
              <a:t>Advertising?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  Dog bringing newspaper, slippers, etc.</a:t>
            </a:r>
            <a:endParaRPr/>
          </a:p>
        </p:txBody>
      </p:sp>
      <p:sp>
        <p:nvSpPr>
          <p:cNvPr id="201" name="CustomShape 3"/>
          <p:cNvSpPr/>
          <p:nvPr/>
        </p:nvSpPr>
        <p:spPr>
          <a:xfrm>
            <a:off x="1007280" y="5167440"/>
            <a:ext cx="7145640" cy="1460520"/>
          </a:xfrm>
          <a:prstGeom prst="rect">
            <a:avLst/>
          </a:prstGeom>
          <a:solidFill>
            <a:srgbClr val="ffffcc"/>
          </a:solidFill>
          <a:ln w="507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</a:pPr>
            <a:r>
              <a:rPr i="1" lang="en-US" strike="noStrike">
                <a:solidFill>
                  <a:srgbClr val="000000"/>
                </a:solidFill>
                <a:latin typeface="Verdana"/>
              </a:rPr>
              <a:t>Results:  Fours years later, it had a 10% share of the total dog food market.  The total super premium segment of the market was about 15% -- about 10% coming from dog food brands and about 5% coming from fresh foods.  In addition, Pedigree's premium brand retained its market share.</a:t>
            </a:r>
            <a:endParaRPr/>
          </a:p>
        </p:txBody>
      </p:sp>
      <p:sp>
        <p:nvSpPr>
          <p:cNvPr id="202" name="CustomShape 4"/>
          <p:cNvSpPr/>
          <p:nvPr/>
        </p:nvSpPr>
        <p:spPr>
          <a:xfrm>
            <a:off x="990720" y="5138640"/>
            <a:ext cx="6902280" cy="107280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2" dur="indefinite" restart="never" nodeType="tmRoot">
          <p:childTnLst>
            <p:seq>
              <p:cTn id="73" dur="indefinite" nodeType="mainSeq">
                <p:childTnLst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8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533520" y="685800"/>
            <a:ext cx="7848360" cy="114264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b="1" lang="en-US" sz="4000" strike="noStrike">
                <a:solidFill>
                  <a:srgbClr val="000000"/>
                </a:solidFill>
                <a:latin typeface="Verdana"/>
              </a:rPr>
              <a:t>What is the Single Most Important Concept in a Marketing Strategy? </a:t>
            </a:r>
            <a:endParaRPr/>
          </a:p>
        </p:txBody>
      </p:sp>
      <p:sp>
        <p:nvSpPr>
          <p:cNvPr id="204" name="CustomShape 2"/>
          <p:cNvSpPr/>
          <p:nvPr/>
        </p:nvSpPr>
        <p:spPr>
          <a:xfrm>
            <a:off x="-516600" y="2743200"/>
            <a:ext cx="10476000" cy="639000"/>
          </a:xfrm>
          <a:prstGeom prst="rect">
            <a:avLst/>
          </a:prstGeom>
          <a:solidFill>
            <a:srgbClr val="30298f"/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ffffff"/>
                </a:solidFill>
                <a:latin typeface="Book Antiqua"/>
              </a:rPr>
              <a:t>Positioning (a.k.a. </a:t>
            </a:r>
            <a:r>
              <a:rPr b="1" i="1" lang="en-US" sz="3600" strike="noStrike">
                <a:solidFill>
                  <a:srgbClr val="ffffff"/>
                </a:solidFill>
                <a:latin typeface="Book Antiqua"/>
              </a:rPr>
              <a:t>the</a:t>
            </a:r>
            <a:r>
              <a:rPr b="1" lang="en-US" sz="3600" strike="noStrike">
                <a:solidFill>
                  <a:srgbClr val="ffffff"/>
                </a:solidFill>
                <a:latin typeface="Book Antiqua"/>
              </a:rPr>
              <a:t> “</a:t>
            </a:r>
            <a:r>
              <a:rPr b="1" i="1" lang="en-US" sz="3600" strike="noStrike">
                <a:solidFill>
                  <a:srgbClr val="ffffff"/>
                </a:solidFill>
                <a:latin typeface="Book Antiqua"/>
              </a:rPr>
              <a:t>Elevator Pitch”</a:t>
            </a:r>
            <a:r>
              <a:rPr b="1" lang="en-US" sz="3600" strike="noStrike">
                <a:solidFill>
                  <a:srgbClr val="ffffff"/>
                </a:solidFill>
                <a:latin typeface="Book Antiqua"/>
              </a:rPr>
              <a:t>)</a:t>
            </a:r>
            <a:endParaRPr/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>
                <p:childTnLst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990720" y="380880"/>
            <a:ext cx="7162560" cy="76176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 algn="ctr">
              <a:lnSpc>
                <a:spcPct val="90000"/>
              </a:lnSpc>
            </a:pPr>
            <a:r>
              <a:rPr b="1" lang="en-US" sz="3600" strike="noStrike">
                <a:solidFill>
                  <a:srgbClr val="000000"/>
                </a:solidFill>
                <a:latin typeface="Verdana"/>
              </a:rPr>
              <a:t>Geoff Moore’s </a:t>
            </a:r>
            <a:r>
              <a:rPr b="1" lang="en-US" sz="3600" strike="noStrike">
                <a:solidFill>
                  <a:srgbClr val="000000"/>
                </a:solidFill>
                <a:latin typeface="Verdana"/>
              </a:rPr>
              <a:t>
</a:t>
            </a:r>
            <a:r>
              <a:rPr b="1" lang="en-US" sz="3600" strike="noStrike">
                <a:solidFill>
                  <a:srgbClr val="000000"/>
                </a:solidFill>
                <a:latin typeface="Verdana"/>
              </a:rPr>
              <a:t>Positioning Template</a:t>
            </a:r>
            <a:endParaRPr/>
          </a:p>
        </p:txBody>
      </p:sp>
      <p:sp>
        <p:nvSpPr>
          <p:cNvPr id="206" name="TextShape 2"/>
          <p:cNvSpPr txBox="1"/>
          <p:nvPr/>
        </p:nvSpPr>
        <p:spPr>
          <a:xfrm>
            <a:off x="533520" y="1752480"/>
            <a:ext cx="9143640" cy="464796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/>
          <a:p>
            <a:pPr>
              <a:lnSpc>
                <a:spcPct val="90000"/>
              </a:lnSpc>
              <a:buFont typeface="StarSymbol"/>
              <a:buChar char=""/>
            </a:pPr>
            <a:r>
              <a:rPr b="1" i="1" lang="en-US" sz="2400" strike="noStrike">
                <a:solidFill>
                  <a:srgbClr val="000000"/>
                </a:solidFill>
                <a:latin typeface="Verdana"/>
              </a:rPr>
              <a:t>Sentence #1</a:t>
            </a:r>
            <a:r>
              <a:rPr b="1" lang="en-US" sz="2400" strike="noStrike">
                <a:solidFill>
                  <a:srgbClr val="000000"/>
                </a:solidFill>
                <a:latin typeface="Verdana"/>
              </a:rPr>
              <a:t> … Kawasaki’s horizontal axis</a:t>
            </a:r>
            <a:r>
              <a:rPr b="1" lang="en-US" sz="2400" strike="noStrike">
                <a:solidFill>
                  <a:srgbClr val="000000"/>
                </a:solidFill>
                <a:latin typeface="Verdana"/>
              </a:rPr>
              <a:t>
</a:t>
            </a:r>
            <a:r>
              <a:rPr b="1" lang="en-US" sz="2400" strike="noStrike">
                <a:solidFill>
                  <a:srgbClr val="000000"/>
                </a:solidFill>
                <a:latin typeface="Verdana"/>
              </a:rPr>
              <a:t>
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For (</a:t>
            </a:r>
            <a:r>
              <a:rPr lang="en-US" sz="2000" strike="noStrike">
                <a:solidFill>
                  <a:srgbClr val="ff0000"/>
                </a:solidFill>
                <a:latin typeface="Verdana"/>
              </a:rPr>
              <a:t>target customer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)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
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who (</a:t>
            </a:r>
            <a:r>
              <a:rPr lang="en-US" sz="2000" strike="noStrike">
                <a:solidFill>
                  <a:srgbClr val="ff0000"/>
                </a:solidFill>
                <a:latin typeface="Verdana"/>
              </a:rPr>
              <a:t>statement of the need or opportunity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),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
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
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the (</a:t>
            </a:r>
            <a:r>
              <a:rPr lang="en-US" sz="2000" strike="noStrike">
                <a:solidFill>
                  <a:srgbClr val="ff0000"/>
                </a:solidFill>
                <a:latin typeface="Verdana"/>
              </a:rPr>
              <a:t>product/service name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) is a (</a:t>
            </a:r>
            <a:r>
              <a:rPr lang="en-US" sz="2000" strike="noStrike">
                <a:solidFill>
                  <a:srgbClr val="ff0000"/>
                </a:solidFill>
                <a:latin typeface="Verdana"/>
              </a:rPr>
              <a:t>product/service category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)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
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that (</a:t>
            </a:r>
            <a:r>
              <a:rPr lang="en-US" sz="2000" strike="noStrike">
                <a:solidFill>
                  <a:srgbClr val="ff0000"/>
                </a:solidFill>
                <a:latin typeface="Verdana"/>
              </a:rPr>
              <a:t>statement of benefit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).</a:t>
            </a:r>
            <a:r>
              <a:rPr b="1" lang="en-US" sz="2000" strike="noStrike">
                <a:solidFill>
                  <a:srgbClr val="000000"/>
                </a:solidFill>
                <a:latin typeface="Verdana"/>
              </a:rPr>
              <a:t>
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b="1" i="1" lang="en-US" sz="2400" strike="noStrike">
                <a:solidFill>
                  <a:srgbClr val="000000"/>
                </a:solidFill>
                <a:latin typeface="Verdana"/>
              </a:rPr>
              <a:t>Sentence #2</a:t>
            </a:r>
            <a:r>
              <a:rPr b="1" lang="en-US" sz="2400" strike="noStrike">
                <a:solidFill>
                  <a:srgbClr val="000000"/>
                </a:solidFill>
                <a:latin typeface="Verdana"/>
              </a:rPr>
              <a:t> … Kawasaki’s vertical axis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Verdana"/>
              </a:rPr>
              <a:t>
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Unlike (</a:t>
            </a:r>
            <a:r>
              <a:rPr lang="en-US" sz="2000" strike="noStrike">
                <a:solidFill>
                  <a:srgbClr val="ff0000"/>
                </a:solidFill>
                <a:latin typeface="Verdana"/>
              </a:rPr>
              <a:t>primary competitive alternative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),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
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our product (</a:t>
            </a:r>
            <a:r>
              <a:rPr lang="en-US" sz="2000" strike="noStrike">
                <a:solidFill>
                  <a:srgbClr val="ff0000"/>
                </a:solidFill>
                <a:latin typeface="Verdana"/>
              </a:rPr>
              <a:t>statement of primary differentiation</a:t>
            </a:r>
            <a:r>
              <a:rPr lang="en-US" sz="2000" strike="noStrike">
                <a:solidFill>
                  <a:srgbClr val="000000"/>
                </a:solidFill>
                <a:latin typeface="Verdana"/>
              </a:rPr>
              <a:t>).</a:t>
            </a:r>
            <a:r>
              <a:rPr b="1" lang="en-US" sz="2400" strike="noStrike">
                <a:solidFill>
                  <a:srgbClr val="000000"/>
                </a:solidFill>
                <a:latin typeface="Verdana"/>
              </a:rPr>
              <a:t> 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07" name="CustomShape 3"/>
          <p:cNvSpPr/>
          <p:nvPr/>
        </p:nvSpPr>
        <p:spPr>
          <a:xfrm>
            <a:off x="-247680" y="6553080"/>
            <a:ext cx="3692520" cy="30348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Book Antiqua"/>
              </a:rPr>
              <a:t>Source: Geoff Moore and Guy Kawasaki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343080" y="457200"/>
            <a:ext cx="8496000" cy="76176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000000"/>
                </a:solidFill>
                <a:latin typeface="Verdana"/>
              </a:rPr>
              <a:t>Positioning Happens Before </a:t>
            </a:r>
            <a:r>
              <a:rPr b="1" lang="en-US" sz="3600" strike="noStrike">
                <a:solidFill>
                  <a:srgbClr val="000000"/>
                </a:solidFill>
                <a:latin typeface="Verdana"/>
              </a:rPr>
              <a:t>
</a:t>
            </a:r>
            <a:r>
              <a:rPr b="1" lang="en-US" sz="3600" strike="noStrike">
                <a:solidFill>
                  <a:srgbClr val="000000"/>
                </a:solidFill>
                <a:latin typeface="Verdana"/>
              </a:rPr>
              <a:t>Demand Creation</a:t>
            </a:r>
            <a:endParaRPr/>
          </a:p>
        </p:txBody>
      </p:sp>
      <p:pic>
        <p:nvPicPr>
          <p:cNvPr id="209" name="Picture 3" descr=""/>
          <p:cNvPicPr/>
          <p:nvPr/>
        </p:nvPicPr>
        <p:blipFill>
          <a:blip r:embed="rId1"/>
          <a:srcRect l="3877" t="0" r="0" b="0"/>
          <a:stretch/>
        </p:blipFill>
        <p:spPr>
          <a:xfrm>
            <a:off x="0" y="1752480"/>
            <a:ext cx="7009920" cy="4063680"/>
          </a:xfrm>
          <a:prstGeom prst="rect">
            <a:avLst/>
          </a:prstGeom>
          <a:ln w="9360">
            <a:noFill/>
          </a:ln>
        </p:spPr>
      </p:pic>
      <p:sp>
        <p:nvSpPr>
          <p:cNvPr id="210" name="CustomShape 2"/>
          <p:cNvSpPr/>
          <p:nvPr/>
        </p:nvSpPr>
        <p:spPr>
          <a:xfrm>
            <a:off x="7092000" y="3429000"/>
            <a:ext cx="1673280" cy="821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2400" strike="noStrike">
                <a:solidFill>
                  <a:srgbClr val="ff0000"/>
                </a:solidFill>
                <a:latin typeface="Tahoma"/>
                <a:ea typeface="ＭＳ Ｐゴシック"/>
              </a:rPr>
              <a:t>Demand</a:t>
            </a:r>
            <a:r>
              <a:rPr b="1" i="1" lang="en-US" sz="2400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r>
              <a:rPr b="1" i="1" lang="en-US" sz="2400" strike="noStrike">
                <a:solidFill>
                  <a:srgbClr val="ff0000"/>
                </a:solidFill>
                <a:latin typeface="Tahoma"/>
                <a:ea typeface="ＭＳ Ｐゴシック"/>
              </a:rPr>
              <a:t>Creation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762120" y="609480"/>
            <a:ext cx="7543440" cy="60912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000000"/>
                </a:solidFill>
                <a:latin typeface="Verdana"/>
              </a:rPr>
              <a:t>Positioning Should Drive Go-to-Market Strategies</a:t>
            </a: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1143000" y="1619280"/>
            <a:ext cx="6933960" cy="455256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 strike="noStrike">
                <a:solidFill>
                  <a:srgbClr val="000000"/>
                </a:solidFill>
                <a:latin typeface="Verdana"/>
              </a:rPr>
              <a:t>Promotion and Communication</a:t>
            </a:r>
            <a:r>
              <a:rPr lang="en-US" sz="2800" strike="noStrike">
                <a:solidFill>
                  <a:srgbClr val="000000"/>
                </a:solidFill>
                <a:latin typeface="Verdana"/>
              </a:rPr>
              <a:t>
</a:t>
            </a:r>
            <a:r>
              <a:rPr lang="en-US" sz="2800" strike="noStrike">
                <a:solidFill>
                  <a:srgbClr val="000000"/>
                </a:solidFill>
                <a:latin typeface="Verdana"/>
              </a:rPr>
              <a:t>(including branding)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 strike="noStrike">
                <a:solidFill>
                  <a:srgbClr val="000000"/>
                </a:solidFill>
                <a:latin typeface="Verdana"/>
              </a:rPr>
              <a:t>Pricing and Business Model</a:t>
            </a:r>
            <a:r>
              <a:rPr lang="en-US" sz="2800" strike="noStrike">
                <a:solidFill>
                  <a:srgbClr val="000000"/>
                </a:solidFill>
                <a:latin typeface="Verdana"/>
              </a:rPr>
              <a:t>
</a:t>
            </a:r>
            <a:r>
              <a:rPr lang="en-US" sz="2800" strike="noStrike">
                <a:solidFill>
                  <a:srgbClr val="000000"/>
                </a:solidFill>
                <a:latin typeface="Verdana"/>
              </a:rPr>
              <a:t>(including viral marketing)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 strike="noStrike">
                <a:solidFill>
                  <a:srgbClr val="000000"/>
                </a:solidFill>
                <a:latin typeface="Verdana"/>
              </a:rPr>
              <a:t>Sales and Distribution</a:t>
            </a:r>
            <a:r>
              <a:rPr lang="en-US" sz="2800" strike="noStrike">
                <a:solidFill>
                  <a:srgbClr val="000000"/>
                </a:solidFill>
                <a:latin typeface="Verdana"/>
              </a:rPr>
              <a:t>
</a:t>
            </a:r>
            <a:r>
              <a:rPr lang="en-US" sz="2800" strike="noStrike">
                <a:solidFill>
                  <a:srgbClr val="000000"/>
                </a:solidFill>
                <a:latin typeface="Verdana"/>
              </a:rPr>
              <a:t>(including affiliate marketing)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2955600" y="2895480"/>
            <a:ext cx="3253320" cy="45612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Times New Roman"/>
              </a:rPr>
              <a:t>Professor Chuck Eesley</a:t>
            </a:r>
            <a:endParaRPr/>
          </a:p>
        </p:txBody>
      </p:sp>
      <p:sp>
        <p:nvSpPr>
          <p:cNvPr id="214" name="CustomShape 2"/>
          <p:cNvSpPr/>
          <p:nvPr/>
        </p:nvSpPr>
        <p:spPr>
          <a:xfrm>
            <a:off x="1143000" y="5562720"/>
            <a:ext cx="7467120" cy="39492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Verdana"/>
              </a:rPr>
              <a:t>Copyright © 2012 by the Board of Trustees of the Leland Stanford Junior University and Stanford Technology Ventures Program (STVP).  This document may be reproduced for educational purposes only.</a:t>
            </a:r>
            <a:endParaRPr/>
          </a:p>
        </p:txBody>
      </p:sp>
      <p:sp>
        <p:nvSpPr>
          <p:cNvPr id="215" name="CustomShape 3"/>
          <p:cNvSpPr/>
          <p:nvPr/>
        </p:nvSpPr>
        <p:spPr>
          <a:xfrm>
            <a:off x="228600" y="4038480"/>
            <a:ext cx="8686440" cy="1187640"/>
          </a:xfrm>
          <a:prstGeom prst="rect">
            <a:avLst/>
          </a:prstGeom>
          <a:solidFill>
            <a:srgbClr val="0000cc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trike="noStrike">
                <a:solidFill>
                  <a:srgbClr val="ffffff"/>
                </a:solidFill>
                <a:latin typeface="Times New Roman"/>
              </a:rPr>
              <a:t>“</a:t>
            </a:r>
            <a:r>
              <a:rPr b="1" lang="en-US" sz="2400" strike="noStrike">
                <a:solidFill>
                  <a:srgbClr val="ffffff"/>
                </a:solidFill>
                <a:latin typeface="Times New Roman"/>
              </a:rPr>
              <a:t>Companies that create the future do more than satisfy customers, they constantly </a:t>
            </a:r>
            <a:r>
              <a:rPr b="1" i="1" lang="en-US" sz="2400" strike="noStrike">
                <a:solidFill>
                  <a:srgbClr val="ffffff"/>
                </a:solidFill>
                <a:latin typeface="Times New Roman"/>
              </a:rPr>
              <a:t>amaze</a:t>
            </a:r>
            <a:r>
              <a:rPr b="1" lang="en-US" sz="2400" strike="noStrike">
                <a:solidFill>
                  <a:srgbClr val="ffffff"/>
                </a:solidFill>
                <a:latin typeface="Times New Roman"/>
              </a:rPr>
              <a:t> them.”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400" strike="noStrike">
                <a:solidFill>
                  <a:srgbClr val="ffffff"/>
                </a:solidFill>
                <a:latin typeface="Times New Roman"/>
              </a:rPr>
              <a:t>~ Hamel and Prahalad</a:t>
            </a:r>
            <a:endParaRPr/>
          </a:p>
        </p:txBody>
      </p:sp>
      <p:sp>
        <p:nvSpPr>
          <p:cNvPr id="216" name="TextShape 4"/>
          <p:cNvSpPr txBox="1"/>
          <p:nvPr/>
        </p:nvSpPr>
        <p:spPr>
          <a:xfrm>
            <a:off x="380880" y="1676520"/>
            <a:ext cx="8229240" cy="76176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b="1" lang="en-US" sz="4000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Entrepreneurial Sales &amp; Marketing</a:t>
            </a:r>
            <a:r>
              <a:rPr b="1" lang="en-US" sz="4000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
</a:t>
            </a:r>
            <a:r>
              <a:rPr b="1" lang="en-US" sz="4000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E145</a:t>
            </a:r>
            <a:endParaRPr/>
          </a:p>
        </p:txBody>
      </p:sp>
      <p:sp>
        <p:nvSpPr>
          <p:cNvPr id="217" name="CustomShape 5"/>
          <p:cNvSpPr/>
          <p:nvPr/>
        </p:nvSpPr>
        <p:spPr>
          <a:xfrm>
            <a:off x="0" y="6583320"/>
            <a:ext cx="8324640" cy="27288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Book Antiqua"/>
              </a:rPr>
              <a:t>Note: Special thanks to my colleagues: Steve Blank and Tom Kosnik.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952560" y="152280"/>
            <a:ext cx="7162560" cy="76176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endParaRPr/>
          </a:p>
        </p:txBody>
      </p:sp>
      <p:sp>
        <p:nvSpPr>
          <p:cNvPr id="219" name="TextShape 2"/>
          <p:cNvSpPr txBox="1"/>
          <p:nvPr/>
        </p:nvSpPr>
        <p:spPr>
          <a:xfrm>
            <a:off x="457200" y="1219320"/>
            <a:ext cx="8305560" cy="497160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/>
          <a:p>
            <a:endParaRPr/>
          </a:p>
        </p:txBody>
      </p:sp>
      <p:pic>
        <p:nvPicPr>
          <p:cNvPr id="220" name="Picture 3" descr=""/>
          <p:cNvPicPr/>
          <p:nvPr/>
        </p:nvPicPr>
        <p:blipFill>
          <a:blip r:embed="rId1"/>
          <a:stretch/>
        </p:blipFill>
        <p:spPr>
          <a:xfrm>
            <a:off x="685800" y="380880"/>
            <a:ext cx="7835400" cy="473688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80880" y="609480"/>
            <a:ext cx="8229240" cy="76176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ctr"/>
          <a:p>
            <a:pPr algn="ctr">
              <a:lnSpc>
                <a:spcPct val="90000"/>
              </a:lnSpc>
            </a:pPr>
            <a:r>
              <a:rPr b="1" lang="en-US" sz="4000" strike="noStrike">
                <a:solidFill>
                  <a:srgbClr val="000000"/>
                </a:solidFill>
                <a:latin typeface="Verdana"/>
              </a:rPr>
              <a:t>Agenda and Objectives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1600200" y="1600200"/>
            <a:ext cx="6705360" cy="312372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3200" strike="noStrike">
                <a:solidFill>
                  <a:srgbClr val="000000"/>
                </a:solidFill>
                <a:latin typeface="Verdana"/>
              </a:rPr>
              <a:t>Entrepreneurial Marketing</a:t>
            </a:r>
            <a:endParaRPr/>
          </a:p>
          <a:p>
            <a:r>
              <a:rPr lang="en-US" sz="2600" strike="noStrike">
                <a:solidFill>
                  <a:srgbClr val="000000"/>
                </a:solidFill>
                <a:latin typeface="Verdana"/>
                <a:ea typeface="ＭＳ Ｐゴシック"/>
              </a:rPr>
              <a:t>- Either making it or selling it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3200" strike="noStrike">
                <a:solidFill>
                  <a:srgbClr val="000000"/>
                </a:solidFill>
                <a:latin typeface="Verdana"/>
                <a:ea typeface="ＭＳ Ｐゴシック"/>
              </a:rPr>
              <a:t>Go-to-market strategies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952560" y="152280"/>
            <a:ext cx="7162560" cy="76176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Verdana"/>
              </a:rPr>
              <a:t>How Do I Get People to Buy?</a:t>
            </a:r>
            <a:endParaRPr/>
          </a:p>
        </p:txBody>
      </p:sp>
      <p:sp>
        <p:nvSpPr>
          <p:cNvPr id="222" name="TextShape 2"/>
          <p:cNvSpPr txBox="1"/>
          <p:nvPr/>
        </p:nvSpPr>
        <p:spPr>
          <a:xfrm>
            <a:off x="990720" y="1066680"/>
            <a:ext cx="7162560" cy="411444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/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Having a clear value proposition – why should a customer buy from you?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Demand Creation Experiments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Influencers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Bowling pin strategy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952560" y="152280"/>
            <a:ext cx="7162560" cy="76176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endParaRPr/>
          </a:p>
        </p:txBody>
      </p:sp>
      <p:sp>
        <p:nvSpPr>
          <p:cNvPr id="224" name="TextShape 2"/>
          <p:cNvSpPr txBox="1"/>
          <p:nvPr/>
        </p:nvSpPr>
        <p:spPr>
          <a:xfrm>
            <a:off x="457200" y="1219320"/>
            <a:ext cx="8305560" cy="497160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/>
          <a:p>
            <a:endParaRPr/>
          </a:p>
        </p:txBody>
      </p:sp>
      <p:pic>
        <p:nvPicPr>
          <p:cNvPr id="225" name="Picture 3" descr=""/>
          <p:cNvPicPr/>
          <p:nvPr/>
        </p:nvPicPr>
        <p:blipFill>
          <a:blip r:embed="rId1"/>
          <a:stretch/>
        </p:blipFill>
        <p:spPr>
          <a:xfrm>
            <a:off x="990720" y="304920"/>
            <a:ext cx="6908400" cy="51685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952560" y="152280"/>
            <a:ext cx="7162560" cy="76176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endParaRPr/>
          </a:p>
        </p:txBody>
      </p:sp>
      <p:sp>
        <p:nvSpPr>
          <p:cNvPr id="227" name="TextShape 2"/>
          <p:cNvSpPr txBox="1"/>
          <p:nvPr/>
        </p:nvSpPr>
        <p:spPr>
          <a:xfrm>
            <a:off x="457200" y="1219320"/>
            <a:ext cx="8305560" cy="497160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/>
          <a:p>
            <a:endParaRPr/>
          </a:p>
        </p:txBody>
      </p:sp>
      <p:pic>
        <p:nvPicPr>
          <p:cNvPr id="228" name="Picture 3" descr=""/>
          <p:cNvPicPr/>
          <p:nvPr/>
        </p:nvPicPr>
        <p:blipFill>
          <a:blip r:embed="rId1"/>
          <a:stretch/>
        </p:blipFill>
        <p:spPr>
          <a:xfrm>
            <a:off x="1371600" y="228600"/>
            <a:ext cx="6248160" cy="52448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952560" y="152280"/>
            <a:ext cx="7162560" cy="76176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Verdana"/>
              </a:rPr>
              <a:t>Demand Creation on the Web</a:t>
            </a:r>
            <a:endParaRPr/>
          </a:p>
        </p:txBody>
      </p:sp>
      <p:sp>
        <p:nvSpPr>
          <p:cNvPr id="230" name="TextShape 2"/>
          <p:cNvSpPr txBox="1"/>
          <p:nvPr/>
        </p:nvSpPr>
        <p:spPr>
          <a:xfrm>
            <a:off x="457200" y="1219320"/>
            <a:ext cx="8305560" cy="497160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/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Search engine marketing (SEM)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Search engine optimization (SEO) – free traffic by optimizing the website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Viral marketing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Affiliate management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Bannering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952560" y="152280"/>
            <a:ext cx="7162560" cy="76176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endParaRPr/>
          </a:p>
        </p:txBody>
      </p:sp>
      <p:sp>
        <p:nvSpPr>
          <p:cNvPr id="232" name="TextShape 2"/>
          <p:cNvSpPr txBox="1"/>
          <p:nvPr/>
        </p:nvSpPr>
        <p:spPr>
          <a:xfrm>
            <a:off x="457200" y="1219320"/>
            <a:ext cx="8305560" cy="497160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/>
          <a:p>
            <a:endParaRPr/>
          </a:p>
        </p:txBody>
      </p:sp>
      <p:pic>
        <p:nvPicPr>
          <p:cNvPr id="233" name="Picture 3" descr=""/>
          <p:cNvPicPr/>
          <p:nvPr/>
        </p:nvPicPr>
        <p:blipFill>
          <a:blip r:embed="rId1"/>
          <a:stretch/>
        </p:blipFill>
        <p:spPr>
          <a:xfrm>
            <a:off x="1143000" y="380880"/>
            <a:ext cx="6997320" cy="54860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952560" y="152280"/>
            <a:ext cx="7162560" cy="76176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457200" y="1219320"/>
            <a:ext cx="8305560" cy="497160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/>
          <a:p>
            <a:endParaRPr/>
          </a:p>
        </p:txBody>
      </p:sp>
      <p:pic>
        <p:nvPicPr>
          <p:cNvPr id="236" name="Picture 3" descr=""/>
          <p:cNvPicPr/>
          <p:nvPr/>
        </p:nvPicPr>
        <p:blipFill>
          <a:blip r:embed="rId1"/>
          <a:stretch/>
        </p:blipFill>
        <p:spPr>
          <a:xfrm>
            <a:off x="838080" y="380880"/>
            <a:ext cx="7416360" cy="505440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952560" y="152280"/>
            <a:ext cx="7162560" cy="76176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endParaRPr/>
          </a:p>
        </p:txBody>
      </p:sp>
      <p:sp>
        <p:nvSpPr>
          <p:cNvPr id="238" name="TextShape 2"/>
          <p:cNvSpPr txBox="1"/>
          <p:nvPr/>
        </p:nvSpPr>
        <p:spPr>
          <a:xfrm>
            <a:off x="457200" y="1219320"/>
            <a:ext cx="8305560" cy="497160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/>
          <a:p>
            <a:endParaRPr/>
          </a:p>
        </p:txBody>
      </p:sp>
      <p:pic>
        <p:nvPicPr>
          <p:cNvPr id="239" name="Picture 3" descr=""/>
          <p:cNvPicPr/>
          <p:nvPr/>
        </p:nvPicPr>
        <p:blipFill>
          <a:blip r:embed="rId1"/>
          <a:stretch/>
        </p:blipFill>
        <p:spPr>
          <a:xfrm>
            <a:off x="1295280" y="685800"/>
            <a:ext cx="6717960" cy="42289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952560" y="152280"/>
            <a:ext cx="7162560" cy="76176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endParaRPr/>
          </a:p>
        </p:txBody>
      </p:sp>
      <p:sp>
        <p:nvSpPr>
          <p:cNvPr id="241" name="TextShape 2"/>
          <p:cNvSpPr txBox="1"/>
          <p:nvPr/>
        </p:nvSpPr>
        <p:spPr>
          <a:xfrm>
            <a:off x="457200" y="1219320"/>
            <a:ext cx="8305560" cy="497160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/>
          <a:p>
            <a:endParaRPr/>
          </a:p>
        </p:txBody>
      </p:sp>
      <p:pic>
        <p:nvPicPr>
          <p:cNvPr id="242" name="Picture 3" descr=""/>
          <p:cNvPicPr/>
          <p:nvPr/>
        </p:nvPicPr>
        <p:blipFill>
          <a:blip r:embed="rId1"/>
          <a:stretch/>
        </p:blipFill>
        <p:spPr>
          <a:xfrm>
            <a:off x="609480" y="0"/>
            <a:ext cx="7848360" cy="606240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952560" y="152280"/>
            <a:ext cx="7162560" cy="76176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endParaRPr/>
          </a:p>
        </p:txBody>
      </p:sp>
      <p:sp>
        <p:nvSpPr>
          <p:cNvPr id="244" name="TextShape 2"/>
          <p:cNvSpPr txBox="1"/>
          <p:nvPr/>
        </p:nvSpPr>
        <p:spPr>
          <a:xfrm>
            <a:off x="457200" y="1219320"/>
            <a:ext cx="8305560" cy="497160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/>
          <a:p>
            <a:endParaRPr/>
          </a:p>
        </p:txBody>
      </p:sp>
      <p:pic>
        <p:nvPicPr>
          <p:cNvPr id="245" name="Picture 3" descr=""/>
          <p:cNvPicPr/>
          <p:nvPr/>
        </p:nvPicPr>
        <p:blipFill>
          <a:blip r:embed="rId1"/>
          <a:stretch/>
        </p:blipFill>
        <p:spPr>
          <a:xfrm>
            <a:off x="990720" y="685800"/>
            <a:ext cx="6806880" cy="450828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952560" y="152280"/>
            <a:ext cx="7162560" cy="76176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endParaRPr/>
          </a:p>
        </p:txBody>
      </p:sp>
      <p:sp>
        <p:nvSpPr>
          <p:cNvPr id="247" name="TextShape 2"/>
          <p:cNvSpPr txBox="1"/>
          <p:nvPr/>
        </p:nvSpPr>
        <p:spPr>
          <a:xfrm>
            <a:off x="457200" y="1219320"/>
            <a:ext cx="8305560" cy="497160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/>
          <a:p>
            <a:endParaRPr/>
          </a:p>
        </p:txBody>
      </p:sp>
      <p:pic>
        <p:nvPicPr>
          <p:cNvPr id="248" name="Picture 3" descr=""/>
          <p:cNvPicPr/>
          <p:nvPr/>
        </p:nvPicPr>
        <p:blipFill>
          <a:blip r:embed="rId1"/>
          <a:stretch/>
        </p:blipFill>
        <p:spPr>
          <a:xfrm>
            <a:off x="914400" y="152280"/>
            <a:ext cx="7403760" cy="5676480"/>
          </a:xfrm>
          <a:prstGeom prst="rect">
            <a:avLst/>
          </a:prstGeom>
          <a:ln w="9360">
            <a:noFill/>
          </a:ln>
        </p:spPr>
      </p:pic>
      <p:sp>
        <p:nvSpPr>
          <p:cNvPr id="249" name="CustomShape 3"/>
          <p:cNvSpPr/>
          <p:nvPr/>
        </p:nvSpPr>
        <p:spPr>
          <a:xfrm>
            <a:off x="1429920" y="6400800"/>
            <a:ext cx="1825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David McClure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76320" y="0"/>
            <a:ext cx="9067320" cy="76176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 algn="ctr">
              <a:lnSpc>
                <a:spcPct val="90000"/>
              </a:lnSpc>
            </a:pPr>
            <a:r>
              <a:rPr b="1" lang="en-US" sz="3200" strike="noStrike">
                <a:solidFill>
                  <a:srgbClr val="000000"/>
                </a:solidFill>
                <a:latin typeface="Verdana"/>
              </a:rPr>
              <a:t>“</a:t>
            </a:r>
            <a:r>
              <a:rPr b="1" lang="en-US" sz="3200" strike="noStrike">
                <a:solidFill>
                  <a:srgbClr val="000000"/>
                </a:solidFill>
                <a:latin typeface="Verdana"/>
              </a:rPr>
              <a:t>Market Analysis” Versus “Marketing”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-76320" y="1066680"/>
            <a:ext cx="9448560" cy="518112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cc"/>
                </a:solidFill>
                <a:latin typeface="Verdana"/>
              </a:rPr>
              <a:t>Step #1 Opportunity recognition</a:t>
            </a:r>
            <a:r>
              <a:rPr b="1" lang="en-US" sz="2400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1" lang="en-US" sz="2400" strike="noStrike">
                <a:solidFill>
                  <a:srgbClr val="0000cc"/>
                </a:solidFill>
                <a:latin typeface="Verdana"/>
              </a:rPr>
              <a:t>&amp; market analysis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Verdana"/>
                <a:ea typeface="ＭＳ Ｐゴシック"/>
              </a:rPr>
              <a:t>Identify a Market Need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Verdana"/>
                <a:ea typeface="ＭＳ Ｐゴシック"/>
              </a:rPr>
              <a:t>Examine the Competitive Dynamics of the Industry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Verdana"/>
                <a:ea typeface="ＭＳ Ｐゴシック"/>
              </a:rPr>
              <a:t>Determine Size and Growth Potential of the Market</a:t>
            </a:r>
            <a:r>
              <a:rPr lang="en-US" sz="2400" strike="noStrike">
                <a:solidFill>
                  <a:srgbClr val="000000"/>
                </a:solidFill>
                <a:latin typeface="Verdana"/>
                <a:ea typeface="ＭＳ Ｐゴシック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cc"/>
                </a:solidFill>
                <a:latin typeface="Verdana"/>
                <a:ea typeface="ＭＳ Ｐゴシック"/>
              </a:rPr>
              <a:t>Step #2 Marketing as a strategy to create demand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Verdana"/>
                <a:ea typeface="ＭＳ Ｐゴシック"/>
              </a:rPr>
              <a:t>Develop a Unique Positioning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Verdana"/>
                <a:ea typeface="ＭＳ Ｐゴシック"/>
              </a:rPr>
              <a:t>Develop Marketing Objectives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Verdana"/>
                <a:ea typeface="ＭＳ Ｐゴシック"/>
              </a:rPr>
              <a:t>Build a Set of Go-to-Market Strategies </a:t>
            </a:r>
            <a:r>
              <a:rPr lang="en-US" sz="2400" strike="noStrike">
                <a:solidFill>
                  <a:srgbClr val="000000"/>
                </a:solidFill>
                <a:latin typeface="Verdana"/>
                <a:ea typeface="ＭＳ Ｐゴシック"/>
              </a:rPr>
              <a:t>
</a:t>
            </a:r>
            <a:r>
              <a:rPr lang="en-US" sz="2400" strike="noStrike">
                <a:solidFill>
                  <a:srgbClr val="000000"/>
                </a:solidFill>
                <a:latin typeface="Verdana"/>
                <a:ea typeface="ＭＳ Ｐゴシック"/>
              </a:rPr>
              <a:t>(e.g., Pricing, Promotion, Distribution)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Verdana"/>
                <a:ea typeface="ＭＳ Ｐゴシック"/>
              </a:rPr>
              <a:t>Support through Sales and Great Execution</a:t>
            </a:r>
            <a:endParaRPr/>
          </a:p>
          <a:p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952560" y="152280"/>
            <a:ext cx="7162560" cy="76176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endParaRPr/>
          </a:p>
        </p:txBody>
      </p:sp>
      <p:sp>
        <p:nvSpPr>
          <p:cNvPr id="251" name="TextShape 2"/>
          <p:cNvSpPr txBox="1"/>
          <p:nvPr/>
        </p:nvSpPr>
        <p:spPr>
          <a:xfrm>
            <a:off x="457200" y="1219320"/>
            <a:ext cx="8305560" cy="497160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/>
          <a:p>
            <a:endParaRPr/>
          </a:p>
        </p:txBody>
      </p:sp>
      <p:pic>
        <p:nvPicPr>
          <p:cNvPr id="252" name="Picture 3" descr=""/>
          <p:cNvPicPr/>
          <p:nvPr/>
        </p:nvPicPr>
        <p:blipFill>
          <a:blip r:embed="rId1"/>
          <a:stretch/>
        </p:blipFill>
        <p:spPr>
          <a:xfrm>
            <a:off x="457200" y="304920"/>
            <a:ext cx="8152920" cy="53845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952560" y="152280"/>
            <a:ext cx="7162560" cy="76176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endParaRPr/>
          </a:p>
        </p:txBody>
      </p:sp>
      <p:sp>
        <p:nvSpPr>
          <p:cNvPr id="254" name="TextShape 2"/>
          <p:cNvSpPr txBox="1"/>
          <p:nvPr/>
        </p:nvSpPr>
        <p:spPr>
          <a:xfrm>
            <a:off x="457200" y="1219320"/>
            <a:ext cx="8305560" cy="497160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/>
          <a:p>
            <a:endParaRPr/>
          </a:p>
        </p:txBody>
      </p:sp>
      <p:pic>
        <p:nvPicPr>
          <p:cNvPr id="255" name="Picture 3" descr=""/>
          <p:cNvPicPr/>
          <p:nvPr/>
        </p:nvPicPr>
        <p:blipFill>
          <a:blip r:embed="rId1"/>
          <a:stretch/>
        </p:blipFill>
        <p:spPr>
          <a:xfrm>
            <a:off x="762120" y="457200"/>
            <a:ext cx="7403760" cy="46861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990720" y="533520"/>
            <a:ext cx="7162560" cy="45684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Verdana"/>
              </a:rPr>
              <a:t>Where do People Buy my Product?</a:t>
            </a:r>
            <a:endParaRPr/>
          </a:p>
        </p:txBody>
      </p:sp>
      <p:sp>
        <p:nvSpPr>
          <p:cNvPr id="257" name="TextShape 2"/>
          <p:cNvSpPr txBox="1"/>
          <p:nvPr/>
        </p:nvSpPr>
        <p:spPr>
          <a:xfrm>
            <a:off x="990720" y="1143000"/>
            <a:ext cx="7162560" cy="411444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/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Sales Channels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Understanding the sales process and decision makers in the customer organization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Must experiment with sales channels/tactics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952560" y="152280"/>
            <a:ext cx="7162560" cy="76176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endParaRPr/>
          </a:p>
        </p:txBody>
      </p:sp>
      <p:sp>
        <p:nvSpPr>
          <p:cNvPr id="259" name="TextShape 2"/>
          <p:cNvSpPr txBox="1"/>
          <p:nvPr/>
        </p:nvSpPr>
        <p:spPr>
          <a:xfrm>
            <a:off x="457200" y="1219320"/>
            <a:ext cx="8305560" cy="497160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/>
          <a:p>
            <a:endParaRPr/>
          </a:p>
        </p:txBody>
      </p:sp>
      <p:pic>
        <p:nvPicPr>
          <p:cNvPr id="260" name="Picture 3" descr=""/>
          <p:cNvPicPr/>
          <p:nvPr/>
        </p:nvPicPr>
        <p:blipFill>
          <a:blip r:embed="rId1"/>
          <a:stretch/>
        </p:blipFill>
        <p:spPr>
          <a:xfrm>
            <a:off x="1295280" y="228600"/>
            <a:ext cx="6717960" cy="55749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2577960" y="2592360"/>
            <a:ext cx="1834920" cy="2398320"/>
          </a:xfrm>
          <a:prstGeom prst="roundRect">
            <a:avLst>
              <a:gd name="adj" fmla="val 14400"/>
            </a:avLst>
          </a:prstGeom>
          <a:solidFill>
            <a:srgbClr val="b3bcca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TextShape 2"/>
          <p:cNvSpPr txBox="1"/>
          <p:nvPr/>
        </p:nvSpPr>
        <p:spPr>
          <a:xfrm>
            <a:off x="152280" y="380880"/>
            <a:ext cx="8915040" cy="106632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lang="en-US" sz="3800" strike="noStrike">
                <a:solidFill>
                  <a:srgbClr val="000000"/>
                </a:solidFill>
                <a:latin typeface="Avenir LT Std 55 Roman"/>
                <a:ea typeface="Avenir LT Std 55 Roman"/>
              </a:rPr>
              <a:t>Example Business Model</a:t>
            </a:r>
            <a:endParaRPr/>
          </a:p>
        </p:txBody>
      </p:sp>
      <p:pic>
        <p:nvPicPr>
          <p:cNvPr id="263" name="Content Placeholder 5" descr=""/>
          <p:cNvPicPr/>
          <p:nvPr/>
        </p:nvPicPr>
        <p:blipFill>
          <a:blip r:embed="rId1"/>
          <a:srcRect l="6633" t="4305" r="46657" b="7347"/>
          <a:stretch/>
        </p:blipFill>
        <p:spPr>
          <a:xfrm>
            <a:off x="558720" y="2197080"/>
            <a:ext cx="977400" cy="1233000"/>
          </a:xfrm>
          <a:prstGeom prst="rect">
            <a:avLst/>
          </a:prstGeom>
          <a:ln w="9360">
            <a:noFill/>
          </a:ln>
        </p:spPr>
      </p:pic>
      <p:sp>
        <p:nvSpPr>
          <p:cNvPr id="264" name="CustomShape 3"/>
          <p:cNvSpPr/>
          <p:nvPr/>
        </p:nvSpPr>
        <p:spPr>
          <a:xfrm>
            <a:off x="277920" y="1771560"/>
            <a:ext cx="1852200" cy="531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500" strike="noStrike">
                <a:solidFill>
                  <a:srgbClr val="000000"/>
                </a:solidFill>
                <a:latin typeface="Avenir LT Std 55 Roman"/>
                <a:ea typeface="Arial"/>
              </a:rPr>
              <a:t>ODM Hardware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5" name="CustomShape 4"/>
          <p:cNvSpPr/>
          <p:nvPr/>
        </p:nvSpPr>
        <p:spPr>
          <a:xfrm>
            <a:off x="2914560" y="4351320"/>
            <a:ext cx="1190160" cy="774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500" strike="noStrike">
                <a:solidFill>
                  <a:srgbClr val="000000"/>
                </a:solidFill>
                <a:latin typeface="Avenir LT Std 55 Roman"/>
                <a:ea typeface="Arial"/>
              </a:rPr>
              <a:t>Software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500" strike="noStrike">
                <a:solidFill>
                  <a:srgbClr val="000000"/>
                </a:solidFill>
                <a:latin typeface="Avenir LT Std 55 Roman"/>
                <a:ea typeface="Arial"/>
              </a:rPr>
              <a:t>(in-house) </a:t>
            </a:r>
            <a:endParaRPr/>
          </a:p>
        </p:txBody>
      </p:sp>
      <p:sp>
        <p:nvSpPr>
          <p:cNvPr id="266" name="CustomShape 5"/>
          <p:cNvSpPr/>
          <p:nvPr/>
        </p:nvSpPr>
        <p:spPr>
          <a:xfrm flipH="1">
            <a:off x="1603440" y="2882880"/>
            <a:ext cx="769680" cy="372600"/>
          </a:xfrm>
          <a:prstGeom prst="leftArrow">
            <a:avLst>
              <a:gd name="adj1" fmla="val 50000"/>
              <a:gd name="adj2" fmla="val 49866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6"/>
          <p:cNvSpPr/>
          <p:nvPr/>
        </p:nvSpPr>
        <p:spPr>
          <a:xfrm>
            <a:off x="1577880" y="2395440"/>
            <a:ext cx="769680" cy="371160"/>
          </a:xfrm>
          <a:prstGeom prst="leftArrow">
            <a:avLst>
              <a:gd name="adj1" fmla="val 50000"/>
              <a:gd name="adj2" fmla="val 50079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68" name="Picture 30" descr=""/>
          <p:cNvPicPr/>
          <p:nvPr/>
        </p:nvPicPr>
        <p:blipFill>
          <a:blip r:embed="rId2"/>
          <a:stretch/>
        </p:blipFill>
        <p:spPr>
          <a:xfrm>
            <a:off x="2724120" y="2739960"/>
            <a:ext cx="1547280" cy="1545840"/>
          </a:xfrm>
          <a:prstGeom prst="rect">
            <a:avLst/>
          </a:prstGeom>
          <a:ln w="9360">
            <a:noFill/>
          </a:ln>
        </p:spPr>
      </p:pic>
      <p:sp>
        <p:nvSpPr>
          <p:cNvPr id="269" name="CustomShape 7"/>
          <p:cNvSpPr/>
          <p:nvPr/>
        </p:nvSpPr>
        <p:spPr>
          <a:xfrm>
            <a:off x="1362240" y="2112840"/>
            <a:ext cx="1190160" cy="31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500" strike="noStrike">
                <a:solidFill>
                  <a:srgbClr val="000000"/>
                </a:solidFill>
                <a:latin typeface="Avenir LT Std 55 Roman"/>
                <a:ea typeface="Arial"/>
              </a:rPr>
              <a:t>$150</a:t>
            </a:r>
            <a:endParaRPr/>
          </a:p>
        </p:txBody>
      </p:sp>
      <p:pic>
        <p:nvPicPr>
          <p:cNvPr id="270" name="Picture 34" descr=""/>
          <p:cNvPicPr/>
          <p:nvPr/>
        </p:nvPicPr>
        <p:blipFill>
          <a:blip r:embed="rId3"/>
          <a:stretch/>
        </p:blipFill>
        <p:spPr>
          <a:xfrm>
            <a:off x="5595840" y="1681200"/>
            <a:ext cx="1572840" cy="304560"/>
          </a:xfrm>
          <a:prstGeom prst="rect">
            <a:avLst/>
          </a:prstGeom>
          <a:ln w="9360">
            <a:noFill/>
          </a:ln>
        </p:spPr>
      </p:pic>
      <p:pic>
        <p:nvPicPr>
          <p:cNvPr id="271" name="Picture 36" descr=""/>
          <p:cNvPicPr/>
          <p:nvPr/>
        </p:nvPicPr>
        <p:blipFill>
          <a:blip r:embed="rId4"/>
          <a:stretch/>
        </p:blipFill>
        <p:spPr>
          <a:xfrm>
            <a:off x="5238720" y="4816440"/>
            <a:ext cx="2499840" cy="1399680"/>
          </a:xfrm>
          <a:prstGeom prst="rect">
            <a:avLst/>
          </a:prstGeom>
          <a:ln w="9360">
            <a:noFill/>
          </a:ln>
        </p:spPr>
      </p:pic>
      <p:pic>
        <p:nvPicPr>
          <p:cNvPr id="272" name="Picture 37" descr=""/>
          <p:cNvPicPr/>
          <p:nvPr/>
        </p:nvPicPr>
        <p:blipFill>
          <a:blip r:embed="rId5"/>
          <a:stretch/>
        </p:blipFill>
        <p:spPr>
          <a:xfrm>
            <a:off x="5549760" y="2798640"/>
            <a:ext cx="1545840" cy="1547280"/>
          </a:xfrm>
          <a:prstGeom prst="rect">
            <a:avLst/>
          </a:prstGeom>
          <a:ln w="9360">
            <a:noFill/>
          </a:ln>
        </p:spPr>
      </p:pic>
      <p:sp>
        <p:nvSpPr>
          <p:cNvPr id="273" name="CustomShape 8"/>
          <p:cNvSpPr/>
          <p:nvPr/>
        </p:nvSpPr>
        <p:spPr>
          <a:xfrm>
            <a:off x="5145120" y="3948120"/>
            <a:ext cx="2420640" cy="272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trike="noStrike">
                <a:solidFill>
                  <a:srgbClr val="000000"/>
                </a:solidFill>
                <a:latin typeface="Avenir LT Std 55 Roman"/>
                <a:ea typeface="Arial"/>
              </a:rPr>
              <a:t>yourcompany.com</a:t>
            </a:r>
            <a:endParaRPr/>
          </a:p>
        </p:txBody>
      </p:sp>
      <p:pic>
        <p:nvPicPr>
          <p:cNvPr id="274" name="Picture 40" descr=""/>
          <p:cNvPicPr/>
          <p:nvPr/>
        </p:nvPicPr>
        <p:blipFill>
          <a:blip r:embed="rId6"/>
          <a:stretch/>
        </p:blipFill>
        <p:spPr>
          <a:xfrm>
            <a:off x="8201160" y="2779560"/>
            <a:ext cx="786960" cy="1904760"/>
          </a:xfrm>
          <a:prstGeom prst="rect">
            <a:avLst/>
          </a:prstGeom>
          <a:ln w="9360">
            <a:noFill/>
          </a:ln>
        </p:spPr>
      </p:pic>
      <p:sp>
        <p:nvSpPr>
          <p:cNvPr id="275" name="CustomShape 9"/>
          <p:cNvSpPr/>
          <p:nvPr/>
        </p:nvSpPr>
        <p:spPr>
          <a:xfrm flipH="1" rot="19081800">
            <a:off x="4665240" y="2279520"/>
            <a:ext cx="769680" cy="372600"/>
          </a:xfrm>
          <a:prstGeom prst="leftArrow">
            <a:avLst>
              <a:gd name="adj1" fmla="val 50000"/>
              <a:gd name="adj2" fmla="val 49866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10"/>
          <p:cNvSpPr/>
          <p:nvPr/>
        </p:nvSpPr>
        <p:spPr>
          <a:xfrm rot="19081800">
            <a:off x="4441320" y="2030400"/>
            <a:ext cx="769680" cy="372600"/>
          </a:xfrm>
          <a:prstGeom prst="leftArrow">
            <a:avLst>
              <a:gd name="adj1" fmla="val 50000"/>
              <a:gd name="adj2" fmla="val 49866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11"/>
          <p:cNvSpPr/>
          <p:nvPr/>
        </p:nvSpPr>
        <p:spPr>
          <a:xfrm>
            <a:off x="4614840" y="3235320"/>
            <a:ext cx="767880" cy="371160"/>
          </a:xfrm>
          <a:prstGeom prst="leftArrow">
            <a:avLst>
              <a:gd name="adj1" fmla="val 50000"/>
              <a:gd name="adj2" fmla="val 49976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12"/>
          <p:cNvSpPr/>
          <p:nvPr/>
        </p:nvSpPr>
        <p:spPr>
          <a:xfrm flipH="1" rot="1912200">
            <a:off x="4448160" y="5144760"/>
            <a:ext cx="769680" cy="371160"/>
          </a:xfrm>
          <a:prstGeom prst="leftArrow">
            <a:avLst>
              <a:gd name="adj1" fmla="val 50000"/>
              <a:gd name="adj2" fmla="val 50079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13"/>
          <p:cNvSpPr/>
          <p:nvPr/>
        </p:nvSpPr>
        <p:spPr>
          <a:xfrm rot="1912200">
            <a:off x="4529160" y="4803480"/>
            <a:ext cx="767880" cy="371160"/>
          </a:xfrm>
          <a:prstGeom prst="leftArrow">
            <a:avLst>
              <a:gd name="adj1" fmla="val 50000"/>
              <a:gd name="adj2" fmla="val 49976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14"/>
          <p:cNvSpPr/>
          <p:nvPr/>
        </p:nvSpPr>
        <p:spPr>
          <a:xfrm rot="19081800">
            <a:off x="7596000" y="4787640"/>
            <a:ext cx="769680" cy="371160"/>
          </a:xfrm>
          <a:prstGeom prst="leftArrow">
            <a:avLst>
              <a:gd name="adj1" fmla="val 50000"/>
              <a:gd name="adj2" fmla="val 50079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15"/>
          <p:cNvSpPr/>
          <p:nvPr/>
        </p:nvSpPr>
        <p:spPr>
          <a:xfrm>
            <a:off x="7242120" y="3284640"/>
            <a:ext cx="769680" cy="372600"/>
          </a:xfrm>
          <a:prstGeom prst="leftArrow">
            <a:avLst>
              <a:gd name="adj1" fmla="val 50000"/>
              <a:gd name="adj2" fmla="val 49866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16"/>
          <p:cNvSpPr/>
          <p:nvPr/>
        </p:nvSpPr>
        <p:spPr>
          <a:xfrm rot="1912200">
            <a:off x="7618320" y="1914480"/>
            <a:ext cx="769680" cy="372600"/>
          </a:xfrm>
          <a:prstGeom prst="leftArrow">
            <a:avLst>
              <a:gd name="adj1" fmla="val 50000"/>
              <a:gd name="adj2" fmla="val 49866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17"/>
          <p:cNvSpPr/>
          <p:nvPr/>
        </p:nvSpPr>
        <p:spPr>
          <a:xfrm>
            <a:off x="7068960" y="3049560"/>
            <a:ext cx="1190160" cy="31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500" strike="noStrike">
                <a:solidFill>
                  <a:srgbClr val="000000"/>
                </a:solidFill>
                <a:latin typeface="Avenir LT Std 55 Roman"/>
                <a:ea typeface="Arial"/>
              </a:rPr>
              <a:t>$399</a:t>
            </a:r>
            <a:endParaRPr/>
          </a:p>
        </p:txBody>
      </p:sp>
      <p:sp>
        <p:nvSpPr>
          <p:cNvPr id="284" name="CustomShape 18"/>
          <p:cNvSpPr/>
          <p:nvPr/>
        </p:nvSpPr>
        <p:spPr>
          <a:xfrm rot="1854000">
            <a:off x="7634160" y="1765440"/>
            <a:ext cx="1190160" cy="31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500" strike="noStrike">
                <a:solidFill>
                  <a:srgbClr val="000000"/>
                </a:solidFill>
                <a:latin typeface="Avenir LT Std 55 Roman"/>
                <a:ea typeface="Arial"/>
              </a:rPr>
              <a:t>$399</a:t>
            </a:r>
            <a:endParaRPr/>
          </a:p>
        </p:txBody>
      </p:sp>
      <p:sp>
        <p:nvSpPr>
          <p:cNvPr id="285" name="CustomShape 19"/>
          <p:cNvSpPr/>
          <p:nvPr/>
        </p:nvSpPr>
        <p:spPr>
          <a:xfrm rot="19260000">
            <a:off x="7258320" y="4586760"/>
            <a:ext cx="1188720" cy="31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500" strike="noStrike">
                <a:solidFill>
                  <a:srgbClr val="000000"/>
                </a:solidFill>
                <a:latin typeface="Avenir LT Std 55 Roman"/>
                <a:ea typeface="Arial"/>
              </a:rPr>
              <a:t>$399</a:t>
            </a:r>
            <a:endParaRPr/>
          </a:p>
        </p:txBody>
      </p:sp>
      <p:sp>
        <p:nvSpPr>
          <p:cNvPr id="286" name="CustomShape 20"/>
          <p:cNvSpPr/>
          <p:nvPr/>
        </p:nvSpPr>
        <p:spPr>
          <a:xfrm rot="1780800">
            <a:off x="4512960" y="4660920"/>
            <a:ext cx="1190160" cy="31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500" strike="noStrike">
                <a:solidFill>
                  <a:srgbClr val="000000"/>
                </a:solidFill>
                <a:latin typeface="Avenir LT Std 55 Roman"/>
                <a:ea typeface="Arial"/>
              </a:rPr>
              <a:t>$200</a:t>
            </a:r>
            <a:endParaRPr/>
          </a:p>
        </p:txBody>
      </p:sp>
      <p:sp>
        <p:nvSpPr>
          <p:cNvPr id="287" name="CustomShape 21"/>
          <p:cNvSpPr/>
          <p:nvPr/>
        </p:nvSpPr>
        <p:spPr>
          <a:xfrm>
            <a:off x="4451400" y="2997360"/>
            <a:ext cx="1190160" cy="31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500" strike="noStrike">
                <a:solidFill>
                  <a:srgbClr val="000000"/>
                </a:solidFill>
                <a:latin typeface="Avenir LT Std 55 Roman"/>
                <a:ea typeface="Arial"/>
              </a:rPr>
              <a:t>$399</a:t>
            </a:r>
            <a:endParaRPr/>
          </a:p>
        </p:txBody>
      </p:sp>
      <p:sp>
        <p:nvSpPr>
          <p:cNvPr id="288" name="CustomShape 22"/>
          <p:cNvSpPr/>
          <p:nvPr/>
        </p:nvSpPr>
        <p:spPr>
          <a:xfrm rot="19260000">
            <a:off x="4151160" y="1788120"/>
            <a:ext cx="1190160" cy="31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500" strike="noStrike">
                <a:solidFill>
                  <a:srgbClr val="000000"/>
                </a:solidFill>
                <a:latin typeface="Avenir LT Std 55 Roman"/>
                <a:ea typeface="Arial"/>
              </a:rPr>
              <a:t>$350</a:t>
            </a:r>
            <a:endParaRPr/>
          </a:p>
        </p:txBody>
      </p:sp>
      <p:sp>
        <p:nvSpPr>
          <p:cNvPr id="289" name="CustomShape 23"/>
          <p:cNvSpPr/>
          <p:nvPr/>
        </p:nvSpPr>
        <p:spPr>
          <a:xfrm>
            <a:off x="317520" y="3556080"/>
            <a:ext cx="2082600" cy="2793600"/>
          </a:xfrm>
          <a:prstGeom prst="rect">
            <a:avLst/>
          </a:prstGeom>
          <a:ln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trike="noStrike" u="sng">
                <a:solidFill>
                  <a:srgbClr val="ffffff"/>
                </a:solidFill>
                <a:latin typeface="Georgia"/>
                <a:ea typeface="Arial"/>
              </a:rPr>
              <a:t>Customer Acquisition Cost</a:t>
            </a:r>
            <a:r>
              <a:rPr b="1" lang="en-US" strike="noStrike">
                <a:solidFill>
                  <a:srgbClr val="ffffff"/>
                </a:solidFill>
                <a:latin typeface="Georgia"/>
                <a:ea typeface="Arial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ffff00"/>
                </a:solidFill>
                <a:latin typeface="Georgia"/>
                <a:ea typeface="Arial"/>
              </a:rPr>
              <a:t>($41)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i="1" lang="en-US" sz="1400" strike="noStrike">
                <a:solidFill>
                  <a:srgbClr val="ffffff"/>
                </a:solidFill>
                <a:latin typeface="Georgia"/>
                <a:ea typeface="Arial"/>
              </a:rPr>
              <a:t>Demand Creation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1400" strike="noStrike">
                <a:solidFill>
                  <a:srgbClr val="ffffff"/>
                </a:solidFill>
                <a:latin typeface="Georgia"/>
                <a:ea typeface="Arial"/>
              </a:rPr>
              <a:t> </a:t>
            </a:r>
            <a:r>
              <a:rPr b="1" lang="en-US" sz="1400" strike="noStrike">
                <a:solidFill>
                  <a:srgbClr val="ffffff"/>
                </a:solidFill>
                <a:latin typeface="Georgia"/>
                <a:ea typeface="Arial"/>
              </a:rPr>
              <a:t>SEO/SEM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1400" strike="noStrike">
                <a:solidFill>
                  <a:srgbClr val="ffffff"/>
                </a:solidFill>
                <a:latin typeface="Georgia"/>
                <a:ea typeface="Arial"/>
              </a:rPr>
              <a:t> </a:t>
            </a:r>
            <a:r>
              <a:rPr b="1" lang="en-US" sz="1400" strike="noStrike">
                <a:solidFill>
                  <a:srgbClr val="ffffff"/>
                </a:solidFill>
                <a:latin typeface="Georgia"/>
                <a:ea typeface="Arial"/>
              </a:rPr>
              <a:t>Blogs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1400" strike="noStrike">
                <a:solidFill>
                  <a:srgbClr val="ffffff"/>
                </a:solidFill>
                <a:latin typeface="Georgia"/>
                <a:ea typeface="Arial"/>
              </a:rPr>
              <a:t> </a:t>
            </a:r>
            <a:r>
              <a:rPr b="1" lang="en-US" sz="1400" strike="noStrike">
                <a:solidFill>
                  <a:srgbClr val="ffffff"/>
                </a:solidFill>
                <a:latin typeface="Georgia"/>
                <a:ea typeface="Arial"/>
              </a:rPr>
              <a:t>Forums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1400" strike="noStrike">
                <a:solidFill>
                  <a:srgbClr val="ffffff"/>
                </a:solidFill>
                <a:latin typeface="Georgia"/>
                <a:ea typeface="Arial"/>
              </a:rPr>
              <a:t> </a:t>
            </a:r>
            <a:r>
              <a:rPr b="1" lang="en-US" sz="1400" strike="noStrike">
                <a:solidFill>
                  <a:srgbClr val="ffffff"/>
                </a:solidFill>
                <a:latin typeface="Georgia"/>
                <a:ea typeface="Arial"/>
              </a:rPr>
              <a:t>Bookstore   promotion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1400" strike="noStrike">
                <a:solidFill>
                  <a:srgbClr val="ffffff"/>
                </a:solidFill>
                <a:latin typeface="Georgia"/>
                <a:ea typeface="Arial"/>
              </a:rPr>
              <a:t> </a:t>
            </a:r>
            <a:r>
              <a:rPr b="1" lang="en-US" sz="1400" strike="noStrike">
                <a:solidFill>
                  <a:srgbClr val="ffffff"/>
                </a:solidFill>
                <a:latin typeface="Georgia"/>
                <a:ea typeface="Arial"/>
              </a:rPr>
              <a:t>Sales force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1400" strike="noStrike">
                <a:solidFill>
                  <a:srgbClr val="ffffff"/>
                </a:solidFill>
                <a:latin typeface="Georgia"/>
                <a:ea typeface="Arial"/>
              </a:rPr>
              <a:t> </a:t>
            </a:r>
            <a:r>
              <a:rPr b="1" lang="en-US" sz="1400" strike="noStrike">
                <a:solidFill>
                  <a:srgbClr val="ffffff"/>
                </a:solidFill>
                <a:latin typeface="Georgia"/>
                <a:ea typeface="Arial"/>
              </a:rPr>
              <a:t>Viral marketing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1400" strike="noStrike">
                <a:solidFill>
                  <a:srgbClr val="ffffff"/>
                </a:solidFill>
                <a:latin typeface="Georgia"/>
                <a:ea typeface="Arial"/>
              </a:rPr>
              <a:t> </a:t>
            </a:r>
            <a:r>
              <a:rPr b="1" lang="en-US" sz="1400" strike="noStrike">
                <a:solidFill>
                  <a:srgbClr val="ffffff"/>
                </a:solidFill>
                <a:latin typeface="Georgia"/>
                <a:ea typeface="Arial"/>
              </a:rPr>
              <a:t>Website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>
                <p:childTnLst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571680" y="2962440"/>
            <a:ext cx="7772040" cy="91404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Verdana"/>
              </a:rPr>
              <a:t>What do I track?</a:t>
            </a:r>
            <a:endParaRPr/>
          </a:p>
        </p:txBody>
      </p:sp>
      <p:sp>
        <p:nvSpPr>
          <p:cNvPr id="291" name="TextShape 2"/>
          <p:cNvSpPr txBox="1"/>
          <p:nvPr/>
        </p:nvSpPr>
        <p:spPr>
          <a:xfrm>
            <a:off x="3048120" y="6400800"/>
            <a:ext cx="2895120" cy="456840"/>
          </a:xfrm>
          <a:prstGeom prst="rect">
            <a:avLst/>
          </a:prstGeom>
          <a:noFill/>
          <a:ln w="507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E145 Accounting Workshop</a:t>
            </a: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190440" y="2959200"/>
            <a:ext cx="3352320" cy="1980720"/>
          </a:xfrm>
          <a:prstGeom prst="roundRect">
            <a:avLst>
              <a:gd name="adj" fmla="val 16667"/>
            </a:avLst>
          </a:prstGeom>
          <a:solidFill>
            <a:schemeClr val="accent3">
              <a:lumMod val="65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TextShape 2"/>
          <p:cNvSpPr txBox="1"/>
          <p:nvPr/>
        </p:nvSpPr>
        <p:spPr>
          <a:xfrm>
            <a:off x="952560" y="152280"/>
            <a:ext cx="7162560" cy="76176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Verdana"/>
              </a:rPr>
              <a:t>E-commerce: Sales Funnel</a:t>
            </a:r>
            <a:endParaRPr/>
          </a:p>
        </p:txBody>
      </p:sp>
      <p:sp>
        <p:nvSpPr>
          <p:cNvPr id="294" name="TextShape 3"/>
          <p:cNvSpPr txBox="1"/>
          <p:nvPr/>
        </p:nvSpPr>
        <p:spPr>
          <a:xfrm>
            <a:off x="3048120" y="6400800"/>
            <a:ext cx="2895120" cy="456840"/>
          </a:xfrm>
          <a:prstGeom prst="rect">
            <a:avLst/>
          </a:prstGeom>
          <a:noFill/>
          <a:ln w="507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E145 Accounting Workshop</a:t>
            </a:r>
            <a:endParaRPr/>
          </a:p>
        </p:txBody>
      </p:sp>
      <p:sp>
        <p:nvSpPr>
          <p:cNvPr id="295" name="CustomShape 4"/>
          <p:cNvSpPr/>
          <p:nvPr/>
        </p:nvSpPr>
        <p:spPr>
          <a:xfrm>
            <a:off x="7445520" y="1308240"/>
            <a:ext cx="38376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…</a:t>
            </a:r>
            <a:endParaRPr/>
          </a:p>
        </p:txBody>
      </p:sp>
      <p:sp>
        <p:nvSpPr>
          <p:cNvPr id="296" name="CustomShape 5"/>
          <p:cNvSpPr/>
          <p:nvPr/>
        </p:nvSpPr>
        <p:spPr>
          <a:xfrm>
            <a:off x="5257800" y="5753160"/>
            <a:ext cx="1739520" cy="367920"/>
          </a:xfrm>
          <a:prstGeom prst="ellipse">
            <a:avLst/>
          </a:prstGeom>
          <a:solidFill>
            <a:srgbClr val="3366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6"/>
          <p:cNvSpPr/>
          <p:nvPr/>
        </p:nvSpPr>
        <p:spPr>
          <a:xfrm flipV="1">
            <a:off x="4965840" y="5257080"/>
            <a:ext cx="2311200" cy="698040"/>
          </a:xfrm>
          <a:prstGeom prst="trapezoid">
            <a:avLst>
              <a:gd name="adj" fmla="val 19761"/>
            </a:avLst>
          </a:prstGeom>
          <a:solidFill>
            <a:srgbClr val="3366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7"/>
          <p:cNvSpPr/>
          <p:nvPr/>
        </p:nvSpPr>
        <p:spPr>
          <a:xfrm>
            <a:off x="4965840" y="5041800"/>
            <a:ext cx="2311200" cy="367920"/>
          </a:xfrm>
          <a:prstGeom prst="ellipse">
            <a:avLst/>
          </a:prstGeom>
          <a:solidFill>
            <a:srgbClr val="3366ff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8"/>
          <p:cNvSpPr/>
          <p:nvPr/>
        </p:nvSpPr>
        <p:spPr>
          <a:xfrm>
            <a:off x="5442120" y="5473800"/>
            <a:ext cx="141552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Pay</a:t>
            </a:r>
            <a:endParaRPr/>
          </a:p>
        </p:txBody>
      </p:sp>
      <p:sp>
        <p:nvSpPr>
          <p:cNvPr id="300" name="CustomShape 9"/>
          <p:cNvSpPr/>
          <p:nvPr/>
        </p:nvSpPr>
        <p:spPr>
          <a:xfrm>
            <a:off x="4978440" y="4775040"/>
            <a:ext cx="2311200" cy="36792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10"/>
          <p:cNvSpPr/>
          <p:nvPr/>
        </p:nvSpPr>
        <p:spPr>
          <a:xfrm flipV="1">
            <a:off x="4495680" y="3822120"/>
            <a:ext cx="3288960" cy="1155240"/>
          </a:xfrm>
          <a:prstGeom prst="trapezoid">
            <a:avLst>
              <a:gd name="adj" fmla="val 19761"/>
            </a:avLst>
          </a:prstGeom>
          <a:solidFill>
            <a:schemeClr val="accent5">
              <a:lumMod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11"/>
          <p:cNvSpPr/>
          <p:nvPr/>
        </p:nvSpPr>
        <p:spPr>
          <a:xfrm>
            <a:off x="5415840" y="4292640"/>
            <a:ext cx="167292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Use/Evaluate</a:t>
            </a:r>
            <a:endParaRPr/>
          </a:p>
        </p:txBody>
      </p:sp>
      <p:sp>
        <p:nvSpPr>
          <p:cNvPr id="303" name="CustomShape 12"/>
          <p:cNvSpPr/>
          <p:nvPr/>
        </p:nvSpPr>
        <p:spPr>
          <a:xfrm>
            <a:off x="4495680" y="3657600"/>
            <a:ext cx="3288960" cy="36792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13"/>
          <p:cNvSpPr/>
          <p:nvPr/>
        </p:nvSpPr>
        <p:spPr>
          <a:xfrm>
            <a:off x="4419720" y="3416400"/>
            <a:ext cx="3352320" cy="367920"/>
          </a:xfrm>
          <a:prstGeom prst="ellipse">
            <a:avLst/>
          </a:prstGeom>
          <a:solidFill>
            <a:srgbClr val="6b6bcf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14"/>
          <p:cNvSpPr/>
          <p:nvPr/>
        </p:nvSpPr>
        <p:spPr>
          <a:xfrm flipV="1">
            <a:off x="3936960" y="2463120"/>
            <a:ext cx="4317480" cy="1155240"/>
          </a:xfrm>
          <a:prstGeom prst="trapezoid">
            <a:avLst>
              <a:gd name="adj" fmla="val 19761"/>
            </a:avLst>
          </a:prstGeom>
          <a:solidFill>
            <a:schemeClr val="accent6">
              <a:lumMod val="60000"/>
              <a:lumOff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15"/>
          <p:cNvSpPr/>
          <p:nvPr/>
        </p:nvSpPr>
        <p:spPr>
          <a:xfrm>
            <a:off x="5385960" y="2959200"/>
            <a:ext cx="159552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Registration</a:t>
            </a:r>
            <a:endParaRPr/>
          </a:p>
        </p:txBody>
      </p:sp>
      <p:sp>
        <p:nvSpPr>
          <p:cNvPr id="307" name="CustomShape 16"/>
          <p:cNvSpPr/>
          <p:nvPr/>
        </p:nvSpPr>
        <p:spPr>
          <a:xfrm>
            <a:off x="3936960" y="2298600"/>
            <a:ext cx="4317480" cy="367920"/>
          </a:xfrm>
          <a:prstGeom prst="ellipse">
            <a:avLst/>
          </a:prstGeom>
          <a:solidFill>
            <a:srgbClr val="6b6bcf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17"/>
          <p:cNvSpPr/>
          <p:nvPr/>
        </p:nvSpPr>
        <p:spPr>
          <a:xfrm>
            <a:off x="4013280" y="1041480"/>
            <a:ext cx="799920" cy="1498320"/>
          </a:xfrm>
          <a:prstGeom prst="down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18"/>
          <p:cNvSpPr/>
          <p:nvPr/>
        </p:nvSpPr>
        <p:spPr>
          <a:xfrm>
            <a:off x="4869000" y="1041480"/>
            <a:ext cx="799920" cy="1498320"/>
          </a:xfrm>
          <a:prstGeom prst="down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19"/>
          <p:cNvSpPr/>
          <p:nvPr/>
        </p:nvSpPr>
        <p:spPr>
          <a:xfrm>
            <a:off x="5722920" y="1041480"/>
            <a:ext cx="799920" cy="1498320"/>
          </a:xfrm>
          <a:prstGeom prst="down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20"/>
          <p:cNvSpPr/>
          <p:nvPr/>
        </p:nvSpPr>
        <p:spPr>
          <a:xfrm>
            <a:off x="6578640" y="1041480"/>
            <a:ext cx="799920" cy="1498320"/>
          </a:xfrm>
          <a:prstGeom prst="down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21"/>
          <p:cNvSpPr/>
          <p:nvPr/>
        </p:nvSpPr>
        <p:spPr>
          <a:xfrm rot="16200000">
            <a:off x="3553560" y="1557360"/>
            <a:ext cx="1723680" cy="394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trike="noStrike">
                <a:solidFill>
                  <a:srgbClr val="000000"/>
                </a:solidFill>
                <a:latin typeface="Book Antiqua"/>
              </a:rPr>
              <a:t>Online Ads</a:t>
            </a:r>
            <a:endParaRPr/>
          </a:p>
        </p:txBody>
      </p:sp>
      <p:sp>
        <p:nvSpPr>
          <p:cNvPr id="313" name="CustomShape 22"/>
          <p:cNvSpPr/>
          <p:nvPr/>
        </p:nvSpPr>
        <p:spPr>
          <a:xfrm rot="16200000">
            <a:off x="4972320" y="1544760"/>
            <a:ext cx="562680" cy="394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trike="noStrike">
                <a:solidFill>
                  <a:srgbClr val="000000"/>
                </a:solidFill>
                <a:latin typeface="Book Antiqua"/>
              </a:rPr>
              <a:t>PR</a:t>
            </a:r>
            <a:endParaRPr/>
          </a:p>
        </p:txBody>
      </p:sp>
      <p:sp>
        <p:nvSpPr>
          <p:cNvPr id="314" name="CustomShape 23"/>
          <p:cNvSpPr/>
          <p:nvPr/>
        </p:nvSpPr>
        <p:spPr>
          <a:xfrm rot="16200000">
            <a:off x="5391000" y="1556640"/>
            <a:ext cx="1452600" cy="394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trike="noStrike">
                <a:solidFill>
                  <a:srgbClr val="000000"/>
                </a:solidFill>
                <a:latin typeface="Book Antiqua"/>
              </a:rPr>
              <a:t>Affiliates</a:t>
            </a:r>
            <a:endParaRPr/>
          </a:p>
        </p:txBody>
      </p:sp>
      <p:sp>
        <p:nvSpPr>
          <p:cNvPr id="315" name="CustomShape 24"/>
          <p:cNvSpPr/>
          <p:nvPr/>
        </p:nvSpPr>
        <p:spPr>
          <a:xfrm rot="16200000">
            <a:off x="6604200" y="1531800"/>
            <a:ext cx="753120" cy="394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trike="noStrike">
                <a:solidFill>
                  <a:srgbClr val="000000"/>
                </a:solidFill>
                <a:latin typeface="Book Antiqua"/>
              </a:rPr>
              <a:t>SEO</a:t>
            </a:r>
            <a:endParaRPr/>
          </a:p>
        </p:txBody>
      </p:sp>
      <p:sp>
        <p:nvSpPr>
          <p:cNvPr id="316" name="CustomShape 25"/>
          <p:cNvSpPr/>
          <p:nvPr/>
        </p:nvSpPr>
        <p:spPr>
          <a:xfrm>
            <a:off x="241200" y="3098880"/>
            <a:ext cx="3428640" cy="261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trike="noStrike">
                <a:solidFill>
                  <a:srgbClr val="000000"/>
                </a:solidFill>
                <a:latin typeface="Book Antiqua"/>
              </a:rPr>
              <a:t>Customer Acquisition Cost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trike="noStrike">
                <a:solidFill>
                  <a:srgbClr val="000000"/>
                </a:solidFill>
                <a:latin typeface="Book Antiqua"/>
              </a:rPr>
              <a:t>Marketing Cost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trike="noStrike">
                <a:solidFill>
                  <a:srgbClr val="000000"/>
                </a:solidFill>
                <a:latin typeface="Book Antiqua"/>
              </a:rPr>
              <a:t>Viral Coefficient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trike="noStrike">
                <a:solidFill>
                  <a:srgbClr val="000000"/>
                </a:solidFill>
                <a:latin typeface="Book Antiqua"/>
              </a:rPr>
              <a:t>Customer Lifetime Value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3048120" y="6400800"/>
            <a:ext cx="2895120" cy="456840"/>
          </a:xfrm>
          <a:prstGeom prst="rect">
            <a:avLst/>
          </a:prstGeom>
          <a:noFill/>
          <a:ln w="507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Book Antiqua"/>
              </a:rPr>
              <a:t>E145 Accounting Workshop</a:t>
            </a:r>
            <a:endParaRPr/>
          </a:p>
        </p:txBody>
      </p:sp>
      <p:pic>
        <p:nvPicPr>
          <p:cNvPr id="318" name="Picture 4" descr=""/>
          <p:cNvPicPr/>
          <p:nvPr/>
        </p:nvPicPr>
        <p:blipFill>
          <a:blip r:embed="rId1"/>
          <a:stretch/>
        </p:blipFill>
        <p:spPr>
          <a:xfrm>
            <a:off x="927000" y="257040"/>
            <a:ext cx="7499160" cy="5432040"/>
          </a:xfrm>
          <a:prstGeom prst="rect">
            <a:avLst/>
          </a:prstGeom>
          <a:ln w="9360">
            <a:noFill/>
          </a:ln>
        </p:spPr>
      </p:pic>
      <p:sp>
        <p:nvSpPr>
          <p:cNvPr id="319" name="CustomShape 2"/>
          <p:cNvSpPr/>
          <p:nvPr/>
        </p:nvSpPr>
        <p:spPr>
          <a:xfrm>
            <a:off x="-44640" y="5829480"/>
            <a:ext cx="2698920" cy="272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trike="noStrike">
                <a:solidFill>
                  <a:srgbClr val="000000"/>
                </a:solidFill>
                <a:latin typeface="Book Antiqua"/>
              </a:rPr>
              <a:t>Source: Josh Koppelman Blog</a:t>
            </a:r>
            <a:endParaRPr/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2955600" y="2895480"/>
            <a:ext cx="3253320" cy="45612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Times New Roman"/>
              </a:rPr>
              <a:t>Professor Chuck Eesley</a:t>
            </a:r>
            <a:endParaRPr/>
          </a:p>
        </p:txBody>
      </p:sp>
      <p:sp>
        <p:nvSpPr>
          <p:cNvPr id="321" name="CustomShape 2"/>
          <p:cNvSpPr/>
          <p:nvPr/>
        </p:nvSpPr>
        <p:spPr>
          <a:xfrm>
            <a:off x="1143000" y="5562720"/>
            <a:ext cx="7467120" cy="39492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Verdana"/>
              </a:rPr>
              <a:t>Copyright © 2012 by the Board of Trustees of the Leland Stanford Junior University and Stanford Technology Ventures Program (STVP).  This document may be reproduced for educational purposes only.</a:t>
            </a:r>
            <a:endParaRPr/>
          </a:p>
        </p:txBody>
      </p:sp>
      <p:sp>
        <p:nvSpPr>
          <p:cNvPr id="322" name="CustomShape 3"/>
          <p:cNvSpPr/>
          <p:nvPr/>
        </p:nvSpPr>
        <p:spPr>
          <a:xfrm>
            <a:off x="228600" y="4038480"/>
            <a:ext cx="8686440" cy="1187640"/>
          </a:xfrm>
          <a:prstGeom prst="rect">
            <a:avLst/>
          </a:prstGeom>
          <a:solidFill>
            <a:srgbClr val="0000cc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trike="noStrike">
                <a:solidFill>
                  <a:srgbClr val="ffffff"/>
                </a:solidFill>
                <a:latin typeface="Times New Roman"/>
              </a:rPr>
              <a:t>“</a:t>
            </a:r>
            <a:r>
              <a:rPr b="1" lang="en-US" sz="2400" strike="noStrike">
                <a:solidFill>
                  <a:srgbClr val="ffffff"/>
                </a:solidFill>
                <a:latin typeface="Times New Roman"/>
              </a:rPr>
              <a:t>Companies that create the future do more than satisfy customers, they constantly </a:t>
            </a:r>
            <a:r>
              <a:rPr b="1" i="1" lang="en-US" sz="2400" strike="noStrike">
                <a:solidFill>
                  <a:srgbClr val="ffffff"/>
                </a:solidFill>
                <a:latin typeface="Times New Roman"/>
              </a:rPr>
              <a:t>amaze</a:t>
            </a:r>
            <a:r>
              <a:rPr b="1" lang="en-US" sz="2400" strike="noStrike">
                <a:solidFill>
                  <a:srgbClr val="ffffff"/>
                </a:solidFill>
                <a:latin typeface="Times New Roman"/>
              </a:rPr>
              <a:t> them.”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400" strike="noStrike">
                <a:solidFill>
                  <a:srgbClr val="ffffff"/>
                </a:solidFill>
                <a:latin typeface="Times New Roman"/>
              </a:rPr>
              <a:t>~ Hamel and Prahalad</a:t>
            </a:r>
            <a:endParaRPr/>
          </a:p>
        </p:txBody>
      </p:sp>
      <p:sp>
        <p:nvSpPr>
          <p:cNvPr id="323" name="TextShape 4"/>
          <p:cNvSpPr txBox="1"/>
          <p:nvPr/>
        </p:nvSpPr>
        <p:spPr>
          <a:xfrm>
            <a:off x="380880" y="1676520"/>
            <a:ext cx="8229240" cy="76176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b="1" lang="en-US" sz="4000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Entrepreneurial Sales &amp; Marketing</a:t>
            </a:r>
            <a:r>
              <a:rPr b="1" lang="en-US" sz="4000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
</a:t>
            </a:r>
            <a:r>
              <a:rPr b="1" lang="en-US" sz="4000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E145</a:t>
            </a:r>
            <a:endParaRPr/>
          </a:p>
        </p:txBody>
      </p:sp>
      <p:sp>
        <p:nvSpPr>
          <p:cNvPr id="324" name="CustomShape 5"/>
          <p:cNvSpPr/>
          <p:nvPr/>
        </p:nvSpPr>
        <p:spPr>
          <a:xfrm>
            <a:off x="0" y="6583320"/>
            <a:ext cx="8324640" cy="27288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Book Antiqua"/>
              </a:rPr>
              <a:t>Note: Special thanks to my colleagues: Steve Blank and Tom Kosnik.</a:t>
            </a:r>
            <a:endParaRPr/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Picture 2" descr=""/>
          <p:cNvPicPr/>
          <p:nvPr/>
        </p:nvPicPr>
        <p:blipFill>
          <a:blip r:embed="rId1"/>
          <a:stretch/>
        </p:blipFill>
        <p:spPr>
          <a:xfrm>
            <a:off x="2209680" y="1752480"/>
            <a:ext cx="4576320" cy="3625560"/>
          </a:xfrm>
          <a:prstGeom prst="rect">
            <a:avLst/>
          </a:prstGeom>
          <a:ln w="9360">
            <a:noFill/>
          </a:ln>
        </p:spPr>
      </p:pic>
      <p:sp>
        <p:nvSpPr>
          <p:cNvPr id="326" name="CustomShape 1"/>
          <p:cNvSpPr/>
          <p:nvPr/>
        </p:nvSpPr>
        <p:spPr>
          <a:xfrm>
            <a:off x="0" y="0"/>
            <a:ext cx="9143640" cy="1190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b"/>
          <a:p>
            <a:pPr algn="ctr">
              <a:lnSpc>
                <a:spcPct val="90000"/>
              </a:lnSpc>
            </a:pPr>
            <a:r>
              <a:rPr b="1" lang="en-US" sz="3200" strike="noStrike">
                <a:solidFill>
                  <a:srgbClr val="000000"/>
                </a:solidFill>
                <a:latin typeface="Verdana"/>
              </a:rPr>
              <a:t>Ambitious Startups Face a </a:t>
            </a:r>
            <a:r>
              <a:rPr b="1" lang="en-US" sz="3200" strike="noStrike">
                <a:solidFill>
                  <a:srgbClr val="000000"/>
                </a:solidFill>
                <a:latin typeface="Verdana"/>
              </a:rPr>
              <a:t>
</a:t>
            </a:r>
            <a:r>
              <a:rPr b="1" lang="en-US" sz="3200" strike="noStrike">
                <a:solidFill>
                  <a:srgbClr val="000000"/>
                </a:solidFill>
                <a:latin typeface="Verdana"/>
              </a:rPr>
              <a:t>“Double Chasm” as They Go Global</a:t>
            </a:r>
            <a:endParaRPr/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>
                <p:childTnLst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267080" y="1371600"/>
            <a:ext cx="4114440" cy="3580920"/>
          </a:xfrm>
          <a:prstGeom prst="ellipse">
            <a:avLst/>
          </a:prstGeom>
          <a:solidFill>
            <a:srgbClr val="fff932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4819680" y="1884240"/>
            <a:ext cx="1428480" cy="913320"/>
          </a:xfrm>
          <a:prstGeom prst="rect">
            <a:avLst/>
          </a:prstGeom>
          <a:solidFill>
            <a:srgbClr val="fff93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Arial"/>
                <a:ea typeface="ＭＳ Ｐゴシック"/>
              </a:rPr>
              <a:t>Total</a:t>
            </a:r>
            <a:r>
              <a:rPr b="1" lang="en-US" strike="noStrike">
                <a:solidFill>
                  <a:srgbClr val="000000"/>
                </a:solidFill>
                <a:latin typeface="Arial"/>
                <a:ea typeface="ＭＳ Ｐゴシック"/>
              </a:rPr>
              <a:t>
</a:t>
            </a:r>
            <a:r>
              <a:rPr b="1" lang="en-US" strike="noStrike">
                <a:solidFill>
                  <a:srgbClr val="000000"/>
                </a:solidFill>
                <a:latin typeface="Arial"/>
                <a:ea typeface="ＭＳ Ｐゴシック"/>
              </a:rPr>
              <a:t>Available</a:t>
            </a:r>
            <a:r>
              <a:rPr b="1" lang="en-US" strike="noStrike">
                <a:solidFill>
                  <a:srgbClr val="000000"/>
                </a:solidFill>
                <a:latin typeface="Arial"/>
                <a:ea typeface="ＭＳ Ｐゴシック"/>
              </a:rPr>
              <a:t>
</a:t>
            </a:r>
            <a:r>
              <a:rPr b="1" lang="en-US" strike="noStrike">
                <a:solidFill>
                  <a:srgbClr val="000000"/>
                </a:solidFill>
                <a:latin typeface="Arial"/>
                <a:ea typeface="ＭＳ Ｐゴシック"/>
              </a:rPr>
              <a:t>Market</a:t>
            </a:r>
            <a:endParaRPr/>
          </a:p>
        </p:txBody>
      </p:sp>
      <p:sp>
        <p:nvSpPr>
          <p:cNvPr id="127" name="TextShape 3"/>
          <p:cNvSpPr txBox="1"/>
          <p:nvPr/>
        </p:nvSpPr>
        <p:spPr>
          <a:xfrm>
            <a:off x="-723960" y="-228600"/>
            <a:ext cx="10591560" cy="106632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 algn="ctr">
              <a:lnSpc>
                <a:spcPct val="90000"/>
              </a:lnSpc>
            </a:pPr>
            <a:r>
              <a:rPr b="1" lang="en-US" sz="4000" strike="noStrike">
                <a:solidFill>
                  <a:srgbClr val="000000"/>
                </a:solidFill>
                <a:latin typeface="Verdana"/>
              </a:rPr>
              <a:t>Some Definitions</a:t>
            </a:r>
            <a:endParaRPr/>
          </a:p>
        </p:txBody>
      </p:sp>
      <p:sp>
        <p:nvSpPr>
          <p:cNvPr id="128" name="CustomShape 4"/>
          <p:cNvSpPr/>
          <p:nvPr/>
        </p:nvSpPr>
        <p:spPr>
          <a:xfrm>
            <a:off x="8839080" y="6629400"/>
            <a:ext cx="380520" cy="228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5"/>
          <p:cNvSpPr/>
          <p:nvPr/>
        </p:nvSpPr>
        <p:spPr>
          <a:xfrm>
            <a:off x="5638680" y="2335320"/>
            <a:ext cx="2576160" cy="2388960"/>
          </a:xfrm>
          <a:prstGeom prst="ellipse">
            <a:avLst/>
          </a:prstGeom>
          <a:solidFill>
            <a:srgbClr val="0099ff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6"/>
          <p:cNvSpPr/>
          <p:nvPr/>
        </p:nvSpPr>
        <p:spPr>
          <a:xfrm>
            <a:off x="5850360" y="2581200"/>
            <a:ext cx="1435320" cy="913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1" lang="en-US" strike="noStrike">
                <a:solidFill>
                  <a:srgbClr val="000000"/>
                </a:solidFill>
                <a:latin typeface="Arial"/>
                <a:ea typeface="ＭＳ Ｐゴシック"/>
              </a:rPr>
              <a:t>Served</a:t>
            </a:r>
            <a:r>
              <a:rPr b="1" lang="en-US" strike="noStrike">
                <a:solidFill>
                  <a:srgbClr val="000000"/>
                </a:solidFill>
                <a:latin typeface="Tahoma"/>
                <a:ea typeface="ＭＳ Ｐゴシック"/>
              </a:rPr>
              <a:t>
</a:t>
            </a:r>
            <a:r>
              <a:rPr b="1" lang="en-US" strike="noStrike">
                <a:solidFill>
                  <a:srgbClr val="000000"/>
                </a:solidFill>
                <a:latin typeface="Tahoma"/>
                <a:ea typeface="ＭＳ Ｐゴシック"/>
              </a:rPr>
              <a:t> Available</a:t>
            </a:r>
            <a:r>
              <a:rPr b="1" lang="en-US" strike="noStrike">
                <a:solidFill>
                  <a:srgbClr val="000000"/>
                </a:solidFill>
                <a:latin typeface="Tahoma"/>
                <a:ea typeface="ＭＳ Ｐゴシック"/>
              </a:rPr>
              <a:t>
</a:t>
            </a:r>
            <a:r>
              <a:rPr b="1" lang="en-US" strike="noStrike">
                <a:solidFill>
                  <a:srgbClr val="000000"/>
                </a:solidFill>
                <a:latin typeface="Tahoma"/>
                <a:ea typeface="ＭＳ Ｐゴシック"/>
              </a:rPr>
              <a:t> Market</a:t>
            </a:r>
            <a:endParaRPr/>
          </a:p>
        </p:txBody>
      </p:sp>
      <p:sp>
        <p:nvSpPr>
          <p:cNvPr id="131" name="CustomShape 7"/>
          <p:cNvSpPr/>
          <p:nvPr/>
        </p:nvSpPr>
        <p:spPr>
          <a:xfrm>
            <a:off x="6945480" y="3124080"/>
            <a:ext cx="1283760" cy="127296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Tahoma"/>
                <a:ea typeface="ＭＳ Ｐゴシック"/>
              </a:rPr>
              <a:t>Target </a:t>
            </a:r>
            <a:r>
              <a:rPr b="1" lang="en-US" strike="noStrike">
                <a:solidFill>
                  <a:srgbClr val="000000"/>
                </a:solidFill>
                <a:latin typeface="Tahoma"/>
                <a:ea typeface="ＭＳ Ｐゴシック"/>
              </a:rPr>
              <a:t>
</a:t>
            </a:r>
            <a:r>
              <a:rPr b="1" lang="en-US" strike="noStrike">
                <a:solidFill>
                  <a:srgbClr val="000000"/>
                </a:solidFill>
                <a:latin typeface="Tahoma"/>
                <a:ea typeface="ＭＳ Ｐゴシック"/>
              </a:rPr>
              <a:t>Market</a:t>
            </a:r>
            <a:endParaRPr/>
          </a:p>
        </p:txBody>
      </p:sp>
      <p:sp>
        <p:nvSpPr>
          <p:cNvPr id="132" name="CustomShape 8"/>
          <p:cNvSpPr/>
          <p:nvPr/>
        </p:nvSpPr>
        <p:spPr>
          <a:xfrm>
            <a:off x="0" y="4038480"/>
            <a:ext cx="4543200" cy="82188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SAM</a:t>
            </a:r>
            <a:r>
              <a:rPr b="1" lang="en-US" sz="2000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= how many can I reach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with my sales channel</a:t>
            </a:r>
            <a:endParaRPr/>
          </a:p>
        </p:txBody>
      </p:sp>
      <p:sp>
        <p:nvSpPr>
          <p:cNvPr id="133" name="CustomShape 9"/>
          <p:cNvSpPr/>
          <p:nvPr/>
        </p:nvSpPr>
        <p:spPr>
          <a:xfrm>
            <a:off x="0" y="2057400"/>
            <a:ext cx="4571640" cy="45612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TAM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 = how big is the universe</a:t>
            </a:r>
            <a:endParaRPr/>
          </a:p>
        </p:txBody>
      </p:sp>
      <p:sp>
        <p:nvSpPr>
          <p:cNvPr id="134" name="CustomShape 10"/>
          <p:cNvSpPr/>
          <p:nvPr/>
        </p:nvSpPr>
        <p:spPr>
          <a:xfrm>
            <a:off x="4454640" y="5349960"/>
            <a:ext cx="4998600" cy="82188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Target Market 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(for a startup) = 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
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who will be the most likely buyers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419040" y="279360"/>
            <a:ext cx="8026200" cy="76176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b="1" lang="en-US" sz="3200" strike="noStrike">
                <a:solidFill>
                  <a:srgbClr val="000000"/>
                </a:solidFill>
                <a:latin typeface="Verdana"/>
              </a:rPr>
              <a:t>The Double-Chasm Challenge</a:t>
            </a:r>
            <a:endParaRPr/>
          </a:p>
        </p:txBody>
      </p:sp>
      <p:sp>
        <p:nvSpPr>
          <p:cNvPr id="328" name="TextShape 2"/>
          <p:cNvSpPr txBox="1"/>
          <p:nvPr/>
        </p:nvSpPr>
        <p:spPr>
          <a:xfrm>
            <a:off x="457200" y="1371600"/>
            <a:ext cx="8229240" cy="391608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/>
          <a:p>
            <a:pPr>
              <a:lnSpc>
                <a:spcPct val="140000"/>
              </a:lnSpc>
              <a:buFont typeface="StarSymbol"/>
              <a:buChar char=""/>
            </a:pPr>
            <a:r>
              <a:rPr b="1" lang="en-US" sz="2400" strike="noStrike">
                <a:solidFill>
                  <a:srgbClr val="0000cc"/>
                </a:solidFill>
                <a:latin typeface="Verdana"/>
              </a:rPr>
              <a:t>The Market Chasm</a:t>
            </a:r>
            <a:r>
              <a:rPr lang="en-US" sz="2400" strike="noStrike">
                <a:solidFill>
                  <a:srgbClr val="000000"/>
                </a:solidFill>
                <a:latin typeface="Verdana"/>
              </a:rPr>
              <a:t> – based on the early majority’s perceptions of the innovation’s risks</a:t>
            </a:r>
            <a:endParaRPr/>
          </a:p>
          <a:p>
            <a:pPr>
              <a:lnSpc>
                <a:spcPct val="140000"/>
              </a:lnSpc>
              <a:buFont typeface="StarSymbol"/>
              <a:buChar char=""/>
            </a:pPr>
            <a:r>
              <a:rPr b="1" lang="en-US" sz="2400" strike="noStrike">
                <a:solidFill>
                  <a:srgbClr val="0000cc"/>
                </a:solidFill>
                <a:latin typeface="Verdana"/>
              </a:rPr>
              <a:t>The Cultural Chasm</a:t>
            </a:r>
            <a:r>
              <a:rPr lang="en-US" sz="2400" strike="noStrike">
                <a:solidFill>
                  <a:srgbClr val="000000"/>
                </a:solidFill>
                <a:latin typeface="Verdana"/>
              </a:rPr>
              <a:t> – based on …</a:t>
            </a:r>
            <a:endParaRPr/>
          </a:p>
          <a:p>
            <a:pPr lvl="1">
              <a:lnSpc>
                <a:spcPct val="140000"/>
              </a:lnSpc>
              <a:buFont typeface="StarSymbol"/>
              <a:buChar char=""/>
            </a:pPr>
            <a:r>
              <a:rPr lang="en-US" strike="noStrike">
                <a:solidFill>
                  <a:srgbClr val="000000"/>
                </a:solidFill>
                <a:latin typeface="Verdana"/>
                <a:ea typeface="ＭＳ Ｐゴシック"/>
              </a:rPr>
              <a:t>Lack of experience of the venture’s leaders in each new country’s local culture</a:t>
            </a:r>
            <a:endParaRPr/>
          </a:p>
          <a:p>
            <a:pPr lvl="1">
              <a:lnSpc>
                <a:spcPct val="140000"/>
              </a:lnSpc>
              <a:buFont typeface="StarSymbol"/>
              <a:buChar char=""/>
            </a:pPr>
            <a:r>
              <a:rPr lang="en-US" strike="noStrike">
                <a:solidFill>
                  <a:srgbClr val="000000"/>
                </a:solidFill>
                <a:latin typeface="Verdana"/>
                <a:ea typeface="ＭＳ Ｐゴシック"/>
              </a:rPr>
              <a:t>Lack of trust among adopters in each new country in the “foreign” company and its leaders.</a:t>
            </a:r>
            <a:endParaRPr/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0" y="685800"/>
            <a:ext cx="8838720" cy="76176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 algn="ctr">
              <a:lnSpc>
                <a:spcPct val="90000"/>
              </a:lnSpc>
            </a:pPr>
            <a:r>
              <a:rPr b="1" lang="en-US" sz="3600" strike="noStrike">
                <a:solidFill>
                  <a:srgbClr val="000000"/>
                </a:solidFill>
                <a:latin typeface="Verdana"/>
              </a:rPr>
              <a:t>Going Global’s 5 Key Questions</a:t>
            </a:r>
            <a:endParaRPr/>
          </a:p>
        </p:txBody>
      </p:sp>
      <p:sp>
        <p:nvSpPr>
          <p:cNvPr id="330" name="TextShape 2"/>
          <p:cNvSpPr txBox="1"/>
          <p:nvPr/>
        </p:nvSpPr>
        <p:spPr>
          <a:xfrm>
            <a:off x="685800" y="2209680"/>
            <a:ext cx="8915040" cy="563832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/>
          <a:p>
            <a:pPr>
              <a:lnSpc>
                <a:spcPct val="130000"/>
              </a:lnSpc>
              <a:buFont typeface="StarSymbol"/>
              <a:buAutoNum type="arabicPeriod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Why should we care about going global? </a:t>
            </a:r>
            <a:endParaRPr/>
          </a:p>
          <a:p>
            <a:pPr>
              <a:lnSpc>
                <a:spcPct val="130000"/>
              </a:lnSpc>
              <a:buFont typeface="StarSymbol"/>
              <a:buAutoNum type="arabicPeriod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Who can help us go global?</a:t>
            </a:r>
            <a:endParaRPr/>
          </a:p>
          <a:p>
            <a:pPr>
              <a:lnSpc>
                <a:spcPct val="130000"/>
              </a:lnSpc>
              <a:buFont typeface="StarSymbol"/>
              <a:buAutoNum type="arabicPeriod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When should we think about going global?</a:t>
            </a:r>
            <a:endParaRPr/>
          </a:p>
          <a:p>
            <a:pPr>
              <a:lnSpc>
                <a:spcPct val="130000"/>
              </a:lnSpc>
              <a:buFont typeface="StarSymbol"/>
              <a:buAutoNum type="arabicPeriod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Where should we focus?</a:t>
            </a:r>
            <a:endParaRPr/>
          </a:p>
          <a:p>
            <a:pPr>
              <a:lnSpc>
                <a:spcPct val="130000"/>
              </a:lnSpc>
              <a:buFont typeface="StarSymbol"/>
              <a:buAutoNum type="arabicPeriod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How can we become global entrepreneurs on a shoestring budget?</a:t>
            </a:r>
            <a:endParaRPr/>
          </a:p>
          <a:p>
            <a:pPr>
              <a:lnSpc>
                <a:spcPct val="130000"/>
              </a:lnSpc>
            </a:pPr>
            <a:endParaRPr/>
          </a:p>
        </p:txBody>
      </p:sp>
      <p:sp>
        <p:nvSpPr>
          <p:cNvPr id="331" name="CustomShape 3"/>
          <p:cNvSpPr/>
          <p:nvPr/>
        </p:nvSpPr>
        <p:spPr>
          <a:xfrm>
            <a:off x="0" y="6602400"/>
            <a:ext cx="5486040" cy="27072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90000"/>
              </a:lnSpc>
            </a:pPr>
            <a:r>
              <a:rPr lang="en-US" sz="1200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lang="en-US" sz="1200" strike="noStrike">
                <a:solidFill>
                  <a:srgbClr val="000000"/>
                </a:solidFill>
                <a:latin typeface="Verdana"/>
              </a:rPr>
              <a:t>Source: Professor Kosnik (Stanford)</a:t>
            </a:r>
            <a:endParaRPr/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380880" y="152280"/>
            <a:ext cx="8229240" cy="76176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ctr"/>
          <a:p>
            <a:pPr algn="ctr">
              <a:lnSpc>
                <a:spcPct val="90000"/>
              </a:lnSpc>
            </a:pPr>
            <a:r>
              <a:rPr b="1" lang="en-US" sz="4000" strike="noStrike">
                <a:solidFill>
                  <a:srgbClr val="000000"/>
                </a:solidFill>
                <a:latin typeface="Verdana"/>
              </a:rPr>
              <a:t>What did we cover?</a:t>
            </a:r>
            <a:endParaRPr/>
          </a:p>
        </p:txBody>
      </p:sp>
      <p:sp>
        <p:nvSpPr>
          <p:cNvPr id="333" name="TextShape 2"/>
          <p:cNvSpPr txBox="1"/>
          <p:nvPr/>
        </p:nvSpPr>
        <p:spPr>
          <a:xfrm>
            <a:off x="1371600" y="838080"/>
            <a:ext cx="6705360" cy="312372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3200" strike="noStrike">
                <a:solidFill>
                  <a:srgbClr val="000000"/>
                </a:solidFill>
                <a:latin typeface="Verdana"/>
              </a:rPr>
              <a:t>Transition from opportunity assessment to opportunity execution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3200" strike="noStrike">
                <a:solidFill>
                  <a:srgbClr val="000000"/>
                </a:solidFill>
                <a:latin typeface="Verdana"/>
              </a:rPr>
              <a:t>Entrepreneurial Marketing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rabicPeriod"/>
            </a:pPr>
            <a:r>
              <a:rPr lang="en-US" sz="2600" strike="noStrike">
                <a:solidFill>
                  <a:srgbClr val="000000"/>
                </a:solidFill>
                <a:latin typeface="Verdana"/>
                <a:ea typeface="ＭＳ Ｐゴシック"/>
              </a:rPr>
              <a:t>Market analysis, customer development </a:t>
            </a:r>
            <a:r>
              <a:rPr lang="en-US" sz="2600" strike="noStrike">
                <a:solidFill>
                  <a:srgbClr val="000000"/>
                </a:solidFill>
                <a:latin typeface="Wingdings"/>
                <a:ea typeface="ＭＳ Ｐゴシック"/>
              </a:rPr>
              <a:t></a:t>
            </a:r>
            <a:r>
              <a:rPr lang="en-US" sz="2600" strike="noStrike">
                <a:solidFill>
                  <a:srgbClr val="000000"/>
                </a:solidFill>
                <a:latin typeface="Verdana"/>
                <a:ea typeface="ＭＳ Ｐゴシック"/>
              </a:rPr>
              <a:t> positioning </a:t>
            </a:r>
            <a:r>
              <a:rPr lang="en-US" sz="2600" strike="noStrike">
                <a:solidFill>
                  <a:srgbClr val="000000"/>
                </a:solidFill>
                <a:latin typeface="Wingdings"/>
                <a:ea typeface="ＭＳ Ｐゴシック"/>
              </a:rPr>
              <a:t></a:t>
            </a:r>
            <a:r>
              <a:rPr lang="en-US" sz="2600" strike="noStrike">
                <a:solidFill>
                  <a:srgbClr val="000000"/>
                </a:solidFill>
                <a:latin typeface="Verdana"/>
                <a:ea typeface="ＭＳ Ｐゴシック"/>
              </a:rPr>
              <a:t> go-to market strategy “marketing”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3200" strike="noStrike">
                <a:solidFill>
                  <a:srgbClr val="000000"/>
                </a:solidFill>
                <a:latin typeface="Verdana"/>
                <a:ea typeface="ＭＳ Ｐゴシック"/>
              </a:rPr>
              <a:t>Going Global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52560" y="152280"/>
            <a:ext cx="7162560" cy="76176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ff0000"/>
                </a:solidFill>
                <a:latin typeface="Verdana"/>
              </a:rPr>
              <a:t>Oghna, India</a:t>
            </a:r>
            <a:endParaRPr/>
          </a:p>
        </p:txBody>
      </p:sp>
      <p:pic>
        <p:nvPicPr>
          <p:cNvPr id="136" name="Picture 2" descr=""/>
          <p:cNvPicPr/>
          <p:nvPr/>
        </p:nvPicPr>
        <p:blipFill>
          <a:blip r:embed="rId1"/>
          <a:stretch/>
        </p:blipFill>
        <p:spPr>
          <a:xfrm>
            <a:off x="1219320" y="1201320"/>
            <a:ext cx="6522840" cy="4892400"/>
          </a:xfrm>
          <a:prstGeom prst="rect">
            <a:avLst/>
          </a:prstGeom>
          <a:ln w="190440">
            <a:solidFill>
              <a:srgbClr val="ffffff"/>
            </a:solidFill>
            <a:miter/>
          </a:ln>
          <a:effectLst>
            <a:outerShdw algn="tl" blurRad="65000" dir="12900000" dist="50800" kx="195000" ky="145000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dir="t" rig="twoP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952560" y="152280"/>
            <a:ext cx="7162560" cy="76176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ff0000"/>
                </a:solidFill>
                <a:latin typeface="Verdana"/>
              </a:rPr>
              <a:t>Corn Rootworm Product</a:t>
            </a:r>
            <a:endParaRPr/>
          </a:p>
        </p:txBody>
      </p:sp>
      <p:pic>
        <p:nvPicPr>
          <p:cNvPr id="138" name="Picture 2" descr=""/>
          <p:cNvPicPr/>
          <p:nvPr/>
        </p:nvPicPr>
        <p:blipFill>
          <a:blip r:embed="rId1"/>
          <a:stretch/>
        </p:blipFill>
        <p:spPr>
          <a:xfrm>
            <a:off x="1295280" y="1219320"/>
            <a:ext cx="6857640" cy="5498640"/>
          </a:xfrm>
          <a:prstGeom prst="rect">
            <a:avLst/>
          </a:prstGeom>
          <a:ln w="12600">
            <a:noFill/>
          </a:ln>
        </p:spPr>
      </p:pic>
      <p:sp>
        <p:nvSpPr>
          <p:cNvPr id="139" name="Line 2"/>
          <p:cNvSpPr/>
          <p:nvPr/>
        </p:nvSpPr>
        <p:spPr>
          <a:xfrm>
            <a:off x="838080" y="1143000"/>
            <a:ext cx="7086600" cy="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2" descr=""/>
          <p:cNvPicPr/>
          <p:nvPr/>
        </p:nvPicPr>
        <p:blipFill>
          <a:blip r:embed="rId1"/>
          <a:stretch/>
        </p:blipFill>
        <p:spPr>
          <a:xfrm>
            <a:off x="600120" y="0"/>
            <a:ext cx="7340400" cy="685764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80880" y="2206800"/>
            <a:ext cx="8381520" cy="821880"/>
          </a:xfrm>
          <a:prstGeom prst="rect">
            <a:avLst/>
          </a:prstGeom>
          <a:solidFill>
            <a:srgbClr val="0000cc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trike="noStrike">
                <a:solidFill>
                  <a:srgbClr val="ffffff"/>
                </a:solidFill>
                <a:latin typeface="Verdana"/>
              </a:rPr>
              <a:t>What makes marketing and sales so challenging in a high-growth venture?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2905200" y="5011560"/>
            <a:ext cx="232920" cy="637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Arial Narrow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688320" y="5011560"/>
            <a:ext cx="1137240" cy="363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Arial Narrow"/>
              </a:rPr>
              <a:t>Innovators</a:t>
            </a: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2209680" y="5029200"/>
            <a:ext cx="639000" cy="363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Arial Narrow"/>
              </a:rPr>
              <a:t>Early</a:t>
            </a:r>
            <a:endParaRPr/>
          </a:p>
        </p:txBody>
      </p:sp>
      <p:sp>
        <p:nvSpPr>
          <p:cNvPr id="145" name="CustomShape 4"/>
          <p:cNvSpPr/>
          <p:nvPr/>
        </p:nvSpPr>
        <p:spPr>
          <a:xfrm>
            <a:off x="2057400" y="5334120"/>
            <a:ext cx="1002960" cy="363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Arial Narrow"/>
              </a:rPr>
              <a:t>Adopters</a:t>
            </a:r>
            <a:endParaRPr/>
          </a:p>
        </p:txBody>
      </p:sp>
      <p:sp>
        <p:nvSpPr>
          <p:cNvPr id="146" name="CustomShape 5"/>
          <p:cNvSpPr/>
          <p:nvPr/>
        </p:nvSpPr>
        <p:spPr>
          <a:xfrm>
            <a:off x="3391920" y="5105520"/>
            <a:ext cx="1407240" cy="363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Arial Narrow"/>
              </a:rPr>
              <a:t>Early Majority</a:t>
            </a:r>
            <a:endParaRPr/>
          </a:p>
        </p:txBody>
      </p:sp>
      <p:sp>
        <p:nvSpPr>
          <p:cNvPr id="147" name="CustomShape 6"/>
          <p:cNvSpPr/>
          <p:nvPr/>
        </p:nvSpPr>
        <p:spPr>
          <a:xfrm>
            <a:off x="5208120" y="5105520"/>
            <a:ext cx="1333800" cy="363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Arial Narrow"/>
              </a:rPr>
              <a:t>Late Majority</a:t>
            </a:r>
            <a:endParaRPr/>
          </a:p>
        </p:txBody>
      </p:sp>
      <p:sp>
        <p:nvSpPr>
          <p:cNvPr id="148" name="CustomShape 7"/>
          <p:cNvSpPr/>
          <p:nvPr/>
        </p:nvSpPr>
        <p:spPr>
          <a:xfrm>
            <a:off x="6945480" y="5116680"/>
            <a:ext cx="1023120" cy="363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Arial Narrow"/>
              </a:rPr>
              <a:t>Laggards</a:t>
            </a:r>
            <a:endParaRPr/>
          </a:p>
        </p:txBody>
      </p:sp>
      <p:sp>
        <p:nvSpPr>
          <p:cNvPr id="149" name="CustomShape 8"/>
          <p:cNvSpPr/>
          <p:nvPr/>
        </p:nvSpPr>
        <p:spPr>
          <a:xfrm>
            <a:off x="1676520" y="4676760"/>
            <a:ext cx="393480" cy="266400"/>
          </a:xfrm>
          <a:custGeom>
            <a:avLst/>
            <a:gdLst/>
            <a:ahLst/>
            <a:rect l="0" t="0" r="r" b="b"/>
            <a:pathLst>
              <a:path w="248" h="168">
                <a:moveTo>
                  <a:pt x="0" y="167"/>
                </a:moveTo>
                <a:lnTo>
                  <a:pt x="247" y="167"/>
                </a:lnTo>
                <a:lnTo>
                  <a:pt x="247" y="0"/>
                </a:lnTo>
                <a:lnTo>
                  <a:pt x="0" y="63"/>
                </a:lnTo>
                <a:lnTo>
                  <a:pt x="0" y="167"/>
                </a:lnTo>
              </a:path>
            </a:pathLst>
          </a:custGeom>
          <a:solidFill>
            <a:srgbClr val="ffff00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9"/>
          <p:cNvSpPr/>
          <p:nvPr/>
        </p:nvSpPr>
        <p:spPr>
          <a:xfrm>
            <a:off x="2057400" y="4130640"/>
            <a:ext cx="1247400" cy="799920"/>
          </a:xfrm>
          <a:custGeom>
            <a:avLst/>
            <a:gdLst/>
            <a:ahLst/>
            <a:rect l="0" t="0" r="r" b="b"/>
            <a:pathLst>
              <a:path w="786" h="504">
                <a:moveTo>
                  <a:pt x="0" y="503"/>
                </a:moveTo>
                <a:lnTo>
                  <a:pt x="785" y="503"/>
                </a:lnTo>
                <a:lnTo>
                  <a:pt x="785" y="0"/>
                </a:lnTo>
                <a:lnTo>
                  <a:pt x="737" y="48"/>
                </a:lnTo>
                <a:lnTo>
                  <a:pt x="671" y="88"/>
                </a:lnTo>
                <a:lnTo>
                  <a:pt x="600" y="144"/>
                </a:lnTo>
                <a:lnTo>
                  <a:pt x="480" y="176"/>
                </a:lnTo>
                <a:lnTo>
                  <a:pt x="384" y="224"/>
                </a:lnTo>
                <a:lnTo>
                  <a:pt x="280" y="255"/>
                </a:lnTo>
                <a:lnTo>
                  <a:pt x="176" y="295"/>
                </a:lnTo>
                <a:lnTo>
                  <a:pt x="80" y="328"/>
                </a:lnTo>
                <a:lnTo>
                  <a:pt x="0" y="336"/>
                </a:lnTo>
                <a:lnTo>
                  <a:pt x="0" y="495"/>
                </a:lnTo>
                <a:lnTo>
                  <a:pt x="0" y="503"/>
                </a:lnTo>
              </a:path>
            </a:pathLst>
          </a:custGeom>
          <a:solidFill>
            <a:srgbClr val="41cd48"/>
          </a:solidFill>
          <a:ln w="38160">
            <a:solidFill>
              <a:srgbClr val="41cd4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0"/>
          <p:cNvSpPr/>
          <p:nvPr/>
        </p:nvSpPr>
        <p:spPr>
          <a:xfrm>
            <a:off x="3303720" y="2427120"/>
            <a:ext cx="1665000" cy="2503080"/>
          </a:xfrm>
          <a:custGeom>
            <a:avLst/>
            <a:gdLst/>
            <a:ahLst/>
            <a:rect l="0" t="0" r="r" b="b"/>
            <a:pathLst>
              <a:path w="1049" h="1577">
                <a:moveTo>
                  <a:pt x="0" y="1576"/>
                </a:moveTo>
                <a:lnTo>
                  <a:pt x="1048" y="1576"/>
                </a:lnTo>
                <a:lnTo>
                  <a:pt x="1048" y="0"/>
                </a:lnTo>
                <a:lnTo>
                  <a:pt x="1015" y="0"/>
                </a:lnTo>
                <a:lnTo>
                  <a:pt x="967" y="0"/>
                </a:lnTo>
                <a:lnTo>
                  <a:pt x="919" y="17"/>
                </a:lnTo>
                <a:lnTo>
                  <a:pt x="846" y="32"/>
                </a:lnTo>
                <a:lnTo>
                  <a:pt x="767" y="73"/>
                </a:lnTo>
                <a:lnTo>
                  <a:pt x="710" y="96"/>
                </a:lnTo>
                <a:lnTo>
                  <a:pt x="639" y="128"/>
                </a:lnTo>
                <a:lnTo>
                  <a:pt x="583" y="184"/>
                </a:lnTo>
                <a:lnTo>
                  <a:pt x="510" y="257"/>
                </a:lnTo>
                <a:lnTo>
                  <a:pt x="455" y="328"/>
                </a:lnTo>
                <a:lnTo>
                  <a:pt x="399" y="393"/>
                </a:lnTo>
                <a:lnTo>
                  <a:pt x="366" y="480"/>
                </a:lnTo>
                <a:lnTo>
                  <a:pt x="326" y="593"/>
                </a:lnTo>
                <a:lnTo>
                  <a:pt x="278" y="696"/>
                </a:lnTo>
                <a:lnTo>
                  <a:pt x="247" y="777"/>
                </a:lnTo>
                <a:lnTo>
                  <a:pt x="207" y="833"/>
                </a:lnTo>
                <a:lnTo>
                  <a:pt x="159" y="904"/>
                </a:lnTo>
                <a:lnTo>
                  <a:pt x="96" y="969"/>
                </a:lnTo>
                <a:lnTo>
                  <a:pt x="63" y="1007"/>
                </a:lnTo>
                <a:lnTo>
                  <a:pt x="0" y="1073"/>
                </a:lnTo>
                <a:lnTo>
                  <a:pt x="0" y="1568"/>
                </a:lnTo>
                <a:lnTo>
                  <a:pt x="0" y="1576"/>
                </a:lnTo>
              </a:path>
            </a:pathLst>
          </a:custGeom>
          <a:solidFill>
            <a:srgbClr val="b1d9fd"/>
          </a:solidFill>
          <a:ln w="41400">
            <a:solidFill>
              <a:srgbClr val="b1d9f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1"/>
          <p:cNvSpPr/>
          <p:nvPr/>
        </p:nvSpPr>
        <p:spPr>
          <a:xfrm>
            <a:off x="4967280" y="2427120"/>
            <a:ext cx="1649160" cy="2503080"/>
          </a:xfrm>
          <a:custGeom>
            <a:avLst/>
            <a:gdLst/>
            <a:ahLst/>
            <a:rect l="0" t="0" r="r" b="b"/>
            <a:pathLst>
              <a:path w="1039" h="1577">
                <a:moveTo>
                  <a:pt x="0" y="1576"/>
                </a:moveTo>
                <a:lnTo>
                  <a:pt x="1038" y="1576"/>
                </a:lnTo>
                <a:lnTo>
                  <a:pt x="1038" y="1073"/>
                </a:lnTo>
                <a:lnTo>
                  <a:pt x="1015" y="1057"/>
                </a:lnTo>
                <a:lnTo>
                  <a:pt x="982" y="1017"/>
                </a:lnTo>
                <a:lnTo>
                  <a:pt x="950" y="977"/>
                </a:lnTo>
                <a:lnTo>
                  <a:pt x="911" y="929"/>
                </a:lnTo>
                <a:lnTo>
                  <a:pt x="871" y="888"/>
                </a:lnTo>
                <a:lnTo>
                  <a:pt x="831" y="815"/>
                </a:lnTo>
                <a:lnTo>
                  <a:pt x="791" y="744"/>
                </a:lnTo>
                <a:lnTo>
                  <a:pt x="768" y="681"/>
                </a:lnTo>
                <a:lnTo>
                  <a:pt x="727" y="593"/>
                </a:lnTo>
                <a:lnTo>
                  <a:pt x="687" y="504"/>
                </a:lnTo>
                <a:lnTo>
                  <a:pt x="647" y="416"/>
                </a:lnTo>
                <a:lnTo>
                  <a:pt x="614" y="368"/>
                </a:lnTo>
                <a:lnTo>
                  <a:pt x="583" y="328"/>
                </a:lnTo>
                <a:lnTo>
                  <a:pt x="528" y="257"/>
                </a:lnTo>
                <a:lnTo>
                  <a:pt x="462" y="201"/>
                </a:lnTo>
                <a:lnTo>
                  <a:pt x="391" y="144"/>
                </a:lnTo>
                <a:lnTo>
                  <a:pt x="318" y="88"/>
                </a:lnTo>
                <a:lnTo>
                  <a:pt x="240" y="55"/>
                </a:lnTo>
                <a:lnTo>
                  <a:pt x="151" y="17"/>
                </a:lnTo>
                <a:lnTo>
                  <a:pt x="48" y="0"/>
                </a:lnTo>
                <a:lnTo>
                  <a:pt x="0" y="0"/>
                </a:lnTo>
                <a:lnTo>
                  <a:pt x="0" y="1568"/>
                </a:lnTo>
                <a:lnTo>
                  <a:pt x="0" y="1576"/>
                </a:lnTo>
              </a:path>
            </a:pathLst>
          </a:custGeom>
          <a:solidFill>
            <a:srgbClr val="0000ff"/>
          </a:solidFill>
          <a:ln w="4140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2"/>
          <p:cNvSpPr/>
          <p:nvPr/>
        </p:nvSpPr>
        <p:spPr>
          <a:xfrm>
            <a:off x="6642000" y="4130640"/>
            <a:ext cx="1461600" cy="799920"/>
          </a:xfrm>
          <a:custGeom>
            <a:avLst/>
            <a:gdLst/>
            <a:ahLst/>
            <a:rect l="0" t="0" r="r" b="b"/>
            <a:pathLst>
              <a:path w="921" h="504">
                <a:moveTo>
                  <a:pt x="0" y="0"/>
                </a:moveTo>
                <a:lnTo>
                  <a:pt x="0" y="7"/>
                </a:lnTo>
                <a:lnTo>
                  <a:pt x="0" y="503"/>
                </a:lnTo>
                <a:lnTo>
                  <a:pt x="920" y="503"/>
                </a:lnTo>
                <a:lnTo>
                  <a:pt x="920" y="343"/>
                </a:lnTo>
                <a:lnTo>
                  <a:pt x="816" y="320"/>
                </a:lnTo>
                <a:lnTo>
                  <a:pt x="695" y="288"/>
                </a:lnTo>
                <a:lnTo>
                  <a:pt x="607" y="263"/>
                </a:lnTo>
                <a:lnTo>
                  <a:pt x="480" y="232"/>
                </a:lnTo>
                <a:lnTo>
                  <a:pt x="400" y="199"/>
                </a:lnTo>
                <a:lnTo>
                  <a:pt x="271" y="159"/>
                </a:lnTo>
                <a:lnTo>
                  <a:pt x="175" y="103"/>
                </a:lnTo>
                <a:lnTo>
                  <a:pt x="64" y="55"/>
                </a:lnTo>
                <a:lnTo>
                  <a:pt x="0" y="0"/>
                </a:lnTo>
                <a:lnTo>
                  <a:pt x="0" y="503"/>
                </a:lnTo>
                <a:lnTo>
                  <a:pt x="0" y="0"/>
                </a:lnTo>
              </a:path>
            </a:pathLst>
          </a:custGeom>
          <a:solidFill>
            <a:srgbClr val="ff0000"/>
          </a:solidFill>
          <a:ln w="414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3"/>
          <p:cNvSpPr/>
          <p:nvPr/>
        </p:nvSpPr>
        <p:spPr>
          <a:xfrm>
            <a:off x="466560" y="3352680"/>
            <a:ext cx="1050480" cy="393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Techies</a:t>
            </a:r>
            <a:endParaRPr/>
          </a:p>
        </p:txBody>
      </p:sp>
      <p:sp>
        <p:nvSpPr>
          <p:cNvPr id="155" name="CustomShape 14"/>
          <p:cNvSpPr/>
          <p:nvPr/>
        </p:nvSpPr>
        <p:spPr>
          <a:xfrm>
            <a:off x="621720" y="3768840"/>
            <a:ext cx="794520" cy="393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i="1" lang="en-US" sz="2000" strike="noStrike">
                <a:solidFill>
                  <a:srgbClr val="000000"/>
                </a:solidFill>
                <a:latin typeface="Arial"/>
              </a:rPr>
              <a:t>Try it!</a:t>
            </a:r>
            <a:endParaRPr/>
          </a:p>
        </p:txBody>
      </p:sp>
      <p:sp>
        <p:nvSpPr>
          <p:cNvPr id="156" name="CustomShape 15"/>
          <p:cNvSpPr/>
          <p:nvPr/>
        </p:nvSpPr>
        <p:spPr>
          <a:xfrm>
            <a:off x="4059360" y="1290600"/>
            <a:ext cx="180720" cy="698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7" name="CustomShape 16"/>
          <p:cNvSpPr/>
          <p:nvPr/>
        </p:nvSpPr>
        <p:spPr>
          <a:xfrm>
            <a:off x="2328120" y="1235160"/>
            <a:ext cx="2315520" cy="6980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Pragmatists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000" strike="noStrike">
                <a:solidFill>
                  <a:srgbClr val="000000"/>
                </a:solidFill>
                <a:latin typeface="Arial"/>
              </a:rPr>
              <a:t>Stick with the herd!</a:t>
            </a:r>
            <a:endParaRPr/>
          </a:p>
        </p:txBody>
      </p:sp>
      <p:sp>
        <p:nvSpPr>
          <p:cNvPr id="158" name="CustomShape 17"/>
          <p:cNvSpPr/>
          <p:nvPr/>
        </p:nvSpPr>
        <p:spPr>
          <a:xfrm>
            <a:off x="6158520" y="1203480"/>
            <a:ext cx="1792800" cy="393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Conservatives</a:t>
            </a:r>
            <a:endParaRPr/>
          </a:p>
        </p:txBody>
      </p:sp>
      <p:sp>
        <p:nvSpPr>
          <p:cNvPr id="159" name="CustomShape 18"/>
          <p:cNvSpPr/>
          <p:nvPr/>
        </p:nvSpPr>
        <p:spPr>
          <a:xfrm>
            <a:off x="7667640" y="1279440"/>
            <a:ext cx="321840" cy="393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en-US" sz="2000" strike="noStrike">
                <a:solidFill>
                  <a:srgbClr val="ff0000"/>
                </a:solidFill>
                <a:latin typeface="Arial"/>
              </a:rPr>
              <a:t>  </a:t>
            </a:r>
            <a:endParaRPr/>
          </a:p>
        </p:txBody>
      </p:sp>
      <p:sp>
        <p:nvSpPr>
          <p:cNvPr id="160" name="CustomShape 19"/>
          <p:cNvSpPr/>
          <p:nvPr/>
        </p:nvSpPr>
        <p:spPr>
          <a:xfrm>
            <a:off x="5335920" y="1600200"/>
            <a:ext cx="3310560" cy="393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i="1" lang="en-US" sz="2000" strike="noStrike">
                <a:solidFill>
                  <a:srgbClr val="000000"/>
                </a:solidFill>
                <a:latin typeface="Arial"/>
              </a:rPr>
              <a:t>Move only when necessary!</a:t>
            </a:r>
            <a:endParaRPr/>
          </a:p>
        </p:txBody>
      </p:sp>
      <p:sp>
        <p:nvSpPr>
          <p:cNvPr id="161" name="CustomShape 20"/>
          <p:cNvSpPr/>
          <p:nvPr/>
        </p:nvSpPr>
        <p:spPr>
          <a:xfrm>
            <a:off x="7504200" y="2386080"/>
            <a:ext cx="1137240" cy="393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Skeptics</a:t>
            </a:r>
            <a:endParaRPr/>
          </a:p>
        </p:txBody>
      </p:sp>
      <p:sp>
        <p:nvSpPr>
          <p:cNvPr id="162" name="CustomShape 21"/>
          <p:cNvSpPr/>
          <p:nvPr/>
        </p:nvSpPr>
        <p:spPr>
          <a:xfrm>
            <a:off x="7575480" y="2690640"/>
            <a:ext cx="1082520" cy="393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i="1" lang="en-US" sz="2000" strike="noStrike">
                <a:solidFill>
                  <a:srgbClr val="000000"/>
                </a:solidFill>
                <a:latin typeface="Arial"/>
              </a:rPr>
              <a:t>No way!</a:t>
            </a:r>
            <a:endParaRPr/>
          </a:p>
        </p:txBody>
      </p:sp>
      <p:sp>
        <p:nvSpPr>
          <p:cNvPr id="163" name="Line 22"/>
          <p:cNvSpPr/>
          <p:nvPr/>
        </p:nvSpPr>
        <p:spPr>
          <a:xfrm>
            <a:off x="2008080" y="3051000"/>
            <a:ext cx="708120" cy="1181160"/>
          </a:xfrm>
          <a:prstGeom prst="line">
            <a:avLst/>
          </a:prstGeom>
          <a:ln w="25560">
            <a:solidFill>
              <a:srgbClr val="d5000a"/>
            </a:solidFill>
            <a:round/>
          </a:ln>
        </p:spPr>
      </p:sp>
      <p:sp>
        <p:nvSpPr>
          <p:cNvPr id="164" name="CustomShape 23"/>
          <p:cNvSpPr/>
          <p:nvPr/>
        </p:nvSpPr>
        <p:spPr>
          <a:xfrm>
            <a:off x="2631960" y="4181400"/>
            <a:ext cx="186840" cy="229680"/>
          </a:xfrm>
          <a:custGeom>
            <a:avLst/>
            <a:gdLst/>
            <a:ahLst/>
            <a:rect l="0" t="0" r="r" b="b"/>
            <a:pathLst>
              <a:path w="118" h="145">
                <a:moveTo>
                  <a:pt x="51" y="31"/>
                </a:moveTo>
                <a:lnTo>
                  <a:pt x="0" y="60"/>
                </a:lnTo>
                <a:lnTo>
                  <a:pt x="117" y="144"/>
                </a:lnTo>
                <a:lnTo>
                  <a:pt x="99" y="0"/>
                </a:lnTo>
                <a:lnTo>
                  <a:pt x="51" y="31"/>
                </a:lnTo>
              </a:path>
            </a:pathLst>
          </a:custGeom>
          <a:solidFill>
            <a:srgbClr val="d500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24"/>
          <p:cNvSpPr/>
          <p:nvPr/>
        </p:nvSpPr>
        <p:spPr>
          <a:xfrm>
            <a:off x="1487160" y="4167000"/>
            <a:ext cx="247680" cy="385920"/>
          </a:xfrm>
          <a:prstGeom prst="line">
            <a:avLst/>
          </a:prstGeom>
          <a:ln w="25560">
            <a:solidFill>
              <a:srgbClr val="d5000a"/>
            </a:solidFill>
            <a:round/>
          </a:ln>
        </p:spPr>
      </p:sp>
      <p:sp>
        <p:nvSpPr>
          <p:cNvPr id="166" name="CustomShape 25"/>
          <p:cNvSpPr/>
          <p:nvPr/>
        </p:nvSpPr>
        <p:spPr>
          <a:xfrm>
            <a:off x="1654200" y="4502160"/>
            <a:ext cx="190080" cy="225000"/>
          </a:xfrm>
          <a:custGeom>
            <a:avLst/>
            <a:gdLst/>
            <a:ahLst/>
            <a:rect l="0" t="0" r="r" b="b"/>
            <a:pathLst>
              <a:path w="120" h="142">
                <a:moveTo>
                  <a:pt x="49" y="30"/>
                </a:moveTo>
                <a:lnTo>
                  <a:pt x="0" y="62"/>
                </a:lnTo>
                <a:lnTo>
                  <a:pt x="119" y="141"/>
                </a:lnTo>
                <a:lnTo>
                  <a:pt x="97" y="0"/>
                </a:lnTo>
                <a:lnTo>
                  <a:pt x="49" y="30"/>
                </a:lnTo>
              </a:path>
            </a:pathLst>
          </a:custGeom>
          <a:solidFill>
            <a:srgbClr val="d500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26"/>
          <p:cNvSpPr/>
          <p:nvPr/>
        </p:nvSpPr>
        <p:spPr>
          <a:xfrm>
            <a:off x="3350880" y="2109600"/>
            <a:ext cx="785880" cy="1284120"/>
          </a:xfrm>
          <a:prstGeom prst="line">
            <a:avLst/>
          </a:prstGeom>
          <a:ln w="25560">
            <a:solidFill>
              <a:srgbClr val="d5000a"/>
            </a:solidFill>
            <a:round/>
          </a:ln>
        </p:spPr>
      </p:sp>
      <p:sp>
        <p:nvSpPr>
          <p:cNvPr id="168" name="CustomShape 27"/>
          <p:cNvSpPr/>
          <p:nvPr/>
        </p:nvSpPr>
        <p:spPr>
          <a:xfrm>
            <a:off x="4054320" y="3346560"/>
            <a:ext cx="186840" cy="226800"/>
          </a:xfrm>
          <a:custGeom>
            <a:avLst/>
            <a:gdLst/>
            <a:ahLst/>
            <a:rect l="0" t="0" r="r" b="b"/>
            <a:pathLst>
              <a:path w="118" h="143">
                <a:moveTo>
                  <a:pt x="49" y="29"/>
                </a:moveTo>
                <a:lnTo>
                  <a:pt x="0" y="60"/>
                </a:lnTo>
                <a:lnTo>
                  <a:pt x="117" y="142"/>
                </a:lnTo>
                <a:lnTo>
                  <a:pt x="99" y="0"/>
                </a:lnTo>
                <a:lnTo>
                  <a:pt x="49" y="29"/>
                </a:lnTo>
              </a:path>
            </a:pathLst>
          </a:custGeom>
          <a:solidFill>
            <a:srgbClr val="d500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Line 28"/>
          <p:cNvSpPr/>
          <p:nvPr/>
        </p:nvSpPr>
        <p:spPr>
          <a:xfrm flipH="1">
            <a:off x="5526000" y="2097000"/>
            <a:ext cx="987480" cy="1290600"/>
          </a:xfrm>
          <a:prstGeom prst="line">
            <a:avLst/>
          </a:prstGeom>
          <a:ln w="25560">
            <a:solidFill>
              <a:srgbClr val="d5000a"/>
            </a:solidFill>
            <a:round/>
          </a:ln>
        </p:spPr>
      </p:sp>
      <p:sp>
        <p:nvSpPr>
          <p:cNvPr id="170" name="CustomShape 29"/>
          <p:cNvSpPr/>
          <p:nvPr/>
        </p:nvSpPr>
        <p:spPr>
          <a:xfrm>
            <a:off x="5423040" y="3333600"/>
            <a:ext cx="196560" cy="223560"/>
          </a:xfrm>
          <a:custGeom>
            <a:avLst/>
            <a:gdLst/>
            <a:ahLst/>
            <a:rect l="0" t="0" r="r" b="b"/>
            <a:pathLst>
              <a:path w="124" h="141">
                <a:moveTo>
                  <a:pt x="76" y="33"/>
                </a:moveTo>
                <a:lnTo>
                  <a:pt x="31" y="0"/>
                </a:lnTo>
                <a:lnTo>
                  <a:pt x="0" y="140"/>
                </a:lnTo>
                <a:lnTo>
                  <a:pt x="123" y="67"/>
                </a:lnTo>
                <a:lnTo>
                  <a:pt x="76" y="33"/>
                </a:lnTo>
              </a:path>
            </a:pathLst>
          </a:custGeom>
          <a:solidFill>
            <a:srgbClr val="d500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Line 30"/>
          <p:cNvSpPr/>
          <p:nvPr/>
        </p:nvSpPr>
        <p:spPr>
          <a:xfrm flipH="1">
            <a:off x="7010280" y="3417840"/>
            <a:ext cx="631800" cy="691920"/>
          </a:xfrm>
          <a:prstGeom prst="line">
            <a:avLst/>
          </a:prstGeom>
          <a:ln w="25560">
            <a:solidFill>
              <a:srgbClr val="d5000a"/>
            </a:solidFill>
            <a:round/>
          </a:ln>
        </p:spPr>
      </p:sp>
      <p:sp>
        <p:nvSpPr>
          <p:cNvPr id="172" name="CustomShape 31"/>
          <p:cNvSpPr/>
          <p:nvPr/>
        </p:nvSpPr>
        <p:spPr>
          <a:xfrm>
            <a:off x="6894360" y="4051440"/>
            <a:ext cx="205920" cy="218880"/>
          </a:xfrm>
          <a:custGeom>
            <a:avLst/>
            <a:gdLst/>
            <a:ahLst/>
            <a:rect l="0" t="0" r="r" b="b"/>
            <a:pathLst>
              <a:path w="130" h="138">
                <a:moveTo>
                  <a:pt x="84" y="36"/>
                </a:moveTo>
                <a:lnTo>
                  <a:pt x="40" y="0"/>
                </a:lnTo>
                <a:lnTo>
                  <a:pt x="0" y="137"/>
                </a:lnTo>
                <a:lnTo>
                  <a:pt x="129" y="74"/>
                </a:lnTo>
                <a:lnTo>
                  <a:pt x="84" y="36"/>
                </a:lnTo>
              </a:path>
            </a:pathLst>
          </a:custGeom>
          <a:solidFill>
            <a:srgbClr val="d500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32"/>
          <p:cNvSpPr/>
          <p:nvPr/>
        </p:nvSpPr>
        <p:spPr>
          <a:xfrm>
            <a:off x="1114560" y="2193840"/>
            <a:ext cx="1427040" cy="393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Visionaries</a:t>
            </a:r>
            <a:endParaRPr/>
          </a:p>
        </p:txBody>
      </p:sp>
      <p:sp>
        <p:nvSpPr>
          <p:cNvPr id="174" name="CustomShape 33"/>
          <p:cNvSpPr/>
          <p:nvPr/>
        </p:nvSpPr>
        <p:spPr>
          <a:xfrm>
            <a:off x="2371680" y="2270160"/>
            <a:ext cx="180720" cy="698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5" name="CustomShape 34"/>
          <p:cNvSpPr/>
          <p:nvPr/>
        </p:nvSpPr>
        <p:spPr>
          <a:xfrm>
            <a:off x="554760" y="2575080"/>
            <a:ext cx="2917440" cy="393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i="1" lang="en-US" sz="2000" strike="noStrike">
                <a:solidFill>
                  <a:srgbClr val="000000"/>
                </a:solidFill>
                <a:latin typeface="Arial"/>
              </a:rPr>
              <a:t>Move ahead of the herd!</a:t>
            </a:r>
            <a:endParaRPr/>
          </a:p>
        </p:txBody>
      </p:sp>
      <p:sp>
        <p:nvSpPr>
          <p:cNvPr id="176" name="CustomShape 35"/>
          <p:cNvSpPr/>
          <p:nvPr/>
        </p:nvSpPr>
        <p:spPr>
          <a:xfrm>
            <a:off x="5835240" y="6613560"/>
            <a:ext cx="3299400" cy="242640"/>
          </a:xfrm>
          <a:prstGeom prst="rect">
            <a:avLst/>
          </a:prstGeom>
          <a:noFill/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</a:rPr>
              <a:t>Source:  Moore, Geoffrey (2002) </a:t>
            </a:r>
            <a:r>
              <a:rPr b="1" i="1" lang="en-US" sz="1000" strike="noStrike">
                <a:solidFill>
                  <a:srgbClr val="000000"/>
                </a:solidFill>
                <a:latin typeface="Arial"/>
              </a:rPr>
              <a:t>Crossing The Chasm</a:t>
            </a:r>
            <a:endParaRPr/>
          </a:p>
        </p:txBody>
      </p:sp>
      <p:sp>
        <p:nvSpPr>
          <p:cNvPr id="177" name="CustomShape 36"/>
          <p:cNvSpPr/>
          <p:nvPr/>
        </p:nvSpPr>
        <p:spPr>
          <a:xfrm>
            <a:off x="2295360" y="6454800"/>
            <a:ext cx="183960" cy="33624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37"/>
          <p:cNvSpPr/>
          <p:nvPr/>
        </p:nvSpPr>
        <p:spPr>
          <a:xfrm>
            <a:off x="0" y="152280"/>
            <a:ext cx="8838720" cy="761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b"/>
          <a:p>
            <a:pPr algn="ctr">
              <a:lnSpc>
                <a:spcPct val="90000"/>
              </a:lnSpc>
            </a:pPr>
            <a:r>
              <a:rPr b="1" lang="en-US" sz="2800" strike="noStrike">
                <a:solidFill>
                  <a:srgbClr val="000000"/>
                </a:solidFill>
                <a:latin typeface="Verdana"/>
              </a:rPr>
              <a:t>Popular Model … Geoff Moore’s</a:t>
            </a:r>
            <a:r>
              <a:rPr b="1" lang="en-US" sz="2800" strike="noStrike">
                <a:solidFill>
                  <a:srgbClr val="000000"/>
                </a:solidFill>
                <a:latin typeface="Verdana"/>
              </a:rPr>
              <a:t>
</a:t>
            </a:r>
            <a:r>
              <a:rPr b="1" lang="en-US" sz="2800" strike="noStrike">
                <a:solidFill>
                  <a:srgbClr val="000000"/>
                </a:solidFill>
                <a:latin typeface="Verdana"/>
              </a:rPr>
              <a:t>“Technology Adoption Life Cycle”</a:t>
            </a:r>
            <a:endParaRPr/>
          </a:p>
        </p:txBody>
      </p:sp>
      <p:sp>
        <p:nvSpPr>
          <p:cNvPr id="179" name="CustomShape 38"/>
          <p:cNvSpPr/>
          <p:nvPr/>
        </p:nvSpPr>
        <p:spPr>
          <a:xfrm>
            <a:off x="2235240" y="6372360"/>
            <a:ext cx="2061720" cy="456120"/>
          </a:xfrm>
          <a:prstGeom prst="rect">
            <a:avLst/>
          </a:prstGeom>
          <a:noFill/>
          <a:ln w="507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Book Antiqua"/>
              </a:rPr>
              <a:t>The Chasm</a:t>
            </a:r>
            <a:endParaRPr/>
          </a:p>
        </p:txBody>
      </p:sp>
      <p:sp>
        <p:nvSpPr>
          <p:cNvPr id="180" name="Line 39"/>
          <p:cNvSpPr/>
          <p:nvPr/>
        </p:nvSpPr>
        <p:spPr>
          <a:xfrm flipV="1">
            <a:off x="3220920" y="5457600"/>
            <a:ext cx="0" cy="914400"/>
          </a:xfrm>
          <a:prstGeom prst="line">
            <a:avLst/>
          </a:prstGeom>
          <a:ln w="76320">
            <a:solidFill>
              <a:srgbClr val="d5000a"/>
            </a:solidFill>
            <a:round/>
            <a:tailEnd len="med" type="triangle" w="med"/>
          </a:ln>
        </p:spPr>
      </p:sp>
    </p:spTree>
  </p:cSld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1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