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9.jpeg" ContentType="image/jpeg"/>
  <Override PartName="/ppt/media/image18.jpeg" ContentType="image/jpeg"/>
  <Override PartName="/ppt/media/image17.png" ContentType="image/png"/>
  <Override PartName="/ppt/media/image16.jpeg" ContentType="image/jpeg"/>
  <Override PartName="/ppt/media/image15.jpeg" ContentType="image/jpeg"/>
  <Override PartName="/ppt/media/image14.jpeg" ContentType="image/jpeg"/>
  <Override PartName="/ppt/media/image11.jpeg" ContentType="image/jpeg"/>
  <Override PartName="/ppt/media/image10.jpeg" ContentType="image/jpeg"/>
  <Override PartName="/ppt/media/image5.jpeg" ContentType="image/jpeg"/>
  <Override PartName="/ppt/media/image4.png" ContentType="image/png"/>
  <Override PartName="/ppt/media/image6.wmf" ContentType="image/x-wmf"/>
  <Override PartName="/ppt/media/image7.png" ContentType="image/png"/>
  <Override PartName="/ppt/media/image13.jpeg" ContentType="image/jpeg"/>
  <Override PartName="/ppt/media/image12.jpeg" ContentType="image/jpeg"/>
  <Override PartName="/ppt/media/image3.png" ContentType="image/png"/>
  <Override PartName="/ppt/media/image9.jpeg" ContentType="image/jpeg"/>
  <Override PartName="/ppt/media/image2.wmf" ContentType="image/x-wmf"/>
  <Override PartName="/ppt/media/image8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6858000" cy="9294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"/>
          <p:cNvSpPr/>
          <p:nvPr/>
        </p:nvSpPr>
        <p:spPr>
          <a:xfrm>
            <a:off x="0" y="0"/>
            <a:ext cx="6858000" cy="929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651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3885840" y="0"/>
            <a:ext cx="2971800" cy="4651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914400" y="4416120"/>
            <a:ext cx="5029200" cy="4182840"/>
          </a:xfrm>
          <a:prstGeom prst="rect">
            <a:avLst/>
          </a:prstGeom>
        </p:spPr>
        <p:txBody>
          <a:bodyPr lIns="90000" rIns="90000" tIns="46800" bIns="46800"/>
          <a:p>
            <a:r>
              <a:rPr lang="en-US" sz="12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-360" y="8831160"/>
            <a:ext cx="2971800" cy="465120"/>
          </a:xfrm>
          <a:prstGeom prst="rect">
            <a:avLst/>
          </a:prstGeom>
        </p:spPr>
        <p:txBody>
          <a:bodyPr lIns="90000" rIns="90000" tIns="46800" bIns="46800" anchor="b"/>
          <a:p>
            <a:endParaRPr/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3885840" y="8831160"/>
            <a:ext cx="2971800" cy="465120"/>
          </a:xfrm>
          <a:prstGeom prst="rect">
            <a:avLst/>
          </a:prstGeom>
        </p:spPr>
        <p:txBody>
          <a:bodyPr lIns="90000" rIns="90000" tIns="46800" bIns="46800" anchor="b"/>
          <a:p>
            <a:pPr algn="r"/>
            <a:fld id="{B7D801D4-ADC6-4CAE-BEE7-A0243C3E1BF8}" type="slidenum">
              <a:rPr lang="zh-CN" sz="1200">
                <a:latin typeface="Times New Roman"/>
                <a:ea typeface="SimSu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886200" y="8831160"/>
            <a:ext cx="2971800" cy="4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894A5A22-B674-47B3-BC2B-6096C565BC4F}" type="slidenum">
              <a:rPr lang="zh-CN" sz="1200">
                <a:latin typeface="Times New Roman"/>
                <a:ea typeface="SimSun"/>
              </a:rPr>
              <a:t>&lt;number&gt;</a:t>
            </a:fld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914400" y="4416120"/>
            <a:ext cx="50292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886200" y="8831160"/>
            <a:ext cx="2971800" cy="4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273E423C-82B4-4231-83B3-C796339D834A}" type="slidenum">
              <a:rPr lang="zh-CN" sz="1200">
                <a:latin typeface="Times New Roman"/>
                <a:ea typeface="SimSun"/>
              </a:rPr>
              <a:t>&lt;number&gt;</a:t>
            </a:fld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914400" y="4416120"/>
            <a:ext cx="50292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886200" y="8831160"/>
            <a:ext cx="2971800" cy="4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5D20352C-905B-43D8-8DC0-94063A318A1B}" type="slidenum">
              <a:rPr lang="zh-CN" sz="1200">
                <a:latin typeface="Times New Roman"/>
                <a:ea typeface="SimSun"/>
              </a:rPr>
              <a:t>&lt;number&gt;</a:t>
            </a:fld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914400" y="4416120"/>
            <a:ext cx="50292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886200" y="8831160"/>
            <a:ext cx="2971800" cy="4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45B88E1A-FEE8-4383-AA0D-B55B4A36ED7B}" type="slidenum">
              <a:rPr lang="zh-CN" sz="1200">
                <a:latin typeface="Times New Roman"/>
                <a:ea typeface="SimSun"/>
              </a:rPr>
              <a:t>&lt;number&gt;</a:t>
            </a:fld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914400" y="4416120"/>
            <a:ext cx="50292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886200" y="8831160"/>
            <a:ext cx="2971800" cy="4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8DA6C60D-E475-4228-96F9-F2F81BA8B3FD}" type="slidenum">
              <a:rPr lang="zh-CN" sz="1200">
                <a:latin typeface="Times New Roman"/>
                <a:ea typeface="SimSun"/>
              </a:rPr>
              <a:t>&lt;number&gt;</a:t>
            </a:fld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914400" y="4416120"/>
            <a:ext cx="50292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886200" y="8831160"/>
            <a:ext cx="2971800" cy="4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EE3035A4-EE27-440A-940B-52939EDFBA64}" type="slidenum">
              <a:rPr lang="zh-CN" sz="1200">
                <a:latin typeface="Times New Roman"/>
                <a:ea typeface="SimSun"/>
              </a:rPr>
              <a:t>&lt;number&gt;</a:t>
            </a:fld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914400" y="4416120"/>
            <a:ext cx="50292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86200" y="8831160"/>
            <a:ext cx="2971800" cy="4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35083DCE-7C2E-4F16-80A6-DDB6CF2C5B17}" type="slidenum">
              <a:rPr lang="zh-CN" sz="1200">
                <a:latin typeface="Times New Roman"/>
                <a:ea typeface="SimSun"/>
              </a:rPr>
              <a:t>&lt;number&gt;</a:t>
            </a:fld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914400" y="4416120"/>
            <a:ext cx="50292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886200" y="8831160"/>
            <a:ext cx="2971800" cy="4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CB875CF1-A07A-4B32-B0B0-6F6C37C38A15}" type="slidenum">
              <a:rPr lang="zh-CN" sz="1200">
                <a:latin typeface="Times New Roman"/>
                <a:ea typeface="SimSun"/>
              </a:rPr>
              <a:t>&lt;number&gt;</a:t>
            </a:fld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914400" y="4416120"/>
            <a:ext cx="50292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886200" y="8831160"/>
            <a:ext cx="2971800" cy="4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001499E3-4F20-4DFD-9CEB-A54732F462D6}" type="slidenum">
              <a:rPr lang="zh-CN" sz="1200">
                <a:latin typeface="Times New Roman"/>
                <a:ea typeface="SimSun"/>
              </a:rPr>
              <a:t>&lt;number&gt;</a:t>
            </a:fld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914400" y="4416120"/>
            <a:ext cx="50292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886200" y="8831160"/>
            <a:ext cx="2971800" cy="4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D790304A-BC9F-477E-88FB-B8E034A97F4D}" type="slidenum">
              <a:rPr lang="zh-CN" sz="1200">
                <a:latin typeface="Times New Roman"/>
                <a:ea typeface="SimSun"/>
              </a:rPr>
              <a:t>&lt;number&gt;</a:t>
            </a:fld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914400" y="4416120"/>
            <a:ext cx="5029200" cy="4182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2860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b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2860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b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2860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b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993320" y="1981080"/>
            <a:ext cx="5157000" cy="411480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993320" y="1981080"/>
            <a:ext cx="5157000" cy="411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2860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b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860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b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860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b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2860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b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28600" y="456840"/>
            <a:ext cx="7772400" cy="529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2860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b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860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b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2860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b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2860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b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860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b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2860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b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2860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b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1993320" y="1981080"/>
            <a:ext cx="5157000" cy="411480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1993320" y="1981080"/>
            <a:ext cx="5157000" cy="411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860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b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b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860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b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28600" y="456840"/>
            <a:ext cx="7772400" cy="529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2860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b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85800" y="413064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2860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b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8480" y="413064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2860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b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8480" y="1981080"/>
            <a:ext cx="37926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85800" y="4130640"/>
            <a:ext cx="7772400" cy="19627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860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b"/>
          <a:p>
            <a:r>
              <a:rPr lang="en-US" sz="4400">
                <a:latin typeface="Tahoma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80000"/>
              <a:buFont typeface="Wingdings" charset="2"/>
              <a:buChar char=""/>
            </a:pPr>
            <a:r>
              <a:rPr lang="en-US" sz="3200">
                <a:latin typeface="Tahoma"/>
              </a:rPr>
              <a:t>Click to edit the outline text format</a:t>
            </a:r>
            <a:endParaRPr/>
          </a:p>
          <a:p>
            <a:pPr lvl="1">
              <a:buSzPct val="70000"/>
              <a:buFont typeface="Wingdings" charset="2"/>
              <a:buChar char=""/>
            </a:pPr>
            <a:r>
              <a:rPr lang="en-US" sz="2800">
                <a:latin typeface="Tahoma"/>
              </a:rPr>
              <a:t>Second Outline Level</a:t>
            </a:r>
            <a:endParaRPr/>
          </a:p>
          <a:p>
            <a:pPr lvl="2">
              <a:buSzPct val="65000"/>
              <a:buFont typeface="Wingdings" charset="2"/>
              <a:buChar char=""/>
            </a:pPr>
            <a:r>
              <a:rPr lang="en-US" sz="2400">
                <a:latin typeface="Tahoma"/>
              </a:rPr>
              <a:t>Third Outline Level</a:t>
            </a:r>
            <a:endParaRPr/>
          </a:p>
          <a:p>
            <a:pPr lvl="3">
              <a:buFont typeface="Tahoma"/>
              <a:buChar char="–"/>
            </a:pPr>
            <a:r>
              <a:rPr lang="en-US" sz="2000">
                <a:latin typeface="Tahoma"/>
              </a:rPr>
              <a:t>Fourth Outline Level</a:t>
            </a:r>
            <a:endParaRPr/>
          </a:p>
          <a:p>
            <a:pPr lvl="4">
              <a:buSzPct val="55000"/>
              <a:buFont typeface="Wingdings" charset="2"/>
              <a:buChar char=""/>
            </a:pPr>
            <a:r>
              <a:rPr lang="en-US" sz="2000">
                <a:latin typeface="Tahoma"/>
              </a:rPr>
              <a:t>Fifth Outline Level</a:t>
            </a:r>
            <a:endParaRPr/>
          </a:p>
          <a:p>
            <a:pPr lvl="5">
              <a:buSzPct val="55000"/>
              <a:buFont typeface="Wingdings" charset="2"/>
              <a:buChar char=""/>
            </a:pPr>
            <a:r>
              <a:rPr lang="en-US" sz="2000">
                <a:latin typeface="Tahoma"/>
              </a:rPr>
              <a:t>Sixth Outline Level</a:t>
            </a:r>
            <a:endParaRPr/>
          </a:p>
          <a:p>
            <a:pPr lvl="6">
              <a:buSzPct val="55000"/>
              <a:buFont typeface="Wingdings" charset="2"/>
              <a:buChar char=""/>
            </a:pPr>
            <a:r>
              <a:rPr lang="en-US" sz="2000">
                <a:latin typeface="Tahoma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b="1" lang="zh-CN" sz="2400">
                <a:latin typeface="Times New Roman"/>
              </a:rPr>
              <a:t>15／4／17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b="1" lang="zh-CN" sz="2400">
                <a:latin typeface="Times New Roman"/>
              </a:rPr>
              <a:t>DRAFT - Confidential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fld id="{D1337F30-A2DB-4D9C-90A8-FEC171FA63BB}" type="slidenum">
              <a:rPr b="1" lang="zh-CN" sz="2400">
                <a:latin typeface="Times New Roman"/>
              </a:rPr>
              <a:t>&lt;number&gt;</a:t>
            </a:fld>
            <a:endParaRPr/>
          </a:p>
        </p:txBody>
      </p:sp>
      <p:sp>
        <p:nvSpPr>
          <p:cNvPr id="5" name="CustomShape 6"/>
          <p:cNvSpPr/>
          <p:nvPr/>
        </p:nvSpPr>
        <p:spPr>
          <a:xfrm>
            <a:off x="0" y="1638360"/>
            <a:ext cx="3343320" cy="122040"/>
          </a:xfrm>
          <a:prstGeom prst="rect">
            <a:avLst/>
          </a:prstGeom>
          <a:solidFill>
            <a:srgbClr val="000066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" name="Picture 8" descr="MCBS00386_0000[1]"/>
          <p:cNvPicPr/>
          <p:nvPr/>
        </p:nvPicPr>
        <p:blipFill>
          <a:blip r:embed="rId3"/>
          <a:stretch/>
        </p:blipFill>
        <p:spPr>
          <a:xfrm>
            <a:off x="8153280" y="152280"/>
            <a:ext cx="819360" cy="666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825480" cy="6858000"/>
          </a:xfrm>
          <a:prstGeom prst="rect">
            <a:avLst/>
          </a:prstGeom>
          <a:solidFill>
            <a:srgbClr val="cc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0" y="3543480"/>
            <a:ext cx="3343320" cy="122040"/>
          </a:xfrm>
          <a:prstGeom prst="rect">
            <a:avLst/>
          </a:prstGeom>
          <a:solidFill>
            <a:srgbClr val="000066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Picture 9" descr="MCBS00386_0000[1]"/>
          <p:cNvPicPr/>
          <p:nvPr/>
        </p:nvPicPr>
        <p:blipFill>
          <a:blip r:embed="rId3"/>
          <a:stretch/>
        </p:blipFill>
        <p:spPr>
          <a:xfrm>
            <a:off x="8001000" y="152280"/>
            <a:ext cx="971640" cy="790560"/>
          </a:xfrm>
          <a:prstGeom prst="rect">
            <a:avLst/>
          </a:prstGeom>
          <a:ln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22860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b"/>
          <a:p>
            <a:r>
              <a:rPr lang="en-US" sz="4400">
                <a:latin typeface="Tahoma"/>
              </a:rPr>
              <a:t>Click to edit the title text format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rIns="90000" tIns="46800" bIns="46800"/>
          <a:p>
            <a:pPr>
              <a:buSzPct val="80000"/>
              <a:buFont typeface="Wingdings" charset="2"/>
              <a:buChar char=""/>
            </a:pPr>
            <a:r>
              <a:rPr lang="en-US" sz="3200">
                <a:latin typeface="Tahoma"/>
              </a:rPr>
              <a:t>Click to edit the outline text format</a:t>
            </a:r>
            <a:endParaRPr/>
          </a:p>
          <a:p>
            <a:pPr lvl="1">
              <a:buSzPct val="70000"/>
              <a:buFont typeface="Wingdings" charset="2"/>
              <a:buChar char=""/>
            </a:pPr>
            <a:r>
              <a:rPr lang="en-US" sz="2800">
                <a:latin typeface="Tahoma"/>
              </a:rPr>
              <a:t>Second Outline Level</a:t>
            </a:r>
            <a:endParaRPr/>
          </a:p>
          <a:p>
            <a:pPr lvl="2">
              <a:buSzPct val="65000"/>
              <a:buFont typeface="Wingdings" charset="2"/>
              <a:buChar char=""/>
            </a:pPr>
            <a:r>
              <a:rPr lang="en-US" sz="2400">
                <a:latin typeface="Tahoma"/>
              </a:rPr>
              <a:t>Third Outline Level</a:t>
            </a:r>
            <a:endParaRPr/>
          </a:p>
          <a:p>
            <a:pPr lvl="3">
              <a:buFont typeface="Tahoma"/>
              <a:buChar char="–"/>
            </a:pPr>
            <a:r>
              <a:rPr lang="en-US" sz="2000">
                <a:latin typeface="Tahoma"/>
              </a:rPr>
              <a:t>Fourth Outline Level</a:t>
            </a:r>
            <a:endParaRPr/>
          </a:p>
          <a:p>
            <a:pPr lvl="4">
              <a:buSzPct val="55000"/>
              <a:buFont typeface="Wingdings" charset="2"/>
              <a:buChar char=""/>
            </a:pPr>
            <a:r>
              <a:rPr lang="en-US" sz="2000">
                <a:latin typeface="Tahoma"/>
              </a:rPr>
              <a:t>Fifth Outline Level</a:t>
            </a:r>
            <a:endParaRPr/>
          </a:p>
          <a:p>
            <a:pPr lvl="5">
              <a:buSzPct val="55000"/>
              <a:buFont typeface="Wingdings" charset="2"/>
              <a:buChar char=""/>
            </a:pPr>
            <a:r>
              <a:rPr lang="en-US" sz="2000">
                <a:latin typeface="Tahoma"/>
              </a:rPr>
              <a:t>Sixth Outline Level</a:t>
            </a:r>
            <a:endParaRPr/>
          </a:p>
          <a:p>
            <a:pPr lvl="6">
              <a:buSzPct val="55000"/>
              <a:buFont typeface="Wingdings" charset="2"/>
              <a:buChar char=""/>
            </a:pPr>
            <a:r>
              <a:rPr lang="en-US" sz="2000">
                <a:latin typeface="Tahoma"/>
              </a:rPr>
              <a:t>Seventh Outline Level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837720" y="6248520"/>
            <a:ext cx="175284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zh-CN" sz="1400">
                <a:solidFill>
                  <a:srgbClr val="ccecff"/>
                </a:solidFill>
                <a:latin typeface="Times New Roman"/>
                <a:ea typeface="SimSun"/>
              </a:rPr>
              <a:t>15／4／17</a:t>
            </a:r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276360" y="6248520"/>
            <a:ext cx="2895480" cy="457200"/>
          </a:xfrm>
          <a:prstGeom prst="rect">
            <a:avLst/>
          </a:prstGeom>
        </p:spPr>
        <p:txBody>
          <a:bodyPr lIns="90000" rIns="90000" tIns="46800" bIns="46800"/>
          <a:p>
            <a:pPr algn="ctr"/>
            <a:r>
              <a:rPr lang="zh-CN" sz="1400">
                <a:solidFill>
                  <a:srgbClr val="ccecff"/>
                </a:solidFill>
                <a:latin typeface="Times New Roman"/>
                <a:ea typeface="SimSun"/>
              </a:rPr>
              <a:t>DRAFT - Confidential</a:t>
            </a:r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6933960" y="6248520"/>
            <a:ext cx="1904760" cy="457200"/>
          </a:xfrm>
          <a:prstGeom prst="rect">
            <a:avLst/>
          </a:prstGeom>
        </p:spPr>
        <p:txBody>
          <a:bodyPr lIns="90000" rIns="90000" tIns="46800" bIns="46800"/>
          <a:p>
            <a:pPr algn="r"/>
            <a:fld id="{E6E98521-82A8-4064-924A-F240B269E50E}" type="slidenum">
              <a:rPr lang="zh-CN" sz="1400">
                <a:solidFill>
                  <a:srgbClr val="ccecff"/>
                </a:solidFill>
                <a:latin typeface="Times New Roman"/>
                <a:ea typeface="SimSu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1099800"/>
            <a:ext cx="7925040" cy="3352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/>
            <a:r>
              <a:rPr lang="en-US" sz="2400">
                <a:solidFill>
                  <a:srgbClr val="ccffff"/>
                </a:solidFill>
                <a:latin typeface="Tahoma"/>
              </a:rPr>
              <a:t>Technology  Entrepreneur E-145</a:t>
            </a:r>
            <a:r>
              <a:rPr lang="en-US" sz="2400">
                <a:solidFill>
                  <a:srgbClr val="ccffff"/>
                </a:solidFill>
                <a:latin typeface="Tahoma"/>
              </a:rPr>
              <a:t>
</a:t>
            </a:r>
            <a:r>
              <a:rPr lang="en-US" sz="2400">
                <a:solidFill>
                  <a:srgbClr val="ccffff"/>
                </a:solidFill>
                <a:latin typeface="Tahoma"/>
              </a:rPr>
              <a:t>
</a:t>
            </a:r>
            <a:r>
              <a:rPr lang="en-US" sz="2400">
                <a:solidFill>
                  <a:srgbClr val="ccffff"/>
                </a:solidFill>
                <a:latin typeface="Tahoma"/>
              </a:rPr>
              <a:t>
</a:t>
            </a:r>
            <a:r>
              <a:rPr b="1" lang="en-US" sz="6600">
                <a:solidFill>
                  <a:srgbClr val="ffff00"/>
                </a:solidFill>
                <a:latin typeface="Tahoma"/>
                <a:ea typeface="SimSun"/>
              </a:rPr>
              <a:t>Acid Test</a:t>
            </a:r>
            <a:r>
              <a:rPr b="1" lang="en-US" sz="6600">
                <a:solidFill>
                  <a:srgbClr val="ffff00"/>
                </a:solidFill>
                <a:latin typeface="Tahoma"/>
                <a:ea typeface="SimSun"/>
              </a:rPr>
              <a:t>
</a:t>
            </a:r>
            <a:r>
              <a:rPr b="1" i="1" lang="en-US" sz="2400">
                <a:solidFill>
                  <a:srgbClr val="ffff00"/>
                </a:solidFill>
                <a:latin typeface="Tahoma"/>
                <a:ea typeface="SimSun"/>
              </a:rPr>
              <a:t>(under  the 5-Legs Table deal evaluation method)</a:t>
            </a:r>
            <a:r>
              <a:rPr b="1" i="1" lang="en-US" sz="3600">
                <a:solidFill>
                  <a:srgbClr val="0066ff"/>
                </a:solidFill>
                <a:latin typeface="Tahoma"/>
                <a:ea typeface="SimSun"/>
              </a:rPr>
              <a:t>
</a:t>
            </a:r>
            <a:r>
              <a:rPr i="1" lang="en-US" sz="2800">
                <a:solidFill>
                  <a:srgbClr val="99ccff"/>
                </a:solidFill>
                <a:latin typeface="Tahoma"/>
                <a:ea typeface="SimSun"/>
              </a:rPr>
              <a:t>For Discussion Purpose only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685440" y="3733920"/>
            <a:ext cx="7877160" cy="1334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i="1" lang="en-US" sz="3200">
                <a:latin typeface="Verdana"/>
                <a:ea typeface="SimSun"/>
              </a:rPr>
              <a:t>Stanford Mentor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3600">
                <a:latin typeface="Verdana"/>
                <a:ea typeface="SimSun"/>
              </a:rPr>
              <a:t>Henry H. Wong</a:t>
            </a:r>
            <a:endParaRPr/>
          </a:p>
          <a:p>
            <a:pPr algn="r"/>
            <a:r>
              <a:rPr b="1" i="1" lang="en-US">
                <a:solidFill>
                  <a:srgbClr val="ccecff"/>
                </a:solidFill>
                <a:latin typeface="Tahoma"/>
                <a:ea typeface="SimSun"/>
              </a:rPr>
              <a:t>Mobile #  (408) 234-6810</a:t>
            </a:r>
            <a:endParaRPr/>
          </a:p>
          <a:p>
            <a:pPr algn="r"/>
            <a:r>
              <a:rPr b="1" i="1" lang="en-US">
                <a:solidFill>
                  <a:srgbClr val="99ccff"/>
                </a:solidFill>
                <a:latin typeface="Tahoma"/>
                <a:ea typeface="SimSun"/>
              </a:rPr>
              <a:t>Henry@Garage.com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2860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/>
            <a:r>
              <a:rPr b="1" lang="en-US" sz="4400" u="sng">
                <a:latin typeface="Tahoma"/>
                <a:ea typeface="SimSun"/>
              </a:rPr>
              <a:t>SUMMARY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380520" y="1981080"/>
            <a:ext cx="861084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Team</a:t>
            </a:r>
            <a:r>
              <a:rPr lang="en-US" sz="2800">
                <a:latin typeface="Tahoma"/>
                <a:ea typeface="SimSun"/>
              </a:rPr>
              <a:t>	</a:t>
            </a:r>
            <a:endParaRPr/>
          </a:p>
          <a:p>
            <a:pPr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Market - Problem Statement, Positioning, TAM-SAM</a:t>
            </a:r>
            <a:endParaRPr/>
          </a:p>
          <a:p>
            <a:pPr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Technology – Barrier to Entry</a:t>
            </a:r>
            <a:endParaRPr/>
          </a:p>
          <a:p>
            <a:pPr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Customers – Name potential customers </a:t>
            </a:r>
            <a:endParaRPr/>
          </a:p>
          <a:p>
            <a:pPr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Special Connections – Who do you know?</a:t>
            </a:r>
            <a:endParaRPr/>
          </a:p>
          <a:p>
            <a:pPr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Financials</a:t>
            </a:r>
            <a:endParaRPr/>
          </a:p>
          <a:p>
            <a:pPr>
              <a:buSzPct val="80000"/>
              <a:buFont typeface="Wingdings" charset="2"/>
              <a:buChar char=""/>
            </a:pPr>
            <a:r>
              <a:rPr b="1" lang="en-US" sz="2800">
                <a:solidFill>
                  <a:srgbClr val="ffff00"/>
                </a:solidFill>
                <a:latin typeface="Tahoma"/>
                <a:ea typeface="SimSun"/>
              </a:rPr>
              <a:t>Summary (Closing Statement :O)</a:t>
            </a:r>
            <a:endParaRPr/>
          </a:p>
          <a:p>
            <a:pPr>
              <a:buSzPct val="80000"/>
              <a:buFont typeface="Wingdings" charset="2"/>
              <a:buChar char=""/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38052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/>
            <a:r>
              <a:rPr lang="en-US" sz="4400">
                <a:latin typeface="Tahoma"/>
                <a:ea typeface="SimSun"/>
              </a:rPr>
              <a:t>Henry H. Wong 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-457200" y="1752480"/>
            <a:ext cx="9601200" cy="5105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>
              <a:buSzPct val="70000"/>
              <a:buFont typeface="Wingdings" charset="2"/>
              <a:buChar char=""/>
            </a:pPr>
            <a:r>
              <a:rPr lang="en-US" sz="2400">
                <a:latin typeface="Tahoma"/>
                <a:ea typeface="SimSun"/>
              </a:rPr>
              <a:t>30 years VC &amp; Entrepreneur in Silicon Valley</a:t>
            </a:r>
            <a:endParaRPr/>
          </a:p>
          <a:p>
            <a:pPr lvl="1">
              <a:buSzPct val="70000"/>
              <a:buFont typeface="Wingdings" charset="2"/>
              <a:buChar char=""/>
            </a:pPr>
            <a:r>
              <a:rPr lang="en-US" sz="2400" u="sng">
                <a:latin typeface="Tahoma"/>
                <a:ea typeface="SimSun"/>
              </a:rPr>
              <a:t>Founder</a:t>
            </a:r>
            <a:r>
              <a:rPr lang="en-US" sz="2400">
                <a:latin typeface="Tahoma"/>
                <a:ea typeface="SimSun"/>
              </a:rPr>
              <a:t> of 5 Startups,</a:t>
            </a:r>
            <a:r>
              <a:rPr b="1" lang="zh-CN" sz="2400">
                <a:latin typeface="Tahoma"/>
                <a:ea typeface="SimSun"/>
              </a:rPr>
              <a:t> </a:t>
            </a:r>
            <a:r>
              <a:rPr lang="en-US" sz="2400">
                <a:latin typeface="Tahoma"/>
                <a:ea typeface="SimSun"/>
              </a:rPr>
              <a:t>EXITS:  </a:t>
            </a:r>
            <a:r>
              <a:rPr lang="en-US" sz="2000">
                <a:latin typeface="Tahoma"/>
                <a:ea typeface="SimSun"/>
              </a:rPr>
              <a:t>SS8 Networks, XaQti Corp, IP Communications, CNet, Combinet (ISDN Systems)</a:t>
            </a:r>
            <a:endParaRPr/>
          </a:p>
          <a:p>
            <a:pPr lvl="1">
              <a:buSzPct val="70000"/>
              <a:buFont typeface="Wingdings" charset="2"/>
              <a:buChar char=""/>
            </a:pPr>
            <a:r>
              <a:rPr lang="en-US" sz="2400">
                <a:latin typeface="Tahoma"/>
                <a:ea typeface="SimSun"/>
              </a:rPr>
              <a:t>International Working Experience: </a:t>
            </a:r>
            <a:endParaRPr/>
          </a:p>
          <a:p>
            <a:pPr lvl="2">
              <a:buSzPct val="65000"/>
              <a:buFont typeface="Wingdings" charset="2"/>
              <a:buChar char=""/>
            </a:pPr>
            <a:r>
              <a:rPr lang="en-US">
                <a:latin typeface="Tahoma"/>
                <a:ea typeface="SimSun"/>
              </a:rPr>
              <a:t>Started SS8 China in Beijing; Worked in China for Crystal Ventures</a:t>
            </a:r>
            <a:endParaRPr/>
          </a:p>
          <a:p>
            <a:pPr lvl="2">
              <a:buSzPct val="65000"/>
              <a:buFont typeface="Wingdings" charset="2"/>
              <a:buChar char=""/>
            </a:pPr>
            <a:r>
              <a:rPr lang="en-US">
                <a:latin typeface="Tahoma"/>
                <a:ea typeface="SimSun"/>
              </a:rPr>
              <a:t>Started SS8 Ottawa; CNet Latin America, CNet Europe.</a:t>
            </a:r>
            <a:endParaRPr/>
          </a:p>
          <a:p>
            <a:pPr lvl="1">
              <a:buSzPct val="70000"/>
              <a:buFont typeface="Wingdings" charset="2"/>
              <a:buChar char=""/>
            </a:pPr>
            <a:r>
              <a:rPr lang="en-US" sz="2400">
                <a:latin typeface="Tahoma"/>
                <a:ea typeface="SimSun"/>
              </a:rPr>
              <a:t>Advisory Board: Woodside Fund, Garage, Authosis Semiconductor Fund</a:t>
            </a:r>
            <a:endParaRPr/>
          </a:p>
          <a:p>
            <a:pPr lvl="1">
              <a:buSzPct val="70000"/>
              <a:buFont typeface="Wingdings" charset="2"/>
              <a:buChar char=""/>
            </a:pPr>
            <a:r>
              <a:rPr lang="en-US" sz="2400">
                <a:latin typeface="Tahoma"/>
                <a:ea typeface="SimSun"/>
              </a:rPr>
              <a:t>Entrepreneur-of-the-Year 2002 Finalist</a:t>
            </a:r>
            <a:endParaRPr/>
          </a:p>
          <a:p>
            <a:pPr lvl="1">
              <a:buSzPct val="70000"/>
              <a:buFont typeface="Wingdings" charset="2"/>
              <a:buChar char=""/>
            </a:pPr>
            <a:r>
              <a:rPr lang="en-US" sz="2400">
                <a:latin typeface="Tahoma"/>
                <a:ea typeface="SimSun"/>
              </a:rPr>
              <a:t>MBA Telecommunications, Golden Gate University</a:t>
            </a:r>
            <a:endParaRPr/>
          </a:p>
          <a:p>
            <a:pPr lvl="1">
              <a:buSzPct val="70000"/>
              <a:buFont typeface="Wingdings" charset="2"/>
              <a:buChar char=""/>
            </a:pPr>
            <a:r>
              <a:rPr lang="en-US" sz="2400">
                <a:latin typeface="Tahoma"/>
                <a:ea typeface="SimSun"/>
              </a:rPr>
              <a:t>BSc Business, University of Utah</a:t>
            </a:r>
            <a:endParaRPr/>
          </a:p>
          <a:p>
            <a:pPr lvl="1">
              <a:buSzPct val="70000"/>
              <a:buFont typeface="Wingdings" charset="2"/>
              <a:buChar char=""/>
            </a:pPr>
            <a:r>
              <a:rPr lang="en-US" sz="2400">
                <a:latin typeface="Tahoma"/>
                <a:ea typeface="SimSun"/>
              </a:rPr>
              <a:t>Mentor, Stanford GSB School Entrepreneur MBA Class</a:t>
            </a:r>
            <a:endParaRPr/>
          </a:p>
          <a:p>
            <a:pPr lvl="1">
              <a:buSzPct val="70000"/>
              <a:buFont typeface="Wingdings" charset="2"/>
              <a:buChar char=""/>
            </a:pPr>
            <a:endParaRPr/>
          </a:p>
          <a:p>
            <a:pPr lvl="2">
              <a:buSzPct val="65000"/>
              <a:buFont typeface="Wingdings" charset="2"/>
              <a:buChar char=""/>
            </a:pP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28240" y="762120"/>
            <a:ext cx="8458200" cy="838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/>
            <a:r>
              <a:rPr lang="zh-CN" sz="4400">
                <a:latin typeface="Tahoma"/>
                <a:ea typeface="SimSun"/>
              </a:rPr>
              <a:t>
</a:t>
            </a:r>
            <a:r>
              <a:rPr lang="zh-CN" sz="4400">
                <a:latin typeface="Tahoma"/>
                <a:ea typeface="SimSun"/>
              </a:rPr>
              <a:t>
</a:t>
            </a:r>
            <a:r>
              <a:rPr lang="zh-CN" sz="4400">
                <a:latin typeface="Tahoma"/>
                <a:ea typeface="SimSun"/>
              </a:rPr>
              <a:t>
</a:t>
            </a:r>
            <a:r>
              <a:rPr lang="zh-CN" sz="4400">
                <a:latin typeface="Tahoma"/>
                <a:ea typeface="SimSun"/>
              </a:rPr>
              <a:t>
</a:t>
            </a:r>
            <a:r>
              <a:rPr lang="en-US" sz="4400">
                <a:latin typeface="Tahoma"/>
                <a:ea typeface="SimSun"/>
              </a:rPr>
              <a:t>Acid Test ? 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-360" y="1752120"/>
            <a:ext cx="8915400" cy="541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0000"/>
              </a:lnSpc>
              <a:buSzPct val="80000"/>
              <a:buFont typeface="Wingdings" charset="2"/>
              <a:buChar char=""/>
            </a:pPr>
            <a:r>
              <a:rPr b="1" lang="en-US" sz="2800">
                <a:solidFill>
                  <a:srgbClr val="ffff00"/>
                </a:solidFill>
                <a:latin typeface="Tahoma"/>
                <a:ea typeface="SimSun"/>
              </a:rPr>
              <a:t>Team</a:t>
            </a:r>
            <a:r>
              <a:rPr b="1" lang="en-US" sz="2800">
                <a:latin typeface="Tahoma"/>
                <a:ea typeface="SimSun"/>
              </a:rPr>
              <a:t> -  cohesiveness </a:t>
            </a:r>
            <a:endParaRPr/>
          </a:p>
          <a:p>
            <a:pPr>
              <a:lnSpc>
                <a:spcPct val="80000"/>
              </a:lnSpc>
              <a:buSzPct val="80000"/>
              <a:buFont typeface="Wingdings" charset="2"/>
              <a:buChar char=""/>
            </a:pPr>
            <a:r>
              <a:rPr b="1" lang="en-US" sz="2800">
                <a:solidFill>
                  <a:srgbClr val="ffff00"/>
                </a:solidFill>
                <a:latin typeface="Tahoma"/>
                <a:ea typeface="SimSun"/>
              </a:rPr>
              <a:t>Market</a:t>
            </a:r>
            <a:r>
              <a:rPr b="1" lang="en-US" sz="2800">
                <a:latin typeface="Tahoma"/>
                <a:ea typeface="SimSun"/>
              </a:rPr>
              <a:t> - Problem Statement, Positioning, </a:t>
            </a:r>
            <a:r>
              <a:rPr b="1" lang="en-US" sz="2800">
                <a:latin typeface="Tahoma"/>
                <a:ea typeface="SimSun"/>
              </a:rPr>
              <a:t>	</a:t>
            </a:r>
            <a:r>
              <a:rPr b="1" lang="en-US" sz="2800">
                <a:latin typeface="Tahoma"/>
                <a:ea typeface="SimSun"/>
              </a:rPr>
              <a:t>	</a:t>
            </a:r>
            <a:r>
              <a:rPr b="1" lang="en-US" sz="2800">
                <a:latin typeface="Tahoma"/>
                <a:ea typeface="SimSun"/>
              </a:rPr>
              <a:t>          Total Available Market (TAM-SAM)</a:t>
            </a:r>
            <a:endParaRPr/>
          </a:p>
          <a:p>
            <a:pPr>
              <a:lnSpc>
                <a:spcPct val="80000"/>
              </a:lnSpc>
              <a:buSzPct val="80000"/>
              <a:buFont typeface="Wingdings" charset="2"/>
              <a:buChar char=""/>
            </a:pPr>
            <a:r>
              <a:rPr b="1" lang="en-US" sz="2800">
                <a:solidFill>
                  <a:srgbClr val="ffff00"/>
                </a:solidFill>
                <a:latin typeface="Tahoma"/>
                <a:ea typeface="SimSun"/>
              </a:rPr>
              <a:t>Technology</a:t>
            </a:r>
            <a:r>
              <a:rPr b="1" lang="en-US" sz="2800">
                <a:latin typeface="Tahoma"/>
                <a:ea typeface="SimSun"/>
              </a:rPr>
              <a:t> – Barrier to Entry, IP Patent</a:t>
            </a:r>
            <a:endParaRPr/>
          </a:p>
          <a:p>
            <a:pPr>
              <a:lnSpc>
                <a:spcPct val="80000"/>
              </a:lnSpc>
              <a:buSzPct val="80000"/>
              <a:buFont typeface="Wingdings" charset="2"/>
              <a:buChar char=""/>
            </a:pPr>
            <a:r>
              <a:rPr b="1" lang="en-US" sz="2800">
                <a:solidFill>
                  <a:srgbClr val="ffff00"/>
                </a:solidFill>
                <a:latin typeface="Tahoma"/>
                <a:ea typeface="SimSun"/>
              </a:rPr>
              <a:t>Customers</a:t>
            </a:r>
            <a:r>
              <a:rPr b="1" lang="en-US" sz="2800">
                <a:latin typeface="Tahoma"/>
                <a:ea typeface="SimSun"/>
              </a:rPr>
              <a:t> – Name potential customers </a:t>
            </a:r>
            <a:endParaRPr/>
          </a:p>
          <a:p>
            <a:pPr>
              <a:lnSpc>
                <a:spcPct val="80000"/>
              </a:lnSpc>
              <a:buSzPct val="80000"/>
              <a:buFont typeface="Wingdings" charset="2"/>
              <a:buChar char=""/>
            </a:pPr>
            <a:r>
              <a:rPr b="1" lang="en-US" sz="2800">
                <a:solidFill>
                  <a:srgbClr val="ffff00"/>
                </a:solidFill>
                <a:latin typeface="Tahoma"/>
                <a:ea typeface="SimSun"/>
              </a:rPr>
              <a:t>Special Connections </a:t>
            </a:r>
            <a:r>
              <a:rPr b="1" lang="en-US" sz="2800">
                <a:latin typeface="Tahoma"/>
                <a:ea typeface="SimSun"/>
              </a:rPr>
              <a:t>– Old Boy’s Network, </a:t>
            </a:r>
            <a:endParaRPr/>
          </a:p>
          <a:p>
            <a:pPr lvl="1">
              <a:lnSpc>
                <a:spcPct val="80000"/>
              </a:lnSpc>
            </a:pPr>
            <a:r>
              <a:rPr b="1" lang="en-US" sz="2400">
                <a:latin typeface="Tahoma"/>
                <a:ea typeface="SimSun"/>
              </a:rPr>
              <a:t>Who do you know that knows you? </a:t>
            </a:r>
            <a:endParaRPr/>
          </a:p>
          <a:p>
            <a:pPr>
              <a:lnSpc>
                <a:spcPct val="80000"/>
              </a:lnSpc>
              <a:buSzPct val="80000"/>
              <a:buFont typeface="Wingdings" charset="2"/>
              <a:buChar char=""/>
            </a:pPr>
            <a:r>
              <a:rPr b="1" lang="en-US" sz="2800">
                <a:latin typeface="Tahoma"/>
                <a:ea typeface="SimSun"/>
              </a:rPr>
              <a:t>Financials</a:t>
            </a:r>
            <a:endParaRPr/>
          </a:p>
          <a:p>
            <a:pPr>
              <a:lnSpc>
                <a:spcPct val="80000"/>
              </a:lnSpc>
              <a:buSzPct val="80000"/>
              <a:buFont typeface="Wingdings" charset="2"/>
              <a:buChar char=""/>
            </a:pPr>
            <a:r>
              <a:rPr b="1" lang="en-US" sz="2800">
                <a:latin typeface="Tahoma"/>
                <a:ea typeface="SimSun"/>
              </a:rPr>
              <a:t>Summary</a:t>
            </a:r>
            <a:endParaRPr/>
          </a:p>
          <a:p>
            <a:pPr>
              <a:lnSpc>
                <a:spcPct val="80000"/>
              </a:lnSpc>
              <a:buSzPct val="80000"/>
              <a:buFont typeface="Wingdings" charset="2"/>
              <a:buChar char=""/>
            </a:pPr>
            <a:endParaRPr/>
          </a:p>
          <a:p>
            <a:pPr>
              <a:lnSpc>
                <a:spcPct val="80000"/>
              </a:lnSpc>
            </a:pPr>
            <a:r>
              <a:rPr i="1" lang="en-US">
                <a:solidFill>
                  <a:srgbClr val="ffff00"/>
                </a:solidFill>
                <a:latin typeface="Tahoma"/>
                <a:ea typeface="SimSun"/>
              </a:rPr>
              <a:t>NOTE:  This is only for the purpose of Brainstorm &amp; Discussion.  </a:t>
            </a:r>
            <a:endParaRPr/>
          </a:p>
          <a:p>
            <a:pPr>
              <a:lnSpc>
                <a:spcPct val="80000"/>
              </a:lnSpc>
            </a:pPr>
            <a:r>
              <a:rPr i="1" lang="en-US">
                <a:solidFill>
                  <a:srgbClr val="ffff00"/>
                </a:solidFill>
                <a:latin typeface="Tahoma"/>
                <a:ea typeface="SimSun"/>
              </a:rPr>
              <a:t>There is no secret to success, other than “</a:t>
            </a:r>
            <a:r>
              <a:rPr b="1" i="1" lang="en-US">
                <a:solidFill>
                  <a:srgbClr val="ff0000"/>
                </a:solidFill>
                <a:latin typeface="Tahoma"/>
                <a:ea typeface="SimSun"/>
              </a:rPr>
              <a:t>Walk Fast, Think Hard &amp; Work Smart</a:t>
            </a:r>
            <a:r>
              <a:rPr i="1" lang="en-US">
                <a:solidFill>
                  <a:srgbClr val="ffff00"/>
                </a:solidFill>
                <a:latin typeface="Tahoma"/>
                <a:ea typeface="SimSun"/>
              </a:rPr>
              <a:t>”.</a:t>
            </a:r>
            <a:endParaRPr/>
          </a:p>
          <a:p>
            <a:pPr>
              <a:lnSpc>
                <a:spcPct val="80000"/>
              </a:lnSpc>
            </a:pPr>
            <a:r>
              <a:rPr i="1" lang="en-US">
                <a:solidFill>
                  <a:srgbClr val="ffff00"/>
                </a:solidFill>
                <a:latin typeface="Tahoma"/>
                <a:ea typeface="SimSun"/>
              </a:rPr>
              <a:t>Nothing can replace Blood Sweat &amp; Tears !!!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85800" y="1752120"/>
            <a:ext cx="7772400" cy="4953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SzPct val="80000"/>
              <a:buFont typeface="Wingdings" charset="2"/>
              <a:buChar char=""/>
            </a:pPr>
            <a:r>
              <a:rPr b="1" lang="en-US" sz="2800">
                <a:solidFill>
                  <a:srgbClr val="ffff00"/>
                </a:solidFill>
                <a:latin typeface="Tahoma"/>
                <a:ea typeface="SimSun"/>
              </a:rPr>
              <a:t>Team</a:t>
            </a:r>
            <a:r>
              <a:rPr b="1" lang="en-US" sz="2800">
                <a:solidFill>
                  <a:srgbClr val="ffff00"/>
                </a:solidFill>
                <a:latin typeface="Tahoma"/>
                <a:ea typeface="SimSun"/>
              </a:rPr>
              <a:t>	</a:t>
            </a:r>
            <a:endParaRPr/>
          </a:p>
          <a:p>
            <a:pPr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Market - Problem Statement, Positioning, TAM-SAM</a:t>
            </a:r>
            <a:endParaRPr/>
          </a:p>
          <a:p>
            <a:pPr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Technology – Barrier to Entry</a:t>
            </a:r>
            <a:endParaRPr/>
          </a:p>
          <a:p>
            <a:pPr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Customers – Name potential customers </a:t>
            </a:r>
            <a:endParaRPr/>
          </a:p>
          <a:p>
            <a:pPr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Special Guanxi Connections – Who do you know?</a:t>
            </a:r>
            <a:endParaRPr/>
          </a:p>
          <a:p>
            <a:pPr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Financials</a:t>
            </a:r>
            <a:endParaRPr/>
          </a:p>
          <a:p>
            <a:pPr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Summary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228240" y="45684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/>
            <a:r>
              <a:rPr lang="en-US" sz="4400">
                <a:solidFill>
                  <a:srgbClr val="ffffff"/>
                </a:solidFill>
                <a:latin typeface="Tahoma"/>
                <a:ea typeface="SimSun"/>
              </a:rPr>
              <a:t>Business Plan Basis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2860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/>
            <a:r>
              <a:rPr lang="en-US" sz="4400">
                <a:latin typeface="Tahoma"/>
                <a:ea typeface="SimSun"/>
              </a:rPr>
              <a:t>Market Sizing &amp; Description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Team</a:t>
            </a:r>
            <a:r>
              <a:rPr b="1" lang="en-US" sz="2800">
                <a:latin typeface="Tahoma"/>
                <a:ea typeface="SimSun"/>
              </a:rPr>
              <a:t>	</a:t>
            </a:r>
            <a:endParaRPr/>
          </a:p>
          <a:p>
            <a:pPr>
              <a:lnSpc>
                <a:spcPct val="80000"/>
              </a:lnSpc>
              <a:buSzPct val="80000"/>
              <a:buFont typeface="Wingdings" charset="2"/>
              <a:buChar char=""/>
            </a:pPr>
            <a:r>
              <a:rPr b="1" lang="en-US" sz="2800">
                <a:solidFill>
                  <a:srgbClr val="ffff00"/>
                </a:solidFill>
                <a:latin typeface="Tahoma"/>
                <a:ea typeface="SimSun"/>
              </a:rPr>
              <a:t>Market - Problem Statement,</a:t>
            </a:r>
            <a:r>
              <a:rPr b="1" lang="zh-CN" sz="4000">
                <a:solidFill>
                  <a:srgbClr val="ffff00"/>
                </a:solidFill>
                <a:latin typeface="Tahoma"/>
                <a:ea typeface="SimSun"/>
              </a:rPr>
              <a:t> </a:t>
            </a:r>
            <a:r>
              <a:rPr b="1" lang="en-US" sz="2800">
                <a:solidFill>
                  <a:srgbClr val="ffff00"/>
                </a:solidFill>
                <a:latin typeface="Tahoma"/>
                <a:ea typeface="SimSun"/>
              </a:rPr>
              <a:t>Positioning, TAM-SAM</a:t>
            </a:r>
            <a:endParaRPr/>
          </a:p>
          <a:p>
            <a:pPr>
              <a:lnSpc>
                <a:spcPct val="8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Technology – Barrier to Entry</a:t>
            </a:r>
            <a:endParaRPr/>
          </a:p>
          <a:p>
            <a:pPr>
              <a:lnSpc>
                <a:spcPct val="8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Customers – Name potential customers </a:t>
            </a:r>
            <a:endParaRPr/>
          </a:p>
          <a:p>
            <a:pPr>
              <a:lnSpc>
                <a:spcPct val="8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Special Connections – Who do you know?</a:t>
            </a:r>
            <a:endParaRPr/>
          </a:p>
          <a:p>
            <a:pPr>
              <a:lnSpc>
                <a:spcPct val="8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Financials</a:t>
            </a:r>
            <a:endParaRPr/>
          </a:p>
          <a:p>
            <a:pPr>
              <a:lnSpc>
                <a:spcPct val="8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Summary</a:t>
            </a:r>
            <a:endParaRPr/>
          </a:p>
          <a:p>
            <a:pPr>
              <a:lnSpc>
                <a:spcPct val="80000"/>
              </a:lnSpc>
              <a:buSzPct val="80000"/>
              <a:buFont typeface="Wingdings" charset="2"/>
              <a:buChar char=""/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2860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/>
            <a:r>
              <a:rPr b="1" lang="en-US" sz="4400" u="sng">
                <a:latin typeface="Tahoma"/>
                <a:ea typeface="SimSun"/>
              </a:rPr>
              <a:t>TECHNOLOGY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Team</a:t>
            </a:r>
            <a:r>
              <a:rPr lang="en-US" sz="2800">
                <a:latin typeface="Tahoma"/>
                <a:ea typeface="SimSun"/>
              </a:rPr>
              <a:t>	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Market - Problem Statement, Positioning, TAM-SAM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r>
              <a:rPr b="1" lang="en-US" sz="2800">
                <a:solidFill>
                  <a:srgbClr val="ffff00"/>
                </a:solidFill>
                <a:latin typeface="Tahoma"/>
                <a:ea typeface="SimSun"/>
              </a:rPr>
              <a:t>Technology – Barrier to Entry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Customers – Name potential customers 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Special Connections – Who do you know?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Financials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Summary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2860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/>
            <a:r>
              <a:rPr b="1" lang="en-US" sz="4400" u="sng">
                <a:latin typeface="Tahoma"/>
                <a:ea typeface="SimSun"/>
              </a:rPr>
              <a:t>CUSTOMER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Team</a:t>
            </a:r>
            <a:r>
              <a:rPr lang="en-US" sz="2800">
                <a:latin typeface="Tahoma"/>
                <a:ea typeface="SimSun"/>
              </a:rPr>
              <a:t>	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Market - Problem Statement, Positioning, TAM-SAM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Technology – Barrier to Entry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r>
              <a:rPr b="1" lang="en-US" sz="2800">
                <a:solidFill>
                  <a:srgbClr val="ffff00"/>
                </a:solidFill>
                <a:latin typeface="Tahoma"/>
                <a:ea typeface="SimSun"/>
              </a:rPr>
              <a:t>Customers – Name potential customers 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Special Connections – Who do you know?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Financials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Summary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0" y="380520"/>
            <a:ext cx="8763120" cy="7621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/>
            <a:r>
              <a:rPr b="1" lang="en-US" sz="4400" u="sng">
                <a:latin typeface="Tahoma"/>
                <a:ea typeface="SimSun"/>
              </a:rPr>
              <a:t>CUSTOMER RELATIONSHIP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219320"/>
            <a:ext cx="8229600" cy="5410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Team</a:t>
            </a:r>
            <a:r>
              <a:rPr lang="en-US" sz="2800">
                <a:latin typeface="Tahoma"/>
                <a:ea typeface="SimSun"/>
              </a:rPr>
              <a:t>	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Market - Problem, Positioning, TAM-SAM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Technology – Barrier to Entry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Customers – Name potential customers 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r>
              <a:rPr b="1" lang="en-US" sz="2800">
                <a:solidFill>
                  <a:srgbClr val="ffff00"/>
                </a:solidFill>
                <a:latin typeface="Tahoma"/>
                <a:ea typeface="SimSun"/>
              </a:rPr>
              <a:t>Special Connections </a:t>
            </a:r>
            <a:endParaRPr/>
          </a:p>
          <a:p>
            <a:pPr lvl="1">
              <a:lnSpc>
                <a:spcPct val="90000"/>
              </a:lnSpc>
              <a:buSzPct val="70000"/>
              <a:buFont typeface="Wingdings" charset="2"/>
              <a:buChar char=""/>
            </a:pPr>
            <a:r>
              <a:rPr b="1" lang="en-US" sz="2800">
                <a:solidFill>
                  <a:srgbClr val="ffff00"/>
                </a:solidFill>
                <a:latin typeface="Tahoma"/>
                <a:ea typeface="SimSun"/>
              </a:rPr>
              <a:t>Old Boy’s Network</a:t>
            </a:r>
            <a:endParaRPr/>
          </a:p>
          <a:p>
            <a:pPr lvl="1">
              <a:buSzPct val="70000"/>
              <a:buFont typeface="Wingdings" charset="2"/>
              <a:buChar char=""/>
            </a:pPr>
            <a:r>
              <a:rPr b="1" lang="en-US" sz="2800">
                <a:solidFill>
                  <a:srgbClr val="ffff00"/>
                </a:solidFill>
                <a:latin typeface="Tahoma"/>
                <a:ea typeface="SimSun"/>
              </a:rPr>
              <a:t>“</a:t>
            </a:r>
            <a:r>
              <a:rPr b="1" lang="en-US" sz="2800">
                <a:solidFill>
                  <a:srgbClr val="ffff00"/>
                </a:solidFill>
                <a:latin typeface="Tahoma"/>
                <a:ea typeface="SimSun"/>
              </a:rPr>
              <a:t>It is not What you know or Who you know, but WHO KNOWS YOU ” ? </a:t>
            </a:r>
            <a:endParaRPr/>
          </a:p>
          <a:p>
            <a:pPr lvl="1">
              <a:buSzPct val="70000"/>
              <a:buFont typeface="Wingdings" charset="2"/>
              <a:buChar char=""/>
            </a:pPr>
            <a:r>
              <a:rPr b="1" lang="en-US" sz="2800">
                <a:solidFill>
                  <a:srgbClr val="ffff00"/>
                </a:solidFill>
                <a:latin typeface="Tahoma"/>
                <a:ea typeface="SimSun"/>
              </a:rPr>
              <a:t>Same nite Thank you email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Financials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Summary</a:t>
            </a:r>
            <a:endParaRPr/>
          </a:p>
          <a:p>
            <a:pPr>
              <a:lnSpc>
                <a:spcPct val="90000"/>
              </a:lnSpc>
              <a:buSzPct val="80000"/>
              <a:buFont typeface="Wingdings" charset="2"/>
              <a:buChar char=""/>
            </a:pPr>
            <a:endParaRPr/>
          </a:p>
        </p:txBody>
      </p:sp>
      <p:pic>
        <p:nvPicPr>
          <p:cNvPr id="106" name="Picture 4" descr="ANIM-TWEETY"/>
          <p:cNvPicPr/>
          <p:nvPr/>
        </p:nvPicPr>
        <p:blipFill>
          <a:blip r:embed="rId2"/>
          <a:stretch/>
        </p:blipFill>
        <p:spPr>
          <a:xfrm>
            <a:off x="5715000" y="1828800"/>
            <a:ext cx="2057400" cy="17431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-360" y="761760"/>
            <a:ext cx="899172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/>
            <a:r>
              <a:rPr b="1" lang="en-US" sz="4000" u="sng">
                <a:latin typeface="Tahoma"/>
                <a:ea typeface="SimSun"/>
              </a:rPr>
              <a:t>FINANCIALS</a:t>
            </a:r>
            <a:r>
              <a:rPr b="1" lang="en-US" sz="4000">
                <a:latin typeface="Tahoma"/>
                <a:ea typeface="SimSun"/>
              </a:rPr>
              <a:t> </a:t>
            </a:r>
            <a:r>
              <a:rPr b="1" lang="zh-CN" sz="4000">
                <a:latin typeface="Tahoma"/>
                <a:ea typeface="SimSun"/>
              </a:rPr>
              <a:t>
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Team</a:t>
            </a:r>
            <a:r>
              <a:rPr lang="en-US" sz="2800">
                <a:latin typeface="Tahoma"/>
                <a:ea typeface="SimSun"/>
              </a:rPr>
              <a:t>	</a:t>
            </a:r>
            <a:endParaRPr/>
          </a:p>
          <a:p>
            <a:pPr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Market – Problem, Positioning, TAM-SAM</a:t>
            </a:r>
            <a:endParaRPr/>
          </a:p>
          <a:p>
            <a:pPr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Technology – Barrier to Entry</a:t>
            </a:r>
            <a:endParaRPr/>
          </a:p>
          <a:p>
            <a:pPr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Customers – Name potential customers </a:t>
            </a:r>
            <a:endParaRPr/>
          </a:p>
          <a:p>
            <a:pPr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Special Connections</a:t>
            </a:r>
            <a:endParaRPr/>
          </a:p>
          <a:p>
            <a:pPr>
              <a:buSzPct val="80000"/>
              <a:buFont typeface="Wingdings" charset="2"/>
              <a:buChar char=""/>
            </a:pPr>
            <a:r>
              <a:rPr b="1" lang="en-US" sz="2800">
                <a:solidFill>
                  <a:srgbClr val="ffff00"/>
                </a:solidFill>
                <a:latin typeface="Tahoma"/>
                <a:ea typeface="SimSun"/>
              </a:rPr>
              <a:t>Financials           $$$$$$$$$$$$$$$$$$</a:t>
            </a:r>
            <a:endParaRPr/>
          </a:p>
          <a:p>
            <a:pPr>
              <a:buSzPct val="80000"/>
              <a:buFont typeface="Wingdings" charset="2"/>
              <a:buChar char=""/>
            </a:pPr>
            <a:r>
              <a:rPr lang="en-US" sz="2800">
                <a:latin typeface="Tahoma"/>
                <a:ea typeface="SimSun"/>
              </a:rPr>
              <a:t>Summary  </a:t>
            </a:r>
            <a:endParaRPr/>
          </a:p>
          <a:p>
            <a:pPr>
              <a:buSzPct val="80000"/>
              <a:buFont typeface="Wingdings" charset="2"/>
              <a:buChar char=""/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