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2" r:id="rId2"/>
    <p:sldId id="320" r:id="rId3"/>
    <p:sldId id="322" r:id="rId4"/>
    <p:sldId id="316" r:id="rId5"/>
    <p:sldId id="307" r:id="rId6"/>
    <p:sldId id="300" r:id="rId7"/>
    <p:sldId id="303" r:id="rId8"/>
    <p:sldId id="313" r:id="rId9"/>
    <p:sldId id="317" r:id="rId10"/>
    <p:sldId id="318" r:id="rId11"/>
    <p:sldId id="291" r:id="rId12"/>
    <p:sldId id="314" r:id="rId13"/>
    <p:sldId id="310" r:id="rId14"/>
    <p:sldId id="321" r:id="rId15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336600"/>
    <a:srgbClr val="66FF33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4" autoAdjust="0"/>
    <p:restoredTop sz="80268" autoAdjust="0"/>
  </p:normalViewPr>
  <p:slideViewPr>
    <p:cSldViewPr>
      <p:cViewPr>
        <p:scale>
          <a:sx n="75" d="100"/>
          <a:sy n="75" d="100"/>
        </p:scale>
        <p:origin x="-768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41663" y="8843963"/>
            <a:ext cx="700087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761" tIns="45188" rIns="88761" bIns="45188">
            <a:prstTxWarp prst="textNoShape">
              <a:avLst/>
            </a:prstTxWarp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 b="0">
                <a:latin typeface="Century Gothic" charset="0"/>
              </a:rPr>
              <a:t>Page </a:t>
            </a:r>
            <a:fld id="{4F03939E-5C73-1C40-99AF-FC9717CE2746}" type="slidenum">
              <a:rPr lang="en-US" sz="1200" b="0">
                <a:latin typeface="Century Gothic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 b="0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07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90" tIns="45188" rIns="91990" bIns="451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41663" y="8843963"/>
            <a:ext cx="700087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761" tIns="45188" rIns="88761" bIns="45188">
            <a:prstTxWarp prst="textNoShape">
              <a:avLst/>
            </a:prstTxWarp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 b="0">
                <a:latin typeface="Century Gothic" charset="0"/>
              </a:rPr>
              <a:t>Page </a:t>
            </a:r>
            <a:fld id="{B0BCB236-F51F-DC4D-85A4-A5221E23A58C}" type="slidenum">
              <a:rPr lang="en-US" sz="1200" b="0">
                <a:latin typeface="Century Gothic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 b="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541120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958" tIns="46479" rIns="92958" bIns="46479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958" tIns="46479" rIns="92958" bIns="46479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958" tIns="46479" rIns="92958" bIns="46479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958" tIns="46479" rIns="92958" bIns="46479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958" tIns="46479" rIns="92958" bIns="46479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958" tIns="46479" rIns="92958" bIns="46479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3163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10075"/>
            <a:ext cx="5118100" cy="417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947" tIns="46473" rIns="92947" bIns="4647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950" tIns="46475" rIns="92950" bIns="46475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457200"/>
            <a:ext cx="1790700" cy="464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219700" cy="464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90600" y="457200"/>
            <a:ext cx="7162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9906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162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906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3" name="Picture 9" descr="header_slides"/>
          <p:cNvPicPr>
            <a:picLocks noChangeAspect="1" noChangeArrowheads="1"/>
          </p:cNvPicPr>
          <p:nvPr userDrawn="1"/>
        </p:nvPicPr>
        <p:blipFill>
          <a:blip r:embed="rId14"/>
          <a:srcRect l="818" r="1022"/>
          <a:stretch>
            <a:fillRect/>
          </a:stretch>
        </p:blipFill>
        <p:spPr bwMode="auto">
          <a:xfrm>
            <a:off x="0" y="6000750"/>
            <a:ext cx="9144000" cy="8572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Verdana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Verdana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Verdana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Verdana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Verdana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Verdana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Verdana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Verdana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vp.stanford.edu/" TargetMode="External"/><Relationship Id="rId4" Type="http://schemas.openxmlformats.org/officeDocument/2006/relationships/hyperlink" Target="http://etl.stanford.edu" TargetMode="External"/><Relationship Id="rId5" Type="http://schemas.openxmlformats.org/officeDocument/2006/relationships/hyperlink" Target="http://ecorner.stanford.edu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mfp.stanford.ed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gp/reader/1578511402/103-0905991-6855013" TargetMode="Externa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-685800" y="1828800"/>
            <a:ext cx="10363200" cy="1143000"/>
          </a:xfrm>
          <a:noFill/>
          <a:ln/>
        </p:spPr>
        <p:txBody>
          <a:bodyPr/>
          <a:lstStyle/>
          <a:p>
            <a:r>
              <a:rPr lang="en-US" sz="3600" b="1">
                <a:solidFill>
                  <a:srgbClr val="FF0000"/>
                </a:solidFill>
              </a:rPr>
              <a:t/>
            </a:r>
            <a:br>
              <a:rPr lang="en-US" sz="3600" b="1">
                <a:solidFill>
                  <a:srgbClr val="FF0000"/>
                </a:solidFill>
              </a:rPr>
            </a:br>
            <a:r>
              <a:rPr lang="en-US" sz="3600" b="1">
                <a:solidFill>
                  <a:srgbClr val="FF0000"/>
                </a:solidFill>
              </a:rPr>
              <a:t> </a:t>
            </a:r>
            <a:r>
              <a:rPr lang="en-US" sz="3200" b="1"/>
              <a:t>E145</a:t>
            </a:r>
            <a:br>
              <a:rPr lang="en-US" sz="3200" b="1"/>
            </a:br>
            <a:r>
              <a:rPr lang="en-US" sz="3200" b="1"/>
              <a:t> </a:t>
            </a:r>
            <a:r>
              <a:rPr lang="en-US" sz="3200" b="1">
                <a:solidFill>
                  <a:schemeClr val="tx1"/>
                </a:solidFill>
              </a:rPr>
              <a:t>Technology Entrepreneurship</a:t>
            </a:r>
            <a:r>
              <a:rPr lang="en-US" sz="3200" b="1"/>
              <a:t> </a:t>
            </a:r>
            <a:br>
              <a:rPr lang="en-US" sz="3200" b="1"/>
            </a:br>
            <a:r>
              <a:rPr lang="en-US" sz="3200" b="1"/>
              <a:t/>
            </a:r>
            <a:br>
              <a:rPr lang="en-US" sz="3200" b="1"/>
            </a:br>
            <a:r>
              <a:rPr lang="en-US" sz="3200" b="1"/>
              <a:t>Session</a:t>
            </a:r>
            <a:r>
              <a:rPr lang="en-US" sz="3200" b="1" smtClean="0"/>
              <a:t> 19</a:t>
            </a:r>
            <a:br>
              <a:rPr lang="en-US" sz="3200" b="1" smtClean="0"/>
            </a:br>
            <a:r>
              <a:rPr lang="en-US" sz="3200" b="1"/>
              <a:t>Course Summary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2971800" y="3657600"/>
            <a:ext cx="3251200" cy="609600"/>
          </a:xfrm>
          <a:prstGeom prst="rect">
            <a:avLst/>
          </a:prstGeom>
          <a:solidFill>
            <a:srgbClr val="80000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</a:rPr>
              <a:t>Professor Chuck Eesley</a:t>
            </a:r>
          </a:p>
          <a:p>
            <a:pPr algn="ctr">
              <a:lnSpc>
                <a:spcPct val="90000"/>
              </a:lnSpc>
            </a:pPr>
            <a:r>
              <a:rPr lang="en-US" sz="1800" b="0" dirty="0">
                <a:solidFill>
                  <a:schemeClr val="bg1"/>
                </a:solidFill>
                <a:latin typeface="Verdana" charset="0"/>
              </a:rPr>
              <a:t>Stanford University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5562600"/>
            <a:ext cx="9067800" cy="457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0" dirty="0">
                <a:latin typeface="Verdana" charset="0"/>
              </a:rPr>
              <a:t>Copyright © </a:t>
            </a:r>
            <a:r>
              <a:rPr lang="en-US" sz="1200" b="0" dirty="0" smtClean="0">
                <a:latin typeface="Verdana" charset="0"/>
              </a:rPr>
              <a:t>2010 </a:t>
            </a:r>
            <a:r>
              <a:rPr lang="en-US" sz="1200" b="0" dirty="0">
                <a:latin typeface="Verdana" charset="0"/>
              </a:rPr>
              <a:t>by the Board of Trustees of the Leland Stanford Junior University and Stanford Technology Ventures Program (STVP).  This document may be reproduced for educational purposes only.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773" name="Group 5"/>
          <p:cNvGrpSpPr>
            <a:grpSpLocks/>
          </p:cNvGrpSpPr>
          <p:nvPr/>
        </p:nvGrpSpPr>
        <p:grpSpPr bwMode="auto">
          <a:xfrm>
            <a:off x="762000" y="1066800"/>
            <a:ext cx="7696200" cy="4608513"/>
            <a:chOff x="336" y="889"/>
            <a:chExt cx="4944" cy="2903"/>
          </a:xfrm>
        </p:grpSpPr>
        <p:grpSp>
          <p:nvGrpSpPr>
            <p:cNvPr id="160774" name="Group 23"/>
            <p:cNvGrpSpPr>
              <a:grpSpLocks/>
            </p:cNvGrpSpPr>
            <p:nvPr/>
          </p:nvGrpSpPr>
          <p:grpSpPr bwMode="auto">
            <a:xfrm>
              <a:off x="384" y="912"/>
              <a:ext cx="2173" cy="1296"/>
              <a:chOff x="589055" y="1143000"/>
              <a:chExt cx="3449545" cy="2319867"/>
            </a:xfrm>
          </p:grpSpPr>
          <p:pic>
            <p:nvPicPr>
              <p:cNvPr id="16077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438400" y="1143000"/>
                <a:ext cx="1600200" cy="23198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</p:pic>
          <p:pic>
            <p:nvPicPr>
              <p:cNvPr id="160776" name="Picture 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9055" y="1143000"/>
                <a:ext cx="2230346" cy="22956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</p:pic>
        </p:grpSp>
        <p:grpSp>
          <p:nvGrpSpPr>
            <p:cNvPr id="160777" name="Group 18"/>
            <p:cNvGrpSpPr>
              <a:grpSpLocks/>
            </p:cNvGrpSpPr>
            <p:nvPr/>
          </p:nvGrpSpPr>
          <p:grpSpPr bwMode="auto">
            <a:xfrm>
              <a:off x="384" y="2585"/>
              <a:ext cx="2160" cy="1207"/>
              <a:chOff x="457200" y="3733800"/>
              <a:chExt cx="3733801" cy="2671763"/>
            </a:xfrm>
          </p:grpSpPr>
          <p:pic>
            <p:nvPicPr>
              <p:cNvPr id="160778" name="Picture 1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57201" y="3733800"/>
                <a:ext cx="3733800" cy="2657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</p:pic>
          <p:pic>
            <p:nvPicPr>
              <p:cNvPr id="160779" name="Picture 8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57200" y="3733800"/>
                <a:ext cx="2286000" cy="267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</p:pic>
        </p:grpSp>
        <p:grpSp>
          <p:nvGrpSpPr>
            <p:cNvPr id="160780" name="Group 23"/>
            <p:cNvGrpSpPr>
              <a:grpSpLocks/>
            </p:cNvGrpSpPr>
            <p:nvPr/>
          </p:nvGrpSpPr>
          <p:grpSpPr bwMode="auto">
            <a:xfrm>
              <a:off x="2880" y="2592"/>
              <a:ext cx="2400" cy="1200"/>
              <a:chOff x="4495800" y="3657600"/>
              <a:chExt cx="4292600" cy="2667000"/>
            </a:xfrm>
          </p:grpSpPr>
          <p:pic>
            <p:nvPicPr>
              <p:cNvPr id="160781" name="Picture 16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67400" y="3657600"/>
                <a:ext cx="2921000" cy="2667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</p:pic>
          <p:pic>
            <p:nvPicPr>
              <p:cNvPr id="160782" name="Picture 1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4495800" y="3733800"/>
                <a:ext cx="1828800" cy="257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</p:pic>
        </p:grp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336" y="912"/>
              <a:ext cx="22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defRPr/>
              </a:pPr>
              <a:r>
                <a:rPr lang="en-US" sz="1800" dirty="0">
                  <a:solidFill>
                    <a:schemeClr val="bg1"/>
                  </a:solidFill>
                  <a:latin typeface="+mn-lt"/>
                </a:rPr>
                <a:t>Environment &amp; Sustainability</a:t>
              </a: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384" y="2599"/>
              <a:ext cx="22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defRPr/>
              </a:pPr>
              <a:r>
                <a:rPr lang="en-US" sz="1800" dirty="0">
                  <a:solidFill>
                    <a:schemeClr val="bg1"/>
                  </a:solidFill>
                  <a:latin typeface="+mn-lt"/>
                </a:rPr>
                <a:t>Digital &amp; Physical Infrastructure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2880" y="2599"/>
              <a:ext cx="22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defRPr/>
              </a:pPr>
              <a:r>
                <a:rPr lang="en-US" sz="1800" dirty="0">
                  <a:solidFill>
                    <a:schemeClr val="bg1"/>
                  </a:solidFill>
                  <a:latin typeface="+mn-lt"/>
                </a:rPr>
                <a:t>Human Health &amp; Education</a:t>
              </a:r>
            </a:p>
          </p:txBody>
        </p:sp>
        <p:grpSp>
          <p:nvGrpSpPr>
            <p:cNvPr id="160786" name="Group 21"/>
            <p:cNvGrpSpPr>
              <a:grpSpLocks/>
            </p:cNvGrpSpPr>
            <p:nvPr/>
          </p:nvGrpSpPr>
          <p:grpSpPr bwMode="auto">
            <a:xfrm>
              <a:off x="2880" y="912"/>
              <a:ext cx="2400" cy="1296"/>
              <a:chOff x="4495800" y="990599"/>
              <a:chExt cx="4267200" cy="2588560"/>
            </a:xfrm>
          </p:grpSpPr>
          <p:pic>
            <p:nvPicPr>
              <p:cNvPr id="160787" name="Picture 2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6553200" y="990599"/>
                <a:ext cx="2209800" cy="2588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</p:pic>
          <p:pic>
            <p:nvPicPr>
              <p:cNvPr id="160788" name="Picture 11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4495800" y="990600"/>
                <a:ext cx="2209800" cy="2588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</p:pic>
        </p:grp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2832" y="889"/>
              <a:ext cx="22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defRPr/>
              </a:pPr>
              <a:r>
                <a:rPr lang="en-US" sz="1800" dirty="0">
                  <a:solidFill>
                    <a:schemeClr val="bg1"/>
                  </a:solidFill>
                  <a:latin typeface="+mn-lt"/>
                </a:rPr>
                <a:t>Security &amp; Economic Stability</a:t>
              </a:r>
            </a:p>
          </p:txBody>
        </p:sp>
      </p:grpSp>
      <p:sp>
        <p:nvSpPr>
          <p:cNvPr id="160790" name="Rectangle 22"/>
          <p:cNvSpPr>
            <a:spLocks noChangeArrowheads="1"/>
          </p:cNvSpPr>
          <p:nvPr/>
        </p:nvSpPr>
        <p:spPr bwMode="auto">
          <a:xfrm>
            <a:off x="-152400" y="228600"/>
            <a:ext cx="96012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sz="3200" b="0" dirty="0">
                <a:solidFill>
                  <a:srgbClr val="99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The Planet Needs Entrepreneurial Thinking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8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839200" cy="609600"/>
          </a:xfrm>
          <a:noFill/>
          <a:ln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3200" dirty="0">
                <a:solidFill>
                  <a:srgbClr val="996600"/>
                </a:solidFill>
              </a:rPr>
              <a:t>Next Steps in Entrepreneurship Education</a:t>
            </a:r>
          </a:p>
        </p:txBody>
      </p:sp>
      <p:sp>
        <p:nvSpPr>
          <p:cNvPr id="87059" name="Rectangle 19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81100"/>
            <a:ext cx="8458200" cy="54483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lnSpc>
                <a:spcPct val="100000"/>
              </a:lnSpc>
              <a:buFontTx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3"/>
              </a:rPr>
              <a:t>http://stvp.stanford.edu</a:t>
            </a:r>
            <a:r>
              <a:rPr lang="en-US" dirty="0"/>
              <a:t> for more </a:t>
            </a:r>
            <a:r>
              <a:rPr lang="en-US" dirty="0">
                <a:solidFill>
                  <a:srgbClr val="336600"/>
                </a:solidFill>
              </a:rPr>
              <a:t>courses</a:t>
            </a:r>
            <a:endParaRPr lang="en-US" dirty="0"/>
          </a:p>
          <a:p>
            <a:pPr marL="457200" indent="-457200">
              <a:lnSpc>
                <a:spcPct val="100000"/>
              </a:lnSpc>
              <a:buFontTx/>
              <a:buAutoNum type="arabicPeriod"/>
            </a:pPr>
            <a:r>
              <a:rPr lang="en-US" dirty="0"/>
              <a:t>Attend </a:t>
            </a:r>
            <a:r>
              <a:rPr lang="en-US" dirty="0">
                <a:solidFill>
                  <a:srgbClr val="336600"/>
                </a:solidFill>
              </a:rPr>
              <a:t>ETL lectures</a:t>
            </a:r>
            <a:r>
              <a:rPr lang="en-US" dirty="0"/>
              <a:t> in person or access them on the web at </a:t>
            </a:r>
            <a:r>
              <a:rPr lang="en-US" u="sng" dirty="0">
                <a:hlinkClick r:id="rId4"/>
              </a:rPr>
              <a:t>http://etl.stanford.edu</a:t>
            </a:r>
            <a:endParaRPr lang="en-US" u="sng" dirty="0"/>
          </a:p>
          <a:p>
            <a:pPr marL="457200" indent="-457200">
              <a:lnSpc>
                <a:spcPct val="100000"/>
              </a:lnSpc>
              <a:buFontTx/>
              <a:buAutoNum type="arabicPeriod"/>
            </a:pPr>
            <a:r>
              <a:rPr lang="en-US" dirty="0"/>
              <a:t>Watch </a:t>
            </a:r>
            <a:r>
              <a:rPr lang="en-US" dirty="0">
                <a:solidFill>
                  <a:srgbClr val="336600"/>
                </a:solidFill>
              </a:rPr>
              <a:t>videos and podcasts</a:t>
            </a:r>
            <a:r>
              <a:rPr lang="en-US" dirty="0"/>
              <a:t> at Entrepreneurship Corner at </a:t>
            </a:r>
            <a:r>
              <a:rPr lang="en-US" dirty="0">
                <a:hlinkClick r:id="rId5"/>
              </a:rPr>
              <a:t>http://ecorner.stanford.edu</a:t>
            </a:r>
            <a:r>
              <a:rPr lang="en-US" dirty="0"/>
              <a:t> </a:t>
            </a:r>
          </a:p>
          <a:p>
            <a:pPr marL="457200" indent="-457200">
              <a:lnSpc>
                <a:spcPct val="100000"/>
              </a:lnSpc>
              <a:buFontTx/>
              <a:buAutoNum type="arabicPeriod"/>
            </a:pPr>
            <a:r>
              <a:rPr lang="en-US" dirty="0"/>
              <a:t>Join any of the innovation-related </a:t>
            </a:r>
            <a:r>
              <a:rPr lang="en-US" dirty="0">
                <a:solidFill>
                  <a:srgbClr val="336600"/>
                </a:solidFill>
              </a:rPr>
              <a:t>student clubs</a:t>
            </a:r>
            <a:r>
              <a:rPr lang="en-US" dirty="0"/>
              <a:t> (e.g., BASES, ASES, SWE, etc.); participate in business plan </a:t>
            </a:r>
            <a:r>
              <a:rPr lang="en-US" dirty="0">
                <a:solidFill>
                  <a:srgbClr val="336600"/>
                </a:solidFill>
              </a:rPr>
              <a:t>competitions and challenges</a:t>
            </a:r>
            <a:endParaRPr lang="en-US" dirty="0"/>
          </a:p>
          <a:p>
            <a:pPr marL="457200" indent="-457200">
              <a:lnSpc>
                <a:spcPct val="100000"/>
              </a:lnSpc>
              <a:buFontTx/>
              <a:buAutoNum type="arabicPeriod"/>
            </a:pPr>
            <a:r>
              <a:rPr lang="en-US" dirty="0"/>
              <a:t>Attend campus and </a:t>
            </a:r>
            <a:r>
              <a:rPr lang="en-US" dirty="0">
                <a:solidFill>
                  <a:srgbClr val="336600"/>
                </a:solidFill>
              </a:rPr>
              <a:t>Silicon Valley events</a:t>
            </a:r>
            <a:r>
              <a:rPr lang="en-US" dirty="0"/>
              <a:t> regarding entrepreneurship (e.g., subscribe to </a:t>
            </a:r>
            <a:r>
              <a:rPr lang="en-US" i="1" dirty="0"/>
              <a:t>BASES Digest</a:t>
            </a:r>
            <a:r>
              <a:rPr lang="en-US" dirty="0"/>
              <a:t> at </a:t>
            </a:r>
            <a:r>
              <a:rPr lang="en-US" u="sng" dirty="0"/>
              <a:t>http://</a:t>
            </a:r>
            <a:r>
              <a:rPr lang="en-US" u="sng" dirty="0" err="1"/>
              <a:t>bases.stanford.edu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48482" name="Freeform 2"/>
          <p:cNvSpPr>
            <a:spLocks/>
          </p:cNvSpPr>
          <p:nvPr/>
        </p:nvSpPr>
        <p:spPr bwMode="auto">
          <a:xfrm rot="19311547" flipH="1">
            <a:off x="5126038" y="2841625"/>
            <a:ext cx="1416050" cy="2036763"/>
          </a:xfrm>
          <a:custGeom>
            <a:avLst/>
            <a:gdLst/>
            <a:ahLst/>
            <a:cxnLst>
              <a:cxn ang="0">
                <a:pos x="1097" y="1696"/>
              </a:cxn>
              <a:cxn ang="0">
                <a:pos x="1160" y="1461"/>
              </a:cxn>
              <a:cxn ang="0">
                <a:pos x="1122" y="1447"/>
              </a:cxn>
              <a:cxn ang="0">
                <a:pos x="1075" y="1430"/>
              </a:cxn>
              <a:cxn ang="0">
                <a:pos x="1035" y="1412"/>
              </a:cxn>
              <a:cxn ang="0">
                <a:pos x="992" y="1393"/>
              </a:cxn>
              <a:cxn ang="0">
                <a:pos x="950" y="1371"/>
              </a:cxn>
              <a:cxn ang="0">
                <a:pos x="910" y="1346"/>
              </a:cxn>
              <a:cxn ang="0">
                <a:pos x="879" y="1325"/>
              </a:cxn>
              <a:cxn ang="0">
                <a:pos x="842" y="1300"/>
              </a:cxn>
              <a:cxn ang="0">
                <a:pos x="806" y="1274"/>
              </a:cxn>
              <a:cxn ang="0">
                <a:pos x="778" y="1253"/>
              </a:cxn>
              <a:cxn ang="0">
                <a:pos x="738" y="1219"/>
              </a:cxn>
              <a:cxn ang="0">
                <a:pos x="691" y="1178"/>
              </a:cxn>
              <a:cxn ang="0">
                <a:pos x="645" y="1134"/>
              </a:cxn>
              <a:cxn ang="0">
                <a:pos x="606" y="1087"/>
              </a:cxn>
              <a:cxn ang="0">
                <a:pos x="569" y="1040"/>
              </a:cxn>
              <a:cxn ang="0">
                <a:pos x="528" y="983"/>
              </a:cxn>
              <a:cxn ang="0">
                <a:pos x="491" y="925"/>
              </a:cxn>
              <a:cxn ang="0">
                <a:pos x="457" y="862"/>
              </a:cxn>
              <a:cxn ang="0">
                <a:pos x="429" y="805"/>
              </a:cxn>
              <a:cxn ang="0">
                <a:pos x="404" y="747"/>
              </a:cxn>
              <a:cxn ang="0">
                <a:pos x="384" y="688"/>
              </a:cxn>
              <a:cxn ang="0">
                <a:pos x="365" y="628"/>
              </a:cxn>
              <a:cxn ang="0">
                <a:pos x="347" y="560"/>
              </a:cxn>
              <a:cxn ang="0">
                <a:pos x="334" y="491"/>
              </a:cxn>
              <a:cxn ang="0">
                <a:pos x="325" y="422"/>
              </a:cxn>
              <a:cxn ang="0">
                <a:pos x="320" y="349"/>
              </a:cxn>
              <a:cxn ang="0">
                <a:pos x="320" y="277"/>
              </a:cxn>
              <a:cxn ang="0">
                <a:pos x="210" y="0"/>
              </a:cxn>
              <a:cxn ang="0">
                <a:pos x="79" y="277"/>
              </a:cxn>
              <a:cxn ang="0">
                <a:pos x="81" y="360"/>
              </a:cxn>
              <a:cxn ang="0">
                <a:pos x="87" y="438"/>
              </a:cxn>
              <a:cxn ang="0">
                <a:pos x="94" y="507"/>
              </a:cxn>
              <a:cxn ang="0">
                <a:pos x="106" y="577"/>
              </a:cxn>
              <a:cxn ang="0">
                <a:pos x="119" y="641"/>
              </a:cxn>
              <a:cxn ang="0">
                <a:pos x="138" y="716"/>
              </a:cxn>
              <a:cxn ang="0">
                <a:pos x="159" y="780"/>
              </a:cxn>
              <a:cxn ang="0">
                <a:pos x="185" y="850"/>
              </a:cxn>
              <a:cxn ang="0">
                <a:pos x="212" y="912"/>
              </a:cxn>
              <a:cxn ang="0">
                <a:pos x="245" y="980"/>
              </a:cxn>
              <a:cxn ang="0">
                <a:pos x="278" y="1040"/>
              </a:cxn>
              <a:cxn ang="0">
                <a:pos x="312" y="1096"/>
              </a:cxn>
              <a:cxn ang="0">
                <a:pos x="350" y="1153"/>
              </a:cxn>
              <a:cxn ang="0">
                <a:pos x="393" y="1209"/>
              </a:cxn>
              <a:cxn ang="0">
                <a:pos x="435" y="1261"/>
              </a:cxn>
              <a:cxn ang="0">
                <a:pos x="475" y="1305"/>
              </a:cxn>
              <a:cxn ang="0">
                <a:pos x="526" y="1355"/>
              </a:cxn>
              <a:cxn ang="0">
                <a:pos x="572" y="1397"/>
              </a:cxn>
              <a:cxn ang="0">
                <a:pos x="623" y="1440"/>
              </a:cxn>
              <a:cxn ang="0">
                <a:pos x="675" y="1480"/>
              </a:cxn>
              <a:cxn ang="0">
                <a:pos x="726" y="1518"/>
              </a:cxn>
              <a:cxn ang="0">
                <a:pos x="767" y="1544"/>
              </a:cxn>
              <a:cxn ang="0">
                <a:pos x="795" y="1565"/>
              </a:cxn>
              <a:cxn ang="0">
                <a:pos x="823" y="1580"/>
              </a:cxn>
              <a:cxn ang="0">
                <a:pos x="859" y="1596"/>
              </a:cxn>
              <a:cxn ang="0">
                <a:pos x="888" y="1612"/>
              </a:cxn>
              <a:cxn ang="0">
                <a:pos x="922" y="1630"/>
              </a:cxn>
              <a:cxn ang="0">
                <a:pos x="959" y="1647"/>
              </a:cxn>
              <a:cxn ang="0">
                <a:pos x="989" y="1661"/>
              </a:cxn>
              <a:cxn ang="0">
                <a:pos x="1025" y="1674"/>
              </a:cxn>
              <a:cxn ang="0">
                <a:pos x="1056" y="1684"/>
              </a:cxn>
            </a:cxnLst>
            <a:rect l="0" t="0" r="r" b="b"/>
            <a:pathLst>
              <a:path w="1185" h="1696">
                <a:moveTo>
                  <a:pt x="1072" y="1690"/>
                </a:moveTo>
                <a:lnTo>
                  <a:pt x="1097" y="1696"/>
                </a:lnTo>
                <a:lnTo>
                  <a:pt x="1185" y="1471"/>
                </a:lnTo>
                <a:lnTo>
                  <a:pt x="1160" y="1461"/>
                </a:lnTo>
                <a:lnTo>
                  <a:pt x="1141" y="1455"/>
                </a:lnTo>
                <a:lnTo>
                  <a:pt x="1122" y="1447"/>
                </a:lnTo>
                <a:lnTo>
                  <a:pt x="1097" y="1438"/>
                </a:lnTo>
                <a:lnTo>
                  <a:pt x="1075" y="1430"/>
                </a:lnTo>
                <a:lnTo>
                  <a:pt x="1053" y="1421"/>
                </a:lnTo>
                <a:lnTo>
                  <a:pt x="1035" y="1412"/>
                </a:lnTo>
                <a:lnTo>
                  <a:pt x="1012" y="1402"/>
                </a:lnTo>
                <a:lnTo>
                  <a:pt x="992" y="1393"/>
                </a:lnTo>
                <a:lnTo>
                  <a:pt x="970" y="1381"/>
                </a:lnTo>
                <a:lnTo>
                  <a:pt x="950" y="1371"/>
                </a:lnTo>
                <a:lnTo>
                  <a:pt x="929" y="1358"/>
                </a:lnTo>
                <a:lnTo>
                  <a:pt x="910" y="1346"/>
                </a:lnTo>
                <a:lnTo>
                  <a:pt x="894" y="1336"/>
                </a:lnTo>
                <a:lnTo>
                  <a:pt x="879" y="1325"/>
                </a:lnTo>
                <a:lnTo>
                  <a:pt x="860" y="1313"/>
                </a:lnTo>
                <a:lnTo>
                  <a:pt x="842" y="1300"/>
                </a:lnTo>
                <a:lnTo>
                  <a:pt x="823" y="1287"/>
                </a:lnTo>
                <a:lnTo>
                  <a:pt x="806" y="1274"/>
                </a:lnTo>
                <a:lnTo>
                  <a:pt x="792" y="1265"/>
                </a:lnTo>
                <a:lnTo>
                  <a:pt x="778" y="1253"/>
                </a:lnTo>
                <a:lnTo>
                  <a:pt x="757" y="1237"/>
                </a:lnTo>
                <a:lnTo>
                  <a:pt x="738" y="1219"/>
                </a:lnTo>
                <a:lnTo>
                  <a:pt x="713" y="1199"/>
                </a:lnTo>
                <a:lnTo>
                  <a:pt x="691" y="1178"/>
                </a:lnTo>
                <a:lnTo>
                  <a:pt x="667" y="1156"/>
                </a:lnTo>
                <a:lnTo>
                  <a:pt x="645" y="1134"/>
                </a:lnTo>
                <a:lnTo>
                  <a:pt x="623" y="1108"/>
                </a:lnTo>
                <a:lnTo>
                  <a:pt x="606" y="1087"/>
                </a:lnTo>
                <a:lnTo>
                  <a:pt x="588" y="1065"/>
                </a:lnTo>
                <a:lnTo>
                  <a:pt x="569" y="1040"/>
                </a:lnTo>
                <a:lnTo>
                  <a:pt x="548" y="1012"/>
                </a:lnTo>
                <a:lnTo>
                  <a:pt x="528" y="983"/>
                </a:lnTo>
                <a:lnTo>
                  <a:pt x="510" y="956"/>
                </a:lnTo>
                <a:lnTo>
                  <a:pt x="491" y="925"/>
                </a:lnTo>
                <a:lnTo>
                  <a:pt x="472" y="893"/>
                </a:lnTo>
                <a:lnTo>
                  <a:pt x="457" y="862"/>
                </a:lnTo>
                <a:lnTo>
                  <a:pt x="443" y="833"/>
                </a:lnTo>
                <a:lnTo>
                  <a:pt x="429" y="805"/>
                </a:lnTo>
                <a:lnTo>
                  <a:pt x="418" y="778"/>
                </a:lnTo>
                <a:lnTo>
                  <a:pt x="404" y="747"/>
                </a:lnTo>
                <a:lnTo>
                  <a:pt x="394" y="718"/>
                </a:lnTo>
                <a:lnTo>
                  <a:pt x="384" y="688"/>
                </a:lnTo>
                <a:lnTo>
                  <a:pt x="373" y="656"/>
                </a:lnTo>
                <a:lnTo>
                  <a:pt x="365" y="628"/>
                </a:lnTo>
                <a:lnTo>
                  <a:pt x="356" y="594"/>
                </a:lnTo>
                <a:lnTo>
                  <a:pt x="347" y="560"/>
                </a:lnTo>
                <a:lnTo>
                  <a:pt x="340" y="527"/>
                </a:lnTo>
                <a:lnTo>
                  <a:pt x="334" y="491"/>
                </a:lnTo>
                <a:lnTo>
                  <a:pt x="328" y="455"/>
                </a:lnTo>
                <a:lnTo>
                  <a:pt x="325" y="422"/>
                </a:lnTo>
                <a:lnTo>
                  <a:pt x="322" y="388"/>
                </a:lnTo>
                <a:lnTo>
                  <a:pt x="320" y="349"/>
                </a:lnTo>
                <a:lnTo>
                  <a:pt x="320" y="316"/>
                </a:lnTo>
                <a:lnTo>
                  <a:pt x="320" y="277"/>
                </a:lnTo>
                <a:lnTo>
                  <a:pt x="404" y="277"/>
                </a:lnTo>
                <a:lnTo>
                  <a:pt x="210" y="0"/>
                </a:lnTo>
                <a:lnTo>
                  <a:pt x="0" y="277"/>
                </a:lnTo>
                <a:lnTo>
                  <a:pt x="79" y="277"/>
                </a:lnTo>
                <a:lnTo>
                  <a:pt x="79" y="321"/>
                </a:lnTo>
                <a:lnTo>
                  <a:pt x="81" y="360"/>
                </a:lnTo>
                <a:lnTo>
                  <a:pt x="84" y="402"/>
                </a:lnTo>
                <a:lnTo>
                  <a:pt x="87" y="438"/>
                </a:lnTo>
                <a:lnTo>
                  <a:pt x="90" y="474"/>
                </a:lnTo>
                <a:lnTo>
                  <a:pt x="94" y="507"/>
                </a:lnTo>
                <a:lnTo>
                  <a:pt x="100" y="544"/>
                </a:lnTo>
                <a:lnTo>
                  <a:pt x="106" y="577"/>
                </a:lnTo>
                <a:lnTo>
                  <a:pt x="112" y="607"/>
                </a:lnTo>
                <a:lnTo>
                  <a:pt x="119" y="641"/>
                </a:lnTo>
                <a:lnTo>
                  <a:pt x="129" y="684"/>
                </a:lnTo>
                <a:lnTo>
                  <a:pt x="138" y="716"/>
                </a:lnTo>
                <a:lnTo>
                  <a:pt x="148" y="749"/>
                </a:lnTo>
                <a:lnTo>
                  <a:pt x="159" y="780"/>
                </a:lnTo>
                <a:lnTo>
                  <a:pt x="172" y="816"/>
                </a:lnTo>
                <a:lnTo>
                  <a:pt x="185" y="850"/>
                </a:lnTo>
                <a:lnTo>
                  <a:pt x="198" y="881"/>
                </a:lnTo>
                <a:lnTo>
                  <a:pt x="212" y="912"/>
                </a:lnTo>
                <a:lnTo>
                  <a:pt x="229" y="947"/>
                </a:lnTo>
                <a:lnTo>
                  <a:pt x="245" y="980"/>
                </a:lnTo>
                <a:lnTo>
                  <a:pt x="262" y="1010"/>
                </a:lnTo>
                <a:lnTo>
                  <a:pt x="278" y="1040"/>
                </a:lnTo>
                <a:lnTo>
                  <a:pt x="294" y="1068"/>
                </a:lnTo>
                <a:lnTo>
                  <a:pt x="312" y="1096"/>
                </a:lnTo>
                <a:lnTo>
                  <a:pt x="329" y="1122"/>
                </a:lnTo>
                <a:lnTo>
                  <a:pt x="350" y="1153"/>
                </a:lnTo>
                <a:lnTo>
                  <a:pt x="370" y="1183"/>
                </a:lnTo>
                <a:lnTo>
                  <a:pt x="393" y="1209"/>
                </a:lnTo>
                <a:lnTo>
                  <a:pt x="415" y="1236"/>
                </a:lnTo>
                <a:lnTo>
                  <a:pt x="435" y="1261"/>
                </a:lnTo>
                <a:lnTo>
                  <a:pt x="456" y="1284"/>
                </a:lnTo>
                <a:lnTo>
                  <a:pt x="475" y="1305"/>
                </a:lnTo>
                <a:lnTo>
                  <a:pt x="500" y="1331"/>
                </a:lnTo>
                <a:lnTo>
                  <a:pt x="526" y="1355"/>
                </a:lnTo>
                <a:lnTo>
                  <a:pt x="547" y="1375"/>
                </a:lnTo>
                <a:lnTo>
                  <a:pt x="572" y="1397"/>
                </a:lnTo>
                <a:lnTo>
                  <a:pt x="597" y="1418"/>
                </a:lnTo>
                <a:lnTo>
                  <a:pt x="623" y="1440"/>
                </a:lnTo>
                <a:lnTo>
                  <a:pt x="650" y="1461"/>
                </a:lnTo>
                <a:lnTo>
                  <a:pt x="675" y="1480"/>
                </a:lnTo>
                <a:lnTo>
                  <a:pt x="703" y="1502"/>
                </a:lnTo>
                <a:lnTo>
                  <a:pt x="726" y="1518"/>
                </a:lnTo>
                <a:lnTo>
                  <a:pt x="750" y="1534"/>
                </a:lnTo>
                <a:lnTo>
                  <a:pt x="767" y="1544"/>
                </a:lnTo>
                <a:lnTo>
                  <a:pt x="782" y="1556"/>
                </a:lnTo>
                <a:lnTo>
                  <a:pt x="795" y="1565"/>
                </a:lnTo>
                <a:lnTo>
                  <a:pt x="809" y="1571"/>
                </a:lnTo>
                <a:lnTo>
                  <a:pt x="823" y="1580"/>
                </a:lnTo>
                <a:lnTo>
                  <a:pt x="841" y="1587"/>
                </a:lnTo>
                <a:lnTo>
                  <a:pt x="859" y="1596"/>
                </a:lnTo>
                <a:lnTo>
                  <a:pt x="875" y="1605"/>
                </a:lnTo>
                <a:lnTo>
                  <a:pt x="888" y="1612"/>
                </a:lnTo>
                <a:lnTo>
                  <a:pt x="904" y="1621"/>
                </a:lnTo>
                <a:lnTo>
                  <a:pt x="922" y="1630"/>
                </a:lnTo>
                <a:lnTo>
                  <a:pt x="939" y="1637"/>
                </a:lnTo>
                <a:lnTo>
                  <a:pt x="959" y="1647"/>
                </a:lnTo>
                <a:lnTo>
                  <a:pt x="975" y="1653"/>
                </a:lnTo>
                <a:lnTo>
                  <a:pt x="989" y="1661"/>
                </a:lnTo>
                <a:lnTo>
                  <a:pt x="1007" y="1666"/>
                </a:lnTo>
                <a:lnTo>
                  <a:pt x="1025" y="1674"/>
                </a:lnTo>
                <a:lnTo>
                  <a:pt x="1042" y="1680"/>
                </a:lnTo>
                <a:lnTo>
                  <a:pt x="1056" y="1684"/>
                </a:lnTo>
                <a:lnTo>
                  <a:pt x="1072" y="1690"/>
                </a:lnTo>
                <a:close/>
              </a:path>
            </a:pathLst>
          </a:custGeom>
          <a:solidFill>
            <a:srgbClr val="BABABA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83" name="Freeform 3"/>
          <p:cNvSpPr>
            <a:spLocks/>
          </p:cNvSpPr>
          <p:nvPr/>
        </p:nvSpPr>
        <p:spPr bwMode="auto">
          <a:xfrm rot="19311547" flipH="1">
            <a:off x="2498725" y="3222625"/>
            <a:ext cx="1417638" cy="2038350"/>
          </a:xfrm>
          <a:custGeom>
            <a:avLst/>
            <a:gdLst/>
            <a:ahLst/>
            <a:cxnLst>
              <a:cxn ang="0">
                <a:pos x="88" y="0"/>
              </a:cxn>
              <a:cxn ang="0">
                <a:pos x="25" y="236"/>
              </a:cxn>
              <a:cxn ang="0">
                <a:pos x="63" y="249"/>
              </a:cxn>
              <a:cxn ang="0">
                <a:pos x="110" y="267"/>
              </a:cxn>
              <a:cxn ang="0">
                <a:pos x="150" y="284"/>
              </a:cxn>
              <a:cxn ang="0">
                <a:pos x="193" y="303"/>
              </a:cxn>
              <a:cxn ang="0">
                <a:pos x="235" y="325"/>
              </a:cxn>
              <a:cxn ang="0">
                <a:pos x="275" y="350"/>
              </a:cxn>
              <a:cxn ang="0">
                <a:pos x="306" y="371"/>
              </a:cxn>
              <a:cxn ang="0">
                <a:pos x="343" y="396"/>
              </a:cxn>
              <a:cxn ang="0">
                <a:pos x="379" y="422"/>
              </a:cxn>
              <a:cxn ang="0">
                <a:pos x="409" y="443"/>
              </a:cxn>
              <a:cxn ang="0">
                <a:pos x="447" y="477"/>
              </a:cxn>
              <a:cxn ang="0">
                <a:pos x="494" y="518"/>
              </a:cxn>
              <a:cxn ang="0">
                <a:pos x="540" y="562"/>
              </a:cxn>
              <a:cxn ang="0">
                <a:pos x="579" y="609"/>
              </a:cxn>
              <a:cxn ang="0">
                <a:pos x="616" y="656"/>
              </a:cxn>
              <a:cxn ang="0">
                <a:pos x="657" y="714"/>
              </a:cxn>
              <a:cxn ang="0">
                <a:pos x="694" y="771"/>
              </a:cxn>
              <a:cxn ang="0">
                <a:pos x="728" y="834"/>
              </a:cxn>
              <a:cxn ang="0">
                <a:pos x="756" y="892"/>
              </a:cxn>
              <a:cxn ang="0">
                <a:pos x="781" y="949"/>
              </a:cxn>
              <a:cxn ang="0">
                <a:pos x="801" y="1008"/>
              </a:cxn>
              <a:cxn ang="0">
                <a:pos x="820" y="1068"/>
              </a:cxn>
              <a:cxn ang="0">
                <a:pos x="838" y="1136"/>
              </a:cxn>
              <a:cxn ang="0">
                <a:pos x="851" y="1205"/>
              </a:cxn>
              <a:cxn ang="0">
                <a:pos x="860" y="1274"/>
              </a:cxn>
              <a:cxn ang="0">
                <a:pos x="865" y="1348"/>
              </a:cxn>
              <a:cxn ang="0">
                <a:pos x="865" y="1420"/>
              </a:cxn>
              <a:cxn ang="0">
                <a:pos x="975" y="1696"/>
              </a:cxn>
              <a:cxn ang="0">
                <a:pos x="1106" y="1420"/>
              </a:cxn>
              <a:cxn ang="0">
                <a:pos x="1104" y="1336"/>
              </a:cxn>
              <a:cxn ang="0">
                <a:pos x="1098" y="1258"/>
              </a:cxn>
              <a:cxn ang="0">
                <a:pos x="1091" y="1189"/>
              </a:cxn>
              <a:cxn ang="0">
                <a:pos x="1079" y="1120"/>
              </a:cxn>
              <a:cxn ang="0">
                <a:pos x="1066" y="1055"/>
              </a:cxn>
              <a:cxn ang="0">
                <a:pos x="1047" y="980"/>
              </a:cxn>
              <a:cxn ang="0">
                <a:pos x="1026" y="917"/>
              </a:cxn>
              <a:cxn ang="0">
                <a:pos x="1000" y="846"/>
              </a:cxn>
              <a:cxn ang="0">
                <a:pos x="973" y="784"/>
              </a:cxn>
              <a:cxn ang="0">
                <a:pos x="940" y="717"/>
              </a:cxn>
              <a:cxn ang="0">
                <a:pos x="907" y="656"/>
              </a:cxn>
              <a:cxn ang="0">
                <a:pos x="873" y="600"/>
              </a:cxn>
              <a:cxn ang="0">
                <a:pos x="835" y="543"/>
              </a:cxn>
              <a:cxn ang="0">
                <a:pos x="793" y="487"/>
              </a:cxn>
              <a:cxn ang="0">
                <a:pos x="750" y="436"/>
              </a:cxn>
              <a:cxn ang="0">
                <a:pos x="710" y="392"/>
              </a:cxn>
              <a:cxn ang="0">
                <a:pos x="659" y="342"/>
              </a:cxn>
              <a:cxn ang="0">
                <a:pos x="613" y="299"/>
              </a:cxn>
              <a:cxn ang="0">
                <a:pos x="562" y="256"/>
              </a:cxn>
              <a:cxn ang="0">
                <a:pos x="510" y="217"/>
              </a:cxn>
              <a:cxn ang="0">
                <a:pos x="459" y="178"/>
              </a:cxn>
              <a:cxn ang="0">
                <a:pos x="418" y="152"/>
              </a:cxn>
              <a:cxn ang="0">
                <a:pos x="390" y="131"/>
              </a:cxn>
              <a:cxn ang="0">
                <a:pos x="362" y="118"/>
              </a:cxn>
              <a:cxn ang="0">
                <a:pos x="326" y="100"/>
              </a:cxn>
              <a:cxn ang="0">
                <a:pos x="297" y="84"/>
              </a:cxn>
              <a:cxn ang="0">
                <a:pos x="263" y="67"/>
              </a:cxn>
              <a:cxn ang="0">
                <a:pos x="226" y="49"/>
              </a:cxn>
              <a:cxn ang="0">
                <a:pos x="196" y="36"/>
              </a:cxn>
              <a:cxn ang="0">
                <a:pos x="160" y="22"/>
              </a:cxn>
              <a:cxn ang="0">
                <a:pos x="129" y="12"/>
              </a:cxn>
            </a:cxnLst>
            <a:rect l="0" t="0" r="r" b="b"/>
            <a:pathLst>
              <a:path w="1187" h="1696">
                <a:moveTo>
                  <a:pt x="113" y="6"/>
                </a:moveTo>
                <a:lnTo>
                  <a:pt x="88" y="0"/>
                </a:lnTo>
                <a:lnTo>
                  <a:pt x="0" y="225"/>
                </a:lnTo>
                <a:lnTo>
                  <a:pt x="25" y="236"/>
                </a:lnTo>
                <a:lnTo>
                  <a:pt x="44" y="242"/>
                </a:lnTo>
                <a:lnTo>
                  <a:pt x="63" y="249"/>
                </a:lnTo>
                <a:lnTo>
                  <a:pt x="88" y="258"/>
                </a:lnTo>
                <a:lnTo>
                  <a:pt x="110" y="267"/>
                </a:lnTo>
                <a:lnTo>
                  <a:pt x="132" y="275"/>
                </a:lnTo>
                <a:lnTo>
                  <a:pt x="150" y="284"/>
                </a:lnTo>
                <a:lnTo>
                  <a:pt x="174" y="295"/>
                </a:lnTo>
                <a:lnTo>
                  <a:pt x="193" y="303"/>
                </a:lnTo>
                <a:lnTo>
                  <a:pt x="215" y="315"/>
                </a:lnTo>
                <a:lnTo>
                  <a:pt x="235" y="325"/>
                </a:lnTo>
                <a:lnTo>
                  <a:pt x="256" y="339"/>
                </a:lnTo>
                <a:lnTo>
                  <a:pt x="275" y="350"/>
                </a:lnTo>
                <a:lnTo>
                  <a:pt x="291" y="361"/>
                </a:lnTo>
                <a:lnTo>
                  <a:pt x="306" y="371"/>
                </a:lnTo>
                <a:lnTo>
                  <a:pt x="325" y="383"/>
                </a:lnTo>
                <a:lnTo>
                  <a:pt x="343" y="396"/>
                </a:lnTo>
                <a:lnTo>
                  <a:pt x="362" y="409"/>
                </a:lnTo>
                <a:lnTo>
                  <a:pt x="379" y="422"/>
                </a:lnTo>
                <a:lnTo>
                  <a:pt x="393" y="431"/>
                </a:lnTo>
                <a:lnTo>
                  <a:pt x="409" y="443"/>
                </a:lnTo>
                <a:lnTo>
                  <a:pt x="428" y="459"/>
                </a:lnTo>
                <a:lnTo>
                  <a:pt x="447" y="477"/>
                </a:lnTo>
                <a:lnTo>
                  <a:pt x="472" y="497"/>
                </a:lnTo>
                <a:lnTo>
                  <a:pt x="494" y="518"/>
                </a:lnTo>
                <a:lnTo>
                  <a:pt x="518" y="540"/>
                </a:lnTo>
                <a:lnTo>
                  <a:pt x="540" y="562"/>
                </a:lnTo>
                <a:lnTo>
                  <a:pt x="562" y="589"/>
                </a:lnTo>
                <a:lnTo>
                  <a:pt x="579" y="609"/>
                </a:lnTo>
                <a:lnTo>
                  <a:pt x="597" y="633"/>
                </a:lnTo>
                <a:lnTo>
                  <a:pt x="616" y="656"/>
                </a:lnTo>
                <a:lnTo>
                  <a:pt x="637" y="684"/>
                </a:lnTo>
                <a:lnTo>
                  <a:pt x="657" y="714"/>
                </a:lnTo>
                <a:lnTo>
                  <a:pt x="675" y="740"/>
                </a:lnTo>
                <a:lnTo>
                  <a:pt x="694" y="771"/>
                </a:lnTo>
                <a:lnTo>
                  <a:pt x="713" y="803"/>
                </a:lnTo>
                <a:lnTo>
                  <a:pt x="728" y="834"/>
                </a:lnTo>
                <a:lnTo>
                  <a:pt x="743" y="864"/>
                </a:lnTo>
                <a:lnTo>
                  <a:pt x="756" y="892"/>
                </a:lnTo>
                <a:lnTo>
                  <a:pt x="768" y="918"/>
                </a:lnTo>
                <a:lnTo>
                  <a:pt x="781" y="949"/>
                </a:lnTo>
                <a:lnTo>
                  <a:pt x="791" y="978"/>
                </a:lnTo>
                <a:lnTo>
                  <a:pt x="801" y="1008"/>
                </a:lnTo>
                <a:lnTo>
                  <a:pt x="812" y="1040"/>
                </a:lnTo>
                <a:lnTo>
                  <a:pt x="820" y="1068"/>
                </a:lnTo>
                <a:lnTo>
                  <a:pt x="829" y="1102"/>
                </a:lnTo>
                <a:lnTo>
                  <a:pt x="838" y="1136"/>
                </a:lnTo>
                <a:lnTo>
                  <a:pt x="845" y="1170"/>
                </a:lnTo>
                <a:lnTo>
                  <a:pt x="851" y="1205"/>
                </a:lnTo>
                <a:lnTo>
                  <a:pt x="857" y="1242"/>
                </a:lnTo>
                <a:lnTo>
                  <a:pt x="860" y="1274"/>
                </a:lnTo>
                <a:lnTo>
                  <a:pt x="863" y="1308"/>
                </a:lnTo>
                <a:lnTo>
                  <a:pt x="865" y="1348"/>
                </a:lnTo>
                <a:lnTo>
                  <a:pt x="865" y="1380"/>
                </a:lnTo>
                <a:lnTo>
                  <a:pt x="865" y="1420"/>
                </a:lnTo>
                <a:lnTo>
                  <a:pt x="781" y="1420"/>
                </a:lnTo>
                <a:lnTo>
                  <a:pt x="975" y="1696"/>
                </a:lnTo>
                <a:lnTo>
                  <a:pt x="1187" y="1420"/>
                </a:lnTo>
                <a:lnTo>
                  <a:pt x="1106" y="1420"/>
                </a:lnTo>
                <a:lnTo>
                  <a:pt x="1106" y="1376"/>
                </a:lnTo>
                <a:lnTo>
                  <a:pt x="1104" y="1336"/>
                </a:lnTo>
                <a:lnTo>
                  <a:pt x="1101" y="1295"/>
                </a:lnTo>
                <a:lnTo>
                  <a:pt x="1098" y="1258"/>
                </a:lnTo>
                <a:lnTo>
                  <a:pt x="1095" y="1223"/>
                </a:lnTo>
                <a:lnTo>
                  <a:pt x="1091" y="1189"/>
                </a:lnTo>
                <a:lnTo>
                  <a:pt x="1085" y="1152"/>
                </a:lnTo>
                <a:lnTo>
                  <a:pt x="1079" y="1120"/>
                </a:lnTo>
                <a:lnTo>
                  <a:pt x="1073" y="1089"/>
                </a:lnTo>
                <a:lnTo>
                  <a:pt x="1066" y="1055"/>
                </a:lnTo>
                <a:lnTo>
                  <a:pt x="1056" y="1012"/>
                </a:lnTo>
                <a:lnTo>
                  <a:pt x="1047" y="980"/>
                </a:lnTo>
                <a:lnTo>
                  <a:pt x="1037" y="948"/>
                </a:lnTo>
                <a:lnTo>
                  <a:pt x="1026" y="917"/>
                </a:lnTo>
                <a:lnTo>
                  <a:pt x="1013" y="880"/>
                </a:lnTo>
                <a:lnTo>
                  <a:pt x="1000" y="846"/>
                </a:lnTo>
                <a:lnTo>
                  <a:pt x="987" y="815"/>
                </a:lnTo>
                <a:lnTo>
                  <a:pt x="973" y="784"/>
                </a:lnTo>
                <a:lnTo>
                  <a:pt x="956" y="749"/>
                </a:lnTo>
                <a:lnTo>
                  <a:pt x="940" y="717"/>
                </a:lnTo>
                <a:lnTo>
                  <a:pt x="925" y="686"/>
                </a:lnTo>
                <a:lnTo>
                  <a:pt x="907" y="656"/>
                </a:lnTo>
                <a:lnTo>
                  <a:pt x="891" y="630"/>
                </a:lnTo>
                <a:lnTo>
                  <a:pt x="873" y="600"/>
                </a:lnTo>
                <a:lnTo>
                  <a:pt x="856" y="574"/>
                </a:lnTo>
                <a:lnTo>
                  <a:pt x="835" y="543"/>
                </a:lnTo>
                <a:lnTo>
                  <a:pt x="815" y="514"/>
                </a:lnTo>
                <a:lnTo>
                  <a:pt x="793" y="487"/>
                </a:lnTo>
                <a:lnTo>
                  <a:pt x="770" y="461"/>
                </a:lnTo>
                <a:lnTo>
                  <a:pt x="750" y="436"/>
                </a:lnTo>
                <a:lnTo>
                  <a:pt x="729" y="412"/>
                </a:lnTo>
                <a:lnTo>
                  <a:pt x="710" y="392"/>
                </a:lnTo>
                <a:lnTo>
                  <a:pt x="685" y="365"/>
                </a:lnTo>
                <a:lnTo>
                  <a:pt x="659" y="342"/>
                </a:lnTo>
                <a:lnTo>
                  <a:pt x="638" y="321"/>
                </a:lnTo>
                <a:lnTo>
                  <a:pt x="613" y="299"/>
                </a:lnTo>
                <a:lnTo>
                  <a:pt x="588" y="278"/>
                </a:lnTo>
                <a:lnTo>
                  <a:pt x="562" y="256"/>
                </a:lnTo>
                <a:lnTo>
                  <a:pt x="535" y="236"/>
                </a:lnTo>
                <a:lnTo>
                  <a:pt x="510" y="217"/>
                </a:lnTo>
                <a:lnTo>
                  <a:pt x="482" y="195"/>
                </a:lnTo>
                <a:lnTo>
                  <a:pt x="459" y="178"/>
                </a:lnTo>
                <a:lnTo>
                  <a:pt x="435" y="162"/>
                </a:lnTo>
                <a:lnTo>
                  <a:pt x="418" y="152"/>
                </a:lnTo>
                <a:lnTo>
                  <a:pt x="403" y="140"/>
                </a:lnTo>
                <a:lnTo>
                  <a:pt x="390" y="131"/>
                </a:lnTo>
                <a:lnTo>
                  <a:pt x="376" y="125"/>
                </a:lnTo>
                <a:lnTo>
                  <a:pt x="362" y="118"/>
                </a:lnTo>
                <a:lnTo>
                  <a:pt x="344" y="109"/>
                </a:lnTo>
                <a:lnTo>
                  <a:pt x="326" y="100"/>
                </a:lnTo>
                <a:lnTo>
                  <a:pt x="310" y="92"/>
                </a:lnTo>
                <a:lnTo>
                  <a:pt x="297" y="84"/>
                </a:lnTo>
                <a:lnTo>
                  <a:pt x="281" y="75"/>
                </a:lnTo>
                <a:lnTo>
                  <a:pt x="263" y="67"/>
                </a:lnTo>
                <a:lnTo>
                  <a:pt x="246" y="59"/>
                </a:lnTo>
                <a:lnTo>
                  <a:pt x="226" y="49"/>
                </a:lnTo>
                <a:lnTo>
                  <a:pt x="210" y="43"/>
                </a:lnTo>
                <a:lnTo>
                  <a:pt x="196" y="36"/>
                </a:lnTo>
                <a:lnTo>
                  <a:pt x="178" y="30"/>
                </a:lnTo>
                <a:lnTo>
                  <a:pt x="160" y="22"/>
                </a:lnTo>
                <a:lnTo>
                  <a:pt x="143" y="17"/>
                </a:lnTo>
                <a:lnTo>
                  <a:pt x="129" y="12"/>
                </a:lnTo>
                <a:lnTo>
                  <a:pt x="113" y="6"/>
                </a:lnTo>
                <a:close/>
              </a:path>
            </a:pathLst>
          </a:custGeom>
          <a:solidFill>
            <a:srgbClr val="A9A9A9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84" name="Freeform 4"/>
          <p:cNvSpPr>
            <a:spLocks/>
          </p:cNvSpPr>
          <p:nvPr/>
        </p:nvSpPr>
        <p:spPr bwMode="auto">
          <a:xfrm rot="19311547" flipH="1">
            <a:off x="3352800" y="2035175"/>
            <a:ext cx="2016125" cy="1393825"/>
          </a:xfrm>
          <a:custGeom>
            <a:avLst/>
            <a:gdLst/>
            <a:ahLst/>
            <a:cxnLst>
              <a:cxn ang="0">
                <a:pos x="229" y="1160"/>
              </a:cxn>
              <a:cxn ang="0">
                <a:pos x="242" y="1122"/>
              </a:cxn>
              <a:cxn ang="0">
                <a:pos x="260" y="1075"/>
              </a:cxn>
              <a:cxn ang="0">
                <a:pos x="278" y="1035"/>
              </a:cxn>
              <a:cxn ang="0">
                <a:pos x="297" y="993"/>
              </a:cxn>
              <a:cxn ang="0">
                <a:pos x="319" y="950"/>
              </a:cxn>
              <a:cxn ang="0">
                <a:pos x="344" y="910"/>
              </a:cxn>
              <a:cxn ang="0">
                <a:pos x="364" y="878"/>
              </a:cxn>
              <a:cxn ang="0">
                <a:pos x="389" y="843"/>
              </a:cxn>
              <a:cxn ang="0">
                <a:pos x="416" y="806"/>
              </a:cxn>
              <a:cxn ang="0">
                <a:pos x="436" y="777"/>
              </a:cxn>
              <a:cxn ang="0">
                <a:pos x="470" y="738"/>
              </a:cxn>
              <a:cxn ang="0">
                <a:pos x="511" y="691"/>
              </a:cxn>
              <a:cxn ang="0">
                <a:pos x="556" y="646"/>
              </a:cxn>
              <a:cxn ang="0">
                <a:pos x="603" y="606"/>
              </a:cxn>
              <a:cxn ang="0">
                <a:pos x="650" y="569"/>
              </a:cxn>
              <a:cxn ang="0">
                <a:pos x="707" y="528"/>
              </a:cxn>
              <a:cxn ang="0">
                <a:pos x="764" y="491"/>
              </a:cxn>
              <a:cxn ang="0">
                <a:pos x="828" y="457"/>
              </a:cxn>
              <a:cxn ang="0">
                <a:pos x="885" y="429"/>
              </a:cxn>
              <a:cxn ang="0">
                <a:pos x="942" y="404"/>
              </a:cxn>
              <a:cxn ang="0">
                <a:pos x="1001" y="384"/>
              </a:cxn>
              <a:cxn ang="0">
                <a:pos x="1061" y="365"/>
              </a:cxn>
              <a:cxn ang="0">
                <a:pos x="1129" y="347"/>
              </a:cxn>
              <a:cxn ang="0">
                <a:pos x="1198" y="334"/>
              </a:cxn>
              <a:cxn ang="0">
                <a:pos x="1267" y="325"/>
              </a:cxn>
              <a:cxn ang="0">
                <a:pos x="1341" y="321"/>
              </a:cxn>
              <a:cxn ang="0">
                <a:pos x="1413" y="321"/>
              </a:cxn>
              <a:cxn ang="0">
                <a:pos x="1689" y="210"/>
              </a:cxn>
              <a:cxn ang="0">
                <a:pos x="1413" y="79"/>
              </a:cxn>
              <a:cxn ang="0">
                <a:pos x="1329" y="81"/>
              </a:cxn>
              <a:cxn ang="0">
                <a:pos x="1251" y="87"/>
              </a:cxn>
              <a:cxn ang="0">
                <a:pos x="1182" y="94"/>
              </a:cxn>
              <a:cxn ang="0">
                <a:pos x="1113" y="106"/>
              </a:cxn>
              <a:cxn ang="0">
                <a:pos x="1048" y="119"/>
              </a:cxn>
              <a:cxn ang="0">
                <a:pos x="973" y="138"/>
              </a:cxn>
              <a:cxn ang="0">
                <a:pos x="910" y="159"/>
              </a:cxn>
              <a:cxn ang="0">
                <a:pos x="839" y="185"/>
              </a:cxn>
              <a:cxn ang="0">
                <a:pos x="778" y="212"/>
              </a:cxn>
              <a:cxn ang="0">
                <a:pos x="710" y="246"/>
              </a:cxn>
              <a:cxn ang="0">
                <a:pos x="650" y="278"/>
              </a:cxn>
              <a:cxn ang="0">
                <a:pos x="594" y="312"/>
              </a:cxn>
              <a:cxn ang="0">
                <a:pos x="536" y="350"/>
              </a:cxn>
              <a:cxn ang="0">
                <a:pos x="481" y="393"/>
              </a:cxn>
              <a:cxn ang="0">
                <a:pos x="429" y="435"/>
              </a:cxn>
              <a:cxn ang="0">
                <a:pos x="385" y="475"/>
              </a:cxn>
              <a:cxn ang="0">
                <a:pos x="335" y="527"/>
              </a:cxn>
              <a:cxn ang="0">
                <a:pos x="292" y="572"/>
              </a:cxn>
              <a:cxn ang="0">
                <a:pos x="250" y="624"/>
              </a:cxn>
              <a:cxn ang="0">
                <a:pos x="210" y="675"/>
              </a:cxn>
              <a:cxn ang="0">
                <a:pos x="172" y="727"/>
              </a:cxn>
              <a:cxn ang="0">
                <a:pos x="145" y="766"/>
              </a:cxn>
              <a:cxn ang="0">
                <a:pos x="125" y="796"/>
              </a:cxn>
              <a:cxn ang="0">
                <a:pos x="110" y="824"/>
              </a:cxn>
              <a:cxn ang="0">
                <a:pos x="94" y="859"/>
              </a:cxn>
              <a:cxn ang="0">
                <a:pos x="78" y="887"/>
              </a:cxn>
              <a:cxn ang="0">
                <a:pos x="60" y="922"/>
              </a:cxn>
              <a:cxn ang="0">
                <a:pos x="42" y="959"/>
              </a:cxn>
              <a:cxn ang="0">
                <a:pos x="29" y="990"/>
              </a:cxn>
              <a:cxn ang="0">
                <a:pos x="16" y="1025"/>
              </a:cxn>
              <a:cxn ang="0">
                <a:pos x="6" y="1056"/>
              </a:cxn>
            </a:cxnLst>
            <a:rect l="0" t="0" r="r" b="b"/>
            <a:pathLst>
              <a:path w="1689" h="1160">
                <a:moveTo>
                  <a:pt x="0" y="1072"/>
                </a:moveTo>
                <a:lnTo>
                  <a:pt x="229" y="1160"/>
                </a:lnTo>
                <a:lnTo>
                  <a:pt x="235" y="1141"/>
                </a:lnTo>
                <a:lnTo>
                  <a:pt x="242" y="1122"/>
                </a:lnTo>
                <a:lnTo>
                  <a:pt x="251" y="1097"/>
                </a:lnTo>
                <a:lnTo>
                  <a:pt x="260" y="1075"/>
                </a:lnTo>
                <a:lnTo>
                  <a:pt x="269" y="1053"/>
                </a:lnTo>
                <a:lnTo>
                  <a:pt x="278" y="1035"/>
                </a:lnTo>
                <a:lnTo>
                  <a:pt x="288" y="1012"/>
                </a:lnTo>
                <a:lnTo>
                  <a:pt x="297" y="993"/>
                </a:lnTo>
                <a:lnTo>
                  <a:pt x="308" y="971"/>
                </a:lnTo>
                <a:lnTo>
                  <a:pt x="319" y="950"/>
                </a:lnTo>
                <a:lnTo>
                  <a:pt x="332" y="930"/>
                </a:lnTo>
                <a:lnTo>
                  <a:pt x="344" y="910"/>
                </a:lnTo>
                <a:lnTo>
                  <a:pt x="354" y="894"/>
                </a:lnTo>
                <a:lnTo>
                  <a:pt x="364" y="878"/>
                </a:lnTo>
                <a:lnTo>
                  <a:pt x="376" y="860"/>
                </a:lnTo>
                <a:lnTo>
                  <a:pt x="389" y="843"/>
                </a:lnTo>
                <a:lnTo>
                  <a:pt x="403" y="824"/>
                </a:lnTo>
                <a:lnTo>
                  <a:pt x="416" y="806"/>
                </a:lnTo>
                <a:lnTo>
                  <a:pt x="425" y="793"/>
                </a:lnTo>
                <a:lnTo>
                  <a:pt x="436" y="777"/>
                </a:lnTo>
                <a:lnTo>
                  <a:pt x="453" y="757"/>
                </a:lnTo>
                <a:lnTo>
                  <a:pt x="470" y="738"/>
                </a:lnTo>
                <a:lnTo>
                  <a:pt x="491" y="713"/>
                </a:lnTo>
                <a:lnTo>
                  <a:pt x="511" y="691"/>
                </a:lnTo>
                <a:lnTo>
                  <a:pt x="533" y="668"/>
                </a:lnTo>
                <a:lnTo>
                  <a:pt x="556" y="646"/>
                </a:lnTo>
                <a:lnTo>
                  <a:pt x="582" y="624"/>
                </a:lnTo>
                <a:lnTo>
                  <a:pt x="603" y="606"/>
                </a:lnTo>
                <a:lnTo>
                  <a:pt x="625" y="588"/>
                </a:lnTo>
                <a:lnTo>
                  <a:pt x="650" y="569"/>
                </a:lnTo>
                <a:lnTo>
                  <a:pt x="678" y="549"/>
                </a:lnTo>
                <a:lnTo>
                  <a:pt x="707" y="528"/>
                </a:lnTo>
                <a:lnTo>
                  <a:pt x="733" y="510"/>
                </a:lnTo>
                <a:lnTo>
                  <a:pt x="764" y="491"/>
                </a:lnTo>
                <a:lnTo>
                  <a:pt x="797" y="472"/>
                </a:lnTo>
                <a:lnTo>
                  <a:pt x="828" y="457"/>
                </a:lnTo>
                <a:lnTo>
                  <a:pt x="857" y="443"/>
                </a:lnTo>
                <a:lnTo>
                  <a:pt x="885" y="429"/>
                </a:lnTo>
                <a:lnTo>
                  <a:pt x="911" y="418"/>
                </a:lnTo>
                <a:lnTo>
                  <a:pt x="942" y="404"/>
                </a:lnTo>
                <a:lnTo>
                  <a:pt x="972" y="394"/>
                </a:lnTo>
                <a:lnTo>
                  <a:pt x="1001" y="384"/>
                </a:lnTo>
                <a:lnTo>
                  <a:pt x="1033" y="374"/>
                </a:lnTo>
                <a:lnTo>
                  <a:pt x="1061" y="365"/>
                </a:lnTo>
                <a:lnTo>
                  <a:pt x="1095" y="356"/>
                </a:lnTo>
                <a:lnTo>
                  <a:pt x="1129" y="347"/>
                </a:lnTo>
                <a:lnTo>
                  <a:pt x="1163" y="340"/>
                </a:lnTo>
                <a:lnTo>
                  <a:pt x="1198" y="334"/>
                </a:lnTo>
                <a:lnTo>
                  <a:pt x="1235" y="328"/>
                </a:lnTo>
                <a:lnTo>
                  <a:pt x="1267" y="325"/>
                </a:lnTo>
                <a:lnTo>
                  <a:pt x="1301" y="322"/>
                </a:lnTo>
                <a:lnTo>
                  <a:pt x="1341" y="321"/>
                </a:lnTo>
                <a:lnTo>
                  <a:pt x="1373" y="321"/>
                </a:lnTo>
                <a:lnTo>
                  <a:pt x="1413" y="321"/>
                </a:lnTo>
                <a:lnTo>
                  <a:pt x="1413" y="404"/>
                </a:lnTo>
                <a:lnTo>
                  <a:pt x="1689" y="210"/>
                </a:lnTo>
                <a:lnTo>
                  <a:pt x="1413" y="0"/>
                </a:lnTo>
                <a:lnTo>
                  <a:pt x="1413" y="79"/>
                </a:lnTo>
                <a:lnTo>
                  <a:pt x="1369" y="79"/>
                </a:lnTo>
                <a:lnTo>
                  <a:pt x="1329" y="81"/>
                </a:lnTo>
                <a:lnTo>
                  <a:pt x="1288" y="84"/>
                </a:lnTo>
                <a:lnTo>
                  <a:pt x="1251" y="87"/>
                </a:lnTo>
                <a:lnTo>
                  <a:pt x="1216" y="90"/>
                </a:lnTo>
                <a:lnTo>
                  <a:pt x="1182" y="94"/>
                </a:lnTo>
                <a:lnTo>
                  <a:pt x="1145" y="100"/>
                </a:lnTo>
                <a:lnTo>
                  <a:pt x="1113" y="106"/>
                </a:lnTo>
                <a:lnTo>
                  <a:pt x="1082" y="112"/>
                </a:lnTo>
                <a:lnTo>
                  <a:pt x="1048" y="119"/>
                </a:lnTo>
                <a:lnTo>
                  <a:pt x="1005" y="129"/>
                </a:lnTo>
                <a:lnTo>
                  <a:pt x="973" y="138"/>
                </a:lnTo>
                <a:lnTo>
                  <a:pt x="941" y="149"/>
                </a:lnTo>
                <a:lnTo>
                  <a:pt x="910" y="159"/>
                </a:lnTo>
                <a:lnTo>
                  <a:pt x="873" y="172"/>
                </a:lnTo>
                <a:lnTo>
                  <a:pt x="839" y="185"/>
                </a:lnTo>
                <a:lnTo>
                  <a:pt x="808" y="199"/>
                </a:lnTo>
                <a:lnTo>
                  <a:pt x="778" y="212"/>
                </a:lnTo>
                <a:lnTo>
                  <a:pt x="742" y="229"/>
                </a:lnTo>
                <a:lnTo>
                  <a:pt x="710" y="246"/>
                </a:lnTo>
                <a:lnTo>
                  <a:pt x="679" y="260"/>
                </a:lnTo>
                <a:lnTo>
                  <a:pt x="650" y="278"/>
                </a:lnTo>
                <a:lnTo>
                  <a:pt x="622" y="293"/>
                </a:lnTo>
                <a:lnTo>
                  <a:pt x="594" y="312"/>
                </a:lnTo>
                <a:lnTo>
                  <a:pt x="567" y="329"/>
                </a:lnTo>
                <a:lnTo>
                  <a:pt x="536" y="350"/>
                </a:lnTo>
                <a:lnTo>
                  <a:pt x="507" y="371"/>
                </a:lnTo>
                <a:lnTo>
                  <a:pt x="481" y="393"/>
                </a:lnTo>
                <a:lnTo>
                  <a:pt x="454" y="415"/>
                </a:lnTo>
                <a:lnTo>
                  <a:pt x="429" y="435"/>
                </a:lnTo>
                <a:lnTo>
                  <a:pt x="406" y="456"/>
                </a:lnTo>
                <a:lnTo>
                  <a:pt x="385" y="475"/>
                </a:lnTo>
                <a:lnTo>
                  <a:pt x="358" y="500"/>
                </a:lnTo>
                <a:lnTo>
                  <a:pt x="335" y="527"/>
                </a:lnTo>
                <a:lnTo>
                  <a:pt x="314" y="547"/>
                </a:lnTo>
                <a:lnTo>
                  <a:pt x="292" y="572"/>
                </a:lnTo>
                <a:lnTo>
                  <a:pt x="272" y="597"/>
                </a:lnTo>
                <a:lnTo>
                  <a:pt x="250" y="624"/>
                </a:lnTo>
                <a:lnTo>
                  <a:pt x="229" y="650"/>
                </a:lnTo>
                <a:lnTo>
                  <a:pt x="210" y="675"/>
                </a:lnTo>
                <a:lnTo>
                  <a:pt x="188" y="703"/>
                </a:lnTo>
                <a:lnTo>
                  <a:pt x="172" y="727"/>
                </a:lnTo>
                <a:lnTo>
                  <a:pt x="156" y="750"/>
                </a:lnTo>
                <a:lnTo>
                  <a:pt x="145" y="766"/>
                </a:lnTo>
                <a:lnTo>
                  <a:pt x="134" y="782"/>
                </a:lnTo>
                <a:lnTo>
                  <a:pt x="125" y="796"/>
                </a:lnTo>
                <a:lnTo>
                  <a:pt x="119" y="809"/>
                </a:lnTo>
                <a:lnTo>
                  <a:pt x="110" y="824"/>
                </a:lnTo>
                <a:lnTo>
                  <a:pt x="103" y="841"/>
                </a:lnTo>
                <a:lnTo>
                  <a:pt x="94" y="859"/>
                </a:lnTo>
                <a:lnTo>
                  <a:pt x="85" y="874"/>
                </a:lnTo>
                <a:lnTo>
                  <a:pt x="78" y="887"/>
                </a:lnTo>
                <a:lnTo>
                  <a:pt x="69" y="905"/>
                </a:lnTo>
                <a:lnTo>
                  <a:pt x="60" y="922"/>
                </a:lnTo>
                <a:lnTo>
                  <a:pt x="53" y="940"/>
                </a:lnTo>
                <a:lnTo>
                  <a:pt x="42" y="959"/>
                </a:lnTo>
                <a:lnTo>
                  <a:pt x="36" y="975"/>
                </a:lnTo>
                <a:lnTo>
                  <a:pt x="29" y="990"/>
                </a:lnTo>
                <a:lnTo>
                  <a:pt x="23" y="1007"/>
                </a:lnTo>
                <a:lnTo>
                  <a:pt x="16" y="1025"/>
                </a:lnTo>
                <a:lnTo>
                  <a:pt x="10" y="1043"/>
                </a:lnTo>
                <a:lnTo>
                  <a:pt x="6" y="1056"/>
                </a:lnTo>
                <a:lnTo>
                  <a:pt x="0" y="1072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85" name="Freeform 5"/>
          <p:cNvSpPr>
            <a:spLocks/>
          </p:cNvSpPr>
          <p:nvPr/>
        </p:nvSpPr>
        <p:spPr bwMode="auto">
          <a:xfrm rot="19311547" flipH="1">
            <a:off x="3695700" y="4672013"/>
            <a:ext cx="2017713" cy="1395412"/>
          </a:xfrm>
          <a:custGeom>
            <a:avLst/>
            <a:gdLst/>
            <a:ahLst/>
            <a:cxnLst>
              <a:cxn ang="0">
                <a:pos x="1460" y="0"/>
              </a:cxn>
              <a:cxn ang="0">
                <a:pos x="1447" y="38"/>
              </a:cxn>
              <a:cxn ang="0">
                <a:pos x="1429" y="85"/>
              </a:cxn>
              <a:cxn ang="0">
                <a:pos x="1412" y="125"/>
              </a:cxn>
              <a:cxn ang="0">
                <a:pos x="1393" y="168"/>
              </a:cxn>
              <a:cxn ang="0">
                <a:pos x="1371" y="210"/>
              </a:cxn>
              <a:cxn ang="0">
                <a:pos x="1346" y="250"/>
              </a:cxn>
              <a:cxn ang="0">
                <a:pos x="1325" y="283"/>
              </a:cxn>
              <a:cxn ang="0">
                <a:pos x="1300" y="318"/>
              </a:cxn>
              <a:cxn ang="0">
                <a:pos x="1274" y="355"/>
              </a:cxn>
              <a:cxn ang="0">
                <a:pos x="1253" y="384"/>
              </a:cxn>
              <a:cxn ang="0">
                <a:pos x="1219" y="422"/>
              </a:cxn>
              <a:cxn ang="0">
                <a:pos x="1178" y="469"/>
              </a:cxn>
              <a:cxn ang="0">
                <a:pos x="1134" y="515"/>
              </a:cxn>
              <a:cxn ang="0">
                <a:pos x="1087" y="555"/>
              </a:cxn>
              <a:cxn ang="0">
                <a:pos x="1040" y="591"/>
              </a:cxn>
              <a:cxn ang="0">
                <a:pos x="982" y="633"/>
              </a:cxn>
              <a:cxn ang="0">
                <a:pos x="925" y="669"/>
              </a:cxn>
              <a:cxn ang="0">
                <a:pos x="862" y="703"/>
              </a:cxn>
              <a:cxn ang="0">
                <a:pos x="804" y="731"/>
              </a:cxn>
              <a:cxn ang="0">
                <a:pos x="747" y="756"/>
              </a:cxn>
              <a:cxn ang="0">
                <a:pos x="688" y="777"/>
              </a:cxn>
              <a:cxn ang="0">
                <a:pos x="628" y="796"/>
              </a:cxn>
              <a:cxn ang="0">
                <a:pos x="560" y="813"/>
              </a:cxn>
              <a:cxn ang="0">
                <a:pos x="491" y="827"/>
              </a:cxn>
              <a:cxn ang="0">
                <a:pos x="422" y="836"/>
              </a:cxn>
              <a:cxn ang="0">
                <a:pos x="349" y="840"/>
              </a:cxn>
              <a:cxn ang="0">
                <a:pos x="277" y="840"/>
              </a:cxn>
              <a:cxn ang="0">
                <a:pos x="0" y="950"/>
              </a:cxn>
              <a:cxn ang="0">
                <a:pos x="277" y="1081"/>
              </a:cxn>
              <a:cxn ang="0">
                <a:pos x="360" y="1080"/>
              </a:cxn>
              <a:cxn ang="0">
                <a:pos x="438" y="1074"/>
              </a:cxn>
              <a:cxn ang="0">
                <a:pos x="507" y="1066"/>
              </a:cxn>
              <a:cxn ang="0">
                <a:pos x="577" y="1055"/>
              </a:cxn>
              <a:cxn ang="0">
                <a:pos x="641" y="1041"/>
              </a:cxn>
              <a:cxn ang="0">
                <a:pos x="716" y="1022"/>
              </a:cxn>
              <a:cxn ang="0">
                <a:pos x="779" y="1002"/>
              </a:cxn>
              <a:cxn ang="0">
                <a:pos x="850" y="975"/>
              </a:cxn>
              <a:cxn ang="0">
                <a:pos x="912" y="949"/>
              </a:cxn>
              <a:cxn ang="0">
                <a:pos x="979" y="915"/>
              </a:cxn>
              <a:cxn ang="0">
                <a:pos x="1040" y="883"/>
              </a:cxn>
              <a:cxn ang="0">
                <a:pos x="1096" y="849"/>
              </a:cxn>
              <a:cxn ang="0">
                <a:pos x="1153" y="811"/>
              </a:cxn>
              <a:cxn ang="0">
                <a:pos x="1209" y="768"/>
              </a:cxn>
              <a:cxn ang="0">
                <a:pos x="1260" y="725"/>
              </a:cxn>
              <a:cxn ang="0">
                <a:pos x="1304" y="686"/>
              </a:cxn>
              <a:cxn ang="0">
                <a:pos x="1354" y="634"/>
              </a:cxn>
              <a:cxn ang="0">
                <a:pos x="1397" y="588"/>
              </a:cxn>
              <a:cxn ang="0">
                <a:pos x="1440" y="537"/>
              </a:cxn>
              <a:cxn ang="0">
                <a:pos x="1479" y="485"/>
              </a:cxn>
              <a:cxn ang="0">
                <a:pos x="1518" y="434"/>
              </a:cxn>
              <a:cxn ang="0">
                <a:pos x="1544" y="394"/>
              </a:cxn>
              <a:cxn ang="0">
                <a:pos x="1565" y="365"/>
              </a:cxn>
              <a:cxn ang="0">
                <a:pos x="1579" y="337"/>
              </a:cxn>
              <a:cxn ang="0">
                <a:pos x="1596" y="302"/>
              </a:cxn>
              <a:cxn ang="0">
                <a:pos x="1612" y="274"/>
              </a:cxn>
              <a:cxn ang="0">
                <a:pos x="1629" y="238"/>
              </a:cxn>
              <a:cxn ang="0">
                <a:pos x="1647" y="202"/>
              </a:cxn>
              <a:cxn ang="0">
                <a:pos x="1660" y="171"/>
              </a:cxn>
              <a:cxn ang="0">
                <a:pos x="1673" y="135"/>
              </a:cxn>
              <a:cxn ang="0">
                <a:pos x="1684" y="105"/>
              </a:cxn>
            </a:cxnLst>
            <a:rect l="0" t="0" r="r" b="b"/>
            <a:pathLst>
              <a:path w="1690" h="1162">
                <a:moveTo>
                  <a:pt x="1690" y="88"/>
                </a:moveTo>
                <a:lnTo>
                  <a:pt x="1460" y="0"/>
                </a:lnTo>
                <a:lnTo>
                  <a:pt x="1454" y="19"/>
                </a:lnTo>
                <a:lnTo>
                  <a:pt x="1447" y="38"/>
                </a:lnTo>
                <a:lnTo>
                  <a:pt x="1438" y="63"/>
                </a:lnTo>
                <a:lnTo>
                  <a:pt x="1429" y="85"/>
                </a:lnTo>
                <a:lnTo>
                  <a:pt x="1421" y="108"/>
                </a:lnTo>
                <a:lnTo>
                  <a:pt x="1412" y="125"/>
                </a:lnTo>
                <a:lnTo>
                  <a:pt x="1401" y="149"/>
                </a:lnTo>
                <a:lnTo>
                  <a:pt x="1393" y="168"/>
                </a:lnTo>
                <a:lnTo>
                  <a:pt x="1381" y="190"/>
                </a:lnTo>
                <a:lnTo>
                  <a:pt x="1371" y="210"/>
                </a:lnTo>
                <a:lnTo>
                  <a:pt x="1357" y="231"/>
                </a:lnTo>
                <a:lnTo>
                  <a:pt x="1346" y="250"/>
                </a:lnTo>
                <a:lnTo>
                  <a:pt x="1335" y="266"/>
                </a:lnTo>
                <a:lnTo>
                  <a:pt x="1325" y="283"/>
                </a:lnTo>
                <a:lnTo>
                  <a:pt x="1313" y="300"/>
                </a:lnTo>
                <a:lnTo>
                  <a:pt x="1300" y="318"/>
                </a:lnTo>
                <a:lnTo>
                  <a:pt x="1287" y="337"/>
                </a:lnTo>
                <a:lnTo>
                  <a:pt x="1274" y="355"/>
                </a:lnTo>
                <a:lnTo>
                  <a:pt x="1265" y="368"/>
                </a:lnTo>
                <a:lnTo>
                  <a:pt x="1253" y="384"/>
                </a:lnTo>
                <a:lnTo>
                  <a:pt x="1237" y="403"/>
                </a:lnTo>
                <a:lnTo>
                  <a:pt x="1219" y="422"/>
                </a:lnTo>
                <a:lnTo>
                  <a:pt x="1199" y="447"/>
                </a:lnTo>
                <a:lnTo>
                  <a:pt x="1178" y="469"/>
                </a:lnTo>
                <a:lnTo>
                  <a:pt x="1156" y="493"/>
                </a:lnTo>
                <a:lnTo>
                  <a:pt x="1134" y="515"/>
                </a:lnTo>
                <a:lnTo>
                  <a:pt x="1107" y="537"/>
                </a:lnTo>
                <a:lnTo>
                  <a:pt x="1087" y="555"/>
                </a:lnTo>
                <a:lnTo>
                  <a:pt x="1065" y="572"/>
                </a:lnTo>
                <a:lnTo>
                  <a:pt x="1040" y="591"/>
                </a:lnTo>
                <a:lnTo>
                  <a:pt x="1012" y="612"/>
                </a:lnTo>
                <a:lnTo>
                  <a:pt x="982" y="633"/>
                </a:lnTo>
                <a:lnTo>
                  <a:pt x="956" y="650"/>
                </a:lnTo>
                <a:lnTo>
                  <a:pt x="925" y="669"/>
                </a:lnTo>
                <a:lnTo>
                  <a:pt x="893" y="688"/>
                </a:lnTo>
                <a:lnTo>
                  <a:pt x="862" y="703"/>
                </a:lnTo>
                <a:lnTo>
                  <a:pt x="832" y="718"/>
                </a:lnTo>
                <a:lnTo>
                  <a:pt x="804" y="731"/>
                </a:lnTo>
                <a:lnTo>
                  <a:pt x="778" y="743"/>
                </a:lnTo>
                <a:lnTo>
                  <a:pt x="747" y="756"/>
                </a:lnTo>
                <a:lnTo>
                  <a:pt x="718" y="766"/>
                </a:lnTo>
                <a:lnTo>
                  <a:pt x="688" y="777"/>
                </a:lnTo>
                <a:lnTo>
                  <a:pt x="656" y="787"/>
                </a:lnTo>
                <a:lnTo>
                  <a:pt x="628" y="796"/>
                </a:lnTo>
                <a:lnTo>
                  <a:pt x="594" y="805"/>
                </a:lnTo>
                <a:lnTo>
                  <a:pt x="560" y="813"/>
                </a:lnTo>
                <a:lnTo>
                  <a:pt x="527" y="821"/>
                </a:lnTo>
                <a:lnTo>
                  <a:pt x="491" y="827"/>
                </a:lnTo>
                <a:lnTo>
                  <a:pt x="455" y="833"/>
                </a:lnTo>
                <a:lnTo>
                  <a:pt x="422" y="836"/>
                </a:lnTo>
                <a:lnTo>
                  <a:pt x="388" y="838"/>
                </a:lnTo>
                <a:lnTo>
                  <a:pt x="349" y="840"/>
                </a:lnTo>
                <a:lnTo>
                  <a:pt x="316" y="840"/>
                </a:lnTo>
                <a:lnTo>
                  <a:pt x="277" y="840"/>
                </a:lnTo>
                <a:lnTo>
                  <a:pt x="277" y="756"/>
                </a:lnTo>
                <a:lnTo>
                  <a:pt x="0" y="950"/>
                </a:lnTo>
                <a:lnTo>
                  <a:pt x="277" y="1162"/>
                </a:lnTo>
                <a:lnTo>
                  <a:pt x="277" y="1081"/>
                </a:lnTo>
                <a:lnTo>
                  <a:pt x="321" y="1081"/>
                </a:lnTo>
                <a:lnTo>
                  <a:pt x="360" y="1080"/>
                </a:lnTo>
                <a:lnTo>
                  <a:pt x="402" y="1077"/>
                </a:lnTo>
                <a:lnTo>
                  <a:pt x="438" y="1074"/>
                </a:lnTo>
                <a:lnTo>
                  <a:pt x="474" y="1071"/>
                </a:lnTo>
                <a:lnTo>
                  <a:pt x="507" y="1066"/>
                </a:lnTo>
                <a:lnTo>
                  <a:pt x="544" y="1061"/>
                </a:lnTo>
                <a:lnTo>
                  <a:pt x="577" y="1055"/>
                </a:lnTo>
                <a:lnTo>
                  <a:pt x="607" y="1049"/>
                </a:lnTo>
                <a:lnTo>
                  <a:pt x="641" y="1041"/>
                </a:lnTo>
                <a:lnTo>
                  <a:pt x="684" y="1031"/>
                </a:lnTo>
                <a:lnTo>
                  <a:pt x="716" y="1022"/>
                </a:lnTo>
                <a:lnTo>
                  <a:pt x="749" y="1012"/>
                </a:lnTo>
                <a:lnTo>
                  <a:pt x="779" y="1002"/>
                </a:lnTo>
                <a:lnTo>
                  <a:pt x="816" y="989"/>
                </a:lnTo>
                <a:lnTo>
                  <a:pt x="850" y="975"/>
                </a:lnTo>
                <a:lnTo>
                  <a:pt x="881" y="962"/>
                </a:lnTo>
                <a:lnTo>
                  <a:pt x="912" y="949"/>
                </a:lnTo>
                <a:lnTo>
                  <a:pt x="947" y="931"/>
                </a:lnTo>
                <a:lnTo>
                  <a:pt x="979" y="915"/>
                </a:lnTo>
                <a:lnTo>
                  <a:pt x="1010" y="900"/>
                </a:lnTo>
                <a:lnTo>
                  <a:pt x="1040" y="883"/>
                </a:lnTo>
                <a:lnTo>
                  <a:pt x="1066" y="868"/>
                </a:lnTo>
                <a:lnTo>
                  <a:pt x="1096" y="849"/>
                </a:lnTo>
                <a:lnTo>
                  <a:pt x="1122" y="831"/>
                </a:lnTo>
                <a:lnTo>
                  <a:pt x="1153" y="811"/>
                </a:lnTo>
                <a:lnTo>
                  <a:pt x="1182" y="790"/>
                </a:lnTo>
                <a:lnTo>
                  <a:pt x="1209" y="768"/>
                </a:lnTo>
                <a:lnTo>
                  <a:pt x="1235" y="746"/>
                </a:lnTo>
                <a:lnTo>
                  <a:pt x="1260" y="725"/>
                </a:lnTo>
                <a:lnTo>
                  <a:pt x="1284" y="705"/>
                </a:lnTo>
                <a:lnTo>
                  <a:pt x="1304" y="686"/>
                </a:lnTo>
                <a:lnTo>
                  <a:pt x="1331" y="661"/>
                </a:lnTo>
                <a:lnTo>
                  <a:pt x="1354" y="634"/>
                </a:lnTo>
                <a:lnTo>
                  <a:pt x="1375" y="613"/>
                </a:lnTo>
                <a:lnTo>
                  <a:pt x="1397" y="588"/>
                </a:lnTo>
                <a:lnTo>
                  <a:pt x="1418" y="563"/>
                </a:lnTo>
                <a:lnTo>
                  <a:pt x="1440" y="537"/>
                </a:lnTo>
                <a:lnTo>
                  <a:pt x="1460" y="511"/>
                </a:lnTo>
                <a:lnTo>
                  <a:pt x="1479" y="485"/>
                </a:lnTo>
                <a:lnTo>
                  <a:pt x="1501" y="458"/>
                </a:lnTo>
                <a:lnTo>
                  <a:pt x="1518" y="434"/>
                </a:lnTo>
                <a:lnTo>
                  <a:pt x="1534" y="410"/>
                </a:lnTo>
                <a:lnTo>
                  <a:pt x="1544" y="394"/>
                </a:lnTo>
                <a:lnTo>
                  <a:pt x="1556" y="378"/>
                </a:lnTo>
                <a:lnTo>
                  <a:pt x="1565" y="365"/>
                </a:lnTo>
                <a:lnTo>
                  <a:pt x="1571" y="352"/>
                </a:lnTo>
                <a:lnTo>
                  <a:pt x="1579" y="337"/>
                </a:lnTo>
                <a:lnTo>
                  <a:pt x="1587" y="319"/>
                </a:lnTo>
                <a:lnTo>
                  <a:pt x="1596" y="302"/>
                </a:lnTo>
                <a:lnTo>
                  <a:pt x="1604" y="287"/>
                </a:lnTo>
                <a:lnTo>
                  <a:pt x="1612" y="274"/>
                </a:lnTo>
                <a:lnTo>
                  <a:pt x="1621" y="256"/>
                </a:lnTo>
                <a:lnTo>
                  <a:pt x="1629" y="238"/>
                </a:lnTo>
                <a:lnTo>
                  <a:pt x="1637" y="221"/>
                </a:lnTo>
                <a:lnTo>
                  <a:pt x="1647" y="202"/>
                </a:lnTo>
                <a:lnTo>
                  <a:pt x="1653" y="185"/>
                </a:lnTo>
                <a:lnTo>
                  <a:pt x="1660" y="171"/>
                </a:lnTo>
                <a:lnTo>
                  <a:pt x="1666" y="153"/>
                </a:lnTo>
                <a:lnTo>
                  <a:pt x="1673" y="135"/>
                </a:lnTo>
                <a:lnTo>
                  <a:pt x="1679" y="118"/>
                </a:lnTo>
                <a:lnTo>
                  <a:pt x="1684" y="105"/>
                </a:lnTo>
                <a:lnTo>
                  <a:pt x="1690" y="88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2901950" y="1219200"/>
            <a:ext cx="3117850" cy="10668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</a:pPr>
            <a:r>
              <a:rPr lang="en-US" sz="2400" i="1" dirty="0">
                <a:solidFill>
                  <a:srgbClr val="3333FF"/>
                </a:solidFill>
                <a:latin typeface="Times" charset="0"/>
              </a:rPr>
              <a:t>Winter</a:t>
            </a:r>
            <a:endParaRPr lang="en-US" sz="1800" dirty="0">
              <a:solidFill>
                <a:srgbClr val="3333FF"/>
              </a:solidFill>
              <a:latin typeface="Times" charset="0"/>
            </a:endParaRPr>
          </a:p>
          <a:p>
            <a:pPr algn="ctr">
              <a:lnSpc>
                <a:spcPct val="75000"/>
              </a:lnSpc>
              <a:spcBef>
                <a:spcPct val="30000"/>
              </a:spcBef>
              <a:buClr>
                <a:schemeClr val="tx2"/>
              </a:buClr>
            </a:pPr>
            <a:r>
              <a:rPr lang="en-US" sz="1600" dirty="0">
                <a:solidFill>
                  <a:srgbClr val="4D4D4D"/>
                </a:solidFill>
                <a:latin typeface="Times" charset="0"/>
              </a:rPr>
              <a:t>Outstanding Undergrads &amp; </a:t>
            </a:r>
            <a:r>
              <a:rPr lang="en-US" sz="1600" dirty="0" err="1">
                <a:solidFill>
                  <a:srgbClr val="4D4D4D"/>
                </a:solidFill>
                <a:latin typeface="Times" charset="0"/>
              </a:rPr>
              <a:t>Coterms</a:t>
            </a:r>
            <a:r>
              <a:rPr lang="en-US" sz="1600" dirty="0">
                <a:solidFill>
                  <a:srgbClr val="4D4D4D"/>
                </a:solidFill>
                <a:latin typeface="Times" charset="0"/>
              </a:rPr>
              <a:t> Apply To Be</a:t>
            </a:r>
          </a:p>
          <a:p>
            <a:pPr algn="ctr">
              <a:lnSpc>
                <a:spcPct val="75000"/>
              </a:lnSpc>
              <a:spcBef>
                <a:spcPct val="10000"/>
              </a:spcBef>
              <a:buClr>
                <a:schemeClr val="tx2"/>
              </a:buClr>
            </a:pPr>
            <a:r>
              <a:rPr lang="en-US" sz="1600" i="1" dirty="0">
                <a:solidFill>
                  <a:srgbClr val="4D4D4D"/>
                </a:solidFill>
                <a:latin typeface="Times" charset="0"/>
              </a:rPr>
              <a:t> “Mayfield Fellows”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609600" y="3048000"/>
            <a:ext cx="2133600" cy="210661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</a:pPr>
            <a:r>
              <a:rPr lang="en-US" sz="2400" i="1">
                <a:solidFill>
                  <a:srgbClr val="3333FF"/>
                </a:solidFill>
                <a:latin typeface="Times" charset="0"/>
              </a:rPr>
              <a:t>Spring</a:t>
            </a:r>
            <a:endParaRPr lang="en-US" sz="2400">
              <a:solidFill>
                <a:srgbClr val="3333FF"/>
              </a:solidFill>
              <a:latin typeface="Times" charset="0"/>
            </a:endParaRPr>
          </a:p>
          <a:p>
            <a:pPr algn="ctr">
              <a:buClr>
                <a:schemeClr val="tx2"/>
              </a:buClr>
            </a:pPr>
            <a:r>
              <a:rPr lang="en-US" sz="1600">
                <a:solidFill>
                  <a:srgbClr val="4D4D4D"/>
                </a:solidFill>
                <a:latin typeface="Times" charset="0"/>
              </a:rPr>
              <a:t>Students Learn Structure &amp; Methods of Start-ups;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</a:pPr>
            <a:r>
              <a:rPr lang="en-US" sz="1600">
                <a:solidFill>
                  <a:srgbClr val="4D4D4D"/>
                </a:solidFill>
                <a:latin typeface="Times" charset="0"/>
              </a:rPr>
              <a:t>Students Seek Paid Assignments </a:t>
            </a:r>
          </a:p>
          <a:p>
            <a:pPr algn="ctr">
              <a:lnSpc>
                <a:spcPct val="90000"/>
              </a:lnSpc>
              <a:buClr>
                <a:schemeClr val="tx2"/>
              </a:buClr>
            </a:pPr>
            <a:r>
              <a:rPr lang="en-US" sz="1600">
                <a:solidFill>
                  <a:srgbClr val="4D4D4D"/>
                </a:solidFill>
                <a:latin typeface="Times" charset="0"/>
              </a:rPr>
              <a:t>at Start-up Companies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2462213" y="5867400"/>
            <a:ext cx="3938587" cy="85883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</a:pPr>
            <a:r>
              <a:rPr lang="en-US" sz="2400" i="1">
                <a:solidFill>
                  <a:srgbClr val="3333FF"/>
                </a:solidFill>
                <a:latin typeface="Times" charset="0"/>
              </a:rPr>
              <a:t>Summer</a:t>
            </a:r>
            <a:endParaRPr lang="en-US" sz="2400">
              <a:solidFill>
                <a:srgbClr val="3333FF"/>
              </a:solidFill>
              <a:latin typeface="Times" charset="0"/>
            </a:endParaRPr>
          </a:p>
          <a:p>
            <a:pPr algn="ctr">
              <a:lnSpc>
                <a:spcPct val="75000"/>
              </a:lnSpc>
              <a:spcBef>
                <a:spcPct val="30000"/>
              </a:spcBef>
              <a:buClr>
                <a:schemeClr val="tx2"/>
              </a:buClr>
            </a:pPr>
            <a:r>
              <a:rPr lang="en-US" sz="1600">
                <a:solidFill>
                  <a:srgbClr val="4D4D4D"/>
                </a:solidFill>
                <a:latin typeface="Times" charset="0"/>
              </a:rPr>
              <a:t>Students Leverage the Power of </a:t>
            </a:r>
            <a:br>
              <a:rPr lang="en-US" sz="1600">
                <a:solidFill>
                  <a:srgbClr val="4D4D4D"/>
                </a:solidFill>
                <a:latin typeface="Times" charset="0"/>
              </a:rPr>
            </a:br>
            <a:r>
              <a:rPr lang="en-US" sz="1600">
                <a:solidFill>
                  <a:srgbClr val="4D4D4D"/>
                </a:solidFill>
                <a:latin typeface="Times" charset="0"/>
              </a:rPr>
              <a:t>Real World, Hands-On Experience</a:t>
            </a:r>
          </a:p>
        </p:txBody>
      </p:sp>
      <p:sp>
        <p:nvSpPr>
          <p:cNvPr id="148489" name="Text Box 9"/>
          <p:cNvSpPr txBox="1">
            <a:spLocks noChangeArrowheads="1"/>
          </p:cNvSpPr>
          <p:nvPr/>
        </p:nvSpPr>
        <p:spPr bwMode="auto">
          <a:xfrm>
            <a:off x="6330950" y="3048000"/>
            <a:ext cx="2051050" cy="137318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</a:pPr>
            <a:r>
              <a:rPr lang="en-US" sz="2400" i="1">
                <a:solidFill>
                  <a:srgbClr val="3333FF"/>
                </a:solidFill>
                <a:latin typeface="Times" charset="0"/>
              </a:rPr>
              <a:t>Autumn</a:t>
            </a:r>
            <a:endParaRPr lang="en-US" sz="2400">
              <a:solidFill>
                <a:srgbClr val="3333FF"/>
              </a:solidFill>
              <a:latin typeface="Times" charset="0"/>
            </a:endParaRPr>
          </a:p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</a:pPr>
            <a:r>
              <a:rPr lang="en-US" sz="1600">
                <a:solidFill>
                  <a:srgbClr val="4D4D4D"/>
                </a:solidFill>
                <a:latin typeface="Times" charset="0"/>
              </a:rPr>
              <a:t>Students Bring Back Experiences and Learn From Them As a Group</a:t>
            </a:r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3048000" y="3276600"/>
            <a:ext cx="2971800" cy="21812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US" sz="2800" i="1">
                <a:solidFill>
                  <a:srgbClr val="996600"/>
                </a:solidFill>
                <a:latin typeface="Times" charset="0"/>
              </a:rPr>
              <a:t>3 Courses + </a:t>
            </a:r>
            <a:br>
              <a:rPr lang="en-US" sz="2800" i="1">
                <a:solidFill>
                  <a:srgbClr val="996600"/>
                </a:solidFill>
                <a:latin typeface="Times" charset="0"/>
              </a:rPr>
            </a:br>
            <a:r>
              <a:rPr lang="en-US" sz="2800" i="1">
                <a:solidFill>
                  <a:srgbClr val="996600"/>
                </a:solidFill>
                <a:latin typeface="Times" charset="0"/>
              </a:rPr>
              <a:t>Paid Summer</a:t>
            </a:r>
            <a:br>
              <a:rPr lang="en-US" sz="2800" i="1">
                <a:solidFill>
                  <a:srgbClr val="996600"/>
                </a:solidFill>
                <a:latin typeface="Times" charset="0"/>
              </a:rPr>
            </a:br>
            <a:r>
              <a:rPr lang="en-US" sz="2800" i="1">
                <a:solidFill>
                  <a:srgbClr val="996600"/>
                </a:solidFill>
                <a:latin typeface="Times" charset="0"/>
              </a:rPr>
              <a:t>Internship</a:t>
            </a:r>
          </a:p>
          <a:p>
            <a:pPr algn="ctr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US" sz="2800" i="1">
                <a:solidFill>
                  <a:srgbClr val="996600"/>
                </a:solidFill>
                <a:latin typeface="Times" charset="0"/>
              </a:rPr>
              <a:t>+ Mentors</a:t>
            </a:r>
            <a:endParaRPr lang="en-US" sz="2800">
              <a:solidFill>
                <a:srgbClr val="996600"/>
              </a:solidFill>
              <a:latin typeface="Times" charset="0"/>
            </a:endParaRPr>
          </a:p>
          <a:p>
            <a:pPr algn="ctr">
              <a:lnSpc>
                <a:spcPct val="90000"/>
              </a:lnSpc>
              <a:buClr>
                <a:schemeClr val="tx2"/>
              </a:buClr>
            </a:pPr>
            <a:endParaRPr lang="en-US" sz="2800">
              <a:solidFill>
                <a:srgbClr val="4D4D4D"/>
              </a:solidFill>
              <a:latin typeface="Times" charset="0"/>
            </a:endParaRP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8600" y="228600"/>
            <a:ext cx="8699500" cy="755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endParaRPr lang="en-US" sz="3000" b="0" i="1"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8839200" cy="952500"/>
          </a:xfrm>
          <a:noFill/>
          <a:ln/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Mayfield Fellows Program 2010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(Application Deadline: February 1)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8493" name="Rectangle 13">
            <a:hlinkClick r:id="rId3"/>
          </p:cNvPr>
          <p:cNvSpPr>
            <a:spLocks noChangeArrowheads="1"/>
          </p:cNvSpPr>
          <p:nvPr/>
        </p:nvSpPr>
        <p:spPr bwMode="auto">
          <a:xfrm>
            <a:off x="6165850" y="6400800"/>
            <a:ext cx="2978150" cy="457200"/>
          </a:xfrm>
          <a:prstGeom prst="rect">
            <a:avLst/>
          </a:prstGeom>
          <a:solidFill>
            <a:srgbClr val="80000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1800" b="0">
                <a:solidFill>
                  <a:schemeClr val="bg1"/>
                </a:solidFill>
                <a:latin typeface="Verdana" charset="0"/>
              </a:rPr>
              <a:t>http://mfp.stanford.edu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382000" cy="457200"/>
          </a:xfrm>
          <a:noFill/>
          <a:ln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3200" b="1" dirty="0">
                <a:solidFill>
                  <a:schemeClr val="tx1"/>
                </a:solidFill>
              </a:rPr>
              <a:t>Importance of Course Evaluations (both via </a:t>
            </a:r>
            <a:r>
              <a:rPr lang="en-US" sz="3200" b="1" dirty="0" err="1">
                <a:solidFill>
                  <a:schemeClr val="tx1"/>
                </a:solidFill>
              </a:rPr>
              <a:t>Axess</a:t>
            </a:r>
            <a:r>
              <a:rPr lang="en-US" sz="3200" b="1" dirty="0">
                <a:solidFill>
                  <a:schemeClr val="tx1"/>
                </a:solidFill>
              </a:rPr>
              <a:t> and directly)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066800" y="3581400"/>
            <a:ext cx="4876800" cy="2514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0" y="2711450"/>
            <a:ext cx="9012238" cy="9461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0" dirty="0">
                <a:solidFill>
                  <a:srgbClr val="990000"/>
                </a:solidFill>
              </a:rPr>
              <a:t>“If you don’t like the news, then go make some of your own.”</a:t>
            </a:r>
          </a:p>
          <a:p>
            <a:endParaRPr lang="en-US" sz="2800" b="0" dirty="0">
              <a:solidFill>
                <a:srgbClr val="990000"/>
              </a:solidFill>
            </a:endParaRP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7162800" y="3505200"/>
            <a:ext cx="1473200" cy="36671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Scoop </a:t>
            </a:r>
            <a:r>
              <a:rPr lang="en-US" sz="1800" dirty="0" err="1"/>
              <a:t>Nisker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457200"/>
          </a:xfrm>
        </p:spPr>
        <p:txBody>
          <a:bodyPr/>
          <a:lstStyle/>
          <a:p>
            <a:r>
              <a:rPr lang="en-US" sz="3200">
                <a:solidFill>
                  <a:srgbClr val="996600"/>
                </a:solidFill>
              </a:rPr>
              <a:t>Congrats on Significant Deliverables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952500"/>
            <a:ext cx="8420100" cy="4953000"/>
          </a:xfrm>
        </p:spPr>
        <p:txBody>
          <a:bodyPr/>
          <a:lstStyle/>
          <a:p>
            <a:pPr>
              <a:buFont typeface="Wingdings" charset="2"/>
              <a:buChar char="ü"/>
            </a:pP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/>
              <a:t>Readings, class participation, and a team exercise</a:t>
            </a:r>
          </a:p>
          <a:p>
            <a:pPr>
              <a:buFont typeface="Wingdings" charset="2"/>
              <a:buChar char="ü"/>
            </a:pPr>
            <a:r>
              <a:rPr lang="en-US" dirty="0"/>
              <a:t>Three team case analysis emails (+ 3 other preps)</a:t>
            </a:r>
          </a:p>
          <a:p>
            <a:pPr>
              <a:buFont typeface="Wingdings" charset="2"/>
              <a:buChar char="ü"/>
            </a:pPr>
            <a:r>
              <a:rPr lang="en-US" dirty="0"/>
              <a:t>An individual case analysis email</a:t>
            </a:r>
          </a:p>
          <a:p>
            <a:pPr>
              <a:buFont typeface="Wingdings" charset="2"/>
              <a:buChar char="ü"/>
            </a:pPr>
            <a:r>
              <a:rPr lang="en-US" dirty="0"/>
              <a:t>OAP positioning statement, website, presentation, and written analysis</a:t>
            </a:r>
          </a:p>
          <a:p>
            <a:pPr>
              <a:buFont typeface="Wingdings" charset="2"/>
              <a:buChar char="ü"/>
            </a:pPr>
            <a:r>
              <a:rPr lang="en-US" dirty="0"/>
              <a:t>OEP presentation and written analysis</a:t>
            </a: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smtClean="0"/>
              <a:t>Extra </a:t>
            </a:r>
            <a:r>
              <a:rPr lang="en-US" dirty="0"/>
              <a:t>credit opportunities (ETL seminars,</a:t>
            </a:r>
            <a:r>
              <a:rPr lang="en-US" dirty="0" smtClean="0"/>
              <a:t> investing, and </a:t>
            </a:r>
            <a:r>
              <a:rPr lang="en-US" dirty="0"/>
              <a:t>today’s lessons learned)</a:t>
            </a:r>
          </a:p>
          <a:p>
            <a:pPr>
              <a:buFont typeface="Wingdings" charset="2"/>
              <a:buChar char="ü"/>
            </a:pPr>
            <a:r>
              <a:rPr lang="en-US" dirty="0"/>
              <a:t>Personal Business Plan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-228600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So What Lies Ahead?</a:t>
            </a:r>
          </a:p>
        </p:txBody>
      </p:sp>
      <p:pic>
        <p:nvPicPr>
          <p:cNvPr id="177155" name="Picture 3" descr="roadAhea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447800"/>
            <a:ext cx="7010400" cy="4691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924800" cy="304800"/>
          </a:xfrm>
          <a:noFill/>
          <a:ln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3200" dirty="0">
                <a:solidFill>
                  <a:srgbClr val="996600"/>
                </a:solidFill>
              </a:rPr>
              <a:t>Recall Our Course Objectives</a:t>
            </a:r>
            <a:br>
              <a:rPr lang="en-US" sz="3200" dirty="0">
                <a:solidFill>
                  <a:srgbClr val="996600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25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229600" cy="4572000"/>
          </a:xfrm>
        </p:spPr>
        <p:txBody>
          <a:bodyPr/>
          <a:lstStyle/>
          <a:p>
            <a:pPr marL="381000" indent="-381000">
              <a:lnSpc>
                <a:spcPct val="100000"/>
              </a:lnSpc>
              <a:buFontTx/>
              <a:buAutoNum type="arabicPeriod"/>
            </a:pPr>
            <a:r>
              <a:rPr lang="en-US" dirty="0"/>
              <a:t>Understand </a:t>
            </a:r>
            <a:r>
              <a:rPr lang="en-US" i="1" dirty="0">
                <a:solidFill>
                  <a:srgbClr val="800000"/>
                </a:solidFill>
              </a:rPr>
              <a:t>entrepreneurial leadership as a vital</a:t>
            </a:r>
            <a:r>
              <a:rPr lang="en-US" i="1" dirty="0"/>
              <a:t> </a:t>
            </a:r>
            <a:r>
              <a:rPr lang="en-US" i="1" dirty="0">
                <a:solidFill>
                  <a:srgbClr val="800000"/>
                </a:solidFill>
              </a:rPr>
              <a:t>process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in technology-intensive enterprises </a:t>
            </a:r>
            <a:br>
              <a:rPr lang="en-US" dirty="0"/>
            </a:br>
            <a:r>
              <a:rPr lang="en-US" dirty="0"/>
              <a:t>(+ dispel common myths and misconceptions).</a:t>
            </a:r>
          </a:p>
          <a:p>
            <a:pPr marL="381000" indent="-381000">
              <a:lnSpc>
                <a:spcPct val="100000"/>
              </a:lnSpc>
              <a:buFontTx/>
              <a:buAutoNum type="arabicPeriod"/>
            </a:pPr>
            <a:endParaRPr lang="en-US" dirty="0"/>
          </a:p>
          <a:p>
            <a:pPr marL="381000" indent="-381000">
              <a:lnSpc>
                <a:spcPct val="100000"/>
              </a:lnSpc>
              <a:buFontTx/>
              <a:buAutoNum type="arabicPeriod"/>
            </a:pPr>
            <a:r>
              <a:rPr lang="en-US" dirty="0"/>
              <a:t>For students of all majors, teach </a:t>
            </a:r>
            <a:r>
              <a:rPr lang="en-US" i="1" dirty="0">
                <a:solidFill>
                  <a:srgbClr val="800000"/>
                </a:solidFill>
              </a:rPr>
              <a:t>skills</a:t>
            </a:r>
            <a:r>
              <a:rPr lang="en-US" dirty="0"/>
              <a:t> important for 21st-century technology leaders.</a:t>
            </a:r>
          </a:p>
          <a:p>
            <a:pPr marL="381000" indent="-381000">
              <a:lnSpc>
                <a:spcPct val="100000"/>
              </a:lnSpc>
              <a:buFontTx/>
              <a:buAutoNum type="arabicPeriod"/>
            </a:pPr>
            <a:endParaRPr lang="en-US" dirty="0"/>
          </a:p>
          <a:p>
            <a:pPr marL="381000" indent="-381000">
              <a:lnSpc>
                <a:spcPct val="100000"/>
              </a:lnSpc>
              <a:buFontTx/>
              <a:buAutoNum type="arabicPeriod"/>
            </a:pPr>
            <a:r>
              <a:rPr lang="en-US" dirty="0"/>
              <a:t>Stimulate </a:t>
            </a:r>
            <a:r>
              <a:rPr lang="en-US" i="1" dirty="0">
                <a:solidFill>
                  <a:srgbClr val="800000"/>
                </a:solidFill>
              </a:rPr>
              <a:t>continuous learning</a:t>
            </a:r>
            <a:r>
              <a:rPr lang="en-US" i="1" dirty="0"/>
              <a:t> </a:t>
            </a:r>
            <a:r>
              <a:rPr lang="en-US" i="1" dirty="0">
                <a:solidFill>
                  <a:srgbClr val="800000"/>
                </a:solidFill>
              </a:rPr>
              <a:t>and personal reflection</a:t>
            </a:r>
            <a:r>
              <a:rPr lang="en-US" dirty="0"/>
              <a:t> regarding entrepreneurship and your future.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 descr="slide_session9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1219200"/>
            <a:ext cx="5105400" cy="4810125"/>
          </a:xfrm>
          <a:ln/>
        </p:spPr>
      </p:pic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0" y="6611938"/>
            <a:ext cx="21971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0" dirty="0">
                <a:latin typeface="Verdana" charset="0"/>
                <a:ea typeface="Times New Roman" charset="0"/>
                <a:cs typeface="Times New Roman" charset="0"/>
              </a:rPr>
              <a:t>© 2003 Mark P. Rice, Babson 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190500" y="457200"/>
            <a:ext cx="876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buFont typeface="Monotype Sorts" charset="2"/>
              <a:buNone/>
            </a:pPr>
            <a:r>
              <a:rPr lang="en-US" sz="3200" b="0" dirty="0">
                <a:solidFill>
                  <a:srgbClr val="99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Examining the Tech </a:t>
            </a:r>
            <a:br>
              <a:rPr lang="en-US" sz="3200" b="0" dirty="0">
                <a:solidFill>
                  <a:srgbClr val="99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</a:br>
            <a:r>
              <a:rPr lang="en-US" sz="3200" b="0" dirty="0">
                <a:solidFill>
                  <a:srgbClr val="99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Entrepreneurship Process</a:t>
            </a:r>
          </a:p>
        </p:txBody>
      </p:sp>
      <p:grpSp>
        <p:nvGrpSpPr>
          <p:cNvPr id="119817" name="Group 9"/>
          <p:cNvGrpSpPr>
            <a:grpSpLocks/>
          </p:cNvGrpSpPr>
          <p:nvPr/>
        </p:nvGrpSpPr>
        <p:grpSpPr bwMode="auto">
          <a:xfrm>
            <a:off x="6096002" y="1371600"/>
            <a:ext cx="3511551" cy="4757738"/>
            <a:chOff x="3840" y="864"/>
            <a:chExt cx="2212" cy="2997"/>
          </a:xfrm>
        </p:grpSpPr>
        <p:sp>
          <p:nvSpPr>
            <p:cNvPr id="119813" name="AutoShape 5"/>
            <p:cNvSpPr>
              <a:spLocks/>
            </p:cNvSpPr>
            <p:nvPr/>
          </p:nvSpPr>
          <p:spPr bwMode="auto">
            <a:xfrm>
              <a:off x="3840" y="864"/>
              <a:ext cx="384" cy="1008"/>
            </a:xfrm>
            <a:prstGeom prst="rightBrace">
              <a:avLst>
                <a:gd name="adj1" fmla="val 21875"/>
                <a:gd name="adj2" fmla="val 50000"/>
              </a:avLst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14" name="Text Box 6"/>
            <p:cNvSpPr txBox="1">
              <a:spLocks noChangeArrowheads="1"/>
            </p:cNvSpPr>
            <p:nvPr/>
          </p:nvSpPr>
          <p:spPr bwMode="auto">
            <a:xfrm>
              <a:off x="4416" y="912"/>
              <a:ext cx="1346" cy="1438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Char char="•"/>
              </a:pPr>
              <a:r>
                <a:rPr lang="en-US" sz="2400" i="1" dirty="0">
                  <a:solidFill>
                    <a:srgbClr val="3333FF"/>
                  </a:solidFill>
                </a:rPr>
                <a:t>Yahoo!</a:t>
              </a:r>
            </a:p>
            <a:p>
              <a:pPr>
                <a:buFontTx/>
                <a:buChar char="•"/>
              </a:pPr>
              <a:r>
                <a:rPr lang="en-US" sz="2400" i="1" dirty="0">
                  <a:solidFill>
                    <a:srgbClr val="3333FF"/>
                  </a:solidFill>
                </a:rPr>
                <a:t>AIR</a:t>
              </a:r>
            </a:p>
            <a:p>
              <a:pPr>
                <a:buFontTx/>
                <a:buChar char="•"/>
              </a:pPr>
              <a:r>
                <a:rPr lang="en-US" sz="2400" i="1" dirty="0">
                  <a:solidFill>
                    <a:srgbClr val="3333FF"/>
                  </a:solidFill>
                </a:rPr>
                <a:t>“</a:t>
              </a:r>
              <a:r>
                <a:rPr lang="en-US" sz="2400" i="1" dirty="0" err="1">
                  <a:solidFill>
                    <a:srgbClr val="3333FF"/>
                  </a:solidFill>
                </a:rPr>
                <a:t>BioFuelBox</a:t>
              </a:r>
              <a:r>
                <a:rPr lang="en-US" sz="2400" i="1" dirty="0">
                  <a:solidFill>
                    <a:srgbClr val="3333FF"/>
                  </a:solidFill>
                </a:rPr>
                <a:t>”</a:t>
              </a:r>
            </a:p>
            <a:p>
              <a:pPr>
                <a:buFontTx/>
                <a:buChar char="•"/>
              </a:pPr>
              <a:r>
                <a:rPr lang="en-US" sz="2400" i="1" dirty="0">
                  <a:solidFill>
                    <a:srgbClr val="3333FF"/>
                  </a:solidFill>
                </a:rPr>
                <a:t>IMVU</a:t>
              </a:r>
            </a:p>
            <a:p>
              <a:pPr>
                <a:buFontTx/>
                <a:buChar char="•"/>
              </a:pPr>
              <a:r>
                <a:rPr lang="en-US" sz="2400" i="1" dirty="0">
                  <a:solidFill>
                    <a:srgbClr val="3333FF"/>
                  </a:solidFill>
                </a:rPr>
                <a:t>WebTV</a:t>
              </a:r>
            </a:p>
            <a:p>
              <a:pPr>
                <a:buFontTx/>
                <a:buChar char="•"/>
              </a:pPr>
              <a:r>
                <a:rPr lang="en-US" sz="2400" i="1" dirty="0">
                  <a:solidFill>
                    <a:srgbClr val="3333FF"/>
                  </a:solidFill>
                </a:rPr>
                <a:t>“OAP”</a:t>
              </a:r>
            </a:p>
          </p:txBody>
        </p:sp>
        <p:sp>
          <p:nvSpPr>
            <p:cNvPr id="119815" name="Text Box 7"/>
            <p:cNvSpPr txBox="1">
              <a:spLocks noChangeArrowheads="1"/>
            </p:cNvSpPr>
            <p:nvPr/>
          </p:nvSpPr>
          <p:spPr bwMode="auto">
            <a:xfrm>
              <a:off x="4416" y="2640"/>
              <a:ext cx="1636" cy="1221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Char char="•"/>
              </a:pPr>
              <a:r>
                <a:rPr lang="en-US" sz="2400" i="1" dirty="0" err="1">
                  <a:solidFill>
                    <a:srgbClr val="3333FF"/>
                  </a:solidFill>
                </a:rPr>
                <a:t>SolidWorks</a:t>
              </a:r>
              <a:endParaRPr lang="en-US" sz="2400" i="1" dirty="0">
                <a:solidFill>
                  <a:srgbClr val="3333FF"/>
                </a:solidFill>
              </a:endParaRPr>
            </a:p>
            <a:p>
              <a:pPr>
                <a:buFontTx/>
                <a:buChar char="•"/>
              </a:pPr>
              <a:r>
                <a:rPr lang="en-US" sz="2400" i="1" dirty="0">
                  <a:solidFill>
                    <a:srgbClr val="3333FF"/>
                  </a:solidFill>
                </a:rPr>
                <a:t>Barbara A.</a:t>
              </a:r>
              <a:endParaRPr lang="en-US" sz="2400" i="1" dirty="0" smtClean="0">
                <a:solidFill>
                  <a:srgbClr val="3333FF"/>
                </a:solidFill>
              </a:endParaRPr>
            </a:p>
            <a:p>
              <a:pPr>
                <a:buFontTx/>
                <a:buChar char="•"/>
              </a:pPr>
              <a:r>
                <a:rPr lang="en-US" sz="2400" i="1" dirty="0" smtClean="0">
                  <a:solidFill>
                    <a:srgbClr val="3333FF"/>
                  </a:solidFill>
                </a:rPr>
                <a:t>Wily Technologies</a:t>
              </a:r>
            </a:p>
            <a:p>
              <a:pPr>
                <a:buFontTx/>
                <a:buChar char="•"/>
              </a:pPr>
              <a:r>
                <a:rPr lang="en-US" sz="2400" i="1" dirty="0">
                  <a:solidFill>
                    <a:srgbClr val="3333FF"/>
                  </a:solidFill>
                </a:rPr>
                <a:t>“OEP”</a:t>
              </a:r>
            </a:p>
            <a:p>
              <a:pPr>
                <a:buFontTx/>
                <a:buChar char="•"/>
              </a:pPr>
              <a:endParaRPr lang="en-US" sz="2400" i="1" dirty="0">
                <a:solidFill>
                  <a:srgbClr val="3333FF"/>
                </a:solidFill>
              </a:endParaRPr>
            </a:p>
          </p:txBody>
        </p:sp>
        <p:sp>
          <p:nvSpPr>
            <p:cNvPr id="119816" name="AutoShape 8"/>
            <p:cNvSpPr>
              <a:spLocks/>
            </p:cNvSpPr>
            <p:nvPr/>
          </p:nvSpPr>
          <p:spPr bwMode="auto">
            <a:xfrm>
              <a:off x="3840" y="2736"/>
              <a:ext cx="384" cy="1008"/>
            </a:xfrm>
            <a:prstGeom prst="rightBrace">
              <a:avLst>
                <a:gd name="adj1" fmla="val 21875"/>
                <a:gd name="adj2" fmla="val 50000"/>
              </a:avLst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3600" b="1" dirty="0">
                <a:solidFill>
                  <a:schemeClr val="tx1"/>
                </a:solidFill>
              </a:rPr>
              <a:t>Major Concepts and Frameworks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914400"/>
            <a:ext cx="76962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marL="457200" indent="-457200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5000"/>
              <a:buFontTx/>
              <a:buChar char="•"/>
            </a:pPr>
            <a:r>
              <a:rPr lang="en-US" sz="1800" b="0" dirty="0">
                <a:latin typeface="Verdana" charset="0"/>
              </a:rPr>
              <a:t>Sahlman's “</a:t>
            </a:r>
            <a:r>
              <a:rPr lang="en-US" sz="1800" b="0" dirty="0">
                <a:solidFill>
                  <a:srgbClr val="FF0000"/>
                </a:solidFill>
                <a:latin typeface="Verdana" charset="0"/>
              </a:rPr>
              <a:t>concept of fit” model:</a:t>
            </a:r>
            <a:r>
              <a:rPr lang="en-US" sz="1800" b="0" dirty="0">
                <a:latin typeface="Verdana" charset="0"/>
              </a:rPr>
              <a:t/>
            </a:r>
            <a:br>
              <a:rPr lang="en-US" sz="1800" b="0" dirty="0">
                <a:latin typeface="Verdana" charset="0"/>
              </a:rPr>
            </a:br>
            <a:r>
              <a:rPr lang="en-US" sz="1800" b="0" dirty="0">
                <a:latin typeface="Verdana" charset="0"/>
              </a:rPr>
              <a:t>   </a:t>
            </a:r>
            <a:r>
              <a:rPr lang="en-US" sz="1800" b="0" i="1" dirty="0">
                <a:latin typeface="Verdana" charset="0"/>
              </a:rPr>
              <a:t>People - Opportunity - Context - Deal</a:t>
            </a:r>
            <a:r>
              <a:rPr lang="en-US" sz="1800" b="0" dirty="0">
                <a:latin typeface="Verdana" charset="0"/>
              </a:rPr>
              <a:t> </a:t>
            </a:r>
          </a:p>
          <a:p>
            <a:pPr marL="457200" indent="-457200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5000"/>
              <a:buFontTx/>
              <a:buChar char="•"/>
            </a:pPr>
            <a:r>
              <a:rPr lang="en-US" sz="1800" b="0" dirty="0">
                <a:latin typeface="Verdana" charset="0"/>
              </a:rPr>
              <a:t>Dorf and Byers’ </a:t>
            </a:r>
            <a:r>
              <a:rPr lang="en-US" sz="1800" b="0" dirty="0">
                <a:solidFill>
                  <a:srgbClr val="FF0000"/>
                </a:solidFill>
                <a:latin typeface="Verdana" charset="0"/>
              </a:rPr>
              <a:t>“from opportunity to profitability” model:</a:t>
            </a:r>
            <a:r>
              <a:rPr lang="en-US" sz="1800" b="0" dirty="0">
                <a:latin typeface="Verdana" charset="0"/>
              </a:rPr>
              <a:t/>
            </a:r>
            <a:br>
              <a:rPr lang="en-US" sz="1800" b="0" dirty="0">
                <a:latin typeface="Verdana" charset="0"/>
              </a:rPr>
            </a:br>
            <a:r>
              <a:rPr lang="en-US" sz="1800" b="0" dirty="0">
                <a:latin typeface="Verdana" charset="0"/>
              </a:rPr>
              <a:t>   </a:t>
            </a:r>
            <a:r>
              <a:rPr lang="en-US" sz="1800" b="0" i="1" dirty="0">
                <a:latin typeface="Verdana" charset="0"/>
              </a:rPr>
              <a:t>Vision – Strategy - Execution</a:t>
            </a:r>
          </a:p>
          <a:p>
            <a:pPr marL="457200" indent="-457200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5000"/>
              <a:buFontTx/>
              <a:buChar char="•"/>
            </a:pPr>
            <a:r>
              <a:rPr lang="en-US" sz="1800" b="0" dirty="0">
                <a:latin typeface="Verdana" charset="0"/>
              </a:rPr>
              <a:t>Komisar's </a:t>
            </a:r>
            <a:r>
              <a:rPr lang="en-US" sz="1800" b="0" dirty="0">
                <a:solidFill>
                  <a:srgbClr val="FF0000"/>
                </a:solidFill>
                <a:latin typeface="Verdana" charset="0"/>
              </a:rPr>
              <a:t>3 Q's every VC wants to know:</a:t>
            </a:r>
            <a:r>
              <a:rPr lang="en-US" sz="1800" b="0" dirty="0">
                <a:latin typeface="Verdana" charset="0"/>
              </a:rPr>
              <a:t> </a:t>
            </a:r>
            <a:br>
              <a:rPr lang="en-US" sz="1800" b="0" dirty="0">
                <a:latin typeface="Verdana" charset="0"/>
              </a:rPr>
            </a:br>
            <a:r>
              <a:rPr lang="en-US" sz="1800" b="0" dirty="0">
                <a:latin typeface="Verdana" charset="0"/>
              </a:rPr>
              <a:t>   </a:t>
            </a:r>
            <a:r>
              <a:rPr lang="en-US" sz="1800" b="0" i="1" dirty="0">
                <a:latin typeface="Verdana" charset="0"/>
              </a:rPr>
              <a:t>Big market + winning strategy + excellent team </a:t>
            </a:r>
          </a:p>
          <a:p>
            <a:pPr marL="457200" indent="-457200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5000"/>
              <a:buFontTx/>
              <a:buChar char="•"/>
            </a:pPr>
            <a:r>
              <a:rPr lang="en-US" sz="1800" b="0" dirty="0">
                <a:latin typeface="Verdana" charset="0"/>
              </a:rPr>
              <a:t>Kaplan's </a:t>
            </a:r>
            <a:r>
              <a:rPr lang="en-US" sz="1800" b="0" dirty="0">
                <a:solidFill>
                  <a:srgbClr val="FF0000"/>
                </a:solidFill>
                <a:latin typeface="Verdana" charset="0"/>
              </a:rPr>
              <a:t>Silicon Valley game:</a:t>
            </a:r>
            <a:r>
              <a:rPr lang="en-US" sz="1800" b="0" dirty="0">
                <a:latin typeface="Verdana" charset="0"/>
              </a:rPr>
              <a:t/>
            </a:r>
            <a:br>
              <a:rPr lang="en-US" sz="1800" b="0" dirty="0">
                <a:latin typeface="Verdana" charset="0"/>
              </a:rPr>
            </a:br>
            <a:r>
              <a:rPr lang="en-US" sz="1800" b="0" dirty="0">
                <a:latin typeface="Verdana" charset="0"/>
              </a:rPr>
              <a:t>   </a:t>
            </a:r>
            <a:r>
              <a:rPr lang="en-US" sz="1800" b="0" i="1" dirty="0">
                <a:latin typeface="Verdana" charset="0"/>
              </a:rPr>
              <a:t>Entrepreneurs trade stock for ideas, talent, and capital</a:t>
            </a:r>
          </a:p>
          <a:p>
            <a:pPr marL="457200" indent="-457200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5000"/>
              <a:buFontTx/>
              <a:buChar char="•"/>
            </a:pPr>
            <a:r>
              <a:rPr lang="en-US" sz="1800" b="0" dirty="0">
                <a:latin typeface="Verdana" charset="0"/>
              </a:rPr>
              <a:t>Moore’s </a:t>
            </a:r>
            <a:r>
              <a:rPr lang="en-US" sz="1800" b="0" dirty="0">
                <a:solidFill>
                  <a:srgbClr val="FF0000"/>
                </a:solidFill>
                <a:latin typeface="Verdana" charset="0"/>
              </a:rPr>
              <a:t>technology adoption cycle and chasm model:</a:t>
            </a:r>
            <a:br>
              <a:rPr lang="en-US" sz="1800" b="0" dirty="0">
                <a:solidFill>
                  <a:srgbClr val="FF0000"/>
                </a:solidFill>
                <a:latin typeface="Verdana" charset="0"/>
              </a:rPr>
            </a:br>
            <a:r>
              <a:rPr lang="en-US" sz="1800" b="0" dirty="0">
                <a:latin typeface="Verdana" charset="0"/>
              </a:rPr>
              <a:t>   </a:t>
            </a:r>
            <a:r>
              <a:rPr lang="en-US" sz="1800" b="0" i="1" dirty="0">
                <a:latin typeface="Verdana" charset="0"/>
              </a:rPr>
              <a:t>Adapting the marketing strategy over time</a:t>
            </a:r>
          </a:p>
          <a:p>
            <a:pPr marL="457200" indent="-457200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5000"/>
              <a:buFontTx/>
              <a:buChar char="•"/>
            </a:pPr>
            <a:r>
              <a:rPr lang="en-US" sz="1800" b="0" dirty="0">
                <a:latin typeface="Verdana" charset="0"/>
              </a:rPr>
              <a:t>Blank’s </a:t>
            </a:r>
            <a:r>
              <a:rPr lang="en-US" sz="1800" b="0" dirty="0">
                <a:solidFill>
                  <a:srgbClr val="FF0000"/>
                </a:solidFill>
                <a:latin typeface="Verdana" charset="0"/>
              </a:rPr>
              <a:t>customer development model:</a:t>
            </a:r>
            <a:r>
              <a:rPr lang="en-US" sz="1800" b="0" dirty="0">
                <a:latin typeface="Verdana" charset="0"/>
              </a:rPr>
              <a:t/>
            </a:r>
            <a:br>
              <a:rPr lang="en-US" sz="1800" b="0" dirty="0">
                <a:latin typeface="Verdana" charset="0"/>
              </a:rPr>
            </a:br>
            <a:r>
              <a:rPr lang="en-US" sz="1800" b="0" dirty="0">
                <a:latin typeface="Verdana" charset="0"/>
              </a:rPr>
              <a:t>   </a:t>
            </a:r>
            <a:r>
              <a:rPr lang="en-US" sz="1800" b="0" i="1" dirty="0">
                <a:latin typeface="Verdana" charset="0"/>
              </a:rPr>
              <a:t>Follow a process in parallel to product development</a:t>
            </a:r>
            <a:endParaRPr lang="en-US" sz="1800" b="0" dirty="0">
              <a:latin typeface="Verdana" charset="0"/>
            </a:endParaRPr>
          </a:p>
          <a:p>
            <a:pPr marL="457200" indent="-457200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5000"/>
              <a:buFontTx/>
              <a:buChar char="•"/>
            </a:pPr>
            <a:r>
              <a:rPr lang="en-US" sz="1800" b="0" dirty="0">
                <a:latin typeface="Verdana" charset="0"/>
              </a:rPr>
              <a:t>Byers’ </a:t>
            </a:r>
            <a:r>
              <a:rPr lang="en-US" sz="1800" b="0" dirty="0">
                <a:solidFill>
                  <a:srgbClr val="FF0000"/>
                </a:solidFill>
                <a:latin typeface="Verdana" charset="0"/>
              </a:rPr>
              <a:t>ABCs of human and financial resources:</a:t>
            </a:r>
            <a:r>
              <a:rPr lang="en-US" sz="1800" b="0" dirty="0">
                <a:latin typeface="Verdana" charset="0"/>
              </a:rPr>
              <a:t/>
            </a:r>
            <a:br>
              <a:rPr lang="en-US" sz="1800" b="0" dirty="0">
                <a:latin typeface="Verdana" charset="0"/>
              </a:rPr>
            </a:br>
            <a:r>
              <a:rPr lang="en-US" sz="1800" b="0" dirty="0">
                <a:latin typeface="Verdana" charset="0"/>
              </a:rPr>
              <a:t>   </a:t>
            </a:r>
            <a:r>
              <a:rPr lang="en-US" sz="1800" b="0" i="1" dirty="0">
                <a:latin typeface="Verdana" charset="0"/>
              </a:rPr>
              <a:t>Basics of effective orgs and venture financings</a:t>
            </a:r>
          </a:p>
          <a:p>
            <a:pPr marL="457200" indent="-457200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5000"/>
              <a:buFontTx/>
              <a:buChar char="•"/>
            </a:pPr>
            <a:endParaRPr lang="en-US" sz="1800" b="0" i="1" dirty="0">
              <a:latin typeface="Verdana" charset="0"/>
            </a:endParaRPr>
          </a:p>
        </p:txBody>
      </p:sp>
      <p:pic>
        <p:nvPicPr>
          <p:cNvPr id="106503" name="Picture 7" descr="1578511402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2819400"/>
            <a:ext cx="1447800" cy="1447800"/>
          </a:xfrm>
          <a:prstGeom prst="rect">
            <a:avLst/>
          </a:prstGeom>
          <a:noFill/>
        </p:spPr>
      </p:pic>
      <p:pic>
        <p:nvPicPr>
          <p:cNvPr id="106504" name="Picture 8" descr="Dorf final cove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59650" y="838200"/>
            <a:ext cx="1479550" cy="1828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379413" y="6423025"/>
            <a:ext cx="8383587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Bottom Line: Does the “Top 10 Elements” document seem familiar and logical?</a:t>
            </a:r>
          </a:p>
        </p:txBody>
      </p:sp>
      <p:pic>
        <p:nvPicPr>
          <p:cNvPr id="106506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67600" y="4419600"/>
            <a:ext cx="12319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153400" cy="609600"/>
          </a:xfrm>
          <a:noFill/>
          <a:ln/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Learning 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Technology Entrepreneurship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2819400" y="1101725"/>
            <a:ext cx="6019800" cy="47656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  <a:buFont typeface="Wingdings" charset="2"/>
              <a:buChar char="ü"/>
            </a:pPr>
            <a:endParaRPr lang="en-US" sz="2400" b="0" dirty="0">
              <a:latin typeface="Verdana" charset="0"/>
            </a:endParaRP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  <a:buFont typeface="Wingdings" charset="2"/>
              <a:buChar char="ü"/>
            </a:pPr>
            <a:r>
              <a:rPr lang="en-US" sz="2400" b="0" dirty="0">
                <a:latin typeface="Verdana" charset="0"/>
              </a:rPr>
              <a:t>Basic terminology and concepts through the </a:t>
            </a:r>
            <a:r>
              <a:rPr lang="en-US" sz="2400" b="0" i="1" dirty="0">
                <a:solidFill>
                  <a:srgbClr val="FF0000"/>
                </a:solidFill>
                <a:latin typeface="Verdana" charset="0"/>
              </a:rPr>
              <a:t>texts, lectures, and workshops</a:t>
            </a:r>
            <a:r>
              <a:rPr lang="en-US" sz="2400" b="0" dirty="0">
                <a:solidFill>
                  <a:srgbClr val="FF0000"/>
                </a:solidFill>
                <a:latin typeface="Verdana" charset="0"/>
              </a:rPr>
              <a:t>.</a:t>
            </a:r>
            <a:r>
              <a:rPr lang="en-US" sz="2400" b="0" dirty="0">
                <a:latin typeface="Verdana" charset="0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  <a:buFont typeface="Wingdings" charset="2"/>
              <a:buChar char="ü"/>
            </a:pPr>
            <a:r>
              <a:rPr lang="en-US" sz="2400" b="0" dirty="0">
                <a:latin typeface="Verdana" charset="0"/>
              </a:rPr>
              <a:t>Critical thinking via </a:t>
            </a:r>
            <a:r>
              <a:rPr lang="en-US" sz="2400" b="0" i="1" dirty="0">
                <a:solidFill>
                  <a:srgbClr val="FF0000"/>
                </a:solidFill>
                <a:latin typeface="Verdana" charset="0"/>
              </a:rPr>
              <a:t>case studies</a:t>
            </a:r>
            <a:r>
              <a:rPr lang="en-US" sz="2400" b="0" dirty="0">
                <a:solidFill>
                  <a:srgbClr val="FF0000"/>
                </a:solidFill>
                <a:latin typeface="Verdana" charset="0"/>
              </a:rPr>
              <a:t>.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  <a:buFont typeface="Wingdings" charset="2"/>
              <a:buChar char="ü"/>
            </a:pPr>
            <a:r>
              <a:rPr lang="en-US" sz="2400" b="0" dirty="0">
                <a:latin typeface="Verdana" charset="0"/>
              </a:rPr>
              <a:t>Teamwork</a:t>
            </a:r>
            <a:r>
              <a:rPr lang="en-US" sz="2400" b="0" dirty="0">
                <a:solidFill>
                  <a:srgbClr val="3333FF"/>
                </a:solidFill>
                <a:latin typeface="Verdana" charset="0"/>
              </a:rPr>
              <a:t> </a:t>
            </a:r>
            <a:r>
              <a:rPr lang="en-US" sz="2400" b="0" dirty="0">
                <a:latin typeface="Verdana" charset="0"/>
              </a:rPr>
              <a:t>via the </a:t>
            </a:r>
            <a:r>
              <a:rPr lang="en-US" sz="2400" b="0" i="1" dirty="0">
                <a:solidFill>
                  <a:srgbClr val="FF0000"/>
                </a:solidFill>
                <a:latin typeface="Verdana" charset="0"/>
              </a:rPr>
              <a:t>OAP and OEP assignments.</a:t>
            </a:r>
            <a:endParaRPr lang="en-US" sz="2400" b="0" dirty="0">
              <a:solidFill>
                <a:srgbClr val="FF0000"/>
              </a:solidFill>
              <a:latin typeface="Verdana" charset="0"/>
            </a:endParaRP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  <a:buFont typeface="Wingdings" charset="2"/>
              <a:buChar char="ü"/>
            </a:pPr>
            <a:r>
              <a:rPr lang="en-US" sz="2400" b="0" dirty="0">
                <a:latin typeface="Verdana" charset="0"/>
              </a:rPr>
              <a:t>Career planning via the </a:t>
            </a:r>
            <a:r>
              <a:rPr lang="en-US" sz="2400" b="0" i="1" dirty="0">
                <a:solidFill>
                  <a:srgbClr val="FF0000"/>
                </a:solidFill>
                <a:latin typeface="Verdana" charset="0"/>
              </a:rPr>
              <a:t>personal business plan</a:t>
            </a:r>
            <a:r>
              <a:rPr lang="en-US" sz="2400" b="0" dirty="0">
                <a:solidFill>
                  <a:srgbClr val="FF0000"/>
                </a:solidFill>
                <a:latin typeface="Verdana" charset="0"/>
              </a:rPr>
              <a:t>.</a:t>
            </a:r>
          </a:p>
        </p:txBody>
      </p:sp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57400"/>
            <a:ext cx="26384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284163" y="441325"/>
            <a:ext cx="8575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4000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Becoming a “T-Shaped” Person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3722688" y="2895600"/>
            <a:ext cx="2039937" cy="3657600"/>
          </a:xfrm>
          <a:prstGeom prst="rect">
            <a:avLst/>
          </a:prstGeom>
          <a:solidFill>
            <a:srgbClr val="996600"/>
          </a:solidFill>
          <a:ln w="3175" cap="rnd">
            <a:noFill/>
            <a:prstDash val="sysDot"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800" b="0">
              <a:latin typeface="Times" charset="0"/>
            </a:endParaRP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3849688" y="3276600"/>
            <a:ext cx="1849437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charset="0"/>
              </a:rPr>
              <a:t>Depth of 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  <a:latin typeface="Verdana" charset="0"/>
              </a:rPr>
              <a:t>Knowledge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  <a:latin typeface="Verdana" charset="0"/>
              </a:rPr>
              <a:t>in a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  <a:latin typeface="Verdana" charset="0"/>
              </a:rPr>
              <a:t>Particular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  <a:latin typeface="Verdana" charset="0"/>
              </a:rPr>
              <a:t>Discipline</a:t>
            </a:r>
          </a:p>
        </p:txBody>
      </p:sp>
      <p:grpSp>
        <p:nvGrpSpPr>
          <p:cNvPr id="146437" name="Group 5"/>
          <p:cNvGrpSpPr>
            <a:grpSpLocks/>
          </p:cNvGrpSpPr>
          <p:nvPr/>
        </p:nvGrpSpPr>
        <p:grpSpPr bwMode="auto">
          <a:xfrm>
            <a:off x="228600" y="1524000"/>
            <a:ext cx="8839200" cy="4403725"/>
            <a:chOff x="144" y="960"/>
            <a:chExt cx="5568" cy="2774"/>
          </a:xfrm>
        </p:grpSpPr>
        <p:sp>
          <p:nvSpPr>
            <p:cNvPr id="146438" name="Rectangle 6"/>
            <p:cNvSpPr>
              <a:spLocks noChangeArrowheads="1"/>
            </p:cNvSpPr>
            <p:nvPr/>
          </p:nvSpPr>
          <p:spPr bwMode="auto">
            <a:xfrm>
              <a:off x="144" y="960"/>
              <a:ext cx="5568" cy="864"/>
            </a:xfrm>
            <a:prstGeom prst="rect">
              <a:avLst/>
            </a:prstGeom>
            <a:solidFill>
              <a:srgbClr val="996600"/>
            </a:solidFill>
            <a:ln w="3175" cap="rnd">
              <a:noFill/>
              <a:prstDash val="sysDot"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b="0" dirty="0">
                  <a:solidFill>
                    <a:schemeClr val="bg1"/>
                  </a:solidFill>
                  <a:latin typeface="Verdana" charset="0"/>
                </a:rPr>
                <a:t>Breadth of Knowledge about Design,</a:t>
              </a:r>
            </a:p>
            <a:p>
              <a:pPr algn="ctr"/>
              <a:r>
                <a:rPr lang="en-US" sz="2400" b="0" dirty="0">
                  <a:solidFill>
                    <a:schemeClr val="bg1"/>
                  </a:solidFill>
                  <a:latin typeface="Verdana" charset="0"/>
                </a:rPr>
                <a:t>Entrepreneurship, Innovation, and Leadership</a:t>
              </a:r>
              <a:endParaRPr lang="en-US" sz="2800" b="0" dirty="0">
                <a:latin typeface="Times" charset="0"/>
              </a:endParaRPr>
            </a:p>
          </p:txBody>
        </p:sp>
        <p:sp>
          <p:nvSpPr>
            <p:cNvPr id="146439" name="Line 7"/>
            <p:cNvSpPr>
              <a:spLocks noChangeShapeType="1"/>
            </p:cNvSpPr>
            <p:nvPr/>
          </p:nvSpPr>
          <p:spPr bwMode="auto">
            <a:xfrm flipH="1">
              <a:off x="524" y="2006"/>
              <a:ext cx="15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440" name="Line 8"/>
            <p:cNvSpPr>
              <a:spLocks noChangeShapeType="1"/>
            </p:cNvSpPr>
            <p:nvPr/>
          </p:nvSpPr>
          <p:spPr bwMode="auto">
            <a:xfrm>
              <a:off x="3790" y="2006"/>
              <a:ext cx="16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441" name="Line 9"/>
            <p:cNvSpPr>
              <a:spLocks noChangeShapeType="1"/>
            </p:cNvSpPr>
            <p:nvPr/>
          </p:nvSpPr>
          <p:spPr bwMode="auto">
            <a:xfrm>
              <a:off x="2077" y="2006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442" name="Line 10"/>
            <p:cNvSpPr>
              <a:spLocks noChangeShapeType="1"/>
            </p:cNvSpPr>
            <p:nvPr/>
          </p:nvSpPr>
          <p:spPr bwMode="auto">
            <a:xfrm>
              <a:off x="3790" y="2006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0" y="6583363"/>
            <a:ext cx="2190750" cy="2746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Source: David and Tom Kelley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2400" y="304800"/>
            <a:ext cx="8788400" cy="6324600"/>
            <a:chOff x="152400" y="304800"/>
            <a:chExt cx="8788400" cy="6324600"/>
          </a:xfrm>
        </p:grpSpPr>
        <p:sp>
          <p:nvSpPr>
            <p:cNvPr id="158722" name="WordArt 2"/>
            <p:cNvSpPr>
              <a:spLocks noChangeArrowheads="1" noChangeShapeType="1" noTextEdit="1"/>
            </p:cNvSpPr>
            <p:nvPr/>
          </p:nvSpPr>
          <p:spPr bwMode="auto">
            <a:xfrm>
              <a:off x="4876800" y="3924300"/>
              <a:ext cx="4064000" cy="5715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9900"/>
                  </a:solidFill>
                  <a:effectLst>
                    <a:outerShdw blurRad="63500" dist="35921" dir="2700000" algn="ctr" rotWithShape="0">
                      <a:srgbClr val="808080"/>
                    </a:outerShdw>
                  </a:effectLst>
                  <a:latin typeface="Arial Black"/>
                  <a:ea typeface="Arial Black"/>
                  <a:cs typeface="Arial Black"/>
                </a:rPr>
                <a:t>Persuasion and Influence</a:t>
              </a:r>
            </a:p>
          </p:txBody>
        </p:sp>
        <p:sp>
          <p:nvSpPr>
            <p:cNvPr id="158723" name="WordArt 3"/>
            <p:cNvSpPr>
              <a:spLocks noChangeArrowheads="1" noChangeShapeType="1" noTextEdit="1"/>
            </p:cNvSpPr>
            <p:nvPr/>
          </p:nvSpPr>
          <p:spPr bwMode="auto">
            <a:xfrm>
              <a:off x="152400" y="304800"/>
              <a:ext cx="4368800" cy="6858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effectLst>
                    <a:outerShdw blurRad="63500" dist="35921" dir="2700000" algn="ctr" rotWithShape="0">
                      <a:srgbClr val="808080"/>
                    </a:outerShdw>
                  </a:effectLst>
                  <a:latin typeface="Arial Black"/>
                  <a:ea typeface="Arial Black"/>
                  <a:cs typeface="Arial Black"/>
                </a:rPr>
                <a:t>Change and Globalization</a:t>
              </a:r>
            </a:p>
          </p:txBody>
        </p:sp>
        <p:sp>
          <p:nvSpPr>
            <p:cNvPr id="158724" name="WordArt 4"/>
            <p:cNvSpPr>
              <a:spLocks noChangeArrowheads="1" noChangeShapeType="1" noTextEdit="1"/>
            </p:cNvSpPr>
            <p:nvPr/>
          </p:nvSpPr>
          <p:spPr bwMode="auto">
            <a:xfrm>
              <a:off x="508000" y="1828800"/>
              <a:ext cx="4064000" cy="5334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effectLst>
                    <a:outerShdw blurRad="63500" dist="35921" dir="2700000" algn="ctr" rotWithShape="0">
                      <a:srgbClr val="808080"/>
                    </a:outerShdw>
                  </a:effectLst>
                  <a:latin typeface="Arial Black"/>
                  <a:ea typeface="Arial Black"/>
                  <a:cs typeface="Arial Black"/>
                </a:rPr>
                <a:t>Opportunity Evaluation</a:t>
              </a:r>
            </a:p>
          </p:txBody>
        </p:sp>
        <p:sp>
          <p:nvSpPr>
            <p:cNvPr id="158725" name="WordArt 5"/>
            <p:cNvSpPr>
              <a:spLocks noChangeArrowheads="1" noChangeShapeType="1" noTextEdit="1"/>
            </p:cNvSpPr>
            <p:nvPr/>
          </p:nvSpPr>
          <p:spPr bwMode="auto">
            <a:xfrm>
              <a:off x="304800" y="4495800"/>
              <a:ext cx="4064000" cy="6477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9900"/>
                  </a:solidFill>
                  <a:effectLst>
                    <a:outerShdw blurRad="63500" dist="35921" dir="2700000" algn="ctr" rotWithShape="0">
                      <a:srgbClr val="808080"/>
                    </a:outerShdw>
                  </a:effectLst>
                  <a:latin typeface="Arial Black"/>
                  <a:ea typeface="Arial Black"/>
                  <a:cs typeface="Arial Black"/>
                </a:rPr>
                <a:t>Communication</a:t>
              </a:r>
            </a:p>
          </p:txBody>
        </p:sp>
        <p:sp>
          <p:nvSpPr>
            <p:cNvPr id="15872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04800" y="3200400"/>
              <a:ext cx="4064000" cy="6477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9900"/>
                  </a:solidFill>
                  <a:effectLst>
                    <a:outerShdw blurRad="63500" dist="35921" dir="2700000" algn="ctr" rotWithShape="0">
                      <a:srgbClr val="808080"/>
                    </a:outerShdw>
                  </a:effectLst>
                  <a:latin typeface="Arial Black"/>
                  <a:ea typeface="Arial Black"/>
                  <a:cs typeface="Arial Black"/>
                </a:rPr>
                <a:t>Teamwork</a:t>
              </a:r>
            </a:p>
          </p:txBody>
        </p:sp>
        <p:sp>
          <p:nvSpPr>
            <p:cNvPr id="158727" name="WordArt 7"/>
            <p:cNvSpPr>
              <a:spLocks noChangeArrowheads="1" noChangeShapeType="1" noTextEdit="1"/>
            </p:cNvSpPr>
            <p:nvPr/>
          </p:nvSpPr>
          <p:spPr bwMode="auto">
            <a:xfrm>
              <a:off x="4851400" y="2590800"/>
              <a:ext cx="4064000" cy="6477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effectLst>
                    <a:outerShdw blurRad="63500" dist="35921" dir="2700000" algn="ctr" rotWithShape="0">
                      <a:srgbClr val="808080"/>
                    </a:outerShdw>
                  </a:effectLst>
                  <a:latin typeface="Arial Black"/>
                  <a:ea typeface="Arial Black"/>
                  <a:cs typeface="Arial Black"/>
                </a:rPr>
                <a:t>Decision Making</a:t>
              </a:r>
            </a:p>
          </p:txBody>
        </p:sp>
        <p:sp>
          <p:nvSpPr>
            <p:cNvPr id="158728" name="WordArt 8"/>
            <p:cNvSpPr>
              <a:spLocks noChangeArrowheads="1" noChangeShapeType="1" noTextEdit="1"/>
            </p:cNvSpPr>
            <p:nvPr/>
          </p:nvSpPr>
          <p:spPr bwMode="auto">
            <a:xfrm>
              <a:off x="4800600" y="1219200"/>
              <a:ext cx="4064000" cy="6477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90000"/>
                  </a:solidFill>
                  <a:effectLst>
                    <a:outerShdw blurRad="63500" dist="35921" dir="2700000" algn="ctr" rotWithShape="0">
                      <a:srgbClr val="808080"/>
                    </a:outerShdw>
                  </a:effectLst>
                  <a:latin typeface="Arial Black"/>
                  <a:ea typeface="Arial Black"/>
                  <a:cs typeface="Arial Black"/>
                </a:rPr>
                <a:t>Creativity</a:t>
              </a:r>
            </a:p>
          </p:txBody>
        </p:sp>
        <p:sp>
          <p:nvSpPr>
            <p:cNvPr id="158729" name="WordArt 9"/>
            <p:cNvSpPr>
              <a:spLocks noChangeArrowheads="1" noChangeShapeType="1" noTextEdit="1"/>
            </p:cNvSpPr>
            <p:nvPr/>
          </p:nvSpPr>
          <p:spPr bwMode="auto">
            <a:xfrm>
              <a:off x="2438400" y="5981700"/>
              <a:ext cx="4064000" cy="6477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66FF"/>
                  </a:solidFill>
                  <a:effectLst>
                    <a:outerShdw blurRad="63500" dist="35921" dir="2700000" algn="ctr" rotWithShape="0">
                      <a:srgbClr val="808080"/>
                    </a:outerShdw>
                  </a:effectLst>
                  <a:latin typeface="Arial Black"/>
                  <a:ea typeface="Arial Black"/>
                  <a:cs typeface="Arial Black"/>
                </a:rPr>
                <a:t>Basics of Business</a:t>
              </a:r>
            </a:p>
          </p:txBody>
        </p:sp>
        <p:sp>
          <p:nvSpPr>
            <p:cNvPr id="158730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4876800" y="5143500"/>
              <a:ext cx="4064000" cy="6477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9900"/>
                  </a:solidFill>
                  <a:effectLst>
                    <a:outerShdw blurRad="63500" dist="35921" dir="2700000" algn="ctr" rotWithShape="0">
                      <a:srgbClr val="808080"/>
                    </a:outerShdw>
                  </a:effectLst>
                  <a:latin typeface="Arial Black"/>
                  <a:ea typeface="Arial Black"/>
                  <a:cs typeface="Arial Black"/>
                </a:rPr>
                <a:t>Ethics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140A_-_Spring_'97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E140A_-_Spring_'9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E140A_-_Spring_'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140A_-_Spring_'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140A_-_Spring_'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140A_-_Spring_'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140A_-_Spring_'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140A_-_Spring_'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140A_-_Spring_'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46317149</TotalTime>
  <Pages>12</Pages>
  <Words>477</Words>
  <Application>Microsoft Macintosh PowerPoint</Application>
  <PresentationFormat>Letter Paper (8.5x11 in)</PresentationFormat>
  <Paragraphs>94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E140A_-_Spring_'97</vt:lpstr>
      <vt:lpstr>  E145  Technology Entrepreneurship   Session 19 Course Summary</vt:lpstr>
      <vt:lpstr>Congrats on Significant Deliverables</vt:lpstr>
      <vt:lpstr>So What Lies Ahead?</vt:lpstr>
      <vt:lpstr>Recall Our Course Objectives </vt:lpstr>
      <vt:lpstr>PowerPoint Presentation</vt:lpstr>
      <vt:lpstr>Major Concepts and Frameworks</vt:lpstr>
      <vt:lpstr>Learning  Technology Entrepreneurship</vt:lpstr>
      <vt:lpstr>PowerPoint Presentation</vt:lpstr>
      <vt:lpstr>PowerPoint Presentation</vt:lpstr>
      <vt:lpstr>PowerPoint Presentation</vt:lpstr>
      <vt:lpstr>Next Steps in Entrepreneurship Education</vt:lpstr>
      <vt:lpstr>Mayfield Fellows Program 2010 (Application Deadline: February 1)</vt:lpstr>
      <vt:lpstr>Importance of Course Evaluations (both via Axess and directly)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IEEM 273:  Introduction</dc:title>
  <dc:subject/>
  <dc:creator>Tom Byers</dc:creator>
  <cp:keywords/>
  <dc:description/>
  <cp:lastModifiedBy>Charles Eesley</cp:lastModifiedBy>
  <cp:revision>327</cp:revision>
  <cp:lastPrinted>2009-12-03T20:39:26Z</cp:lastPrinted>
  <dcterms:created xsi:type="dcterms:W3CDTF">2010-05-31T23:44:57Z</dcterms:created>
  <dcterms:modified xsi:type="dcterms:W3CDTF">2013-12-21T07:24:50Z</dcterms:modified>
</cp:coreProperties>
</file>