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s/slide22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1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0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26" r:id="rId2"/>
    <p:sldId id="328" r:id="rId3"/>
    <p:sldId id="429" r:id="rId4"/>
    <p:sldId id="434" r:id="rId5"/>
    <p:sldId id="435" r:id="rId6"/>
    <p:sldId id="433" r:id="rId7"/>
    <p:sldId id="432" r:id="rId8"/>
    <p:sldId id="297" r:id="rId9"/>
    <p:sldId id="298" r:id="rId10"/>
    <p:sldId id="381" r:id="rId11"/>
    <p:sldId id="430" r:id="rId12"/>
    <p:sldId id="382" r:id="rId13"/>
    <p:sldId id="383" r:id="rId14"/>
    <p:sldId id="384" r:id="rId15"/>
    <p:sldId id="436" r:id="rId16"/>
    <p:sldId id="386" r:id="rId17"/>
    <p:sldId id="387" r:id="rId18"/>
    <p:sldId id="422" r:id="rId19"/>
    <p:sldId id="388" r:id="rId20"/>
    <p:sldId id="389" r:id="rId21"/>
    <p:sldId id="390" r:id="rId22"/>
    <p:sldId id="391" r:id="rId23"/>
    <p:sldId id="392" r:id="rId24"/>
    <p:sldId id="412" r:id="rId25"/>
    <p:sldId id="431" r:id="rId26"/>
    <p:sldId id="415" r:id="rId27"/>
    <p:sldId id="417" r:id="rId28"/>
  </p:sldIdLst>
  <p:sldSz cx="9144000" cy="6858000" type="letter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</p:showPr>
  <p:clrMru>
    <a:srgbClr val="FFFF99"/>
    <a:srgbClr val="800000"/>
    <a:srgbClr val="009900"/>
    <a:srgbClr val="0000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8413" autoAdjust="0"/>
    <p:restoredTop sz="85289" autoAdjust="0"/>
  </p:normalViewPr>
  <p:slideViewPr>
    <p:cSldViewPr>
      <p:cViewPr>
        <p:scale>
          <a:sx n="100" d="100"/>
          <a:sy n="100" d="100"/>
        </p:scale>
        <p:origin x="-88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1308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84513" y="8710613"/>
            <a:ext cx="68738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prstTxWarp prst="textNoShape">
              <a:avLst/>
            </a:prstTxWarp>
            <a:spAutoFit/>
          </a:bodyPr>
          <a:lstStyle/>
          <a:p>
            <a:pPr algn="ctr" defTabSz="868363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1397FFD6-A13F-024E-88AB-6A4A293AF9B4}" type="slidenum">
              <a:rPr lang="en-US" sz="1200">
                <a:latin typeface="Century Gothic" charset="0"/>
              </a:rPr>
              <a:pPr algn="ctr" defTabSz="868363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4513" y="8710613"/>
            <a:ext cx="68738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prstTxWarp prst="textNoShape">
              <a:avLst/>
            </a:prstTxWarp>
            <a:spAutoFit/>
          </a:bodyPr>
          <a:lstStyle/>
          <a:p>
            <a:pPr algn="ctr" defTabSz="868363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0C9D2357-B2AB-944A-8C8C-5C453D9AE5EE}" type="slidenum">
              <a:rPr lang="en-US" sz="1200">
                <a:latin typeface="Century Gothic" charset="0"/>
              </a:rPr>
              <a:pPr algn="ctr" defTabSz="868363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446"/>
            <a:ext cx="2971800" cy="456961"/>
          </a:xfrm>
          <a:prstGeom prst="rect">
            <a:avLst/>
          </a:prstGeom>
          <a:ln/>
        </p:spPr>
        <p:txBody>
          <a:bodyPr/>
          <a:lstStyle/>
          <a:p>
            <a:fld id="{718B6886-30B2-FC48-A969-0F4591C6097D}" type="slidenum">
              <a:rPr lang="en-US"/>
              <a:pPr/>
              <a:t>14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446"/>
            <a:ext cx="2971800" cy="456961"/>
          </a:xfrm>
          <a:prstGeom prst="rect">
            <a:avLst/>
          </a:prstGeom>
          <a:ln/>
        </p:spPr>
        <p:txBody>
          <a:bodyPr/>
          <a:lstStyle/>
          <a:p>
            <a:fld id="{6A1925A5-8578-864D-A265-3D94B519C4F0}" type="slidenum">
              <a:rPr lang="en-US"/>
              <a:pPr/>
              <a:t>16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446"/>
            <a:ext cx="2971800" cy="456961"/>
          </a:xfrm>
          <a:prstGeom prst="rect">
            <a:avLst/>
          </a:prstGeom>
          <a:ln/>
        </p:spPr>
        <p:txBody>
          <a:bodyPr/>
          <a:lstStyle/>
          <a:p>
            <a:fld id="{C91B1498-7BE1-6D49-A23C-CA99F26BDCE1}" type="slidenum">
              <a:rPr lang="en-US"/>
              <a:pPr/>
              <a:t>17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446"/>
            <a:ext cx="2971800" cy="456961"/>
          </a:xfrm>
          <a:prstGeom prst="rect">
            <a:avLst/>
          </a:prstGeom>
          <a:ln/>
        </p:spPr>
        <p:txBody>
          <a:bodyPr/>
          <a:lstStyle/>
          <a:p>
            <a:fld id="{C91B1498-7BE1-6D49-A23C-CA99F26BDCE1}" type="slidenum">
              <a:rPr lang="en-US"/>
              <a:pPr/>
              <a:t>18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446"/>
            <a:ext cx="2971800" cy="456961"/>
          </a:xfrm>
          <a:prstGeom prst="rect">
            <a:avLst/>
          </a:prstGeom>
          <a:ln/>
        </p:spPr>
        <p:txBody>
          <a:bodyPr/>
          <a:lstStyle/>
          <a:p>
            <a:fld id="{B7A46E21-4C75-5948-8539-C455366E8434}" type="slidenum">
              <a:rPr lang="en-US"/>
              <a:pPr/>
              <a:t>19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446"/>
            <a:ext cx="2971800" cy="456961"/>
          </a:xfrm>
          <a:prstGeom prst="rect">
            <a:avLst/>
          </a:prstGeom>
          <a:ln/>
        </p:spPr>
        <p:txBody>
          <a:bodyPr/>
          <a:lstStyle/>
          <a:p>
            <a:fld id="{528EE27E-88C5-7442-89D0-390D85FBF11A}" type="slidenum">
              <a:rPr lang="en-US"/>
              <a:pPr/>
              <a:t>20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446"/>
            <a:ext cx="2971800" cy="456961"/>
          </a:xfrm>
          <a:prstGeom prst="rect">
            <a:avLst/>
          </a:prstGeom>
          <a:ln/>
        </p:spPr>
        <p:txBody>
          <a:bodyPr/>
          <a:lstStyle/>
          <a:p>
            <a:fld id="{B714EDF7-A9B7-CD46-8458-597E80B7FE7A}" type="slidenum">
              <a:rPr lang="en-US"/>
              <a:pPr/>
              <a:t>21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446"/>
            <a:ext cx="2971800" cy="456961"/>
          </a:xfrm>
          <a:prstGeom prst="rect">
            <a:avLst/>
          </a:prstGeom>
          <a:ln/>
        </p:spPr>
        <p:txBody>
          <a:bodyPr/>
          <a:lstStyle/>
          <a:p>
            <a:fld id="{F6F43AD4-4FF3-FD4A-AD92-46B1F7DF5255}" type="slidenum">
              <a:rPr lang="en-US"/>
              <a:pPr/>
              <a:t>22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446"/>
            <a:ext cx="2971800" cy="456961"/>
          </a:xfrm>
          <a:prstGeom prst="rect">
            <a:avLst/>
          </a:prstGeom>
          <a:ln/>
        </p:spPr>
        <p:txBody>
          <a:bodyPr/>
          <a:lstStyle/>
          <a:p>
            <a:fld id="{4521D1DA-20A6-9742-AC81-679052CE9222}" type="slidenum">
              <a:rPr lang="en-US"/>
              <a:pPr/>
              <a:t>23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446"/>
            <a:ext cx="2971800" cy="456961"/>
          </a:xfrm>
          <a:prstGeom prst="rect">
            <a:avLst/>
          </a:prstGeom>
          <a:ln/>
        </p:spPr>
        <p:txBody>
          <a:bodyPr/>
          <a:lstStyle/>
          <a:p>
            <a:fld id="{9B22EB28-1E13-E54C-AE3C-939FAC9DA3F0}" type="slidenum">
              <a:rPr lang="en-US"/>
              <a:pPr/>
              <a:t>10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446"/>
            <a:ext cx="2971800" cy="456961"/>
          </a:xfrm>
          <a:prstGeom prst="rect">
            <a:avLst/>
          </a:prstGeom>
          <a:ln/>
        </p:spPr>
        <p:txBody>
          <a:bodyPr/>
          <a:lstStyle/>
          <a:p>
            <a:fld id="{E081A229-7020-994E-89FD-D423B70B911C}" type="slidenum">
              <a:rPr lang="en-US"/>
              <a:pPr/>
              <a:t>12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446"/>
            <a:ext cx="2971800" cy="456961"/>
          </a:xfrm>
          <a:prstGeom prst="rect">
            <a:avLst/>
          </a:prstGeom>
          <a:ln/>
        </p:spPr>
        <p:txBody>
          <a:bodyPr/>
          <a:lstStyle/>
          <a:p>
            <a:fld id="{FFBE6428-50DE-494D-98EE-0432D4D37A90}" type="slidenum">
              <a:rPr lang="en-US"/>
              <a:pPr/>
              <a:t>13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457200"/>
            <a:ext cx="1790700" cy="464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219700" cy="464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90600" y="457200"/>
            <a:ext cx="71628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1628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90600" y="990600"/>
            <a:ext cx="3505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3505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1628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990600"/>
            <a:ext cx="3505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505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9906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162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906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6" name="Picture 12" descr="header_slides"/>
          <p:cNvPicPr>
            <a:picLocks noChangeAspect="1" noChangeArrowheads="1"/>
          </p:cNvPicPr>
          <p:nvPr userDrawn="1"/>
        </p:nvPicPr>
        <p:blipFill>
          <a:blip r:embed="rId16"/>
          <a:srcRect l="818" r="1022"/>
          <a:stretch>
            <a:fillRect/>
          </a:stretch>
        </p:blipFill>
        <p:spPr bwMode="auto">
          <a:xfrm>
            <a:off x="0" y="6019800"/>
            <a:ext cx="9144000" cy="857250"/>
          </a:xfrm>
          <a:prstGeom prst="rect">
            <a:avLst/>
          </a:prstGeom>
          <a:noFill/>
        </p:spPr>
      </p:pic>
      <p:sp>
        <p:nvSpPr>
          <p:cNvPr id="1037" name="Text Box 13"/>
          <p:cNvSpPr txBox="1">
            <a:spLocks noChangeArrowheads="1"/>
          </p:cNvSpPr>
          <p:nvPr userDrawn="1"/>
        </p:nvSpPr>
        <p:spPr bwMode="auto">
          <a:xfrm>
            <a:off x="8810625" y="6613525"/>
            <a:ext cx="331788" cy="2444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fld id="{47896C69-E3C2-AD47-B276-C5F1712E045E}" type="slidenum">
              <a:rPr lang="en-US" sz="1000"/>
              <a:pPr/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Verdana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Verdana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Verdana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Verdana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Verdana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Verdana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Verdana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Verdana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Monotype Sorts" charset="2"/>
        <a:buChar char="4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–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info@vcfirmname.com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tanfordangelsandentrepreneurs.com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4" Type="http://schemas.openxmlformats.org/officeDocument/2006/relationships/image" Target="../media/image7.png"/><Relationship Id="rId5" Type="http://schemas.openxmlformats.org/officeDocument/2006/relationships/image" Target="../media/image8.pdf"/><Relationship Id="rId6" Type="http://schemas.openxmlformats.org/officeDocument/2006/relationships/image" Target="../media/image9.png"/><Relationship Id="rId7" Type="http://schemas.openxmlformats.org/officeDocument/2006/relationships/image" Target="../media/image10.pdf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df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df"/><Relationship Id="rId4" Type="http://schemas.openxmlformats.org/officeDocument/2006/relationships/image" Target="../media/image7.png"/><Relationship Id="rId5" Type="http://schemas.openxmlformats.org/officeDocument/2006/relationships/image" Target="../media/image8.pdf"/><Relationship Id="rId6" Type="http://schemas.openxmlformats.org/officeDocument/2006/relationships/image" Target="../media/image9.png"/><Relationship Id="rId7" Type="http://schemas.openxmlformats.org/officeDocument/2006/relationships/image" Target="../media/image10.pdf"/><Relationship Id="rId8" Type="http://schemas.openxmlformats.org/officeDocument/2006/relationships/image" Target="../media/image11.png"/><Relationship Id="rId9" Type="http://schemas.openxmlformats.org/officeDocument/2006/relationships/image" Target="../media/image12.pdf"/><Relationship Id="rId10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1143000" y="5105400"/>
            <a:ext cx="6858000" cy="646331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Verdana" charset="0"/>
              </a:rPr>
              <a:t>Copyright ©</a:t>
            </a:r>
            <a:r>
              <a:rPr lang="en-US" sz="1200" dirty="0" smtClean="0">
                <a:latin typeface="Verdana" charset="0"/>
              </a:rPr>
              <a:t>2011 </a:t>
            </a:r>
            <a:r>
              <a:rPr lang="en-US" sz="1200" dirty="0">
                <a:latin typeface="Verdana" charset="0"/>
              </a:rPr>
              <a:t>by the Board of Trustees of the Leland Stanford Junior University and Stanford Technology Ventures Program (STVP).  This document may be reproduced for educational purposes only.</a:t>
            </a: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381000" y="2286000"/>
            <a:ext cx="8153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sz="40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E145 </a:t>
            </a: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2011</a:t>
            </a:r>
            <a:r>
              <a:rPr 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/>
            </a:r>
            <a:br>
              <a:rPr 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</a:br>
            <a:r>
              <a:rPr 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/>
            </a:r>
            <a:br>
              <a:rPr 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</a:br>
            <a:r>
              <a:rPr 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 </a:t>
            </a:r>
            <a:br>
              <a:rPr 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</a:br>
            <a:r>
              <a:rPr 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Venture </a:t>
            </a:r>
            <a:r>
              <a:rPr 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Finance Workshop</a:t>
            </a:r>
            <a:br>
              <a:rPr 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</a:br>
            <a:endParaRPr lang="en-US" sz="4000" b="1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2846744" y="3657600"/>
            <a:ext cx="3199689" cy="646331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smtClean="0">
                <a:latin typeface="Verdana" charset="0"/>
              </a:rPr>
              <a:t>Professor Chuck Eesley</a:t>
            </a:r>
          </a:p>
          <a:p>
            <a:pPr algn="ctr"/>
            <a:endParaRPr lang="en-US" b="1" dirty="0">
              <a:latin typeface="Verdan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Economics of VC Firm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/>
              <a:t>Management Fees (typically 2-2.5% of AUM)</a:t>
            </a:r>
            <a:endParaRPr lang="en-US" sz="2000"/>
          </a:p>
          <a:p>
            <a:pPr lvl="1">
              <a:lnSpc>
                <a:spcPct val="80000"/>
              </a:lnSpc>
            </a:pPr>
            <a:r>
              <a:rPr lang="en-US" sz="1800"/>
              <a:t>Charge a management fee to cover the costs of managing the committed capital. </a:t>
            </a:r>
          </a:p>
          <a:p>
            <a:pPr lvl="1"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endParaRPr lang="en-US" sz="2000" b="1"/>
          </a:p>
          <a:p>
            <a:pPr>
              <a:lnSpc>
                <a:spcPct val="80000"/>
              </a:lnSpc>
            </a:pPr>
            <a:r>
              <a:rPr lang="en-US" sz="2000" b="1"/>
              <a:t>Carried Interest (typically 20-25%)</a:t>
            </a:r>
            <a:endParaRPr lang="en-US" sz="2000"/>
          </a:p>
          <a:p>
            <a:pPr lvl="1">
              <a:lnSpc>
                <a:spcPct val="80000"/>
              </a:lnSpc>
            </a:pPr>
            <a:r>
              <a:rPr lang="en-US" sz="1800"/>
              <a:t>"Carried interest" is the term used to denote the profit split of proceeds to the general partner.</a:t>
            </a:r>
          </a:p>
          <a:p>
            <a:pPr lvl="1"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2000" b="1"/>
              <a:t>Example $100m fund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4x return and 2 and 20%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$2m per year in management fee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(($100m x 4) - $100m) * 20% = $60m in carried interest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457200" y="1524000"/>
            <a:ext cx="83058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/>
              <a:t>VC revenue averages $5 million per VC-backed company</a:t>
            </a:r>
          </a:p>
          <a:p>
            <a:endParaRPr lang="en-US" sz="2400"/>
          </a:p>
          <a:p>
            <a:r>
              <a:rPr lang="en-US" sz="2400"/>
              <a:t>Founding team averages $9 million per VC-backed company (most from small probability of great success)</a:t>
            </a:r>
          </a:p>
          <a:p>
            <a:endParaRPr lang="en-US" sz="2400"/>
          </a:p>
          <a:p>
            <a:r>
              <a:rPr lang="en-US" sz="2400"/>
              <a:t>Economically rational founding team would sell at time of VC funding for $900,000 to avoid the undiversified risk.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4648200"/>
          <a:ext cx="8686800" cy="1706880"/>
        </p:xfrm>
        <a:graphic>
          <a:graphicData uri="http://schemas.openxmlformats.org/drawingml/2006/table">
            <a:tbl>
              <a:tblPr/>
              <a:tblGrid>
                <a:gridCol w="1660525"/>
                <a:gridCol w="906463"/>
                <a:gridCol w="690562"/>
                <a:gridCol w="603250"/>
                <a:gridCol w="965200"/>
                <a:gridCol w="965200"/>
                <a:gridCol w="965200"/>
                <a:gridCol w="965200"/>
                <a:gridCol w="965200"/>
              </a:tblGrid>
              <a:tr h="831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Entrep. Exit value (millions)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0 to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1 to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10 to 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50 to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100 to 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200 to 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500 to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1000 and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Percent of Co’s.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467" name="Text Box 7"/>
          <p:cNvSpPr txBox="1">
            <a:spLocks noChangeArrowheads="1"/>
          </p:cNvSpPr>
          <p:nvPr/>
        </p:nvSpPr>
        <p:spPr bwMode="auto">
          <a:xfrm>
            <a:off x="1371600" y="762000"/>
            <a:ext cx="6931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3200" b="1">
                <a:latin typeface="Corbel" charset="0"/>
              </a:rPr>
              <a:t>Splitting the Pie</a:t>
            </a:r>
            <a:endParaRPr lang="en-GB" b="1">
              <a:latin typeface="Corbel" charset="0"/>
            </a:endParaRPr>
          </a:p>
        </p:txBody>
      </p:sp>
      <p:sp>
        <p:nvSpPr>
          <p:cNvPr id="18468" name="Line 4"/>
          <p:cNvSpPr>
            <a:spLocks noChangeShapeType="1"/>
          </p:cNvSpPr>
          <p:nvPr/>
        </p:nvSpPr>
        <p:spPr bwMode="auto">
          <a:xfrm>
            <a:off x="1066800" y="1371600"/>
            <a:ext cx="7162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Flavors of VCs	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VC’s segment in a number of ways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Sector 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Healthcare versus IT versus clean energy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Size 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Small fund (&lt;$100M) to large fund (&gt;$1B+)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Geography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US, EU, India, Israel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Stage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Seed/early – two guys and an idea/demo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Mid-Stage – initial revenue traction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Late-Stage – near breakeven – expansion/mezzanine capital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Firm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General Partners</a:t>
            </a:r>
          </a:p>
          <a:p>
            <a:pPr lvl="1"/>
            <a:r>
              <a:rPr lang="en-US" sz="2000"/>
              <a:t>6-8 active deals at a time</a:t>
            </a:r>
          </a:p>
          <a:p>
            <a:r>
              <a:rPr lang="en-US" sz="2400"/>
              <a:t>Principals/Associate</a:t>
            </a:r>
          </a:p>
          <a:p>
            <a:pPr lvl="1"/>
            <a:r>
              <a:rPr lang="en-US" sz="2000"/>
              <a:t>Drive deal flow, deal process, and portfolio company development</a:t>
            </a:r>
          </a:p>
          <a:p>
            <a:r>
              <a:rPr lang="en-US" sz="2400"/>
              <a:t>Finance, Marketing, and HR Staff</a:t>
            </a:r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/>
              <a:t>Decision Making</a:t>
            </a:r>
          </a:p>
          <a:p>
            <a:pPr lvl="1"/>
            <a:r>
              <a:rPr lang="en-US" sz="2000"/>
              <a:t>Typically unanimous</a:t>
            </a:r>
          </a:p>
          <a:p>
            <a:pPr lvl="1"/>
            <a:r>
              <a:rPr lang="en-US" sz="2000"/>
              <a:t>Individual partners champion deals to group</a:t>
            </a:r>
          </a:p>
          <a:p>
            <a:pPr lvl="1"/>
            <a:r>
              <a:rPr lang="en-US" sz="2000"/>
              <a:t>Deal team diligences prospect and builds investment case</a:t>
            </a:r>
          </a:p>
          <a:p>
            <a:pPr lvl="1"/>
            <a:r>
              <a:rPr lang="en-US" sz="2000"/>
              <a:t>Partnership acts as a check and balance to ensure careful decision making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/>
      <p:bldP spid="16486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VC’s want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84300"/>
            <a:ext cx="84455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This depends on stage – let’s focus on early </a:t>
            </a:r>
            <a:r>
              <a:rPr lang="en-US" sz="2400" dirty="0" smtClean="0"/>
              <a:t>stage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Team 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Domain expertise with core technical strength and knowledge of given market opportunity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History of collaboration and success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A willingness to allow VC’s to help build the team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Market 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Emerging and fast growing market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Bad markets make for bad companies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Business model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How will you make money, how will you sell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Technology 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Defensible technology/IP that can be protected to form competitive barriers over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38400"/>
            <a:ext cx="7162800" cy="457200"/>
          </a:xfrm>
        </p:spPr>
        <p:txBody>
          <a:bodyPr/>
          <a:lstStyle/>
          <a:p>
            <a:r>
              <a:rPr lang="en-US" dirty="0" smtClean="0"/>
              <a:t>How to Raise Money?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Suggested Playbook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Be committed….</a:t>
            </a:r>
          </a:p>
          <a:p>
            <a:pPr>
              <a:lnSpc>
                <a:spcPct val="80000"/>
              </a:lnSpc>
            </a:pPr>
            <a:r>
              <a:rPr lang="en-US" sz="2000"/>
              <a:t>Hire a great Valley lawyer</a:t>
            </a:r>
          </a:p>
          <a:p>
            <a:pPr>
              <a:lnSpc>
                <a:spcPct val="80000"/>
              </a:lnSpc>
            </a:pPr>
            <a:r>
              <a:rPr lang="en-US" sz="2000"/>
              <a:t>Figure out what stage and sector you are</a:t>
            </a:r>
          </a:p>
          <a:p>
            <a:pPr>
              <a:lnSpc>
                <a:spcPct val="80000"/>
              </a:lnSpc>
            </a:pPr>
            <a:r>
              <a:rPr lang="en-US" sz="2000"/>
              <a:t>Identify 4-5 firms that focus on this stage</a:t>
            </a:r>
          </a:p>
          <a:p>
            <a:pPr>
              <a:lnSpc>
                <a:spcPct val="80000"/>
              </a:lnSpc>
            </a:pPr>
            <a:r>
              <a:rPr lang="en-US" sz="2000"/>
              <a:t>Identify which partner you think is most relevant</a:t>
            </a:r>
          </a:p>
          <a:p>
            <a:pPr>
              <a:lnSpc>
                <a:spcPct val="80000"/>
              </a:lnSpc>
            </a:pPr>
            <a:r>
              <a:rPr lang="en-US" sz="2000"/>
              <a:t>Get an introduction to that partner</a:t>
            </a:r>
          </a:p>
          <a:p>
            <a:pPr>
              <a:lnSpc>
                <a:spcPct val="80000"/>
              </a:lnSpc>
            </a:pPr>
            <a:r>
              <a:rPr lang="en-US" sz="2000"/>
              <a:t>Prepare a 1-2 page overview to send him/her</a:t>
            </a:r>
          </a:p>
          <a:p>
            <a:pPr>
              <a:lnSpc>
                <a:spcPct val="80000"/>
              </a:lnSpc>
            </a:pPr>
            <a:r>
              <a:rPr lang="en-US" sz="2000"/>
              <a:t>Prepare a 10-15 slide presentation to give in a 30-45 minute timeframe if they ask you to present</a:t>
            </a:r>
          </a:p>
          <a:p>
            <a:pPr>
              <a:lnSpc>
                <a:spcPct val="80000"/>
              </a:lnSpc>
            </a:pPr>
            <a:r>
              <a:rPr lang="en-US" sz="2000"/>
              <a:t>Only goal of the first meeting is to get a second meeting.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662" y="644525"/>
            <a:ext cx="8466138" cy="4918075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</a:pPr>
            <a:endParaRPr lang="en-US" sz="2400" b="1" dirty="0"/>
          </a:p>
          <a:p>
            <a:pPr marL="609600" indent="-609600">
              <a:lnSpc>
                <a:spcPct val="80000"/>
              </a:lnSpc>
            </a:pPr>
            <a:r>
              <a:rPr lang="en-US" sz="2400" b="1" dirty="0"/>
              <a:t>What we do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b="1" dirty="0"/>
              <a:t>Who we are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b="1" dirty="0"/>
              <a:t>How we plan to make money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b="1" dirty="0"/>
              <a:t>What we are asking for (how much money)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b="1" dirty="0"/>
              <a:t>Demo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b="1" dirty="0"/>
              <a:t>Secret Sauce/Technology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b="1" dirty="0"/>
              <a:t>Market Analysis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b="1" dirty="0"/>
              <a:t>Competitive Assessment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b="1" dirty="0"/>
              <a:t>Go to Market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b="1" dirty="0"/>
              <a:t>Business Model/Financials/Targeted Milestones</a:t>
            </a:r>
          </a:p>
          <a:p>
            <a:pPr marL="609600" indent="-609600">
              <a:lnSpc>
                <a:spcPct val="80000"/>
              </a:lnSpc>
            </a:pPr>
            <a:endParaRPr lang="en-US" sz="2400" b="1" dirty="0"/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1497013" y="331788"/>
            <a:ext cx="56816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 algn="ctr">
              <a:lnSpc>
                <a:spcPct val="90000"/>
              </a:lnSpc>
              <a:spcBef>
                <a:spcPct val="20000"/>
              </a:spcBef>
            </a:pPr>
            <a:r>
              <a:rPr lang="en-US" sz="4000">
                <a:solidFill>
                  <a:srgbClr val="512F11"/>
                </a:solidFill>
                <a:latin typeface="Verdana" charset="0"/>
              </a:rPr>
              <a:t>Your Pitch:  10 Slides</a:t>
            </a: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3344504" y="5276850"/>
            <a:ext cx="506325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The audience </a:t>
            </a:r>
            <a:r>
              <a:rPr lang="en-US" dirty="0" smtClean="0"/>
              <a:t>must </a:t>
            </a:r>
            <a:r>
              <a:rPr lang="en-US" dirty="0"/>
              <a:t>know in first minute what you do</a:t>
            </a:r>
          </a:p>
          <a:p>
            <a:pPr algn="ctr"/>
            <a:r>
              <a:rPr lang="en-US" dirty="0"/>
              <a:t> or they will tune out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662" y="644525"/>
            <a:ext cx="8466138" cy="4918075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</a:pPr>
            <a:endParaRPr lang="en-US" sz="2400" b="1" dirty="0"/>
          </a:p>
          <a:p>
            <a:pPr marL="609600" indent="-609600">
              <a:lnSpc>
                <a:spcPct val="80000"/>
              </a:lnSpc>
            </a:pPr>
            <a:r>
              <a:rPr lang="en-US" sz="2400" b="1" dirty="0"/>
              <a:t>What we do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b="1" dirty="0"/>
              <a:t>Who we are</a:t>
            </a:r>
            <a:endParaRPr lang="en-US" sz="2400" b="1" dirty="0" smtClean="0"/>
          </a:p>
          <a:p>
            <a:pPr marL="609600" indent="-609600">
              <a:lnSpc>
                <a:spcPct val="80000"/>
              </a:lnSpc>
            </a:pPr>
            <a:r>
              <a:rPr lang="en-US" b="1" dirty="0" smtClean="0"/>
              <a:t>Business Model/</a:t>
            </a:r>
            <a:r>
              <a:rPr lang="en-US" sz="2400" b="1" dirty="0" smtClean="0"/>
              <a:t>How </a:t>
            </a:r>
            <a:r>
              <a:rPr lang="en-US" sz="2400" b="1" dirty="0"/>
              <a:t>we plan to make money</a:t>
            </a:r>
            <a:endParaRPr lang="en-US" sz="2400" b="1" dirty="0" smtClean="0"/>
          </a:p>
          <a:p>
            <a:pPr marL="609600" indent="-609600">
              <a:lnSpc>
                <a:spcPct val="80000"/>
              </a:lnSpc>
            </a:pPr>
            <a:r>
              <a:rPr lang="en-US" sz="2400" b="1" strike="sngStrike" dirty="0" smtClean="0"/>
              <a:t>Demo</a:t>
            </a:r>
            <a:endParaRPr lang="en-US" sz="2400" b="1" strike="sngStrike" dirty="0"/>
          </a:p>
          <a:p>
            <a:pPr marL="609600" indent="-609600">
              <a:lnSpc>
                <a:spcPct val="80000"/>
              </a:lnSpc>
            </a:pPr>
            <a:r>
              <a:rPr lang="en-US" sz="2400" b="1" dirty="0"/>
              <a:t>Secret Sauce/Technology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b="1" dirty="0"/>
              <a:t>Market Analysis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b="1" dirty="0"/>
              <a:t>Competitive Assessment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b="1" dirty="0"/>
              <a:t>Go to </a:t>
            </a:r>
            <a:r>
              <a:rPr lang="en-US" b="1" dirty="0" smtClean="0"/>
              <a:t>Market/Targeted Milestones/What we are asking for (how much money)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b="1" strike="sngStrike" dirty="0" smtClean="0"/>
              <a:t>Financials</a:t>
            </a:r>
          </a:p>
          <a:p>
            <a:pPr marL="609600" indent="-609600">
              <a:lnSpc>
                <a:spcPct val="80000"/>
              </a:lnSpc>
            </a:pPr>
            <a:endParaRPr lang="en-US" sz="2400" b="1" dirty="0"/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1652027" y="331788"/>
            <a:ext cx="5371633" cy="65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 algn="ctr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solidFill>
                  <a:srgbClr val="512F11"/>
                </a:solidFill>
                <a:latin typeface="Verdana" charset="0"/>
              </a:rPr>
              <a:t>Your Pitch: </a:t>
            </a:r>
            <a:r>
              <a:rPr lang="en-US" sz="4000" dirty="0" smtClean="0">
                <a:solidFill>
                  <a:srgbClr val="512F11"/>
                </a:solidFill>
                <a:latin typeface="Verdana" charset="0"/>
              </a:rPr>
              <a:t> 7 Slides</a:t>
            </a:r>
            <a:endParaRPr lang="en-US" sz="4000" dirty="0">
              <a:solidFill>
                <a:srgbClr val="512F11"/>
              </a:solidFill>
              <a:latin typeface="Verdana" charset="0"/>
            </a:endParaRP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3344504" y="5276850"/>
            <a:ext cx="506325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The audience </a:t>
            </a:r>
            <a:r>
              <a:rPr lang="en-US" dirty="0" smtClean="0"/>
              <a:t>must </a:t>
            </a:r>
            <a:r>
              <a:rPr lang="en-US" dirty="0"/>
              <a:t>know in first minute what you do</a:t>
            </a:r>
          </a:p>
          <a:p>
            <a:pPr algn="ctr"/>
            <a:r>
              <a:rPr lang="en-US" dirty="0"/>
              <a:t> or they will tune out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1460500"/>
          </a:xfrm>
        </p:spPr>
        <p:txBody>
          <a:bodyPr/>
          <a:lstStyle/>
          <a:p>
            <a:r>
              <a:rPr lang="en-US"/>
              <a:t>Pat your head and rub your tummy…Hard to Do!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162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Pat your head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Spec out 1.0 and focus on a customer need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Narrow the focus to broaden the appeal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Rub your tummy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Paint a picture and product roadmap that is a company not a feature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32" name="Picture 8" descr="mon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200400"/>
            <a:ext cx="2032000" cy="2032000"/>
          </a:xfrm>
          <a:prstGeom prst="rect">
            <a:avLst/>
          </a:prstGeom>
          <a:noFill/>
        </p:spPr>
      </p:pic>
      <p:sp>
        <p:nvSpPr>
          <p:cNvPr id="231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52400" y="76200"/>
            <a:ext cx="9448800" cy="990600"/>
          </a:xfrm>
          <a:noFill/>
          <a:ln/>
        </p:spPr>
        <p:txBody>
          <a:bodyPr/>
          <a:lstStyle/>
          <a:p>
            <a:r>
              <a:rPr lang="en-US" sz="3600" b="1" dirty="0" smtClean="0">
                <a:solidFill>
                  <a:srgbClr val="800000"/>
                </a:solidFill>
              </a:rPr>
              <a:t>How </a:t>
            </a:r>
            <a:r>
              <a:rPr lang="en-US" sz="3600" b="1" dirty="0">
                <a:solidFill>
                  <a:srgbClr val="800000"/>
                </a:solidFill>
              </a:rPr>
              <a:t>Tech E’s Finance Their Ventures … The “Essentials”</a:t>
            </a:r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1143000" y="1295400"/>
            <a:ext cx="7010400" cy="417513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2400" b="1">
                <a:latin typeface="Verdana" charset="0"/>
              </a:rPr>
              <a:t>A. Amount of Cash Needed and Purpose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76200" y="4953000"/>
            <a:ext cx="2057400" cy="7461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2400" b="1">
                <a:latin typeface="Verdana" charset="0"/>
              </a:rPr>
              <a:t>B. Sources of Capital</a:t>
            </a:r>
          </a:p>
        </p:txBody>
      </p:sp>
      <p:sp>
        <p:nvSpPr>
          <p:cNvPr id="231430" name="AutoShape 6"/>
          <p:cNvSpPr>
            <a:spLocks noChangeArrowheads="1"/>
          </p:cNvSpPr>
          <p:nvPr/>
        </p:nvSpPr>
        <p:spPr bwMode="auto">
          <a:xfrm>
            <a:off x="2286000" y="1843088"/>
            <a:ext cx="4495800" cy="3514725"/>
          </a:xfrm>
          <a:prstGeom prst="triangle">
            <a:avLst>
              <a:gd name="adj" fmla="val 49995"/>
            </a:avLst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6477000" y="4953000"/>
            <a:ext cx="2667000" cy="7461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2400" b="1">
                <a:latin typeface="Verdana" charset="0"/>
              </a:rPr>
              <a:t>C. Deal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 Expect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12-16 week process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First meeting to close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1</a:t>
            </a:r>
            <a:r>
              <a:rPr lang="en-US" sz="1600" baseline="30000"/>
              <a:t>st</a:t>
            </a:r>
            <a:r>
              <a:rPr lang="en-US" sz="1600"/>
              <a:t> mtg </a:t>
            </a:r>
            <a:r>
              <a:rPr lang="en-US" sz="1600">
                <a:sym typeface="Wingdings" charset="2"/>
              </a:rPr>
              <a:t></a:t>
            </a:r>
            <a:r>
              <a:rPr lang="en-US" sz="1600"/>
              <a:t> diligence </a:t>
            </a:r>
            <a:r>
              <a:rPr lang="en-US" sz="1600">
                <a:sym typeface="Wingdings" charset="2"/>
              </a:rPr>
              <a:t> partner meeting  TS negotiation  close</a:t>
            </a:r>
            <a:endParaRPr lang="en-US" sz="1600"/>
          </a:p>
          <a:p>
            <a:pPr>
              <a:lnSpc>
                <a:spcPct val="80000"/>
              </a:lnSpc>
            </a:pPr>
            <a:r>
              <a:rPr lang="en-US" sz="1800"/>
              <a:t>Prepare Investor Package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Presentation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Financial Plan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Personal references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Customer references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Market references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Cap Table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Market research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Product documentation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Competitive Analysis</a:t>
            </a:r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Investors will seek: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20-50% of the company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Valuation function of targeted raise, ownership, and stage, 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Preferred Equity securities, with key terms:</a:t>
            </a:r>
          </a:p>
          <a:p>
            <a:pPr lvl="2">
              <a:lnSpc>
                <a:spcPct val="80000"/>
              </a:lnSpc>
            </a:pPr>
            <a:r>
              <a:rPr lang="en-US" sz="1400"/>
              <a:t>BoD seat</a:t>
            </a:r>
          </a:p>
          <a:p>
            <a:pPr lvl="2">
              <a:lnSpc>
                <a:spcPct val="80000"/>
              </a:lnSpc>
            </a:pPr>
            <a:r>
              <a:rPr lang="en-US" sz="1400"/>
              <a:t>Liquidation Preference</a:t>
            </a:r>
          </a:p>
          <a:p>
            <a:pPr lvl="2">
              <a:lnSpc>
                <a:spcPct val="80000"/>
              </a:lnSpc>
            </a:pPr>
            <a:r>
              <a:rPr lang="en-US" sz="1400"/>
              <a:t>Anti-dilution Protection</a:t>
            </a:r>
          </a:p>
          <a:p>
            <a:pPr lvl="2">
              <a:lnSpc>
                <a:spcPct val="80000"/>
              </a:lnSpc>
            </a:pPr>
            <a:r>
              <a:rPr lang="en-US" sz="1400"/>
              <a:t>Participation</a:t>
            </a:r>
          </a:p>
          <a:p>
            <a:pPr lvl="2">
              <a:lnSpc>
                <a:spcPct val="80000"/>
              </a:lnSpc>
            </a:pPr>
            <a:r>
              <a:rPr lang="en-US" sz="1400"/>
              <a:t>Pro Rata rights</a:t>
            </a:r>
          </a:p>
          <a:p>
            <a:pPr lvl="2">
              <a:lnSpc>
                <a:spcPct val="80000"/>
              </a:lnSpc>
            </a:pPr>
            <a:r>
              <a:rPr lang="en-US" sz="1400"/>
              <a:t>Protective Provisions</a:t>
            </a:r>
          </a:p>
          <a:p>
            <a:pPr lvl="2">
              <a:lnSpc>
                <a:spcPct val="80000"/>
              </a:lnSpc>
            </a:pPr>
            <a:r>
              <a:rPr lang="en-US" sz="1400"/>
              <a:t>Vesting terms for founders and employees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 bldLvl="2"/>
      <p:bldP spid="157700" grpId="0" build="p" bldLvl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 Consider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Is the idea sufficiently baked?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Optimal time is 6 months of iteration</a:t>
            </a:r>
          </a:p>
          <a:p>
            <a:pPr>
              <a:lnSpc>
                <a:spcPct val="90000"/>
              </a:lnSpc>
            </a:pPr>
            <a:r>
              <a:rPr lang="en-US" sz="2400"/>
              <a:t>Pick your co-founders very carefully</a:t>
            </a:r>
          </a:p>
          <a:p>
            <a:pPr>
              <a:lnSpc>
                <a:spcPct val="90000"/>
              </a:lnSpc>
            </a:pPr>
            <a:r>
              <a:rPr lang="en-US" sz="2400"/>
              <a:t>Test fit with VC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Personality, values, knowledge of market</a:t>
            </a:r>
          </a:p>
          <a:p>
            <a:pPr>
              <a:lnSpc>
                <a:spcPct val="90000"/>
              </a:lnSpc>
            </a:pPr>
            <a:r>
              <a:rPr lang="en-US" sz="2400"/>
              <a:t>Optimize for best deal not best price</a:t>
            </a:r>
          </a:p>
          <a:p>
            <a:pPr>
              <a:lnSpc>
                <a:spcPct val="90000"/>
              </a:lnSpc>
            </a:pPr>
            <a:r>
              <a:rPr lang="en-US" sz="2400"/>
              <a:t>Consider the downstream effects of the financing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High-post moneys can by Pyrrhic victories if company misfires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Angel financing can be a mixed blessing – be careful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Approaching VC’s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Investing is a people business, and getting a meeting is all about “who you know”</a:t>
            </a:r>
          </a:p>
          <a:p>
            <a:pPr>
              <a:lnSpc>
                <a:spcPct val="90000"/>
              </a:lnSpc>
            </a:pPr>
            <a:r>
              <a:rPr lang="en-US" sz="2800"/>
              <a:t>Best way to approach a VC is some form of introduction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you don’t know a VC, find someone who knows you who does and get them to introduce you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Entrepreneur, professor, attorney…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Sending a plan to </a:t>
            </a:r>
            <a:r>
              <a:rPr lang="en-US" sz="2400">
                <a:hlinkClick r:id="rId3"/>
              </a:rPr>
              <a:t>info@vcfirmname.com</a:t>
            </a:r>
            <a:r>
              <a:rPr lang="en-US" sz="2400"/>
              <a:t> is a waste of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Don’t take rejection personally, the odds are against you.</a:t>
            </a:r>
          </a:p>
          <a:p>
            <a:pPr>
              <a:lnSpc>
                <a:spcPct val="90000"/>
              </a:lnSpc>
            </a:pPr>
            <a:r>
              <a:rPr lang="en-US" sz="2400"/>
              <a:t>Every VC is “interested” – force them to do work to test their level of interest.</a:t>
            </a:r>
          </a:p>
          <a:p>
            <a:pPr>
              <a:lnSpc>
                <a:spcPct val="90000"/>
              </a:lnSpc>
            </a:pPr>
            <a:r>
              <a:rPr lang="en-US" sz="2400"/>
              <a:t>Don’t waste time trying to change the mind of someone who says “no”.</a:t>
            </a:r>
          </a:p>
          <a:p>
            <a:pPr>
              <a:lnSpc>
                <a:spcPct val="90000"/>
              </a:lnSpc>
            </a:pPr>
            <a:r>
              <a:rPr lang="en-US" sz="2400"/>
              <a:t>Don’t shop to multiple partners in a firm if the first rejects you.</a:t>
            </a:r>
          </a:p>
          <a:p>
            <a:pPr>
              <a:lnSpc>
                <a:spcPct val="90000"/>
              </a:lnSpc>
            </a:pPr>
            <a:r>
              <a:rPr lang="en-US" sz="2400"/>
              <a:t>Don’t ignore the junior partners – they can really help.</a:t>
            </a:r>
          </a:p>
          <a:p>
            <a:pPr>
              <a:lnSpc>
                <a:spcPct val="90000"/>
              </a:lnSpc>
            </a:pPr>
            <a:r>
              <a:rPr lang="en-US" sz="2400"/>
              <a:t>There are lots of VC firms, focus on a firm that has some connection to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228600" y="1371600"/>
            <a:ext cx="5181600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35000"/>
              </a:spcBef>
              <a:buClr>
                <a:srgbClr val="FF0000"/>
              </a:buClr>
              <a:buFont typeface="Webdings" charset="2"/>
              <a:buChar char="4"/>
            </a:pPr>
            <a:r>
              <a:rPr lang="en-US" dirty="0">
                <a:latin typeface="Corbel" charset="0"/>
              </a:rPr>
              <a:t>1.) Human Capital </a:t>
            </a:r>
          </a:p>
          <a:p>
            <a:pPr marL="800100" lvl="1" indent="-342900" eaLnBrk="0" hangingPunct="0">
              <a:spcBef>
                <a:spcPct val="35000"/>
              </a:spcBef>
              <a:buClr>
                <a:srgbClr val="FF0000"/>
              </a:buClr>
              <a:buFont typeface="Webdings" charset="2"/>
              <a:buChar char="4"/>
            </a:pPr>
            <a:r>
              <a:rPr lang="en-US" dirty="0">
                <a:latin typeface="Corbel" charset="0"/>
              </a:rPr>
              <a:t>Sequence # of fund</a:t>
            </a:r>
          </a:p>
          <a:p>
            <a:pPr marL="800100" lvl="1" indent="-342900" eaLnBrk="0" hangingPunct="0">
              <a:spcBef>
                <a:spcPct val="35000"/>
              </a:spcBef>
              <a:buClr>
                <a:srgbClr val="FF0000"/>
              </a:buClr>
              <a:buFont typeface="Webdings" charset="2"/>
              <a:buChar char="4"/>
            </a:pPr>
            <a:r>
              <a:rPr lang="en-US" dirty="0">
                <a:latin typeface="Corbel" charset="0"/>
              </a:rPr>
              <a:t>Start-up experience (early stage) </a:t>
            </a:r>
            <a:r>
              <a:rPr lang="en-US" dirty="0" smtClean="0">
                <a:latin typeface="Corbel" charset="0"/>
              </a:rPr>
              <a:t>(</a:t>
            </a:r>
            <a:r>
              <a:rPr lang="en-US" dirty="0" err="1" smtClean="0">
                <a:latin typeface="Corbel" charset="0"/>
              </a:rPr>
              <a:t>Zarutskie</a:t>
            </a:r>
            <a:r>
              <a:rPr lang="en-US" dirty="0" smtClean="0">
                <a:latin typeface="Corbel" charset="0"/>
              </a:rPr>
              <a:t>)</a:t>
            </a:r>
            <a:endParaRPr lang="en-US" dirty="0">
              <a:latin typeface="Corbel" charset="0"/>
            </a:endParaRPr>
          </a:p>
          <a:p>
            <a:pPr marL="342900" indent="-342900" eaLnBrk="0" hangingPunct="0">
              <a:spcBef>
                <a:spcPct val="35000"/>
              </a:spcBef>
              <a:buClr>
                <a:srgbClr val="FF0000"/>
              </a:buClr>
              <a:buFont typeface="Webdings" charset="2"/>
              <a:buChar char="4"/>
            </a:pPr>
            <a:r>
              <a:rPr lang="en-US" dirty="0">
                <a:latin typeface="Corbel" charset="0"/>
              </a:rPr>
              <a:t>2.) Focus (Lerner et al. )</a:t>
            </a:r>
          </a:p>
          <a:p>
            <a:pPr marL="800100" lvl="1" indent="-342900" eaLnBrk="0" hangingPunct="0">
              <a:spcBef>
                <a:spcPct val="35000"/>
              </a:spcBef>
              <a:buClr>
                <a:srgbClr val="FF0000"/>
              </a:buClr>
              <a:buFont typeface="Webdings" charset="2"/>
              <a:buChar char="4"/>
            </a:pPr>
            <a:r>
              <a:rPr lang="en-US" dirty="0">
                <a:latin typeface="Corbel" charset="0"/>
              </a:rPr>
              <a:t>Industry / stage</a:t>
            </a:r>
          </a:p>
          <a:p>
            <a:pPr marL="342900" indent="-342900" eaLnBrk="0" hangingPunct="0">
              <a:spcBef>
                <a:spcPct val="35000"/>
              </a:spcBef>
              <a:buClr>
                <a:srgbClr val="FF0000"/>
              </a:buClr>
              <a:buFont typeface="Webdings" charset="2"/>
              <a:buChar char="4"/>
            </a:pPr>
            <a:r>
              <a:rPr lang="en-US" dirty="0">
                <a:latin typeface="Corbel" charset="0"/>
              </a:rPr>
              <a:t>3.) Organization (Wasserman 2007; </a:t>
            </a:r>
            <a:r>
              <a:rPr lang="en-US" dirty="0" err="1">
                <a:latin typeface="Corbel" charset="0"/>
              </a:rPr>
              <a:t>Schoar</a:t>
            </a:r>
            <a:r>
              <a:rPr lang="en-US" dirty="0">
                <a:latin typeface="Corbel" charset="0"/>
              </a:rPr>
              <a:t> and Lerner)</a:t>
            </a:r>
          </a:p>
          <a:p>
            <a:pPr marL="800100" lvl="1" indent="-342900" eaLnBrk="0" hangingPunct="0">
              <a:spcBef>
                <a:spcPct val="35000"/>
              </a:spcBef>
              <a:buClr>
                <a:srgbClr val="FF0000"/>
              </a:buClr>
              <a:buFont typeface="Webdings" charset="2"/>
              <a:buChar char="4"/>
            </a:pPr>
            <a:r>
              <a:rPr lang="en-US" dirty="0">
                <a:latin typeface="Corbel" charset="0"/>
              </a:rPr>
              <a:t>Partner to $$ ratio</a:t>
            </a:r>
          </a:p>
          <a:p>
            <a:pPr marL="800100" lvl="1" indent="-342900" eaLnBrk="0" hangingPunct="0">
              <a:spcBef>
                <a:spcPct val="35000"/>
              </a:spcBef>
              <a:buClr>
                <a:srgbClr val="FF0000"/>
              </a:buClr>
              <a:buFont typeface="Webdings" charset="2"/>
              <a:buChar char="4"/>
            </a:pPr>
            <a:r>
              <a:rPr lang="en-US" dirty="0">
                <a:latin typeface="Corbel" charset="0"/>
              </a:rPr>
              <a:t>Partner to non-partner ratio</a:t>
            </a:r>
          </a:p>
          <a:p>
            <a:pPr marL="342900" indent="-342900" eaLnBrk="0" hangingPunct="0">
              <a:spcBef>
                <a:spcPct val="35000"/>
              </a:spcBef>
              <a:buClr>
                <a:srgbClr val="FF0000"/>
              </a:buClr>
              <a:buFont typeface="Webdings" charset="2"/>
              <a:buChar char="4"/>
            </a:pPr>
            <a:r>
              <a:rPr lang="en-US" dirty="0">
                <a:latin typeface="Corbel" charset="0"/>
              </a:rPr>
              <a:t>4.) Less growth across funds</a:t>
            </a:r>
          </a:p>
          <a:p>
            <a:pPr marL="342900" indent="-342900" eaLnBrk="0" hangingPunct="0">
              <a:spcBef>
                <a:spcPct val="35000"/>
              </a:spcBef>
              <a:buClr>
                <a:srgbClr val="FF0000"/>
              </a:buClr>
              <a:buFont typeface="Webdings" charset="2"/>
              <a:buChar char="4"/>
            </a:pPr>
            <a:r>
              <a:rPr lang="en-US" dirty="0">
                <a:latin typeface="Corbel" charset="0"/>
              </a:rPr>
              <a:t>5.) Public market (experienced VCs react quicker)</a:t>
            </a:r>
          </a:p>
          <a:p>
            <a:pPr marL="342900" indent="-342900" eaLnBrk="0" hangingPunct="0">
              <a:spcBef>
                <a:spcPct val="35000"/>
              </a:spcBef>
              <a:buClr>
                <a:srgbClr val="FF0000"/>
              </a:buClr>
              <a:buFont typeface="Webdings" charset="2"/>
              <a:buChar char="4"/>
            </a:pPr>
            <a:endParaRPr lang="en-US" dirty="0">
              <a:latin typeface="Corbel" charset="0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295400" y="685800"/>
            <a:ext cx="8077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GB" sz="3200" b="1">
                <a:latin typeface="Corbel" charset="0"/>
              </a:rPr>
              <a:t>Drivers of VC Returns</a:t>
            </a:r>
            <a:endParaRPr lang="en-GB" b="1">
              <a:latin typeface="Corbel" charset="0"/>
            </a:endParaRPr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1524000" y="1371600"/>
            <a:ext cx="7162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2" name="TextBox 5"/>
          <p:cNvSpPr txBox="1">
            <a:spLocks noChangeArrowheads="1"/>
          </p:cNvSpPr>
          <p:nvPr/>
        </p:nvSpPr>
        <p:spPr bwMode="auto">
          <a:xfrm>
            <a:off x="5257800" y="1905000"/>
            <a:ext cx="3429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u="sng"/>
              <a:t>Overall (VC, not PE):</a:t>
            </a:r>
          </a:p>
          <a:p>
            <a:r>
              <a:rPr lang="en-US"/>
              <a:t>Returns are highly skewed (a few rock stars make $$$)</a:t>
            </a:r>
          </a:p>
          <a:p>
            <a:endParaRPr lang="en-US"/>
          </a:p>
          <a:p>
            <a:r>
              <a:rPr lang="en-US"/>
              <a:t>Returns are highly correlated with general stock market</a:t>
            </a:r>
          </a:p>
          <a:p>
            <a:endParaRPr lang="en-US"/>
          </a:p>
          <a:p>
            <a:r>
              <a:rPr lang="en-US"/>
              <a:t>Risk-adjusted returns are not different from Dow Jones 5000</a:t>
            </a:r>
          </a:p>
          <a:p>
            <a:endParaRPr lang="en-US"/>
          </a:p>
          <a:p>
            <a:r>
              <a:rPr lang="en-US"/>
              <a:t>(Hall and Woodward 2007)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762000"/>
            <a:ext cx="6934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VC characteristics and performance (on average)</a:t>
            </a:r>
          </a:p>
          <a:p>
            <a:endParaRPr lang="en-US" sz="2400" dirty="0" smtClean="0"/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Prior VC experience improves the # of IPO/</a:t>
            </a:r>
            <a:r>
              <a:rPr lang="en-US" sz="2400" dirty="0" err="1" smtClean="0"/>
              <a:t>Acquisitons</a:t>
            </a:r>
            <a:r>
              <a:rPr lang="en-US" sz="2400" dirty="0" smtClean="0"/>
              <a:t>.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Performance doubles when the VC has prior VC experience and experience managing a start-up 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For seed stage: MBA hurts performance (unless it’s an Ivy MBA then no difference)  Overall an Ivy degree doesn’t help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Science &amp; Engineering degrees help performance</a:t>
            </a:r>
          </a:p>
          <a:p>
            <a:endParaRPr lang="en-US" sz="2400" dirty="0" smtClean="0"/>
          </a:p>
          <a:p>
            <a:r>
              <a:rPr lang="en-US" sz="2400" dirty="0" smtClean="0"/>
              <a:t>Individual VC characteristics matter more in seed stage funds than for later stage funds. (</a:t>
            </a:r>
            <a:r>
              <a:rPr lang="en-US" sz="2400" dirty="0" err="1" smtClean="0"/>
              <a:t>Zarutskie</a:t>
            </a:r>
            <a:r>
              <a:rPr lang="en-US" sz="2400" dirty="0" smtClean="0"/>
              <a:t> 2007)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0" y="762000"/>
            <a:ext cx="8001000" cy="5801588"/>
          </a:xfrm>
          <a:prstGeom prst="rect">
            <a:avLst/>
          </a:prstGeom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35000"/>
              </a:spcBef>
              <a:buClr>
                <a:srgbClr val="FF0000"/>
              </a:buClr>
              <a:buFont typeface="Webdings" charset="2"/>
              <a:buChar char="4"/>
            </a:pPr>
            <a:r>
              <a:rPr lang="en-US" sz="2000" dirty="0">
                <a:latin typeface="Corbel" charset="0"/>
              </a:rPr>
              <a:t>1.) Work history (Burton, et al. 2002; Higgins and </a:t>
            </a:r>
            <a:r>
              <a:rPr lang="en-US" sz="2000" dirty="0" err="1">
                <a:latin typeface="Corbel" charset="0"/>
              </a:rPr>
              <a:t>Gulati</a:t>
            </a:r>
            <a:r>
              <a:rPr lang="en-US" sz="2000" dirty="0">
                <a:latin typeface="Corbel" charset="0"/>
              </a:rPr>
              <a:t> 1996)</a:t>
            </a:r>
          </a:p>
          <a:p>
            <a:pPr marL="342900" indent="-342900" eaLnBrk="0" hangingPunct="0">
              <a:spcBef>
                <a:spcPct val="35000"/>
              </a:spcBef>
              <a:buClr>
                <a:srgbClr val="FF0000"/>
              </a:buClr>
              <a:buFont typeface="Webdings" charset="2"/>
              <a:buChar char="4"/>
            </a:pPr>
            <a:r>
              <a:rPr lang="en-US" sz="2000" dirty="0">
                <a:latin typeface="Corbel" charset="0"/>
              </a:rPr>
              <a:t>2.) Social network (Shane and Stuart 2002 – 134 MIT spin-offs</a:t>
            </a:r>
            <a:r>
              <a:rPr lang="en-US" sz="2000" dirty="0" smtClean="0">
                <a:latin typeface="Corbel" charset="0"/>
              </a:rPr>
              <a:t>)</a:t>
            </a:r>
          </a:p>
          <a:p>
            <a:pPr marL="342900" indent="-342900" eaLnBrk="0" hangingPunct="0">
              <a:spcBef>
                <a:spcPct val="35000"/>
              </a:spcBef>
              <a:buClr>
                <a:srgbClr val="FF0000"/>
              </a:buClr>
              <a:buFont typeface="Webdings" charset="2"/>
              <a:buChar char="4"/>
            </a:pPr>
            <a:r>
              <a:rPr lang="en-US" sz="2000" dirty="0" smtClean="0">
                <a:latin typeface="Corbel" charset="0"/>
              </a:rPr>
              <a:t>3.) Size of founding team</a:t>
            </a:r>
          </a:p>
          <a:p>
            <a:pPr marL="342900" indent="-342900" eaLnBrk="0" hangingPunct="0">
              <a:spcBef>
                <a:spcPct val="35000"/>
              </a:spcBef>
              <a:buClr>
                <a:srgbClr val="FF0000"/>
              </a:buClr>
              <a:buFont typeface="Webdings" charset="2"/>
              <a:buChar char="4"/>
            </a:pPr>
            <a:r>
              <a:rPr lang="en-US" sz="2000" dirty="0">
                <a:latin typeface="Corbel" charset="0"/>
              </a:rPr>
              <a:t>4</a:t>
            </a:r>
            <a:r>
              <a:rPr lang="en-US" sz="2000" dirty="0" smtClean="0">
                <a:latin typeface="Corbel" charset="0"/>
              </a:rPr>
              <a:t>.</a:t>
            </a:r>
            <a:r>
              <a:rPr lang="en-US" sz="2000" dirty="0">
                <a:latin typeface="Corbel" charset="0"/>
              </a:rPr>
              <a:t>) Timing </a:t>
            </a:r>
          </a:p>
          <a:p>
            <a:pPr marL="800100" lvl="1" indent="-342900" eaLnBrk="0" hangingPunct="0">
              <a:spcBef>
                <a:spcPct val="35000"/>
              </a:spcBef>
              <a:buClr>
                <a:srgbClr val="FF0000"/>
              </a:buClr>
              <a:buFont typeface="Webdings" charset="2"/>
              <a:buChar char="4"/>
            </a:pPr>
            <a:r>
              <a:rPr lang="en-US" sz="2000" dirty="0">
                <a:latin typeface="Corbel" charset="0"/>
              </a:rPr>
              <a:t>Public markets</a:t>
            </a:r>
          </a:p>
          <a:p>
            <a:pPr marL="800100" lvl="1" indent="-342900" eaLnBrk="0" hangingPunct="0">
              <a:spcBef>
                <a:spcPct val="35000"/>
              </a:spcBef>
              <a:buClr>
                <a:srgbClr val="FF0000"/>
              </a:buClr>
              <a:buFont typeface="Webdings" charset="2"/>
              <a:buChar char="4"/>
            </a:pPr>
            <a:r>
              <a:rPr lang="en-US" sz="2000" dirty="0">
                <a:latin typeface="Corbel" charset="0"/>
              </a:rPr>
              <a:t>Persistence (~9-12 months to raise VC</a:t>
            </a:r>
            <a:r>
              <a:rPr lang="en-US" sz="2000" dirty="0" smtClean="0">
                <a:latin typeface="Corbel" charset="0"/>
              </a:rPr>
              <a:t>)</a:t>
            </a:r>
          </a:p>
          <a:p>
            <a:pPr marL="800100" lvl="1" indent="-342900" eaLnBrk="0" hangingPunct="0">
              <a:spcBef>
                <a:spcPct val="35000"/>
              </a:spcBef>
              <a:buClr>
                <a:srgbClr val="FF0000"/>
              </a:buClr>
            </a:pPr>
            <a:endParaRPr lang="en-US" sz="2000" dirty="0" smtClean="0">
              <a:latin typeface="Corbel" charset="0"/>
            </a:endParaRPr>
          </a:p>
          <a:p>
            <a:pPr marL="342900" indent="-342900" eaLnBrk="0" hangingPunct="0">
              <a:spcBef>
                <a:spcPct val="35000"/>
              </a:spcBef>
              <a:buClr>
                <a:srgbClr val="FF0000"/>
              </a:buClr>
              <a:buFont typeface="Webdings" charset="2"/>
              <a:buChar char="4"/>
            </a:pPr>
            <a:r>
              <a:rPr lang="en-US" sz="2000" dirty="0" smtClean="0">
                <a:latin typeface="Corbel" charset="0"/>
              </a:rPr>
              <a:t>Tactics</a:t>
            </a:r>
          </a:p>
          <a:p>
            <a:pPr marL="800100" lvl="1" indent="-342900">
              <a:spcBef>
                <a:spcPct val="35000"/>
              </a:spcBef>
              <a:buClr>
                <a:srgbClr val="FF0000"/>
              </a:buClr>
              <a:buFont typeface="Webdings" charset="2"/>
              <a:buChar char="4"/>
            </a:pPr>
            <a:r>
              <a:rPr lang="en-US" sz="2000" dirty="0" smtClean="0">
                <a:latin typeface="Corbel" charset="0"/>
              </a:rPr>
              <a:t>Casual dating</a:t>
            </a:r>
          </a:p>
          <a:p>
            <a:pPr marL="800100" lvl="1" indent="-342900">
              <a:spcBef>
                <a:spcPct val="35000"/>
              </a:spcBef>
              <a:buClr>
                <a:srgbClr val="FF0000"/>
              </a:buClr>
              <a:buFont typeface="Webdings" charset="2"/>
              <a:buChar char="4"/>
            </a:pPr>
            <a:r>
              <a:rPr lang="en-US" sz="2000" dirty="0" smtClean="0">
                <a:latin typeface="Corbel" charset="0"/>
              </a:rPr>
              <a:t>Timing around milestones/</a:t>
            </a:r>
            <a:r>
              <a:rPr lang="en-US" sz="2000" dirty="0" err="1" smtClean="0">
                <a:latin typeface="Corbel" charset="0"/>
              </a:rPr>
              <a:t>proofpoints</a:t>
            </a:r>
            <a:endParaRPr lang="en-US" sz="2000" dirty="0" smtClean="0">
              <a:latin typeface="Corbel" charset="0"/>
            </a:endParaRPr>
          </a:p>
          <a:p>
            <a:pPr marL="800100" lvl="1" indent="-342900">
              <a:spcBef>
                <a:spcPct val="35000"/>
              </a:spcBef>
              <a:buClr>
                <a:srgbClr val="FF0000"/>
              </a:buClr>
              <a:buFont typeface="Webdings" charset="2"/>
              <a:buChar char="4"/>
            </a:pPr>
            <a:r>
              <a:rPr lang="en-US" sz="2000" dirty="0" smtClean="0">
                <a:latin typeface="Corbel" charset="0"/>
              </a:rPr>
              <a:t>Fostering competition</a:t>
            </a:r>
          </a:p>
          <a:p>
            <a:pPr marL="800100" lvl="1" indent="-342900">
              <a:spcBef>
                <a:spcPct val="35000"/>
              </a:spcBef>
              <a:buClr>
                <a:srgbClr val="FF0000"/>
              </a:buClr>
              <a:buFont typeface="Webdings" charset="2"/>
              <a:buChar char="4"/>
            </a:pPr>
            <a:r>
              <a:rPr lang="en-US" sz="2000" dirty="0" smtClean="0">
                <a:latin typeface="Corbel" charset="0"/>
              </a:rPr>
              <a:t>Scrutinizing interesting </a:t>
            </a:r>
          </a:p>
          <a:p>
            <a:pPr marL="1257300" lvl="2" indent="-342900">
              <a:spcBef>
                <a:spcPct val="35000"/>
              </a:spcBef>
              <a:buClr>
                <a:srgbClr val="FF0000"/>
              </a:buClr>
              <a:buFont typeface="Webdings" charset="2"/>
              <a:buChar char="4"/>
            </a:pPr>
            <a:r>
              <a:rPr lang="en-US" sz="2000" dirty="0" smtClean="0">
                <a:latin typeface="Corbel" charset="0"/>
              </a:rPr>
              <a:t>Network verification, call backs, etc.</a:t>
            </a:r>
          </a:p>
          <a:p>
            <a:pPr marL="800100" lvl="1" indent="-342900">
              <a:spcBef>
                <a:spcPct val="35000"/>
              </a:spcBef>
              <a:buClr>
                <a:srgbClr val="FF0000"/>
              </a:buClr>
              <a:buFont typeface="Webdings" charset="2"/>
              <a:buChar char="4"/>
            </a:pPr>
            <a:endParaRPr lang="en-US" sz="2000" dirty="0">
              <a:latin typeface="Corbel" charset="0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295400" y="152400"/>
            <a:ext cx="8077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GB" sz="3200" b="1" dirty="0">
                <a:latin typeface="Corbel" charset="0"/>
              </a:rPr>
              <a:t>Drivers of Obtaining VC</a:t>
            </a:r>
            <a:endParaRPr lang="en-GB" b="1" dirty="0">
              <a:latin typeface="Corbel" charset="0"/>
            </a:endParaRP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1524000" y="1295400"/>
            <a:ext cx="7162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0600" y="6416675"/>
            <a:ext cx="4572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fld id="{EED2E07D-71F0-8C4D-B753-307DFDF53566}" type="slidenum">
              <a:rPr lang="en-GB"/>
              <a:pPr/>
              <a:t>27</a:t>
            </a:fld>
            <a:endParaRPr lang="en-GB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600200" y="381000"/>
            <a:ext cx="807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GB" sz="3200" b="1">
                <a:latin typeface="Corbel" charset="0"/>
              </a:rPr>
              <a:t>Message to Entrepreneurs: </a:t>
            </a:r>
          </a:p>
          <a:p>
            <a:pPr eaLnBrk="0" hangingPunct="0"/>
            <a:r>
              <a:rPr lang="en-GB" sz="3200" b="1">
                <a:latin typeface="Corbel" charset="0"/>
              </a:rPr>
              <a:t>– Selecting Your Financial Partners</a:t>
            </a:r>
            <a:endParaRPr lang="en-GB" b="1">
              <a:latin typeface="Corbel" charset="0"/>
            </a:endParaRP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1676400" y="1447800"/>
            <a:ext cx="6629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838200" y="1531938"/>
            <a:ext cx="8458200" cy="457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35000"/>
              </a:spcBef>
              <a:buClr>
                <a:srgbClr val="FF0000"/>
              </a:buClr>
              <a:buFont typeface="Webdings" charset="2"/>
              <a:buChar char="4"/>
            </a:pPr>
            <a:r>
              <a:rPr lang="en-US" sz="2400">
                <a:latin typeface="Corbel" charset="0"/>
                <a:ea typeface="Times New Roman" charset="0"/>
                <a:cs typeface="Times New Roman" charset="0"/>
              </a:rPr>
              <a:t>Seek </a:t>
            </a:r>
            <a:r>
              <a:rPr lang="en-US" sz="2400" u="sng">
                <a:latin typeface="Corbel" charset="0"/>
                <a:ea typeface="Times New Roman" charset="0"/>
                <a:cs typeface="Times New Roman" charset="0"/>
              </a:rPr>
              <a:t>True </a:t>
            </a:r>
            <a:r>
              <a:rPr lang="en-US" sz="2400">
                <a:latin typeface="Corbel" charset="0"/>
                <a:ea typeface="Times New Roman" charset="0"/>
                <a:cs typeface="Times New Roman" charset="0"/>
              </a:rPr>
              <a:t>Value Added </a:t>
            </a:r>
          </a:p>
          <a:p>
            <a:pPr lvl="2" eaLnBrk="0" hangingPunct="0">
              <a:spcBef>
                <a:spcPct val="10000"/>
              </a:spcBef>
              <a:buFont typeface="Wingdings" charset="2"/>
              <a:buChar char="§"/>
            </a:pPr>
            <a:r>
              <a:rPr lang="en-US" sz="2400">
                <a:latin typeface="Corbel" charset="0"/>
                <a:ea typeface="Times New Roman" charset="0"/>
                <a:cs typeface="Times New Roman" charset="0"/>
              </a:rPr>
              <a:t>  Operating Experience</a:t>
            </a:r>
          </a:p>
          <a:p>
            <a:pPr lvl="2" eaLnBrk="0" hangingPunct="0">
              <a:spcBef>
                <a:spcPct val="10000"/>
              </a:spcBef>
              <a:buFont typeface="Wingdings" charset="2"/>
              <a:buChar char="§"/>
            </a:pPr>
            <a:r>
              <a:rPr lang="en-US" sz="2400">
                <a:latin typeface="Corbel" charset="0"/>
                <a:ea typeface="Times New Roman" charset="0"/>
                <a:cs typeface="Times New Roman" charset="0"/>
              </a:rPr>
              <a:t>  Rolodex/Network</a:t>
            </a:r>
          </a:p>
          <a:p>
            <a:pPr lvl="2" eaLnBrk="0" hangingPunct="0">
              <a:spcBef>
                <a:spcPct val="10000"/>
              </a:spcBef>
              <a:buFont typeface="Wingdings" charset="2"/>
              <a:buChar char="§"/>
            </a:pPr>
            <a:r>
              <a:rPr lang="en-US" sz="2400">
                <a:latin typeface="Corbel" charset="0"/>
                <a:ea typeface="Times New Roman" charset="0"/>
                <a:cs typeface="Times New Roman" charset="0"/>
              </a:rPr>
              <a:t>  Awesome Portfolio (in your space)</a:t>
            </a:r>
          </a:p>
          <a:p>
            <a:pPr lvl="2" eaLnBrk="0" hangingPunct="0">
              <a:spcBef>
                <a:spcPct val="10000"/>
              </a:spcBef>
              <a:buFont typeface="Wingdings" charset="2"/>
              <a:buChar char="§"/>
            </a:pPr>
            <a:r>
              <a:rPr lang="en-US" sz="2400">
                <a:latin typeface="Corbel" charset="0"/>
                <a:ea typeface="Times New Roman" charset="0"/>
                <a:cs typeface="Times New Roman" charset="0"/>
              </a:rPr>
              <a:t>  Cool Limiteds (in your space)</a:t>
            </a:r>
          </a:p>
          <a:p>
            <a:pPr lvl="2" eaLnBrk="0" hangingPunct="0">
              <a:spcBef>
                <a:spcPct val="10000"/>
              </a:spcBef>
              <a:buFont typeface="Wingdings" charset="2"/>
              <a:buChar char="§"/>
            </a:pPr>
            <a:r>
              <a:rPr lang="en-US" sz="2400">
                <a:latin typeface="Corbel" charset="0"/>
                <a:ea typeface="Times New Roman" charset="0"/>
                <a:cs typeface="Times New Roman" charset="0"/>
              </a:rPr>
              <a:t> Entrepreneurs “pay” in terms of lower valuations for affiliating with higher status VC firms (Hsu, 2004)</a:t>
            </a:r>
          </a:p>
          <a:p>
            <a:pPr marL="342900" indent="-342900" eaLnBrk="0" hangingPunct="0">
              <a:spcBef>
                <a:spcPct val="35000"/>
              </a:spcBef>
              <a:buClr>
                <a:srgbClr val="FF0000"/>
              </a:buClr>
              <a:buFont typeface="Webdings" charset="2"/>
              <a:buChar char="4"/>
            </a:pPr>
            <a:r>
              <a:rPr lang="en-US" sz="2400">
                <a:latin typeface="Corbel" charset="0"/>
                <a:ea typeface="Times New Roman" charset="0"/>
                <a:cs typeface="Times New Roman" charset="0"/>
              </a:rPr>
              <a:t>Keep Realistic Expectations</a:t>
            </a:r>
          </a:p>
          <a:p>
            <a:pPr lvl="2" eaLnBrk="0" hangingPunct="0">
              <a:spcBef>
                <a:spcPct val="10000"/>
              </a:spcBef>
              <a:buFont typeface="Wingdings" charset="2"/>
              <a:buChar char="§"/>
            </a:pPr>
            <a:r>
              <a:rPr lang="en-US" sz="2400">
                <a:latin typeface="Corbel" charset="0"/>
                <a:ea typeface="Times New Roman" charset="0"/>
                <a:cs typeface="Times New Roman" charset="0"/>
              </a:rPr>
              <a:t> Time to Market</a:t>
            </a:r>
          </a:p>
          <a:p>
            <a:pPr lvl="2" eaLnBrk="0" hangingPunct="0">
              <a:spcBef>
                <a:spcPct val="10000"/>
              </a:spcBef>
              <a:buFont typeface="Wingdings" charset="2"/>
              <a:buChar char="§"/>
            </a:pPr>
            <a:r>
              <a:rPr lang="en-US" sz="2400">
                <a:latin typeface="Corbel" charset="0"/>
                <a:ea typeface="Times New Roman" charset="0"/>
                <a:cs typeface="Times New Roman" charset="0"/>
              </a:rPr>
              <a:t>  Revenue growth</a:t>
            </a:r>
          </a:p>
          <a:p>
            <a:pPr lvl="2" eaLnBrk="0" hangingPunct="0">
              <a:spcBef>
                <a:spcPct val="10000"/>
              </a:spcBef>
              <a:buFont typeface="Wingdings" charset="2"/>
              <a:buChar char="§"/>
            </a:pPr>
            <a:r>
              <a:rPr lang="en-US" sz="2400">
                <a:latin typeface="Corbel" charset="0"/>
                <a:ea typeface="Times New Roman" charset="0"/>
                <a:cs typeface="Times New Roman" charset="0"/>
              </a:rPr>
              <a:t>  Valuations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 to Miriam Rivera and Clint </a:t>
            </a:r>
            <a:r>
              <a:rPr lang="en-US" dirty="0" err="1" smtClean="0"/>
              <a:t>Corver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Economics of VC, Flavors of VCs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Suggested pitching playbook, VC drivers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Break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Ways Startup Companies Raise Capital (Miriam Rivera and Clint </a:t>
            </a:r>
            <a:r>
              <a:rPr lang="en-US" dirty="0" err="1" smtClean="0"/>
              <a:t>Corver</a:t>
            </a:r>
            <a:r>
              <a:rPr lang="en-US" dirty="0" smtClean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Expectations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Board composition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Process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Pros/Cons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381000" y="685800"/>
            <a:ext cx="8153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Miriam Rivera</a:t>
            </a:r>
          </a:p>
          <a:p>
            <a:pPr algn="ctr">
              <a:lnSpc>
                <a:spcPct val="90000"/>
              </a:lnSpc>
            </a:pPr>
            <a:endParaRPr lang="en-US" sz="4000" b="1" dirty="0" smtClean="0">
              <a:solidFill>
                <a:srgbClr val="8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  <a:p>
            <a:pPr algn="ctr">
              <a:lnSpc>
                <a:spcPct val="90000"/>
              </a:lnSpc>
            </a:pPr>
            <a:endParaRPr lang="en-US" sz="4000" b="1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228601" y="1066800"/>
            <a:ext cx="7924799" cy="501675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 smtClean="0"/>
              <a:t>Co-founder and managing partner at </a:t>
            </a:r>
            <a:r>
              <a:rPr lang="en-US" sz="2000" dirty="0" err="1" smtClean="0"/>
              <a:t>Ulu</a:t>
            </a:r>
            <a:r>
              <a:rPr lang="en-US" sz="2000" dirty="0" smtClean="0"/>
              <a:t> Ventures and focuses on seed-stage investments in technology-enabled services, educational technology, and legal informatics. </a:t>
            </a:r>
          </a:p>
          <a:p>
            <a:pPr>
              <a:buFont typeface="Arial"/>
              <a:buChar char="•"/>
            </a:pPr>
            <a:endParaRPr lang="en-US" sz="2000" dirty="0" smtClean="0"/>
          </a:p>
          <a:p>
            <a:pPr>
              <a:buFont typeface="Arial"/>
              <a:buChar char="•"/>
            </a:pPr>
            <a:r>
              <a:rPr lang="en-US" sz="2000" dirty="0" smtClean="0"/>
              <a:t>Co-founder and co-president of </a:t>
            </a:r>
            <a:r>
              <a:rPr lang="en-US" sz="2000" dirty="0" smtClean="0">
                <a:hlinkClick r:id="rId3"/>
              </a:rPr>
              <a:t>Stanford Angels &amp; Entrepreneurs</a:t>
            </a:r>
            <a:r>
              <a:rPr lang="en-US" sz="2000" dirty="0" smtClean="0"/>
              <a:t> a Stanford University alumni organization</a:t>
            </a:r>
          </a:p>
          <a:p>
            <a:pPr>
              <a:buFont typeface="Arial"/>
              <a:buChar char="•"/>
            </a:pPr>
            <a:endParaRPr lang="en-US" sz="2000" dirty="0" smtClean="0"/>
          </a:p>
          <a:p>
            <a:pPr>
              <a:buFont typeface="Arial"/>
              <a:buChar char="•"/>
            </a:pPr>
            <a:r>
              <a:rPr lang="en-US" sz="2000" dirty="0" smtClean="0"/>
              <a:t>Vice President/Deputy General Counsel at Google where she led the company’s corporate, commercial, Asia Pacific, Latin America, employment, real estate and technical operations practices. She helped to grow Google from $80 million in revenue to over $10 billion.</a:t>
            </a:r>
          </a:p>
          <a:p>
            <a:pPr>
              <a:buFont typeface="Arial"/>
              <a:buChar char="•"/>
            </a:pPr>
            <a:endParaRPr lang="en-US" sz="2000" dirty="0" smtClean="0"/>
          </a:p>
          <a:p>
            <a:pPr>
              <a:buFont typeface="Arial"/>
              <a:buChar char="•"/>
            </a:pPr>
            <a:r>
              <a:rPr lang="en-US" sz="2000" dirty="0" smtClean="0"/>
              <a:t>Miriam received an AB in Sociology, an AM in Spanish from Stanford University, as well as a JD/MBA from Stanford Law School and Stanford Graduate School of Business. </a:t>
            </a:r>
          </a:p>
          <a:p>
            <a:pPr algn="ctr"/>
            <a:endParaRPr lang="en-US" sz="2000" b="1" dirty="0">
              <a:latin typeface="Verdana" charset="0"/>
            </a:endParaRPr>
          </a:p>
        </p:txBody>
      </p:sp>
      <p:pic>
        <p:nvPicPr>
          <p:cNvPr id="4" name="Picture 3" descr="photo_miri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000" y="0"/>
            <a:ext cx="1270000" cy="1905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304800" y="-457200"/>
            <a:ext cx="8153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Clint</a:t>
            </a: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 </a:t>
            </a:r>
            <a:r>
              <a:rPr lang="en-US" sz="40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K</a:t>
            </a:r>
            <a:r>
              <a:rPr lang="en-US" sz="4000" b="1" smtClean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orver</a:t>
            </a:r>
            <a:endParaRPr lang="en-US" sz="4000" b="1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913685"/>
            <a:ext cx="82296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</a:t>
            </a:r>
            <a:r>
              <a:rPr lang="en-US" dirty="0" smtClean="0"/>
              <a:t>-founding partner at </a:t>
            </a:r>
            <a:r>
              <a:rPr lang="en-US" dirty="0" err="1" smtClean="0"/>
              <a:t>Ulu</a:t>
            </a:r>
            <a:r>
              <a:rPr lang="en-US" dirty="0" smtClean="0"/>
              <a:t> Ventures</a:t>
            </a:r>
          </a:p>
          <a:p>
            <a:endParaRPr lang="en-US" dirty="0" smtClean="0"/>
          </a:p>
          <a:p>
            <a:r>
              <a:rPr lang="en-US" dirty="0" smtClean="0"/>
              <a:t>Co-founder and co-president of Stanford Angels &amp; Entrepreneurs </a:t>
            </a:r>
          </a:p>
          <a:p>
            <a:r>
              <a:rPr lang="en-US" dirty="0" smtClean="0"/>
              <a:t>alumni organization helping to build and connect Stanford’s entrepreneurial community.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Co-founded and led four companies including </a:t>
            </a:r>
            <a:r>
              <a:rPr lang="en-US" b="1" dirty="0" smtClean="0"/>
              <a:t>Outcome Software</a:t>
            </a:r>
            <a:r>
              <a:rPr lang="en-US" dirty="0" smtClean="0"/>
              <a:t>, where he raised $10 million in venture capital to build web-based decision tools for large enterprises and was granted multiple patents in web-based decision analytics. </a:t>
            </a:r>
          </a:p>
          <a:p>
            <a:pPr>
              <a:buFont typeface="Arial"/>
              <a:buChar char="•"/>
            </a:pPr>
            <a:r>
              <a:rPr lang="en-US" dirty="0" smtClean="0"/>
              <a:t>Co-founded </a:t>
            </a:r>
            <a:r>
              <a:rPr lang="en-US" b="1" dirty="0" smtClean="0"/>
              <a:t>Decision Quality International </a:t>
            </a:r>
            <a:r>
              <a:rPr lang="en-US" dirty="0" smtClean="0"/>
              <a:t>which trained over 1000 Fortune 500 executives</a:t>
            </a:r>
          </a:p>
          <a:p>
            <a:pPr>
              <a:buFont typeface="Arial"/>
              <a:buChar char="•"/>
            </a:pPr>
            <a:r>
              <a:rPr lang="en-US" dirty="0" smtClean="0"/>
              <a:t>Co-founded and led the consumer internet company, </a:t>
            </a:r>
            <a:r>
              <a:rPr lang="en-US" b="1" dirty="0" err="1" smtClean="0"/>
              <a:t>DecisionStreet</a:t>
            </a:r>
            <a:r>
              <a:rPr lang="en-US" dirty="0" smtClean="0"/>
              <a:t> and the analytics consulting firm, </a:t>
            </a:r>
            <a:r>
              <a:rPr lang="en-US" b="1" dirty="0" smtClean="0"/>
              <a:t>The Decision Company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PhD and MS degree from Stanford University in Management Science and Engineering with an emphasis in decision analysis and a BA with honors in mathematics from Grinnell College where he currently serves as Vice Chair of the Board of Trustees.</a:t>
            </a:r>
            <a:endParaRPr lang="en-US" dirty="0"/>
          </a:p>
        </p:txBody>
      </p:sp>
      <p:pic>
        <p:nvPicPr>
          <p:cNvPr id="5" name="Picture 4" descr="photo_cli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400" y="0"/>
            <a:ext cx="1117600" cy="1676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AngelList.co</a:t>
            </a:r>
            <a:r>
              <a:rPr lang="en-US" dirty="0" smtClean="0"/>
              <a:t> Offer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162800" cy="4114800"/>
          </a:xfrm>
        </p:spPr>
        <p:txBody>
          <a:bodyPr/>
          <a:lstStyle/>
          <a:p>
            <a:r>
              <a:rPr lang="en-US" dirty="0" smtClean="0"/>
              <a:t>Top startup from E145 (both sections) will receive angel funding</a:t>
            </a:r>
          </a:p>
          <a:p>
            <a:pPr lvl="2"/>
            <a:r>
              <a:rPr lang="en-US" dirty="0" smtClean="0"/>
              <a:t>I choose who the winner will be.</a:t>
            </a:r>
          </a:p>
          <a:p>
            <a:pPr lvl="2"/>
            <a:r>
              <a:rPr lang="en-US" dirty="0" smtClean="0"/>
              <a:t>Several meetings with angels will be set up</a:t>
            </a:r>
          </a:p>
          <a:p>
            <a:pPr lvl="2"/>
            <a:r>
              <a:rPr lang="en-US" dirty="0" smtClean="0"/>
              <a:t>Yours to lose …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1-02-14 at 3.30.20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252" r="-779"/>
          <a:stretch>
            <a:fillRect/>
          </a:stretch>
        </p:blipFill>
        <p:spPr>
          <a:xfrm>
            <a:off x="1209523" y="0"/>
            <a:ext cx="7075714" cy="6858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533400"/>
          </a:xfrm>
          <a:noFill/>
          <a:ln/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 A Multi-Stage Venture Finance Example</a:t>
            </a:r>
          </a:p>
        </p:txBody>
      </p:sp>
      <p:sp>
        <p:nvSpPr>
          <p:cNvPr id="162822" name="Line 6"/>
          <p:cNvSpPr>
            <a:spLocks noChangeShapeType="1"/>
          </p:cNvSpPr>
          <p:nvPr/>
        </p:nvSpPr>
        <p:spPr bwMode="auto">
          <a:xfrm>
            <a:off x="2590800" y="2286000"/>
            <a:ext cx="0" cy="441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823" name="Text Box 7"/>
          <p:cNvSpPr txBox="1">
            <a:spLocks noChangeArrowheads="1"/>
          </p:cNvSpPr>
          <p:nvPr/>
        </p:nvSpPr>
        <p:spPr bwMode="auto">
          <a:xfrm>
            <a:off x="3505200" y="457200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/>
              <a:t>Time</a:t>
            </a:r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381000" y="838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I</a:t>
            </a:r>
          </a:p>
        </p:txBody>
      </p:sp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1600200" y="83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II</a:t>
            </a:r>
          </a:p>
        </p:txBody>
      </p:sp>
      <p:sp>
        <p:nvSpPr>
          <p:cNvPr id="162826" name="Text Box 10"/>
          <p:cNvSpPr txBox="1">
            <a:spLocks noChangeArrowheads="1"/>
          </p:cNvSpPr>
          <p:nvPr/>
        </p:nvSpPr>
        <p:spPr bwMode="auto">
          <a:xfrm>
            <a:off x="3124200" y="838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III</a:t>
            </a: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5105400" y="838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IV</a:t>
            </a:r>
          </a:p>
        </p:txBody>
      </p: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6858000" y="838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V</a:t>
            </a:r>
          </a:p>
        </p:txBody>
      </p:sp>
      <p:grpSp>
        <p:nvGrpSpPr>
          <p:cNvPr id="162833" name="Group 17"/>
          <p:cNvGrpSpPr>
            <a:grpSpLocks/>
          </p:cNvGrpSpPr>
          <p:nvPr/>
        </p:nvGrpSpPr>
        <p:grpSpPr bwMode="auto">
          <a:xfrm>
            <a:off x="93663" y="2062163"/>
            <a:ext cx="1295400" cy="3729037"/>
            <a:chOff x="0" y="1868"/>
            <a:chExt cx="816" cy="2349"/>
          </a:xfrm>
        </p:grpSpPr>
        <p:pic>
          <p:nvPicPr>
            <p:cNvPr id="162819" name="Picture 3"/>
            <p:cNvPicPr>
              <a:picLocks noChangeAspect="1" noChangeArrowheads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rcRect/>
                <a:stretch>
                  <a:fillRect/>
                </a:stretch>
              </p:blipFill>
            </mc:Choice>
            <mc:Fallback>
              <p:blipFill>
                <a:blip r:embed="rId4"/>
                <a:srcRect/>
                <a:stretch>
                  <a:fillRect/>
                </a:stretch>
              </p:blipFill>
            </mc:Fallback>
          </mc:AlternateContent>
          <p:spPr bwMode="auto">
            <a:xfrm>
              <a:off x="96" y="1868"/>
              <a:ext cx="672" cy="484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</p:pic>
        <p:sp>
          <p:nvSpPr>
            <p:cNvPr id="162829" name="Text Box 13"/>
            <p:cNvSpPr txBox="1">
              <a:spLocks noChangeArrowheads="1"/>
            </p:cNvSpPr>
            <p:nvPr/>
          </p:nvSpPr>
          <p:spPr bwMode="auto">
            <a:xfrm>
              <a:off x="0" y="2448"/>
              <a:ext cx="816" cy="1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sz="1600" b="1"/>
                <a:t>1mm shares for each founder</a:t>
              </a:r>
            </a:p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sz="1600" b="1">
                  <a:solidFill>
                    <a:srgbClr val="FF0000"/>
                  </a:solidFill>
                  <a:sym typeface="Symbol" charset="2"/>
                </a:rPr>
                <a:t>=3mm</a:t>
              </a:r>
              <a:r>
                <a:rPr lang="en-US" sz="1600" b="1">
                  <a:sym typeface="Symbol" charset="2"/>
                </a:rPr>
                <a:t> shares @ $0.001 ea.</a:t>
              </a:r>
            </a:p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sz="1600" b="1" u="sng">
                  <a:solidFill>
                    <a:srgbClr val="0000FF"/>
                  </a:solidFill>
                  <a:sym typeface="Symbol" charset="2"/>
                </a:rPr>
                <a:t>Value=$3k</a:t>
              </a:r>
              <a:endParaRPr lang="en-US" sz="1600" b="1">
                <a:solidFill>
                  <a:srgbClr val="0000FF"/>
                </a:solidFill>
                <a:sym typeface="Symbol" charset="2"/>
              </a:endParaRPr>
            </a:p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lang="en-US" sz="1600" b="1"/>
            </a:p>
          </p:txBody>
        </p:sp>
      </p:grpSp>
      <p:sp>
        <p:nvSpPr>
          <p:cNvPr id="162830" name="Text Box 14"/>
          <p:cNvSpPr txBox="1">
            <a:spLocks noChangeArrowheads="1"/>
          </p:cNvSpPr>
          <p:nvPr/>
        </p:nvSpPr>
        <p:spPr bwMode="auto">
          <a:xfrm>
            <a:off x="0" y="6583363"/>
            <a:ext cx="1905000" cy="2746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Verdana" charset="0"/>
              </a:rPr>
              <a:t>Note: not to scale</a:t>
            </a:r>
            <a:endParaRPr lang="en-US" sz="1200">
              <a:latin typeface="Verdana" charset="0"/>
            </a:endParaRPr>
          </a:p>
        </p:txBody>
      </p:sp>
      <p:grpSp>
        <p:nvGrpSpPr>
          <p:cNvPr id="162834" name="Group 18"/>
          <p:cNvGrpSpPr>
            <a:grpSpLocks/>
          </p:cNvGrpSpPr>
          <p:nvPr/>
        </p:nvGrpSpPr>
        <p:grpSpPr bwMode="auto">
          <a:xfrm>
            <a:off x="1236663" y="1706563"/>
            <a:ext cx="1676400" cy="4084637"/>
            <a:chOff x="720" y="1644"/>
            <a:chExt cx="1056" cy="2573"/>
          </a:xfrm>
        </p:grpSpPr>
        <p:pic>
          <p:nvPicPr>
            <p:cNvPr id="162820" name="Picture 4"/>
            <p:cNvPicPr>
              <a:picLocks noChangeAspect="1" noChangeArrowheads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"/>
                <a:srcRect/>
                <a:stretch>
                  <a:fillRect/>
                </a:stretch>
              </p:blipFill>
            </mc:Choice>
            <mc:Fallback>
              <p:blipFill>
                <a:blip r:embed="rId6"/>
                <a:srcRect/>
                <a:stretch>
                  <a:fillRect/>
                </a:stretch>
              </p:blipFill>
            </mc:Fallback>
          </mc:AlternateContent>
          <p:spPr bwMode="auto">
            <a:xfrm>
              <a:off x="795" y="1644"/>
              <a:ext cx="981" cy="708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</p:pic>
        <p:sp>
          <p:nvSpPr>
            <p:cNvPr id="162831" name="Text Box 15"/>
            <p:cNvSpPr txBox="1">
              <a:spLocks noChangeArrowheads="1"/>
            </p:cNvSpPr>
            <p:nvPr/>
          </p:nvSpPr>
          <p:spPr bwMode="auto">
            <a:xfrm>
              <a:off x="720" y="2448"/>
              <a:ext cx="960" cy="1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sz="1600" b="1"/>
                <a:t>+1mm shares each for CEO &amp; employees</a:t>
              </a:r>
            </a:p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sz="1600" b="1">
                  <a:solidFill>
                    <a:srgbClr val="FF0000"/>
                  </a:solidFill>
                  <a:sym typeface="Symbol" charset="2"/>
                </a:rPr>
                <a:t>=  5mm</a:t>
              </a:r>
              <a:r>
                <a:rPr lang="en-US" sz="1600" b="1">
                  <a:sym typeface="Symbol" charset="2"/>
                </a:rPr>
                <a:t> shares @ $0.01 each            </a:t>
              </a:r>
            </a:p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sz="1600" b="1" u="sng">
                  <a:solidFill>
                    <a:srgbClr val="0000FF"/>
                  </a:solidFill>
                  <a:sym typeface="Symbol" charset="2"/>
                </a:rPr>
                <a:t>Value=$50k</a:t>
              </a:r>
              <a:endParaRPr lang="en-US" sz="1600" b="1">
                <a:solidFill>
                  <a:srgbClr val="0000FF"/>
                </a:solidFill>
                <a:sym typeface="Symbol" charset="2"/>
              </a:endParaRPr>
            </a:p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lang="en-US" sz="1600" b="1"/>
            </a:p>
          </p:txBody>
        </p:sp>
      </p:grpSp>
      <p:grpSp>
        <p:nvGrpSpPr>
          <p:cNvPr id="162835" name="Group 19"/>
          <p:cNvGrpSpPr>
            <a:grpSpLocks/>
          </p:cNvGrpSpPr>
          <p:nvPr/>
        </p:nvGrpSpPr>
        <p:grpSpPr bwMode="auto">
          <a:xfrm>
            <a:off x="2736850" y="1382713"/>
            <a:ext cx="1987550" cy="4408487"/>
            <a:chOff x="1665" y="1440"/>
            <a:chExt cx="1252" cy="2777"/>
          </a:xfrm>
        </p:grpSpPr>
        <p:pic>
          <p:nvPicPr>
            <p:cNvPr id="162821" name="Picture 5"/>
            <p:cNvPicPr>
              <a:picLocks noChangeAspect="1" noChangeArrowheads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rcRect/>
                <a:stretch>
                  <a:fillRect/>
                </a:stretch>
              </p:blipFill>
            </mc:Choice>
            <mc:Fallback>
              <p:blipFill>
                <a:blip r:embed="rId8"/>
                <a:srcRect/>
                <a:stretch>
                  <a:fillRect/>
                </a:stretch>
              </p:blipFill>
            </mc:Fallback>
          </mc:AlternateContent>
          <p:spPr bwMode="auto">
            <a:xfrm>
              <a:off x="1665" y="1440"/>
              <a:ext cx="1252" cy="912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</p:pic>
        <p:sp>
          <p:nvSpPr>
            <p:cNvPr id="162832" name="Text Box 16"/>
            <p:cNvSpPr txBox="1">
              <a:spLocks noChangeArrowheads="1"/>
            </p:cNvSpPr>
            <p:nvPr/>
          </p:nvSpPr>
          <p:spPr bwMode="auto">
            <a:xfrm>
              <a:off x="1680" y="2448"/>
              <a:ext cx="960" cy="1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sz="1600" b="1"/>
                <a:t>+5mm shares for first VC firm</a:t>
              </a:r>
            </a:p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sz="1600" b="1">
                  <a:solidFill>
                    <a:srgbClr val="FF0000"/>
                  </a:solidFill>
                  <a:sym typeface="Symbol" charset="2"/>
                </a:rPr>
                <a:t>=10mm</a:t>
              </a:r>
              <a:r>
                <a:rPr lang="en-US" sz="1600" b="1">
                  <a:sym typeface="Symbol" charset="2"/>
                </a:rPr>
                <a:t> shares @ $1.00 each</a:t>
              </a:r>
            </a:p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sz="1600" b="1" u="sng">
                  <a:solidFill>
                    <a:srgbClr val="0000FF"/>
                  </a:solidFill>
                  <a:sym typeface="Symbol" charset="2"/>
                </a:rPr>
                <a:t>Value=$10mm</a:t>
              </a:r>
              <a:endParaRPr lang="en-US" sz="1600" b="1">
                <a:solidFill>
                  <a:srgbClr val="0000FF"/>
                </a:solidFill>
                <a:sym typeface="Symbol" charset="2"/>
              </a:endParaRPr>
            </a:p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sz="1600" b="1">
                  <a:sym typeface="Symbol" charset="2"/>
                </a:rPr>
                <a:t>Use of $: R&amp;D</a:t>
              </a:r>
              <a:endParaRPr lang="en-US" sz="1600" b="1"/>
            </a:p>
          </p:txBody>
        </p:sp>
      </p:grpSp>
      <p:grpSp>
        <p:nvGrpSpPr>
          <p:cNvPr id="162840" name="Group 24"/>
          <p:cNvGrpSpPr>
            <a:grpSpLocks/>
          </p:cNvGrpSpPr>
          <p:nvPr/>
        </p:nvGrpSpPr>
        <p:grpSpPr bwMode="auto">
          <a:xfrm>
            <a:off x="4495800" y="4724400"/>
            <a:ext cx="4343400" cy="1066800"/>
            <a:chOff x="2832" y="2976"/>
            <a:chExt cx="2736" cy="672"/>
          </a:xfrm>
        </p:grpSpPr>
        <p:sp>
          <p:nvSpPr>
            <p:cNvPr id="162838" name="AutoShape 22"/>
            <p:cNvSpPr>
              <a:spLocks/>
            </p:cNvSpPr>
            <p:nvPr/>
          </p:nvSpPr>
          <p:spPr bwMode="auto">
            <a:xfrm>
              <a:off x="2832" y="2976"/>
              <a:ext cx="240" cy="672"/>
            </a:xfrm>
            <a:prstGeom prst="rightBrace">
              <a:avLst>
                <a:gd name="adj1" fmla="val 23333"/>
                <a:gd name="adj2" fmla="val 50000"/>
              </a:avLst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839" name="Text Box 23"/>
            <p:cNvSpPr txBox="1">
              <a:spLocks noChangeArrowheads="1"/>
            </p:cNvSpPr>
            <p:nvPr/>
          </p:nvSpPr>
          <p:spPr bwMode="auto">
            <a:xfrm>
              <a:off x="3168" y="2976"/>
              <a:ext cx="2400" cy="633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/>
                <a:t>Post-money value = $10mm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 b="1" i="1"/>
                <a:t>Pre-money value = ?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04800" y="1600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33.3%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0" y="1371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20%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81400" y="1066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10%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124200" y="2286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3" name="Picture 3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/>
              <a:stretch>
                <a:fillRect/>
              </a:stretch>
            </p:blipFill>
          </mc:Choice>
          <mc:Fallback>
            <p:blipFill>
              <a:blip r:embed="rId4"/>
              <a:srcRect/>
              <a:stretch>
                <a:fillRect/>
              </a:stretch>
            </p:blipFill>
          </mc:Fallback>
        </mc:AlternateContent>
        <p:spPr bwMode="auto">
          <a:xfrm>
            <a:off x="152400" y="2138363"/>
            <a:ext cx="1066800" cy="76835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</p:pic>
      <p:pic>
        <p:nvPicPr>
          <p:cNvPr id="163844" name="Picture 4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rcRect/>
              <a:stretch>
                <a:fillRect/>
              </a:stretch>
            </p:blipFill>
          </mc:Choice>
          <mc:Fallback>
            <p:blipFill>
              <a:blip r:embed="rId6"/>
              <a:srcRect/>
              <a:stretch>
                <a:fillRect/>
              </a:stretch>
            </p:blipFill>
          </mc:Fallback>
        </mc:AlternateContent>
        <p:spPr bwMode="auto">
          <a:xfrm>
            <a:off x="1262063" y="1771650"/>
            <a:ext cx="1557337" cy="112395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</p:pic>
      <p:pic>
        <p:nvPicPr>
          <p:cNvPr id="163845" name="Picture 5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rcRect/>
              <a:stretch>
                <a:fillRect/>
              </a:stretch>
            </p:blipFill>
          </mc:Choice>
          <mc:Fallback>
            <p:blipFill>
              <a:blip r:embed="rId8"/>
              <a:srcRect/>
              <a:stretch>
                <a:fillRect/>
              </a:stretch>
            </p:blipFill>
          </mc:Fallback>
        </mc:AlternateContent>
        <p:spPr bwMode="auto">
          <a:xfrm>
            <a:off x="2736850" y="1447800"/>
            <a:ext cx="1987550" cy="1447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</p:pic>
      <p:sp>
        <p:nvSpPr>
          <p:cNvPr id="163848" name="Line 8"/>
          <p:cNvSpPr>
            <a:spLocks noChangeShapeType="1"/>
          </p:cNvSpPr>
          <p:nvPr/>
        </p:nvSpPr>
        <p:spPr bwMode="auto">
          <a:xfrm>
            <a:off x="2667000" y="762000"/>
            <a:ext cx="0" cy="51816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49" name="Text Box 9"/>
          <p:cNvSpPr txBox="1">
            <a:spLocks noChangeArrowheads="1"/>
          </p:cNvSpPr>
          <p:nvPr/>
        </p:nvSpPr>
        <p:spPr bwMode="auto">
          <a:xfrm>
            <a:off x="3886200" y="6238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Time</a:t>
            </a:r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381000" y="6096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I</a:t>
            </a:r>
          </a:p>
        </p:txBody>
      </p:sp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1600200" y="60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II</a:t>
            </a:r>
          </a:p>
        </p:txBody>
      </p:sp>
      <p:sp>
        <p:nvSpPr>
          <p:cNvPr id="163852" name="Text Box 12"/>
          <p:cNvSpPr txBox="1">
            <a:spLocks noChangeArrowheads="1"/>
          </p:cNvSpPr>
          <p:nvPr/>
        </p:nvSpPr>
        <p:spPr bwMode="auto">
          <a:xfrm>
            <a:off x="3124200" y="609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III</a:t>
            </a:r>
          </a:p>
        </p:txBody>
      </p:sp>
      <p:sp>
        <p:nvSpPr>
          <p:cNvPr id="163853" name="Text Box 13"/>
          <p:cNvSpPr txBox="1">
            <a:spLocks noChangeArrowheads="1"/>
          </p:cNvSpPr>
          <p:nvPr/>
        </p:nvSpPr>
        <p:spPr bwMode="auto">
          <a:xfrm>
            <a:off x="5105400" y="6096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IV</a:t>
            </a:r>
          </a:p>
        </p:txBody>
      </p:sp>
      <p:sp>
        <p:nvSpPr>
          <p:cNvPr id="163854" name="Text Box 14"/>
          <p:cNvSpPr txBox="1">
            <a:spLocks noChangeArrowheads="1"/>
          </p:cNvSpPr>
          <p:nvPr/>
        </p:nvSpPr>
        <p:spPr bwMode="auto">
          <a:xfrm>
            <a:off x="6629400" y="623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V</a:t>
            </a:r>
          </a:p>
        </p:txBody>
      </p:sp>
      <p:sp>
        <p:nvSpPr>
          <p:cNvPr id="163855" name="Text Box 15"/>
          <p:cNvSpPr txBox="1">
            <a:spLocks noChangeArrowheads="1"/>
          </p:cNvSpPr>
          <p:nvPr/>
        </p:nvSpPr>
        <p:spPr bwMode="auto">
          <a:xfrm>
            <a:off x="0" y="3059113"/>
            <a:ext cx="1295400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sz="1600" b="1"/>
              <a:t>1mm shares for each founder</a:t>
            </a:r>
          </a:p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  <a:sym typeface="Symbol" charset="2"/>
              </a:rPr>
              <a:t>=3mm</a:t>
            </a:r>
            <a:r>
              <a:rPr lang="en-US" sz="1600" b="1">
                <a:sym typeface="Symbol" charset="2"/>
              </a:rPr>
              <a:t> shares @ $0.001 ea.</a:t>
            </a:r>
          </a:p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sz="1600" b="1" u="sng">
                <a:solidFill>
                  <a:srgbClr val="0000FF"/>
                </a:solidFill>
                <a:sym typeface="Symbol" charset="2"/>
              </a:rPr>
              <a:t>Value=$3k</a:t>
            </a:r>
          </a:p>
          <a:p>
            <a:pPr algn="ctr">
              <a:lnSpc>
                <a:spcPct val="120000"/>
              </a:lnSpc>
              <a:spcBef>
                <a:spcPct val="50000"/>
              </a:spcBef>
            </a:pPr>
            <a:endParaRPr lang="en-US" sz="1600" b="1"/>
          </a:p>
        </p:txBody>
      </p:sp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1143000" y="3048000"/>
            <a:ext cx="1524000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sz="1600" b="1"/>
              <a:t>1mm shares each  for CEO &amp; employees</a:t>
            </a:r>
          </a:p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  <a:sym typeface="Symbol" charset="2"/>
              </a:rPr>
              <a:t>=  5mm</a:t>
            </a:r>
            <a:r>
              <a:rPr lang="en-US" sz="1600" b="1">
                <a:sym typeface="Symbol" charset="2"/>
              </a:rPr>
              <a:t> shares @ $0.01 each            </a:t>
            </a:r>
          </a:p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sz="1600" b="1" u="sng">
                <a:solidFill>
                  <a:srgbClr val="0000FF"/>
                </a:solidFill>
                <a:sym typeface="Symbol" charset="2"/>
              </a:rPr>
              <a:t>Value=$50k</a:t>
            </a:r>
            <a:endParaRPr lang="en-US" sz="1600" b="1">
              <a:solidFill>
                <a:srgbClr val="0000FF"/>
              </a:solidFill>
              <a:sym typeface="Symbol" charset="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</a:pPr>
            <a:endParaRPr lang="en-US" sz="1600" b="1"/>
          </a:p>
        </p:txBody>
      </p:sp>
      <p:sp>
        <p:nvSpPr>
          <p:cNvPr id="163858" name="Text Box 18"/>
          <p:cNvSpPr txBox="1">
            <a:spLocks noChangeArrowheads="1"/>
          </p:cNvSpPr>
          <p:nvPr/>
        </p:nvSpPr>
        <p:spPr bwMode="auto">
          <a:xfrm>
            <a:off x="2819400" y="3048000"/>
            <a:ext cx="1524000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sz="1600" b="1"/>
              <a:t>5mm shares for first VC firm</a:t>
            </a:r>
          </a:p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  <a:sym typeface="Symbol" charset="2"/>
              </a:rPr>
              <a:t>=10mm</a:t>
            </a:r>
            <a:r>
              <a:rPr lang="en-US" sz="1600" b="1">
                <a:sym typeface="Symbol" charset="2"/>
              </a:rPr>
              <a:t> shares @ $1.00 each</a:t>
            </a:r>
          </a:p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sz="1600" b="1" u="sng">
                <a:solidFill>
                  <a:srgbClr val="0000FF"/>
                </a:solidFill>
                <a:sym typeface="Symbol" charset="2"/>
              </a:rPr>
              <a:t>Value=$10mm</a:t>
            </a:r>
            <a:endParaRPr lang="en-US" sz="1600" b="1">
              <a:solidFill>
                <a:srgbClr val="0000FF"/>
              </a:solidFill>
              <a:sym typeface="Symbol" charset="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sz="1600" b="1">
                <a:sym typeface="Symbol" charset="2"/>
              </a:rPr>
              <a:t>Use of $: R&amp;D</a:t>
            </a:r>
            <a:endParaRPr lang="en-US" sz="1600" b="1"/>
          </a:p>
        </p:txBody>
      </p:sp>
      <p:grpSp>
        <p:nvGrpSpPr>
          <p:cNvPr id="163865" name="Group 25"/>
          <p:cNvGrpSpPr>
            <a:grpSpLocks/>
          </p:cNvGrpSpPr>
          <p:nvPr/>
        </p:nvGrpSpPr>
        <p:grpSpPr bwMode="auto">
          <a:xfrm>
            <a:off x="6629400" y="654050"/>
            <a:ext cx="3124200" cy="5289550"/>
            <a:chOff x="4176" y="885"/>
            <a:chExt cx="1968" cy="3332"/>
          </a:xfrm>
        </p:grpSpPr>
        <p:pic>
          <p:nvPicPr>
            <p:cNvPr id="163847" name="Picture 7"/>
            <p:cNvPicPr>
              <a:picLocks noChangeAspect="1" noChangeArrowheads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"/>
                <a:srcRect/>
                <a:stretch>
                  <a:fillRect/>
                </a:stretch>
              </p:blipFill>
            </mc:Choice>
            <mc:Fallback>
              <p:blipFill>
                <a:blip r:embed="rId10"/>
                <a:srcRect/>
                <a:stretch>
                  <a:fillRect/>
                </a:stretch>
              </p:blipFill>
            </mc:Fallback>
          </mc:AlternateContent>
          <p:spPr bwMode="auto">
            <a:xfrm>
              <a:off x="4176" y="885"/>
              <a:ext cx="1968" cy="1467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</p:pic>
        <p:sp>
          <p:nvSpPr>
            <p:cNvPr id="163860" name="Text Box 20"/>
            <p:cNvSpPr txBox="1">
              <a:spLocks noChangeArrowheads="1"/>
            </p:cNvSpPr>
            <p:nvPr/>
          </p:nvSpPr>
          <p:spPr bwMode="auto">
            <a:xfrm>
              <a:off x="4224" y="2448"/>
              <a:ext cx="1248" cy="1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sz="1600" b="1"/>
                <a:t>+5mm shares for sale to public in  IPO </a:t>
              </a:r>
            </a:p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sz="1600" b="1">
                  <a:solidFill>
                    <a:srgbClr val="FF0000"/>
                  </a:solidFill>
                  <a:sym typeface="Symbol" charset="2"/>
                </a:rPr>
                <a:t>  =  20mm</a:t>
              </a:r>
              <a:r>
                <a:rPr lang="en-US" sz="1600" b="1">
                  <a:sym typeface="Symbol" charset="2"/>
                </a:rPr>
                <a:t>      shares @ $15.00 each</a:t>
              </a:r>
            </a:p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sz="1600" b="1" u="sng">
                  <a:solidFill>
                    <a:srgbClr val="0000FF"/>
                  </a:solidFill>
                  <a:sym typeface="Symbol" charset="2"/>
                </a:rPr>
                <a:t>Value=$300mm</a:t>
              </a:r>
              <a:endParaRPr lang="en-US" sz="1600" b="1">
                <a:solidFill>
                  <a:srgbClr val="FF0000"/>
                </a:solidFill>
                <a:sym typeface="Symbol" charset="2"/>
              </a:endParaRPr>
            </a:p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sz="1600" b="1">
                  <a:sym typeface="Symbol" charset="2"/>
                </a:rPr>
                <a:t>Use of $: Operations</a:t>
              </a:r>
              <a:endParaRPr lang="en-US" sz="1600" b="1"/>
            </a:p>
          </p:txBody>
        </p:sp>
      </p:grpSp>
      <p:grpSp>
        <p:nvGrpSpPr>
          <p:cNvPr id="163861" name="Group 21"/>
          <p:cNvGrpSpPr>
            <a:grpSpLocks/>
          </p:cNvGrpSpPr>
          <p:nvPr/>
        </p:nvGrpSpPr>
        <p:grpSpPr bwMode="auto">
          <a:xfrm>
            <a:off x="4343400" y="1038225"/>
            <a:ext cx="2590800" cy="4829175"/>
            <a:chOff x="2731" y="1175"/>
            <a:chExt cx="1632" cy="3042"/>
          </a:xfrm>
        </p:grpSpPr>
        <p:pic>
          <p:nvPicPr>
            <p:cNvPr id="163846" name="Picture 6"/>
            <p:cNvPicPr>
              <a:picLocks noChangeAspect="1" noChangeArrowheads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1"/>
                <a:srcRect/>
                <a:stretch>
                  <a:fillRect/>
                </a:stretch>
              </p:blipFill>
            </mc:Choice>
            <mc:Fallback>
              <p:blipFill>
                <a:blip r:embed="rId12"/>
                <a:srcRect/>
                <a:stretch>
                  <a:fillRect/>
                </a:stretch>
              </p:blipFill>
            </mc:Fallback>
          </mc:AlternateContent>
          <p:spPr bwMode="auto">
            <a:xfrm>
              <a:off x="2731" y="1175"/>
              <a:ext cx="1632" cy="1177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</p:pic>
        <p:sp>
          <p:nvSpPr>
            <p:cNvPr id="163859" name="Text Box 19"/>
            <p:cNvSpPr txBox="1">
              <a:spLocks noChangeArrowheads="1"/>
            </p:cNvSpPr>
            <p:nvPr/>
          </p:nvSpPr>
          <p:spPr bwMode="auto">
            <a:xfrm>
              <a:off x="2832" y="2448"/>
              <a:ext cx="960" cy="1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sz="1600" b="1"/>
                <a:t>+5mm shares for second  round VCs</a:t>
              </a:r>
            </a:p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sz="1600" b="1">
                  <a:solidFill>
                    <a:srgbClr val="FF0000"/>
                  </a:solidFill>
                  <a:sym typeface="Symbol" charset="2"/>
                </a:rPr>
                <a:t>=15mm</a:t>
              </a:r>
              <a:r>
                <a:rPr lang="en-US" sz="1600" b="1">
                  <a:sym typeface="Symbol" charset="2"/>
                </a:rPr>
                <a:t> shares @ $5 each</a:t>
              </a:r>
            </a:p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sz="1600" b="1" u="sng">
                  <a:solidFill>
                    <a:srgbClr val="0000FF"/>
                  </a:solidFill>
                  <a:sym typeface="Symbol" charset="2"/>
                </a:rPr>
                <a:t>Value=$75mm</a:t>
              </a:r>
              <a:endParaRPr lang="en-US" sz="1600" b="1">
                <a:solidFill>
                  <a:srgbClr val="FF0000"/>
                </a:solidFill>
                <a:sym typeface="Symbol" charset="2"/>
              </a:endParaRPr>
            </a:p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sz="1600" b="1">
                  <a:sym typeface="Symbol" charset="2"/>
                </a:rPr>
                <a:t>Use of $: Mktg.</a:t>
              </a:r>
              <a:endParaRPr lang="en-US" sz="1600" b="1"/>
            </a:p>
          </p:txBody>
        </p:sp>
      </p:grpSp>
      <p:sp>
        <p:nvSpPr>
          <p:cNvPr id="163863" name="Line 23"/>
          <p:cNvSpPr>
            <a:spLocks noChangeShapeType="1"/>
          </p:cNvSpPr>
          <p:nvPr/>
        </p:nvSpPr>
        <p:spPr bwMode="auto">
          <a:xfrm>
            <a:off x="6477000" y="762000"/>
            <a:ext cx="0" cy="51054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67" name="Rectangle 27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533400"/>
          </a:xfrm>
          <a:noFill/>
          <a:ln/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 A Multi-Stage Venture Finance Example</a:t>
            </a:r>
          </a:p>
        </p:txBody>
      </p:sp>
      <p:sp>
        <p:nvSpPr>
          <p:cNvPr id="163869" name="Text Box 29"/>
          <p:cNvSpPr txBox="1">
            <a:spLocks noChangeArrowheads="1"/>
          </p:cNvSpPr>
          <p:nvPr/>
        </p:nvSpPr>
        <p:spPr bwMode="auto">
          <a:xfrm>
            <a:off x="304800" y="5562600"/>
            <a:ext cx="1905000" cy="2746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Verdana" charset="0"/>
              </a:rPr>
              <a:t>Note: not to scale</a:t>
            </a:r>
            <a:endParaRPr lang="en-US" sz="1200">
              <a:latin typeface="Verdan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1676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33.3%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0" y="1371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20%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29000" y="1066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140A_-_Spring_'97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E140A_-_Spring_'9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E140A_-_Spring_'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140A_-_Spring_'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140A_-_Spring_'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140A_-_Spring_'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140A_-_Spring_'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140A_-_Spring_'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140A_-_Spring_'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46317808</TotalTime>
  <Pages>12</Pages>
  <Words>2044</Words>
  <Application>Microsoft Macintosh PowerPoint</Application>
  <PresentationFormat>Letter Paper (8.5x11 in)</PresentationFormat>
  <Paragraphs>325</Paragraphs>
  <Slides>27</Slides>
  <Notes>18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E140A_-_Spring_'97</vt:lpstr>
      <vt:lpstr>Slide 1</vt:lpstr>
      <vt:lpstr>How Tech E’s Finance Their Ventures … The “Essentials”</vt:lpstr>
      <vt:lpstr>Agenda</vt:lpstr>
      <vt:lpstr>Slide 4</vt:lpstr>
      <vt:lpstr>Slide 5</vt:lpstr>
      <vt:lpstr>AngelList.co Offer</vt:lpstr>
      <vt:lpstr>Slide 7</vt:lpstr>
      <vt:lpstr> A Multi-Stage Venture Finance Example</vt:lpstr>
      <vt:lpstr> A Multi-Stage Venture Finance Example</vt:lpstr>
      <vt:lpstr>Economics of VC Firm</vt:lpstr>
      <vt:lpstr>Slide 11</vt:lpstr>
      <vt:lpstr>Flavors of VCs </vt:lpstr>
      <vt:lpstr>Structure of Firm</vt:lpstr>
      <vt:lpstr>What do VC’s want</vt:lpstr>
      <vt:lpstr>How to Raise Money?</vt:lpstr>
      <vt:lpstr>Suggested Playbook</vt:lpstr>
      <vt:lpstr>Slide 17</vt:lpstr>
      <vt:lpstr>Slide 18</vt:lpstr>
      <vt:lpstr>Pat your head and rub your tummy…Hard to Do!</vt:lpstr>
      <vt:lpstr>What to Expect</vt:lpstr>
      <vt:lpstr>What to Consider</vt:lpstr>
      <vt:lpstr>Approaching VC’s</vt:lpstr>
      <vt:lpstr>Tips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IEEM 273:  Introduction</dc:title>
  <dc:subject/>
  <dc:creator>Tom Byers</dc:creator>
  <cp:keywords/>
  <dc:description/>
  <cp:lastModifiedBy>Chuck Eesley</cp:lastModifiedBy>
  <cp:revision>480</cp:revision>
  <cp:lastPrinted>2009-11-03T17:13:35Z</cp:lastPrinted>
  <dcterms:created xsi:type="dcterms:W3CDTF">2013-02-14T21:04:45Z</dcterms:created>
  <dcterms:modified xsi:type="dcterms:W3CDTF">2013-02-14T21:05:14Z</dcterms:modified>
</cp:coreProperties>
</file>