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2" r:id="rId6"/>
    <p:sldId id="265" r:id="rId7"/>
    <p:sldId id="266" r:id="rId8"/>
    <p:sldId id="267" r:id="rId9"/>
    <p:sldId id="268" r:id="rId10"/>
    <p:sldId id="261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0D1"/>
    <a:srgbClr val="F9E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855"/>
    <p:restoredTop sz="74040"/>
  </p:normalViewPr>
  <p:slideViewPr>
    <p:cSldViewPr snapToGrid="0">
      <p:cViewPr>
        <p:scale>
          <a:sx n="104" d="100"/>
          <a:sy n="104" d="100"/>
        </p:scale>
        <p:origin x="288" y="-2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76E762-057C-5C4E-8BD9-058C0CDA7081}" type="doc">
      <dgm:prSet loTypeId="urn:microsoft.com/office/officeart/2005/8/layout/orgChart1" loCatId="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0F72D22-C0AC-274F-9936-64B5431640CF}">
      <dgm:prSet phldrT="[Text]" custT="1"/>
      <dgm:spPr/>
      <dgm:t>
        <a:bodyPr/>
        <a:lstStyle/>
        <a:p>
          <a:r>
            <a:rPr lang="en-US" sz="3200" b="1" dirty="0" smtClean="0">
              <a:solidFill>
                <a:schemeClr val="bg2"/>
              </a:solidFill>
              <a:latin typeface="Times New Roman" charset="0"/>
              <a:ea typeface="Times New Roman" charset="0"/>
              <a:cs typeface="Times New Roman" charset="0"/>
            </a:rPr>
            <a:t>Vision</a:t>
          </a:r>
        </a:p>
        <a:p>
          <a:r>
            <a:rPr lang="en-US" sz="2000" dirty="0" smtClean="0">
              <a:solidFill>
                <a:schemeClr val="bg2"/>
              </a:solidFill>
              <a:latin typeface="Times New Roman" charset="0"/>
              <a:ea typeface="Times New Roman" charset="0"/>
              <a:cs typeface="Times New Roman" charset="0"/>
            </a:rPr>
            <a:t>To uphold Columbia University’s </a:t>
          </a:r>
          <a:r>
            <a:rPr lang="en-US" altLang="zh-CN" sz="2000" dirty="0" smtClean="0">
              <a:solidFill>
                <a:schemeClr val="bg2"/>
              </a:solidFill>
              <a:latin typeface="Times New Roman" charset="0"/>
              <a:ea typeface="Times New Roman" charset="0"/>
              <a:cs typeface="Times New Roman" charset="0"/>
            </a:rPr>
            <a:t>l</a:t>
          </a:r>
          <a:r>
            <a:rPr lang="en-US" sz="2000" dirty="0" smtClean="0">
              <a:solidFill>
                <a:schemeClr val="bg2"/>
              </a:solidFill>
              <a:latin typeface="Times New Roman" charset="0"/>
              <a:ea typeface="Times New Roman" charset="0"/>
              <a:cs typeface="Times New Roman" charset="0"/>
            </a:rPr>
            <a:t>eadership in Data Science </a:t>
          </a:r>
          <a:endParaRPr lang="en-US" sz="2000" dirty="0">
            <a:solidFill>
              <a:schemeClr val="bg2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CD1B60D2-C146-F741-B315-6FE386D0DBE8}" type="parTrans" cxnId="{A0A11542-D8EA-0642-A7C7-99FCB3649509}">
      <dgm:prSet/>
      <dgm:spPr/>
      <dgm:t>
        <a:bodyPr/>
        <a:lstStyle/>
        <a:p>
          <a:endParaRPr lang="en-US">
            <a:solidFill>
              <a:schemeClr val="bg2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B85CDF34-FF4C-7849-A77E-FA692A0F5D14}" type="sibTrans" cxnId="{A0A11542-D8EA-0642-A7C7-99FCB3649509}">
      <dgm:prSet/>
      <dgm:spPr/>
      <dgm:t>
        <a:bodyPr/>
        <a:lstStyle/>
        <a:p>
          <a:endParaRPr lang="en-US">
            <a:solidFill>
              <a:schemeClr val="bg2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E1B95D0B-C2A5-5346-A22D-4F7818F02650}">
      <dgm:prSet phldrT="[Text]" custT="1"/>
      <dgm:spPr/>
      <dgm:t>
        <a:bodyPr/>
        <a:lstStyle/>
        <a:p>
          <a:r>
            <a:rPr lang="en-US" sz="2300" b="1" smtClean="0">
              <a:solidFill>
                <a:schemeClr val="bg2"/>
              </a:solidFill>
              <a:latin typeface="Times New Roman" charset="0"/>
              <a:ea typeface="Times New Roman" charset="0"/>
              <a:cs typeface="Times New Roman" charset="0"/>
            </a:rPr>
            <a:t>Mission 1</a:t>
          </a:r>
          <a:endParaRPr lang="en-US" sz="900" b="1" smtClean="0">
            <a:solidFill>
              <a:schemeClr val="bg2"/>
            </a:solidFill>
            <a:latin typeface="Times New Roman" charset="0"/>
            <a:ea typeface="Times New Roman" charset="0"/>
            <a:cs typeface="Times New Roman" charset="0"/>
          </a:endParaRPr>
        </a:p>
        <a:p>
          <a:r>
            <a:rPr lang="en-US" sz="1800" smtClean="0">
              <a:solidFill>
                <a:schemeClr val="bg2"/>
              </a:solidFill>
              <a:latin typeface="Times New Roman" charset="0"/>
              <a:ea typeface="Times New Roman" charset="0"/>
              <a:cs typeface="Times New Roman" charset="0"/>
            </a:rPr>
            <a:t>To advance the state of  the art in data science</a:t>
          </a:r>
          <a:endParaRPr lang="en-US" sz="1800" dirty="0">
            <a:solidFill>
              <a:schemeClr val="bg2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FBF759C1-AF86-224C-9450-F593FAA1D34C}" type="parTrans" cxnId="{66723C14-6422-DC4E-9A86-815032915745}">
      <dgm:prSet/>
      <dgm:spPr/>
      <dgm:t>
        <a:bodyPr/>
        <a:lstStyle/>
        <a:p>
          <a:endParaRPr lang="en-US">
            <a:solidFill>
              <a:schemeClr val="bg2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DFD82766-9AA5-1F44-9194-8A3796285799}" type="sibTrans" cxnId="{66723C14-6422-DC4E-9A86-815032915745}">
      <dgm:prSet/>
      <dgm:spPr/>
      <dgm:t>
        <a:bodyPr/>
        <a:lstStyle/>
        <a:p>
          <a:endParaRPr lang="en-US">
            <a:solidFill>
              <a:schemeClr val="bg2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A975C8DC-DE9B-7949-9D65-9132875773B7}">
      <dgm:prSet phldrT="[Text]" custT="1"/>
      <dgm:spPr/>
      <dgm:t>
        <a:bodyPr/>
        <a:lstStyle/>
        <a:p>
          <a:r>
            <a:rPr lang="en-US" sz="2300" b="1" smtClean="0">
              <a:solidFill>
                <a:schemeClr val="bg2"/>
              </a:solidFill>
              <a:latin typeface="Times New Roman" charset="0"/>
              <a:ea typeface="Times New Roman" charset="0"/>
              <a:cs typeface="Times New Roman" charset="0"/>
            </a:rPr>
            <a:t>Mission 2 </a:t>
          </a:r>
        </a:p>
        <a:p>
          <a:r>
            <a:rPr lang="en-US" sz="1800" b="0" smtClean="0">
              <a:solidFill>
                <a:schemeClr val="bg2"/>
              </a:solidFill>
              <a:latin typeface="Times New Roman" charset="0"/>
              <a:ea typeface="Times New Roman" charset="0"/>
              <a:cs typeface="Times New Roman" charset="0"/>
            </a:rPr>
            <a:t>To transform all fields, professions &amp; sectors  with data science</a:t>
          </a:r>
          <a:endParaRPr lang="en-US" sz="1800" b="0" dirty="0" smtClean="0">
            <a:solidFill>
              <a:schemeClr val="bg2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1A416E04-EAC0-0F43-9827-BA37E523FBC0}" type="parTrans" cxnId="{588A0DB4-362A-534C-A162-E60D533CD15B}">
      <dgm:prSet/>
      <dgm:spPr/>
      <dgm:t>
        <a:bodyPr/>
        <a:lstStyle/>
        <a:p>
          <a:endParaRPr lang="en-US">
            <a:solidFill>
              <a:schemeClr val="bg2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260B2769-F8C7-BB47-9920-1EE90215A9E7}" type="sibTrans" cxnId="{588A0DB4-362A-534C-A162-E60D533CD15B}">
      <dgm:prSet/>
      <dgm:spPr/>
      <dgm:t>
        <a:bodyPr/>
        <a:lstStyle/>
        <a:p>
          <a:endParaRPr lang="en-US">
            <a:solidFill>
              <a:schemeClr val="bg2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DC49E407-B27D-324A-B533-899C41224387}">
      <dgm:prSet phldrT="[Text]" custT="1"/>
      <dgm:spPr/>
      <dgm:t>
        <a:bodyPr/>
        <a:lstStyle/>
        <a:p>
          <a:r>
            <a:rPr lang="en-US" sz="2300" b="1" dirty="0" smtClean="0">
              <a:solidFill>
                <a:schemeClr val="bg2"/>
              </a:solidFill>
              <a:latin typeface="Times New Roman" charset="0"/>
              <a:ea typeface="Times New Roman" charset="0"/>
              <a:cs typeface="Times New Roman" charset="0"/>
            </a:rPr>
            <a:t>Mission 3 </a:t>
          </a:r>
        </a:p>
        <a:p>
          <a:r>
            <a:rPr lang="en-US" sz="1800" dirty="0" smtClean="0">
              <a:solidFill>
                <a:schemeClr val="bg2"/>
              </a:solidFill>
              <a:latin typeface="Times New Roman" charset="0"/>
              <a:ea typeface="Times New Roman" charset="0"/>
              <a:cs typeface="Times New Roman" charset="0"/>
            </a:rPr>
            <a:t>To ensure the   </a:t>
          </a:r>
          <a:r>
            <a:rPr lang="en-US" sz="1800" b="1" dirty="0" smtClean="0">
              <a:solidFill>
                <a:srgbClr val="01B0D1"/>
              </a:solidFill>
              <a:latin typeface="Times New Roman" charset="0"/>
              <a:ea typeface="Times New Roman" charset="0"/>
              <a:cs typeface="Times New Roman" charset="0"/>
            </a:rPr>
            <a:t>responsible use </a:t>
          </a:r>
          <a:r>
            <a:rPr lang="en-US" sz="1800" dirty="0" smtClean="0">
              <a:solidFill>
                <a:schemeClr val="bg2"/>
              </a:solidFill>
              <a:latin typeface="Times New Roman" charset="0"/>
              <a:ea typeface="Times New Roman" charset="0"/>
              <a:cs typeface="Times New Roman" charset="0"/>
            </a:rPr>
            <a:t>of data   to benefit society</a:t>
          </a:r>
        </a:p>
      </dgm:t>
    </dgm:pt>
    <dgm:pt modelId="{85ED928C-D48B-2F46-B45B-8A696594D56A}" type="parTrans" cxnId="{0436942C-5BCD-924E-8244-695A2BD4A89F}">
      <dgm:prSet/>
      <dgm:spPr/>
      <dgm:t>
        <a:bodyPr/>
        <a:lstStyle/>
        <a:p>
          <a:endParaRPr lang="en-US">
            <a:solidFill>
              <a:schemeClr val="bg2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7DE989A9-6A88-B540-BF4A-ED4FB3D6C867}" type="sibTrans" cxnId="{0436942C-5BCD-924E-8244-695A2BD4A89F}">
      <dgm:prSet/>
      <dgm:spPr/>
      <dgm:t>
        <a:bodyPr/>
        <a:lstStyle/>
        <a:p>
          <a:endParaRPr lang="en-US">
            <a:solidFill>
              <a:schemeClr val="bg2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60BB9B10-F9BD-CD40-BAA0-5D340F62B914}" type="pres">
      <dgm:prSet presAssocID="{1A76E762-057C-5C4E-8BD9-058C0CDA70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F282DB-7277-C942-AEED-990DC20BC934}" type="pres">
      <dgm:prSet presAssocID="{40F72D22-C0AC-274F-9936-64B5431640CF}" presName="hierRoot1" presStyleCnt="0">
        <dgm:presLayoutVars>
          <dgm:hierBranch val="init"/>
        </dgm:presLayoutVars>
      </dgm:prSet>
      <dgm:spPr/>
    </dgm:pt>
    <dgm:pt modelId="{933E6919-B870-F243-95E3-C129AA7B8412}" type="pres">
      <dgm:prSet presAssocID="{40F72D22-C0AC-274F-9936-64B5431640CF}" presName="rootComposite1" presStyleCnt="0"/>
      <dgm:spPr/>
    </dgm:pt>
    <dgm:pt modelId="{23BB4BC9-B391-004F-AA07-A8C8A1804E80}" type="pres">
      <dgm:prSet presAssocID="{40F72D22-C0AC-274F-9936-64B5431640CF}" presName="rootText1" presStyleLbl="node0" presStyleIdx="0" presStyleCnt="1" custScaleX="3091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5EF048-F726-C045-98A1-F8E5D93F60AA}" type="pres">
      <dgm:prSet presAssocID="{40F72D22-C0AC-274F-9936-64B5431640C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64BE8B3-CE69-6C4C-9916-37A59B165232}" type="pres">
      <dgm:prSet presAssocID="{40F72D22-C0AC-274F-9936-64B5431640CF}" presName="hierChild2" presStyleCnt="0"/>
      <dgm:spPr/>
    </dgm:pt>
    <dgm:pt modelId="{7F9B8EEF-1337-4C41-8A9E-A185A51A8CE3}" type="pres">
      <dgm:prSet presAssocID="{FBF759C1-AF86-224C-9450-F593FAA1D34C}" presName="Name37" presStyleLbl="parChTrans1D2" presStyleIdx="0" presStyleCnt="3"/>
      <dgm:spPr/>
      <dgm:t>
        <a:bodyPr/>
        <a:lstStyle/>
        <a:p>
          <a:endParaRPr lang="en-US"/>
        </a:p>
      </dgm:t>
    </dgm:pt>
    <dgm:pt modelId="{CCA244D6-18C2-BC4F-8763-25C69B45262A}" type="pres">
      <dgm:prSet presAssocID="{E1B95D0B-C2A5-5346-A22D-4F7818F02650}" presName="hierRoot2" presStyleCnt="0">
        <dgm:presLayoutVars>
          <dgm:hierBranch val="init"/>
        </dgm:presLayoutVars>
      </dgm:prSet>
      <dgm:spPr/>
    </dgm:pt>
    <dgm:pt modelId="{34FA5A26-D21B-2843-AC1A-539F08B77553}" type="pres">
      <dgm:prSet presAssocID="{E1B95D0B-C2A5-5346-A22D-4F7818F02650}" presName="rootComposite" presStyleCnt="0"/>
      <dgm:spPr/>
    </dgm:pt>
    <dgm:pt modelId="{29206E31-550C-EA4D-A91E-980AE7A043DA}" type="pres">
      <dgm:prSet presAssocID="{E1B95D0B-C2A5-5346-A22D-4F7818F02650}" presName="rootText" presStyleLbl="node2" presStyleIdx="0" presStyleCnt="3" custScaleY="1250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46F7E1-15DA-A14D-AF66-348857D7C53C}" type="pres">
      <dgm:prSet presAssocID="{E1B95D0B-C2A5-5346-A22D-4F7818F02650}" presName="rootConnector" presStyleLbl="node2" presStyleIdx="0" presStyleCnt="3"/>
      <dgm:spPr/>
      <dgm:t>
        <a:bodyPr/>
        <a:lstStyle/>
        <a:p>
          <a:endParaRPr lang="en-US"/>
        </a:p>
      </dgm:t>
    </dgm:pt>
    <dgm:pt modelId="{2BA6771A-EE47-234A-85B8-17CB7AF411A2}" type="pres">
      <dgm:prSet presAssocID="{E1B95D0B-C2A5-5346-A22D-4F7818F02650}" presName="hierChild4" presStyleCnt="0"/>
      <dgm:spPr/>
    </dgm:pt>
    <dgm:pt modelId="{5C72668A-C1D4-614B-9B34-9E4A198A9B1D}" type="pres">
      <dgm:prSet presAssocID="{E1B95D0B-C2A5-5346-A22D-4F7818F02650}" presName="hierChild5" presStyleCnt="0"/>
      <dgm:spPr/>
    </dgm:pt>
    <dgm:pt modelId="{74D4CA8A-D268-B44C-8561-110314AA1DC6}" type="pres">
      <dgm:prSet presAssocID="{1A416E04-EAC0-0F43-9827-BA37E523FBC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54CE419A-FA60-E848-BBE6-520DBD6A82AA}" type="pres">
      <dgm:prSet presAssocID="{A975C8DC-DE9B-7949-9D65-9132875773B7}" presName="hierRoot2" presStyleCnt="0">
        <dgm:presLayoutVars>
          <dgm:hierBranch val="init"/>
        </dgm:presLayoutVars>
      </dgm:prSet>
      <dgm:spPr/>
    </dgm:pt>
    <dgm:pt modelId="{202FC7A3-8423-E24D-8F5B-4F48D3AA1218}" type="pres">
      <dgm:prSet presAssocID="{A975C8DC-DE9B-7949-9D65-9132875773B7}" presName="rootComposite" presStyleCnt="0"/>
      <dgm:spPr/>
    </dgm:pt>
    <dgm:pt modelId="{960E7371-9CC3-CF46-95AB-988E2CF6F745}" type="pres">
      <dgm:prSet presAssocID="{A975C8DC-DE9B-7949-9D65-9132875773B7}" presName="rootText" presStyleLbl="node2" presStyleIdx="1" presStyleCnt="3" custScaleY="1250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5EDE6D-4E41-C54E-8D9F-2B735E4A3DF7}" type="pres">
      <dgm:prSet presAssocID="{A975C8DC-DE9B-7949-9D65-9132875773B7}" presName="rootConnector" presStyleLbl="node2" presStyleIdx="1" presStyleCnt="3"/>
      <dgm:spPr/>
      <dgm:t>
        <a:bodyPr/>
        <a:lstStyle/>
        <a:p>
          <a:endParaRPr lang="en-US"/>
        </a:p>
      </dgm:t>
    </dgm:pt>
    <dgm:pt modelId="{62CD89E1-43C8-5142-86E5-FE56D03CBA14}" type="pres">
      <dgm:prSet presAssocID="{A975C8DC-DE9B-7949-9D65-9132875773B7}" presName="hierChild4" presStyleCnt="0"/>
      <dgm:spPr/>
    </dgm:pt>
    <dgm:pt modelId="{81B2B0FE-87A6-764D-95D4-3544D0BE3FF8}" type="pres">
      <dgm:prSet presAssocID="{A975C8DC-DE9B-7949-9D65-9132875773B7}" presName="hierChild5" presStyleCnt="0"/>
      <dgm:spPr/>
    </dgm:pt>
    <dgm:pt modelId="{102C53A5-32DE-BE40-AC25-2FA79EB2F277}" type="pres">
      <dgm:prSet presAssocID="{85ED928C-D48B-2F46-B45B-8A696594D56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876092CD-2E3A-E34F-8762-9A6802F68BC1}" type="pres">
      <dgm:prSet presAssocID="{DC49E407-B27D-324A-B533-899C41224387}" presName="hierRoot2" presStyleCnt="0">
        <dgm:presLayoutVars>
          <dgm:hierBranch val="init"/>
        </dgm:presLayoutVars>
      </dgm:prSet>
      <dgm:spPr/>
    </dgm:pt>
    <dgm:pt modelId="{775BADC8-C2E0-3E4F-A486-F8621546F6A3}" type="pres">
      <dgm:prSet presAssocID="{DC49E407-B27D-324A-B533-899C41224387}" presName="rootComposite" presStyleCnt="0"/>
      <dgm:spPr/>
    </dgm:pt>
    <dgm:pt modelId="{FF74EDD9-3F25-5C4D-A90D-E76B9BDB8938}" type="pres">
      <dgm:prSet presAssocID="{DC49E407-B27D-324A-B533-899C41224387}" presName="rootText" presStyleLbl="node2" presStyleIdx="2" presStyleCnt="3" custScaleY="1250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51DB4E-34F4-124A-A1E6-A963B318B613}" type="pres">
      <dgm:prSet presAssocID="{DC49E407-B27D-324A-B533-899C41224387}" presName="rootConnector" presStyleLbl="node2" presStyleIdx="2" presStyleCnt="3"/>
      <dgm:spPr/>
      <dgm:t>
        <a:bodyPr/>
        <a:lstStyle/>
        <a:p>
          <a:endParaRPr lang="en-US"/>
        </a:p>
      </dgm:t>
    </dgm:pt>
    <dgm:pt modelId="{22A44807-725D-7844-AA3F-FBBE9D12091A}" type="pres">
      <dgm:prSet presAssocID="{DC49E407-B27D-324A-B533-899C41224387}" presName="hierChild4" presStyleCnt="0"/>
      <dgm:spPr/>
    </dgm:pt>
    <dgm:pt modelId="{354480A1-7F05-1E43-B6F1-782F6841BEF7}" type="pres">
      <dgm:prSet presAssocID="{DC49E407-B27D-324A-B533-899C41224387}" presName="hierChild5" presStyleCnt="0"/>
      <dgm:spPr/>
    </dgm:pt>
    <dgm:pt modelId="{834C9952-6DE5-BA42-B7FF-2C8F5D862EE1}" type="pres">
      <dgm:prSet presAssocID="{40F72D22-C0AC-274F-9936-64B5431640CF}" presName="hierChild3" presStyleCnt="0"/>
      <dgm:spPr/>
    </dgm:pt>
  </dgm:ptLst>
  <dgm:cxnLst>
    <dgm:cxn modelId="{0436942C-5BCD-924E-8244-695A2BD4A89F}" srcId="{40F72D22-C0AC-274F-9936-64B5431640CF}" destId="{DC49E407-B27D-324A-B533-899C41224387}" srcOrd="2" destOrd="0" parTransId="{85ED928C-D48B-2F46-B45B-8A696594D56A}" sibTransId="{7DE989A9-6A88-B540-BF4A-ED4FB3D6C867}"/>
    <dgm:cxn modelId="{A0A11542-D8EA-0642-A7C7-99FCB3649509}" srcId="{1A76E762-057C-5C4E-8BD9-058C0CDA7081}" destId="{40F72D22-C0AC-274F-9936-64B5431640CF}" srcOrd="0" destOrd="0" parTransId="{CD1B60D2-C146-F741-B315-6FE386D0DBE8}" sibTransId="{B85CDF34-FF4C-7849-A77E-FA692A0F5D14}"/>
    <dgm:cxn modelId="{0F1CDA7A-9ABE-1C4A-A3C4-96C8D48FE901}" type="presOf" srcId="{40F72D22-C0AC-274F-9936-64B5431640CF}" destId="{4D5EF048-F726-C045-98A1-F8E5D93F60AA}" srcOrd="1" destOrd="0" presId="urn:microsoft.com/office/officeart/2005/8/layout/orgChart1"/>
    <dgm:cxn modelId="{0C7A0223-40DD-0A4C-988A-0625A5BD1DF9}" type="presOf" srcId="{85ED928C-D48B-2F46-B45B-8A696594D56A}" destId="{102C53A5-32DE-BE40-AC25-2FA79EB2F277}" srcOrd="0" destOrd="0" presId="urn:microsoft.com/office/officeart/2005/8/layout/orgChart1"/>
    <dgm:cxn modelId="{4BC1CE11-2382-8A41-A051-3E0A1BE3CB00}" type="presOf" srcId="{A975C8DC-DE9B-7949-9D65-9132875773B7}" destId="{960E7371-9CC3-CF46-95AB-988E2CF6F745}" srcOrd="0" destOrd="0" presId="urn:microsoft.com/office/officeart/2005/8/layout/orgChart1"/>
    <dgm:cxn modelId="{588A0DB4-362A-534C-A162-E60D533CD15B}" srcId="{40F72D22-C0AC-274F-9936-64B5431640CF}" destId="{A975C8DC-DE9B-7949-9D65-9132875773B7}" srcOrd="1" destOrd="0" parTransId="{1A416E04-EAC0-0F43-9827-BA37E523FBC0}" sibTransId="{260B2769-F8C7-BB47-9920-1EE90215A9E7}"/>
    <dgm:cxn modelId="{AE4F7912-CEB6-6A42-8A3F-C629D1A4CEB1}" type="presOf" srcId="{FBF759C1-AF86-224C-9450-F593FAA1D34C}" destId="{7F9B8EEF-1337-4C41-8A9E-A185A51A8CE3}" srcOrd="0" destOrd="0" presId="urn:microsoft.com/office/officeart/2005/8/layout/orgChart1"/>
    <dgm:cxn modelId="{29FE79EC-5138-E945-997A-0D1620989442}" type="presOf" srcId="{A975C8DC-DE9B-7949-9D65-9132875773B7}" destId="{7F5EDE6D-4E41-C54E-8D9F-2B735E4A3DF7}" srcOrd="1" destOrd="0" presId="urn:microsoft.com/office/officeart/2005/8/layout/orgChart1"/>
    <dgm:cxn modelId="{66723C14-6422-DC4E-9A86-815032915745}" srcId="{40F72D22-C0AC-274F-9936-64B5431640CF}" destId="{E1B95D0B-C2A5-5346-A22D-4F7818F02650}" srcOrd="0" destOrd="0" parTransId="{FBF759C1-AF86-224C-9450-F593FAA1D34C}" sibTransId="{DFD82766-9AA5-1F44-9194-8A3796285799}"/>
    <dgm:cxn modelId="{B0E53B5A-6E86-3647-9646-30AED1D42ABE}" type="presOf" srcId="{DC49E407-B27D-324A-B533-899C41224387}" destId="{FF74EDD9-3F25-5C4D-A90D-E76B9BDB8938}" srcOrd="0" destOrd="0" presId="urn:microsoft.com/office/officeart/2005/8/layout/orgChart1"/>
    <dgm:cxn modelId="{DF101504-9D5E-E148-BF23-365BA277EC10}" type="presOf" srcId="{40F72D22-C0AC-274F-9936-64B5431640CF}" destId="{23BB4BC9-B391-004F-AA07-A8C8A1804E80}" srcOrd="0" destOrd="0" presId="urn:microsoft.com/office/officeart/2005/8/layout/orgChart1"/>
    <dgm:cxn modelId="{F0CE03FB-B121-684E-86FB-AE9F854FAE63}" type="presOf" srcId="{E1B95D0B-C2A5-5346-A22D-4F7818F02650}" destId="{29206E31-550C-EA4D-A91E-980AE7A043DA}" srcOrd="0" destOrd="0" presId="urn:microsoft.com/office/officeart/2005/8/layout/orgChart1"/>
    <dgm:cxn modelId="{5AE80E64-68C0-0D4A-A79E-514D4205F7DF}" type="presOf" srcId="{1A416E04-EAC0-0F43-9827-BA37E523FBC0}" destId="{74D4CA8A-D268-B44C-8561-110314AA1DC6}" srcOrd="0" destOrd="0" presId="urn:microsoft.com/office/officeart/2005/8/layout/orgChart1"/>
    <dgm:cxn modelId="{4C98A7CE-27C9-234B-B6A8-B7DA5EEDD723}" type="presOf" srcId="{1A76E762-057C-5C4E-8BD9-058C0CDA7081}" destId="{60BB9B10-F9BD-CD40-BAA0-5D340F62B914}" srcOrd="0" destOrd="0" presId="urn:microsoft.com/office/officeart/2005/8/layout/orgChart1"/>
    <dgm:cxn modelId="{40D4427E-4C1D-1340-AD08-041058874A4B}" type="presOf" srcId="{DC49E407-B27D-324A-B533-899C41224387}" destId="{6C51DB4E-34F4-124A-A1E6-A963B318B613}" srcOrd="1" destOrd="0" presId="urn:microsoft.com/office/officeart/2005/8/layout/orgChart1"/>
    <dgm:cxn modelId="{37851E8B-799C-214A-868E-B5E8C0F91129}" type="presOf" srcId="{E1B95D0B-C2A5-5346-A22D-4F7818F02650}" destId="{4546F7E1-15DA-A14D-AF66-348857D7C53C}" srcOrd="1" destOrd="0" presId="urn:microsoft.com/office/officeart/2005/8/layout/orgChart1"/>
    <dgm:cxn modelId="{457D19A6-7748-3F41-9FCC-6B960941BD8C}" type="presParOf" srcId="{60BB9B10-F9BD-CD40-BAA0-5D340F62B914}" destId="{B9F282DB-7277-C942-AEED-990DC20BC934}" srcOrd="0" destOrd="0" presId="urn:microsoft.com/office/officeart/2005/8/layout/orgChart1"/>
    <dgm:cxn modelId="{283962B9-C442-1847-B310-7768C64D146E}" type="presParOf" srcId="{B9F282DB-7277-C942-AEED-990DC20BC934}" destId="{933E6919-B870-F243-95E3-C129AA7B8412}" srcOrd="0" destOrd="0" presId="urn:microsoft.com/office/officeart/2005/8/layout/orgChart1"/>
    <dgm:cxn modelId="{EB9BC242-7CD3-2C46-A171-5448258BFC07}" type="presParOf" srcId="{933E6919-B870-F243-95E3-C129AA7B8412}" destId="{23BB4BC9-B391-004F-AA07-A8C8A1804E80}" srcOrd="0" destOrd="0" presId="urn:microsoft.com/office/officeart/2005/8/layout/orgChart1"/>
    <dgm:cxn modelId="{38C0A5D8-3E12-A244-A6E7-B58490320805}" type="presParOf" srcId="{933E6919-B870-F243-95E3-C129AA7B8412}" destId="{4D5EF048-F726-C045-98A1-F8E5D93F60AA}" srcOrd="1" destOrd="0" presId="urn:microsoft.com/office/officeart/2005/8/layout/orgChart1"/>
    <dgm:cxn modelId="{65BDF0E8-6873-7C40-A913-9840D6B30B7D}" type="presParOf" srcId="{B9F282DB-7277-C942-AEED-990DC20BC934}" destId="{164BE8B3-CE69-6C4C-9916-37A59B165232}" srcOrd="1" destOrd="0" presId="urn:microsoft.com/office/officeart/2005/8/layout/orgChart1"/>
    <dgm:cxn modelId="{7EE6B92D-DC60-394D-82DA-BE5C54A25914}" type="presParOf" srcId="{164BE8B3-CE69-6C4C-9916-37A59B165232}" destId="{7F9B8EEF-1337-4C41-8A9E-A185A51A8CE3}" srcOrd="0" destOrd="0" presId="urn:microsoft.com/office/officeart/2005/8/layout/orgChart1"/>
    <dgm:cxn modelId="{D416447B-E8AC-5149-9E2E-ECAD1591AE02}" type="presParOf" srcId="{164BE8B3-CE69-6C4C-9916-37A59B165232}" destId="{CCA244D6-18C2-BC4F-8763-25C69B45262A}" srcOrd="1" destOrd="0" presId="urn:microsoft.com/office/officeart/2005/8/layout/orgChart1"/>
    <dgm:cxn modelId="{E171B238-3204-1146-AE84-B3DD4D14F47E}" type="presParOf" srcId="{CCA244D6-18C2-BC4F-8763-25C69B45262A}" destId="{34FA5A26-D21B-2843-AC1A-539F08B77553}" srcOrd="0" destOrd="0" presId="urn:microsoft.com/office/officeart/2005/8/layout/orgChart1"/>
    <dgm:cxn modelId="{D7F953D4-3C7C-BA42-93B5-E11D67737957}" type="presParOf" srcId="{34FA5A26-D21B-2843-AC1A-539F08B77553}" destId="{29206E31-550C-EA4D-A91E-980AE7A043DA}" srcOrd="0" destOrd="0" presId="urn:microsoft.com/office/officeart/2005/8/layout/orgChart1"/>
    <dgm:cxn modelId="{FD420832-219D-3D4B-A151-B10CA5640261}" type="presParOf" srcId="{34FA5A26-D21B-2843-AC1A-539F08B77553}" destId="{4546F7E1-15DA-A14D-AF66-348857D7C53C}" srcOrd="1" destOrd="0" presId="urn:microsoft.com/office/officeart/2005/8/layout/orgChart1"/>
    <dgm:cxn modelId="{D2E650B0-EE63-6D44-9286-AB63C202B35E}" type="presParOf" srcId="{CCA244D6-18C2-BC4F-8763-25C69B45262A}" destId="{2BA6771A-EE47-234A-85B8-17CB7AF411A2}" srcOrd="1" destOrd="0" presId="urn:microsoft.com/office/officeart/2005/8/layout/orgChart1"/>
    <dgm:cxn modelId="{5099EF5A-0C17-904D-B873-C448C2B06268}" type="presParOf" srcId="{CCA244D6-18C2-BC4F-8763-25C69B45262A}" destId="{5C72668A-C1D4-614B-9B34-9E4A198A9B1D}" srcOrd="2" destOrd="0" presId="urn:microsoft.com/office/officeart/2005/8/layout/orgChart1"/>
    <dgm:cxn modelId="{7BDA8CEA-B405-7F44-A03C-DEEBBCA969C4}" type="presParOf" srcId="{164BE8B3-CE69-6C4C-9916-37A59B165232}" destId="{74D4CA8A-D268-B44C-8561-110314AA1DC6}" srcOrd="2" destOrd="0" presId="urn:microsoft.com/office/officeart/2005/8/layout/orgChart1"/>
    <dgm:cxn modelId="{827DADFE-F45F-494E-B2FA-E62A8A570DF2}" type="presParOf" srcId="{164BE8B3-CE69-6C4C-9916-37A59B165232}" destId="{54CE419A-FA60-E848-BBE6-520DBD6A82AA}" srcOrd="3" destOrd="0" presId="urn:microsoft.com/office/officeart/2005/8/layout/orgChart1"/>
    <dgm:cxn modelId="{B5A3DB74-C777-5546-B942-B445DDC1861A}" type="presParOf" srcId="{54CE419A-FA60-E848-BBE6-520DBD6A82AA}" destId="{202FC7A3-8423-E24D-8F5B-4F48D3AA1218}" srcOrd="0" destOrd="0" presId="urn:microsoft.com/office/officeart/2005/8/layout/orgChart1"/>
    <dgm:cxn modelId="{CDF8AB09-E17A-BB44-940C-E03F1D4BA0AB}" type="presParOf" srcId="{202FC7A3-8423-E24D-8F5B-4F48D3AA1218}" destId="{960E7371-9CC3-CF46-95AB-988E2CF6F745}" srcOrd="0" destOrd="0" presId="urn:microsoft.com/office/officeart/2005/8/layout/orgChart1"/>
    <dgm:cxn modelId="{68BF35F8-2A76-3B4C-BF66-DB75126BEC5E}" type="presParOf" srcId="{202FC7A3-8423-E24D-8F5B-4F48D3AA1218}" destId="{7F5EDE6D-4E41-C54E-8D9F-2B735E4A3DF7}" srcOrd="1" destOrd="0" presId="urn:microsoft.com/office/officeart/2005/8/layout/orgChart1"/>
    <dgm:cxn modelId="{6FA9D977-D6AC-A247-818B-DC1AC9DA2D82}" type="presParOf" srcId="{54CE419A-FA60-E848-BBE6-520DBD6A82AA}" destId="{62CD89E1-43C8-5142-86E5-FE56D03CBA14}" srcOrd="1" destOrd="0" presId="urn:microsoft.com/office/officeart/2005/8/layout/orgChart1"/>
    <dgm:cxn modelId="{ACF0147D-8633-C646-8681-12AEAF826882}" type="presParOf" srcId="{54CE419A-FA60-E848-BBE6-520DBD6A82AA}" destId="{81B2B0FE-87A6-764D-95D4-3544D0BE3FF8}" srcOrd="2" destOrd="0" presId="urn:microsoft.com/office/officeart/2005/8/layout/orgChart1"/>
    <dgm:cxn modelId="{A7DEDC34-3A3F-4549-BA57-8CA40A1A5F40}" type="presParOf" srcId="{164BE8B3-CE69-6C4C-9916-37A59B165232}" destId="{102C53A5-32DE-BE40-AC25-2FA79EB2F277}" srcOrd="4" destOrd="0" presId="urn:microsoft.com/office/officeart/2005/8/layout/orgChart1"/>
    <dgm:cxn modelId="{C7EE9629-1303-5E48-80FE-34DC29EDCADF}" type="presParOf" srcId="{164BE8B3-CE69-6C4C-9916-37A59B165232}" destId="{876092CD-2E3A-E34F-8762-9A6802F68BC1}" srcOrd="5" destOrd="0" presId="urn:microsoft.com/office/officeart/2005/8/layout/orgChart1"/>
    <dgm:cxn modelId="{13F1E5DF-11FC-1243-B922-3484BB9E66A5}" type="presParOf" srcId="{876092CD-2E3A-E34F-8762-9A6802F68BC1}" destId="{775BADC8-C2E0-3E4F-A486-F8621546F6A3}" srcOrd="0" destOrd="0" presId="urn:microsoft.com/office/officeart/2005/8/layout/orgChart1"/>
    <dgm:cxn modelId="{6C02B3CC-29E0-A247-8C0B-C20F5AA3DC97}" type="presParOf" srcId="{775BADC8-C2E0-3E4F-A486-F8621546F6A3}" destId="{FF74EDD9-3F25-5C4D-A90D-E76B9BDB8938}" srcOrd="0" destOrd="0" presId="urn:microsoft.com/office/officeart/2005/8/layout/orgChart1"/>
    <dgm:cxn modelId="{631C98FB-A1F9-CE4E-8318-CCABF7935437}" type="presParOf" srcId="{775BADC8-C2E0-3E4F-A486-F8621546F6A3}" destId="{6C51DB4E-34F4-124A-A1E6-A963B318B613}" srcOrd="1" destOrd="0" presId="urn:microsoft.com/office/officeart/2005/8/layout/orgChart1"/>
    <dgm:cxn modelId="{691A2E06-2E66-FE47-A1CE-28C123AB76A8}" type="presParOf" srcId="{876092CD-2E3A-E34F-8762-9A6802F68BC1}" destId="{22A44807-725D-7844-AA3F-FBBE9D12091A}" srcOrd="1" destOrd="0" presId="urn:microsoft.com/office/officeart/2005/8/layout/orgChart1"/>
    <dgm:cxn modelId="{2D58533C-42DF-4443-8AEE-515F0E1A2428}" type="presParOf" srcId="{876092CD-2E3A-E34F-8762-9A6802F68BC1}" destId="{354480A1-7F05-1E43-B6F1-782F6841BEF7}" srcOrd="2" destOrd="0" presId="urn:microsoft.com/office/officeart/2005/8/layout/orgChart1"/>
    <dgm:cxn modelId="{B29157A0-F9DA-464E-889D-360712701D33}" type="presParOf" srcId="{B9F282DB-7277-C942-AEED-990DC20BC934}" destId="{834C9952-6DE5-BA42-B7FF-2C8F5D862EE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C53A5-32DE-BE40-AC25-2FA79EB2F277}">
      <dsp:nvSpPr>
        <dsp:cNvPr id="0" name=""/>
        <dsp:cNvSpPr/>
      </dsp:nvSpPr>
      <dsp:spPr>
        <a:xfrm>
          <a:off x="4164227" y="1486421"/>
          <a:ext cx="2946221" cy="511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663"/>
              </a:lnTo>
              <a:lnTo>
                <a:pt x="2946221" y="255663"/>
              </a:lnTo>
              <a:lnTo>
                <a:pt x="2946221" y="51132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4CA8A-D268-B44C-8561-110314AA1DC6}">
      <dsp:nvSpPr>
        <dsp:cNvPr id="0" name=""/>
        <dsp:cNvSpPr/>
      </dsp:nvSpPr>
      <dsp:spPr>
        <a:xfrm>
          <a:off x="4118507" y="1486421"/>
          <a:ext cx="91440" cy="5113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132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B8EEF-1337-4C41-8A9E-A185A51A8CE3}">
      <dsp:nvSpPr>
        <dsp:cNvPr id="0" name=""/>
        <dsp:cNvSpPr/>
      </dsp:nvSpPr>
      <dsp:spPr>
        <a:xfrm>
          <a:off x="1218005" y="1486421"/>
          <a:ext cx="2946221" cy="511327"/>
        </a:xfrm>
        <a:custGeom>
          <a:avLst/>
          <a:gdLst/>
          <a:ahLst/>
          <a:cxnLst/>
          <a:rect l="0" t="0" r="0" b="0"/>
          <a:pathLst>
            <a:path>
              <a:moveTo>
                <a:pt x="2946221" y="0"/>
              </a:moveTo>
              <a:lnTo>
                <a:pt x="2946221" y="255663"/>
              </a:lnTo>
              <a:lnTo>
                <a:pt x="0" y="255663"/>
              </a:lnTo>
              <a:lnTo>
                <a:pt x="0" y="51132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B4BC9-B391-004F-AA07-A8C8A1804E80}">
      <dsp:nvSpPr>
        <dsp:cNvPr id="0" name=""/>
        <dsp:cNvSpPr/>
      </dsp:nvSpPr>
      <dsp:spPr>
        <a:xfrm>
          <a:off x="400198" y="268975"/>
          <a:ext cx="7528057" cy="12174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bg2"/>
              </a:solidFill>
              <a:latin typeface="Times New Roman" charset="0"/>
              <a:ea typeface="Times New Roman" charset="0"/>
              <a:cs typeface="Times New Roman" charset="0"/>
            </a:rPr>
            <a:t>Vision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2"/>
              </a:solidFill>
              <a:latin typeface="Times New Roman" charset="0"/>
              <a:ea typeface="Times New Roman" charset="0"/>
              <a:cs typeface="Times New Roman" charset="0"/>
            </a:rPr>
            <a:t>To uphold Columbia University’s </a:t>
          </a:r>
          <a:r>
            <a:rPr lang="en-US" altLang="zh-CN" sz="2000" kern="1200" dirty="0" smtClean="0">
              <a:solidFill>
                <a:schemeClr val="bg2"/>
              </a:solidFill>
              <a:latin typeface="Times New Roman" charset="0"/>
              <a:ea typeface="Times New Roman" charset="0"/>
              <a:cs typeface="Times New Roman" charset="0"/>
            </a:rPr>
            <a:t>l</a:t>
          </a:r>
          <a:r>
            <a:rPr lang="en-US" sz="2000" kern="1200" dirty="0" smtClean="0">
              <a:solidFill>
                <a:schemeClr val="bg2"/>
              </a:solidFill>
              <a:latin typeface="Times New Roman" charset="0"/>
              <a:ea typeface="Times New Roman" charset="0"/>
              <a:cs typeface="Times New Roman" charset="0"/>
            </a:rPr>
            <a:t>eadership in Data Science </a:t>
          </a:r>
          <a:endParaRPr lang="en-US" sz="2000" kern="1200" dirty="0">
            <a:solidFill>
              <a:schemeClr val="bg2"/>
            </a:solidFill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400198" y="268975"/>
        <a:ext cx="7528057" cy="1217446"/>
      </dsp:txXfrm>
    </dsp:sp>
    <dsp:sp modelId="{29206E31-550C-EA4D-A91E-980AE7A043DA}">
      <dsp:nvSpPr>
        <dsp:cNvPr id="0" name=""/>
        <dsp:cNvSpPr/>
      </dsp:nvSpPr>
      <dsp:spPr>
        <a:xfrm>
          <a:off x="559" y="1997749"/>
          <a:ext cx="2434893" cy="152193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>
              <a:solidFill>
                <a:schemeClr val="bg2"/>
              </a:solidFill>
              <a:latin typeface="Times New Roman" charset="0"/>
              <a:ea typeface="Times New Roman" charset="0"/>
              <a:cs typeface="Times New Roman" charset="0"/>
            </a:rPr>
            <a:t>Mission 1</a:t>
          </a:r>
          <a:endParaRPr lang="en-US" sz="900" b="1" kern="1200" smtClean="0">
            <a:solidFill>
              <a:schemeClr val="bg2"/>
            </a:solidFill>
            <a:latin typeface="Times New Roman" charset="0"/>
            <a:ea typeface="Times New Roman" charset="0"/>
            <a:cs typeface="Times New Roman" charset="0"/>
          </a:endParaRP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bg2"/>
              </a:solidFill>
              <a:latin typeface="Times New Roman" charset="0"/>
              <a:ea typeface="Times New Roman" charset="0"/>
              <a:cs typeface="Times New Roman" charset="0"/>
            </a:rPr>
            <a:t>To advance the state of  the art in data science</a:t>
          </a:r>
          <a:endParaRPr lang="en-US" sz="1800" kern="1200" dirty="0">
            <a:solidFill>
              <a:schemeClr val="bg2"/>
            </a:solidFill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559" y="1997749"/>
        <a:ext cx="2434893" cy="1521930"/>
      </dsp:txXfrm>
    </dsp:sp>
    <dsp:sp modelId="{960E7371-9CC3-CF46-95AB-988E2CF6F745}">
      <dsp:nvSpPr>
        <dsp:cNvPr id="0" name=""/>
        <dsp:cNvSpPr/>
      </dsp:nvSpPr>
      <dsp:spPr>
        <a:xfrm>
          <a:off x="2946780" y="1997749"/>
          <a:ext cx="2434893" cy="152193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>
              <a:solidFill>
                <a:schemeClr val="bg2"/>
              </a:solidFill>
              <a:latin typeface="Times New Roman" charset="0"/>
              <a:ea typeface="Times New Roman" charset="0"/>
              <a:cs typeface="Times New Roman" charset="0"/>
            </a:rPr>
            <a:t>Mission 2 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smtClean="0">
              <a:solidFill>
                <a:schemeClr val="bg2"/>
              </a:solidFill>
              <a:latin typeface="Times New Roman" charset="0"/>
              <a:ea typeface="Times New Roman" charset="0"/>
              <a:cs typeface="Times New Roman" charset="0"/>
            </a:rPr>
            <a:t>To transform all fields, professions &amp; sectors  with data science</a:t>
          </a:r>
          <a:endParaRPr lang="en-US" sz="1800" b="0" kern="1200" dirty="0" smtClean="0">
            <a:solidFill>
              <a:schemeClr val="bg2"/>
            </a:solidFill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2946780" y="1997749"/>
        <a:ext cx="2434893" cy="1521930"/>
      </dsp:txXfrm>
    </dsp:sp>
    <dsp:sp modelId="{FF74EDD9-3F25-5C4D-A90D-E76B9BDB8938}">
      <dsp:nvSpPr>
        <dsp:cNvPr id="0" name=""/>
        <dsp:cNvSpPr/>
      </dsp:nvSpPr>
      <dsp:spPr>
        <a:xfrm>
          <a:off x="5893001" y="1997749"/>
          <a:ext cx="2434893" cy="152193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bg2"/>
              </a:solidFill>
              <a:latin typeface="Times New Roman" charset="0"/>
              <a:ea typeface="Times New Roman" charset="0"/>
              <a:cs typeface="Times New Roman" charset="0"/>
            </a:rPr>
            <a:t>Mission 3 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2"/>
              </a:solidFill>
              <a:latin typeface="Times New Roman" charset="0"/>
              <a:ea typeface="Times New Roman" charset="0"/>
              <a:cs typeface="Times New Roman" charset="0"/>
            </a:rPr>
            <a:t>To ensure the   </a:t>
          </a:r>
          <a:r>
            <a:rPr lang="en-US" sz="1800" b="1" kern="1200" dirty="0" smtClean="0">
              <a:solidFill>
                <a:srgbClr val="01B0D1"/>
              </a:solidFill>
              <a:latin typeface="Times New Roman" charset="0"/>
              <a:ea typeface="Times New Roman" charset="0"/>
              <a:cs typeface="Times New Roman" charset="0"/>
            </a:rPr>
            <a:t>responsible use </a:t>
          </a:r>
          <a:r>
            <a:rPr lang="en-US" sz="1800" kern="1200" dirty="0" smtClean="0">
              <a:solidFill>
                <a:schemeClr val="bg2"/>
              </a:solidFill>
              <a:latin typeface="Times New Roman" charset="0"/>
              <a:ea typeface="Times New Roman" charset="0"/>
              <a:cs typeface="Times New Roman" charset="0"/>
            </a:rPr>
            <a:t>of data   to benefit society</a:t>
          </a:r>
        </a:p>
      </dsp:txBody>
      <dsp:txXfrm>
        <a:off x="5893001" y="1997749"/>
        <a:ext cx="2434893" cy="1521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208ff2ea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208ff2ea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Wing’s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FATES:</a:t>
            </a:r>
            <a:r>
              <a:rPr lang="zh-CN" alt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datascience.columbia.edu</a:t>
            </a:r>
            <a:r>
              <a:rPr lang="en-US" dirty="0" smtClean="0"/>
              <a:t>/FATES-Elaborated</a:t>
            </a:r>
          </a:p>
          <a:p>
            <a:r>
              <a:rPr lang="en-US" altLang="zh-CN" dirty="0" smtClean="0"/>
              <a:t>Fairness: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https://</a:t>
            </a:r>
            <a:r>
              <a:rPr lang="en-US" altLang="zh-CN" baseline="0" dirty="0" err="1" smtClean="0"/>
              <a:t>www.washingtonpost.com</a:t>
            </a:r>
            <a:r>
              <a:rPr lang="en-US" altLang="zh-CN" baseline="0" dirty="0" smtClean="0"/>
              <a:t>/news/monkey-cage/</a:t>
            </a:r>
            <a:r>
              <a:rPr lang="en-US" altLang="zh-CN" baseline="0" dirty="0" err="1" smtClean="0"/>
              <a:t>wp</a:t>
            </a:r>
            <a:r>
              <a:rPr lang="en-US" altLang="zh-CN" baseline="0" dirty="0" smtClean="0"/>
              <a:t>/2016/10/17/can-an-algorithm-be-racist-our-analysis-is-more-cautious-than-propublicas/?</a:t>
            </a:r>
            <a:r>
              <a:rPr lang="en-US" altLang="zh-CN" baseline="0" dirty="0" err="1" smtClean="0"/>
              <a:t>noredirect</a:t>
            </a:r>
            <a:r>
              <a:rPr lang="en-US" altLang="zh-CN" baseline="0" dirty="0" smtClean="0"/>
              <a:t>=</a:t>
            </a:r>
            <a:r>
              <a:rPr lang="en-US" altLang="zh-CN" baseline="0" dirty="0" err="1" smtClean="0"/>
              <a:t>on&amp;utm_term</a:t>
            </a:r>
            <a:r>
              <a:rPr lang="en-US" altLang="zh-CN" baseline="0" dirty="0" smtClean="0"/>
              <a:t>=.92a828300581</a:t>
            </a:r>
          </a:p>
          <a:p>
            <a:r>
              <a:rPr lang="en-US" altLang="zh-CN" baseline="0" dirty="0" smtClean="0"/>
              <a:t>Accountability: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https://</a:t>
            </a:r>
            <a:r>
              <a:rPr lang="en-US" altLang="zh-CN" baseline="0" dirty="0" err="1" smtClean="0"/>
              <a:t>yale.qualtrics.com</a:t>
            </a:r>
            <a:r>
              <a:rPr lang="en-US" altLang="zh-CN" baseline="0" dirty="0" smtClean="0"/>
              <a:t>/</a:t>
            </a:r>
            <a:r>
              <a:rPr lang="en-US" altLang="zh-CN" baseline="0" dirty="0" err="1" smtClean="0"/>
              <a:t>jfe</a:t>
            </a:r>
            <a:r>
              <a:rPr lang="en-US" altLang="zh-CN" baseline="0" dirty="0" smtClean="0"/>
              <a:t>/form/SV_3TQAqDCjCWM1sSF?Q_JFE=</a:t>
            </a:r>
            <a:r>
              <a:rPr lang="en-US" altLang="zh-CN" baseline="0" dirty="0" err="1" smtClean="0"/>
              <a:t>qdg</a:t>
            </a:r>
            <a:endParaRPr lang="en-US" altLang="zh-CN" dirty="0" smtClean="0"/>
          </a:p>
          <a:p>
            <a:r>
              <a:rPr lang="en-US" altLang="zh-CN" dirty="0" smtClean="0"/>
              <a:t>Transparency: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https://</a:t>
            </a:r>
            <a:r>
              <a:rPr lang="en-US" altLang="zh-CN" dirty="0" err="1" smtClean="0"/>
              <a:t>en.wikipedia.org</a:t>
            </a:r>
            <a:r>
              <a:rPr lang="en-US" altLang="zh-CN" dirty="0" smtClean="0"/>
              <a:t>/wiki/</a:t>
            </a:r>
            <a:r>
              <a:rPr lang="en-US" altLang="zh-CN" dirty="0" err="1" smtClean="0"/>
              <a:t>Johari_window</a:t>
            </a:r>
            <a:endParaRPr lang="en-US" altLang="zh-CN" dirty="0" smtClean="0"/>
          </a:p>
          <a:p>
            <a:r>
              <a:rPr lang="en-US" altLang="zh-CN" dirty="0" smtClean="0"/>
              <a:t>Ethics: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http://</a:t>
            </a:r>
            <a:r>
              <a:rPr lang="en-US" altLang="zh-CN" dirty="0" err="1" smtClean="0"/>
              <a:t>moralmachine.mit.edu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Safety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Security: </a:t>
            </a:r>
            <a:r>
              <a:rPr lang="mr-IN" altLang="zh-CN" dirty="0" err="1" smtClean="0"/>
              <a:t>https</a:t>
            </a:r>
            <a:r>
              <a:rPr lang="mr-IN" altLang="zh-CN" dirty="0" smtClean="0"/>
              <a:t>://</a:t>
            </a:r>
            <a:r>
              <a:rPr lang="mr-IN" altLang="zh-CN" dirty="0" err="1" smtClean="0"/>
              <a:t>arxiv.org</a:t>
            </a:r>
            <a:r>
              <a:rPr lang="mr-IN" altLang="zh-CN" dirty="0" smtClean="0"/>
              <a:t>/</a:t>
            </a:r>
            <a:r>
              <a:rPr lang="mr-IN" altLang="zh-CN" dirty="0" err="1" smtClean="0"/>
              <a:t>abs</a:t>
            </a:r>
            <a:r>
              <a:rPr lang="mr-IN" altLang="zh-CN" dirty="0" smtClean="0"/>
              <a:t>/1705.06640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7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atascience.columbia.edu/FATES-Elaborated" TargetMode="External"/><Relationship Id="rId4" Type="http://schemas.openxmlformats.org/officeDocument/2006/relationships/hyperlink" Target="https://www.washingtonpost.com/news/monkey-cage/wp/2016/10/17/can-an-algorithm-be-racist-our-analysis-is-more-cautious-than-propublicas/?noredirect=on&amp;utm_term=.92a828300581" TargetMode="External"/><Relationship Id="rId5" Type="http://schemas.openxmlformats.org/officeDocument/2006/relationships/hyperlink" Target="https://yale.qualtrics.com/jfe/form/SV_3TQAqDCjCWM1sSF?Q_JFE=qdg" TargetMode="External"/><Relationship Id="rId6" Type="http://schemas.openxmlformats.org/officeDocument/2006/relationships/hyperlink" Target="https://en.wikipedia.org/wiki/Johari_window" TargetMode="External"/><Relationship Id="rId7" Type="http://schemas.openxmlformats.org/officeDocument/2006/relationships/hyperlink" Target="http://moralmachine.mit.edu/" TargetMode="External"/><Relationship Id="rId8" Type="http://schemas.openxmlformats.org/officeDocument/2006/relationships/hyperlink" Target="https://arxiv.org/abs/1705.06640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f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49" y="3550650"/>
            <a:ext cx="4981514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 smtClean="0">
                <a:latin typeface="Times New Roman" charset="0"/>
                <a:ea typeface="Times New Roman" charset="0"/>
                <a:cs typeface="Times New Roman" charset="0"/>
              </a:rPr>
              <a:t>Jeannette </a:t>
            </a:r>
            <a:r>
              <a:rPr lang="en" dirty="0">
                <a:latin typeface="Times New Roman" charset="0"/>
                <a:ea typeface="Times New Roman" charset="0"/>
                <a:cs typeface="Times New Roman" charset="0"/>
              </a:rPr>
              <a:t>M. </a:t>
            </a:r>
            <a:r>
              <a:rPr lang="en" dirty="0" smtClean="0">
                <a:latin typeface="Times New Roman" charset="0"/>
                <a:ea typeface="Times New Roman" charset="0"/>
                <a:cs typeface="Times New Roman" charset="0"/>
              </a:rPr>
              <a:t>Wing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on </a:t>
            </a:r>
            <a:r>
              <a:rPr lang="en" dirty="0">
                <a:latin typeface="Times New Roman" charset="0"/>
                <a:ea typeface="Times New Roman" charset="0"/>
                <a:cs typeface="Times New Roman" charset="0"/>
              </a:rPr>
              <a:t>Sept. 14, 2018 </a:t>
            </a:r>
            <a:endParaRPr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250" y="1392865"/>
            <a:ext cx="8448876" cy="21544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300" dirty="0" smtClean="0"/>
          </a:p>
          <a:p>
            <a:pPr algn="ctr"/>
            <a:r>
              <a:rPr lang="en-US" sz="6600" b="1" dirty="0" smtClean="0">
                <a:latin typeface="Times New Roman" charset="0"/>
                <a:ea typeface="Times New Roman" charset="0"/>
                <a:cs typeface="Times New Roman" charset="0"/>
              </a:rPr>
              <a:t>Data for Good</a:t>
            </a:r>
          </a:p>
          <a:p>
            <a:pPr algn="ctr"/>
            <a:endParaRPr 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Scary AI &amp; Other Dangers with Big Data</a:t>
            </a:r>
          </a:p>
          <a:p>
            <a:pPr algn="ctr"/>
            <a:endParaRPr lang="en-US" sz="1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FATES</a:t>
            </a:r>
            <a:endParaRPr lang="en-US" dirty="0">
              <a:solidFill>
                <a:schemeClr val="bg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Fairness</a:t>
            </a:r>
          </a:p>
          <a:p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Accountability</a:t>
            </a:r>
          </a:p>
          <a:p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Transparency</a:t>
            </a:r>
          </a:p>
          <a:p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Ethics</a:t>
            </a:r>
          </a:p>
          <a:p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Safety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&amp;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Security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414582" y="1234075"/>
            <a:ext cx="5850204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buClr>
                <a:srgbClr val="01B0D1"/>
              </a:buClr>
            </a:pPr>
            <a:r>
              <a:rPr lang="en-US" altLang="zh-CN" sz="2400" i="1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COMPAS &amp; Recidivism</a:t>
            </a:r>
            <a:r>
              <a:rPr lang="zh-CN" altLang="en-US" sz="2400" i="1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 </a:t>
            </a:r>
            <a:r>
              <a:rPr lang="en-US" altLang="zh-CN" i="1" dirty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(</a:t>
            </a:r>
            <a:r>
              <a:rPr lang="en-US" altLang="zh-CN" i="1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Washington</a:t>
            </a:r>
            <a:r>
              <a:rPr lang="zh-CN" altLang="en-US" i="1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 </a:t>
            </a:r>
            <a:r>
              <a:rPr lang="en-US" altLang="zh-CN" i="1" dirty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Post)</a:t>
            </a:r>
            <a:endParaRPr lang="en-US" altLang="zh-CN" i="1" dirty="0">
              <a:solidFill>
                <a:srgbClr val="01B0D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Clr>
                <a:srgbClr val="01B0D1"/>
              </a:buClr>
            </a:pPr>
            <a:r>
              <a:rPr lang="en-US" altLang="zh-CN" sz="2400" i="1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Who to take responsibilities</a:t>
            </a:r>
            <a:r>
              <a:rPr lang="zh-CN" altLang="en-US" sz="2400" i="1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 </a:t>
            </a:r>
            <a:r>
              <a:rPr lang="en-US" altLang="zh-CN" i="1" dirty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(RUB)</a:t>
            </a:r>
            <a:r>
              <a:rPr lang="zh-CN" altLang="en-US" i="1" dirty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i="1" dirty="0">
              <a:solidFill>
                <a:srgbClr val="01B0D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Clr>
                <a:srgbClr val="01B0D1"/>
              </a:buClr>
            </a:pPr>
            <a:r>
              <a:rPr lang="en-US" altLang="zh-CN" sz="2400" i="1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  <a:hlinkClick r:id="rId6"/>
              </a:rPr>
              <a:t>Johari</a:t>
            </a:r>
            <a:r>
              <a:rPr lang="zh-CN" altLang="en-US" sz="2400" i="1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  <a:hlinkClick r:id="rId6"/>
              </a:rPr>
              <a:t> </a:t>
            </a:r>
            <a:r>
              <a:rPr lang="en-US" altLang="zh-CN" sz="2400" i="1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  <a:hlinkClick r:id="rId6"/>
              </a:rPr>
              <a:t>Windows </a:t>
            </a:r>
            <a:r>
              <a:rPr lang="en-US" altLang="zh-CN" i="1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  <a:hlinkClick r:id="rId6"/>
              </a:rPr>
              <a:t>(WikiPedia)</a:t>
            </a:r>
            <a:endParaRPr lang="en-US" altLang="zh-CN" i="1" dirty="0" smtClean="0">
              <a:solidFill>
                <a:srgbClr val="01B0D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Clr>
                <a:srgbClr val="01B0D1"/>
              </a:buClr>
            </a:pPr>
            <a:r>
              <a:rPr lang="en-US" altLang="zh-CN" sz="2400" i="1" dirty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  <a:hlinkClick r:id="rId7"/>
              </a:rPr>
              <a:t>Moral Machine </a:t>
            </a:r>
            <a:r>
              <a:rPr lang="en-US" altLang="zh-CN" i="1" dirty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  <a:hlinkClick r:id="rId7"/>
              </a:rPr>
              <a:t>(MIT)</a:t>
            </a:r>
            <a:endParaRPr lang="en-US" i="1" dirty="0">
              <a:solidFill>
                <a:srgbClr val="01B0D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Clr>
                <a:srgbClr val="01B0D1"/>
              </a:buClr>
            </a:pPr>
            <a:r>
              <a:rPr lang="en-US" altLang="zh-CN" sz="2400" i="1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  <a:hlinkClick r:id="rId8"/>
              </a:rPr>
              <a:t>Nvidia DAVE-2 </a:t>
            </a:r>
            <a:r>
              <a:rPr lang="en-US" altLang="zh-CN" i="1" dirty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  <a:hlinkClick r:id="rId8"/>
              </a:rPr>
              <a:t>(DeepXplore)</a:t>
            </a:r>
            <a:endParaRPr lang="en-US" altLang="zh-CN" i="1" dirty="0">
              <a:solidFill>
                <a:srgbClr val="01B0D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78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Science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Institute</a:t>
            </a:r>
            <a:endParaRPr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30663524"/>
              </p:ext>
            </p:extLst>
          </p:nvPr>
        </p:nvGraphicFramePr>
        <p:xfrm>
          <a:off x="407774" y="1017724"/>
          <a:ext cx="8328454" cy="3788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FATES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Fairness</a:t>
            </a:r>
          </a:p>
          <a:p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Accountability</a:t>
            </a:r>
          </a:p>
          <a:p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Transparency</a:t>
            </a:r>
          </a:p>
          <a:p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Ethics</a:t>
            </a:r>
          </a:p>
          <a:p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Safety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Security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7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FATES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u="sng" dirty="0" smtClean="0">
                <a:latin typeface="Times New Roman" charset="0"/>
                <a:ea typeface="Times New Roman" charset="0"/>
                <a:cs typeface="Times New Roman" charset="0"/>
              </a:rPr>
              <a:t>Fairness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Building</a:t>
            </a:r>
            <a:r>
              <a:rPr lang="zh-CN" altLang="en-US" sz="22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altLang="zh-CN" sz="22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odels</a:t>
            </a:r>
            <a:r>
              <a:rPr lang="zh-CN" altLang="en-US" sz="2200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to </a:t>
            </a:r>
            <a:r>
              <a:rPr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make </a:t>
            </a:r>
            <a:r>
              <a:rPr lang="en-US" altLang="zh-CN" sz="2200" b="1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</a:rPr>
              <a:t>unbiased</a:t>
            </a:r>
            <a:r>
              <a:rPr lang="en-US" altLang="zh-CN" sz="22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decisions.</a:t>
            </a:r>
          </a:p>
          <a:p>
            <a:r>
              <a:rPr lang="en-US" altLang="zh-CN" sz="2400" u="sng" dirty="0" smtClean="0">
                <a:latin typeface="Times New Roman" charset="0"/>
                <a:ea typeface="Times New Roman" charset="0"/>
                <a:cs typeface="Times New Roman" charset="0"/>
              </a:rPr>
              <a:t>Accountability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Knowing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b="1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</a:rPr>
              <a:t>who</a:t>
            </a:r>
            <a:r>
              <a:rPr lang="zh-CN" altLang="en-US" sz="2200" b="1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b="1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</a:rPr>
              <a:t>or</a:t>
            </a:r>
            <a:r>
              <a:rPr lang="zh-CN" altLang="en-US" sz="2200" b="1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b="1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</a:rPr>
              <a:t>what</a:t>
            </a:r>
            <a:r>
              <a:rPr lang="zh-CN" altLang="en-US" sz="2200" b="1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b="1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sz="2200" b="1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b="1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</a:rPr>
              <a:t>blame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judgment</a:t>
            </a:r>
            <a:r>
              <a:rPr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altLang="zh-CN" sz="2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400" u="sng" dirty="0" smtClean="0">
                <a:latin typeface="Times New Roman" charset="0"/>
                <a:ea typeface="Times New Roman" charset="0"/>
                <a:cs typeface="Times New Roman" charset="0"/>
              </a:rPr>
              <a:t>Transparency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Being </a:t>
            </a:r>
            <a:r>
              <a:rPr lang="en-US" altLang="zh-CN" sz="2200" b="1" dirty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</a:rPr>
              <a:t>open and clear to the end user </a:t>
            </a:r>
            <a:r>
              <a:rPr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about how an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outcome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made.</a:t>
            </a:r>
          </a:p>
          <a:p>
            <a:r>
              <a:rPr lang="en-US" altLang="zh-CN" sz="2400" u="sng" dirty="0" smtClean="0">
                <a:latin typeface="Times New Roman" charset="0"/>
                <a:ea typeface="Times New Roman" charset="0"/>
                <a:cs typeface="Times New Roman" charset="0"/>
              </a:rPr>
              <a:t>Ethics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Paying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attention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b="1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</a:rPr>
              <a:t>ethical</a:t>
            </a:r>
            <a:r>
              <a:rPr lang="zh-CN" altLang="en-US" sz="2200" b="1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b="1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</a:rPr>
              <a:t>use</a:t>
            </a:r>
            <a:r>
              <a:rPr lang="zh-CN" altLang="en-US" sz="2200" b="1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sz="2200" b="1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b="1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</a:rPr>
              <a:t>collection</a:t>
            </a:r>
            <a:r>
              <a:rPr lang="zh-CN" altLang="en-US" sz="2200" b="1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as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well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as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b="1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</a:rPr>
              <a:t>ethical</a:t>
            </a:r>
            <a:r>
              <a:rPr lang="zh-CN" altLang="en-US" sz="2200" b="1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b="1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</a:rPr>
              <a:t>decisions</a:t>
            </a:r>
            <a:r>
              <a:rPr lang="zh-CN" altLang="en-US" sz="2200" b="1" dirty="0" smtClean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made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by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automated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systems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built.</a:t>
            </a:r>
          </a:p>
          <a:p>
            <a:r>
              <a:rPr lang="en-US" altLang="zh-CN" sz="2400" u="sng" dirty="0" smtClean="0">
                <a:latin typeface="Times New Roman" charset="0"/>
                <a:ea typeface="Times New Roman" charset="0"/>
                <a:cs typeface="Times New Roman" charset="0"/>
              </a:rPr>
              <a:t>Safety</a:t>
            </a:r>
            <a:r>
              <a:rPr lang="zh-CN" altLang="en-US" sz="2400" u="sng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u="sng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sz="2400" u="sng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u="sng" dirty="0" smtClean="0">
                <a:latin typeface="Times New Roman" charset="0"/>
                <a:ea typeface="Times New Roman" charset="0"/>
                <a:cs typeface="Times New Roman" charset="0"/>
              </a:rPr>
              <a:t>Security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Ensuring </a:t>
            </a:r>
            <a:r>
              <a:rPr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that the systems we build are safe </a:t>
            </a:r>
            <a:r>
              <a:rPr lang="en-US" altLang="zh-CN" sz="2200" b="1" dirty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</a:rPr>
              <a:t>(do no harm)</a:t>
            </a:r>
            <a:r>
              <a:rPr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 and secure </a:t>
            </a:r>
            <a:r>
              <a:rPr lang="en-US" altLang="zh-CN" sz="2200" b="1" dirty="0">
                <a:solidFill>
                  <a:srgbClr val="01B0D1"/>
                </a:solidFill>
                <a:latin typeface="Times New Roman" charset="0"/>
                <a:ea typeface="Times New Roman" charset="0"/>
                <a:cs typeface="Times New Roman" charset="0"/>
              </a:rPr>
              <a:t>(guard against malicious behavior)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2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40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Which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fair?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1" y="1184647"/>
            <a:ext cx="4569219" cy="594725"/>
          </a:xfrm>
        </p:spPr>
        <p:txBody>
          <a:bodyPr/>
          <a:lstStyle/>
          <a:p>
            <a:pPr marL="114300" indent="0" algn="ctr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Risk Score (Blacks) ≈ 2* Risk Score (Whites)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3" y="1779372"/>
            <a:ext cx="3885514" cy="2938420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4463031" y="1184647"/>
            <a:ext cx="4569219" cy="59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114300" indent="0" algn="ctr">
              <a:buNone/>
            </a:pP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Risk Score (Blacks) = Fraction of Blacks who reoffend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Picture 2" descr="https://img.washingtonpost.com/wp-apps/imrs.php?src=https://img.washingtonpost.com/blogs/monkey-cage/files/2016/10/GOEL-Fig-2.png&amp;w=148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86"/>
          <a:stretch/>
        </p:blipFill>
        <p:spPr bwMode="auto">
          <a:xfrm>
            <a:off x="4336681" y="2177178"/>
            <a:ext cx="4695569" cy="253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img.washingtonpost.com/wp-apps/imrs.php?src=https://img.washingtonpost.com/blogs/monkey-cage/files/2016/10/GOEL-Fig-2.png&amp;w=148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88" t="41060" b="43223"/>
          <a:stretch/>
        </p:blipFill>
        <p:spPr bwMode="auto">
          <a:xfrm>
            <a:off x="7685904" y="1682907"/>
            <a:ext cx="1346346" cy="49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blame?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16581"/>
            <a:ext cx="8520600" cy="3334800"/>
          </a:xfrm>
        </p:spPr>
        <p:txBody>
          <a:bodyPr/>
          <a:lstStyle/>
          <a:p>
            <a:pPr marL="114300" indent="0" algn="ctr">
              <a:lnSpc>
                <a:spcPct val="150000"/>
              </a:lnSpc>
              <a:buNone/>
            </a:pPr>
            <a:r>
              <a:rPr lang="en-US" altLang="zh-CN" sz="2000" dirty="0" smtClean="0"/>
              <a:t>A</a:t>
            </a:r>
            <a:r>
              <a:rPr lang="en-US" sz="2000" dirty="0" smtClean="0"/>
              <a:t>ds </a:t>
            </a:r>
            <a:r>
              <a:rPr lang="en-US" sz="2000" dirty="0"/>
              <a:t>for high-paying jobs were shown more to men than to </a:t>
            </a:r>
            <a:r>
              <a:rPr lang="en-US" sz="2000" dirty="0" smtClean="0"/>
              <a:t>women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Google.</a:t>
            </a:r>
          </a:p>
          <a:p>
            <a:pPr marL="114300" indent="0" algn="ctr">
              <a:lnSpc>
                <a:spcPct val="150000"/>
              </a:lnSpc>
              <a:buNone/>
            </a:pPr>
            <a:endParaRPr lang="en-US" altLang="zh-CN" sz="1000" dirty="0" smtClean="0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000" dirty="0" smtClean="0"/>
              <a:t>Advertisers</a:t>
            </a:r>
            <a:r>
              <a:rPr lang="zh-CN" altLang="en-US" dirty="0" smtClean="0"/>
              <a:t> </a:t>
            </a:r>
            <a:r>
              <a:rPr lang="en-US" altLang="zh-CN" sz="1600" i="1" dirty="0" smtClean="0"/>
              <a:t>(because</a:t>
            </a:r>
            <a:r>
              <a:rPr lang="zh-CN" altLang="en-US" sz="1600" i="1" dirty="0" smtClean="0"/>
              <a:t> </a:t>
            </a:r>
            <a:r>
              <a:rPr lang="en-US" altLang="zh-CN" sz="1600" i="1" dirty="0" smtClean="0"/>
              <a:t>they targeted</a:t>
            </a:r>
            <a:r>
              <a:rPr lang="zh-CN" altLang="en-US" sz="1600" i="1" dirty="0" smtClean="0"/>
              <a:t> </a:t>
            </a:r>
            <a:r>
              <a:rPr lang="en-US" altLang="zh-CN" sz="1600" i="1" dirty="0" smtClean="0"/>
              <a:t>males</a:t>
            </a:r>
            <a:r>
              <a:rPr lang="zh-CN" altLang="en-US" sz="1600" i="1" dirty="0" smtClean="0"/>
              <a:t> </a:t>
            </a:r>
            <a:r>
              <a:rPr lang="en-US" altLang="zh-CN" sz="1600" i="1" dirty="0"/>
              <a:t>o</a:t>
            </a:r>
            <a:r>
              <a:rPr lang="en-US" altLang="zh-CN" sz="1600" i="1" dirty="0" smtClean="0"/>
              <a:t>n</a:t>
            </a:r>
            <a:r>
              <a:rPr lang="zh-CN" altLang="en-US" sz="1600" i="1" dirty="0" smtClean="0"/>
              <a:t> </a:t>
            </a:r>
            <a:r>
              <a:rPr lang="en-US" altLang="zh-CN" sz="1600" i="1" dirty="0" smtClean="0"/>
              <a:t>purpose) </a:t>
            </a:r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000" dirty="0" smtClean="0"/>
              <a:t>Google</a:t>
            </a:r>
            <a:r>
              <a:rPr lang="zh-CN" altLang="en-US" sz="2000" dirty="0" smtClean="0"/>
              <a:t> </a:t>
            </a:r>
            <a:r>
              <a:rPr lang="en-US" altLang="zh-CN" sz="1600" i="1" dirty="0"/>
              <a:t>(because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it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programed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the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system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that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is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prone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to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such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results)</a:t>
            </a:r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000" dirty="0" smtClean="0"/>
              <a:t>All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males!!!</a:t>
            </a:r>
            <a:r>
              <a:rPr lang="zh-CN" altLang="en-US" sz="2000" dirty="0" smtClean="0"/>
              <a:t> </a:t>
            </a:r>
            <a:r>
              <a:rPr lang="en-US" altLang="zh-CN" sz="1600" i="1" dirty="0"/>
              <a:t>(because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they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are more likely to click on these ads than females are)</a:t>
            </a:r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000" dirty="0" smtClean="0"/>
              <a:t>All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females!!!</a:t>
            </a:r>
            <a:r>
              <a:rPr lang="zh-CN" altLang="en-US" sz="2000" dirty="0" smtClean="0"/>
              <a:t> </a:t>
            </a:r>
            <a:r>
              <a:rPr lang="en-US" altLang="zh-CN" sz="1600" i="1" dirty="0"/>
              <a:t>(because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they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are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more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likely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to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click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on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other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ads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causing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advertisers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of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high-paying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jobs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to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win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fewer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ad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slots)</a:t>
            </a:r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000" dirty="0" smtClean="0"/>
              <a:t>Some </a:t>
            </a:r>
            <a:r>
              <a:rPr lang="en-US" altLang="zh-CN" sz="2000" dirty="0"/>
              <a:t>combination of the above.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0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the most transparent?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000" dirty="0" smtClean="0"/>
              <a:t>You to your husband/wife/best friend</a:t>
            </a:r>
            <a:endParaRPr lang="en-US" altLang="zh-CN" sz="2000" i="1" dirty="0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 sz="2000" dirty="0" smtClean="0"/>
              <a:t>You to yourself</a:t>
            </a:r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 sz="2000" dirty="0" smtClean="0"/>
              <a:t>You to a smart machine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547" y="1779372"/>
            <a:ext cx="4602626" cy="320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1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more ethical?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4"/>
          <a:stretch/>
        </p:blipFill>
        <p:spPr>
          <a:xfrm>
            <a:off x="732388" y="1306003"/>
            <a:ext cx="7679224" cy="336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4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safe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self-driving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techniques</a:t>
            </a:r>
            <a:r>
              <a:rPr lang="zh-CN" altLang="en-US" dirty="0" smtClean="0"/>
              <a:t> 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now?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55" y="1735250"/>
            <a:ext cx="6251489" cy="319132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34075"/>
            <a:ext cx="8634592" cy="33348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An </a:t>
            </a:r>
            <a:r>
              <a:rPr lang="en-US" dirty="0" smtClean="0"/>
              <a:t>erroneous </a:t>
            </a:r>
            <a:r>
              <a:rPr lang="en-US" dirty="0"/>
              <a:t>behavior found by </a:t>
            </a:r>
            <a:r>
              <a:rPr lang="en-US" dirty="0" err="1" smtClean="0"/>
              <a:t>DeepXplore</a:t>
            </a:r>
            <a:r>
              <a:rPr lang="zh-CN" altLang="en-US" dirty="0" smtClean="0"/>
              <a:t> </a:t>
            </a:r>
            <a:r>
              <a:rPr lang="en-US" dirty="0" smtClean="0"/>
              <a:t>in </a:t>
            </a:r>
            <a:r>
              <a:rPr lang="en-US" dirty="0" err="1"/>
              <a:t>Nvidia</a:t>
            </a:r>
            <a:r>
              <a:rPr lang="en-US" dirty="0"/>
              <a:t> DAVE-2 self-driving car </a:t>
            </a:r>
            <a:r>
              <a:rPr lang="en-US" dirty="0" smtClean="0"/>
              <a:t>platform</a:t>
            </a:r>
            <a:r>
              <a:rPr lang="en-US" altLang="zh-C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69183"/>
      </p:ext>
    </p:extLst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406</Words>
  <Application>Microsoft Macintosh PowerPoint</Application>
  <PresentationFormat>On-screen Show (16:9)</PresentationFormat>
  <Paragraphs>61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Montserrat</vt:lpstr>
      <vt:lpstr>Oswald</vt:lpstr>
      <vt:lpstr>Playfair Display</vt:lpstr>
      <vt:lpstr>Times New Roman</vt:lpstr>
      <vt:lpstr>Arial</vt:lpstr>
      <vt:lpstr>Pop</vt:lpstr>
      <vt:lpstr>PowerPoint Presentation</vt:lpstr>
      <vt:lpstr>Data Science Institute</vt:lpstr>
      <vt:lpstr>FATES</vt:lpstr>
      <vt:lpstr>FATES</vt:lpstr>
      <vt:lpstr>Which is fair?</vt:lpstr>
      <vt:lpstr>Who is to blame?</vt:lpstr>
      <vt:lpstr>Which is the most transparent?</vt:lpstr>
      <vt:lpstr>Which is more ethical?</vt:lpstr>
      <vt:lpstr>How safe are self-driving techniques right now?</vt:lpstr>
      <vt:lpstr>FATES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for Good Scary AI &amp; Other Dangers with Big Data</dc:title>
  <cp:lastModifiedBy>Zhuqian Zhou</cp:lastModifiedBy>
  <cp:revision>48</cp:revision>
  <dcterms:modified xsi:type="dcterms:W3CDTF">2018-09-19T01:07:10Z</dcterms:modified>
</cp:coreProperties>
</file>