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Abel"/>
      <p:regular r:id="rId25"/>
    </p:embeddedFont>
    <p:embeddedFont>
      <p:font typeface="EB Garamond"/>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BGaramond-regular.fntdata"/><Relationship Id="rId25" Type="http://schemas.openxmlformats.org/officeDocument/2006/relationships/font" Target="fonts/Abel-regular.fntdata"/><Relationship Id="rId28" Type="http://schemas.openxmlformats.org/officeDocument/2006/relationships/font" Target="fonts/EBGaramond-italic.fntdata"/><Relationship Id="rId27" Type="http://schemas.openxmlformats.org/officeDocument/2006/relationships/font" Target="fonts/EBGaramond-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BGaramond-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7b82287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127b82287d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280685230f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1280685230f_4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57a1dbccb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257a1dbccbc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280685230f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1280685230f_2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280685230f_2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1280685230f_2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27da21146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127da211462_0_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57a1dbccb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257a1dbccbc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57a1dbccb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257a1dbccbc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57a1dbccb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257a1dbccbc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57a1dbccb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g257a1dbccbc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57a1dbccb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257a1dbccbc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27b82287d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g127b82287dc_0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b89433eb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11b89433ebb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7da2114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127da21146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32333cb3a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132333cb3a9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7da211462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127da211462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80685230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1280685230f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80685230f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1280685230f_4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80685230f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1280685230f_3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hyperlink" Target="https://www.baeldung.com/cs/n-tier-architectur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hyperlink" Target="https://www.redhat.com/en/topics/cloud-native-apps/what-is-service-oriented-architectur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hyperlink" Target="https://prestashop.f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flipH="1" rot="10800000">
            <a:off x="-25025" y="-50200"/>
            <a:ext cx="1426800" cy="1339200"/>
          </a:xfrm>
          <a:prstGeom prst="rtTriangle">
            <a:avLst/>
          </a:prstGeom>
          <a:solidFill>
            <a:srgbClr val="F0BA35"/>
          </a:solid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3"/>
          <p:cNvSpPr/>
          <p:nvPr/>
        </p:nvSpPr>
        <p:spPr>
          <a:xfrm rot="-5400000">
            <a:off x="5482475" y="1463100"/>
            <a:ext cx="5149800" cy="2173500"/>
          </a:xfrm>
          <a:prstGeom prst="triangle">
            <a:avLst>
              <a:gd fmla="val 50000" name="adj"/>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6" name="Google Shape;56;p13"/>
          <p:cNvCxnSpPr/>
          <p:nvPr/>
        </p:nvCxnSpPr>
        <p:spPr>
          <a:xfrm flipH="1" rot="10800000">
            <a:off x="-112625" y="12600"/>
            <a:ext cx="1889400" cy="1789500"/>
          </a:xfrm>
          <a:prstGeom prst="straightConnector1">
            <a:avLst/>
          </a:prstGeom>
          <a:noFill/>
          <a:ln cap="flat" cmpd="sng" w="19050">
            <a:solidFill>
              <a:srgbClr val="F0BA35"/>
            </a:solidFill>
            <a:prstDash val="solid"/>
            <a:round/>
            <a:headEnd len="sm" w="sm" type="none"/>
            <a:tailEnd len="sm" w="sm" type="none"/>
          </a:ln>
        </p:spPr>
      </p:cxnSp>
      <p:sp>
        <p:nvSpPr>
          <p:cNvPr id="57" name="Google Shape;57;p13"/>
          <p:cNvSpPr txBox="1"/>
          <p:nvPr/>
        </p:nvSpPr>
        <p:spPr>
          <a:xfrm>
            <a:off x="459900" y="995500"/>
            <a:ext cx="7208400" cy="12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fr" sz="4500">
                <a:solidFill>
                  <a:srgbClr val="202122"/>
                </a:solidFill>
                <a:highlight>
                  <a:schemeClr val="lt1"/>
                </a:highlight>
                <a:latin typeface="Times New Roman"/>
                <a:ea typeface="Times New Roman"/>
                <a:cs typeface="Times New Roman"/>
                <a:sym typeface="Times New Roman"/>
              </a:rPr>
              <a:t>Introduction à l’</a:t>
            </a:r>
            <a:br>
              <a:rPr b="1" lang="fr" sz="4500">
                <a:solidFill>
                  <a:srgbClr val="202122"/>
                </a:solidFill>
                <a:highlight>
                  <a:schemeClr val="lt1"/>
                </a:highlight>
                <a:latin typeface="Times New Roman"/>
                <a:ea typeface="Times New Roman"/>
                <a:cs typeface="Times New Roman"/>
                <a:sym typeface="Times New Roman"/>
              </a:rPr>
            </a:br>
            <a:r>
              <a:rPr b="1" lang="fr" sz="4500">
                <a:solidFill>
                  <a:srgbClr val="202122"/>
                </a:solidFill>
                <a:highlight>
                  <a:schemeClr val="lt1"/>
                </a:highlight>
                <a:latin typeface="Times New Roman"/>
                <a:ea typeface="Times New Roman"/>
                <a:cs typeface="Times New Roman"/>
                <a:sym typeface="Times New Roman"/>
              </a:rPr>
              <a:t>architecture logicielle</a:t>
            </a:r>
            <a:endParaRPr i="0" sz="4500" u="none" cap="none" strike="noStrike">
              <a:solidFill>
                <a:srgbClr val="000000"/>
              </a:solidFill>
              <a:highlight>
                <a:schemeClr val="lt1"/>
              </a:highlight>
              <a:latin typeface="Times New Roman"/>
              <a:ea typeface="Times New Roman"/>
              <a:cs typeface="Times New Roman"/>
              <a:sym typeface="Times New Roman"/>
            </a:endParaRPr>
          </a:p>
        </p:txBody>
      </p:sp>
      <p:cxnSp>
        <p:nvCxnSpPr>
          <p:cNvPr id="58" name="Google Shape;58;p13"/>
          <p:cNvCxnSpPr/>
          <p:nvPr/>
        </p:nvCxnSpPr>
        <p:spPr>
          <a:xfrm>
            <a:off x="1131150" y="3266300"/>
            <a:ext cx="1202100" cy="0"/>
          </a:xfrm>
          <a:prstGeom prst="straightConnector1">
            <a:avLst/>
          </a:prstGeom>
          <a:noFill/>
          <a:ln cap="flat" cmpd="sng" w="114300">
            <a:solidFill>
              <a:srgbClr val="CCCCCC"/>
            </a:solidFill>
            <a:prstDash val="solid"/>
            <a:round/>
            <a:headEnd len="sm" w="sm" type="none"/>
            <a:tailEnd len="sm" w="sm" type="none"/>
          </a:ln>
        </p:spPr>
      </p:cxnSp>
      <p:sp>
        <p:nvSpPr>
          <p:cNvPr id="59" name="Google Shape;59;p13"/>
          <p:cNvSpPr/>
          <p:nvPr/>
        </p:nvSpPr>
        <p:spPr>
          <a:xfrm>
            <a:off x="6105625" y="3348025"/>
            <a:ext cx="3109200" cy="1859400"/>
          </a:xfrm>
          <a:prstGeom prst="triangl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3"/>
          <p:cNvSpPr/>
          <p:nvPr/>
        </p:nvSpPr>
        <p:spPr>
          <a:xfrm>
            <a:off x="7455350" y="4336200"/>
            <a:ext cx="1351800" cy="807300"/>
          </a:xfrm>
          <a:prstGeom prst="triangle">
            <a:avLst>
              <a:gd fmla="val 50000"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1" name="Google Shape;61;p13"/>
          <p:cNvPicPr preferRelativeResize="0"/>
          <p:nvPr/>
        </p:nvPicPr>
        <p:blipFill rotWithShape="1">
          <a:blip r:embed="rId3">
            <a:alphaModFix/>
          </a:blip>
          <a:srcRect b="0" l="0" r="0" t="0"/>
          <a:stretch/>
        </p:blipFill>
        <p:spPr>
          <a:xfrm>
            <a:off x="6418950" y="151063"/>
            <a:ext cx="1434400" cy="936674"/>
          </a:xfrm>
          <a:prstGeom prst="rect">
            <a:avLst/>
          </a:prstGeom>
          <a:noFill/>
          <a:ln>
            <a:noFill/>
          </a:ln>
        </p:spPr>
      </p:pic>
      <p:pic>
        <p:nvPicPr>
          <p:cNvPr id="62" name="Google Shape;62;p13"/>
          <p:cNvPicPr preferRelativeResize="0"/>
          <p:nvPr/>
        </p:nvPicPr>
        <p:blipFill>
          <a:blip r:embed="rId4">
            <a:alphaModFix/>
          </a:blip>
          <a:stretch>
            <a:fillRect/>
          </a:stretch>
        </p:blipFill>
        <p:spPr>
          <a:xfrm>
            <a:off x="787500" y="2817725"/>
            <a:ext cx="1889400" cy="1889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2"/>
          <p:cNvSpPr/>
          <p:nvPr/>
        </p:nvSpPr>
        <p:spPr>
          <a:xfrm>
            <a:off x="0" y="0"/>
            <a:ext cx="9144000" cy="5143500"/>
          </a:xfrm>
          <a:prstGeom prst="rect">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2"/>
          <p:cNvSpPr/>
          <p:nvPr/>
        </p:nvSpPr>
        <p:spPr>
          <a:xfrm rot="-2028013">
            <a:off x="-625714" y="-2262477"/>
            <a:ext cx="4544501" cy="2602159"/>
          </a:xfrm>
          <a:prstGeom prst="rect">
            <a:avLst/>
          </a:prstGeom>
          <a:solidFill>
            <a:srgbClr val="F0BA35"/>
          </a:solid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2"/>
          <p:cNvSpPr txBox="1"/>
          <p:nvPr/>
        </p:nvSpPr>
        <p:spPr>
          <a:xfrm>
            <a:off x="2052888" y="257850"/>
            <a:ext cx="5038200" cy="1231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400"/>
              <a:buFont typeface="Arial"/>
              <a:buNone/>
            </a:pPr>
            <a:r>
              <a:rPr b="1" lang="fr" sz="3400">
                <a:solidFill>
                  <a:srgbClr val="FCBD24"/>
                </a:solidFill>
                <a:latin typeface="Times New Roman"/>
                <a:ea typeface="Times New Roman"/>
                <a:cs typeface="Times New Roman"/>
                <a:sym typeface="Times New Roman"/>
              </a:rPr>
              <a:t>Architecture à trois niveaux ou 3-tier</a:t>
            </a:r>
            <a:endParaRPr b="1" i="0" sz="3400" u="none" cap="none" strike="noStrike">
              <a:solidFill>
                <a:srgbClr val="FCBD24"/>
              </a:solidFill>
              <a:latin typeface="Times New Roman"/>
              <a:ea typeface="Times New Roman"/>
              <a:cs typeface="Times New Roman"/>
              <a:sym typeface="Times New Roman"/>
            </a:endParaRPr>
          </a:p>
        </p:txBody>
      </p:sp>
      <p:sp>
        <p:nvSpPr>
          <p:cNvPr id="211" name="Google Shape;211;p22"/>
          <p:cNvSpPr txBox="1"/>
          <p:nvPr/>
        </p:nvSpPr>
        <p:spPr>
          <a:xfrm>
            <a:off x="900900" y="1743488"/>
            <a:ext cx="73422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fr">
                <a:solidFill>
                  <a:srgbClr val="F9F9F9"/>
                </a:solidFill>
              </a:rPr>
              <a:t>L'architecture 3-tier se compose des clients, d’un serveur d’application et d’un serveur de base de </a:t>
            </a:r>
            <a:r>
              <a:rPr lang="fr">
                <a:solidFill>
                  <a:srgbClr val="F9F9F9"/>
                </a:solidFill>
              </a:rPr>
              <a:t>données.</a:t>
            </a:r>
            <a:endParaRPr sz="1700">
              <a:solidFill>
                <a:srgbClr val="F9F9F9"/>
              </a:solidFill>
            </a:endParaRPr>
          </a:p>
        </p:txBody>
      </p:sp>
      <p:pic>
        <p:nvPicPr>
          <p:cNvPr id="212" name="Google Shape;212;p22"/>
          <p:cNvPicPr preferRelativeResize="0"/>
          <p:nvPr/>
        </p:nvPicPr>
        <p:blipFill rotWithShape="1">
          <a:blip r:embed="rId3">
            <a:alphaModFix/>
          </a:blip>
          <a:srcRect b="0" l="0" r="0" t="0"/>
          <a:stretch/>
        </p:blipFill>
        <p:spPr>
          <a:xfrm>
            <a:off x="966412" y="2751125"/>
            <a:ext cx="7105225" cy="1133450"/>
          </a:xfrm>
          <a:prstGeom prst="rect">
            <a:avLst/>
          </a:prstGeom>
          <a:noFill/>
          <a:ln>
            <a:noFill/>
          </a:ln>
        </p:spPr>
      </p:pic>
      <p:sp>
        <p:nvSpPr>
          <p:cNvPr id="213" name="Google Shape;213;p22"/>
          <p:cNvSpPr txBox="1"/>
          <p:nvPr/>
        </p:nvSpPr>
        <p:spPr>
          <a:xfrm>
            <a:off x="3288900" y="4389850"/>
            <a:ext cx="256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lt1"/>
                </a:solidFill>
              </a:rPr>
              <a:t>Exemple : Site e-commerce ?</a:t>
            </a:r>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3"/>
          <p:cNvSpPr/>
          <p:nvPr/>
        </p:nvSpPr>
        <p:spPr>
          <a:xfrm>
            <a:off x="0" y="0"/>
            <a:ext cx="9144000" cy="5143500"/>
          </a:xfrm>
          <a:prstGeom prst="rect">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3"/>
          <p:cNvSpPr/>
          <p:nvPr/>
        </p:nvSpPr>
        <p:spPr>
          <a:xfrm rot="-2028013">
            <a:off x="-625714" y="-2262477"/>
            <a:ext cx="4544501" cy="2602159"/>
          </a:xfrm>
          <a:prstGeom prst="rect">
            <a:avLst/>
          </a:prstGeom>
          <a:solidFill>
            <a:srgbClr val="F0BA35"/>
          </a:solid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3"/>
          <p:cNvSpPr txBox="1"/>
          <p:nvPr/>
        </p:nvSpPr>
        <p:spPr>
          <a:xfrm>
            <a:off x="2052888" y="152350"/>
            <a:ext cx="5038200" cy="1231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400"/>
              <a:buFont typeface="Arial"/>
              <a:buNone/>
            </a:pPr>
            <a:r>
              <a:rPr b="1" lang="fr" sz="3400">
                <a:solidFill>
                  <a:srgbClr val="FCBD24"/>
                </a:solidFill>
                <a:latin typeface="Times New Roman"/>
                <a:ea typeface="Times New Roman"/>
                <a:cs typeface="Times New Roman"/>
                <a:sym typeface="Times New Roman"/>
              </a:rPr>
              <a:t>Architecture multi-tiers ou n-tiers</a:t>
            </a:r>
            <a:endParaRPr b="1" i="0" sz="3400" u="none" cap="none" strike="noStrike">
              <a:solidFill>
                <a:srgbClr val="FCBD24"/>
              </a:solidFill>
              <a:latin typeface="Times New Roman"/>
              <a:ea typeface="Times New Roman"/>
              <a:cs typeface="Times New Roman"/>
              <a:sym typeface="Times New Roman"/>
            </a:endParaRPr>
          </a:p>
        </p:txBody>
      </p:sp>
      <p:sp>
        <p:nvSpPr>
          <p:cNvPr id="221" name="Google Shape;221;p23"/>
          <p:cNvSpPr txBox="1"/>
          <p:nvPr/>
        </p:nvSpPr>
        <p:spPr>
          <a:xfrm>
            <a:off x="900900" y="1308300"/>
            <a:ext cx="7342200" cy="1305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fr" sz="1300">
                <a:solidFill>
                  <a:srgbClr val="F9F9F9"/>
                </a:solidFill>
              </a:rPr>
              <a:t>L'architecture n-tiers regroupe plusieurs (n ≥ 3) couches. Les couches sont symboliquement (de façon logique) séparées et chaque couche symbolique possède un rôle bien </a:t>
            </a:r>
            <a:r>
              <a:rPr lang="fr" sz="1300">
                <a:solidFill>
                  <a:srgbClr val="F9F9F9"/>
                </a:solidFill>
              </a:rPr>
              <a:t>défini et unique. Dans l’aspect “physique”, chaque couche peut être </a:t>
            </a:r>
            <a:r>
              <a:rPr b="1" lang="fr" sz="1300">
                <a:solidFill>
                  <a:srgbClr val="F9F9F9"/>
                </a:solidFill>
              </a:rPr>
              <a:t>implémentée</a:t>
            </a:r>
            <a:r>
              <a:rPr lang="fr" sz="1300">
                <a:solidFill>
                  <a:srgbClr val="F9F9F9"/>
                </a:solidFill>
              </a:rPr>
              <a:t> sur le même appareil ou sur des appareils différents et se communiquent entre elles selon des règles spécifiques, comme à travers un réseau informatique, c-à-d, Internet.</a:t>
            </a:r>
            <a:endParaRPr sz="1600">
              <a:solidFill>
                <a:srgbClr val="F9F9F9"/>
              </a:solidFill>
            </a:endParaRPr>
          </a:p>
        </p:txBody>
      </p:sp>
      <p:pic>
        <p:nvPicPr>
          <p:cNvPr id="222" name="Google Shape;222;p23"/>
          <p:cNvPicPr preferRelativeResize="0"/>
          <p:nvPr/>
        </p:nvPicPr>
        <p:blipFill rotWithShape="1">
          <a:blip r:embed="rId3">
            <a:alphaModFix/>
          </a:blip>
          <a:srcRect b="0" l="-1530" r="1530" t="0"/>
          <a:stretch/>
        </p:blipFill>
        <p:spPr>
          <a:xfrm>
            <a:off x="966401" y="2689150"/>
            <a:ext cx="6422900" cy="1024600"/>
          </a:xfrm>
          <a:prstGeom prst="rect">
            <a:avLst/>
          </a:prstGeom>
          <a:noFill/>
          <a:ln>
            <a:noFill/>
          </a:ln>
        </p:spPr>
      </p:pic>
      <p:sp>
        <p:nvSpPr>
          <p:cNvPr id="223" name="Google Shape;223;p23"/>
          <p:cNvSpPr/>
          <p:nvPr/>
        </p:nvSpPr>
        <p:spPr>
          <a:xfrm>
            <a:off x="4169725" y="3789288"/>
            <a:ext cx="147300" cy="2772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3"/>
          <p:cNvSpPr/>
          <p:nvPr/>
        </p:nvSpPr>
        <p:spPr>
          <a:xfrm>
            <a:off x="3612775" y="4142050"/>
            <a:ext cx="1261200" cy="565200"/>
          </a:xfrm>
          <a:prstGeom prst="rect">
            <a:avLst/>
          </a:prstGeom>
          <a:solidFill>
            <a:srgbClr val="FF9900"/>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1"/>
                </a:solidFill>
              </a:rPr>
              <a:t>Ex : S</a:t>
            </a:r>
            <a:r>
              <a:rPr lang="fr">
                <a:solidFill>
                  <a:schemeClr val="lt1"/>
                </a:solidFill>
              </a:rPr>
              <a:t>écurité</a:t>
            </a:r>
            <a:endParaRPr>
              <a:solidFill>
                <a:schemeClr val="lt1"/>
              </a:solidFill>
            </a:endParaRPr>
          </a:p>
        </p:txBody>
      </p:sp>
      <p:sp>
        <p:nvSpPr>
          <p:cNvPr id="225" name="Google Shape;225;p23"/>
          <p:cNvSpPr txBox="1"/>
          <p:nvPr/>
        </p:nvSpPr>
        <p:spPr>
          <a:xfrm>
            <a:off x="5159875" y="4142050"/>
            <a:ext cx="3300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800">
                <a:solidFill>
                  <a:schemeClr val="lt1"/>
                </a:solidFill>
              </a:rPr>
              <a:t>Si nous avons besoin de traiter spécifiquement la couche sécurité de notre application.</a:t>
            </a:r>
            <a:endParaRPr sz="800">
              <a:solidFill>
                <a:schemeClr val="lt1"/>
              </a:solidFill>
            </a:endParaRPr>
          </a:p>
        </p:txBody>
      </p:sp>
      <p:sp>
        <p:nvSpPr>
          <p:cNvPr id="226" name="Google Shape;226;p23"/>
          <p:cNvSpPr txBox="1"/>
          <p:nvPr/>
        </p:nvSpPr>
        <p:spPr>
          <a:xfrm>
            <a:off x="5213975" y="4467825"/>
            <a:ext cx="3300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800">
                <a:solidFill>
                  <a:schemeClr val="lt1"/>
                </a:solidFill>
              </a:rPr>
              <a:t>Plus de docs :</a:t>
            </a:r>
            <a:endParaRPr sz="800">
              <a:solidFill>
                <a:schemeClr val="lt1"/>
              </a:solidFill>
            </a:endParaRPr>
          </a:p>
          <a:p>
            <a:pPr indent="0" lvl="0" marL="0" rtl="0" algn="l">
              <a:spcBef>
                <a:spcPts val="0"/>
              </a:spcBef>
              <a:spcAft>
                <a:spcPts val="0"/>
              </a:spcAft>
              <a:buNone/>
            </a:pPr>
            <a:r>
              <a:rPr lang="fr" sz="800" u="sng">
                <a:solidFill>
                  <a:schemeClr val="hlink"/>
                </a:solidFill>
                <a:hlinkClick r:id="rId4"/>
              </a:rPr>
              <a:t>https://www.baeldung.com/cs/n-tier-architecture</a:t>
            </a:r>
            <a:endParaRPr sz="8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4"/>
          <p:cNvSpPr/>
          <p:nvPr/>
        </p:nvSpPr>
        <p:spPr>
          <a:xfrm>
            <a:off x="0" y="0"/>
            <a:ext cx="9144000" cy="5143500"/>
          </a:xfrm>
          <a:prstGeom prst="rect">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4"/>
          <p:cNvSpPr txBox="1"/>
          <p:nvPr/>
        </p:nvSpPr>
        <p:spPr>
          <a:xfrm>
            <a:off x="2052900" y="712138"/>
            <a:ext cx="5038200" cy="723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400"/>
              <a:buFont typeface="Arial"/>
              <a:buNone/>
            </a:pPr>
            <a:r>
              <a:rPr b="1" lang="fr" sz="3500">
                <a:solidFill>
                  <a:srgbClr val="FCBD24"/>
                </a:solidFill>
                <a:latin typeface="Times New Roman"/>
                <a:ea typeface="Times New Roman"/>
                <a:cs typeface="Times New Roman"/>
                <a:sym typeface="Times New Roman"/>
              </a:rPr>
              <a:t>Avantages </a:t>
            </a:r>
            <a:endParaRPr b="1" i="0" sz="3500" u="none" cap="none" strike="noStrike">
              <a:solidFill>
                <a:srgbClr val="FCBD24"/>
              </a:solidFill>
              <a:latin typeface="Times New Roman"/>
              <a:ea typeface="Times New Roman"/>
              <a:cs typeface="Times New Roman"/>
              <a:sym typeface="Times New Roman"/>
            </a:endParaRPr>
          </a:p>
        </p:txBody>
      </p:sp>
      <p:sp>
        <p:nvSpPr>
          <p:cNvPr id="233" name="Google Shape;233;p24"/>
          <p:cNvSpPr txBox="1"/>
          <p:nvPr/>
        </p:nvSpPr>
        <p:spPr>
          <a:xfrm>
            <a:off x="1725725" y="1779650"/>
            <a:ext cx="231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lt1"/>
                </a:solidFill>
              </a:rPr>
              <a:t>R</a:t>
            </a:r>
            <a:r>
              <a:rPr lang="fr">
                <a:solidFill>
                  <a:schemeClr val="lt1"/>
                </a:solidFill>
              </a:rPr>
              <a:t>éutilisation</a:t>
            </a:r>
            <a:r>
              <a:rPr lang="fr">
                <a:solidFill>
                  <a:schemeClr val="lt1"/>
                </a:solidFill>
              </a:rPr>
              <a:t> des application - Modularité</a:t>
            </a:r>
            <a:endParaRPr>
              <a:solidFill>
                <a:schemeClr val="lt1"/>
              </a:solidFill>
            </a:endParaRPr>
          </a:p>
        </p:txBody>
      </p:sp>
      <p:sp>
        <p:nvSpPr>
          <p:cNvPr id="234" name="Google Shape;234;p24"/>
          <p:cNvSpPr txBox="1"/>
          <p:nvPr/>
        </p:nvSpPr>
        <p:spPr>
          <a:xfrm>
            <a:off x="883478" y="1764075"/>
            <a:ext cx="622800" cy="57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fr" sz="4000">
                <a:solidFill>
                  <a:srgbClr val="FCBD24"/>
                </a:solidFill>
                <a:latin typeface="Abel"/>
                <a:ea typeface="Abel"/>
                <a:cs typeface="Abel"/>
                <a:sym typeface="Abel"/>
              </a:rPr>
              <a:t>1.</a:t>
            </a:r>
            <a:endParaRPr sz="4000">
              <a:solidFill>
                <a:srgbClr val="FCBD24"/>
              </a:solidFill>
              <a:latin typeface="Abel"/>
              <a:ea typeface="Abel"/>
              <a:cs typeface="Abel"/>
              <a:sym typeface="Abel"/>
            </a:endParaRPr>
          </a:p>
        </p:txBody>
      </p:sp>
      <p:sp>
        <p:nvSpPr>
          <p:cNvPr id="235" name="Google Shape;235;p24"/>
          <p:cNvSpPr txBox="1"/>
          <p:nvPr/>
        </p:nvSpPr>
        <p:spPr>
          <a:xfrm>
            <a:off x="3033278" y="3095713"/>
            <a:ext cx="622800" cy="57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fr" sz="4000">
                <a:solidFill>
                  <a:srgbClr val="FCBD24"/>
                </a:solidFill>
                <a:latin typeface="Abel"/>
                <a:ea typeface="Abel"/>
                <a:cs typeface="Abel"/>
                <a:sym typeface="Abel"/>
              </a:rPr>
              <a:t>3.</a:t>
            </a:r>
            <a:endParaRPr sz="4000">
              <a:solidFill>
                <a:srgbClr val="FCBD24"/>
              </a:solidFill>
              <a:latin typeface="Abel"/>
              <a:ea typeface="Abel"/>
              <a:cs typeface="Abel"/>
              <a:sym typeface="Abel"/>
            </a:endParaRPr>
          </a:p>
        </p:txBody>
      </p:sp>
      <p:sp>
        <p:nvSpPr>
          <p:cNvPr id="236" name="Google Shape;236;p24"/>
          <p:cNvSpPr txBox="1"/>
          <p:nvPr/>
        </p:nvSpPr>
        <p:spPr>
          <a:xfrm>
            <a:off x="4572003" y="1799138"/>
            <a:ext cx="622800" cy="57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fr" sz="4000">
                <a:solidFill>
                  <a:srgbClr val="FCBD24"/>
                </a:solidFill>
                <a:latin typeface="Abel"/>
                <a:ea typeface="Abel"/>
                <a:cs typeface="Abel"/>
                <a:sym typeface="Abel"/>
              </a:rPr>
              <a:t>2.</a:t>
            </a:r>
            <a:endParaRPr sz="4000">
              <a:solidFill>
                <a:srgbClr val="FCBD24"/>
              </a:solidFill>
              <a:latin typeface="Abel"/>
              <a:ea typeface="Abel"/>
              <a:cs typeface="Abel"/>
              <a:sym typeface="Abel"/>
            </a:endParaRPr>
          </a:p>
        </p:txBody>
      </p:sp>
      <p:sp>
        <p:nvSpPr>
          <p:cNvPr id="237" name="Google Shape;237;p24"/>
          <p:cNvSpPr txBox="1"/>
          <p:nvPr/>
        </p:nvSpPr>
        <p:spPr>
          <a:xfrm>
            <a:off x="5349225" y="1887350"/>
            <a:ext cx="2949000" cy="6156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fr">
                <a:solidFill>
                  <a:schemeClr val="lt1"/>
                </a:solidFill>
              </a:rPr>
              <a:t>F</a:t>
            </a:r>
            <a:r>
              <a:rPr lang="fr">
                <a:solidFill>
                  <a:schemeClr val="lt1"/>
                </a:solidFill>
              </a:rPr>
              <a:t>acilité</a:t>
            </a:r>
            <a:r>
              <a:rPr lang="fr">
                <a:solidFill>
                  <a:schemeClr val="lt1"/>
                </a:solidFill>
              </a:rPr>
              <a:t> </a:t>
            </a:r>
            <a:r>
              <a:rPr lang="fr">
                <a:solidFill>
                  <a:schemeClr val="lt1"/>
                </a:solidFill>
              </a:rPr>
              <a:t>d'évolution grâce à la séparation des responsabilités</a:t>
            </a:r>
            <a:r>
              <a:rPr lang="fr">
                <a:solidFill>
                  <a:schemeClr val="lt1"/>
                </a:solidFill>
              </a:rPr>
              <a:t> </a:t>
            </a:r>
            <a:endParaRPr>
              <a:solidFill>
                <a:schemeClr val="lt1"/>
              </a:solidFill>
            </a:endParaRPr>
          </a:p>
        </p:txBody>
      </p:sp>
      <p:sp>
        <p:nvSpPr>
          <p:cNvPr id="238" name="Google Shape;238;p24"/>
          <p:cNvSpPr/>
          <p:nvPr/>
        </p:nvSpPr>
        <p:spPr>
          <a:xfrm flipH="1" rot="10800000">
            <a:off x="-25025" y="-50200"/>
            <a:ext cx="1426800" cy="1339200"/>
          </a:xfrm>
          <a:prstGeom prst="rtTriangle">
            <a:avLst/>
          </a:prstGeom>
          <a:solidFill>
            <a:srgbClr val="F0BA35"/>
          </a:solid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9" name="Google Shape;239;p24"/>
          <p:cNvCxnSpPr/>
          <p:nvPr/>
        </p:nvCxnSpPr>
        <p:spPr>
          <a:xfrm flipH="1" rot="10800000">
            <a:off x="-112625" y="12600"/>
            <a:ext cx="1889400" cy="1789500"/>
          </a:xfrm>
          <a:prstGeom prst="straightConnector1">
            <a:avLst/>
          </a:prstGeom>
          <a:noFill/>
          <a:ln cap="flat" cmpd="sng" w="19050">
            <a:solidFill>
              <a:srgbClr val="F0BA35"/>
            </a:solidFill>
            <a:prstDash val="solid"/>
            <a:round/>
            <a:headEnd len="sm" w="sm" type="none"/>
            <a:tailEnd len="sm" w="sm" type="none"/>
          </a:ln>
        </p:spPr>
      </p:cxnSp>
      <p:sp>
        <p:nvSpPr>
          <p:cNvPr id="240" name="Google Shape;240;p24"/>
          <p:cNvSpPr txBox="1"/>
          <p:nvPr/>
        </p:nvSpPr>
        <p:spPr>
          <a:xfrm>
            <a:off x="3790825" y="3272125"/>
            <a:ext cx="231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lt1"/>
                </a:solidFill>
              </a:rPr>
              <a:t>Passage à l’échelle</a:t>
            </a:r>
            <a:endParaRPr>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5"/>
          <p:cNvSpPr/>
          <p:nvPr/>
        </p:nvSpPr>
        <p:spPr>
          <a:xfrm>
            <a:off x="0" y="0"/>
            <a:ext cx="9144000" cy="5143500"/>
          </a:xfrm>
          <a:prstGeom prst="rect">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5"/>
          <p:cNvSpPr txBox="1"/>
          <p:nvPr/>
        </p:nvSpPr>
        <p:spPr>
          <a:xfrm>
            <a:off x="2052900" y="712138"/>
            <a:ext cx="5038200" cy="723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400"/>
              <a:buFont typeface="Arial"/>
              <a:buNone/>
            </a:pPr>
            <a:r>
              <a:rPr b="1" lang="fr" sz="3500">
                <a:solidFill>
                  <a:srgbClr val="FCBD24"/>
                </a:solidFill>
                <a:latin typeface="Times New Roman"/>
                <a:ea typeface="Times New Roman"/>
                <a:cs typeface="Times New Roman"/>
                <a:sym typeface="Times New Roman"/>
              </a:rPr>
              <a:t>Inconvénients</a:t>
            </a:r>
            <a:endParaRPr b="1" i="0" sz="3500" u="none" cap="none" strike="noStrike">
              <a:solidFill>
                <a:srgbClr val="FCBD24"/>
              </a:solidFill>
              <a:latin typeface="Times New Roman"/>
              <a:ea typeface="Times New Roman"/>
              <a:cs typeface="Times New Roman"/>
              <a:sym typeface="Times New Roman"/>
            </a:endParaRPr>
          </a:p>
        </p:txBody>
      </p:sp>
      <p:sp>
        <p:nvSpPr>
          <p:cNvPr id="247" name="Google Shape;247;p25"/>
          <p:cNvSpPr txBox="1"/>
          <p:nvPr/>
        </p:nvSpPr>
        <p:spPr>
          <a:xfrm>
            <a:off x="1776775" y="2235825"/>
            <a:ext cx="2100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lt1"/>
                </a:solidFill>
              </a:rPr>
              <a:t>Nécessite de gérer</a:t>
            </a:r>
            <a:endParaRPr>
              <a:solidFill>
                <a:schemeClr val="lt1"/>
              </a:solidFill>
            </a:endParaRPr>
          </a:p>
          <a:p>
            <a:pPr indent="0" lvl="0" marL="0" rtl="0" algn="l">
              <a:spcBef>
                <a:spcPts val="0"/>
              </a:spcBef>
              <a:spcAft>
                <a:spcPts val="0"/>
              </a:spcAft>
              <a:buNone/>
            </a:pPr>
            <a:r>
              <a:rPr lang="fr">
                <a:solidFill>
                  <a:schemeClr val="lt1"/>
                </a:solidFill>
              </a:rPr>
              <a:t>l</a:t>
            </a:r>
            <a:r>
              <a:rPr lang="fr">
                <a:solidFill>
                  <a:schemeClr val="lt1"/>
                </a:solidFill>
              </a:rPr>
              <a:t>'hétérogénéité de l’application </a:t>
            </a:r>
            <a:endParaRPr sz="1200">
              <a:solidFill>
                <a:schemeClr val="lt1"/>
              </a:solidFill>
            </a:endParaRPr>
          </a:p>
        </p:txBody>
      </p:sp>
      <p:sp>
        <p:nvSpPr>
          <p:cNvPr id="248" name="Google Shape;248;p25"/>
          <p:cNvSpPr txBox="1"/>
          <p:nvPr/>
        </p:nvSpPr>
        <p:spPr>
          <a:xfrm>
            <a:off x="883478" y="2363175"/>
            <a:ext cx="622800" cy="57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fr" sz="4000">
                <a:solidFill>
                  <a:srgbClr val="FCBD24"/>
                </a:solidFill>
                <a:latin typeface="Abel"/>
                <a:ea typeface="Abel"/>
                <a:cs typeface="Abel"/>
                <a:sym typeface="Abel"/>
              </a:rPr>
              <a:t>1.</a:t>
            </a:r>
            <a:endParaRPr sz="4000">
              <a:solidFill>
                <a:srgbClr val="FCBD24"/>
              </a:solidFill>
              <a:latin typeface="Abel"/>
              <a:ea typeface="Abel"/>
              <a:cs typeface="Abel"/>
              <a:sym typeface="Abel"/>
            </a:endParaRPr>
          </a:p>
        </p:txBody>
      </p:sp>
      <p:sp>
        <p:nvSpPr>
          <p:cNvPr id="249" name="Google Shape;249;p25"/>
          <p:cNvSpPr txBox="1"/>
          <p:nvPr/>
        </p:nvSpPr>
        <p:spPr>
          <a:xfrm>
            <a:off x="4572003" y="2235813"/>
            <a:ext cx="622800" cy="57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fr" sz="4000">
                <a:solidFill>
                  <a:srgbClr val="FCBD24"/>
                </a:solidFill>
                <a:latin typeface="Abel"/>
                <a:ea typeface="Abel"/>
                <a:cs typeface="Abel"/>
                <a:sym typeface="Abel"/>
              </a:rPr>
              <a:t>2.</a:t>
            </a:r>
            <a:endParaRPr sz="4000">
              <a:solidFill>
                <a:srgbClr val="FCBD24"/>
              </a:solidFill>
              <a:latin typeface="Abel"/>
              <a:ea typeface="Abel"/>
              <a:cs typeface="Abel"/>
              <a:sym typeface="Abel"/>
            </a:endParaRPr>
          </a:p>
        </p:txBody>
      </p:sp>
      <p:sp>
        <p:nvSpPr>
          <p:cNvPr id="250" name="Google Shape;250;p25"/>
          <p:cNvSpPr txBox="1"/>
          <p:nvPr/>
        </p:nvSpPr>
        <p:spPr>
          <a:xfrm>
            <a:off x="5421850" y="2371650"/>
            <a:ext cx="23721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fr">
                <a:solidFill>
                  <a:schemeClr val="lt1"/>
                </a:solidFill>
              </a:rPr>
              <a:t>P</a:t>
            </a:r>
            <a:r>
              <a:rPr lang="fr">
                <a:solidFill>
                  <a:schemeClr val="lt1"/>
                </a:solidFill>
              </a:rPr>
              <a:t>roblème</a:t>
            </a:r>
            <a:r>
              <a:rPr lang="fr">
                <a:solidFill>
                  <a:schemeClr val="lt1"/>
                </a:solidFill>
              </a:rPr>
              <a:t> à la distribution</a:t>
            </a:r>
            <a:endParaRPr>
              <a:solidFill>
                <a:schemeClr val="lt1"/>
              </a:solidFill>
            </a:endParaRPr>
          </a:p>
        </p:txBody>
      </p:sp>
      <p:sp>
        <p:nvSpPr>
          <p:cNvPr id="251" name="Google Shape;251;p25"/>
          <p:cNvSpPr/>
          <p:nvPr/>
        </p:nvSpPr>
        <p:spPr>
          <a:xfrm flipH="1" rot="10800000">
            <a:off x="-25025" y="-50200"/>
            <a:ext cx="1426800" cy="1339200"/>
          </a:xfrm>
          <a:prstGeom prst="rtTriangle">
            <a:avLst/>
          </a:prstGeom>
          <a:solidFill>
            <a:srgbClr val="F0BA35"/>
          </a:solid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2" name="Google Shape;252;p25"/>
          <p:cNvCxnSpPr/>
          <p:nvPr/>
        </p:nvCxnSpPr>
        <p:spPr>
          <a:xfrm flipH="1" rot="10800000">
            <a:off x="-112625" y="12600"/>
            <a:ext cx="1889400" cy="1789500"/>
          </a:xfrm>
          <a:prstGeom prst="straightConnector1">
            <a:avLst/>
          </a:prstGeom>
          <a:noFill/>
          <a:ln cap="flat" cmpd="sng" w="19050">
            <a:solidFill>
              <a:srgbClr val="F0BA35"/>
            </a:solidFill>
            <a:prstDash val="solid"/>
            <a:round/>
            <a:headEnd len="sm" w="sm" type="none"/>
            <a:tailEnd len="sm" w="sm"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6"/>
          <p:cNvSpPr/>
          <p:nvPr/>
        </p:nvSpPr>
        <p:spPr>
          <a:xfrm flipH="1" rot="10800000">
            <a:off x="-25025" y="-50200"/>
            <a:ext cx="1426800" cy="1339200"/>
          </a:xfrm>
          <a:prstGeom prst="rtTriangle">
            <a:avLst/>
          </a:prstGeom>
          <a:solidFill>
            <a:srgbClr val="F0BA35"/>
          </a:solid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6"/>
          <p:cNvSpPr/>
          <p:nvPr/>
        </p:nvSpPr>
        <p:spPr>
          <a:xfrm rot="-5400000">
            <a:off x="5482475" y="1463100"/>
            <a:ext cx="5149800" cy="2173500"/>
          </a:xfrm>
          <a:prstGeom prst="triangle">
            <a:avLst>
              <a:gd fmla="val 50000" name="adj"/>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9" name="Google Shape;259;p26"/>
          <p:cNvCxnSpPr/>
          <p:nvPr/>
        </p:nvCxnSpPr>
        <p:spPr>
          <a:xfrm flipH="1" rot="10800000">
            <a:off x="-112625" y="12600"/>
            <a:ext cx="1889400" cy="1789500"/>
          </a:xfrm>
          <a:prstGeom prst="straightConnector1">
            <a:avLst/>
          </a:prstGeom>
          <a:noFill/>
          <a:ln cap="flat" cmpd="sng" w="19050">
            <a:solidFill>
              <a:srgbClr val="F0BA35"/>
            </a:solidFill>
            <a:prstDash val="solid"/>
            <a:round/>
            <a:headEnd len="sm" w="sm" type="none"/>
            <a:tailEnd len="sm" w="sm" type="none"/>
          </a:ln>
        </p:spPr>
      </p:cxnSp>
      <p:sp>
        <p:nvSpPr>
          <p:cNvPr id="260" name="Google Shape;260;p26"/>
          <p:cNvSpPr txBox="1"/>
          <p:nvPr/>
        </p:nvSpPr>
        <p:spPr>
          <a:xfrm>
            <a:off x="495375" y="2199388"/>
            <a:ext cx="7238100" cy="1226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fr" sz="3500">
                <a:solidFill>
                  <a:srgbClr val="202122"/>
                </a:solidFill>
                <a:highlight>
                  <a:schemeClr val="lt1"/>
                </a:highlight>
                <a:latin typeface="Times New Roman"/>
                <a:ea typeface="Times New Roman"/>
                <a:cs typeface="Times New Roman"/>
                <a:sym typeface="Times New Roman"/>
              </a:rPr>
              <a:t>Architecture orientée service </a:t>
            </a:r>
            <a:endParaRPr i="0" sz="3500" u="none" cap="none" strike="noStrike">
              <a:solidFill>
                <a:srgbClr val="000000"/>
              </a:solidFill>
              <a:highlight>
                <a:schemeClr val="lt1"/>
              </a:highlight>
              <a:latin typeface="Times New Roman"/>
              <a:ea typeface="Times New Roman"/>
              <a:cs typeface="Times New Roman"/>
              <a:sym typeface="Times New Roman"/>
            </a:endParaRPr>
          </a:p>
        </p:txBody>
      </p:sp>
      <p:cxnSp>
        <p:nvCxnSpPr>
          <p:cNvPr id="261" name="Google Shape;261;p26"/>
          <p:cNvCxnSpPr/>
          <p:nvPr/>
        </p:nvCxnSpPr>
        <p:spPr>
          <a:xfrm>
            <a:off x="1131150" y="3266300"/>
            <a:ext cx="1202100" cy="0"/>
          </a:xfrm>
          <a:prstGeom prst="straightConnector1">
            <a:avLst/>
          </a:prstGeom>
          <a:noFill/>
          <a:ln cap="flat" cmpd="sng" w="114300">
            <a:solidFill>
              <a:srgbClr val="CCCCCC"/>
            </a:solidFill>
            <a:prstDash val="solid"/>
            <a:round/>
            <a:headEnd len="sm" w="sm" type="none"/>
            <a:tailEnd len="sm" w="sm" type="none"/>
          </a:ln>
        </p:spPr>
      </p:cxnSp>
      <p:sp>
        <p:nvSpPr>
          <p:cNvPr id="262" name="Google Shape;262;p26"/>
          <p:cNvSpPr/>
          <p:nvPr/>
        </p:nvSpPr>
        <p:spPr>
          <a:xfrm>
            <a:off x="6105625" y="3348025"/>
            <a:ext cx="3109200" cy="1859400"/>
          </a:xfrm>
          <a:prstGeom prst="triangl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6"/>
          <p:cNvSpPr/>
          <p:nvPr/>
        </p:nvSpPr>
        <p:spPr>
          <a:xfrm>
            <a:off x="7455350" y="4336200"/>
            <a:ext cx="1351800" cy="807300"/>
          </a:xfrm>
          <a:prstGeom prst="triangle">
            <a:avLst>
              <a:gd fmla="val 50000"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4" name="Google Shape;264;p26"/>
          <p:cNvPicPr preferRelativeResize="0"/>
          <p:nvPr/>
        </p:nvPicPr>
        <p:blipFill rotWithShape="1">
          <a:blip r:embed="rId3">
            <a:alphaModFix/>
          </a:blip>
          <a:srcRect b="0" l="0" r="0" t="0"/>
          <a:stretch/>
        </p:blipFill>
        <p:spPr>
          <a:xfrm>
            <a:off x="6418950" y="151063"/>
            <a:ext cx="1434400" cy="936674"/>
          </a:xfrm>
          <a:prstGeom prst="rect">
            <a:avLst/>
          </a:prstGeom>
          <a:noFill/>
          <a:ln>
            <a:noFill/>
          </a:ln>
        </p:spPr>
      </p:pic>
      <p:grpSp>
        <p:nvGrpSpPr>
          <p:cNvPr id="265" name="Google Shape;265;p26"/>
          <p:cNvGrpSpPr/>
          <p:nvPr/>
        </p:nvGrpSpPr>
        <p:grpSpPr>
          <a:xfrm>
            <a:off x="869980" y="3556265"/>
            <a:ext cx="1724446" cy="936695"/>
            <a:chOff x="634175" y="2986275"/>
            <a:chExt cx="3147949" cy="1458344"/>
          </a:xfrm>
        </p:grpSpPr>
        <p:cxnSp>
          <p:nvCxnSpPr>
            <p:cNvPr id="266" name="Google Shape;266;p26"/>
            <p:cNvCxnSpPr>
              <a:stCxn id="267" idx="4"/>
              <a:endCxn id="268" idx="0"/>
            </p:cNvCxnSpPr>
            <p:nvPr/>
          </p:nvCxnSpPr>
          <p:spPr>
            <a:xfrm>
              <a:off x="929975" y="3577875"/>
              <a:ext cx="591300" cy="275100"/>
            </a:xfrm>
            <a:prstGeom prst="straightConnector1">
              <a:avLst/>
            </a:prstGeom>
            <a:noFill/>
            <a:ln cap="flat" cmpd="sng" w="19050">
              <a:solidFill>
                <a:srgbClr val="435D74"/>
              </a:solidFill>
              <a:prstDash val="solid"/>
              <a:round/>
              <a:headEnd len="med" w="med" type="none"/>
              <a:tailEnd len="med" w="med" type="none"/>
            </a:ln>
          </p:spPr>
        </p:cxnSp>
        <p:cxnSp>
          <p:nvCxnSpPr>
            <p:cNvPr id="269" name="Google Shape;269;p26"/>
            <p:cNvCxnSpPr>
              <a:stCxn id="268" idx="0"/>
              <a:endCxn id="270" idx="4"/>
            </p:cNvCxnSpPr>
            <p:nvPr/>
          </p:nvCxnSpPr>
          <p:spPr>
            <a:xfrm flipH="1" rot="10800000">
              <a:off x="1521366" y="3577919"/>
              <a:ext cx="686700" cy="275100"/>
            </a:xfrm>
            <a:prstGeom prst="straightConnector1">
              <a:avLst/>
            </a:prstGeom>
            <a:noFill/>
            <a:ln cap="flat" cmpd="sng" w="19050">
              <a:solidFill>
                <a:srgbClr val="435D74"/>
              </a:solidFill>
              <a:prstDash val="solid"/>
              <a:round/>
              <a:headEnd len="med" w="med" type="none"/>
              <a:tailEnd len="med" w="med" type="none"/>
            </a:ln>
          </p:spPr>
        </p:cxnSp>
        <p:cxnSp>
          <p:nvCxnSpPr>
            <p:cNvPr id="271" name="Google Shape;271;p26"/>
            <p:cNvCxnSpPr>
              <a:stCxn id="270" idx="4"/>
              <a:endCxn id="272" idx="0"/>
            </p:cNvCxnSpPr>
            <p:nvPr/>
          </p:nvCxnSpPr>
          <p:spPr>
            <a:xfrm>
              <a:off x="2208152" y="3577875"/>
              <a:ext cx="686700" cy="275100"/>
            </a:xfrm>
            <a:prstGeom prst="straightConnector1">
              <a:avLst/>
            </a:prstGeom>
            <a:noFill/>
            <a:ln cap="flat" cmpd="sng" w="19050">
              <a:solidFill>
                <a:srgbClr val="435D74"/>
              </a:solidFill>
              <a:prstDash val="solid"/>
              <a:round/>
              <a:headEnd len="med" w="med" type="none"/>
              <a:tailEnd len="med" w="med" type="none"/>
            </a:ln>
          </p:spPr>
        </p:cxnSp>
        <p:cxnSp>
          <p:nvCxnSpPr>
            <p:cNvPr id="273" name="Google Shape;273;p26"/>
            <p:cNvCxnSpPr>
              <a:stCxn id="272" idx="0"/>
              <a:endCxn id="274" idx="4"/>
            </p:cNvCxnSpPr>
            <p:nvPr/>
          </p:nvCxnSpPr>
          <p:spPr>
            <a:xfrm flipH="1" rot="10800000">
              <a:off x="2894933" y="3577918"/>
              <a:ext cx="591300" cy="275100"/>
            </a:xfrm>
            <a:prstGeom prst="straightConnector1">
              <a:avLst/>
            </a:prstGeom>
            <a:noFill/>
            <a:ln cap="flat" cmpd="sng" w="19050">
              <a:solidFill>
                <a:srgbClr val="435D74"/>
              </a:solidFill>
              <a:prstDash val="solid"/>
              <a:round/>
              <a:headEnd len="med" w="med" type="none"/>
              <a:tailEnd len="med" w="med" type="none"/>
            </a:ln>
          </p:spPr>
        </p:cxnSp>
        <p:sp>
          <p:nvSpPr>
            <p:cNvPr id="274" name="Google Shape;274;p26"/>
            <p:cNvSpPr/>
            <p:nvPr/>
          </p:nvSpPr>
          <p:spPr>
            <a:xfrm>
              <a:off x="3190524" y="2986275"/>
              <a:ext cx="591600" cy="591600"/>
            </a:xfrm>
            <a:prstGeom prst="ellipse">
              <a:avLst/>
            </a:prstGeom>
            <a:solidFill>
              <a:srgbClr val="A5B7C6"/>
            </a:solidFill>
            <a:ln cap="flat" cmpd="sng" w="19050">
              <a:solidFill>
                <a:srgbClr val="435D7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00C3B1"/>
                </a:solidFill>
                <a:latin typeface="Calibri"/>
                <a:ea typeface="Calibri"/>
                <a:cs typeface="Calibri"/>
                <a:sym typeface="Calibri"/>
              </a:endParaRPr>
            </a:p>
          </p:txBody>
        </p:sp>
        <p:sp>
          <p:nvSpPr>
            <p:cNvPr id="270" name="Google Shape;270;p26"/>
            <p:cNvSpPr/>
            <p:nvPr/>
          </p:nvSpPr>
          <p:spPr>
            <a:xfrm>
              <a:off x="1912352" y="2986275"/>
              <a:ext cx="591600" cy="591600"/>
            </a:xfrm>
            <a:prstGeom prst="ellipse">
              <a:avLst/>
            </a:prstGeom>
            <a:solidFill>
              <a:srgbClr val="A5B7C6"/>
            </a:solidFill>
            <a:ln cap="flat" cmpd="sng" w="19050">
              <a:solidFill>
                <a:srgbClr val="435D7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00C3B1"/>
                </a:solidFill>
                <a:latin typeface="Calibri"/>
                <a:ea typeface="Calibri"/>
                <a:cs typeface="Calibri"/>
                <a:sym typeface="Calibri"/>
              </a:endParaRPr>
            </a:p>
          </p:txBody>
        </p:sp>
        <p:sp>
          <p:nvSpPr>
            <p:cNvPr id="267" name="Google Shape;267;p26"/>
            <p:cNvSpPr/>
            <p:nvPr/>
          </p:nvSpPr>
          <p:spPr>
            <a:xfrm>
              <a:off x="634175" y="2986275"/>
              <a:ext cx="591600" cy="591600"/>
            </a:xfrm>
            <a:prstGeom prst="ellipse">
              <a:avLst/>
            </a:prstGeom>
            <a:solidFill>
              <a:srgbClr val="A5B7C6"/>
            </a:solidFill>
            <a:ln cap="flat" cmpd="sng" w="19050">
              <a:solidFill>
                <a:srgbClr val="435D7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00C3B1"/>
                </a:solidFill>
                <a:latin typeface="Calibri"/>
                <a:ea typeface="Calibri"/>
                <a:cs typeface="Calibri"/>
                <a:sym typeface="Calibri"/>
              </a:endParaRPr>
            </a:p>
          </p:txBody>
        </p:sp>
        <p:sp>
          <p:nvSpPr>
            <p:cNvPr id="272" name="Google Shape;272;p26"/>
            <p:cNvSpPr/>
            <p:nvPr/>
          </p:nvSpPr>
          <p:spPr>
            <a:xfrm>
              <a:off x="2599133" y="3853018"/>
              <a:ext cx="591600" cy="591600"/>
            </a:xfrm>
            <a:prstGeom prst="ellipse">
              <a:avLst/>
            </a:prstGeom>
            <a:solidFill>
              <a:srgbClr val="A5B7C6"/>
            </a:solidFill>
            <a:ln cap="flat" cmpd="sng" w="19050">
              <a:solidFill>
                <a:srgbClr val="435D7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00C3B1"/>
                </a:solidFill>
                <a:latin typeface="Calibri"/>
                <a:ea typeface="Calibri"/>
                <a:cs typeface="Calibri"/>
                <a:sym typeface="Calibri"/>
              </a:endParaRPr>
            </a:p>
          </p:txBody>
        </p:sp>
        <p:sp>
          <p:nvSpPr>
            <p:cNvPr id="268" name="Google Shape;268;p26"/>
            <p:cNvSpPr/>
            <p:nvPr/>
          </p:nvSpPr>
          <p:spPr>
            <a:xfrm>
              <a:off x="1225566" y="3853019"/>
              <a:ext cx="591600" cy="591600"/>
            </a:xfrm>
            <a:prstGeom prst="ellipse">
              <a:avLst/>
            </a:prstGeom>
            <a:solidFill>
              <a:srgbClr val="A5B7C6"/>
            </a:solidFill>
            <a:ln cap="flat" cmpd="sng" w="19050">
              <a:solidFill>
                <a:srgbClr val="435D7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7"/>
          <p:cNvSpPr/>
          <p:nvPr/>
        </p:nvSpPr>
        <p:spPr>
          <a:xfrm>
            <a:off x="0" y="0"/>
            <a:ext cx="9144000" cy="5143500"/>
          </a:xfrm>
          <a:prstGeom prst="rect">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7"/>
          <p:cNvSpPr txBox="1"/>
          <p:nvPr/>
        </p:nvSpPr>
        <p:spPr>
          <a:xfrm>
            <a:off x="2052900" y="712138"/>
            <a:ext cx="5038200" cy="723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400"/>
              <a:buFont typeface="Arial"/>
              <a:buNone/>
            </a:pPr>
            <a:r>
              <a:rPr b="1" lang="fr" sz="3500">
                <a:solidFill>
                  <a:srgbClr val="FCBD24"/>
                </a:solidFill>
                <a:latin typeface="Times New Roman"/>
                <a:ea typeface="Times New Roman"/>
                <a:cs typeface="Times New Roman"/>
                <a:sym typeface="Times New Roman"/>
              </a:rPr>
              <a:t>Description</a:t>
            </a:r>
            <a:endParaRPr b="1" i="0" sz="3500" u="none" cap="none" strike="noStrike">
              <a:solidFill>
                <a:srgbClr val="FCBD24"/>
              </a:solidFill>
              <a:latin typeface="Times New Roman"/>
              <a:ea typeface="Times New Roman"/>
              <a:cs typeface="Times New Roman"/>
              <a:sym typeface="Times New Roman"/>
            </a:endParaRPr>
          </a:p>
        </p:txBody>
      </p:sp>
      <p:sp>
        <p:nvSpPr>
          <p:cNvPr id="281" name="Google Shape;281;p27"/>
          <p:cNvSpPr txBox="1"/>
          <p:nvPr/>
        </p:nvSpPr>
        <p:spPr>
          <a:xfrm>
            <a:off x="1321200" y="1586313"/>
            <a:ext cx="6501600" cy="2586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fr" sz="1200">
                <a:solidFill>
                  <a:schemeClr val="lt1"/>
                </a:solidFill>
              </a:rPr>
              <a:t>Il permet la création d'applications modulaires, flexibles et interopérables en utilisant des services indépendants et réutilisables. L'objectif principal de l'architecture SOA est de favoriser l'intégration et l'interconnexion des différents composants d'un système distribué.</a:t>
            </a:r>
            <a:endParaRPr sz="1200">
              <a:solidFill>
                <a:schemeClr val="lt1"/>
              </a:solidFill>
            </a:endParaRPr>
          </a:p>
          <a:p>
            <a:pPr indent="0" lvl="0" marL="0" rtl="0" algn="l">
              <a:lnSpc>
                <a:spcPct val="150000"/>
              </a:lnSpc>
              <a:spcBef>
                <a:spcPts val="0"/>
              </a:spcBef>
              <a:spcAft>
                <a:spcPts val="0"/>
              </a:spcAft>
              <a:buNone/>
            </a:pPr>
            <a:r>
              <a:rPr lang="fr" sz="1200">
                <a:solidFill>
                  <a:srgbClr val="CC0000"/>
                </a:solidFill>
                <a:highlight>
                  <a:srgbClr val="EA9999"/>
                </a:highlight>
              </a:rPr>
              <a:t>Le piège ?</a:t>
            </a:r>
            <a:endParaRPr sz="1200">
              <a:solidFill>
                <a:srgbClr val="CC0000"/>
              </a:solidFill>
              <a:highlight>
                <a:srgbClr val="EA9999"/>
              </a:highlight>
            </a:endParaRPr>
          </a:p>
          <a:p>
            <a:pPr indent="0" lvl="0" marL="0" rtl="0" algn="l">
              <a:lnSpc>
                <a:spcPct val="150000"/>
              </a:lnSpc>
              <a:spcBef>
                <a:spcPts val="0"/>
              </a:spcBef>
              <a:spcAft>
                <a:spcPts val="0"/>
              </a:spcAft>
              <a:buNone/>
            </a:pPr>
            <a:r>
              <a:rPr lang="fr" sz="1200">
                <a:solidFill>
                  <a:srgbClr val="F9F9F9"/>
                </a:solidFill>
              </a:rPr>
              <a:t>On le confond souvent avec l’</a:t>
            </a:r>
            <a:r>
              <a:rPr lang="fr" sz="1200">
                <a:solidFill>
                  <a:srgbClr val="A4C2F4"/>
                </a:solidFill>
              </a:rPr>
              <a:t>architecture n-tiers</a:t>
            </a:r>
            <a:r>
              <a:rPr lang="fr" sz="1200">
                <a:solidFill>
                  <a:srgbClr val="F9F9F9"/>
                </a:solidFill>
              </a:rPr>
              <a:t>. Pourtant, voici leur objectif principal :</a:t>
            </a:r>
            <a:endParaRPr sz="1200">
              <a:solidFill>
                <a:srgbClr val="F9F9F9"/>
              </a:solidFill>
            </a:endParaRPr>
          </a:p>
          <a:p>
            <a:pPr indent="-304800" lvl="0" marL="457200" rtl="0" algn="l">
              <a:lnSpc>
                <a:spcPct val="150000"/>
              </a:lnSpc>
              <a:spcBef>
                <a:spcPts val="0"/>
              </a:spcBef>
              <a:spcAft>
                <a:spcPts val="0"/>
              </a:spcAft>
              <a:buClr>
                <a:srgbClr val="F9F9F9"/>
              </a:buClr>
              <a:buSzPts val="1200"/>
              <a:buChar char="-"/>
            </a:pPr>
            <a:r>
              <a:rPr lang="fr" sz="1200">
                <a:solidFill>
                  <a:srgbClr val="F9F9F9"/>
                </a:solidFill>
              </a:rPr>
              <a:t>SOA est centrée sur la création de services réutilisables et autonomes.</a:t>
            </a:r>
            <a:endParaRPr sz="1200">
              <a:solidFill>
                <a:srgbClr val="F9F9F9"/>
              </a:solidFill>
            </a:endParaRPr>
          </a:p>
          <a:p>
            <a:pPr indent="-304800" lvl="0" marL="457200" rtl="0" algn="l">
              <a:lnSpc>
                <a:spcPct val="150000"/>
              </a:lnSpc>
              <a:spcBef>
                <a:spcPts val="0"/>
              </a:spcBef>
              <a:spcAft>
                <a:spcPts val="0"/>
              </a:spcAft>
              <a:buClr>
                <a:srgbClr val="F9F9F9"/>
              </a:buClr>
              <a:buSzPts val="1200"/>
              <a:buChar char="-"/>
            </a:pPr>
            <a:r>
              <a:rPr lang="fr" sz="1200">
                <a:solidFill>
                  <a:srgbClr val="F9F9F9"/>
                </a:solidFill>
              </a:rPr>
              <a:t>N-tiers est centrée sur la séparation des responsabilités en couches, l’implémentation suit ensuite. Autrement, nous pourrions appliquer SOA dans N-tiers pour séparer la responsabilité des couches.</a:t>
            </a:r>
            <a:endParaRPr sz="1200">
              <a:solidFill>
                <a:srgbClr val="F9F9F9"/>
              </a:solidFill>
            </a:endParaRPr>
          </a:p>
        </p:txBody>
      </p:sp>
      <p:sp>
        <p:nvSpPr>
          <p:cNvPr id="282" name="Google Shape;282;p27"/>
          <p:cNvSpPr/>
          <p:nvPr/>
        </p:nvSpPr>
        <p:spPr>
          <a:xfrm flipH="1" rot="10800000">
            <a:off x="-25025" y="-50200"/>
            <a:ext cx="1426800" cy="1339200"/>
          </a:xfrm>
          <a:prstGeom prst="rtTriangle">
            <a:avLst/>
          </a:prstGeom>
          <a:solidFill>
            <a:srgbClr val="F0BA35"/>
          </a:solid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3" name="Google Shape;283;p27"/>
          <p:cNvCxnSpPr/>
          <p:nvPr/>
        </p:nvCxnSpPr>
        <p:spPr>
          <a:xfrm flipH="1" rot="10800000">
            <a:off x="-112625" y="12600"/>
            <a:ext cx="1889400" cy="1789500"/>
          </a:xfrm>
          <a:prstGeom prst="straightConnector1">
            <a:avLst/>
          </a:prstGeom>
          <a:noFill/>
          <a:ln cap="flat" cmpd="sng" w="19050">
            <a:solidFill>
              <a:srgbClr val="F0BA35"/>
            </a:solidFill>
            <a:prstDash val="solid"/>
            <a:round/>
            <a:headEnd len="sm" w="sm" type="none"/>
            <a:tailEnd len="sm" w="sm" type="none"/>
          </a:ln>
        </p:spPr>
      </p:cxnSp>
      <p:sp>
        <p:nvSpPr>
          <p:cNvPr id="284" name="Google Shape;284;p27"/>
          <p:cNvSpPr txBox="1"/>
          <p:nvPr/>
        </p:nvSpPr>
        <p:spPr>
          <a:xfrm>
            <a:off x="1477650" y="4469625"/>
            <a:ext cx="6188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200">
                <a:solidFill>
                  <a:schemeClr val="lt1"/>
                </a:solidFill>
              </a:rPr>
              <a:t>Plus de docs :</a:t>
            </a:r>
            <a:br>
              <a:rPr lang="fr"/>
            </a:br>
            <a:r>
              <a:rPr lang="fr" sz="1100" u="sng">
                <a:solidFill>
                  <a:schemeClr val="hlink"/>
                </a:solidFill>
                <a:hlinkClick r:id="rId3"/>
              </a:rPr>
              <a:t>https://www.redhat.com/en/topics/cloud-native-apps/what-is-service-oriented-architecture</a:t>
            </a:r>
            <a:endParaRPr sz="11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8"/>
          <p:cNvSpPr/>
          <p:nvPr/>
        </p:nvSpPr>
        <p:spPr>
          <a:xfrm flipH="1" rot="10800000">
            <a:off x="-25025" y="-50200"/>
            <a:ext cx="1426800" cy="1339200"/>
          </a:xfrm>
          <a:prstGeom prst="rtTriangle">
            <a:avLst/>
          </a:prstGeom>
          <a:solidFill>
            <a:srgbClr val="F0BA35"/>
          </a:solid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8"/>
          <p:cNvSpPr/>
          <p:nvPr/>
        </p:nvSpPr>
        <p:spPr>
          <a:xfrm rot="-5400000">
            <a:off x="5482475" y="1463100"/>
            <a:ext cx="5149800" cy="2173500"/>
          </a:xfrm>
          <a:prstGeom prst="triangle">
            <a:avLst>
              <a:gd fmla="val 50000" name="adj"/>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1" name="Google Shape;291;p28"/>
          <p:cNvCxnSpPr/>
          <p:nvPr/>
        </p:nvCxnSpPr>
        <p:spPr>
          <a:xfrm flipH="1" rot="10800000">
            <a:off x="-112625" y="12600"/>
            <a:ext cx="1889400" cy="1789500"/>
          </a:xfrm>
          <a:prstGeom prst="straightConnector1">
            <a:avLst/>
          </a:prstGeom>
          <a:noFill/>
          <a:ln cap="flat" cmpd="sng" w="19050">
            <a:solidFill>
              <a:srgbClr val="F0BA35"/>
            </a:solidFill>
            <a:prstDash val="solid"/>
            <a:round/>
            <a:headEnd len="sm" w="sm" type="none"/>
            <a:tailEnd len="sm" w="sm" type="none"/>
          </a:ln>
        </p:spPr>
      </p:cxnSp>
      <p:sp>
        <p:nvSpPr>
          <p:cNvPr id="292" name="Google Shape;292;p28"/>
          <p:cNvSpPr txBox="1"/>
          <p:nvPr/>
        </p:nvSpPr>
        <p:spPr>
          <a:xfrm>
            <a:off x="495375" y="2199388"/>
            <a:ext cx="7238100" cy="1226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fr" sz="3500">
                <a:solidFill>
                  <a:srgbClr val="202122"/>
                </a:solidFill>
                <a:highlight>
                  <a:schemeClr val="lt1"/>
                </a:highlight>
                <a:latin typeface="Times New Roman"/>
                <a:ea typeface="Times New Roman"/>
                <a:cs typeface="Times New Roman"/>
                <a:sym typeface="Times New Roman"/>
              </a:rPr>
              <a:t>Comparaison</a:t>
            </a:r>
            <a:endParaRPr i="0" sz="3500" u="none" cap="none" strike="noStrike">
              <a:solidFill>
                <a:srgbClr val="000000"/>
              </a:solidFill>
              <a:highlight>
                <a:schemeClr val="lt1"/>
              </a:highlight>
              <a:latin typeface="Times New Roman"/>
              <a:ea typeface="Times New Roman"/>
              <a:cs typeface="Times New Roman"/>
              <a:sym typeface="Times New Roman"/>
            </a:endParaRPr>
          </a:p>
        </p:txBody>
      </p:sp>
      <p:cxnSp>
        <p:nvCxnSpPr>
          <p:cNvPr id="293" name="Google Shape;293;p28"/>
          <p:cNvCxnSpPr/>
          <p:nvPr/>
        </p:nvCxnSpPr>
        <p:spPr>
          <a:xfrm>
            <a:off x="1131150" y="3266300"/>
            <a:ext cx="1202100" cy="0"/>
          </a:xfrm>
          <a:prstGeom prst="straightConnector1">
            <a:avLst/>
          </a:prstGeom>
          <a:noFill/>
          <a:ln cap="flat" cmpd="sng" w="114300">
            <a:solidFill>
              <a:srgbClr val="CCCCCC"/>
            </a:solidFill>
            <a:prstDash val="solid"/>
            <a:round/>
            <a:headEnd len="sm" w="sm" type="none"/>
            <a:tailEnd len="sm" w="sm" type="none"/>
          </a:ln>
        </p:spPr>
      </p:cxnSp>
      <p:sp>
        <p:nvSpPr>
          <p:cNvPr id="294" name="Google Shape;294;p28"/>
          <p:cNvSpPr/>
          <p:nvPr/>
        </p:nvSpPr>
        <p:spPr>
          <a:xfrm>
            <a:off x="6105625" y="3348025"/>
            <a:ext cx="3109200" cy="1859400"/>
          </a:xfrm>
          <a:prstGeom prst="triangl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8"/>
          <p:cNvSpPr/>
          <p:nvPr/>
        </p:nvSpPr>
        <p:spPr>
          <a:xfrm>
            <a:off x="7455350" y="4336200"/>
            <a:ext cx="1351800" cy="807300"/>
          </a:xfrm>
          <a:prstGeom prst="triangle">
            <a:avLst>
              <a:gd fmla="val 50000"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96" name="Google Shape;296;p28"/>
          <p:cNvPicPr preferRelativeResize="0"/>
          <p:nvPr/>
        </p:nvPicPr>
        <p:blipFill rotWithShape="1">
          <a:blip r:embed="rId3">
            <a:alphaModFix/>
          </a:blip>
          <a:srcRect b="0" l="0" r="0" t="0"/>
          <a:stretch/>
        </p:blipFill>
        <p:spPr>
          <a:xfrm>
            <a:off x="6418950" y="151063"/>
            <a:ext cx="1434400" cy="936674"/>
          </a:xfrm>
          <a:prstGeom prst="rect">
            <a:avLst/>
          </a:prstGeom>
          <a:noFill/>
          <a:ln>
            <a:noFill/>
          </a:ln>
        </p:spPr>
      </p:pic>
      <p:grpSp>
        <p:nvGrpSpPr>
          <p:cNvPr id="297" name="Google Shape;297;p28"/>
          <p:cNvGrpSpPr/>
          <p:nvPr/>
        </p:nvGrpSpPr>
        <p:grpSpPr>
          <a:xfrm>
            <a:off x="869980" y="3556265"/>
            <a:ext cx="1724446" cy="936695"/>
            <a:chOff x="634175" y="2986275"/>
            <a:chExt cx="3147949" cy="1458344"/>
          </a:xfrm>
        </p:grpSpPr>
        <p:cxnSp>
          <p:nvCxnSpPr>
            <p:cNvPr id="298" name="Google Shape;298;p28"/>
            <p:cNvCxnSpPr>
              <a:stCxn id="299" idx="4"/>
              <a:endCxn id="300" idx="0"/>
            </p:cNvCxnSpPr>
            <p:nvPr/>
          </p:nvCxnSpPr>
          <p:spPr>
            <a:xfrm>
              <a:off x="929975" y="3577875"/>
              <a:ext cx="591300" cy="275100"/>
            </a:xfrm>
            <a:prstGeom prst="straightConnector1">
              <a:avLst/>
            </a:prstGeom>
            <a:noFill/>
            <a:ln cap="flat" cmpd="sng" w="19050">
              <a:solidFill>
                <a:srgbClr val="435D74"/>
              </a:solidFill>
              <a:prstDash val="solid"/>
              <a:round/>
              <a:headEnd len="med" w="med" type="none"/>
              <a:tailEnd len="med" w="med" type="none"/>
            </a:ln>
          </p:spPr>
        </p:cxnSp>
        <p:cxnSp>
          <p:nvCxnSpPr>
            <p:cNvPr id="301" name="Google Shape;301;p28"/>
            <p:cNvCxnSpPr>
              <a:stCxn id="300" idx="0"/>
              <a:endCxn id="302" idx="4"/>
            </p:cNvCxnSpPr>
            <p:nvPr/>
          </p:nvCxnSpPr>
          <p:spPr>
            <a:xfrm flipH="1" rot="10800000">
              <a:off x="1521366" y="3577919"/>
              <a:ext cx="686700" cy="275100"/>
            </a:xfrm>
            <a:prstGeom prst="straightConnector1">
              <a:avLst/>
            </a:prstGeom>
            <a:noFill/>
            <a:ln cap="flat" cmpd="sng" w="19050">
              <a:solidFill>
                <a:srgbClr val="435D74"/>
              </a:solidFill>
              <a:prstDash val="solid"/>
              <a:round/>
              <a:headEnd len="med" w="med" type="none"/>
              <a:tailEnd len="med" w="med" type="none"/>
            </a:ln>
          </p:spPr>
        </p:cxnSp>
        <p:cxnSp>
          <p:nvCxnSpPr>
            <p:cNvPr id="303" name="Google Shape;303;p28"/>
            <p:cNvCxnSpPr>
              <a:stCxn id="302" idx="4"/>
              <a:endCxn id="304" idx="0"/>
            </p:cNvCxnSpPr>
            <p:nvPr/>
          </p:nvCxnSpPr>
          <p:spPr>
            <a:xfrm>
              <a:off x="2208152" y="3577875"/>
              <a:ext cx="686700" cy="275100"/>
            </a:xfrm>
            <a:prstGeom prst="straightConnector1">
              <a:avLst/>
            </a:prstGeom>
            <a:noFill/>
            <a:ln cap="flat" cmpd="sng" w="19050">
              <a:solidFill>
                <a:srgbClr val="435D74"/>
              </a:solidFill>
              <a:prstDash val="solid"/>
              <a:round/>
              <a:headEnd len="med" w="med" type="none"/>
              <a:tailEnd len="med" w="med" type="none"/>
            </a:ln>
          </p:spPr>
        </p:cxnSp>
        <p:cxnSp>
          <p:nvCxnSpPr>
            <p:cNvPr id="305" name="Google Shape;305;p28"/>
            <p:cNvCxnSpPr>
              <a:stCxn id="304" idx="0"/>
              <a:endCxn id="306" idx="4"/>
            </p:cNvCxnSpPr>
            <p:nvPr/>
          </p:nvCxnSpPr>
          <p:spPr>
            <a:xfrm flipH="1" rot="10800000">
              <a:off x="2894933" y="3577918"/>
              <a:ext cx="591300" cy="275100"/>
            </a:xfrm>
            <a:prstGeom prst="straightConnector1">
              <a:avLst/>
            </a:prstGeom>
            <a:noFill/>
            <a:ln cap="flat" cmpd="sng" w="19050">
              <a:solidFill>
                <a:srgbClr val="435D74"/>
              </a:solidFill>
              <a:prstDash val="solid"/>
              <a:round/>
              <a:headEnd len="med" w="med" type="none"/>
              <a:tailEnd len="med" w="med" type="none"/>
            </a:ln>
          </p:spPr>
        </p:cxnSp>
        <p:sp>
          <p:nvSpPr>
            <p:cNvPr id="306" name="Google Shape;306;p28"/>
            <p:cNvSpPr/>
            <p:nvPr/>
          </p:nvSpPr>
          <p:spPr>
            <a:xfrm>
              <a:off x="3190524" y="2986275"/>
              <a:ext cx="591600" cy="591600"/>
            </a:xfrm>
            <a:prstGeom prst="ellipse">
              <a:avLst/>
            </a:prstGeom>
            <a:solidFill>
              <a:srgbClr val="A5B7C6"/>
            </a:solidFill>
            <a:ln cap="flat" cmpd="sng" w="19050">
              <a:solidFill>
                <a:srgbClr val="435D7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00C3B1"/>
                </a:solidFill>
                <a:latin typeface="Calibri"/>
                <a:ea typeface="Calibri"/>
                <a:cs typeface="Calibri"/>
                <a:sym typeface="Calibri"/>
              </a:endParaRPr>
            </a:p>
          </p:txBody>
        </p:sp>
        <p:sp>
          <p:nvSpPr>
            <p:cNvPr id="302" name="Google Shape;302;p28"/>
            <p:cNvSpPr/>
            <p:nvPr/>
          </p:nvSpPr>
          <p:spPr>
            <a:xfrm>
              <a:off x="1912352" y="2986275"/>
              <a:ext cx="591600" cy="591600"/>
            </a:xfrm>
            <a:prstGeom prst="ellipse">
              <a:avLst/>
            </a:prstGeom>
            <a:solidFill>
              <a:srgbClr val="A5B7C6"/>
            </a:solidFill>
            <a:ln cap="flat" cmpd="sng" w="19050">
              <a:solidFill>
                <a:srgbClr val="435D7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00C3B1"/>
                </a:solidFill>
                <a:latin typeface="Calibri"/>
                <a:ea typeface="Calibri"/>
                <a:cs typeface="Calibri"/>
                <a:sym typeface="Calibri"/>
              </a:endParaRPr>
            </a:p>
          </p:txBody>
        </p:sp>
        <p:sp>
          <p:nvSpPr>
            <p:cNvPr id="299" name="Google Shape;299;p28"/>
            <p:cNvSpPr/>
            <p:nvPr/>
          </p:nvSpPr>
          <p:spPr>
            <a:xfrm>
              <a:off x="634175" y="2986275"/>
              <a:ext cx="591600" cy="591600"/>
            </a:xfrm>
            <a:prstGeom prst="ellipse">
              <a:avLst/>
            </a:prstGeom>
            <a:solidFill>
              <a:srgbClr val="A5B7C6"/>
            </a:solidFill>
            <a:ln cap="flat" cmpd="sng" w="19050">
              <a:solidFill>
                <a:srgbClr val="435D7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00C3B1"/>
                </a:solidFill>
                <a:latin typeface="Calibri"/>
                <a:ea typeface="Calibri"/>
                <a:cs typeface="Calibri"/>
                <a:sym typeface="Calibri"/>
              </a:endParaRPr>
            </a:p>
          </p:txBody>
        </p:sp>
        <p:sp>
          <p:nvSpPr>
            <p:cNvPr id="304" name="Google Shape;304;p28"/>
            <p:cNvSpPr/>
            <p:nvPr/>
          </p:nvSpPr>
          <p:spPr>
            <a:xfrm>
              <a:off x="2599133" y="3853018"/>
              <a:ext cx="591600" cy="591600"/>
            </a:xfrm>
            <a:prstGeom prst="ellipse">
              <a:avLst/>
            </a:prstGeom>
            <a:solidFill>
              <a:srgbClr val="A5B7C6"/>
            </a:solidFill>
            <a:ln cap="flat" cmpd="sng" w="19050">
              <a:solidFill>
                <a:srgbClr val="435D7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00C3B1"/>
                </a:solidFill>
                <a:latin typeface="Calibri"/>
                <a:ea typeface="Calibri"/>
                <a:cs typeface="Calibri"/>
                <a:sym typeface="Calibri"/>
              </a:endParaRPr>
            </a:p>
          </p:txBody>
        </p:sp>
        <p:sp>
          <p:nvSpPr>
            <p:cNvPr id="300" name="Google Shape;300;p28"/>
            <p:cNvSpPr/>
            <p:nvPr/>
          </p:nvSpPr>
          <p:spPr>
            <a:xfrm>
              <a:off x="1225566" y="3853019"/>
              <a:ext cx="591600" cy="591600"/>
            </a:xfrm>
            <a:prstGeom prst="ellipse">
              <a:avLst/>
            </a:prstGeom>
            <a:solidFill>
              <a:srgbClr val="A5B7C6"/>
            </a:solidFill>
            <a:ln cap="flat" cmpd="sng" w="19050">
              <a:solidFill>
                <a:srgbClr val="435D7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9"/>
          <p:cNvSpPr/>
          <p:nvPr/>
        </p:nvSpPr>
        <p:spPr>
          <a:xfrm>
            <a:off x="0" y="0"/>
            <a:ext cx="9144000" cy="5143500"/>
          </a:xfrm>
          <a:prstGeom prst="rect">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9"/>
          <p:cNvSpPr txBox="1"/>
          <p:nvPr/>
        </p:nvSpPr>
        <p:spPr>
          <a:xfrm>
            <a:off x="2052900" y="351800"/>
            <a:ext cx="5596800" cy="1800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400"/>
              <a:buFont typeface="Arial"/>
              <a:buNone/>
            </a:pPr>
            <a:r>
              <a:rPr b="1" lang="fr" sz="3500">
                <a:solidFill>
                  <a:srgbClr val="FCBD24"/>
                </a:solidFill>
                <a:latin typeface="Times New Roman"/>
                <a:ea typeface="Times New Roman"/>
                <a:cs typeface="Times New Roman"/>
                <a:sym typeface="Times New Roman"/>
              </a:rPr>
              <a:t>Architecture monolithique VS</a:t>
            </a:r>
            <a:br>
              <a:rPr b="1" lang="fr" sz="3500">
                <a:solidFill>
                  <a:srgbClr val="FCBD24"/>
                </a:solidFill>
                <a:latin typeface="Times New Roman"/>
                <a:ea typeface="Times New Roman"/>
                <a:cs typeface="Times New Roman"/>
                <a:sym typeface="Times New Roman"/>
              </a:rPr>
            </a:br>
            <a:r>
              <a:rPr b="1" lang="fr" sz="3500">
                <a:solidFill>
                  <a:srgbClr val="FCBD24"/>
                </a:solidFill>
                <a:latin typeface="Times New Roman"/>
                <a:ea typeface="Times New Roman"/>
                <a:cs typeface="Times New Roman"/>
                <a:sym typeface="Times New Roman"/>
              </a:rPr>
              <a:t>Architecture 1-tier</a:t>
            </a:r>
            <a:endParaRPr b="1" i="0" sz="3500" u="none" cap="none" strike="noStrike">
              <a:solidFill>
                <a:srgbClr val="FCBD24"/>
              </a:solidFill>
              <a:latin typeface="Times New Roman"/>
              <a:ea typeface="Times New Roman"/>
              <a:cs typeface="Times New Roman"/>
              <a:sym typeface="Times New Roman"/>
            </a:endParaRPr>
          </a:p>
        </p:txBody>
      </p:sp>
      <p:sp>
        <p:nvSpPr>
          <p:cNvPr id="313" name="Google Shape;313;p29"/>
          <p:cNvSpPr/>
          <p:nvPr/>
        </p:nvSpPr>
        <p:spPr>
          <a:xfrm flipH="1" rot="10800000">
            <a:off x="-25025" y="-50200"/>
            <a:ext cx="1426800" cy="1339200"/>
          </a:xfrm>
          <a:prstGeom prst="rtTriangle">
            <a:avLst/>
          </a:prstGeom>
          <a:solidFill>
            <a:srgbClr val="F0BA35"/>
          </a:solid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4" name="Google Shape;314;p29"/>
          <p:cNvCxnSpPr/>
          <p:nvPr/>
        </p:nvCxnSpPr>
        <p:spPr>
          <a:xfrm flipH="1" rot="10800000">
            <a:off x="-112625" y="12600"/>
            <a:ext cx="1889400" cy="1789500"/>
          </a:xfrm>
          <a:prstGeom prst="straightConnector1">
            <a:avLst/>
          </a:prstGeom>
          <a:noFill/>
          <a:ln cap="flat" cmpd="sng" w="19050">
            <a:solidFill>
              <a:srgbClr val="F0BA35"/>
            </a:solidFill>
            <a:prstDash val="solid"/>
            <a:round/>
            <a:headEnd len="sm" w="sm" type="none"/>
            <a:tailEnd len="sm" w="sm" type="none"/>
          </a:ln>
        </p:spPr>
      </p:cxnSp>
      <p:sp>
        <p:nvSpPr>
          <p:cNvPr id="315" name="Google Shape;315;p29"/>
          <p:cNvSpPr txBox="1"/>
          <p:nvPr/>
        </p:nvSpPr>
        <p:spPr>
          <a:xfrm>
            <a:off x="2119500" y="2828725"/>
            <a:ext cx="5463600" cy="1754700"/>
          </a:xfrm>
          <a:prstGeom prst="rect">
            <a:avLst/>
          </a:prstGeom>
          <a:noFill/>
          <a:ln>
            <a:noFill/>
          </a:ln>
        </p:spPr>
        <p:txBody>
          <a:bodyPr anchorCtr="0" anchor="t" bIns="91425" lIns="91425" spcFirstLastPara="1" rIns="91425" wrap="square" tIns="91425">
            <a:spAutoFit/>
          </a:bodyPr>
          <a:lstStyle/>
          <a:p>
            <a:pPr indent="-304800" lvl="0" marL="457200" rtl="0" algn="l">
              <a:lnSpc>
                <a:spcPct val="150000"/>
              </a:lnSpc>
              <a:spcBef>
                <a:spcPts val="0"/>
              </a:spcBef>
              <a:spcAft>
                <a:spcPts val="0"/>
              </a:spcAft>
              <a:buClr>
                <a:schemeClr val="lt1"/>
              </a:buClr>
              <a:buSzPts val="1200"/>
              <a:buChar char="●"/>
            </a:pPr>
            <a:r>
              <a:rPr lang="fr" sz="1200">
                <a:solidFill>
                  <a:schemeClr val="lt1"/>
                </a:solidFill>
              </a:rPr>
              <a:t>Comment décririez-vous chacun de ces architectures ?</a:t>
            </a:r>
            <a:endParaRPr sz="1200">
              <a:solidFill>
                <a:schemeClr val="lt1"/>
              </a:solidFill>
            </a:endParaRPr>
          </a:p>
          <a:p>
            <a:pPr indent="-304800" lvl="0" marL="457200" rtl="0" algn="l">
              <a:lnSpc>
                <a:spcPct val="150000"/>
              </a:lnSpc>
              <a:spcBef>
                <a:spcPts val="0"/>
              </a:spcBef>
              <a:spcAft>
                <a:spcPts val="0"/>
              </a:spcAft>
              <a:buClr>
                <a:schemeClr val="lt1"/>
              </a:buClr>
              <a:buSzPts val="1200"/>
              <a:buChar char="●"/>
            </a:pPr>
            <a:r>
              <a:rPr lang="fr" sz="1200">
                <a:solidFill>
                  <a:schemeClr val="lt1"/>
                </a:solidFill>
              </a:rPr>
              <a:t>Quels sont leurs objectifs et cas d’utilisations respectifs ?</a:t>
            </a:r>
            <a:endParaRPr sz="1200">
              <a:solidFill>
                <a:schemeClr val="lt1"/>
              </a:solidFill>
            </a:endParaRPr>
          </a:p>
          <a:p>
            <a:pPr indent="-304800" lvl="0" marL="457200" rtl="0" algn="l">
              <a:lnSpc>
                <a:spcPct val="150000"/>
              </a:lnSpc>
              <a:spcBef>
                <a:spcPts val="0"/>
              </a:spcBef>
              <a:spcAft>
                <a:spcPts val="0"/>
              </a:spcAft>
              <a:buClr>
                <a:schemeClr val="lt1"/>
              </a:buClr>
              <a:buSzPts val="1200"/>
              <a:buChar char="●"/>
            </a:pPr>
            <a:r>
              <a:rPr lang="fr" sz="1200">
                <a:solidFill>
                  <a:schemeClr val="lt1"/>
                </a:solidFill>
              </a:rPr>
              <a:t>Qu’est ce qui les différencie ?</a:t>
            </a:r>
            <a:endParaRPr sz="1200">
              <a:solidFill>
                <a:schemeClr val="lt1"/>
              </a:solidFill>
            </a:endParaRPr>
          </a:p>
          <a:p>
            <a:pPr indent="-304800" lvl="0" marL="457200" rtl="0" algn="l">
              <a:lnSpc>
                <a:spcPct val="150000"/>
              </a:lnSpc>
              <a:spcBef>
                <a:spcPts val="0"/>
              </a:spcBef>
              <a:spcAft>
                <a:spcPts val="0"/>
              </a:spcAft>
              <a:buClr>
                <a:schemeClr val="lt1"/>
              </a:buClr>
              <a:buSzPts val="1200"/>
              <a:buChar char="●"/>
            </a:pPr>
            <a:r>
              <a:rPr lang="fr" sz="1200">
                <a:solidFill>
                  <a:schemeClr val="lt1"/>
                </a:solidFill>
              </a:rPr>
              <a:t>Quelles sont leurs similitudes ? </a:t>
            </a:r>
            <a:endParaRPr sz="1200">
              <a:solidFill>
                <a:schemeClr val="lt1"/>
              </a:solidFill>
            </a:endParaRPr>
          </a:p>
          <a:p>
            <a:pPr indent="-304800" lvl="0" marL="457200" rtl="0" algn="l">
              <a:lnSpc>
                <a:spcPct val="150000"/>
              </a:lnSpc>
              <a:spcBef>
                <a:spcPts val="0"/>
              </a:spcBef>
              <a:spcAft>
                <a:spcPts val="0"/>
              </a:spcAft>
              <a:buClr>
                <a:schemeClr val="lt1"/>
              </a:buClr>
              <a:buSzPts val="1200"/>
              <a:buChar char="●"/>
            </a:pPr>
            <a:r>
              <a:rPr lang="fr" sz="1200">
                <a:solidFill>
                  <a:schemeClr val="lt1"/>
                </a:solidFill>
              </a:rPr>
              <a:t>Pouvons - nous les utiliser simultanément ?</a:t>
            </a:r>
            <a:endParaRPr sz="1200">
              <a:solidFill>
                <a:schemeClr val="lt1"/>
              </a:solidFill>
            </a:endParaRPr>
          </a:p>
          <a:p>
            <a:pPr indent="0" lvl="0" marL="0" rtl="0" algn="l">
              <a:lnSpc>
                <a:spcPct val="150000"/>
              </a:lnSpc>
              <a:spcBef>
                <a:spcPts val="0"/>
              </a:spcBef>
              <a:spcAft>
                <a:spcPts val="0"/>
              </a:spcAft>
              <a:buNone/>
            </a:pPr>
            <a:r>
              <a:rPr lang="fr" sz="1200">
                <a:solidFill>
                  <a:schemeClr val="lt1"/>
                </a:solidFill>
              </a:rPr>
              <a:t>Créez un tableau sur Google Sheets ou Docs pour faciliter la comparaison.</a:t>
            </a:r>
            <a:endParaRPr sz="12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0"/>
          <p:cNvSpPr/>
          <p:nvPr/>
        </p:nvSpPr>
        <p:spPr>
          <a:xfrm>
            <a:off x="0" y="0"/>
            <a:ext cx="9144000" cy="5143500"/>
          </a:xfrm>
          <a:prstGeom prst="rect">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30"/>
          <p:cNvSpPr txBox="1"/>
          <p:nvPr/>
        </p:nvSpPr>
        <p:spPr>
          <a:xfrm>
            <a:off x="2052900" y="212600"/>
            <a:ext cx="5596800" cy="3201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400"/>
              <a:buFont typeface="Arial"/>
              <a:buNone/>
            </a:pPr>
            <a:r>
              <a:rPr b="1" lang="fr" sz="2800">
                <a:solidFill>
                  <a:srgbClr val="FCBD24"/>
                </a:solidFill>
                <a:latin typeface="Times New Roman"/>
                <a:ea typeface="Times New Roman"/>
                <a:cs typeface="Times New Roman"/>
                <a:sym typeface="Times New Roman"/>
              </a:rPr>
              <a:t>Architecture MVC</a:t>
            </a:r>
            <a:endParaRPr b="1" sz="2800">
              <a:solidFill>
                <a:srgbClr val="FCBD24"/>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400"/>
              <a:buFont typeface="Arial"/>
              <a:buNone/>
            </a:pPr>
            <a:r>
              <a:rPr b="1" lang="fr" sz="2800">
                <a:solidFill>
                  <a:srgbClr val="FCBD24"/>
                </a:solidFill>
                <a:latin typeface="Times New Roman"/>
                <a:ea typeface="Times New Roman"/>
                <a:cs typeface="Times New Roman"/>
                <a:sym typeface="Times New Roman"/>
              </a:rPr>
              <a:t> VS</a:t>
            </a:r>
            <a:br>
              <a:rPr b="1" lang="fr" sz="2800">
                <a:solidFill>
                  <a:srgbClr val="FCBD24"/>
                </a:solidFill>
                <a:latin typeface="Times New Roman"/>
                <a:ea typeface="Times New Roman"/>
                <a:cs typeface="Times New Roman"/>
                <a:sym typeface="Times New Roman"/>
              </a:rPr>
            </a:br>
            <a:r>
              <a:rPr b="1" lang="fr" sz="2800">
                <a:solidFill>
                  <a:srgbClr val="FCBD24"/>
                </a:solidFill>
                <a:latin typeface="Times New Roman"/>
                <a:ea typeface="Times New Roman"/>
                <a:cs typeface="Times New Roman"/>
                <a:sym typeface="Times New Roman"/>
              </a:rPr>
              <a:t>Architecture N-tiers</a:t>
            </a:r>
            <a:br>
              <a:rPr b="1" lang="fr" sz="2800">
                <a:solidFill>
                  <a:srgbClr val="FCBD24"/>
                </a:solidFill>
                <a:latin typeface="Times New Roman"/>
                <a:ea typeface="Times New Roman"/>
                <a:cs typeface="Times New Roman"/>
                <a:sym typeface="Times New Roman"/>
              </a:rPr>
            </a:br>
            <a:r>
              <a:rPr b="1" lang="fr" sz="2800">
                <a:solidFill>
                  <a:srgbClr val="FCBD24"/>
                </a:solidFill>
                <a:latin typeface="Times New Roman"/>
                <a:ea typeface="Times New Roman"/>
                <a:cs typeface="Times New Roman"/>
                <a:sym typeface="Times New Roman"/>
              </a:rPr>
              <a:t>VS</a:t>
            </a:r>
            <a:br>
              <a:rPr b="1" lang="fr" sz="2800">
                <a:solidFill>
                  <a:srgbClr val="FCBD24"/>
                </a:solidFill>
                <a:latin typeface="Times New Roman"/>
                <a:ea typeface="Times New Roman"/>
                <a:cs typeface="Times New Roman"/>
                <a:sym typeface="Times New Roman"/>
              </a:rPr>
            </a:br>
            <a:r>
              <a:rPr b="1" lang="fr" sz="2800">
                <a:solidFill>
                  <a:srgbClr val="FCBD24"/>
                </a:solidFill>
                <a:latin typeface="Times New Roman"/>
                <a:ea typeface="Times New Roman"/>
                <a:cs typeface="Times New Roman"/>
                <a:sym typeface="Times New Roman"/>
              </a:rPr>
              <a:t>Architecture micro-services</a:t>
            </a:r>
            <a:br>
              <a:rPr b="1" lang="fr" sz="2800">
                <a:solidFill>
                  <a:srgbClr val="FCBD24"/>
                </a:solidFill>
                <a:latin typeface="Times New Roman"/>
                <a:ea typeface="Times New Roman"/>
                <a:cs typeface="Times New Roman"/>
                <a:sym typeface="Times New Roman"/>
              </a:rPr>
            </a:br>
            <a:r>
              <a:rPr b="1" lang="fr" sz="2800">
                <a:solidFill>
                  <a:srgbClr val="FCBD24"/>
                </a:solidFill>
                <a:latin typeface="Times New Roman"/>
                <a:ea typeface="Times New Roman"/>
                <a:cs typeface="Times New Roman"/>
                <a:sym typeface="Times New Roman"/>
              </a:rPr>
              <a:t>VS</a:t>
            </a:r>
            <a:br>
              <a:rPr b="1" lang="fr" sz="2800">
                <a:solidFill>
                  <a:srgbClr val="FCBD24"/>
                </a:solidFill>
                <a:latin typeface="Times New Roman"/>
                <a:ea typeface="Times New Roman"/>
                <a:cs typeface="Times New Roman"/>
                <a:sym typeface="Times New Roman"/>
              </a:rPr>
            </a:br>
            <a:r>
              <a:rPr b="1" lang="fr" sz="2800">
                <a:solidFill>
                  <a:srgbClr val="FCBD24"/>
                </a:solidFill>
                <a:latin typeface="Times New Roman"/>
                <a:ea typeface="Times New Roman"/>
                <a:cs typeface="Times New Roman"/>
                <a:sym typeface="Times New Roman"/>
              </a:rPr>
              <a:t>Architecture SOA</a:t>
            </a:r>
            <a:endParaRPr b="1" i="0" sz="2800" u="none" cap="none" strike="noStrike">
              <a:solidFill>
                <a:srgbClr val="FCBD24"/>
              </a:solidFill>
              <a:latin typeface="Times New Roman"/>
              <a:ea typeface="Times New Roman"/>
              <a:cs typeface="Times New Roman"/>
              <a:sym typeface="Times New Roman"/>
            </a:endParaRPr>
          </a:p>
        </p:txBody>
      </p:sp>
      <p:sp>
        <p:nvSpPr>
          <p:cNvPr id="322" name="Google Shape;322;p30"/>
          <p:cNvSpPr txBox="1"/>
          <p:nvPr/>
        </p:nvSpPr>
        <p:spPr>
          <a:xfrm>
            <a:off x="2119500" y="3325250"/>
            <a:ext cx="5463600" cy="1754700"/>
          </a:xfrm>
          <a:prstGeom prst="rect">
            <a:avLst/>
          </a:prstGeom>
          <a:noFill/>
          <a:ln>
            <a:noFill/>
          </a:ln>
        </p:spPr>
        <p:txBody>
          <a:bodyPr anchorCtr="0" anchor="t" bIns="91425" lIns="91425" spcFirstLastPara="1" rIns="91425" wrap="square" tIns="91425">
            <a:spAutoFit/>
          </a:bodyPr>
          <a:lstStyle/>
          <a:p>
            <a:pPr indent="-304800" lvl="0" marL="457200" rtl="0" algn="l">
              <a:lnSpc>
                <a:spcPct val="150000"/>
              </a:lnSpc>
              <a:spcBef>
                <a:spcPts val="0"/>
              </a:spcBef>
              <a:spcAft>
                <a:spcPts val="0"/>
              </a:spcAft>
              <a:buClr>
                <a:schemeClr val="lt1"/>
              </a:buClr>
              <a:buSzPts val="1200"/>
              <a:buChar char="●"/>
            </a:pPr>
            <a:r>
              <a:rPr lang="fr" sz="1200">
                <a:solidFill>
                  <a:schemeClr val="lt1"/>
                </a:solidFill>
              </a:rPr>
              <a:t>Comment décririez-vous chacun de ces architectures ?</a:t>
            </a:r>
            <a:endParaRPr sz="1200">
              <a:solidFill>
                <a:schemeClr val="lt1"/>
              </a:solidFill>
            </a:endParaRPr>
          </a:p>
          <a:p>
            <a:pPr indent="-304800" lvl="0" marL="457200" rtl="0" algn="l">
              <a:lnSpc>
                <a:spcPct val="150000"/>
              </a:lnSpc>
              <a:spcBef>
                <a:spcPts val="0"/>
              </a:spcBef>
              <a:spcAft>
                <a:spcPts val="0"/>
              </a:spcAft>
              <a:buClr>
                <a:schemeClr val="lt1"/>
              </a:buClr>
              <a:buSzPts val="1200"/>
              <a:buChar char="●"/>
            </a:pPr>
            <a:r>
              <a:rPr lang="fr" sz="1200">
                <a:solidFill>
                  <a:schemeClr val="lt1"/>
                </a:solidFill>
              </a:rPr>
              <a:t>Quels sont leurs objectifs et cas d’utilisations respectifs ?</a:t>
            </a:r>
            <a:endParaRPr sz="1200">
              <a:solidFill>
                <a:schemeClr val="lt1"/>
              </a:solidFill>
            </a:endParaRPr>
          </a:p>
          <a:p>
            <a:pPr indent="-304800" lvl="0" marL="457200" rtl="0" algn="l">
              <a:lnSpc>
                <a:spcPct val="150000"/>
              </a:lnSpc>
              <a:spcBef>
                <a:spcPts val="0"/>
              </a:spcBef>
              <a:spcAft>
                <a:spcPts val="0"/>
              </a:spcAft>
              <a:buClr>
                <a:schemeClr val="lt1"/>
              </a:buClr>
              <a:buSzPts val="1200"/>
              <a:buChar char="●"/>
            </a:pPr>
            <a:r>
              <a:rPr lang="fr" sz="1200">
                <a:solidFill>
                  <a:schemeClr val="lt1"/>
                </a:solidFill>
              </a:rPr>
              <a:t>Qu’est ce qui les différencie ?</a:t>
            </a:r>
            <a:endParaRPr sz="1200">
              <a:solidFill>
                <a:schemeClr val="lt1"/>
              </a:solidFill>
            </a:endParaRPr>
          </a:p>
          <a:p>
            <a:pPr indent="-304800" lvl="0" marL="457200" rtl="0" algn="l">
              <a:lnSpc>
                <a:spcPct val="150000"/>
              </a:lnSpc>
              <a:spcBef>
                <a:spcPts val="0"/>
              </a:spcBef>
              <a:spcAft>
                <a:spcPts val="0"/>
              </a:spcAft>
              <a:buClr>
                <a:schemeClr val="lt1"/>
              </a:buClr>
              <a:buSzPts val="1200"/>
              <a:buChar char="●"/>
            </a:pPr>
            <a:r>
              <a:rPr lang="fr" sz="1200">
                <a:solidFill>
                  <a:schemeClr val="lt1"/>
                </a:solidFill>
              </a:rPr>
              <a:t>Quelles sont leurs similitudes ? </a:t>
            </a:r>
            <a:endParaRPr sz="1200">
              <a:solidFill>
                <a:schemeClr val="lt1"/>
              </a:solidFill>
            </a:endParaRPr>
          </a:p>
          <a:p>
            <a:pPr indent="-304800" lvl="0" marL="457200" rtl="0" algn="l">
              <a:lnSpc>
                <a:spcPct val="150000"/>
              </a:lnSpc>
              <a:spcBef>
                <a:spcPts val="0"/>
              </a:spcBef>
              <a:spcAft>
                <a:spcPts val="0"/>
              </a:spcAft>
              <a:buClr>
                <a:schemeClr val="lt1"/>
              </a:buClr>
              <a:buSzPts val="1200"/>
              <a:buChar char="●"/>
            </a:pPr>
            <a:r>
              <a:rPr lang="fr" sz="1200">
                <a:solidFill>
                  <a:schemeClr val="lt1"/>
                </a:solidFill>
              </a:rPr>
              <a:t>Pouvons - nous les utiliser simultanément ?</a:t>
            </a:r>
            <a:endParaRPr sz="1200">
              <a:solidFill>
                <a:schemeClr val="lt1"/>
              </a:solidFill>
            </a:endParaRPr>
          </a:p>
          <a:p>
            <a:pPr indent="0" lvl="0" marL="0" rtl="0" algn="l">
              <a:lnSpc>
                <a:spcPct val="150000"/>
              </a:lnSpc>
              <a:spcBef>
                <a:spcPts val="0"/>
              </a:spcBef>
              <a:spcAft>
                <a:spcPts val="0"/>
              </a:spcAft>
              <a:buNone/>
            </a:pPr>
            <a:r>
              <a:rPr lang="fr" sz="1200">
                <a:solidFill>
                  <a:schemeClr val="lt1"/>
                </a:solidFill>
              </a:rPr>
              <a:t>Créez un tableau sur Google Sheets ou Docs pour faciliter la comparaison.</a:t>
            </a:r>
            <a:endParaRPr sz="1200">
              <a:solidFill>
                <a:schemeClr val="lt1"/>
              </a:solidFill>
            </a:endParaRPr>
          </a:p>
        </p:txBody>
      </p:sp>
      <p:sp>
        <p:nvSpPr>
          <p:cNvPr id="323" name="Google Shape;323;p30"/>
          <p:cNvSpPr/>
          <p:nvPr/>
        </p:nvSpPr>
        <p:spPr>
          <a:xfrm flipH="1" rot="10800000">
            <a:off x="-25025" y="-50200"/>
            <a:ext cx="1426800" cy="1339200"/>
          </a:xfrm>
          <a:prstGeom prst="rtTriangle">
            <a:avLst/>
          </a:prstGeom>
          <a:solidFill>
            <a:srgbClr val="F0BA35"/>
          </a:solid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24" name="Google Shape;324;p30"/>
          <p:cNvCxnSpPr/>
          <p:nvPr/>
        </p:nvCxnSpPr>
        <p:spPr>
          <a:xfrm flipH="1" rot="10800000">
            <a:off x="-112625" y="12600"/>
            <a:ext cx="1889400" cy="1789500"/>
          </a:xfrm>
          <a:prstGeom prst="straightConnector1">
            <a:avLst/>
          </a:prstGeom>
          <a:noFill/>
          <a:ln cap="flat" cmpd="sng" w="19050">
            <a:solidFill>
              <a:srgbClr val="F0BA35"/>
            </a:solidFill>
            <a:prstDash val="solid"/>
            <a:round/>
            <a:headEnd len="sm" w="sm" type="none"/>
            <a:tailEnd len="sm" w="sm"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1"/>
          <p:cNvSpPr/>
          <p:nvPr/>
        </p:nvSpPr>
        <p:spPr>
          <a:xfrm>
            <a:off x="-76214" y="9"/>
            <a:ext cx="9144000" cy="5143500"/>
          </a:xfrm>
          <a:prstGeom prst="rect">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31"/>
          <p:cNvSpPr/>
          <p:nvPr/>
        </p:nvSpPr>
        <p:spPr>
          <a:xfrm rot="-2028013">
            <a:off x="-312278" y="-1938476"/>
            <a:ext cx="4544501" cy="2602159"/>
          </a:xfrm>
          <a:prstGeom prst="rect">
            <a:avLst/>
          </a:prstGeom>
          <a:solidFill>
            <a:srgbClr val="F0BA35"/>
          </a:solid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31"/>
          <p:cNvSpPr/>
          <p:nvPr/>
        </p:nvSpPr>
        <p:spPr>
          <a:xfrm rot="-2439916">
            <a:off x="5096166" y="4041206"/>
            <a:ext cx="4866653" cy="3226853"/>
          </a:xfrm>
          <a:prstGeom prst="rect">
            <a:avLst/>
          </a:prstGeom>
          <a:solidFill>
            <a:srgbClr val="434343"/>
          </a:solid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31"/>
          <p:cNvSpPr txBox="1"/>
          <p:nvPr/>
        </p:nvSpPr>
        <p:spPr>
          <a:xfrm>
            <a:off x="2579775" y="1307600"/>
            <a:ext cx="41691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3" name="Google Shape;333;p31"/>
          <p:cNvSpPr txBox="1"/>
          <p:nvPr/>
        </p:nvSpPr>
        <p:spPr>
          <a:xfrm>
            <a:off x="2393925" y="970425"/>
            <a:ext cx="454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31"/>
          <p:cNvSpPr txBox="1"/>
          <p:nvPr/>
        </p:nvSpPr>
        <p:spPr>
          <a:xfrm>
            <a:off x="2271450" y="922850"/>
            <a:ext cx="4601100" cy="1169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400"/>
              <a:buFont typeface="Arial"/>
              <a:buNone/>
            </a:pPr>
            <a:r>
              <a:rPr b="0" i="0" lang="fr" sz="6400" u="none" cap="none" strike="noStrike">
                <a:solidFill>
                  <a:srgbClr val="FCBD24"/>
                </a:solidFill>
                <a:latin typeface="Arial"/>
                <a:ea typeface="Arial"/>
                <a:cs typeface="Arial"/>
                <a:sym typeface="Arial"/>
              </a:rPr>
              <a:t>MERCI !</a:t>
            </a:r>
            <a:endParaRPr b="0" i="0" sz="6400" u="none" cap="none" strike="noStrike">
              <a:solidFill>
                <a:srgbClr val="FCBD24"/>
              </a:solidFill>
              <a:latin typeface="Arial"/>
              <a:ea typeface="Arial"/>
              <a:cs typeface="Arial"/>
              <a:sym typeface="Arial"/>
            </a:endParaRPr>
          </a:p>
        </p:txBody>
      </p:sp>
      <p:sp>
        <p:nvSpPr>
          <p:cNvPr id="335" name="Google Shape;335;p31"/>
          <p:cNvSpPr txBox="1"/>
          <p:nvPr/>
        </p:nvSpPr>
        <p:spPr>
          <a:xfrm>
            <a:off x="2646113" y="1562500"/>
            <a:ext cx="37671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6" name="Google Shape;336;p31"/>
          <p:cNvSpPr txBox="1"/>
          <p:nvPr/>
        </p:nvSpPr>
        <p:spPr>
          <a:xfrm>
            <a:off x="2271450" y="3315875"/>
            <a:ext cx="46011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fr" sz="800" u="none" cap="none" strike="noStrike">
                <a:solidFill>
                  <a:schemeClr val="lt1"/>
                </a:solidFill>
                <a:latin typeface="EB Garamond"/>
                <a:ea typeface="EB Garamond"/>
                <a:cs typeface="EB Garamond"/>
                <a:sym typeface="EB Garamond"/>
              </a:rPr>
              <a:t>CRÉDIT</a:t>
            </a:r>
            <a:r>
              <a:rPr b="1" i="0" lang="fr" sz="800" u="none" cap="none" strike="noStrike">
                <a:solidFill>
                  <a:schemeClr val="lt1"/>
                </a:solidFill>
                <a:latin typeface="Arial"/>
                <a:ea typeface="Arial"/>
                <a:cs typeface="Arial"/>
                <a:sym typeface="Arial"/>
              </a:rPr>
              <a:t>: </a:t>
            </a:r>
            <a:r>
              <a:rPr b="0" i="0" lang="fr" sz="800" u="none" cap="none" strike="noStrike">
                <a:solidFill>
                  <a:schemeClr val="lt1"/>
                </a:solidFill>
                <a:latin typeface="Arial"/>
                <a:ea typeface="Arial"/>
                <a:cs typeface="Arial"/>
                <a:sym typeface="Arial"/>
              </a:rPr>
              <a:t>Ce template a été créé par </a:t>
            </a:r>
            <a:r>
              <a:rPr b="1" i="0" lang="fr" sz="800" u="none" cap="none" strike="noStrike">
                <a:solidFill>
                  <a:schemeClr val="lt1"/>
                </a:solidFill>
                <a:latin typeface="Arial"/>
                <a:ea typeface="Arial"/>
                <a:cs typeface="Arial"/>
                <a:sym typeface="Arial"/>
              </a:rPr>
              <a:t>Hajatiana, Mayah, N’Itsiaro, Jean Roussel, Antenaina, </a:t>
            </a:r>
            <a:r>
              <a:rPr b="0" i="0" lang="fr" sz="800" u="none" cap="none" strike="noStrike">
                <a:solidFill>
                  <a:schemeClr val="lt1"/>
                </a:solidFill>
                <a:latin typeface="Arial"/>
                <a:ea typeface="Arial"/>
                <a:cs typeface="Arial"/>
                <a:sym typeface="Arial"/>
              </a:rPr>
              <a:t>incluant les icônes par </a:t>
            </a:r>
            <a:r>
              <a:rPr b="1" i="0" lang="fr" sz="800" u="none" cap="none" strike="noStrike">
                <a:solidFill>
                  <a:schemeClr val="lt1"/>
                </a:solidFill>
                <a:latin typeface="Arial"/>
                <a:ea typeface="Arial"/>
                <a:cs typeface="Arial"/>
                <a:sym typeface="Arial"/>
              </a:rPr>
              <a:t>Flaticon</a:t>
            </a:r>
            <a:r>
              <a:rPr b="0" i="0" lang="fr" sz="800" u="none" cap="none" strike="noStrike">
                <a:solidFill>
                  <a:schemeClr val="lt1"/>
                </a:solidFill>
                <a:latin typeface="Arial"/>
                <a:ea typeface="Arial"/>
                <a:cs typeface="Arial"/>
                <a:sym typeface="Arial"/>
              </a:rPr>
              <a:t> et les images qui sont libre de droit d’auteur.</a:t>
            </a:r>
            <a:endParaRPr b="0" i="0" sz="800" u="none" cap="none" strike="noStrike">
              <a:solidFill>
                <a:schemeClr val="lt1"/>
              </a:solidFill>
              <a:latin typeface="Arial"/>
              <a:ea typeface="Arial"/>
              <a:cs typeface="Arial"/>
              <a:sym typeface="Arial"/>
            </a:endParaRPr>
          </a:p>
        </p:txBody>
      </p:sp>
      <p:sp>
        <p:nvSpPr>
          <p:cNvPr id="337" name="Google Shape;337;p31"/>
          <p:cNvSpPr txBox="1"/>
          <p:nvPr/>
        </p:nvSpPr>
        <p:spPr>
          <a:xfrm>
            <a:off x="2248425" y="2290450"/>
            <a:ext cx="4831800" cy="789300"/>
          </a:xfrm>
          <a:prstGeom prst="rect">
            <a:avLst/>
          </a:prstGeom>
          <a:noFill/>
          <a:ln>
            <a:noFill/>
          </a:ln>
        </p:spPr>
        <p:txBody>
          <a:bodyPr anchorCtr="0" anchor="t" bIns="91425" lIns="91425" spcFirstLastPara="1" rIns="91425" wrap="square" tIns="91425">
            <a:spAutoFit/>
          </a:bodyPr>
          <a:lstStyle/>
          <a:p>
            <a:pPr indent="0" lvl="0" marL="0" marR="38100" rtl="0" algn="ctr">
              <a:lnSpc>
                <a:spcPct val="128571"/>
              </a:lnSpc>
              <a:spcBef>
                <a:spcPts val="0"/>
              </a:spcBef>
              <a:spcAft>
                <a:spcPts val="0"/>
              </a:spcAft>
              <a:buClr>
                <a:schemeClr val="dk1"/>
              </a:buClr>
              <a:buSzPts val="1100"/>
              <a:buFont typeface="Arial"/>
              <a:buNone/>
            </a:pPr>
            <a:r>
              <a:rPr lang="fr" sz="1100">
                <a:solidFill>
                  <a:schemeClr val="lt1"/>
                </a:solidFill>
              </a:rPr>
              <a:t>© Copyright HEI Madagascar 2023 - Tous droits réservés</a:t>
            </a:r>
            <a:br>
              <a:rPr lang="fr" sz="1100">
                <a:solidFill>
                  <a:schemeClr val="lt1"/>
                </a:solidFill>
              </a:rPr>
            </a:br>
            <a:r>
              <a:rPr lang="fr" sz="1100">
                <a:solidFill>
                  <a:schemeClr val="lt1"/>
                </a:solidFill>
              </a:rPr>
              <a:t> L’usage de ce document sans autorisation préalable peut entraîner des poursuites judiciaires.</a:t>
            </a:r>
            <a:endParaRPr b="0" i="0" sz="11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p:nvPr/>
        </p:nvSpPr>
        <p:spPr>
          <a:xfrm>
            <a:off x="4904375" y="583300"/>
            <a:ext cx="522000" cy="492600"/>
          </a:xfrm>
          <a:prstGeom prst="ellipse">
            <a:avLst/>
          </a:prstGeom>
          <a:no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68" name="Google Shape;68;p14"/>
          <p:cNvSpPr txBox="1"/>
          <p:nvPr/>
        </p:nvSpPr>
        <p:spPr>
          <a:xfrm>
            <a:off x="4937225" y="3250300"/>
            <a:ext cx="6087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lang="fr" sz="2000"/>
              <a:t>04</a:t>
            </a:r>
            <a:endParaRPr sz="2000"/>
          </a:p>
        </p:txBody>
      </p:sp>
      <p:sp>
        <p:nvSpPr>
          <p:cNvPr id="69" name="Google Shape;69;p14"/>
          <p:cNvSpPr txBox="1"/>
          <p:nvPr/>
        </p:nvSpPr>
        <p:spPr>
          <a:xfrm>
            <a:off x="4937225" y="1503600"/>
            <a:ext cx="6087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fr" sz="2000" u="none" cap="none" strike="noStrike">
                <a:solidFill>
                  <a:srgbClr val="000000"/>
                </a:solidFill>
                <a:latin typeface="Arial"/>
                <a:ea typeface="Arial"/>
                <a:cs typeface="Arial"/>
                <a:sym typeface="Arial"/>
              </a:rPr>
              <a:t>02</a:t>
            </a:r>
            <a:endParaRPr b="0" i="0" sz="2000" u="none" cap="none" strike="noStrike">
              <a:solidFill>
                <a:srgbClr val="000000"/>
              </a:solidFill>
              <a:latin typeface="Arial"/>
              <a:ea typeface="Arial"/>
              <a:cs typeface="Arial"/>
              <a:sym typeface="Arial"/>
            </a:endParaRPr>
          </a:p>
        </p:txBody>
      </p:sp>
      <p:sp>
        <p:nvSpPr>
          <p:cNvPr id="70" name="Google Shape;70;p14"/>
          <p:cNvSpPr/>
          <p:nvPr/>
        </p:nvSpPr>
        <p:spPr>
          <a:xfrm>
            <a:off x="4904375" y="3250300"/>
            <a:ext cx="522000" cy="492600"/>
          </a:xfrm>
          <a:prstGeom prst="ellipse">
            <a:avLst/>
          </a:prstGeom>
          <a:no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71" name="Google Shape;71;p14"/>
          <p:cNvSpPr/>
          <p:nvPr/>
        </p:nvSpPr>
        <p:spPr>
          <a:xfrm>
            <a:off x="4904375" y="1503600"/>
            <a:ext cx="522000" cy="492600"/>
          </a:xfrm>
          <a:prstGeom prst="ellipse">
            <a:avLst/>
          </a:prstGeom>
          <a:no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72" name="Google Shape;72;p14"/>
          <p:cNvSpPr/>
          <p:nvPr/>
        </p:nvSpPr>
        <p:spPr>
          <a:xfrm>
            <a:off x="0" y="0"/>
            <a:ext cx="3990900" cy="51435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4"/>
          <p:cNvSpPr txBox="1"/>
          <p:nvPr/>
        </p:nvSpPr>
        <p:spPr>
          <a:xfrm>
            <a:off x="622200" y="1634600"/>
            <a:ext cx="2377800" cy="569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500"/>
              <a:buFont typeface="Arial"/>
              <a:buNone/>
            </a:pPr>
            <a:r>
              <a:rPr lang="fr" sz="2500">
                <a:solidFill>
                  <a:srgbClr val="F0BA35"/>
                </a:solidFill>
                <a:latin typeface="Times New Roman"/>
                <a:ea typeface="Times New Roman"/>
                <a:cs typeface="Times New Roman"/>
                <a:sym typeface="Times New Roman"/>
              </a:rPr>
              <a:t>PLAN</a:t>
            </a:r>
            <a:endParaRPr i="0" sz="2500" u="none" cap="none" strike="noStrike">
              <a:solidFill>
                <a:srgbClr val="F0BA35"/>
              </a:solidFill>
              <a:latin typeface="Times New Roman"/>
              <a:ea typeface="Times New Roman"/>
              <a:cs typeface="Times New Roman"/>
              <a:sym typeface="Times New Roman"/>
            </a:endParaRPr>
          </a:p>
        </p:txBody>
      </p:sp>
      <p:sp>
        <p:nvSpPr>
          <p:cNvPr id="74" name="Google Shape;74;p14"/>
          <p:cNvSpPr/>
          <p:nvPr/>
        </p:nvSpPr>
        <p:spPr>
          <a:xfrm>
            <a:off x="-12400" y="2466400"/>
            <a:ext cx="2057400" cy="2677200"/>
          </a:xfrm>
          <a:prstGeom prst="rtTriangl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4"/>
          <p:cNvSpPr/>
          <p:nvPr/>
        </p:nvSpPr>
        <p:spPr>
          <a:xfrm>
            <a:off x="0" y="2516000"/>
            <a:ext cx="2466600" cy="2677200"/>
          </a:xfrm>
          <a:prstGeom prst="rtTriangl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6" name="Google Shape;76;p14"/>
          <p:cNvCxnSpPr/>
          <p:nvPr/>
        </p:nvCxnSpPr>
        <p:spPr>
          <a:xfrm>
            <a:off x="1346250" y="2366600"/>
            <a:ext cx="929700" cy="0"/>
          </a:xfrm>
          <a:prstGeom prst="straightConnector1">
            <a:avLst/>
          </a:prstGeom>
          <a:noFill/>
          <a:ln cap="flat" cmpd="sng" w="76200">
            <a:solidFill>
              <a:srgbClr val="D9D9D9"/>
            </a:solidFill>
            <a:prstDash val="solid"/>
            <a:round/>
            <a:headEnd len="sm" w="sm" type="none"/>
            <a:tailEnd len="sm" w="sm" type="none"/>
          </a:ln>
        </p:spPr>
      </p:cxnSp>
      <p:sp>
        <p:nvSpPr>
          <p:cNvPr id="77" name="Google Shape;77;p14"/>
          <p:cNvSpPr txBox="1"/>
          <p:nvPr/>
        </p:nvSpPr>
        <p:spPr>
          <a:xfrm>
            <a:off x="5653950" y="569838"/>
            <a:ext cx="2980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lang="fr"/>
              <a:t>Introduction et définition</a:t>
            </a:r>
            <a:endParaRPr b="1" i="0" u="none" cap="none" strike="noStrike">
              <a:solidFill>
                <a:srgbClr val="000000"/>
              </a:solidFill>
              <a:latin typeface="Arial"/>
              <a:ea typeface="Arial"/>
              <a:cs typeface="Arial"/>
              <a:sym typeface="Arial"/>
            </a:endParaRPr>
          </a:p>
        </p:txBody>
      </p:sp>
      <p:sp>
        <p:nvSpPr>
          <p:cNvPr id="78" name="Google Shape;78;p14"/>
          <p:cNvSpPr txBox="1"/>
          <p:nvPr/>
        </p:nvSpPr>
        <p:spPr>
          <a:xfrm>
            <a:off x="4937225" y="583300"/>
            <a:ext cx="6087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fr" sz="2000" u="none" cap="none" strike="noStrike">
                <a:solidFill>
                  <a:srgbClr val="000000"/>
                </a:solidFill>
                <a:latin typeface="Arial"/>
                <a:ea typeface="Arial"/>
                <a:cs typeface="Arial"/>
                <a:sym typeface="Arial"/>
              </a:rPr>
              <a:t>01</a:t>
            </a:r>
            <a:endParaRPr b="0" i="0" sz="2000" u="none" cap="none" strike="noStrike">
              <a:solidFill>
                <a:srgbClr val="000000"/>
              </a:solidFill>
              <a:latin typeface="Arial"/>
              <a:ea typeface="Arial"/>
              <a:cs typeface="Arial"/>
              <a:sym typeface="Arial"/>
            </a:endParaRPr>
          </a:p>
        </p:txBody>
      </p:sp>
      <p:sp>
        <p:nvSpPr>
          <p:cNvPr id="79" name="Google Shape;79;p14"/>
          <p:cNvSpPr txBox="1"/>
          <p:nvPr/>
        </p:nvSpPr>
        <p:spPr>
          <a:xfrm>
            <a:off x="5653950" y="1564875"/>
            <a:ext cx="2750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lang="fr"/>
              <a:t>Architecture N-tiers</a:t>
            </a:r>
            <a:endParaRPr b="1" i="0" u="none" cap="none" strike="noStrike">
              <a:solidFill>
                <a:srgbClr val="000000"/>
              </a:solidFill>
              <a:latin typeface="Arial"/>
              <a:ea typeface="Arial"/>
              <a:cs typeface="Arial"/>
              <a:sym typeface="Arial"/>
            </a:endParaRPr>
          </a:p>
        </p:txBody>
      </p:sp>
      <p:sp>
        <p:nvSpPr>
          <p:cNvPr id="80" name="Google Shape;80;p14"/>
          <p:cNvSpPr txBox="1"/>
          <p:nvPr/>
        </p:nvSpPr>
        <p:spPr>
          <a:xfrm>
            <a:off x="5653950" y="3258100"/>
            <a:ext cx="3474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lang="fr"/>
              <a:t>Comparaison</a:t>
            </a:r>
            <a:endParaRPr b="1" i="0" u="none" cap="none" strike="noStrike">
              <a:solidFill>
                <a:srgbClr val="000000"/>
              </a:solidFill>
              <a:latin typeface="Arial"/>
              <a:ea typeface="Arial"/>
              <a:cs typeface="Arial"/>
              <a:sym typeface="Arial"/>
            </a:endParaRPr>
          </a:p>
        </p:txBody>
      </p:sp>
      <p:sp>
        <p:nvSpPr>
          <p:cNvPr id="81" name="Google Shape;81;p14"/>
          <p:cNvSpPr/>
          <p:nvPr/>
        </p:nvSpPr>
        <p:spPr>
          <a:xfrm>
            <a:off x="8535300" y="0"/>
            <a:ext cx="608700" cy="660600"/>
          </a:xfrm>
          <a:prstGeom prst="diagStripe">
            <a:avLst>
              <a:gd fmla="val 50000" name="adj"/>
            </a:avLst>
          </a:prstGeom>
          <a:solidFill>
            <a:srgbClr val="F0BA3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4"/>
          <p:cNvSpPr/>
          <p:nvPr/>
        </p:nvSpPr>
        <p:spPr>
          <a:xfrm>
            <a:off x="3990900" y="4423775"/>
            <a:ext cx="608700" cy="774900"/>
          </a:xfrm>
          <a:prstGeom prst="diagStripe">
            <a:avLst>
              <a:gd fmla="val 50000" name="adj"/>
            </a:avLst>
          </a:prstGeom>
          <a:solidFill>
            <a:srgbClr val="F0BA3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4"/>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 </a:t>
            </a:r>
            <a:endParaRPr/>
          </a:p>
        </p:txBody>
      </p:sp>
      <p:sp>
        <p:nvSpPr>
          <p:cNvPr id="84" name="Google Shape;84;p14"/>
          <p:cNvSpPr/>
          <p:nvPr/>
        </p:nvSpPr>
        <p:spPr>
          <a:xfrm>
            <a:off x="4904375" y="2376950"/>
            <a:ext cx="522000" cy="492600"/>
          </a:xfrm>
          <a:prstGeom prst="ellipse">
            <a:avLst/>
          </a:prstGeom>
          <a:no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85" name="Google Shape;85;p14"/>
          <p:cNvSpPr txBox="1"/>
          <p:nvPr/>
        </p:nvSpPr>
        <p:spPr>
          <a:xfrm>
            <a:off x="4937225" y="2376950"/>
            <a:ext cx="6087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fr" sz="2000" u="none" cap="none" strike="noStrike">
                <a:solidFill>
                  <a:srgbClr val="000000"/>
                </a:solidFill>
                <a:latin typeface="Arial"/>
                <a:ea typeface="Arial"/>
                <a:cs typeface="Arial"/>
                <a:sym typeface="Arial"/>
              </a:rPr>
              <a:t>03</a:t>
            </a:r>
            <a:endParaRPr b="0" i="0" sz="2000" u="none" cap="none" strike="noStrike">
              <a:solidFill>
                <a:srgbClr val="000000"/>
              </a:solidFill>
              <a:latin typeface="Arial"/>
              <a:ea typeface="Arial"/>
              <a:cs typeface="Arial"/>
              <a:sym typeface="Arial"/>
            </a:endParaRPr>
          </a:p>
        </p:txBody>
      </p:sp>
      <p:sp>
        <p:nvSpPr>
          <p:cNvPr id="86" name="Google Shape;86;p14"/>
          <p:cNvSpPr txBox="1"/>
          <p:nvPr/>
        </p:nvSpPr>
        <p:spPr>
          <a:xfrm>
            <a:off x="5653950" y="2376950"/>
            <a:ext cx="3594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lang="fr"/>
              <a:t>Architecture orientée service SOA</a:t>
            </a:r>
            <a:endParaRPr b="1" i="0" u="none" cap="none" strike="noStrike">
              <a:solidFill>
                <a:srgbClr val="000000"/>
              </a:solidFill>
              <a:latin typeface="Arial"/>
              <a:ea typeface="Arial"/>
              <a:cs typeface="Arial"/>
              <a:sym typeface="Arial"/>
            </a:endParaRPr>
          </a:p>
        </p:txBody>
      </p:sp>
      <p:pic>
        <p:nvPicPr>
          <p:cNvPr id="87" name="Google Shape;87;p14"/>
          <p:cNvPicPr preferRelativeResize="0"/>
          <p:nvPr/>
        </p:nvPicPr>
        <p:blipFill>
          <a:blip r:embed="rId3">
            <a:alphaModFix/>
          </a:blip>
          <a:stretch>
            <a:fillRect/>
          </a:stretch>
        </p:blipFill>
        <p:spPr>
          <a:xfrm>
            <a:off x="1204250" y="2529200"/>
            <a:ext cx="1213700" cy="1213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5"/>
          <p:cNvSpPr/>
          <p:nvPr/>
        </p:nvSpPr>
        <p:spPr>
          <a:xfrm flipH="1" rot="10800000">
            <a:off x="-25025" y="-50200"/>
            <a:ext cx="1426800" cy="1339200"/>
          </a:xfrm>
          <a:prstGeom prst="rtTriangle">
            <a:avLst/>
          </a:prstGeom>
          <a:solidFill>
            <a:srgbClr val="F0BA35"/>
          </a:solid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5"/>
          <p:cNvSpPr/>
          <p:nvPr/>
        </p:nvSpPr>
        <p:spPr>
          <a:xfrm rot="-5400000">
            <a:off x="5482475" y="1463100"/>
            <a:ext cx="5149800" cy="2173500"/>
          </a:xfrm>
          <a:prstGeom prst="triangle">
            <a:avLst>
              <a:gd fmla="val 50000" name="adj"/>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4" name="Google Shape;94;p15"/>
          <p:cNvCxnSpPr/>
          <p:nvPr/>
        </p:nvCxnSpPr>
        <p:spPr>
          <a:xfrm flipH="1" rot="10800000">
            <a:off x="-112625" y="12600"/>
            <a:ext cx="1889400" cy="1789500"/>
          </a:xfrm>
          <a:prstGeom prst="straightConnector1">
            <a:avLst/>
          </a:prstGeom>
          <a:noFill/>
          <a:ln cap="flat" cmpd="sng" w="19050">
            <a:solidFill>
              <a:srgbClr val="F0BA35"/>
            </a:solidFill>
            <a:prstDash val="solid"/>
            <a:round/>
            <a:headEnd len="sm" w="sm" type="none"/>
            <a:tailEnd len="sm" w="sm" type="none"/>
          </a:ln>
        </p:spPr>
      </p:cxnSp>
      <p:sp>
        <p:nvSpPr>
          <p:cNvPr id="95" name="Google Shape;95;p15"/>
          <p:cNvSpPr txBox="1"/>
          <p:nvPr/>
        </p:nvSpPr>
        <p:spPr>
          <a:xfrm>
            <a:off x="246950" y="1664450"/>
            <a:ext cx="6663600" cy="122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fr" sz="3500">
                <a:solidFill>
                  <a:srgbClr val="202122"/>
                </a:solidFill>
                <a:highlight>
                  <a:schemeClr val="lt1"/>
                </a:highlight>
                <a:latin typeface="Times New Roman"/>
                <a:ea typeface="Times New Roman"/>
                <a:cs typeface="Times New Roman"/>
                <a:sym typeface="Times New Roman"/>
              </a:rPr>
              <a:t>Introduction à l’architecture logicielle </a:t>
            </a:r>
            <a:endParaRPr i="0" sz="3500" u="none" cap="none" strike="noStrike">
              <a:solidFill>
                <a:srgbClr val="000000"/>
              </a:solidFill>
              <a:highlight>
                <a:schemeClr val="lt1"/>
              </a:highlight>
              <a:latin typeface="Times New Roman"/>
              <a:ea typeface="Times New Roman"/>
              <a:cs typeface="Times New Roman"/>
              <a:sym typeface="Times New Roman"/>
            </a:endParaRPr>
          </a:p>
        </p:txBody>
      </p:sp>
      <p:cxnSp>
        <p:nvCxnSpPr>
          <p:cNvPr id="96" name="Google Shape;96;p15"/>
          <p:cNvCxnSpPr/>
          <p:nvPr/>
        </p:nvCxnSpPr>
        <p:spPr>
          <a:xfrm>
            <a:off x="2873875" y="3278400"/>
            <a:ext cx="1202100" cy="0"/>
          </a:xfrm>
          <a:prstGeom prst="straightConnector1">
            <a:avLst/>
          </a:prstGeom>
          <a:noFill/>
          <a:ln cap="flat" cmpd="sng" w="114300">
            <a:solidFill>
              <a:srgbClr val="CCCCCC"/>
            </a:solidFill>
            <a:prstDash val="solid"/>
            <a:round/>
            <a:headEnd len="sm" w="sm" type="none"/>
            <a:tailEnd len="sm" w="sm" type="none"/>
          </a:ln>
        </p:spPr>
      </p:cxnSp>
      <p:sp>
        <p:nvSpPr>
          <p:cNvPr id="97" name="Google Shape;97;p15"/>
          <p:cNvSpPr/>
          <p:nvPr/>
        </p:nvSpPr>
        <p:spPr>
          <a:xfrm>
            <a:off x="6105625" y="3348025"/>
            <a:ext cx="3109200" cy="1859400"/>
          </a:xfrm>
          <a:prstGeom prst="triangl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5"/>
          <p:cNvSpPr/>
          <p:nvPr/>
        </p:nvSpPr>
        <p:spPr>
          <a:xfrm>
            <a:off x="7455350" y="4336200"/>
            <a:ext cx="1351800" cy="807300"/>
          </a:xfrm>
          <a:prstGeom prst="triangle">
            <a:avLst>
              <a:gd fmla="val 50000"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9" name="Google Shape;99;p15"/>
          <p:cNvPicPr preferRelativeResize="0"/>
          <p:nvPr/>
        </p:nvPicPr>
        <p:blipFill rotWithShape="1">
          <a:blip r:embed="rId3">
            <a:alphaModFix/>
          </a:blip>
          <a:srcRect b="0" l="0" r="0" t="0"/>
          <a:stretch/>
        </p:blipFill>
        <p:spPr>
          <a:xfrm>
            <a:off x="6418950" y="151063"/>
            <a:ext cx="1434400" cy="936674"/>
          </a:xfrm>
          <a:prstGeom prst="rect">
            <a:avLst/>
          </a:prstGeom>
          <a:noFill/>
          <a:ln>
            <a:noFill/>
          </a:ln>
        </p:spPr>
      </p:pic>
      <p:grpSp>
        <p:nvGrpSpPr>
          <p:cNvPr id="100" name="Google Shape;100;p15"/>
          <p:cNvGrpSpPr/>
          <p:nvPr/>
        </p:nvGrpSpPr>
        <p:grpSpPr>
          <a:xfrm>
            <a:off x="2873936" y="3536897"/>
            <a:ext cx="1275658" cy="936679"/>
            <a:chOff x="2183288" y="3555572"/>
            <a:chExt cx="1136241" cy="835873"/>
          </a:xfrm>
        </p:grpSpPr>
        <p:sp>
          <p:nvSpPr>
            <p:cNvPr id="101" name="Google Shape;101;p15"/>
            <p:cNvSpPr/>
            <p:nvPr/>
          </p:nvSpPr>
          <p:spPr>
            <a:xfrm>
              <a:off x="2673740" y="4350566"/>
              <a:ext cx="270028" cy="11697"/>
            </a:xfrm>
            <a:custGeom>
              <a:rect b="b" l="l" r="r" t="t"/>
              <a:pathLst>
                <a:path extrusionOk="0" h="2706" w="106520">
                  <a:moveTo>
                    <a:pt x="0" y="0"/>
                  </a:moveTo>
                  <a:lnTo>
                    <a:pt x="0" y="2705"/>
                  </a:lnTo>
                  <a:lnTo>
                    <a:pt x="106520" y="2705"/>
                  </a:lnTo>
                  <a:lnTo>
                    <a:pt x="106520"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5"/>
            <p:cNvGrpSpPr/>
            <p:nvPr/>
          </p:nvGrpSpPr>
          <p:grpSpPr>
            <a:xfrm>
              <a:off x="2205895" y="3637269"/>
              <a:ext cx="1089848" cy="724993"/>
              <a:chOff x="2205895" y="3637269"/>
              <a:chExt cx="1089848" cy="724993"/>
            </a:xfrm>
          </p:grpSpPr>
          <p:sp>
            <p:nvSpPr>
              <p:cNvPr id="103" name="Google Shape;103;p15"/>
              <p:cNvSpPr/>
              <p:nvPr/>
            </p:nvSpPr>
            <p:spPr>
              <a:xfrm>
                <a:off x="2205895" y="4204394"/>
                <a:ext cx="555376" cy="157849"/>
              </a:xfrm>
              <a:custGeom>
                <a:rect b="b" l="l" r="r" t="t"/>
                <a:pathLst>
                  <a:path extrusionOk="0" h="36518" w="128485">
                    <a:moveTo>
                      <a:pt x="2706" y="1"/>
                    </a:moveTo>
                    <a:lnTo>
                      <a:pt x="1" y="326"/>
                    </a:lnTo>
                    <a:cubicBezTo>
                      <a:pt x="1461" y="10577"/>
                      <a:pt x="6547" y="19612"/>
                      <a:pt x="13850" y="26130"/>
                    </a:cubicBezTo>
                    <a:cubicBezTo>
                      <a:pt x="21288" y="32568"/>
                      <a:pt x="30999" y="36517"/>
                      <a:pt x="41575" y="36517"/>
                    </a:cubicBezTo>
                    <a:lnTo>
                      <a:pt x="128484" y="36517"/>
                    </a:lnTo>
                    <a:lnTo>
                      <a:pt x="128484" y="33812"/>
                    </a:lnTo>
                    <a:lnTo>
                      <a:pt x="41575" y="33812"/>
                    </a:lnTo>
                    <a:cubicBezTo>
                      <a:pt x="31675" y="33812"/>
                      <a:pt x="22641" y="30188"/>
                      <a:pt x="15662" y="24102"/>
                    </a:cubicBezTo>
                    <a:cubicBezTo>
                      <a:pt x="8792" y="18016"/>
                      <a:pt x="4058" y="9468"/>
                      <a:pt x="2706" y="1"/>
                    </a:cubicBez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a:off x="2206834" y="3993916"/>
                <a:ext cx="218757" cy="153401"/>
              </a:xfrm>
              <a:custGeom>
                <a:rect b="b" l="l" r="r" t="t"/>
                <a:pathLst>
                  <a:path extrusionOk="0" h="35489" w="50609">
                    <a:moveTo>
                      <a:pt x="41358" y="0"/>
                    </a:moveTo>
                    <a:cubicBezTo>
                      <a:pt x="30998" y="0"/>
                      <a:pt x="21423" y="3814"/>
                      <a:pt x="14093" y="10144"/>
                    </a:cubicBezTo>
                    <a:cubicBezTo>
                      <a:pt x="6762" y="16338"/>
                      <a:pt x="1596" y="25129"/>
                      <a:pt x="0" y="35029"/>
                    </a:cubicBezTo>
                    <a:lnTo>
                      <a:pt x="2597" y="35489"/>
                    </a:lnTo>
                    <a:cubicBezTo>
                      <a:pt x="4166" y="26238"/>
                      <a:pt x="9034" y="18015"/>
                      <a:pt x="15905" y="12173"/>
                    </a:cubicBezTo>
                    <a:cubicBezTo>
                      <a:pt x="22775" y="6303"/>
                      <a:pt x="31675" y="2705"/>
                      <a:pt x="41358" y="2705"/>
                    </a:cubicBezTo>
                    <a:lnTo>
                      <a:pt x="50609" y="2705"/>
                    </a:lnTo>
                    <a:lnTo>
                      <a:pt x="50609"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a:off x="2487003" y="3847747"/>
                <a:ext cx="808740" cy="157849"/>
              </a:xfrm>
              <a:custGeom>
                <a:rect b="b" l="l" r="r" t="t"/>
                <a:pathLst>
                  <a:path extrusionOk="0" h="36518" w="187100">
                    <a:moveTo>
                      <a:pt x="184395" y="1"/>
                    </a:moveTo>
                    <a:cubicBezTo>
                      <a:pt x="183150" y="9468"/>
                      <a:pt x="178309" y="17908"/>
                      <a:pt x="171438" y="23994"/>
                    </a:cubicBezTo>
                    <a:cubicBezTo>
                      <a:pt x="164432" y="30080"/>
                      <a:pt x="155425" y="33812"/>
                      <a:pt x="145498" y="33812"/>
                    </a:cubicBezTo>
                    <a:lnTo>
                      <a:pt x="1" y="33812"/>
                    </a:lnTo>
                    <a:lnTo>
                      <a:pt x="1" y="36517"/>
                    </a:lnTo>
                    <a:lnTo>
                      <a:pt x="145498" y="36517"/>
                    </a:lnTo>
                    <a:cubicBezTo>
                      <a:pt x="156101" y="36517"/>
                      <a:pt x="165785" y="32568"/>
                      <a:pt x="173223" y="26022"/>
                    </a:cubicBezTo>
                    <a:cubicBezTo>
                      <a:pt x="180554" y="19612"/>
                      <a:pt x="185747" y="10469"/>
                      <a:pt x="187100" y="326"/>
                    </a:cubicBezTo>
                    <a:lnTo>
                      <a:pt x="184395"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a:off x="2919192" y="3637269"/>
                <a:ext cx="375081" cy="148491"/>
              </a:xfrm>
              <a:custGeom>
                <a:rect b="b" l="l" r="r" t="t"/>
                <a:pathLst>
                  <a:path extrusionOk="0" h="34353" w="86774">
                    <a:moveTo>
                      <a:pt x="0" y="0"/>
                    </a:moveTo>
                    <a:lnTo>
                      <a:pt x="0" y="2705"/>
                    </a:lnTo>
                    <a:lnTo>
                      <a:pt x="45524" y="2705"/>
                    </a:lnTo>
                    <a:cubicBezTo>
                      <a:pt x="54991" y="2705"/>
                      <a:pt x="63674" y="6195"/>
                      <a:pt x="70545" y="11821"/>
                    </a:cubicBezTo>
                    <a:cubicBezTo>
                      <a:pt x="77415" y="17582"/>
                      <a:pt x="82284" y="25454"/>
                      <a:pt x="84177" y="34353"/>
                    </a:cubicBezTo>
                    <a:lnTo>
                      <a:pt x="86774" y="33920"/>
                    </a:lnTo>
                    <a:cubicBezTo>
                      <a:pt x="84854" y="24345"/>
                      <a:pt x="79579" y="15878"/>
                      <a:pt x="72249" y="9792"/>
                    </a:cubicBezTo>
                    <a:cubicBezTo>
                      <a:pt x="65027" y="3706"/>
                      <a:pt x="55668" y="0"/>
                      <a:pt x="45524" y="0"/>
                    </a:cubicBez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a:off x="2233143" y="3637269"/>
                <a:ext cx="621199" cy="11697"/>
              </a:xfrm>
              <a:custGeom>
                <a:rect b="b" l="l" r="r" t="t"/>
                <a:pathLst>
                  <a:path extrusionOk="0" h="2706" w="143713">
                    <a:moveTo>
                      <a:pt x="0" y="0"/>
                    </a:moveTo>
                    <a:lnTo>
                      <a:pt x="0" y="2705"/>
                    </a:lnTo>
                    <a:lnTo>
                      <a:pt x="143712" y="2705"/>
                    </a:lnTo>
                    <a:lnTo>
                      <a:pt x="143712"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a:off x="3004568" y="4350566"/>
                <a:ext cx="270028" cy="11697"/>
              </a:xfrm>
              <a:custGeom>
                <a:rect b="b" l="l" r="r" t="t"/>
                <a:pathLst>
                  <a:path extrusionOk="0" h="2706" w="106520">
                    <a:moveTo>
                      <a:pt x="0" y="0"/>
                    </a:moveTo>
                    <a:lnTo>
                      <a:pt x="0" y="2705"/>
                    </a:lnTo>
                    <a:lnTo>
                      <a:pt x="106520" y="2705"/>
                    </a:lnTo>
                    <a:lnTo>
                      <a:pt x="106520"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15"/>
            <p:cNvSpPr/>
            <p:nvPr/>
          </p:nvSpPr>
          <p:spPr>
            <a:xfrm rot="5400000">
              <a:off x="2852961" y="3612770"/>
              <a:ext cx="70048" cy="60717"/>
            </a:xfrm>
            <a:custGeom>
              <a:rect b="b" l="l" r="r" t="t"/>
              <a:pathLst>
                <a:path extrusionOk="0" h="27693" w="31949">
                  <a:moveTo>
                    <a:pt x="7959" y="1"/>
                  </a:moveTo>
                  <a:lnTo>
                    <a:pt x="1" y="13847"/>
                  </a:lnTo>
                  <a:lnTo>
                    <a:pt x="7959" y="27693"/>
                  </a:lnTo>
                  <a:lnTo>
                    <a:pt x="23991" y="27693"/>
                  </a:lnTo>
                  <a:lnTo>
                    <a:pt x="31949" y="13847"/>
                  </a:lnTo>
                  <a:lnTo>
                    <a:pt x="23991" y="1"/>
                  </a:lnTo>
                  <a:close/>
                </a:path>
              </a:pathLst>
            </a:custGeom>
            <a:solidFill>
              <a:srgbClr val="435D74"/>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0" name="Google Shape;110;p15"/>
            <p:cNvCxnSpPr/>
            <p:nvPr/>
          </p:nvCxnSpPr>
          <p:spPr>
            <a:xfrm>
              <a:off x="2887992" y="3555572"/>
              <a:ext cx="0" cy="52500"/>
            </a:xfrm>
            <a:prstGeom prst="straightConnector1">
              <a:avLst/>
            </a:prstGeom>
            <a:noFill/>
            <a:ln cap="flat" cmpd="sng" w="9525">
              <a:solidFill>
                <a:srgbClr val="BAC8D3"/>
              </a:solidFill>
              <a:prstDash val="solid"/>
              <a:round/>
              <a:headEnd len="med" w="med" type="diamond"/>
              <a:tailEnd len="med" w="med" type="none"/>
            </a:ln>
          </p:spPr>
        </p:cxnSp>
        <p:grpSp>
          <p:nvGrpSpPr>
            <p:cNvPr id="111" name="Google Shape;111;p15"/>
            <p:cNvGrpSpPr/>
            <p:nvPr/>
          </p:nvGrpSpPr>
          <p:grpSpPr>
            <a:xfrm>
              <a:off x="3173850" y="3779426"/>
              <a:ext cx="145679" cy="70048"/>
              <a:chOff x="3173850" y="3779426"/>
              <a:chExt cx="145679" cy="70048"/>
            </a:xfrm>
          </p:grpSpPr>
          <p:cxnSp>
            <p:nvCxnSpPr>
              <p:cNvPr id="112" name="Google Shape;112;p15"/>
              <p:cNvCxnSpPr/>
              <p:nvPr/>
            </p:nvCxnSpPr>
            <p:spPr>
              <a:xfrm rot="10800000">
                <a:off x="3173850" y="3817250"/>
                <a:ext cx="94500" cy="0"/>
              </a:xfrm>
              <a:prstGeom prst="straightConnector1">
                <a:avLst/>
              </a:prstGeom>
              <a:noFill/>
              <a:ln cap="flat" cmpd="sng" w="9525">
                <a:solidFill>
                  <a:srgbClr val="BAC8D3"/>
                </a:solidFill>
                <a:prstDash val="solid"/>
                <a:round/>
                <a:headEnd len="med" w="med" type="none"/>
                <a:tailEnd len="med" w="med" type="diamond"/>
              </a:ln>
            </p:spPr>
          </p:cxnSp>
          <p:sp>
            <p:nvSpPr>
              <p:cNvPr id="113" name="Google Shape;113;p15"/>
              <p:cNvSpPr/>
              <p:nvPr/>
            </p:nvSpPr>
            <p:spPr>
              <a:xfrm rot="5400000">
                <a:off x="3254146" y="3784092"/>
                <a:ext cx="70048" cy="60717"/>
              </a:xfrm>
              <a:custGeom>
                <a:rect b="b" l="l" r="r" t="t"/>
                <a:pathLst>
                  <a:path extrusionOk="0" h="27693" w="31949">
                    <a:moveTo>
                      <a:pt x="7959" y="1"/>
                    </a:moveTo>
                    <a:lnTo>
                      <a:pt x="1" y="13847"/>
                    </a:lnTo>
                    <a:lnTo>
                      <a:pt x="7959" y="27693"/>
                    </a:lnTo>
                    <a:lnTo>
                      <a:pt x="23991" y="27693"/>
                    </a:lnTo>
                    <a:lnTo>
                      <a:pt x="31949" y="13847"/>
                    </a:lnTo>
                    <a:lnTo>
                      <a:pt x="23991" y="1"/>
                    </a:lnTo>
                    <a:close/>
                  </a:path>
                </a:pathLst>
              </a:custGeom>
              <a:solidFill>
                <a:srgbClr val="435D74"/>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 name="Google Shape;114;p15"/>
            <p:cNvGrpSpPr/>
            <p:nvPr/>
          </p:nvGrpSpPr>
          <p:grpSpPr>
            <a:xfrm>
              <a:off x="2183288" y="4139483"/>
              <a:ext cx="145133" cy="70048"/>
              <a:chOff x="2183288" y="4139483"/>
              <a:chExt cx="145133" cy="70048"/>
            </a:xfrm>
          </p:grpSpPr>
          <p:cxnSp>
            <p:nvCxnSpPr>
              <p:cNvPr id="115" name="Google Shape;115;p15"/>
              <p:cNvCxnSpPr/>
              <p:nvPr/>
            </p:nvCxnSpPr>
            <p:spPr>
              <a:xfrm rot="10800000">
                <a:off x="2239021" y="4174494"/>
                <a:ext cx="89400" cy="0"/>
              </a:xfrm>
              <a:prstGeom prst="straightConnector1">
                <a:avLst/>
              </a:prstGeom>
              <a:noFill/>
              <a:ln cap="flat" cmpd="sng" w="9525">
                <a:solidFill>
                  <a:srgbClr val="BAC8D3"/>
                </a:solidFill>
                <a:prstDash val="solid"/>
                <a:round/>
                <a:headEnd len="med" w="med" type="diamond"/>
                <a:tailEnd len="med" w="med" type="none"/>
              </a:ln>
            </p:spPr>
          </p:cxnSp>
          <p:sp>
            <p:nvSpPr>
              <p:cNvPr id="116" name="Google Shape;116;p15"/>
              <p:cNvSpPr/>
              <p:nvPr/>
            </p:nvSpPr>
            <p:spPr>
              <a:xfrm rot="5400000">
                <a:off x="2178622" y="4144149"/>
                <a:ext cx="70048" cy="60717"/>
              </a:xfrm>
              <a:custGeom>
                <a:rect b="b" l="l" r="r" t="t"/>
                <a:pathLst>
                  <a:path extrusionOk="0" h="27693" w="31949">
                    <a:moveTo>
                      <a:pt x="7959" y="1"/>
                    </a:moveTo>
                    <a:lnTo>
                      <a:pt x="1" y="13847"/>
                    </a:lnTo>
                    <a:lnTo>
                      <a:pt x="7959" y="27693"/>
                    </a:lnTo>
                    <a:lnTo>
                      <a:pt x="23991" y="27693"/>
                    </a:lnTo>
                    <a:lnTo>
                      <a:pt x="31949" y="13847"/>
                    </a:lnTo>
                    <a:lnTo>
                      <a:pt x="23991" y="1"/>
                    </a:lnTo>
                    <a:close/>
                  </a:path>
                </a:pathLst>
              </a:custGeom>
              <a:solidFill>
                <a:srgbClr val="435D74"/>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 name="Google Shape;117;p15"/>
            <p:cNvSpPr/>
            <p:nvPr/>
          </p:nvSpPr>
          <p:spPr>
            <a:xfrm rot="5400000">
              <a:off x="2420934" y="3967554"/>
              <a:ext cx="70048" cy="60717"/>
            </a:xfrm>
            <a:custGeom>
              <a:rect b="b" l="l" r="r" t="t"/>
              <a:pathLst>
                <a:path extrusionOk="0" h="27693" w="31949">
                  <a:moveTo>
                    <a:pt x="7959" y="1"/>
                  </a:moveTo>
                  <a:lnTo>
                    <a:pt x="1" y="13847"/>
                  </a:lnTo>
                  <a:lnTo>
                    <a:pt x="7959" y="27693"/>
                  </a:lnTo>
                  <a:lnTo>
                    <a:pt x="23991" y="27693"/>
                  </a:lnTo>
                  <a:lnTo>
                    <a:pt x="31949" y="13847"/>
                  </a:lnTo>
                  <a:lnTo>
                    <a:pt x="23991" y="1"/>
                  </a:lnTo>
                  <a:close/>
                </a:path>
              </a:pathLst>
            </a:custGeom>
            <a:solidFill>
              <a:srgbClr val="435D74"/>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8" name="Google Shape;118;p15"/>
            <p:cNvCxnSpPr/>
            <p:nvPr/>
          </p:nvCxnSpPr>
          <p:spPr>
            <a:xfrm>
              <a:off x="2455973" y="3911736"/>
              <a:ext cx="0" cy="52500"/>
            </a:xfrm>
            <a:prstGeom prst="straightConnector1">
              <a:avLst/>
            </a:prstGeom>
            <a:noFill/>
            <a:ln cap="flat" cmpd="sng" w="9525">
              <a:solidFill>
                <a:srgbClr val="BAC8D3"/>
              </a:solidFill>
              <a:prstDash val="solid"/>
              <a:round/>
              <a:headEnd len="med" w="med" type="diamond"/>
              <a:tailEnd len="med" w="med" type="none"/>
            </a:ln>
          </p:spPr>
        </p:cxnSp>
        <p:grpSp>
          <p:nvGrpSpPr>
            <p:cNvPr id="119" name="Google Shape;119;p15"/>
            <p:cNvGrpSpPr/>
            <p:nvPr/>
          </p:nvGrpSpPr>
          <p:grpSpPr>
            <a:xfrm>
              <a:off x="2943836" y="4268886"/>
              <a:ext cx="60717" cy="122559"/>
              <a:chOff x="2943836" y="4268886"/>
              <a:chExt cx="60717" cy="122559"/>
            </a:xfrm>
          </p:grpSpPr>
          <p:sp>
            <p:nvSpPr>
              <p:cNvPr id="120" name="Google Shape;120;p15"/>
              <p:cNvSpPr/>
              <p:nvPr/>
            </p:nvSpPr>
            <p:spPr>
              <a:xfrm rot="5400000">
                <a:off x="2939170" y="4326062"/>
                <a:ext cx="70048" cy="60717"/>
              </a:xfrm>
              <a:custGeom>
                <a:rect b="b" l="l" r="r" t="t"/>
                <a:pathLst>
                  <a:path extrusionOk="0" h="27693" w="31949">
                    <a:moveTo>
                      <a:pt x="7959" y="1"/>
                    </a:moveTo>
                    <a:lnTo>
                      <a:pt x="1" y="13847"/>
                    </a:lnTo>
                    <a:lnTo>
                      <a:pt x="7959" y="27693"/>
                    </a:lnTo>
                    <a:lnTo>
                      <a:pt x="23991" y="27693"/>
                    </a:lnTo>
                    <a:lnTo>
                      <a:pt x="31949" y="13847"/>
                    </a:lnTo>
                    <a:lnTo>
                      <a:pt x="23991" y="1"/>
                    </a:lnTo>
                    <a:close/>
                  </a:path>
                </a:pathLst>
              </a:custGeom>
              <a:solidFill>
                <a:srgbClr val="435D74"/>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1" name="Google Shape;121;p15"/>
              <p:cNvCxnSpPr/>
              <p:nvPr/>
            </p:nvCxnSpPr>
            <p:spPr>
              <a:xfrm>
                <a:off x="2974204" y="4268886"/>
                <a:ext cx="0" cy="52500"/>
              </a:xfrm>
              <a:prstGeom prst="straightConnector1">
                <a:avLst/>
              </a:prstGeom>
              <a:noFill/>
              <a:ln cap="flat" cmpd="sng" w="9525">
                <a:solidFill>
                  <a:srgbClr val="BAC8D3"/>
                </a:solidFill>
                <a:prstDash val="solid"/>
                <a:round/>
                <a:headEnd len="med" w="med" type="diamond"/>
                <a:tailEnd len="med" w="med" type="none"/>
              </a:ln>
            </p:spPr>
          </p:cxn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6"/>
          <p:cNvSpPr/>
          <p:nvPr/>
        </p:nvSpPr>
        <p:spPr>
          <a:xfrm>
            <a:off x="-764875" y="0"/>
            <a:ext cx="9909000" cy="5143500"/>
          </a:xfrm>
          <a:prstGeom prst="rect">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6"/>
          <p:cNvSpPr/>
          <p:nvPr/>
        </p:nvSpPr>
        <p:spPr>
          <a:xfrm rot="-2028013">
            <a:off x="-1530839" y="-2068827"/>
            <a:ext cx="4544501" cy="2602159"/>
          </a:xfrm>
          <a:prstGeom prst="rect">
            <a:avLst/>
          </a:prstGeom>
          <a:solidFill>
            <a:srgbClr val="F0BA35"/>
          </a:solid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6"/>
          <p:cNvSpPr txBox="1"/>
          <p:nvPr/>
        </p:nvSpPr>
        <p:spPr>
          <a:xfrm>
            <a:off x="1814900" y="1307600"/>
            <a:ext cx="41691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9" name="Google Shape;129;p16"/>
          <p:cNvSpPr txBox="1"/>
          <p:nvPr/>
        </p:nvSpPr>
        <p:spPr>
          <a:xfrm>
            <a:off x="881825" y="1639500"/>
            <a:ext cx="661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400"/>
              <a:buFont typeface="Arial"/>
              <a:buNone/>
            </a:pPr>
            <a:r>
              <a:rPr lang="fr">
                <a:solidFill>
                  <a:srgbClr val="F0BA35"/>
                </a:solidFill>
              </a:rPr>
              <a:t>Architecture, c’est quoi ?</a:t>
            </a:r>
            <a:endParaRPr>
              <a:solidFill>
                <a:schemeClr val="lt1"/>
              </a:solidFill>
            </a:endParaRPr>
          </a:p>
        </p:txBody>
      </p:sp>
      <p:sp>
        <p:nvSpPr>
          <p:cNvPr id="130" name="Google Shape;130;p16"/>
          <p:cNvSpPr txBox="1"/>
          <p:nvPr/>
        </p:nvSpPr>
        <p:spPr>
          <a:xfrm>
            <a:off x="2013275" y="916200"/>
            <a:ext cx="43527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3500">
                <a:solidFill>
                  <a:srgbClr val="F0BA35"/>
                </a:solidFill>
                <a:latin typeface="Times New Roman"/>
                <a:ea typeface="Times New Roman"/>
                <a:cs typeface="Times New Roman"/>
                <a:sym typeface="Times New Roman"/>
              </a:rPr>
              <a:t>Définitions </a:t>
            </a:r>
            <a:endParaRPr b="1" sz="3500">
              <a:solidFill>
                <a:srgbClr val="F0BA35"/>
              </a:solidFill>
              <a:latin typeface="Times New Roman"/>
              <a:ea typeface="Times New Roman"/>
              <a:cs typeface="Times New Roman"/>
              <a:sym typeface="Times New Roman"/>
            </a:endParaRPr>
          </a:p>
        </p:txBody>
      </p:sp>
      <p:sp>
        <p:nvSpPr>
          <p:cNvPr id="131" name="Google Shape;131;p16"/>
          <p:cNvSpPr txBox="1"/>
          <p:nvPr/>
        </p:nvSpPr>
        <p:spPr>
          <a:xfrm>
            <a:off x="881825" y="3438100"/>
            <a:ext cx="661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400"/>
              <a:buFont typeface="Arial"/>
              <a:buNone/>
            </a:pPr>
            <a:r>
              <a:rPr lang="fr">
                <a:solidFill>
                  <a:srgbClr val="F0BA35"/>
                </a:solidFill>
              </a:rPr>
              <a:t>Logiciel</a:t>
            </a:r>
            <a:r>
              <a:rPr lang="fr">
                <a:solidFill>
                  <a:srgbClr val="F0BA35"/>
                </a:solidFill>
              </a:rPr>
              <a:t>, c’est quoi ?</a:t>
            </a:r>
            <a:endParaRPr>
              <a:solidFill>
                <a:schemeClr val="lt1"/>
              </a:solidFill>
            </a:endParaRPr>
          </a:p>
        </p:txBody>
      </p:sp>
      <p:sp>
        <p:nvSpPr>
          <p:cNvPr id="132" name="Google Shape;132;p16"/>
          <p:cNvSpPr txBox="1"/>
          <p:nvPr/>
        </p:nvSpPr>
        <p:spPr>
          <a:xfrm>
            <a:off x="991025" y="2096725"/>
            <a:ext cx="6506400" cy="8313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Clr>
                <a:schemeClr val="dk1"/>
              </a:buClr>
              <a:buSzPts val="1400"/>
              <a:buFont typeface="Arial"/>
              <a:buNone/>
            </a:pPr>
            <a:r>
              <a:rPr lang="fr">
                <a:solidFill>
                  <a:schemeClr val="lt1"/>
                </a:solidFill>
              </a:rPr>
              <a:t>1ère définition : </a:t>
            </a:r>
            <a:r>
              <a:rPr lang="fr" sz="1150">
                <a:solidFill>
                  <a:srgbClr val="444A4D"/>
                </a:solidFill>
                <a:highlight>
                  <a:srgbClr val="F8F7FD"/>
                </a:highlight>
              </a:rPr>
              <a:t> Art de </a:t>
            </a:r>
            <a:r>
              <a:rPr lang="fr" sz="1150">
                <a:solidFill>
                  <a:srgbClr val="F0BA35"/>
                </a:solidFill>
                <a:highlight>
                  <a:srgbClr val="F8F7FD"/>
                </a:highlight>
              </a:rPr>
              <a:t>construire</a:t>
            </a:r>
            <a:r>
              <a:rPr lang="fr" sz="1150">
                <a:solidFill>
                  <a:srgbClr val="444A4D"/>
                </a:solidFill>
                <a:highlight>
                  <a:srgbClr val="F8F7FD"/>
                </a:highlight>
              </a:rPr>
              <a:t> les bâtiments.</a:t>
            </a:r>
            <a:endParaRPr sz="1150">
              <a:solidFill>
                <a:srgbClr val="444A4D"/>
              </a:solidFill>
              <a:highlight>
                <a:srgbClr val="F8F7FD"/>
              </a:highlight>
            </a:endParaRPr>
          </a:p>
          <a:p>
            <a:pPr indent="0" lvl="0" marL="0" rtl="0" algn="l">
              <a:lnSpc>
                <a:spcPct val="200000"/>
              </a:lnSpc>
              <a:spcBef>
                <a:spcPts val="0"/>
              </a:spcBef>
              <a:spcAft>
                <a:spcPts val="0"/>
              </a:spcAft>
              <a:buClr>
                <a:schemeClr val="dk1"/>
              </a:buClr>
              <a:buSzPts val="1400"/>
              <a:buFont typeface="Arial"/>
              <a:buNone/>
            </a:pPr>
            <a:r>
              <a:rPr lang="fr">
                <a:solidFill>
                  <a:schemeClr val="lt1"/>
                </a:solidFill>
              </a:rPr>
              <a:t>2è définition : </a:t>
            </a:r>
            <a:r>
              <a:rPr lang="fr" sz="1150">
                <a:solidFill>
                  <a:srgbClr val="F0BA35"/>
                </a:solidFill>
                <a:highlight>
                  <a:srgbClr val="EFEFFB"/>
                </a:highlight>
              </a:rPr>
              <a:t>Organisation</a:t>
            </a:r>
            <a:r>
              <a:rPr lang="fr" sz="1150">
                <a:solidFill>
                  <a:srgbClr val="444A4D"/>
                </a:solidFill>
                <a:highlight>
                  <a:srgbClr val="EFEFFB"/>
                </a:highlight>
              </a:rPr>
              <a:t> des divers éléments constitutifs d'un système .</a:t>
            </a:r>
            <a:endParaRPr/>
          </a:p>
        </p:txBody>
      </p:sp>
      <p:sp>
        <p:nvSpPr>
          <p:cNvPr id="133" name="Google Shape;133;p16"/>
          <p:cNvSpPr txBox="1"/>
          <p:nvPr/>
        </p:nvSpPr>
        <p:spPr>
          <a:xfrm>
            <a:off x="936425" y="3891250"/>
            <a:ext cx="65064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a:solidFill>
                  <a:schemeClr val="lt1"/>
                </a:solidFill>
              </a:rPr>
              <a:t>Ensemble des programmes (procédés et règles, et éventuellement de la documentation) relatifs au bon fonctionnement d’un système informatique.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7"/>
          <p:cNvSpPr/>
          <p:nvPr/>
        </p:nvSpPr>
        <p:spPr>
          <a:xfrm>
            <a:off x="-764875" y="0"/>
            <a:ext cx="9909000" cy="5143500"/>
          </a:xfrm>
          <a:prstGeom prst="rect">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7"/>
          <p:cNvSpPr/>
          <p:nvPr/>
        </p:nvSpPr>
        <p:spPr>
          <a:xfrm rot="-2028013">
            <a:off x="-1530839" y="-2068827"/>
            <a:ext cx="4544501" cy="2602159"/>
          </a:xfrm>
          <a:prstGeom prst="rect">
            <a:avLst/>
          </a:prstGeom>
          <a:solidFill>
            <a:srgbClr val="F0BA35"/>
          </a:solid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7"/>
          <p:cNvSpPr txBox="1"/>
          <p:nvPr/>
        </p:nvSpPr>
        <p:spPr>
          <a:xfrm>
            <a:off x="1814900" y="1307600"/>
            <a:ext cx="41691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1" name="Google Shape;141;p17"/>
          <p:cNvSpPr txBox="1"/>
          <p:nvPr/>
        </p:nvSpPr>
        <p:spPr>
          <a:xfrm>
            <a:off x="1494900" y="613975"/>
            <a:ext cx="61542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3500">
                <a:solidFill>
                  <a:srgbClr val="F0BA35"/>
                </a:solidFill>
                <a:latin typeface="Times New Roman"/>
                <a:ea typeface="Times New Roman"/>
                <a:cs typeface="Times New Roman"/>
                <a:sym typeface="Times New Roman"/>
              </a:rPr>
              <a:t>Donc, Architecture logicielle ?</a:t>
            </a:r>
            <a:r>
              <a:rPr b="1" lang="fr" sz="3500">
                <a:solidFill>
                  <a:srgbClr val="F0BA35"/>
                </a:solidFill>
                <a:latin typeface="Times New Roman"/>
                <a:ea typeface="Times New Roman"/>
                <a:cs typeface="Times New Roman"/>
                <a:sym typeface="Times New Roman"/>
              </a:rPr>
              <a:t> </a:t>
            </a:r>
            <a:endParaRPr b="1" sz="3500">
              <a:solidFill>
                <a:srgbClr val="F0BA35"/>
              </a:solidFill>
              <a:latin typeface="Times New Roman"/>
              <a:ea typeface="Times New Roman"/>
              <a:cs typeface="Times New Roman"/>
              <a:sym typeface="Times New Roman"/>
            </a:endParaRPr>
          </a:p>
        </p:txBody>
      </p:sp>
      <p:sp>
        <p:nvSpPr>
          <p:cNvPr id="142" name="Google Shape;142;p17"/>
          <p:cNvSpPr txBox="1"/>
          <p:nvPr/>
        </p:nvSpPr>
        <p:spPr>
          <a:xfrm>
            <a:off x="1108950" y="1337275"/>
            <a:ext cx="69261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400"/>
              <a:buFont typeface="Arial"/>
              <a:buNone/>
            </a:pPr>
            <a:r>
              <a:rPr lang="fr">
                <a:solidFill>
                  <a:srgbClr val="F0BA35"/>
                </a:solidFill>
              </a:rPr>
              <a:t>Organisation </a:t>
            </a:r>
            <a:r>
              <a:rPr lang="fr">
                <a:solidFill>
                  <a:schemeClr val="lt1"/>
                </a:solidFill>
              </a:rPr>
              <a:t>ou </a:t>
            </a:r>
            <a:r>
              <a:rPr lang="fr">
                <a:solidFill>
                  <a:srgbClr val="F0BA35"/>
                </a:solidFill>
              </a:rPr>
              <a:t>structure</a:t>
            </a:r>
            <a:r>
              <a:rPr lang="fr">
                <a:solidFill>
                  <a:srgbClr val="F0BA35"/>
                </a:solidFill>
              </a:rPr>
              <a:t> </a:t>
            </a:r>
            <a:r>
              <a:rPr lang="fr">
                <a:solidFill>
                  <a:schemeClr val="lt1"/>
                </a:solidFill>
              </a:rPr>
              <a:t>des éléments constituants </a:t>
            </a:r>
            <a:r>
              <a:rPr lang="fr">
                <a:solidFill>
                  <a:srgbClr val="F0BA35"/>
                </a:solidFill>
              </a:rPr>
              <a:t>un logiciel, </a:t>
            </a:r>
            <a:r>
              <a:rPr lang="fr">
                <a:solidFill>
                  <a:schemeClr val="lt1"/>
                </a:solidFill>
              </a:rPr>
              <a:t>en vue </a:t>
            </a:r>
            <a:r>
              <a:rPr lang="fr" u="sng">
                <a:solidFill>
                  <a:schemeClr val="lt1"/>
                </a:solidFill>
              </a:rPr>
              <a:t>d'optimiser</a:t>
            </a:r>
            <a:r>
              <a:rPr lang="fr">
                <a:solidFill>
                  <a:schemeClr val="lt1"/>
                </a:solidFill>
              </a:rPr>
              <a:t> la conception de l'ensemble pour un usage déterminé.</a:t>
            </a:r>
            <a:endParaRPr>
              <a:solidFill>
                <a:srgbClr val="F0BA35"/>
              </a:solidFill>
            </a:endParaRPr>
          </a:p>
        </p:txBody>
      </p:sp>
      <p:sp>
        <p:nvSpPr>
          <p:cNvPr id="143" name="Google Shape;143;p17"/>
          <p:cNvSpPr txBox="1"/>
          <p:nvPr/>
        </p:nvSpPr>
        <p:spPr>
          <a:xfrm>
            <a:off x="488238" y="2201675"/>
            <a:ext cx="81675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2400">
                <a:solidFill>
                  <a:srgbClr val="F0BA35"/>
                </a:solidFill>
                <a:latin typeface="Times New Roman"/>
                <a:ea typeface="Times New Roman"/>
                <a:cs typeface="Times New Roman"/>
                <a:sym typeface="Times New Roman"/>
              </a:rPr>
              <a:t>De quels </a:t>
            </a:r>
            <a:r>
              <a:rPr b="1" lang="fr" sz="2400">
                <a:solidFill>
                  <a:srgbClr val="F0BA35"/>
                </a:solidFill>
                <a:latin typeface="Times New Roman"/>
                <a:ea typeface="Times New Roman"/>
                <a:cs typeface="Times New Roman"/>
                <a:sym typeface="Times New Roman"/>
              </a:rPr>
              <a:t>éléments parle-t-on</a:t>
            </a:r>
            <a:r>
              <a:rPr b="1" lang="fr" sz="2400">
                <a:solidFill>
                  <a:srgbClr val="F0BA35"/>
                </a:solidFill>
                <a:latin typeface="Times New Roman"/>
                <a:ea typeface="Times New Roman"/>
                <a:cs typeface="Times New Roman"/>
                <a:sym typeface="Times New Roman"/>
              </a:rPr>
              <a:t> ?</a:t>
            </a:r>
            <a:endParaRPr>
              <a:solidFill>
                <a:schemeClr val="lt1"/>
              </a:solidFill>
            </a:endParaRPr>
          </a:p>
        </p:txBody>
      </p:sp>
      <p:sp>
        <p:nvSpPr>
          <p:cNvPr id="144" name="Google Shape;144;p17"/>
          <p:cNvSpPr txBox="1"/>
          <p:nvPr/>
        </p:nvSpPr>
        <p:spPr>
          <a:xfrm>
            <a:off x="488238" y="2862850"/>
            <a:ext cx="816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lt1"/>
                </a:solidFill>
              </a:rPr>
              <a:t>Présentation des données ou UI   -    Logique ou Traitement de données  -     Stockage de données</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8"/>
          <p:cNvSpPr/>
          <p:nvPr/>
        </p:nvSpPr>
        <p:spPr>
          <a:xfrm flipH="1" rot="10800000">
            <a:off x="-25025" y="-50200"/>
            <a:ext cx="1426800" cy="1339200"/>
          </a:xfrm>
          <a:prstGeom prst="rtTriangle">
            <a:avLst/>
          </a:prstGeom>
          <a:solidFill>
            <a:srgbClr val="F0BA35"/>
          </a:solid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8"/>
          <p:cNvSpPr/>
          <p:nvPr/>
        </p:nvSpPr>
        <p:spPr>
          <a:xfrm rot="-5400000">
            <a:off x="5482475" y="1463100"/>
            <a:ext cx="5149800" cy="2173500"/>
          </a:xfrm>
          <a:prstGeom prst="triangle">
            <a:avLst>
              <a:gd fmla="val 50000" name="adj"/>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1" name="Google Shape;151;p18"/>
          <p:cNvCxnSpPr/>
          <p:nvPr/>
        </p:nvCxnSpPr>
        <p:spPr>
          <a:xfrm flipH="1" rot="10800000">
            <a:off x="-112625" y="12600"/>
            <a:ext cx="1889400" cy="1789500"/>
          </a:xfrm>
          <a:prstGeom prst="straightConnector1">
            <a:avLst/>
          </a:prstGeom>
          <a:noFill/>
          <a:ln cap="flat" cmpd="sng" w="19050">
            <a:solidFill>
              <a:srgbClr val="F0BA35"/>
            </a:solidFill>
            <a:prstDash val="solid"/>
            <a:round/>
            <a:headEnd len="sm" w="sm" type="none"/>
            <a:tailEnd len="sm" w="sm" type="none"/>
          </a:ln>
        </p:spPr>
      </p:cxnSp>
      <p:sp>
        <p:nvSpPr>
          <p:cNvPr id="152" name="Google Shape;152;p18"/>
          <p:cNvSpPr txBox="1"/>
          <p:nvPr/>
        </p:nvSpPr>
        <p:spPr>
          <a:xfrm>
            <a:off x="428475" y="2199400"/>
            <a:ext cx="7208400" cy="12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fr" sz="3500">
                <a:solidFill>
                  <a:srgbClr val="202122"/>
                </a:solidFill>
                <a:highlight>
                  <a:schemeClr val="lt1"/>
                </a:highlight>
                <a:latin typeface="Times New Roman"/>
                <a:ea typeface="Times New Roman"/>
                <a:cs typeface="Times New Roman"/>
                <a:sym typeface="Times New Roman"/>
              </a:rPr>
              <a:t>Architecture n-tiers ou multi-tiers</a:t>
            </a:r>
            <a:endParaRPr i="0" sz="3500" u="none" cap="none" strike="noStrike">
              <a:solidFill>
                <a:srgbClr val="000000"/>
              </a:solidFill>
              <a:highlight>
                <a:schemeClr val="lt1"/>
              </a:highlight>
              <a:latin typeface="Times New Roman"/>
              <a:ea typeface="Times New Roman"/>
              <a:cs typeface="Times New Roman"/>
              <a:sym typeface="Times New Roman"/>
            </a:endParaRPr>
          </a:p>
        </p:txBody>
      </p:sp>
      <p:cxnSp>
        <p:nvCxnSpPr>
          <p:cNvPr id="153" name="Google Shape;153;p18"/>
          <p:cNvCxnSpPr/>
          <p:nvPr/>
        </p:nvCxnSpPr>
        <p:spPr>
          <a:xfrm>
            <a:off x="1131150" y="3266300"/>
            <a:ext cx="1202100" cy="0"/>
          </a:xfrm>
          <a:prstGeom prst="straightConnector1">
            <a:avLst/>
          </a:prstGeom>
          <a:noFill/>
          <a:ln cap="flat" cmpd="sng" w="114300">
            <a:solidFill>
              <a:srgbClr val="CCCCCC"/>
            </a:solidFill>
            <a:prstDash val="solid"/>
            <a:round/>
            <a:headEnd len="sm" w="sm" type="none"/>
            <a:tailEnd len="sm" w="sm" type="none"/>
          </a:ln>
        </p:spPr>
      </p:cxnSp>
      <p:sp>
        <p:nvSpPr>
          <p:cNvPr id="154" name="Google Shape;154;p18"/>
          <p:cNvSpPr/>
          <p:nvPr/>
        </p:nvSpPr>
        <p:spPr>
          <a:xfrm>
            <a:off x="6105625" y="3348025"/>
            <a:ext cx="3109200" cy="1859400"/>
          </a:xfrm>
          <a:prstGeom prst="triangl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8"/>
          <p:cNvSpPr/>
          <p:nvPr/>
        </p:nvSpPr>
        <p:spPr>
          <a:xfrm>
            <a:off x="7455350" y="4336200"/>
            <a:ext cx="1351800" cy="807300"/>
          </a:xfrm>
          <a:prstGeom prst="triangle">
            <a:avLst>
              <a:gd fmla="val 50000"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6" name="Google Shape;156;p18"/>
          <p:cNvPicPr preferRelativeResize="0"/>
          <p:nvPr/>
        </p:nvPicPr>
        <p:blipFill rotWithShape="1">
          <a:blip r:embed="rId3">
            <a:alphaModFix/>
          </a:blip>
          <a:srcRect b="0" l="0" r="0" t="0"/>
          <a:stretch/>
        </p:blipFill>
        <p:spPr>
          <a:xfrm>
            <a:off x="6418950" y="151063"/>
            <a:ext cx="1434400" cy="936674"/>
          </a:xfrm>
          <a:prstGeom prst="rect">
            <a:avLst/>
          </a:prstGeom>
          <a:noFill/>
          <a:ln>
            <a:noFill/>
          </a:ln>
        </p:spPr>
      </p:pic>
      <p:grpSp>
        <p:nvGrpSpPr>
          <p:cNvPr id="157" name="Google Shape;157;p18"/>
          <p:cNvGrpSpPr/>
          <p:nvPr/>
        </p:nvGrpSpPr>
        <p:grpSpPr>
          <a:xfrm>
            <a:off x="861345" y="3425803"/>
            <a:ext cx="1741713" cy="1041588"/>
            <a:chOff x="1187400" y="2529299"/>
            <a:chExt cx="6769193" cy="2241903"/>
          </a:xfrm>
        </p:grpSpPr>
        <p:sp>
          <p:nvSpPr>
            <p:cNvPr id="158" name="Google Shape;158;p18"/>
            <p:cNvSpPr/>
            <p:nvPr/>
          </p:nvSpPr>
          <p:spPr>
            <a:xfrm>
              <a:off x="3802943" y="2529299"/>
              <a:ext cx="1538100" cy="442500"/>
            </a:xfrm>
            <a:prstGeom prst="roundRect">
              <a:avLst>
                <a:gd fmla="val 50000" name="adj"/>
              </a:avLst>
            </a:pr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59" name="Google Shape;159;p18"/>
            <p:cNvSpPr/>
            <p:nvPr/>
          </p:nvSpPr>
          <p:spPr>
            <a:xfrm>
              <a:off x="5573240" y="3429000"/>
              <a:ext cx="1538100" cy="442500"/>
            </a:xfrm>
            <a:prstGeom prst="roundRect">
              <a:avLst>
                <a:gd fmla="val 50000" name="adj"/>
              </a:avLst>
            </a:prstGeom>
            <a:solidFill>
              <a:srgbClr val="869FB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160" name="Google Shape;160;p18"/>
            <p:cNvSpPr/>
            <p:nvPr/>
          </p:nvSpPr>
          <p:spPr>
            <a:xfrm>
              <a:off x="2032647" y="3429000"/>
              <a:ext cx="1538100" cy="442500"/>
            </a:xfrm>
            <a:prstGeom prst="roundRect">
              <a:avLst>
                <a:gd fmla="val 50000" name="adj"/>
              </a:avLst>
            </a:prstGeom>
            <a:solidFill>
              <a:srgbClr val="869FB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161" name="Google Shape;161;p18"/>
            <p:cNvSpPr/>
            <p:nvPr/>
          </p:nvSpPr>
          <p:spPr>
            <a:xfrm>
              <a:off x="1187400" y="4328701"/>
              <a:ext cx="1538100" cy="442500"/>
            </a:xfrm>
            <a:prstGeom prst="roundRect">
              <a:avLst>
                <a:gd fmla="val 50000" name="adj"/>
              </a:avLst>
            </a:prstGeom>
            <a:solidFill>
              <a:srgbClr val="CFD9E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162" name="Google Shape;162;p18"/>
            <p:cNvSpPr/>
            <p:nvPr/>
          </p:nvSpPr>
          <p:spPr>
            <a:xfrm>
              <a:off x="2877893" y="4328701"/>
              <a:ext cx="1538100" cy="442500"/>
            </a:xfrm>
            <a:prstGeom prst="roundRect">
              <a:avLst>
                <a:gd fmla="val 50000" name="adj"/>
              </a:avLst>
            </a:prstGeom>
            <a:solidFill>
              <a:srgbClr val="CFD9E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163" name="Google Shape;163;p18"/>
            <p:cNvSpPr/>
            <p:nvPr/>
          </p:nvSpPr>
          <p:spPr>
            <a:xfrm>
              <a:off x="4728000" y="4328701"/>
              <a:ext cx="1538100" cy="442500"/>
            </a:xfrm>
            <a:prstGeom prst="roundRect">
              <a:avLst>
                <a:gd fmla="val 50000" name="adj"/>
              </a:avLst>
            </a:prstGeom>
            <a:solidFill>
              <a:srgbClr val="CFD9E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164" name="Google Shape;164;p18"/>
            <p:cNvSpPr/>
            <p:nvPr/>
          </p:nvSpPr>
          <p:spPr>
            <a:xfrm>
              <a:off x="6418493" y="4328701"/>
              <a:ext cx="1538100" cy="442500"/>
            </a:xfrm>
            <a:prstGeom prst="roundRect">
              <a:avLst>
                <a:gd fmla="val 50000" name="adj"/>
              </a:avLst>
            </a:prstGeom>
            <a:solidFill>
              <a:srgbClr val="CFD9E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cxnSp>
          <p:nvCxnSpPr>
            <p:cNvPr id="165" name="Google Shape;165;p18"/>
            <p:cNvCxnSpPr>
              <a:stCxn id="158" idx="2"/>
              <a:endCxn id="159" idx="0"/>
            </p:cNvCxnSpPr>
            <p:nvPr/>
          </p:nvCxnSpPr>
          <p:spPr>
            <a:xfrm flipH="1" rot="-5400000">
              <a:off x="5228543" y="2315249"/>
              <a:ext cx="457200" cy="17703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166" name="Google Shape;166;p18"/>
            <p:cNvCxnSpPr>
              <a:stCxn id="160" idx="0"/>
              <a:endCxn id="158" idx="2"/>
            </p:cNvCxnSpPr>
            <p:nvPr/>
          </p:nvCxnSpPr>
          <p:spPr>
            <a:xfrm rot="-5400000">
              <a:off x="3458247" y="2315250"/>
              <a:ext cx="457200" cy="17703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167" name="Google Shape;167;p18"/>
            <p:cNvCxnSpPr>
              <a:stCxn id="160" idx="2"/>
              <a:endCxn id="162" idx="0"/>
            </p:cNvCxnSpPr>
            <p:nvPr/>
          </p:nvCxnSpPr>
          <p:spPr>
            <a:xfrm flipH="1" rot="-5400000">
              <a:off x="2995647" y="3677550"/>
              <a:ext cx="457200" cy="8451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168" name="Google Shape;168;p18"/>
            <p:cNvCxnSpPr>
              <a:stCxn id="161" idx="0"/>
              <a:endCxn id="160" idx="2"/>
            </p:cNvCxnSpPr>
            <p:nvPr/>
          </p:nvCxnSpPr>
          <p:spPr>
            <a:xfrm rot="-5400000">
              <a:off x="2150400" y="3677551"/>
              <a:ext cx="457200" cy="8451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169" name="Google Shape;169;p18"/>
            <p:cNvCxnSpPr>
              <a:stCxn id="159" idx="2"/>
              <a:endCxn id="164" idx="0"/>
            </p:cNvCxnSpPr>
            <p:nvPr/>
          </p:nvCxnSpPr>
          <p:spPr>
            <a:xfrm flipH="1" rot="-5400000">
              <a:off x="6536390" y="3677400"/>
              <a:ext cx="457200" cy="8454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170" name="Google Shape;170;p18"/>
            <p:cNvCxnSpPr>
              <a:stCxn id="163" idx="0"/>
              <a:endCxn id="159" idx="2"/>
            </p:cNvCxnSpPr>
            <p:nvPr/>
          </p:nvCxnSpPr>
          <p:spPr>
            <a:xfrm rot="-5400000">
              <a:off x="5691000" y="3677551"/>
              <a:ext cx="457200" cy="845100"/>
            </a:xfrm>
            <a:prstGeom prst="bentConnector3">
              <a:avLst>
                <a:gd fmla="val 50000" name="adj1"/>
              </a:avLst>
            </a:prstGeom>
            <a:noFill/>
            <a:ln cap="flat" cmpd="sng" w="9525">
              <a:solidFill>
                <a:srgbClr val="C2C2C2"/>
              </a:solidFill>
              <a:prstDash val="solid"/>
              <a:round/>
              <a:headEnd len="sm" w="sm" type="none"/>
              <a:tailEnd len="sm" w="sm" type="none"/>
            </a:ln>
          </p:spPr>
        </p:cxn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p:nvPr/>
        </p:nvSpPr>
        <p:spPr>
          <a:xfrm>
            <a:off x="0" y="0"/>
            <a:ext cx="9144000" cy="5143500"/>
          </a:xfrm>
          <a:prstGeom prst="rect">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9"/>
          <p:cNvSpPr/>
          <p:nvPr/>
        </p:nvSpPr>
        <p:spPr>
          <a:xfrm rot="-2028013">
            <a:off x="-1530839" y="-2068827"/>
            <a:ext cx="4544501" cy="2602159"/>
          </a:xfrm>
          <a:prstGeom prst="rect">
            <a:avLst/>
          </a:prstGeom>
          <a:solidFill>
            <a:srgbClr val="F0BA35"/>
          </a:solid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9"/>
          <p:cNvSpPr txBox="1"/>
          <p:nvPr/>
        </p:nvSpPr>
        <p:spPr>
          <a:xfrm>
            <a:off x="1814900" y="1307600"/>
            <a:ext cx="41691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8" name="Google Shape;178;p19"/>
          <p:cNvSpPr txBox="1"/>
          <p:nvPr/>
        </p:nvSpPr>
        <p:spPr>
          <a:xfrm>
            <a:off x="947100" y="1479225"/>
            <a:ext cx="7249800" cy="2986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lang="fr">
                <a:solidFill>
                  <a:srgbClr val="FFFFFF"/>
                </a:solidFill>
              </a:rPr>
              <a:t>L’organisation des éléments constituants l’application se fait en tiers / couches / étages.</a:t>
            </a:r>
            <a:br>
              <a:rPr lang="fr">
                <a:solidFill>
                  <a:srgbClr val="FFFFFF"/>
                </a:solidFill>
              </a:rPr>
            </a:br>
            <a:r>
              <a:rPr lang="fr">
                <a:solidFill>
                  <a:srgbClr val="FFFFFF"/>
                </a:solidFill>
              </a:rPr>
              <a:t>Chaque tier est responsable d'un aspect spécifique du traitement , ce qui permet une séparation claire des responsabilités et une meilleure modularité de l'application.</a:t>
            </a:r>
            <a:endParaRPr>
              <a:solidFill>
                <a:srgbClr val="FFFFFF"/>
              </a:solidFill>
            </a:endParaRPr>
          </a:p>
          <a:p>
            <a:pPr indent="0" lvl="0" marL="0" marR="0" rtl="0" algn="l">
              <a:lnSpc>
                <a:spcPct val="150000"/>
              </a:lnSpc>
              <a:spcBef>
                <a:spcPts val="0"/>
              </a:spcBef>
              <a:spcAft>
                <a:spcPts val="0"/>
              </a:spcAft>
              <a:buClr>
                <a:srgbClr val="000000"/>
              </a:buClr>
              <a:buSzPts val="1400"/>
              <a:buFont typeface="Arial"/>
              <a:buNone/>
            </a:pPr>
            <a:r>
              <a:t/>
            </a:r>
            <a:endParaRPr>
              <a:solidFill>
                <a:srgbClr val="FFFFFF"/>
              </a:solidFill>
            </a:endParaRPr>
          </a:p>
          <a:p>
            <a:pPr indent="0" lvl="0" marL="0" marR="0" rtl="0" algn="l">
              <a:lnSpc>
                <a:spcPct val="150000"/>
              </a:lnSpc>
              <a:spcBef>
                <a:spcPts val="0"/>
              </a:spcBef>
              <a:spcAft>
                <a:spcPts val="0"/>
              </a:spcAft>
              <a:buClr>
                <a:srgbClr val="000000"/>
              </a:buClr>
              <a:buSzPts val="1400"/>
              <a:buFont typeface="Arial"/>
              <a:buNone/>
            </a:pPr>
            <a:r>
              <a:rPr lang="fr">
                <a:solidFill>
                  <a:srgbClr val="FFFFFF"/>
                </a:solidFill>
              </a:rPr>
              <a:t>Généralement, nous avons 3 principales couches : </a:t>
            </a:r>
            <a:endParaRPr>
              <a:solidFill>
                <a:srgbClr val="FFFFFF"/>
              </a:solidFill>
            </a:endParaRPr>
          </a:p>
          <a:p>
            <a:pPr indent="-317500" lvl="0" marL="457200" marR="0" rtl="0" algn="l">
              <a:lnSpc>
                <a:spcPct val="150000"/>
              </a:lnSpc>
              <a:spcBef>
                <a:spcPts val="0"/>
              </a:spcBef>
              <a:spcAft>
                <a:spcPts val="0"/>
              </a:spcAft>
              <a:buClr>
                <a:srgbClr val="FFFFFF"/>
              </a:buClr>
              <a:buSzPts val="1400"/>
              <a:buChar char="-"/>
            </a:pPr>
            <a:r>
              <a:rPr lang="fr">
                <a:solidFill>
                  <a:srgbClr val="FFFFFF"/>
                </a:solidFill>
              </a:rPr>
              <a:t>Présentation : gérer l'interaction avec les utilisateurs</a:t>
            </a:r>
            <a:endParaRPr>
              <a:solidFill>
                <a:srgbClr val="FFFFFF"/>
              </a:solidFill>
            </a:endParaRPr>
          </a:p>
          <a:p>
            <a:pPr indent="-317500" lvl="0" marL="457200" marR="0" rtl="0" algn="l">
              <a:lnSpc>
                <a:spcPct val="150000"/>
              </a:lnSpc>
              <a:spcBef>
                <a:spcPts val="0"/>
              </a:spcBef>
              <a:spcAft>
                <a:spcPts val="0"/>
              </a:spcAft>
              <a:buClr>
                <a:srgbClr val="FFFFFF"/>
              </a:buClr>
              <a:buSzPts val="1400"/>
              <a:buChar char="-"/>
            </a:pPr>
            <a:r>
              <a:rPr lang="fr">
                <a:solidFill>
                  <a:srgbClr val="FFFFFF"/>
                </a:solidFill>
              </a:rPr>
              <a:t>Métier : effectuer les opérations spécifiques, telles que la validation des données, les calculs et les algorithmes</a:t>
            </a:r>
            <a:endParaRPr>
              <a:solidFill>
                <a:srgbClr val="FFFFFF"/>
              </a:solidFill>
            </a:endParaRPr>
          </a:p>
          <a:p>
            <a:pPr indent="-317500" lvl="0" marL="457200" marR="0" rtl="0" algn="l">
              <a:lnSpc>
                <a:spcPct val="150000"/>
              </a:lnSpc>
              <a:spcBef>
                <a:spcPts val="0"/>
              </a:spcBef>
              <a:spcAft>
                <a:spcPts val="0"/>
              </a:spcAft>
              <a:buClr>
                <a:srgbClr val="FFFFFF"/>
              </a:buClr>
              <a:buSzPts val="1400"/>
              <a:buChar char="-"/>
            </a:pPr>
            <a:r>
              <a:rPr lang="fr">
                <a:solidFill>
                  <a:srgbClr val="FFFFFF"/>
                </a:solidFill>
              </a:rPr>
              <a:t>Persistence : gérer les données : accessibilité, stockage, etc.</a:t>
            </a:r>
            <a:endParaRPr>
              <a:solidFill>
                <a:srgbClr val="FFFFFF"/>
              </a:solidFill>
            </a:endParaRPr>
          </a:p>
        </p:txBody>
      </p:sp>
      <p:sp>
        <p:nvSpPr>
          <p:cNvPr id="179" name="Google Shape;179;p19"/>
          <p:cNvSpPr txBox="1"/>
          <p:nvPr/>
        </p:nvSpPr>
        <p:spPr>
          <a:xfrm>
            <a:off x="2395650" y="584300"/>
            <a:ext cx="43527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3500">
                <a:solidFill>
                  <a:srgbClr val="F0BA35"/>
                </a:solidFill>
                <a:latin typeface="Times New Roman"/>
                <a:ea typeface="Times New Roman"/>
                <a:cs typeface="Times New Roman"/>
                <a:sym typeface="Times New Roman"/>
              </a:rPr>
              <a:t>Spécificités</a:t>
            </a:r>
            <a:endParaRPr b="1" sz="3500">
              <a:solidFill>
                <a:srgbClr val="F0BA35"/>
              </a:solidFill>
              <a:latin typeface="Times New Roman"/>
              <a:ea typeface="Times New Roman"/>
              <a:cs typeface="Times New Roman"/>
              <a:sym typeface="Times New Roman"/>
            </a:endParaRPr>
          </a:p>
        </p:txBody>
      </p:sp>
      <p:sp>
        <p:nvSpPr>
          <p:cNvPr id="180" name="Google Shape;180;p19"/>
          <p:cNvSpPr/>
          <p:nvPr/>
        </p:nvSpPr>
        <p:spPr>
          <a:xfrm rot="-970550">
            <a:off x="7510572" y="3595719"/>
            <a:ext cx="2469255" cy="1659962"/>
          </a:xfrm>
          <a:prstGeom prst="rtTriangle">
            <a:avLst/>
          </a:prstGeom>
          <a:solidFill>
            <a:srgbClr val="F0BA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p:nvPr/>
        </p:nvSpPr>
        <p:spPr>
          <a:xfrm>
            <a:off x="0" y="0"/>
            <a:ext cx="9144000" cy="5143500"/>
          </a:xfrm>
          <a:prstGeom prst="rect">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0"/>
          <p:cNvSpPr/>
          <p:nvPr/>
        </p:nvSpPr>
        <p:spPr>
          <a:xfrm rot="-2028013">
            <a:off x="-625714" y="-2262477"/>
            <a:ext cx="4544501" cy="2602159"/>
          </a:xfrm>
          <a:prstGeom prst="rect">
            <a:avLst/>
          </a:prstGeom>
          <a:solidFill>
            <a:srgbClr val="F0BA35"/>
          </a:solid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0"/>
          <p:cNvSpPr txBox="1"/>
          <p:nvPr/>
        </p:nvSpPr>
        <p:spPr>
          <a:xfrm>
            <a:off x="2052888" y="495375"/>
            <a:ext cx="5038200" cy="1231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400"/>
              <a:buFont typeface="Arial"/>
              <a:buNone/>
            </a:pPr>
            <a:r>
              <a:rPr b="1" lang="fr" sz="3400">
                <a:solidFill>
                  <a:srgbClr val="FCBD24"/>
                </a:solidFill>
                <a:latin typeface="Times New Roman"/>
                <a:ea typeface="Times New Roman"/>
                <a:cs typeface="Times New Roman"/>
                <a:sym typeface="Times New Roman"/>
              </a:rPr>
              <a:t>Architecture à un niveau ou </a:t>
            </a:r>
            <a:r>
              <a:rPr b="1" lang="fr" sz="3400">
                <a:solidFill>
                  <a:srgbClr val="FCBD24"/>
                </a:solidFill>
                <a:latin typeface="Times New Roman"/>
                <a:ea typeface="Times New Roman"/>
                <a:cs typeface="Times New Roman"/>
                <a:sym typeface="Times New Roman"/>
              </a:rPr>
              <a:t>1-tier</a:t>
            </a:r>
            <a:endParaRPr b="1" i="0" sz="3400" u="none" cap="none" strike="noStrike">
              <a:solidFill>
                <a:srgbClr val="FCBD24"/>
              </a:solidFill>
              <a:latin typeface="Times New Roman"/>
              <a:ea typeface="Times New Roman"/>
              <a:cs typeface="Times New Roman"/>
              <a:sym typeface="Times New Roman"/>
            </a:endParaRPr>
          </a:p>
        </p:txBody>
      </p:sp>
      <p:sp>
        <p:nvSpPr>
          <p:cNvPr id="188" name="Google Shape;188;p20"/>
          <p:cNvSpPr txBox="1"/>
          <p:nvPr/>
        </p:nvSpPr>
        <p:spPr>
          <a:xfrm>
            <a:off x="1131850" y="1890375"/>
            <a:ext cx="73422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a:solidFill>
                  <a:srgbClr val="F9F9F9"/>
                </a:solidFill>
              </a:rPr>
              <a:t>L'architecture 1-tier est employée par des applications autonomes pour stocker des données, et pour montrer les résultats. Les composants sont intégrés en une seule unité exécutable ou de déploiement.</a:t>
            </a:r>
            <a:endParaRPr sz="1700">
              <a:solidFill>
                <a:srgbClr val="F9F9F9"/>
              </a:solidFill>
            </a:endParaRPr>
          </a:p>
        </p:txBody>
      </p:sp>
      <p:pic>
        <p:nvPicPr>
          <p:cNvPr id="189" name="Google Shape;189;p20"/>
          <p:cNvPicPr preferRelativeResize="0"/>
          <p:nvPr/>
        </p:nvPicPr>
        <p:blipFill>
          <a:blip r:embed="rId3">
            <a:alphaModFix/>
          </a:blip>
          <a:stretch>
            <a:fillRect/>
          </a:stretch>
        </p:blipFill>
        <p:spPr>
          <a:xfrm>
            <a:off x="2262175" y="2949675"/>
            <a:ext cx="4619625" cy="1047750"/>
          </a:xfrm>
          <a:prstGeom prst="rect">
            <a:avLst/>
          </a:prstGeom>
          <a:noFill/>
          <a:ln>
            <a:noFill/>
          </a:ln>
        </p:spPr>
      </p:pic>
      <p:sp>
        <p:nvSpPr>
          <p:cNvPr id="190" name="Google Shape;190;p20"/>
          <p:cNvSpPr txBox="1"/>
          <p:nvPr/>
        </p:nvSpPr>
        <p:spPr>
          <a:xfrm>
            <a:off x="3373038" y="4503150"/>
            <a:ext cx="239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lt1"/>
                </a:solidFill>
              </a:rPr>
              <a:t>Exemple : une calculatrice</a:t>
            </a:r>
            <a:endParaRPr>
              <a:solidFill>
                <a:schemeClr val="lt1"/>
              </a:solidFill>
            </a:endParaRPr>
          </a:p>
        </p:txBody>
      </p:sp>
      <p:sp>
        <p:nvSpPr>
          <p:cNvPr id="191" name="Google Shape;191;p20"/>
          <p:cNvSpPr txBox="1"/>
          <p:nvPr/>
        </p:nvSpPr>
        <p:spPr>
          <a:xfrm>
            <a:off x="3641700" y="4102950"/>
            <a:ext cx="186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1"/>
          <p:cNvSpPr/>
          <p:nvPr/>
        </p:nvSpPr>
        <p:spPr>
          <a:xfrm>
            <a:off x="0" y="0"/>
            <a:ext cx="9144000" cy="5143500"/>
          </a:xfrm>
          <a:prstGeom prst="rect">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1"/>
          <p:cNvSpPr/>
          <p:nvPr/>
        </p:nvSpPr>
        <p:spPr>
          <a:xfrm rot="-2028013">
            <a:off x="-625714" y="-2262477"/>
            <a:ext cx="4544501" cy="2602159"/>
          </a:xfrm>
          <a:prstGeom prst="rect">
            <a:avLst/>
          </a:prstGeom>
          <a:solidFill>
            <a:srgbClr val="F0BA35"/>
          </a:solid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1"/>
          <p:cNvSpPr txBox="1"/>
          <p:nvPr/>
        </p:nvSpPr>
        <p:spPr>
          <a:xfrm>
            <a:off x="1871375" y="433750"/>
            <a:ext cx="6067800" cy="1231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400"/>
              <a:buFont typeface="Arial"/>
              <a:buNone/>
            </a:pPr>
            <a:r>
              <a:rPr b="1" lang="fr" sz="3400">
                <a:solidFill>
                  <a:srgbClr val="FCBD24"/>
                </a:solidFill>
                <a:latin typeface="Times New Roman"/>
                <a:ea typeface="Times New Roman"/>
                <a:cs typeface="Times New Roman"/>
                <a:sym typeface="Times New Roman"/>
              </a:rPr>
              <a:t>Architecture à deux niveaux ou 2-tier </a:t>
            </a:r>
            <a:endParaRPr b="1" i="0" sz="3400" u="none" cap="none" strike="noStrike">
              <a:solidFill>
                <a:srgbClr val="FCBD24"/>
              </a:solidFill>
              <a:latin typeface="Times New Roman"/>
              <a:ea typeface="Times New Roman"/>
              <a:cs typeface="Times New Roman"/>
              <a:sym typeface="Times New Roman"/>
            </a:endParaRPr>
          </a:p>
        </p:txBody>
      </p:sp>
      <p:sp>
        <p:nvSpPr>
          <p:cNvPr id="199" name="Google Shape;199;p21"/>
          <p:cNvSpPr txBox="1"/>
          <p:nvPr/>
        </p:nvSpPr>
        <p:spPr>
          <a:xfrm>
            <a:off x="1234175" y="1804500"/>
            <a:ext cx="73422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fr">
                <a:solidFill>
                  <a:srgbClr val="F9F9F9"/>
                </a:solidFill>
              </a:rPr>
              <a:t>L'architecture 2-tiers divise l’application généralement de la façon suivante. Le client et le serveur se communique généralement à travers un réseau.</a:t>
            </a:r>
            <a:endParaRPr sz="1700">
              <a:solidFill>
                <a:srgbClr val="F9F9F9"/>
              </a:solidFill>
            </a:endParaRPr>
          </a:p>
        </p:txBody>
      </p:sp>
      <p:pic>
        <p:nvPicPr>
          <p:cNvPr id="200" name="Google Shape;200;p21"/>
          <p:cNvPicPr preferRelativeResize="0"/>
          <p:nvPr/>
        </p:nvPicPr>
        <p:blipFill>
          <a:blip r:embed="rId3">
            <a:alphaModFix/>
          </a:blip>
          <a:stretch>
            <a:fillRect/>
          </a:stretch>
        </p:blipFill>
        <p:spPr>
          <a:xfrm>
            <a:off x="2342474" y="2680559"/>
            <a:ext cx="5021325" cy="939716"/>
          </a:xfrm>
          <a:prstGeom prst="rect">
            <a:avLst/>
          </a:prstGeom>
          <a:noFill/>
          <a:ln>
            <a:noFill/>
          </a:ln>
        </p:spPr>
      </p:pic>
      <p:sp>
        <p:nvSpPr>
          <p:cNvPr id="201" name="Google Shape;201;p21"/>
          <p:cNvSpPr txBox="1"/>
          <p:nvPr/>
        </p:nvSpPr>
        <p:spPr>
          <a:xfrm>
            <a:off x="2005925" y="4496350"/>
            <a:ext cx="579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lt1"/>
                </a:solidFill>
              </a:rPr>
              <a:t>Exemple : Site e-commerce avec Prestashop, </a:t>
            </a:r>
            <a:r>
              <a:rPr lang="fr" u="sng">
                <a:solidFill>
                  <a:schemeClr val="hlink"/>
                </a:solidFill>
                <a:hlinkClick r:id="rId4"/>
              </a:rPr>
              <a:t>https://prestashop.fr/</a:t>
            </a:r>
            <a:endParaRPr>
              <a:solidFill>
                <a:schemeClr val="lt1"/>
              </a:solidFill>
            </a:endParaRPr>
          </a:p>
        </p:txBody>
      </p:sp>
      <p:sp>
        <p:nvSpPr>
          <p:cNvPr id="202" name="Google Shape;202;p21"/>
          <p:cNvSpPr txBox="1"/>
          <p:nvPr/>
        </p:nvSpPr>
        <p:spPr>
          <a:xfrm>
            <a:off x="2694900" y="3620275"/>
            <a:ext cx="891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solidFill>
                  <a:schemeClr val="lt1"/>
                </a:solidFill>
              </a:rPr>
              <a:t>Client</a:t>
            </a:r>
            <a:endParaRPr>
              <a:solidFill>
                <a:schemeClr val="lt1"/>
              </a:solidFill>
            </a:endParaRPr>
          </a:p>
        </p:txBody>
      </p:sp>
      <p:sp>
        <p:nvSpPr>
          <p:cNvPr id="203" name="Google Shape;203;p21"/>
          <p:cNvSpPr txBox="1"/>
          <p:nvPr/>
        </p:nvSpPr>
        <p:spPr>
          <a:xfrm>
            <a:off x="4437425" y="3684175"/>
            <a:ext cx="3367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solidFill>
                  <a:schemeClr val="lt1"/>
                </a:solidFill>
              </a:rPr>
              <a:t>Serveur </a:t>
            </a:r>
            <a:br>
              <a:rPr lang="fr">
                <a:solidFill>
                  <a:schemeClr val="lt1"/>
                </a:solidFill>
              </a:rPr>
            </a:br>
            <a:r>
              <a:rPr lang="fr">
                <a:solidFill>
                  <a:schemeClr val="lt1"/>
                </a:solidFill>
              </a:rPr>
              <a:t>abstraction entre métier et </a:t>
            </a:r>
            <a:r>
              <a:rPr lang="fr">
                <a:solidFill>
                  <a:schemeClr val="lt1"/>
                </a:solidFill>
              </a:rPr>
              <a:t>persistance</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