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B Garamond"/>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7" roundtripDataSignature="AMtx7mgSgDe+6r5CwTArQwLdUtnfXnmy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BGaramond-bold.fntdata"/><Relationship Id="rId23" Type="http://schemas.openxmlformats.org/officeDocument/2006/relationships/font" Target="fonts/EBGaramon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boldItalic.fntdata"/><Relationship Id="rId25" Type="http://schemas.openxmlformats.org/officeDocument/2006/relationships/font" Target="fonts/EBGaramond-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5cc1443f6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55cc1443f6_1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5cc1443f6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55cc1443f6_1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58d60489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1258d604899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58d60489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258d604899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55cc1443f6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55cc1443f6_1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58d60489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258d604899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258d60489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258d604899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239492e9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12239492e9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58d60489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1258d604899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239492e9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2239492e9f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5cc1443f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55cc1443f6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5cc1443f6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55cc1443f6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5cc1443f6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55cc1443f6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5cc1443f6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55cc1443f6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lasalle.nysekoliko.m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flutter.dev/multi-platfor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0" y="-125"/>
            <a:ext cx="4164300" cy="5143500"/>
          </a:xfrm>
          <a:prstGeom prst="rtTriangle">
            <a:avLst/>
          </a:prstGeom>
          <a:solidFill>
            <a:srgbClr val="F0BA3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1"/>
          <p:cNvGrpSpPr/>
          <p:nvPr/>
        </p:nvGrpSpPr>
        <p:grpSpPr>
          <a:xfrm>
            <a:off x="963900" y="0"/>
            <a:ext cx="8180125" cy="5143500"/>
            <a:chOff x="963900" y="0"/>
            <a:chExt cx="8180125" cy="5143500"/>
          </a:xfrm>
        </p:grpSpPr>
        <p:sp>
          <p:nvSpPr>
            <p:cNvPr id="56" name="Google Shape;56;p1"/>
            <p:cNvSpPr/>
            <p:nvPr/>
          </p:nvSpPr>
          <p:spPr>
            <a:xfrm>
              <a:off x="963900" y="0"/>
              <a:ext cx="8180100" cy="5143500"/>
            </a:xfrm>
            <a:prstGeom prst="triangle">
              <a:avLst>
                <a:gd fmla="val 5548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5502925" y="0"/>
              <a:ext cx="3641100" cy="2018400"/>
            </a:xfrm>
            <a:prstGeom prst="rtTriangl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6585775" y="1981125"/>
              <a:ext cx="2558100" cy="31623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
          <p:cNvSpPr txBox="1"/>
          <p:nvPr/>
        </p:nvSpPr>
        <p:spPr>
          <a:xfrm>
            <a:off x="5008175" y="1432800"/>
            <a:ext cx="3031200" cy="1754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800"/>
              <a:buFont typeface="Arial"/>
              <a:buNone/>
            </a:pPr>
            <a:r>
              <a:rPr lang="fr" sz="3400">
                <a:solidFill>
                  <a:srgbClr val="F0BA35"/>
                </a:solidFill>
              </a:rPr>
              <a:t>Introduction aux </a:t>
            </a:r>
            <a:br>
              <a:rPr lang="fr" sz="3400">
                <a:solidFill>
                  <a:srgbClr val="F0BA35"/>
                </a:solidFill>
              </a:rPr>
            </a:br>
            <a:r>
              <a:rPr lang="fr" sz="3400">
                <a:solidFill>
                  <a:srgbClr val="F0BA35"/>
                </a:solidFill>
              </a:rPr>
              <a:t>web services</a:t>
            </a:r>
            <a:endParaRPr b="0" i="0" sz="3400" u="none" cap="none" strike="noStrike">
              <a:solidFill>
                <a:srgbClr val="F0BA35"/>
              </a:solidFill>
              <a:latin typeface="Arial"/>
              <a:ea typeface="Arial"/>
              <a:cs typeface="Arial"/>
              <a:sym typeface="Arial"/>
            </a:endParaRPr>
          </a:p>
        </p:txBody>
      </p:sp>
      <p:cxnSp>
        <p:nvCxnSpPr>
          <p:cNvPr id="60" name="Google Shape;60;p1"/>
          <p:cNvCxnSpPr/>
          <p:nvPr/>
        </p:nvCxnSpPr>
        <p:spPr>
          <a:xfrm>
            <a:off x="5922725" y="4043375"/>
            <a:ext cx="1202100" cy="0"/>
          </a:xfrm>
          <a:prstGeom prst="straightConnector1">
            <a:avLst/>
          </a:prstGeom>
          <a:noFill/>
          <a:ln cap="flat" cmpd="sng" w="76200">
            <a:solidFill>
              <a:srgbClr val="CCCCCC"/>
            </a:solidFill>
            <a:prstDash val="solid"/>
            <a:round/>
            <a:headEnd len="sm" w="sm" type="none"/>
            <a:tailEnd len="sm" w="sm" type="none"/>
          </a:ln>
        </p:spPr>
      </p:cxnSp>
      <p:pic>
        <p:nvPicPr>
          <p:cNvPr id="61" name="Google Shape;61;p1"/>
          <p:cNvPicPr preferRelativeResize="0"/>
          <p:nvPr/>
        </p:nvPicPr>
        <p:blipFill rotWithShape="1">
          <a:blip r:embed="rId3">
            <a:alphaModFix/>
          </a:blip>
          <a:srcRect b="0" l="0" r="0" t="0"/>
          <a:stretch/>
        </p:blipFill>
        <p:spPr>
          <a:xfrm>
            <a:off x="7510200" y="3998063"/>
            <a:ext cx="1434400" cy="9366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55cc1443f6_1_112"/>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255cc1443f6_1_112"/>
          <p:cNvSpPr/>
          <p:nvPr/>
        </p:nvSpPr>
        <p:spPr>
          <a:xfrm rot="-2028013">
            <a:off x="-838603" y="-2226151"/>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255cc1443f6_1_112"/>
          <p:cNvSpPr txBox="1"/>
          <p:nvPr/>
        </p:nvSpPr>
        <p:spPr>
          <a:xfrm>
            <a:off x="471750" y="1386938"/>
            <a:ext cx="8200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chemeClr val="lt1"/>
                </a:solidFill>
                <a:latin typeface="Arial"/>
                <a:ea typeface="Arial"/>
                <a:cs typeface="Arial"/>
                <a:sym typeface="Arial"/>
              </a:rPr>
              <a:t>3è exemple : </a:t>
            </a:r>
            <a:br>
              <a:rPr b="0" i="0" lang="fr" sz="1400" u="none" cap="none" strike="noStrike">
                <a:solidFill>
                  <a:schemeClr val="lt1"/>
                </a:solidFill>
                <a:latin typeface="Arial"/>
                <a:ea typeface="Arial"/>
                <a:cs typeface="Arial"/>
                <a:sym typeface="Arial"/>
              </a:rPr>
            </a:br>
            <a:r>
              <a:rPr b="0" i="0" lang="fr" sz="1400" u="none" cap="none" strike="noStrike">
                <a:solidFill>
                  <a:schemeClr val="lt1"/>
                </a:solidFill>
                <a:latin typeface="Arial"/>
                <a:ea typeface="Arial"/>
                <a:cs typeface="Arial"/>
                <a:sym typeface="Arial"/>
              </a:rPr>
              <a:t>On </a:t>
            </a:r>
            <a:r>
              <a:rPr lang="fr">
                <a:solidFill>
                  <a:schemeClr val="lt1"/>
                </a:solidFill>
              </a:rPr>
              <a:t>veut créer un logiciel de gestion de VPN disponible sur plusieurs plateformes différentes : ordinateurs (Windows, Linux, MacOS) et mobile (Android, iOS).</a:t>
            </a:r>
            <a:endParaRPr b="0" i="0" sz="1400" u="none" cap="none" strike="noStrike">
              <a:solidFill>
                <a:schemeClr val="lt1"/>
              </a:solidFill>
              <a:latin typeface="Arial"/>
              <a:ea typeface="Arial"/>
              <a:cs typeface="Arial"/>
              <a:sym typeface="Arial"/>
            </a:endParaRPr>
          </a:p>
        </p:txBody>
      </p:sp>
      <p:sp>
        <p:nvSpPr>
          <p:cNvPr id="173" name="Google Shape;173;g255cc1443f6_1_112"/>
          <p:cNvSpPr txBox="1"/>
          <p:nvPr/>
        </p:nvSpPr>
        <p:spPr>
          <a:xfrm>
            <a:off x="2271450" y="262425"/>
            <a:ext cx="5038200" cy="1231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lang="fr" sz="3400">
                <a:solidFill>
                  <a:srgbClr val="FCBD24"/>
                </a:solidFill>
              </a:rPr>
              <a:t>Q</a:t>
            </a:r>
            <a:r>
              <a:rPr b="0" i="0" lang="fr" sz="3400" u="none" cap="none" strike="noStrike">
                <a:solidFill>
                  <a:srgbClr val="FCBD24"/>
                </a:solidFill>
                <a:latin typeface="Arial"/>
                <a:ea typeface="Arial"/>
                <a:cs typeface="Arial"/>
                <a:sym typeface="Arial"/>
              </a:rPr>
              <a:t>uelques exemples pour mieux comprendre </a:t>
            </a:r>
            <a:r>
              <a:rPr lang="fr" sz="3400">
                <a:solidFill>
                  <a:srgbClr val="FCBD24"/>
                </a:solidFill>
              </a:rPr>
              <a:t>3</a:t>
            </a:r>
            <a:r>
              <a:rPr b="0" i="0" lang="fr" sz="3400" u="none" cap="none" strike="noStrike">
                <a:solidFill>
                  <a:srgbClr val="FCBD24"/>
                </a:solidFill>
                <a:latin typeface="Arial"/>
                <a:ea typeface="Arial"/>
                <a:cs typeface="Arial"/>
                <a:sym typeface="Arial"/>
              </a:rPr>
              <a:t>/</a:t>
            </a:r>
            <a:r>
              <a:rPr lang="fr" sz="3400">
                <a:solidFill>
                  <a:srgbClr val="FCBD24"/>
                </a:solidFill>
              </a:rPr>
              <a:t>3</a:t>
            </a:r>
            <a:endParaRPr b="0" i="0" sz="3400" u="none" cap="none" strike="noStrike">
              <a:solidFill>
                <a:srgbClr val="FCBD24"/>
              </a:solidFill>
              <a:latin typeface="Arial"/>
              <a:ea typeface="Arial"/>
              <a:cs typeface="Arial"/>
              <a:sym typeface="Arial"/>
            </a:endParaRPr>
          </a:p>
        </p:txBody>
      </p:sp>
      <p:sp>
        <p:nvSpPr>
          <p:cNvPr id="174" name="Google Shape;174;g255cc1443f6_1_112"/>
          <p:cNvSpPr txBox="1"/>
          <p:nvPr/>
        </p:nvSpPr>
        <p:spPr>
          <a:xfrm>
            <a:off x="437550" y="2182600"/>
            <a:ext cx="8268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fr">
                <a:solidFill>
                  <a:srgbClr val="6D9EEB"/>
                </a:solidFill>
              </a:rPr>
              <a:t>3è </a:t>
            </a:r>
            <a:r>
              <a:rPr lang="fr">
                <a:solidFill>
                  <a:srgbClr val="6D9EEB"/>
                </a:solidFill>
              </a:rPr>
              <a:t>solution : </a:t>
            </a:r>
            <a:r>
              <a:rPr lang="fr">
                <a:solidFill>
                  <a:schemeClr val="lt1"/>
                </a:solidFill>
              </a:rPr>
              <a:t>décomposer l’application en plusieurs “petites” applications qui vont communiquer à travers Internet. Chaque “petite” application composite peut être alors qui va traiter l’UI, la logique ou la gestion des données.</a:t>
            </a:r>
            <a:endParaRPr>
              <a:solidFill>
                <a:schemeClr val="lt1"/>
              </a:solidFill>
            </a:endParaRPr>
          </a:p>
        </p:txBody>
      </p:sp>
      <p:sp>
        <p:nvSpPr>
          <p:cNvPr id="175" name="Google Shape;175;g255cc1443f6_1_112"/>
          <p:cNvSpPr/>
          <p:nvPr/>
        </p:nvSpPr>
        <p:spPr>
          <a:xfrm>
            <a:off x="1244925" y="3046775"/>
            <a:ext cx="917400" cy="434100"/>
          </a:xfrm>
          <a:prstGeom prst="rect">
            <a:avLst/>
          </a:prstGeom>
          <a:solidFill>
            <a:srgbClr val="D5A6BD"/>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Desktop</a:t>
            </a:r>
            <a:endParaRPr/>
          </a:p>
        </p:txBody>
      </p:sp>
      <p:sp>
        <p:nvSpPr>
          <p:cNvPr id="176" name="Google Shape;176;g255cc1443f6_1_112"/>
          <p:cNvSpPr/>
          <p:nvPr/>
        </p:nvSpPr>
        <p:spPr>
          <a:xfrm>
            <a:off x="1244925" y="3776338"/>
            <a:ext cx="917400" cy="434100"/>
          </a:xfrm>
          <a:prstGeom prst="rect">
            <a:avLst/>
          </a:prstGeom>
          <a:solidFill>
            <a:srgbClr val="D5A6BD"/>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Web</a:t>
            </a:r>
            <a:endParaRPr/>
          </a:p>
        </p:txBody>
      </p:sp>
      <p:sp>
        <p:nvSpPr>
          <p:cNvPr id="177" name="Google Shape;177;g255cc1443f6_1_112"/>
          <p:cNvSpPr/>
          <p:nvPr/>
        </p:nvSpPr>
        <p:spPr>
          <a:xfrm>
            <a:off x="1244925" y="4505925"/>
            <a:ext cx="917400" cy="434100"/>
          </a:xfrm>
          <a:prstGeom prst="rect">
            <a:avLst/>
          </a:prstGeom>
          <a:solidFill>
            <a:srgbClr val="D5A6BD"/>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Mobile</a:t>
            </a:r>
            <a:endParaRPr/>
          </a:p>
        </p:txBody>
      </p:sp>
      <p:sp>
        <p:nvSpPr>
          <p:cNvPr id="178" name="Google Shape;178;g255cc1443f6_1_112"/>
          <p:cNvSpPr/>
          <p:nvPr/>
        </p:nvSpPr>
        <p:spPr>
          <a:xfrm>
            <a:off x="3788875" y="3145050"/>
            <a:ext cx="917400" cy="1794900"/>
          </a:xfrm>
          <a:prstGeom prst="rect">
            <a:avLst/>
          </a:prstGeom>
          <a:solidFill>
            <a:srgbClr val="A4C2F4"/>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Métier</a:t>
            </a:r>
            <a:endParaRPr/>
          </a:p>
        </p:txBody>
      </p:sp>
      <p:sp>
        <p:nvSpPr>
          <p:cNvPr id="179" name="Google Shape;179;g255cc1443f6_1_112"/>
          <p:cNvSpPr/>
          <p:nvPr/>
        </p:nvSpPr>
        <p:spPr>
          <a:xfrm>
            <a:off x="6332825" y="3145054"/>
            <a:ext cx="917400" cy="1794900"/>
          </a:xfrm>
          <a:prstGeom prst="rect">
            <a:avLst/>
          </a:prstGeom>
          <a:solidFill>
            <a:srgbClr val="D9EAD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Données</a:t>
            </a:r>
            <a:endParaRPr/>
          </a:p>
        </p:txBody>
      </p:sp>
      <p:sp>
        <p:nvSpPr>
          <p:cNvPr id="180" name="Google Shape;180;g255cc1443f6_1_112"/>
          <p:cNvSpPr/>
          <p:nvPr/>
        </p:nvSpPr>
        <p:spPr>
          <a:xfrm>
            <a:off x="2439950" y="3145050"/>
            <a:ext cx="1071300" cy="237600"/>
          </a:xfrm>
          <a:prstGeom prst="leftRightArrow">
            <a:avLst>
              <a:gd fmla="val 50000" name="adj1"/>
              <a:gd fmla="val 50000" name="adj2"/>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55cc1443f6_1_112"/>
          <p:cNvSpPr/>
          <p:nvPr/>
        </p:nvSpPr>
        <p:spPr>
          <a:xfrm>
            <a:off x="2439950" y="3942175"/>
            <a:ext cx="1071300" cy="237600"/>
          </a:xfrm>
          <a:prstGeom prst="leftRightArrow">
            <a:avLst>
              <a:gd fmla="val 50000" name="adj1"/>
              <a:gd fmla="val 50000" name="adj2"/>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55cc1443f6_1_112"/>
          <p:cNvSpPr/>
          <p:nvPr/>
        </p:nvSpPr>
        <p:spPr>
          <a:xfrm>
            <a:off x="2439950" y="4635100"/>
            <a:ext cx="1071300" cy="237600"/>
          </a:xfrm>
          <a:prstGeom prst="leftRightArrow">
            <a:avLst>
              <a:gd fmla="val 50000" name="adj1"/>
              <a:gd fmla="val 50000" name="adj2"/>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55cc1443f6_1_112"/>
          <p:cNvSpPr/>
          <p:nvPr/>
        </p:nvSpPr>
        <p:spPr>
          <a:xfrm>
            <a:off x="5046200" y="3923700"/>
            <a:ext cx="1071300" cy="237600"/>
          </a:xfrm>
          <a:prstGeom prst="leftRightArrow">
            <a:avLst>
              <a:gd fmla="val 50000" name="adj1"/>
              <a:gd fmla="val 50000" name="adj2"/>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55cc1443f6_1_139"/>
          <p:cNvSpPr/>
          <p:nvPr/>
        </p:nvSpPr>
        <p:spPr>
          <a:xfrm>
            <a:off x="-3510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89" name="Google Shape;189;g255cc1443f6_1_139"/>
          <p:cNvSpPr/>
          <p:nvPr/>
        </p:nvSpPr>
        <p:spPr>
          <a:xfrm rot="-2028013">
            <a:off x="-838603" y="-2226151"/>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255cc1443f6_1_139"/>
          <p:cNvSpPr txBox="1"/>
          <p:nvPr/>
        </p:nvSpPr>
        <p:spPr>
          <a:xfrm>
            <a:off x="1252650" y="1420175"/>
            <a:ext cx="6568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1" name="Google Shape;191;g255cc1443f6_1_139"/>
          <p:cNvSpPr txBox="1"/>
          <p:nvPr/>
        </p:nvSpPr>
        <p:spPr>
          <a:xfrm>
            <a:off x="2181350" y="303375"/>
            <a:ext cx="6352800" cy="708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lang="fr" sz="3400">
                <a:solidFill>
                  <a:srgbClr val="FCBD24"/>
                </a:solidFill>
              </a:rPr>
              <a:t>Solution N°3, solution miracle ?</a:t>
            </a:r>
            <a:endParaRPr b="0" i="0" sz="3400" u="none" cap="none" strike="noStrike">
              <a:solidFill>
                <a:srgbClr val="FCBD24"/>
              </a:solidFill>
              <a:latin typeface="Arial"/>
              <a:ea typeface="Arial"/>
              <a:cs typeface="Arial"/>
              <a:sym typeface="Arial"/>
            </a:endParaRPr>
          </a:p>
        </p:txBody>
      </p:sp>
      <p:sp>
        <p:nvSpPr>
          <p:cNvPr id="192" name="Google Shape;192;g255cc1443f6_1_139"/>
          <p:cNvSpPr txBox="1"/>
          <p:nvPr/>
        </p:nvSpPr>
        <p:spPr>
          <a:xfrm>
            <a:off x="1252650" y="1420175"/>
            <a:ext cx="6568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3" name="Google Shape;193;g255cc1443f6_1_139"/>
          <p:cNvSpPr txBox="1"/>
          <p:nvPr/>
        </p:nvSpPr>
        <p:spPr>
          <a:xfrm>
            <a:off x="1142100" y="1302275"/>
            <a:ext cx="68598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fr">
                <a:solidFill>
                  <a:schemeClr val="lt1"/>
                </a:solidFill>
              </a:rPr>
              <a:t>La partie </a:t>
            </a:r>
            <a:r>
              <a:rPr lang="fr">
                <a:solidFill>
                  <a:srgbClr val="6D9EEB"/>
                </a:solidFill>
              </a:rPr>
              <a:t>logique</a:t>
            </a:r>
            <a:r>
              <a:rPr lang="fr">
                <a:solidFill>
                  <a:srgbClr val="A4C2F4"/>
                </a:solidFill>
              </a:rPr>
              <a:t> </a:t>
            </a:r>
            <a:r>
              <a:rPr lang="fr">
                <a:solidFill>
                  <a:schemeClr val="lt1"/>
                </a:solidFill>
              </a:rPr>
              <a:t>ou </a:t>
            </a:r>
            <a:r>
              <a:rPr lang="fr">
                <a:solidFill>
                  <a:srgbClr val="6D9EEB"/>
                </a:solidFill>
              </a:rPr>
              <a:t>métier</a:t>
            </a:r>
            <a:r>
              <a:rPr lang="fr">
                <a:solidFill>
                  <a:schemeClr val="lt1"/>
                </a:solidFill>
              </a:rPr>
              <a:t> est la plus complexe dans le développement d’une apps.</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a:p>
            <a:pPr indent="0" lvl="0" marL="0" marR="0" rtl="0" algn="l">
              <a:lnSpc>
                <a:spcPct val="100000"/>
              </a:lnSpc>
              <a:spcBef>
                <a:spcPts val="0"/>
              </a:spcBef>
              <a:spcAft>
                <a:spcPts val="0"/>
              </a:spcAft>
              <a:buNone/>
            </a:pPr>
            <a:r>
              <a:rPr lang="fr">
                <a:solidFill>
                  <a:schemeClr val="lt1"/>
                </a:solidFill>
              </a:rPr>
              <a:t>Le principe de la 3è solut° peut être référé à une </a:t>
            </a:r>
            <a:r>
              <a:rPr b="1" lang="fr" u="sng">
                <a:solidFill>
                  <a:schemeClr val="lt1"/>
                </a:solidFill>
              </a:rPr>
              <a:t>factorisation</a:t>
            </a:r>
            <a:r>
              <a:rPr b="1" lang="fr">
                <a:solidFill>
                  <a:schemeClr val="lt1"/>
                </a:solidFill>
              </a:rPr>
              <a:t> mathématique</a:t>
            </a:r>
            <a:r>
              <a:rPr lang="fr">
                <a:solidFill>
                  <a:schemeClr val="lt1"/>
                </a:solidFill>
              </a:rPr>
              <a:t>. </a:t>
            </a:r>
            <a:endParaRPr>
              <a:solidFill>
                <a:schemeClr val="lt1"/>
              </a:solidFill>
            </a:endParaRPr>
          </a:p>
          <a:p>
            <a:pPr indent="0" lvl="0" marL="0" marR="0" rtl="0" algn="l">
              <a:lnSpc>
                <a:spcPct val="100000"/>
              </a:lnSpc>
              <a:spcBef>
                <a:spcPts val="0"/>
              </a:spcBef>
              <a:spcAft>
                <a:spcPts val="0"/>
              </a:spcAft>
              <a:buNone/>
            </a:pPr>
            <a:br>
              <a:rPr lang="fr">
                <a:solidFill>
                  <a:schemeClr val="lt1"/>
                </a:solidFill>
              </a:rPr>
            </a:br>
            <a:r>
              <a:rPr lang="fr">
                <a:solidFill>
                  <a:schemeClr val="lt1"/>
                </a:solidFill>
              </a:rPr>
              <a:t>Pour chaque plateforme, le reste de développement à </a:t>
            </a:r>
            <a:r>
              <a:rPr lang="fr">
                <a:solidFill>
                  <a:schemeClr val="lt1"/>
                </a:solidFill>
              </a:rPr>
              <a:t>faire sont essentiellement : </a:t>
            </a:r>
            <a:br>
              <a:rPr lang="fr">
                <a:solidFill>
                  <a:schemeClr val="lt1"/>
                </a:solidFill>
              </a:rPr>
            </a:br>
            <a:endParaRPr>
              <a:solidFill>
                <a:schemeClr val="lt1"/>
              </a:solidFill>
            </a:endParaRPr>
          </a:p>
          <a:p>
            <a:pPr indent="-317500" lvl="0" marL="457200" marR="0" rtl="0" algn="l">
              <a:lnSpc>
                <a:spcPct val="100000"/>
              </a:lnSpc>
              <a:spcBef>
                <a:spcPts val="0"/>
              </a:spcBef>
              <a:spcAft>
                <a:spcPts val="0"/>
              </a:spcAft>
              <a:buClr>
                <a:schemeClr val="lt1"/>
              </a:buClr>
              <a:buSzPts val="1400"/>
              <a:buChar char="●"/>
            </a:pPr>
            <a:r>
              <a:rPr lang="fr">
                <a:solidFill>
                  <a:schemeClr val="lt1"/>
                </a:solidFill>
              </a:rPr>
              <a:t>les écrans </a:t>
            </a:r>
            <a:r>
              <a:rPr lang="fr">
                <a:solidFill>
                  <a:schemeClr val="lt1"/>
                </a:solidFill>
              </a:rPr>
              <a:t>d'interactions</a:t>
            </a:r>
            <a:r>
              <a:rPr lang="fr">
                <a:solidFill>
                  <a:schemeClr val="lt1"/>
                </a:solidFill>
              </a:rPr>
              <a:t> avec l’utilisateur (HTML/CSS pour les pages web, fenêtre graphique pour desktop, etc)</a:t>
            </a:r>
            <a:br>
              <a:rPr lang="fr">
                <a:solidFill>
                  <a:schemeClr val="lt1"/>
                </a:solidFill>
              </a:rPr>
            </a:br>
            <a:endParaRPr>
              <a:solidFill>
                <a:schemeClr val="lt1"/>
              </a:solidFill>
            </a:endParaRPr>
          </a:p>
          <a:p>
            <a:pPr indent="-317500" lvl="0" marL="457200" marR="0" rtl="0" algn="l">
              <a:lnSpc>
                <a:spcPct val="100000"/>
              </a:lnSpc>
              <a:spcBef>
                <a:spcPts val="0"/>
              </a:spcBef>
              <a:spcAft>
                <a:spcPts val="0"/>
              </a:spcAft>
              <a:buClr>
                <a:schemeClr val="lt1"/>
              </a:buClr>
              <a:buSzPts val="1400"/>
              <a:buChar char="●"/>
            </a:pPr>
            <a:r>
              <a:rPr lang="fr">
                <a:solidFill>
                  <a:schemeClr val="lt1"/>
                </a:solidFill>
              </a:rPr>
              <a:t>l’interaction (intégration) avec le service métier : envoi des requêtes à </a:t>
            </a:r>
            <a:r>
              <a:rPr lang="fr">
                <a:solidFill>
                  <a:schemeClr val="lt1"/>
                </a:solidFill>
              </a:rPr>
              <a:t>exécuter</a:t>
            </a:r>
            <a:r>
              <a:rPr lang="fr">
                <a:solidFill>
                  <a:schemeClr val="lt1"/>
                </a:solidFill>
              </a:rPr>
              <a:t> et interprétation </a:t>
            </a:r>
            <a:r>
              <a:rPr lang="fr">
                <a:solidFill>
                  <a:schemeClr val="lt1"/>
                </a:solidFill>
              </a:rPr>
              <a:t>des réponses obtenues</a:t>
            </a:r>
            <a:r>
              <a:rPr lang="fr">
                <a:solidFill>
                  <a:schemeClr val="lt1"/>
                </a:solidFill>
              </a:rPr>
              <a:t> </a:t>
            </a:r>
            <a:endParaRPr>
              <a:solidFill>
                <a:schemeClr val="lt1"/>
              </a:solidFill>
            </a:endParaRPr>
          </a:p>
        </p:txBody>
      </p:sp>
      <p:sp>
        <p:nvSpPr>
          <p:cNvPr id="194" name="Google Shape;194;g255cc1443f6_1_139"/>
          <p:cNvSpPr txBox="1"/>
          <p:nvPr/>
        </p:nvSpPr>
        <p:spPr>
          <a:xfrm>
            <a:off x="1142100" y="4029375"/>
            <a:ext cx="6859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fr">
                <a:solidFill>
                  <a:schemeClr val="lt1"/>
                </a:solidFill>
              </a:rPr>
              <a:t>Cette solution, qui permet à des applications de différentes natures de communiquer entre elles via Internet, est ce qu’on appelle un </a:t>
            </a:r>
            <a:r>
              <a:rPr lang="fr">
                <a:solidFill>
                  <a:srgbClr val="6D9EEB"/>
                </a:solidFill>
              </a:rPr>
              <a:t>webservice</a:t>
            </a:r>
            <a:r>
              <a:rPr lang="fr">
                <a:solidFill>
                  <a:schemeClr val="lt1"/>
                </a:solidFill>
              </a:rPr>
              <a:t>.</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258d604899_0_61"/>
          <p:cNvSpPr/>
          <p:nvPr/>
        </p:nvSpPr>
        <p:spPr>
          <a:xfrm flipH="1" rot="10800000">
            <a:off x="-25025" y="-50200"/>
            <a:ext cx="1426800" cy="1339200"/>
          </a:xfrm>
          <a:prstGeom prst="rtTriangle">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1258d604899_0_61"/>
          <p:cNvSpPr/>
          <p:nvPr/>
        </p:nvSpPr>
        <p:spPr>
          <a:xfrm rot="-5400000">
            <a:off x="5482475" y="1463100"/>
            <a:ext cx="5149800" cy="2173500"/>
          </a:xfrm>
          <a:prstGeom prst="triangle">
            <a:avLst>
              <a:gd fmla="val 50000"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1" name="Google Shape;201;g1258d604899_0_61"/>
          <p:cNvCxnSpPr/>
          <p:nvPr/>
        </p:nvCxnSpPr>
        <p:spPr>
          <a:xfrm flipH="1" rot="10800000">
            <a:off x="-112625" y="12600"/>
            <a:ext cx="1889400" cy="1789500"/>
          </a:xfrm>
          <a:prstGeom prst="straightConnector1">
            <a:avLst/>
          </a:prstGeom>
          <a:noFill/>
          <a:ln cap="flat" cmpd="sng" w="19050">
            <a:solidFill>
              <a:srgbClr val="F0BA35"/>
            </a:solidFill>
            <a:prstDash val="solid"/>
            <a:round/>
            <a:headEnd len="sm" w="sm" type="none"/>
            <a:tailEnd len="sm" w="sm" type="none"/>
          </a:ln>
        </p:spPr>
      </p:cxnSp>
      <p:sp>
        <p:nvSpPr>
          <p:cNvPr id="202" name="Google Shape;202;g1258d604899_0_61"/>
          <p:cNvSpPr txBox="1"/>
          <p:nvPr/>
        </p:nvSpPr>
        <p:spPr>
          <a:xfrm>
            <a:off x="913575" y="2039900"/>
            <a:ext cx="7208400" cy="122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300"/>
              <a:buFont typeface="Arial"/>
              <a:buNone/>
            </a:pPr>
            <a:r>
              <a:rPr b="0" i="0" lang="fr" sz="4300" u="none" cap="none" strike="noStrike">
                <a:solidFill>
                  <a:srgbClr val="000000"/>
                </a:solidFill>
                <a:latin typeface="Arial"/>
                <a:ea typeface="Arial"/>
                <a:cs typeface="Arial"/>
                <a:sym typeface="Arial"/>
              </a:rPr>
              <a:t>OBJECTIFS DU COURS</a:t>
            </a:r>
            <a:endParaRPr b="0" i="0" sz="4300" u="none" cap="none" strike="noStrike">
              <a:solidFill>
                <a:srgbClr val="000000"/>
              </a:solidFill>
              <a:latin typeface="Arial"/>
              <a:ea typeface="Arial"/>
              <a:cs typeface="Arial"/>
              <a:sym typeface="Arial"/>
            </a:endParaRPr>
          </a:p>
        </p:txBody>
      </p:sp>
      <p:cxnSp>
        <p:nvCxnSpPr>
          <p:cNvPr id="203" name="Google Shape;203;g1258d604899_0_61"/>
          <p:cNvCxnSpPr/>
          <p:nvPr/>
        </p:nvCxnSpPr>
        <p:spPr>
          <a:xfrm>
            <a:off x="1131150" y="3266300"/>
            <a:ext cx="1202100" cy="0"/>
          </a:xfrm>
          <a:prstGeom prst="straightConnector1">
            <a:avLst/>
          </a:prstGeom>
          <a:noFill/>
          <a:ln cap="flat" cmpd="sng" w="114300">
            <a:solidFill>
              <a:srgbClr val="CCCCCC"/>
            </a:solidFill>
            <a:prstDash val="solid"/>
            <a:round/>
            <a:headEnd len="sm" w="sm" type="none"/>
            <a:tailEnd len="sm" w="sm" type="none"/>
          </a:ln>
        </p:spPr>
      </p:cxnSp>
      <p:sp>
        <p:nvSpPr>
          <p:cNvPr id="204" name="Google Shape;204;g1258d604899_0_61"/>
          <p:cNvSpPr/>
          <p:nvPr/>
        </p:nvSpPr>
        <p:spPr>
          <a:xfrm>
            <a:off x="6182200" y="3328875"/>
            <a:ext cx="3053700" cy="19023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1258d604899_0_61"/>
          <p:cNvSpPr/>
          <p:nvPr/>
        </p:nvSpPr>
        <p:spPr>
          <a:xfrm>
            <a:off x="7455350" y="4336200"/>
            <a:ext cx="1351800" cy="807300"/>
          </a:xfrm>
          <a:prstGeom prst="triangle">
            <a:avLst>
              <a:gd fmla="val 50000"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258d604899_0_13"/>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1258d604899_0_13"/>
          <p:cNvSpPr/>
          <p:nvPr/>
        </p:nvSpPr>
        <p:spPr>
          <a:xfrm rot="-2028013">
            <a:off x="-838564" y="-2226177"/>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1258d604899_0_13"/>
          <p:cNvSpPr txBox="1"/>
          <p:nvPr/>
        </p:nvSpPr>
        <p:spPr>
          <a:xfrm>
            <a:off x="983625" y="1026963"/>
            <a:ext cx="5505900" cy="831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fr">
                <a:solidFill>
                  <a:srgbClr val="6D9EEB"/>
                </a:solidFill>
              </a:rPr>
              <a:t>Pourquoi webservice ou services web?</a:t>
            </a:r>
            <a:r>
              <a:rPr b="1" i="0" lang="fr" sz="1400" u="none" cap="none" strike="noStrike">
                <a:solidFill>
                  <a:srgbClr val="6D9EEB"/>
                </a:solidFill>
              </a:rPr>
              <a:t> </a:t>
            </a:r>
            <a:endParaRPr b="1" i="0" sz="1400" u="none" cap="none" strike="noStrike">
              <a:solidFill>
                <a:srgbClr val="6D9EEB"/>
              </a:solidFill>
            </a:endParaRPr>
          </a:p>
          <a:p>
            <a:pPr indent="0" lvl="0" marL="0" marR="0" rtl="0" algn="ctr">
              <a:lnSpc>
                <a:spcPct val="100000"/>
              </a:lnSpc>
              <a:spcBef>
                <a:spcPts val="0"/>
              </a:spcBef>
              <a:spcAft>
                <a:spcPts val="0"/>
              </a:spcAft>
              <a:buClr>
                <a:srgbClr val="000000"/>
              </a:buClr>
              <a:buSzPts val="1400"/>
              <a:buFont typeface="Arial"/>
              <a:buNone/>
            </a:pPr>
            <a:r>
              <a:rPr lang="fr">
                <a:solidFill>
                  <a:schemeClr val="lt1"/>
                </a:solidFill>
              </a:rPr>
              <a:t>C’est une solution très utilisée dans le monde du développement moderne grâce à sa flexibilité et le gain de temps obtenu.</a:t>
            </a:r>
            <a:endParaRPr b="0" i="0" sz="1400" u="none" cap="none" strike="noStrike">
              <a:solidFill>
                <a:schemeClr val="lt1"/>
              </a:solidFill>
              <a:latin typeface="Arial"/>
              <a:ea typeface="Arial"/>
              <a:cs typeface="Arial"/>
              <a:sym typeface="Arial"/>
            </a:endParaRPr>
          </a:p>
        </p:txBody>
      </p:sp>
      <p:sp>
        <p:nvSpPr>
          <p:cNvPr id="213" name="Google Shape;213;g1258d604899_0_13"/>
          <p:cNvSpPr txBox="1"/>
          <p:nvPr/>
        </p:nvSpPr>
        <p:spPr>
          <a:xfrm>
            <a:off x="3019800" y="2099388"/>
            <a:ext cx="5505900" cy="831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fr">
                <a:solidFill>
                  <a:srgbClr val="6D9EEB"/>
                </a:solidFill>
              </a:rPr>
              <a:t>Pourquoi maintenant ? (S2)</a:t>
            </a:r>
            <a:r>
              <a:rPr b="1" i="0" lang="fr" sz="1400" u="none" cap="none" strike="noStrike">
                <a:solidFill>
                  <a:srgbClr val="6D9EEB"/>
                </a:solidFill>
              </a:rPr>
              <a:t>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chemeClr val="lt1"/>
                </a:solidFill>
                <a:latin typeface="Arial"/>
                <a:ea typeface="Arial"/>
                <a:cs typeface="Arial"/>
                <a:sym typeface="Arial"/>
              </a:rPr>
              <a:t>Vous faire </a:t>
            </a:r>
            <a:r>
              <a:rPr lang="fr">
                <a:solidFill>
                  <a:schemeClr val="lt1"/>
                </a:solidFill>
              </a:rPr>
              <a:t>comprendre les enjeux du parcours </a:t>
            </a:r>
            <a:r>
              <a:rPr b="0" i="0" lang="fr" sz="1400" u="none" cap="none" strike="noStrike">
                <a:solidFill>
                  <a:schemeClr val="lt1"/>
                </a:solidFill>
                <a:latin typeface="Arial"/>
                <a:ea typeface="Arial"/>
                <a:cs typeface="Arial"/>
                <a:sym typeface="Arial"/>
              </a:rPr>
              <a:t>EL </a:t>
            </a:r>
            <a:r>
              <a:rPr lang="fr">
                <a:solidFill>
                  <a:schemeClr val="lt1"/>
                </a:solidFill>
              </a:rPr>
              <a:t>et vous aider au choix de parcours</a:t>
            </a:r>
            <a:r>
              <a:rPr b="0" i="0" lang="fr" sz="1400" u="none" cap="none" strike="noStrike">
                <a:solidFill>
                  <a:schemeClr val="lt1"/>
                </a:solidFill>
                <a:latin typeface="Arial"/>
                <a:ea typeface="Arial"/>
                <a:cs typeface="Arial"/>
                <a:sym typeface="Arial"/>
              </a:rPr>
              <a:t> en S3 (L2)</a:t>
            </a:r>
            <a:endParaRPr b="0" i="0" sz="1400" u="none" cap="none" strike="noStrike">
              <a:solidFill>
                <a:schemeClr val="lt1"/>
              </a:solidFill>
              <a:latin typeface="Arial"/>
              <a:ea typeface="Arial"/>
              <a:cs typeface="Arial"/>
              <a:sym typeface="Arial"/>
            </a:endParaRPr>
          </a:p>
        </p:txBody>
      </p:sp>
      <p:sp>
        <p:nvSpPr>
          <p:cNvPr id="214" name="Google Shape;214;g1258d604899_0_13"/>
          <p:cNvSpPr txBox="1"/>
          <p:nvPr/>
        </p:nvSpPr>
        <p:spPr>
          <a:xfrm>
            <a:off x="3245250" y="164125"/>
            <a:ext cx="3167700" cy="708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lang="fr" sz="3400">
                <a:solidFill>
                  <a:srgbClr val="FCBD24"/>
                </a:solidFill>
              </a:rPr>
              <a:t>Pourquoi ? 1/2</a:t>
            </a:r>
            <a:endParaRPr b="0" i="0" sz="3400" u="none" cap="none" strike="noStrike">
              <a:solidFill>
                <a:srgbClr val="FCBD24"/>
              </a:solidFill>
              <a:latin typeface="Arial"/>
              <a:ea typeface="Arial"/>
              <a:cs typeface="Arial"/>
              <a:sym typeface="Arial"/>
            </a:endParaRPr>
          </a:p>
        </p:txBody>
      </p:sp>
      <p:sp>
        <p:nvSpPr>
          <p:cNvPr id="215" name="Google Shape;215;g1258d604899_0_13"/>
          <p:cNvSpPr txBox="1"/>
          <p:nvPr/>
        </p:nvSpPr>
        <p:spPr>
          <a:xfrm>
            <a:off x="983625" y="3171825"/>
            <a:ext cx="5505900" cy="1693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fr">
                <a:solidFill>
                  <a:srgbClr val="6D9EEB"/>
                </a:solidFill>
              </a:rPr>
              <a:t>Alors, ces objectifs </a:t>
            </a:r>
            <a:r>
              <a:rPr b="1" lang="fr">
                <a:solidFill>
                  <a:srgbClr val="6D9EEB"/>
                </a:solidFill>
              </a:rPr>
              <a:t>?</a:t>
            </a:r>
            <a:endParaRPr b="0" i="0" sz="1400" u="none" cap="none" strike="noStrike">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Char char="-"/>
            </a:pPr>
            <a:r>
              <a:rPr lang="fr">
                <a:solidFill>
                  <a:schemeClr val="lt1"/>
                </a:solidFill>
              </a:rPr>
              <a:t>Comprendre l’utilité des webservice.</a:t>
            </a:r>
            <a:endParaRPr>
              <a:solidFill>
                <a:schemeClr val="lt1"/>
              </a:solidFill>
            </a:endParaRPr>
          </a:p>
          <a:p>
            <a:pPr indent="-317500" lvl="0" marL="457200" rtl="0" algn="l">
              <a:spcBef>
                <a:spcPts val="0"/>
              </a:spcBef>
              <a:spcAft>
                <a:spcPts val="0"/>
              </a:spcAft>
              <a:buClr>
                <a:schemeClr val="lt1"/>
              </a:buClr>
              <a:buSzPts val="1400"/>
              <a:buChar char="-"/>
            </a:pPr>
            <a:r>
              <a:rPr lang="fr">
                <a:solidFill>
                  <a:schemeClr val="lt1"/>
                </a:solidFill>
              </a:rPr>
              <a:t>Comprendre le fonctionnement des échanges de données à travers Internet.</a:t>
            </a:r>
            <a:endParaRPr>
              <a:solidFill>
                <a:schemeClr val="lt1"/>
              </a:solidFill>
            </a:endParaRPr>
          </a:p>
          <a:p>
            <a:pPr indent="-317500" lvl="0" marL="457200" rtl="0" algn="l">
              <a:spcBef>
                <a:spcPts val="0"/>
              </a:spcBef>
              <a:spcAft>
                <a:spcPts val="0"/>
              </a:spcAft>
              <a:buClr>
                <a:schemeClr val="lt1"/>
              </a:buClr>
              <a:buSzPts val="1400"/>
              <a:buChar char="-"/>
            </a:pPr>
            <a:r>
              <a:rPr lang="fr">
                <a:solidFill>
                  <a:schemeClr val="lt1"/>
                </a:solidFill>
              </a:rPr>
              <a:t>Lire, spécifier et documenter un API.</a:t>
            </a:r>
            <a:endParaRPr>
              <a:solidFill>
                <a:schemeClr val="lt1"/>
              </a:solidFill>
            </a:endParaRPr>
          </a:p>
          <a:p>
            <a:pPr indent="-317500" lvl="0" marL="457200" rtl="0" algn="l">
              <a:spcBef>
                <a:spcPts val="0"/>
              </a:spcBef>
              <a:spcAft>
                <a:spcPts val="0"/>
              </a:spcAft>
              <a:buClr>
                <a:schemeClr val="lt1"/>
              </a:buClr>
              <a:buSzPts val="1400"/>
              <a:buChar char="-"/>
            </a:pPr>
            <a:r>
              <a:rPr lang="fr">
                <a:solidFill>
                  <a:schemeClr val="lt1"/>
                </a:solidFill>
              </a:rPr>
              <a:t>Exploiter un langage de programmation grâce à son API.</a:t>
            </a:r>
            <a:endParaRPr>
              <a:solidFill>
                <a:schemeClr val="lt1"/>
              </a:solidFill>
            </a:endParaRPr>
          </a:p>
          <a:p>
            <a:pPr indent="-317500" lvl="0" marL="457200" rtl="0" algn="l">
              <a:spcBef>
                <a:spcPts val="0"/>
              </a:spcBef>
              <a:spcAft>
                <a:spcPts val="0"/>
              </a:spcAft>
              <a:buClr>
                <a:schemeClr val="lt1"/>
              </a:buClr>
              <a:buSzPts val="1400"/>
              <a:buChar char="-"/>
            </a:pPr>
            <a:r>
              <a:rPr lang="fr">
                <a:solidFill>
                  <a:schemeClr val="lt1"/>
                </a:solidFill>
              </a:rPr>
              <a:t>Interagir avec des services web à l’aide d’un API.</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55cc1443f6_1_156"/>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255cc1443f6_1_156"/>
          <p:cNvSpPr/>
          <p:nvPr/>
        </p:nvSpPr>
        <p:spPr>
          <a:xfrm rot="-2028013">
            <a:off x="-838603" y="-2226151"/>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255cc1443f6_1_156"/>
          <p:cNvSpPr txBox="1"/>
          <p:nvPr/>
        </p:nvSpPr>
        <p:spPr>
          <a:xfrm>
            <a:off x="2988150" y="164125"/>
            <a:ext cx="3167700" cy="708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lang="fr" sz="3400">
                <a:solidFill>
                  <a:srgbClr val="FCBD24"/>
                </a:solidFill>
              </a:rPr>
              <a:t>Pourquoi ? 2/2</a:t>
            </a:r>
            <a:endParaRPr b="0" i="0" sz="3400" u="none" cap="none" strike="noStrike">
              <a:solidFill>
                <a:srgbClr val="FCBD24"/>
              </a:solidFill>
              <a:latin typeface="Arial"/>
              <a:ea typeface="Arial"/>
              <a:cs typeface="Arial"/>
              <a:sym typeface="Arial"/>
            </a:endParaRPr>
          </a:p>
        </p:txBody>
      </p:sp>
      <p:sp>
        <p:nvSpPr>
          <p:cNvPr id="223" name="Google Shape;223;g255cc1443f6_1_156"/>
          <p:cNvSpPr txBox="1"/>
          <p:nvPr/>
        </p:nvSpPr>
        <p:spPr>
          <a:xfrm>
            <a:off x="1175100" y="872125"/>
            <a:ext cx="6793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fr">
                <a:solidFill>
                  <a:schemeClr val="lt1"/>
                </a:solidFill>
              </a:rPr>
              <a:t>Grossomodo, où se situe notre cours par rapport aux autres UE :</a:t>
            </a:r>
            <a:endParaRPr b="0" i="0" u="none" cap="none" strike="noStrike">
              <a:solidFill>
                <a:schemeClr val="lt1"/>
              </a:solidFill>
              <a:latin typeface="Arial"/>
              <a:ea typeface="Arial"/>
              <a:cs typeface="Arial"/>
              <a:sym typeface="Arial"/>
            </a:endParaRPr>
          </a:p>
        </p:txBody>
      </p:sp>
      <p:sp>
        <p:nvSpPr>
          <p:cNvPr id="224" name="Google Shape;224;g255cc1443f6_1_156"/>
          <p:cNvSpPr txBox="1"/>
          <p:nvPr/>
        </p:nvSpPr>
        <p:spPr>
          <a:xfrm>
            <a:off x="878400" y="1577350"/>
            <a:ext cx="73872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Char char="-"/>
            </a:pPr>
            <a:r>
              <a:rPr lang="fr">
                <a:solidFill>
                  <a:schemeClr val="lt1"/>
                </a:solidFill>
              </a:rPr>
              <a:t>Conception des besoins utilisateurs à travers un API </a:t>
            </a:r>
            <a:r>
              <a:rPr lang="fr">
                <a:solidFill>
                  <a:srgbClr val="3C78D8"/>
                </a:solidFill>
              </a:rPr>
              <a:t>[ICI]</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a:p>
            <a:pPr indent="-317500" lvl="0" marL="457200" marR="0" rtl="0" algn="l">
              <a:lnSpc>
                <a:spcPct val="100000"/>
              </a:lnSpc>
              <a:spcBef>
                <a:spcPts val="0"/>
              </a:spcBef>
              <a:spcAft>
                <a:spcPts val="0"/>
              </a:spcAft>
              <a:buClr>
                <a:schemeClr val="lt1"/>
              </a:buClr>
              <a:buSzPts val="1400"/>
              <a:buChar char="-"/>
            </a:pPr>
            <a:r>
              <a:rPr lang="fr">
                <a:solidFill>
                  <a:schemeClr val="lt1"/>
                </a:solidFill>
              </a:rPr>
              <a:t>Documentation d’une API pour rendre accessible des web-services </a:t>
            </a:r>
            <a:r>
              <a:rPr lang="fr">
                <a:solidFill>
                  <a:srgbClr val="3C78D8"/>
                </a:solidFill>
              </a:rPr>
              <a:t>[ICI]</a:t>
            </a:r>
            <a:endParaRPr>
              <a:solidFill>
                <a:srgbClr val="3C78D8"/>
              </a:solidFill>
            </a:endParaRPr>
          </a:p>
          <a:p>
            <a:pPr indent="0" lvl="0" marL="914400" marR="0" rtl="0" algn="l">
              <a:lnSpc>
                <a:spcPct val="100000"/>
              </a:lnSpc>
              <a:spcBef>
                <a:spcPts val="0"/>
              </a:spcBef>
              <a:spcAft>
                <a:spcPts val="0"/>
              </a:spcAft>
              <a:buNone/>
            </a:pPr>
            <a:r>
              <a:t/>
            </a:r>
            <a:endParaRPr>
              <a:solidFill>
                <a:schemeClr val="lt1"/>
              </a:solidFill>
            </a:endParaRPr>
          </a:p>
          <a:p>
            <a:pPr indent="-317500" lvl="0" marL="457200" marR="0" rtl="0" algn="l">
              <a:lnSpc>
                <a:spcPct val="100000"/>
              </a:lnSpc>
              <a:spcBef>
                <a:spcPts val="0"/>
              </a:spcBef>
              <a:spcAft>
                <a:spcPts val="0"/>
              </a:spcAft>
              <a:buClr>
                <a:schemeClr val="lt1"/>
              </a:buClr>
              <a:buSzPts val="1400"/>
              <a:buFont typeface="Arial"/>
              <a:buChar char="-"/>
            </a:pPr>
            <a:r>
              <a:rPr b="0" i="0" lang="fr" sz="1400" u="none" cap="none" strike="noStrike">
                <a:solidFill>
                  <a:schemeClr val="lt1"/>
                </a:solidFill>
                <a:latin typeface="Arial"/>
                <a:ea typeface="Arial"/>
                <a:cs typeface="Arial"/>
                <a:sym typeface="Arial"/>
              </a:rPr>
              <a:t>L’implémentation de l’API, </a:t>
            </a:r>
            <a:r>
              <a:rPr lang="fr">
                <a:solidFill>
                  <a:schemeClr val="lt1"/>
                </a:solidFill>
              </a:rPr>
              <a:t>dit le webservice,</a:t>
            </a:r>
            <a:r>
              <a:rPr b="0" i="0" lang="fr" sz="1400" u="none" cap="none" strike="noStrike">
                <a:solidFill>
                  <a:schemeClr val="lt1"/>
                </a:solidFill>
                <a:latin typeface="Arial"/>
                <a:ea typeface="Arial"/>
                <a:cs typeface="Arial"/>
                <a:sym typeface="Arial"/>
              </a:rPr>
              <a:t> grâce à PROG2 et DONNEES</a:t>
            </a:r>
            <a:r>
              <a:rPr lang="fr">
                <a:solidFill>
                  <a:schemeClr val="lt1"/>
                </a:solidFill>
              </a:rPr>
              <a:t>1</a:t>
            </a:r>
            <a:br>
              <a:rPr lang="fr">
                <a:solidFill>
                  <a:schemeClr val="lt1"/>
                </a:solidFill>
              </a:rPr>
            </a:br>
            <a:endParaRPr b="0" i="0" sz="1400" u="none" cap="none" strike="noStrike">
              <a:solidFill>
                <a:schemeClr val="lt1"/>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Arial"/>
              <a:buChar char="-"/>
            </a:pPr>
            <a:r>
              <a:rPr b="0" i="0" lang="fr" sz="1400" u="none" cap="none" strike="noStrike">
                <a:solidFill>
                  <a:schemeClr val="lt1"/>
                </a:solidFill>
                <a:latin typeface="Arial"/>
                <a:ea typeface="Arial"/>
                <a:cs typeface="Arial"/>
                <a:sym typeface="Arial"/>
              </a:rPr>
              <a:t>Le déploiement d</a:t>
            </a:r>
            <a:r>
              <a:rPr lang="fr">
                <a:solidFill>
                  <a:schemeClr val="lt1"/>
                </a:solidFill>
              </a:rPr>
              <a:t>u webservice </a:t>
            </a:r>
            <a:r>
              <a:rPr b="0" i="0" lang="fr" sz="1400" u="none" cap="none" strike="noStrike">
                <a:solidFill>
                  <a:schemeClr val="lt1"/>
                </a:solidFill>
                <a:latin typeface="Arial"/>
                <a:ea typeface="Arial"/>
                <a:cs typeface="Arial"/>
                <a:sym typeface="Arial"/>
              </a:rPr>
              <a:t>sur AWS grâce à SYS2</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258d604899_0_92"/>
          <p:cNvSpPr/>
          <p:nvPr/>
        </p:nvSpPr>
        <p:spPr>
          <a:xfrm flipH="1" rot="10800000">
            <a:off x="-25025" y="-50200"/>
            <a:ext cx="1426800" cy="1339200"/>
          </a:xfrm>
          <a:prstGeom prst="rtTriangle">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1258d604899_0_92"/>
          <p:cNvSpPr/>
          <p:nvPr/>
        </p:nvSpPr>
        <p:spPr>
          <a:xfrm rot="-5400000">
            <a:off x="5482475" y="1463100"/>
            <a:ext cx="5149800" cy="2173500"/>
          </a:xfrm>
          <a:prstGeom prst="triangle">
            <a:avLst>
              <a:gd fmla="val 50000"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1" name="Google Shape;231;g1258d604899_0_92"/>
          <p:cNvCxnSpPr/>
          <p:nvPr/>
        </p:nvCxnSpPr>
        <p:spPr>
          <a:xfrm flipH="1" rot="10800000">
            <a:off x="-112625" y="12600"/>
            <a:ext cx="1889400" cy="1789500"/>
          </a:xfrm>
          <a:prstGeom prst="straightConnector1">
            <a:avLst/>
          </a:prstGeom>
          <a:noFill/>
          <a:ln cap="flat" cmpd="sng" w="19050">
            <a:solidFill>
              <a:srgbClr val="F0BA35"/>
            </a:solidFill>
            <a:prstDash val="solid"/>
            <a:round/>
            <a:headEnd len="sm" w="sm" type="none"/>
            <a:tailEnd len="sm" w="sm" type="none"/>
          </a:ln>
        </p:spPr>
      </p:cxnSp>
      <p:sp>
        <p:nvSpPr>
          <p:cNvPr id="232" name="Google Shape;232;g1258d604899_0_92"/>
          <p:cNvSpPr txBox="1"/>
          <p:nvPr/>
        </p:nvSpPr>
        <p:spPr>
          <a:xfrm>
            <a:off x="913575" y="2039900"/>
            <a:ext cx="7208400" cy="122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300"/>
              <a:buFont typeface="Arial"/>
              <a:buNone/>
            </a:pPr>
            <a:r>
              <a:rPr b="0" i="0" lang="fr" sz="4300" u="none" cap="none" strike="noStrike">
                <a:solidFill>
                  <a:srgbClr val="000000"/>
                </a:solidFill>
                <a:latin typeface="Arial"/>
                <a:ea typeface="Arial"/>
                <a:cs typeface="Arial"/>
                <a:sym typeface="Arial"/>
              </a:rPr>
              <a:t>ORGANISATION DU COURS</a:t>
            </a:r>
            <a:endParaRPr b="0" i="0" sz="4300" u="none" cap="none" strike="noStrike">
              <a:solidFill>
                <a:srgbClr val="000000"/>
              </a:solidFill>
              <a:latin typeface="Arial"/>
              <a:ea typeface="Arial"/>
              <a:cs typeface="Arial"/>
              <a:sym typeface="Arial"/>
            </a:endParaRPr>
          </a:p>
        </p:txBody>
      </p:sp>
      <p:cxnSp>
        <p:nvCxnSpPr>
          <p:cNvPr id="233" name="Google Shape;233;g1258d604899_0_92"/>
          <p:cNvCxnSpPr/>
          <p:nvPr/>
        </p:nvCxnSpPr>
        <p:spPr>
          <a:xfrm>
            <a:off x="1095875" y="3555575"/>
            <a:ext cx="1202100" cy="0"/>
          </a:xfrm>
          <a:prstGeom prst="straightConnector1">
            <a:avLst/>
          </a:prstGeom>
          <a:noFill/>
          <a:ln cap="flat" cmpd="sng" w="114300">
            <a:solidFill>
              <a:srgbClr val="CCCCCC"/>
            </a:solidFill>
            <a:prstDash val="solid"/>
            <a:round/>
            <a:headEnd len="sm" w="sm" type="none"/>
            <a:tailEnd len="sm" w="sm" type="none"/>
          </a:ln>
        </p:spPr>
      </p:cxnSp>
      <p:sp>
        <p:nvSpPr>
          <p:cNvPr id="234" name="Google Shape;234;g1258d604899_0_92"/>
          <p:cNvSpPr/>
          <p:nvPr/>
        </p:nvSpPr>
        <p:spPr>
          <a:xfrm>
            <a:off x="6182200" y="3328875"/>
            <a:ext cx="3053700" cy="19023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1258d604899_0_92"/>
          <p:cNvSpPr/>
          <p:nvPr/>
        </p:nvSpPr>
        <p:spPr>
          <a:xfrm>
            <a:off x="7455350" y="4336200"/>
            <a:ext cx="1351800" cy="807300"/>
          </a:xfrm>
          <a:prstGeom prst="triangle">
            <a:avLst>
              <a:gd fmla="val 50000"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258d604899_0_86"/>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1258d604899_0_86"/>
          <p:cNvSpPr/>
          <p:nvPr/>
        </p:nvSpPr>
        <p:spPr>
          <a:xfrm rot="-2028013">
            <a:off x="-838564" y="-2226177"/>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1258d604899_0_86"/>
          <p:cNvSpPr txBox="1"/>
          <p:nvPr/>
        </p:nvSpPr>
        <p:spPr>
          <a:xfrm>
            <a:off x="1750750" y="367975"/>
            <a:ext cx="6396000" cy="4710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6D9EEB"/>
              </a:buClr>
              <a:buSzPts val="1400"/>
              <a:buFont typeface="Arial"/>
              <a:buChar char="-"/>
            </a:pPr>
            <a:r>
              <a:rPr lang="fr">
                <a:solidFill>
                  <a:srgbClr val="6D9EEB"/>
                </a:solidFill>
              </a:rPr>
              <a:t>Programme • Logiciel • Application</a:t>
            </a:r>
            <a:endParaRPr b="0" i="0" sz="1400" u="none" cap="none" strike="noStrike">
              <a:solidFill>
                <a:srgbClr val="6D9EEB"/>
              </a:solidFill>
              <a:latin typeface="Arial"/>
              <a:ea typeface="Arial"/>
              <a:cs typeface="Arial"/>
              <a:sym typeface="Arial"/>
            </a:endParaRPr>
          </a:p>
          <a:p>
            <a:pPr indent="-317500" lvl="1" marL="914400" marR="0" rtl="0" algn="l">
              <a:lnSpc>
                <a:spcPct val="100000"/>
              </a:lnSpc>
              <a:spcBef>
                <a:spcPts val="0"/>
              </a:spcBef>
              <a:spcAft>
                <a:spcPts val="0"/>
              </a:spcAft>
              <a:buClr>
                <a:schemeClr val="lt1"/>
              </a:buClr>
              <a:buSzPts val="1400"/>
              <a:buFont typeface="Arial"/>
              <a:buChar char="-"/>
            </a:pPr>
            <a:r>
              <a:rPr lang="fr">
                <a:solidFill>
                  <a:schemeClr val="lt1"/>
                </a:solidFill>
              </a:rPr>
              <a:t>Différence entre eux</a:t>
            </a:r>
            <a:endParaRPr>
              <a:solidFill>
                <a:schemeClr val="lt1"/>
              </a:solidFill>
            </a:endParaRPr>
          </a:p>
          <a:p>
            <a:pPr indent="-317500" lvl="1" marL="914400" marR="0" rtl="0" algn="l">
              <a:lnSpc>
                <a:spcPct val="100000"/>
              </a:lnSpc>
              <a:spcBef>
                <a:spcPts val="0"/>
              </a:spcBef>
              <a:spcAft>
                <a:spcPts val="0"/>
              </a:spcAft>
              <a:buClr>
                <a:schemeClr val="lt1"/>
              </a:buClr>
              <a:buSzPts val="1400"/>
              <a:buFont typeface="Arial"/>
              <a:buChar char="-"/>
            </a:pPr>
            <a:r>
              <a:rPr lang="fr">
                <a:solidFill>
                  <a:schemeClr val="lt1"/>
                </a:solidFill>
              </a:rPr>
              <a:t>Application web VS application desktop</a:t>
            </a:r>
            <a:endParaRPr b="0" i="0" sz="1400" u="none" cap="none" strike="noStrike">
              <a:solidFill>
                <a:schemeClr val="lt1"/>
              </a:solidFill>
              <a:latin typeface="Arial"/>
              <a:ea typeface="Arial"/>
              <a:cs typeface="Arial"/>
              <a:sym typeface="Arial"/>
            </a:endParaRPr>
          </a:p>
          <a:p>
            <a:pPr indent="-317500" lvl="1" marL="914400" marR="0" rtl="0" algn="l">
              <a:lnSpc>
                <a:spcPct val="100000"/>
              </a:lnSpc>
              <a:spcBef>
                <a:spcPts val="0"/>
              </a:spcBef>
              <a:spcAft>
                <a:spcPts val="0"/>
              </a:spcAft>
              <a:buClr>
                <a:schemeClr val="lt1"/>
              </a:buClr>
              <a:buSzPts val="1400"/>
              <a:buFont typeface="Arial"/>
              <a:buChar char="-"/>
            </a:pPr>
            <a:r>
              <a:rPr lang="fr">
                <a:solidFill>
                  <a:schemeClr val="lt1"/>
                </a:solidFill>
              </a:rPr>
              <a:t>Composants d’une application</a:t>
            </a:r>
            <a:endParaRPr>
              <a:solidFill>
                <a:schemeClr val="lt1"/>
              </a:solidFill>
            </a:endParaRPr>
          </a:p>
          <a:p>
            <a:pPr indent="0" lvl="0" marL="914400" marR="0" rtl="0" algn="l">
              <a:lnSpc>
                <a:spcPct val="100000"/>
              </a:lnSpc>
              <a:spcBef>
                <a:spcPts val="0"/>
              </a:spcBef>
              <a:spcAft>
                <a:spcPts val="0"/>
              </a:spcAft>
              <a:buNone/>
            </a:pPr>
            <a:r>
              <a:t/>
            </a:r>
            <a:endParaRPr>
              <a:solidFill>
                <a:schemeClr val="lt1"/>
              </a:solidFill>
            </a:endParaRPr>
          </a:p>
          <a:p>
            <a:pPr indent="-317500" lvl="0" marL="457200" marR="0" rtl="0" algn="l">
              <a:lnSpc>
                <a:spcPct val="100000"/>
              </a:lnSpc>
              <a:spcBef>
                <a:spcPts val="0"/>
              </a:spcBef>
              <a:spcAft>
                <a:spcPts val="0"/>
              </a:spcAft>
              <a:buClr>
                <a:srgbClr val="6D9EEB"/>
              </a:buClr>
              <a:buSzPts val="1400"/>
              <a:buFont typeface="Arial"/>
              <a:buChar char="-"/>
            </a:pPr>
            <a:r>
              <a:rPr lang="fr">
                <a:solidFill>
                  <a:srgbClr val="6D9EEB"/>
                </a:solidFill>
              </a:rPr>
              <a:t>Fonctionnement d’un webservice</a:t>
            </a:r>
            <a:endParaRPr b="0" i="0" sz="1400" u="none" cap="none" strike="noStrike">
              <a:solidFill>
                <a:srgbClr val="6D9EEB"/>
              </a:solidFill>
              <a:latin typeface="Arial"/>
              <a:ea typeface="Arial"/>
              <a:cs typeface="Arial"/>
              <a:sym typeface="Arial"/>
            </a:endParaRPr>
          </a:p>
          <a:p>
            <a:pPr indent="-317500" lvl="1" marL="914400" marR="0" rtl="0" algn="l">
              <a:lnSpc>
                <a:spcPct val="100000"/>
              </a:lnSpc>
              <a:spcBef>
                <a:spcPts val="0"/>
              </a:spcBef>
              <a:spcAft>
                <a:spcPts val="0"/>
              </a:spcAft>
              <a:buClr>
                <a:schemeClr val="lt1"/>
              </a:buClr>
              <a:buSzPts val="1400"/>
              <a:buFont typeface="Arial"/>
              <a:buChar char="-"/>
            </a:pPr>
            <a:r>
              <a:rPr lang="fr">
                <a:solidFill>
                  <a:schemeClr val="lt1"/>
                </a:solidFill>
              </a:rPr>
              <a:t>Echange de données à travers le protocole HTTP / HTTPS </a:t>
            </a:r>
            <a:endParaRPr>
              <a:solidFill>
                <a:schemeClr val="lt1"/>
              </a:solidFill>
            </a:endParaRPr>
          </a:p>
          <a:p>
            <a:pPr indent="-317500" lvl="1" marL="914400" marR="0" rtl="0" algn="l">
              <a:lnSpc>
                <a:spcPct val="100000"/>
              </a:lnSpc>
              <a:spcBef>
                <a:spcPts val="0"/>
              </a:spcBef>
              <a:spcAft>
                <a:spcPts val="0"/>
              </a:spcAft>
              <a:buClr>
                <a:schemeClr val="lt1"/>
              </a:buClr>
              <a:buSzPts val="1400"/>
              <a:buChar char="-"/>
            </a:pPr>
            <a:r>
              <a:rPr lang="fr">
                <a:solidFill>
                  <a:schemeClr val="lt1"/>
                </a:solidFill>
              </a:rPr>
              <a:t>Sécurité d’un webservice</a:t>
            </a:r>
            <a:endParaRPr>
              <a:solidFill>
                <a:schemeClr val="lt1"/>
              </a:solidFill>
            </a:endParaRPr>
          </a:p>
          <a:p>
            <a:pPr indent="-317500" lvl="2" marL="1371600" marR="0" rtl="0" algn="l">
              <a:lnSpc>
                <a:spcPct val="100000"/>
              </a:lnSpc>
              <a:spcBef>
                <a:spcPts val="0"/>
              </a:spcBef>
              <a:spcAft>
                <a:spcPts val="0"/>
              </a:spcAft>
              <a:buClr>
                <a:schemeClr val="lt1"/>
              </a:buClr>
              <a:buSzPts val="1400"/>
              <a:buChar char="-"/>
            </a:pPr>
            <a:r>
              <a:rPr lang="fr">
                <a:solidFill>
                  <a:schemeClr val="lt1"/>
                </a:solidFill>
              </a:rPr>
              <a:t>Gestion de l’authentification : Basic, Bearer, Oauth2</a:t>
            </a:r>
            <a:endParaRPr>
              <a:solidFill>
                <a:schemeClr val="lt1"/>
              </a:solidFill>
            </a:endParaRPr>
          </a:p>
          <a:p>
            <a:pPr indent="-317500" lvl="2" marL="1371600" marR="0" rtl="0" algn="l">
              <a:lnSpc>
                <a:spcPct val="100000"/>
              </a:lnSpc>
              <a:spcBef>
                <a:spcPts val="0"/>
              </a:spcBef>
              <a:spcAft>
                <a:spcPts val="0"/>
              </a:spcAft>
              <a:buClr>
                <a:schemeClr val="lt1"/>
              </a:buClr>
              <a:buSzPts val="1400"/>
              <a:buChar char="-"/>
            </a:pPr>
            <a:r>
              <a:rPr lang="fr">
                <a:solidFill>
                  <a:schemeClr val="lt1"/>
                </a:solidFill>
              </a:rPr>
              <a:t>Gestion des autorisations</a:t>
            </a:r>
            <a:endParaRPr>
              <a:solidFill>
                <a:schemeClr val="lt1"/>
              </a:solidFill>
            </a:endParaRPr>
          </a:p>
          <a:p>
            <a:pPr indent="0" lvl="0" marL="914400" marR="0" rtl="0" algn="l">
              <a:lnSpc>
                <a:spcPct val="100000"/>
              </a:lnSpc>
              <a:spcBef>
                <a:spcPts val="0"/>
              </a:spcBef>
              <a:spcAft>
                <a:spcPts val="0"/>
              </a:spcAft>
              <a:buNone/>
            </a:pPr>
            <a:r>
              <a:t/>
            </a:r>
            <a:endParaRPr>
              <a:solidFill>
                <a:schemeClr val="lt1"/>
              </a:solidFill>
            </a:endParaRPr>
          </a:p>
          <a:p>
            <a:pPr indent="-317500" lvl="0" marL="457200" marR="0" rtl="0" algn="l">
              <a:lnSpc>
                <a:spcPct val="100000"/>
              </a:lnSpc>
              <a:spcBef>
                <a:spcPts val="0"/>
              </a:spcBef>
              <a:spcAft>
                <a:spcPts val="0"/>
              </a:spcAft>
              <a:buClr>
                <a:srgbClr val="6D9EEB"/>
              </a:buClr>
              <a:buSzPts val="1400"/>
              <a:buFont typeface="Arial"/>
              <a:buChar char="-"/>
            </a:pPr>
            <a:r>
              <a:rPr lang="fr">
                <a:solidFill>
                  <a:srgbClr val="6D9EEB"/>
                </a:solidFill>
              </a:rPr>
              <a:t>API et sa relation avec un webservice</a:t>
            </a:r>
            <a:endParaRPr>
              <a:solidFill>
                <a:srgbClr val="6D9EEB"/>
              </a:solidFill>
            </a:endParaRPr>
          </a:p>
          <a:p>
            <a:pPr indent="-317500" lvl="1" marL="914400" marR="0" rtl="0" algn="l">
              <a:lnSpc>
                <a:spcPct val="100000"/>
              </a:lnSpc>
              <a:spcBef>
                <a:spcPts val="0"/>
              </a:spcBef>
              <a:spcAft>
                <a:spcPts val="0"/>
              </a:spcAft>
              <a:buClr>
                <a:schemeClr val="lt1"/>
              </a:buClr>
              <a:buSzPts val="1400"/>
              <a:buChar char="-"/>
            </a:pPr>
            <a:r>
              <a:rPr lang="fr">
                <a:solidFill>
                  <a:schemeClr val="lt1"/>
                </a:solidFill>
              </a:rPr>
              <a:t>Définitions et re-contextualisation</a:t>
            </a:r>
            <a:endParaRPr>
              <a:solidFill>
                <a:schemeClr val="lt1"/>
              </a:solidFill>
            </a:endParaRPr>
          </a:p>
          <a:p>
            <a:pPr indent="-317500" lvl="1" marL="914400" marR="0" rtl="0" algn="l">
              <a:lnSpc>
                <a:spcPct val="100000"/>
              </a:lnSpc>
              <a:spcBef>
                <a:spcPts val="0"/>
              </a:spcBef>
              <a:spcAft>
                <a:spcPts val="0"/>
              </a:spcAft>
              <a:buClr>
                <a:schemeClr val="lt1"/>
              </a:buClr>
              <a:buSzPts val="1400"/>
              <a:buChar char="-"/>
            </a:pPr>
            <a:r>
              <a:rPr lang="fr">
                <a:solidFill>
                  <a:schemeClr val="lt1"/>
                </a:solidFill>
              </a:rPr>
              <a:t>Types &amp; Architectures</a:t>
            </a:r>
            <a:endParaRPr>
              <a:solidFill>
                <a:schemeClr val="lt1"/>
              </a:solidFill>
            </a:endParaRPr>
          </a:p>
          <a:p>
            <a:pPr indent="-317500" lvl="1" marL="914400" marR="0" rtl="0" algn="l">
              <a:lnSpc>
                <a:spcPct val="100000"/>
              </a:lnSpc>
              <a:spcBef>
                <a:spcPts val="0"/>
              </a:spcBef>
              <a:spcAft>
                <a:spcPts val="0"/>
              </a:spcAft>
              <a:buClr>
                <a:schemeClr val="lt1"/>
              </a:buClr>
              <a:buSzPts val="1400"/>
              <a:buChar char="-"/>
            </a:pPr>
            <a:r>
              <a:rPr lang="fr">
                <a:solidFill>
                  <a:schemeClr val="lt1"/>
                </a:solidFill>
              </a:rPr>
              <a:t>OpenAPI et Swagger</a:t>
            </a:r>
            <a:endParaRPr>
              <a:solidFill>
                <a:schemeClr val="lt1"/>
              </a:solidFill>
            </a:endParaRPr>
          </a:p>
          <a:p>
            <a:pPr indent="-317500" lvl="2" marL="1371600" marR="0" rtl="0" algn="l">
              <a:lnSpc>
                <a:spcPct val="100000"/>
              </a:lnSpc>
              <a:spcBef>
                <a:spcPts val="0"/>
              </a:spcBef>
              <a:spcAft>
                <a:spcPts val="0"/>
              </a:spcAft>
              <a:buClr>
                <a:schemeClr val="lt1"/>
              </a:buClr>
              <a:buSzPts val="1400"/>
              <a:buChar char="-"/>
            </a:pPr>
            <a:r>
              <a:rPr lang="fr">
                <a:solidFill>
                  <a:schemeClr val="lt1"/>
                </a:solidFill>
              </a:rPr>
              <a:t>Format de données : XML, JSON, </a:t>
            </a:r>
            <a:r>
              <a:rPr lang="fr">
                <a:solidFill>
                  <a:schemeClr val="lt1"/>
                </a:solidFill>
              </a:rPr>
              <a:t>YAML</a:t>
            </a:r>
            <a:endParaRPr>
              <a:solidFill>
                <a:schemeClr val="lt1"/>
              </a:solidFill>
            </a:endParaRPr>
          </a:p>
          <a:p>
            <a:pPr indent="-317500" lvl="2" marL="1371600" marR="0" rtl="0" algn="l">
              <a:lnSpc>
                <a:spcPct val="100000"/>
              </a:lnSpc>
              <a:spcBef>
                <a:spcPts val="0"/>
              </a:spcBef>
              <a:spcAft>
                <a:spcPts val="0"/>
              </a:spcAft>
              <a:buClr>
                <a:schemeClr val="lt1"/>
              </a:buClr>
              <a:buSzPts val="1400"/>
              <a:buChar char="-"/>
            </a:pPr>
            <a:r>
              <a:rPr lang="fr">
                <a:solidFill>
                  <a:schemeClr val="lt1"/>
                </a:solidFill>
              </a:rPr>
              <a:t>Documentation et génération de code</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a:p>
            <a:pPr indent="-317500" lvl="0" marL="457200" marR="0" rtl="0" algn="l">
              <a:lnSpc>
                <a:spcPct val="100000"/>
              </a:lnSpc>
              <a:spcBef>
                <a:spcPts val="0"/>
              </a:spcBef>
              <a:spcAft>
                <a:spcPts val="0"/>
              </a:spcAft>
              <a:buClr>
                <a:srgbClr val="6D9EEB"/>
              </a:buClr>
              <a:buSzPts val="1400"/>
              <a:buChar char="-"/>
            </a:pPr>
            <a:r>
              <a:rPr lang="fr">
                <a:solidFill>
                  <a:srgbClr val="6D9EEB"/>
                </a:solidFill>
              </a:rPr>
              <a:t>Postman, l’outil pratique pour tester des webservices</a:t>
            </a:r>
            <a:endParaRPr>
              <a:solidFill>
                <a:srgbClr val="6D9EEB"/>
              </a:solidFill>
            </a:endParaRPr>
          </a:p>
          <a:p>
            <a:pPr indent="-317500" lvl="1" marL="914400" marR="0" rtl="0" algn="l">
              <a:lnSpc>
                <a:spcPct val="100000"/>
              </a:lnSpc>
              <a:spcBef>
                <a:spcPts val="0"/>
              </a:spcBef>
              <a:spcAft>
                <a:spcPts val="0"/>
              </a:spcAft>
              <a:buClr>
                <a:schemeClr val="lt1"/>
              </a:buClr>
              <a:buSzPts val="1400"/>
              <a:buChar char="-"/>
            </a:pPr>
            <a:r>
              <a:rPr lang="fr">
                <a:solidFill>
                  <a:schemeClr val="lt1"/>
                </a:solidFill>
              </a:rPr>
              <a:t>Découverte des fonctionnalités</a:t>
            </a:r>
            <a:endParaRPr>
              <a:solidFill>
                <a:schemeClr val="lt1"/>
              </a:solidFill>
            </a:endParaRPr>
          </a:p>
          <a:p>
            <a:pPr indent="-317500" lvl="1" marL="914400" marR="0" rtl="0" algn="l">
              <a:lnSpc>
                <a:spcPct val="100000"/>
              </a:lnSpc>
              <a:spcBef>
                <a:spcPts val="0"/>
              </a:spcBef>
              <a:spcAft>
                <a:spcPts val="0"/>
              </a:spcAft>
              <a:buClr>
                <a:schemeClr val="lt1"/>
              </a:buClr>
              <a:buSzPts val="1400"/>
              <a:buChar char="-"/>
            </a:pPr>
            <a:r>
              <a:rPr lang="fr">
                <a:solidFill>
                  <a:schemeClr val="lt1"/>
                </a:solidFill>
              </a:rPr>
              <a:t>Applications sur des web-services existants</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2239492e9f_0_3"/>
          <p:cNvSpPr/>
          <p:nvPr/>
        </p:nvSpPr>
        <p:spPr>
          <a:xfrm>
            <a:off x="-76214" y="9"/>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12239492e9f_0_3"/>
          <p:cNvSpPr/>
          <p:nvPr/>
        </p:nvSpPr>
        <p:spPr>
          <a:xfrm rot="-2028013">
            <a:off x="-312239" y="-1938502"/>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12239492e9f_0_3"/>
          <p:cNvSpPr/>
          <p:nvPr/>
        </p:nvSpPr>
        <p:spPr>
          <a:xfrm rot="-2439916">
            <a:off x="5096187" y="4041188"/>
            <a:ext cx="4866653" cy="3226853"/>
          </a:xfrm>
          <a:prstGeom prst="rect">
            <a:avLst/>
          </a:prstGeom>
          <a:solidFill>
            <a:srgbClr val="434343"/>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12239492e9f_0_3"/>
          <p:cNvSpPr txBox="1"/>
          <p:nvPr/>
        </p:nvSpPr>
        <p:spPr>
          <a:xfrm>
            <a:off x="2579775" y="1307600"/>
            <a:ext cx="4169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1" name="Google Shape;251;g12239492e9f_0_3"/>
          <p:cNvSpPr txBox="1"/>
          <p:nvPr/>
        </p:nvSpPr>
        <p:spPr>
          <a:xfrm>
            <a:off x="2393925" y="970425"/>
            <a:ext cx="454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12239492e9f_0_3"/>
          <p:cNvSpPr txBox="1"/>
          <p:nvPr/>
        </p:nvSpPr>
        <p:spPr>
          <a:xfrm>
            <a:off x="2271450" y="922850"/>
            <a:ext cx="4601100" cy="1169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b="0" i="0" lang="fr" sz="6400" u="none" cap="none" strike="noStrike">
                <a:solidFill>
                  <a:srgbClr val="FCBD24"/>
                </a:solidFill>
                <a:latin typeface="Arial"/>
                <a:ea typeface="Arial"/>
                <a:cs typeface="Arial"/>
                <a:sym typeface="Arial"/>
              </a:rPr>
              <a:t>MERCI !</a:t>
            </a:r>
            <a:endParaRPr b="0" i="0" sz="6400" u="none" cap="none" strike="noStrike">
              <a:solidFill>
                <a:srgbClr val="FCBD24"/>
              </a:solidFill>
              <a:latin typeface="Arial"/>
              <a:ea typeface="Arial"/>
              <a:cs typeface="Arial"/>
              <a:sym typeface="Arial"/>
            </a:endParaRPr>
          </a:p>
        </p:txBody>
      </p:sp>
      <p:sp>
        <p:nvSpPr>
          <p:cNvPr id="253" name="Google Shape;253;g12239492e9f_0_3"/>
          <p:cNvSpPr txBox="1"/>
          <p:nvPr/>
        </p:nvSpPr>
        <p:spPr>
          <a:xfrm>
            <a:off x="2646113" y="1562500"/>
            <a:ext cx="3767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4" name="Google Shape;254;g12239492e9f_0_3"/>
          <p:cNvSpPr txBox="1"/>
          <p:nvPr/>
        </p:nvSpPr>
        <p:spPr>
          <a:xfrm>
            <a:off x="2271450" y="3315875"/>
            <a:ext cx="46011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fr" sz="800" u="none" cap="none" strike="noStrike">
                <a:solidFill>
                  <a:schemeClr val="lt1"/>
                </a:solidFill>
                <a:latin typeface="EB Garamond"/>
                <a:ea typeface="EB Garamond"/>
                <a:cs typeface="EB Garamond"/>
                <a:sym typeface="EB Garamond"/>
              </a:rPr>
              <a:t>CRÉDIT</a:t>
            </a:r>
            <a:r>
              <a:rPr b="1" i="0" lang="fr" sz="800" u="none" cap="none" strike="noStrike">
                <a:solidFill>
                  <a:schemeClr val="lt1"/>
                </a:solidFill>
                <a:latin typeface="Arial"/>
                <a:ea typeface="Arial"/>
                <a:cs typeface="Arial"/>
                <a:sym typeface="Arial"/>
              </a:rPr>
              <a:t>: </a:t>
            </a:r>
            <a:r>
              <a:rPr b="0" i="0" lang="fr" sz="800" u="none" cap="none" strike="noStrike">
                <a:solidFill>
                  <a:schemeClr val="lt1"/>
                </a:solidFill>
                <a:latin typeface="Arial"/>
                <a:ea typeface="Arial"/>
                <a:cs typeface="Arial"/>
                <a:sym typeface="Arial"/>
              </a:rPr>
              <a:t>Ce template a été créé par </a:t>
            </a:r>
            <a:r>
              <a:rPr b="1" i="0" lang="fr" sz="800" u="none" cap="none" strike="noStrike">
                <a:solidFill>
                  <a:schemeClr val="lt1"/>
                </a:solidFill>
                <a:latin typeface="Arial"/>
                <a:ea typeface="Arial"/>
                <a:cs typeface="Arial"/>
                <a:sym typeface="Arial"/>
              </a:rPr>
              <a:t>Hajatiana, Mayah, N’Itsiaro, Jean Roussel, Antenaina, </a:t>
            </a:r>
            <a:r>
              <a:rPr b="0" i="0" lang="fr" sz="800" u="none" cap="none" strike="noStrike">
                <a:solidFill>
                  <a:schemeClr val="lt1"/>
                </a:solidFill>
                <a:latin typeface="Arial"/>
                <a:ea typeface="Arial"/>
                <a:cs typeface="Arial"/>
                <a:sym typeface="Arial"/>
              </a:rPr>
              <a:t>incluant les icônes par </a:t>
            </a:r>
            <a:r>
              <a:rPr b="1" i="0" lang="fr" sz="800" u="none" cap="none" strike="noStrike">
                <a:solidFill>
                  <a:schemeClr val="lt1"/>
                </a:solidFill>
                <a:latin typeface="Arial"/>
                <a:ea typeface="Arial"/>
                <a:cs typeface="Arial"/>
                <a:sym typeface="Arial"/>
              </a:rPr>
              <a:t>Flaticon</a:t>
            </a:r>
            <a:r>
              <a:rPr b="0" i="0" lang="fr" sz="800" u="none" cap="none" strike="noStrike">
                <a:solidFill>
                  <a:schemeClr val="lt1"/>
                </a:solidFill>
                <a:latin typeface="Arial"/>
                <a:ea typeface="Arial"/>
                <a:cs typeface="Arial"/>
                <a:sym typeface="Arial"/>
              </a:rPr>
              <a:t> et les images qui sont libre de droit d’auteur.</a:t>
            </a:r>
            <a:endParaRPr b="0" i="0" sz="800" u="none" cap="none" strike="noStrike">
              <a:solidFill>
                <a:schemeClr val="lt1"/>
              </a:solidFill>
              <a:latin typeface="Arial"/>
              <a:ea typeface="Arial"/>
              <a:cs typeface="Arial"/>
              <a:sym typeface="Arial"/>
            </a:endParaRPr>
          </a:p>
        </p:txBody>
      </p:sp>
      <p:sp>
        <p:nvSpPr>
          <p:cNvPr id="255" name="Google Shape;255;g12239492e9f_0_3"/>
          <p:cNvSpPr txBox="1"/>
          <p:nvPr/>
        </p:nvSpPr>
        <p:spPr>
          <a:xfrm>
            <a:off x="2248425" y="2290450"/>
            <a:ext cx="4831800" cy="789300"/>
          </a:xfrm>
          <a:prstGeom prst="rect">
            <a:avLst/>
          </a:prstGeom>
          <a:noFill/>
          <a:ln>
            <a:noFill/>
          </a:ln>
        </p:spPr>
        <p:txBody>
          <a:bodyPr anchorCtr="0" anchor="t" bIns="91425" lIns="91425" spcFirstLastPara="1" rIns="91425" wrap="square" tIns="91425">
            <a:spAutoFit/>
          </a:bodyPr>
          <a:lstStyle/>
          <a:p>
            <a:pPr indent="0" lvl="0" marL="0" marR="38100" rtl="0" algn="ctr">
              <a:lnSpc>
                <a:spcPct val="128571"/>
              </a:lnSpc>
              <a:spcBef>
                <a:spcPts val="0"/>
              </a:spcBef>
              <a:spcAft>
                <a:spcPts val="0"/>
              </a:spcAft>
              <a:buClr>
                <a:schemeClr val="dk1"/>
              </a:buClr>
              <a:buSzPts val="1100"/>
              <a:buFont typeface="Arial"/>
              <a:buNone/>
            </a:pPr>
            <a:r>
              <a:rPr lang="fr" sz="1100">
                <a:solidFill>
                  <a:schemeClr val="lt1"/>
                </a:solidFill>
              </a:rPr>
              <a:t>© Copyright HEI Madagascar 2023 - Tous droits réservés</a:t>
            </a:r>
            <a:br>
              <a:rPr lang="fr" sz="1100">
                <a:solidFill>
                  <a:schemeClr val="lt1"/>
                </a:solidFill>
              </a:rPr>
            </a:br>
            <a:r>
              <a:rPr lang="fr" sz="1100">
                <a:solidFill>
                  <a:schemeClr val="lt1"/>
                </a:solidFill>
              </a:rPr>
              <a:t> L’usage de ce document sans autorisation préalable peut entraîner des poursuites judiciaires.</a:t>
            </a:r>
            <a:endParaRPr b="0" i="0" sz="11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nvSpPr>
        <p:spPr>
          <a:xfrm>
            <a:off x="4953000" y="3720500"/>
            <a:ext cx="608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fr" sz="2000" u="none" cap="none" strike="noStrike">
                <a:solidFill>
                  <a:srgbClr val="000000"/>
                </a:solidFill>
                <a:latin typeface="Arial"/>
                <a:ea typeface="Arial"/>
                <a:cs typeface="Arial"/>
                <a:sym typeface="Arial"/>
              </a:rPr>
              <a:t>03</a:t>
            </a:r>
            <a:endParaRPr b="0" i="0" sz="2000" u="none" cap="none" strike="noStrike">
              <a:solidFill>
                <a:srgbClr val="000000"/>
              </a:solidFill>
              <a:latin typeface="Arial"/>
              <a:ea typeface="Arial"/>
              <a:cs typeface="Arial"/>
              <a:sym typeface="Arial"/>
            </a:endParaRPr>
          </a:p>
        </p:txBody>
      </p:sp>
      <p:sp>
        <p:nvSpPr>
          <p:cNvPr id="67" name="Google Shape;67;p2"/>
          <p:cNvSpPr txBox="1"/>
          <p:nvPr/>
        </p:nvSpPr>
        <p:spPr>
          <a:xfrm>
            <a:off x="4953000" y="2348900"/>
            <a:ext cx="608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fr" sz="2000" u="none" cap="none" strike="noStrike">
                <a:solidFill>
                  <a:srgbClr val="000000"/>
                </a:solidFill>
                <a:latin typeface="Arial"/>
                <a:ea typeface="Arial"/>
                <a:cs typeface="Arial"/>
                <a:sym typeface="Arial"/>
              </a:rPr>
              <a:t>02</a:t>
            </a:r>
            <a:endParaRPr b="0" i="0" sz="2000" u="none" cap="none" strike="noStrike">
              <a:solidFill>
                <a:srgbClr val="000000"/>
              </a:solidFill>
              <a:latin typeface="Arial"/>
              <a:ea typeface="Arial"/>
              <a:cs typeface="Arial"/>
              <a:sym typeface="Arial"/>
            </a:endParaRPr>
          </a:p>
        </p:txBody>
      </p:sp>
      <p:sp>
        <p:nvSpPr>
          <p:cNvPr id="68" name="Google Shape;68;p2"/>
          <p:cNvSpPr/>
          <p:nvPr/>
        </p:nvSpPr>
        <p:spPr>
          <a:xfrm>
            <a:off x="4920150" y="3720500"/>
            <a:ext cx="522000" cy="492600"/>
          </a:xfrm>
          <a:prstGeom prst="ellipse">
            <a:avLst/>
          </a:prstGeom>
          <a:no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69" name="Google Shape;69;p2"/>
          <p:cNvSpPr/>
          <p:nvPr/>
        </p:nvSpPr>
        <p:spPr>
          <a:xfrm>
            <a:off x="4920150" y="2348900"/>
            <a:ext cx="522000" cy="492600"/>
          </a:xfrm>
          <a:prstGeom prst="ellipse">
            <a:avLst/>
          </a:prstGeom>
          <a:no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70" name="Google Shape;70;p2"/>
          <p:cNvSpPr/>
          <p:nvPr/>
        </p:nvSpPr>
        <p:spPr>
          <a:xfrm>
            <a:off x="0" y="0"/>
            <a:ext cx="3990900" cy="51435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txBox="1"/>
          <p:nvPr/>
        </p:nvSpPr>
        <p:spPr>
          <a:xfrm>
            <a:off x="483375" y="1356575"/>
            <a:ext cx="2377800" cy="954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0" i="0" lang="fr" sz="2500" u="none" cap="none" strike="noStrike">
                <a:solidFill>
                  <a:srgbClr val="F0BA35"/>
                </a:solidFill>
                <a:latin typeface="Arial"/>
                <a:ea typeface="Arial"/>
                <a:cs typeface="Arial"/>
                <a:sym typeface="Arial"/>
              </a:rPr>
              <a:t>TABLE DES</a:t>
            </a:r>
            <a:endParaRPr b="0" i="0" sz="2500" u="none" cap="none" strike="noStrike">
              <a:solidFill>
                <a:srgbClr val="F0BA3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500"/>
              <a:buFont typeface="Arial"/>
              <a:buNone/>
            </a:pPr>
            <a:r>
              <a:rPr b="0" i="0" lang="fr" sz="2500" u="none" cap="none" strike="noStrike">
                <a:solidFill>
                  <a:srgbClr val="F0BA35"/>
                </a:solidFill>
                <a:latin typeface="Arial"/>
                <a:ea typeface="Arial"/>
                <a:cs typeface="Arial"/>
                <a:sym typeface="Arial"/>
              </a:rPr>
              <a:t>MATIÈRES</a:t>
            </a:r>
            <a:endParaRPr b="0" i="0" sz="2500" u="none" cap="none" strike="noStrike">
              <a:solidFill>
                <a:srgbClr val="F0BA35"/>
              </a:solidFill>
              <a:latin typeface="Arial"/>
              <a:ea typeface="Arial"/>
              <a:cs typeface="Arial"/>
              <a:sym typeface="Arial"/>
            </a:endParaRPr>
          </a:p>
        </p:txBody>
      </p:sp>
      <p:sp>
        <p:nvSpPr>
          <p:cNvPr id="72" name="Google Shape;72;p2"/>
          <p:cNvSpPr/>
          <p:nvPr/>
        </p:nvSpPr>
        <p:spPr>
          <a:xfrm>
            <a:off x="-12400" y="2466400"/>
            <a:ext cx="2057400" cy="2677200"/>
          </a:xfrm>
          <a:prstGeom prst="rtTriangl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0" y="2516000"/>
            <a:ext cx="2466600" cy="2677200"/>
          </a:xfrm>
          <a:prstGeom prst="rtTriangl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4" name="Google Shape;74;p2"/>
          <p:cNvCxnSpPr/>
          <p:nvPr/>
        </p:nvCxnSpPr>
        <p:spPr>
          <a:xfrm>
            <a:off x="1115300" y="2416800"/>
            <a:ext cx="929700" cy="0"/>
          </a:xfrm>
          <a:prstGeom prst="straightConnector1">
            <a:avLst/>
          </a:prstGeom>
          <a:noFill/>
          <a:ln cap="flat" cmpd="sng" w="76200">
            <a:solidFill>
              <a:srgbClr val="D9D9D9"/>
            </a:solidFill>
            <a:prstDash val="solid"/>
            <a:round/>
            <a:headEnd len="sm" w="sm" type="none"/>
            <a:tailEnd len="sm" w="sm" type="none"/>
          </a:ln>
        </p:spPr>
      </p:cxnSp>
      <p:sp>
        <p:nvSpPr>
          <p:cNvPr id="75" name="Google Shape;75;p2"/>
          <p:cNvSpPr txBox="1"/>
          <p:nvPr/>
        </p:nvSpPr>
        <p:spPr>
          <a:xfrm>
            <a:off x="5803225" y="910175"/>
            <a:ext cx="2980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lang="fr" sz="1700"/>
              <a:t>Introduction</a:t>
            </a:r>
            <a:endParaRPr b="1" i="0" sz="1500" u="none" cap="none" strike="noStrike">
              <a:solidFill>
                <a:srgbClr val="000000"/>
              </a:solidFill>
              <a:latin typeface="Arial"/>
              <a:ea typeface="Arial"/>
              <a:cs typeface="Arial"/>
              <a:sym typeface="Arial"/>
            </a:endParaRPr>
          </a:p>
        </p:txBody>
      </p:sp>
      <p:sp>
        <p:nvSpPr>
          <p:cNvPr id="76" name="Google Shape;76;p2"/>
          <p:cNvSpPr txBox="1"/>
          <p:nvPr/>
        </p:nvSpPr>
        <p:spPr>
          <a:xfrm>
            <a:off x="4953000" y="1053500"/>
            <a:ext cx="608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fr" sz="2000" u="none" cap="none" strike="noStrike">
                <a:solidFill>
                  <a:srgbClr val="000000"/>
                </a:solidFill>
                <a:latin typeface="Arial"/>
                <a:ea typeface="Arial"/>
                <a:cs typeface="Arial"/>
                <a:sym typeface="Arial"/>
              </a:rPr>
              <a:t>01</a:t>
            </a:r>
            <a:endParaRPr b="0" i="0" sz="2000" u="none" cap="none" strike="noStrike">
              <a:solidFill>
                <a:srgbClr val="000000"/>
              </a:solidFill>
              <a:latin typeface="Arial"/>
              <a:ea typeface="Arial"/>
              <a:cs typeface="Arial"/>
              <a:sym typeface="Arial"/>
            </a:endParaRPr>
          </a:p>
        </p:txBody>
      </p:sp>
      <p:sp>
        <p:nvSpPr>
          <p:cNvPr id="77" name="Google Shape;77;p2"/>
          <p:cNvSpPr/>
          <p:nvPr/>
        </p:nvSpPr>
        <p:spPr>
          <a:xfrm>
            <a:off x="4920150" y="1053500"/>
            <a:ext cx="522000" cy="492600"/>
          </a:xfrm>
          <a:prstGeom prst="ellipse">
            <a:avLst/>
          </a:prstGeom>
          <a:no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78" name="Google Shape;78;p2"/>
          <p:cNvSpPr txBox="1"/>
          <p:nvPr/>
        </p:nvSpPr>
        <p:spPr>
          <a:xfrm>
            <a:off x="5784775" y="2187775"/>
            <a:ext cx="27504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fr" sz="1700" u="none" cap="none" strike="noStrike">
                <a:solidFill>
                  <a:srgbClr val="000000"/>
                </a:solidFill>
                <a:latin typeface="Arial"/>
                <a:ea typeface="Arial"/>
                <a:cs typeface="Arial"/>
                <a:sym typeface="Arial"/>
              </a:rPr>
              <a:t>Objectifs du cours</a:t>
            </a:r>
            <a:endParaRPr b="1" i="0" sz="1700" u="none" cap="none" strike="noStrike">
              <a:solidFill>
                <a:srgbClr val="000000"/>
              </a:solidFill>
              <a:latin typeface="Arial"/>
              <a:ea typeface="Arial"/>
              <a:cs typeface="Arial"/>
              <a:sym typeface="Arial"/>
            </a:endParaRPr>
          </a:p>
        </p:txBody>
      </p:sp>
      <p:sp>
        <p:nvSpPr>
          <p:cNvPr id="79" name="Google Shape;79;p2"/>
          <p:cNvSpPr txBox="1"/>
          <p:nvPr/>
        </p:nvSpPr>
        <p:spPr>
          <a:xfrm>
            <a:off x="5803225" y="2651975"/>
            <a:ext cx="215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Arial"/>
                <a:ea typeface="Arial"/>
                <a:cs typeface="Arial"/>
                <a:sym typeface="Arial"/>
              </a:rPr>
              <a:t>“Pourquoi ?”</a:t>
            </a:r>
            <a:endParaRPr b="0" i="0" sz="1400" u="none" cap="none" strike="noStrike">
              <a:solidFill>
                <a:srgbClr val="000000"/>
              </a:solidFill>
              <a:latin typeface="Arial"/>
              <a:ea typeface="Arial"/>
              <a:cs typeface="Arial"/>
              <a:sym typeface="Arial"/>
            </a:endParaRPr>
          </a:p>
        </p:txBody>
      </p:sp>
      <p:sp>
        <p:nvSpPr>
          <p:cNvPr id="80" name="Google Shape;80;p2"/>
          <p:cNvSpPr txBox="1"/>
          <p:nvPr/>
        </p:nvSpPr>
        <p:spPr>
          <a:xfrm>
            <a:off x="5784775" y="3631400"/>
            <a:ext cx="27504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fr" sz="1700" u="none" cap="none" strike="noStrike">
                <a:solidFill>
                  <a:srgbClr val="000000"/>
                </a:solidFill>
                <a:latin typeface="Arial"/>
                <a:ea typeface="Arial"/>
                <a:cs typeface="Arial"/>
                <a:sym typeface="Arial"/>
              </a:rPr>
              <a:t>Organisation du cours</a:t>
            </a:r>
            <a:endParaRPr b="1" i="0" sz="1700" u="none" cap="none" strike="noStrike">
              <a:solidFill>
                <a:srgbClr val="000000"/>
              </a:solidFill>
              <a:latin typeface="Arial"/>
              <a:ea typeface="Arial"/>
              <a:cs typeface="Arial"/>
              <a:sym typeface="Arial"/>
            </a:endParaRPr>
          </a:p>
        </p:txBody>
      </p:sp>
      <p:sp>
        <p:nvSpPr>
          <p:cNvPr id="81" name="Google Shape;81;p2"/>
          <p:cNvSpPr/>
          <p:nvPr/>
        </p:nvSpPr>
        <p:spPr>
          <a:xfrm>
            <a:off x="8535300" y="0"/>
            <a:ext cx="608700" cy="660600"/>
          </a:xfrm>
          <a:prstGeom prst="diagStripe">
            <a:avLst>
              <a:gd fmla="val 50000" name="adj"/>
            </a:avLst>
          </a:prstGeom>
          <a:solidFill>
            <a:srgbClr val="F0BA3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3990900" y="4423775"/>
            <a:ext cx="608700" cy="774900"/>
          </a:xfrm>
          <a:prstGeom prst="diagStripe">
            <a:avLst>
              <a:gd fmla="val 50000" name="adj"/>
            </a:avLst>
          </a:prstGeom>
          <a:solidFill>
            <a:srgbClr val="F0BA3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4" name="Google Shape;84;p2"/>
          <p:cNvSpPr txBox="1"/>
          <p:nvPr/>
        </p:nvSpPr>
        <p:spPr>
          <a:xfrm>
            <a:off x="5803225" y="1305575"/>
            <a:ext cx="215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fr"/>
              <a:t>“Quoi ?” “De quoi ?”  </a:t>
            </a:r>
            <a:endParaRPr b="0" i="0" sz="1400" u="none" cap="none" strike="noStrike">
              <a:solidFill>
                <a:srgbClr val="000000"/>
              </a:solidFill>
              <a:latin typeface="Arial"/>
              <a:ea typeface="Arial"/>
              <a:cs typeface="Arial"/>
              <a:sym typeface="Arial"/>
            </a:endParaRPr>
          </a:p>
        </p:txBody>
      </p:sp>
      <p:sp>
        <p:nvSpPr>
          <p:cNvPr id="85" name="Google Shape;85;p2"/>
          <p:cNvSpPr txBox="1"/>
          <p:nvPr/>
        </p:nvSpPr>
        <p:spPr>
          <a:xfrm>
            <a:off x="5849150" y="4077800"/>
            <a:ext cx="215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Arial"/>
                <a:ea typeface="Arial"/>
                <a:cs typeface="Arial"/>
                <a:sym typeface="Arial"/>
              </a:rPr>
              <a:t>“</a:t>
            </a:r>
            <a:r>
              <a:rPr lang="fr"/>
              <a:t>Comment</a:t>
            </a:r>
            <a:r>
              <a:rPr b="0" i="0" lang="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p:nvPr/>
        </p:nvSpPr>
        <p:spPr>
          <a:xfrm flipH="1" rot="10800000">
            <a:off x="-25025" y="-50200"/>
            <a:ext cx="1426800" cy="1339200"/>
          </a:xfrm>
          <a:prstGeom prst="rtTriangle">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rot="-5400000">
            <a:off x="5482475" y="1463100"/>
            <a:ext cx="5149800" cy="2173500"/>
          </a:xfrm>
          <a:prstGeom prst="triangle">
            <a:avLst>
              <a:gd fmla="val 50000"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 name="Google Shape;92;p3"/>
          <p:cNvCxnSpPr/>
          <p:nvPr/>
        </p:nvCxnSpPr>
        <p:spPr>
          <a:xfrm flipH="1" rot="10800000">
            <a:off x="-112625" y="12600"/>
            <a:ext cx="1889400" cy="1789500"/>
          </a:xfrm>
          <a:prstGeom prst="straightConnector1">
            <a:avLst/>
          </a:prstGeom>
          <a:noFill/>
          <a:ln cap="flat" cmpd="sng" w="19050">
            <a:solidFill>
              <a:srgbClr val="F0BA35"/>
            </a:solidFill>
            <a:prstDash val="solid"/>
            <a:round/>
            <a:headEnd len="sm" w="sm" type="none"/>
            <a:tailEnd len="sm" w="sm" type="none"/>
          </a:ln>
        </p:spPr>
      </p:cxnSp>
      <p:sp>
        <p:nvSpPr>
          <p:cNvPr id="93" name="Google Shape;93;p3"/>
          <p:cNvSpPr txBox="1"/>
          <p:nvPr/>
        </p:nvSpPr>
        <p:spPr>
          <a:xfrm>
            <a:off x="528625" y="2039900"/>
            <a:ext cx="7208400" cy="122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300"/>
              <a:buFont typeface="Arial"/>
              <a:buNone/>
            </a:pPr>
            <a:r>
              <a:rPr lang="fr" sz="4300"/>
              <a:t>INTRODUCTION</a:t>
            </a:r>
            <a:endParaRPr b="0" i="0" sz="4300" u="none" cap="none" strike="noStrike">
              <a:solidFill>
                <a:srgbClr val="000000"/>
              </a:solidFill>
              <a:latin typeface="Arial"/>
              <a:ea typeface="Arial"/>
              <a:cs typeface="Arial"/>
              <a:sym typeface="Arial"/>
            </a:endParaRPr>
          </a:p>
        </p:txBody>
      </p:sp>
      <p:cxnSp>
        <p:nvCxnSpPr>
          <p:cNvPr id="94" name="Google Shape;94;p3"/>
          <p:cNvCxnSpPr/>
          <p:nvPr/>
        </p:nvCxnSpPr>
        <p:spPr>
          <a:xfrm>
            <a:off x="1131150" y="3266300"/>
            <a:ext cx="1202100" cy="0"/>
          </a:xfrm>
          <a:prstGeom prst="straightConnector1">
            <a:avLst/>
          </a:prstGeom>
          <a:noFill/>
          <a:ln cap="flat" cmpd="sng" w="114300">
            <a:solidFill>
              <a:srgbClr val="CCCCCC"/>
            </a:solidFill>
            <a:prstDash val="solid"/>
            <a:round/>
            <a:headEnd len="sm" w="sm" type="none"/>
            <a:tailEnd len="sm" w="sm" type="none"/>
          </a:ln>
        </p:spPr>
      </p:cxnSp>
      <p:sp>
        <p:nvSpPr>
          <p:cNvPr id="95" name="Google Shape;95;p3"/>
          <p:cNvSpPr/>
          <p:nvPr/>
        </p:nvSpPr>
        <p:spPr>
          <a:xfrm>
            <a:off x="6182200" y="3328875"/>
            <a:ext cx="3053700" cy="1902300"/>
          </a:xfrm>
          <a:prstGeom prst="triangle">
            <a:avLst>
              <a:gd fmla="val 5000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
          <p:cNvSpPr/>
          <p:nvPr/>
        </p:nvSpPr>
        <p:spPr>
          <a:xfrm>
            <a:off x="7455350" y="4336200"/>
            <a:ext cx="1351800" cy="807300"/>
          </a:xfrm>
          <a:prstGeom prst="triangle">
            <a:avLst>
              <a:gd fmla="val 50000"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258d604899_0_35"/>
          <p:cNvSpPr/>
          <p:nvPr/>
        </p:nvSpPr>
        <p:spPr>
          <a:xfrm>
            <a:off x="-35100" y="-28075"/>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2" name="Google Shape;102;g1258d604899_0_35"/>
          <p:cNvSpPr/>
          <p:nvPr/>
        </p:nvSpPr>
        <p:spPr>
          <a:xfrm rot="-2028013">
            <a:off x="-838564" y="-2226177"/>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1258d604899_0_35"/>
          <p:cNvSpPr txBox="1"/>
          <p:nvPr/>
        </p:nvSpPr>
        <p:spPr>
          <a:xfrm>
            <a:off x="2589300" y="1826250"/>
            <a:ext cx="3217500" cy="1708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lt1"/>
              </a:buClr>
              <a:buSzPts val="1800"/>
              <a:buFont typeface="Arial"/>
              <a:buAutoNum type="arabicPeriod"/>
            </a:pPr>
            <a:r>
              <a:rPr lang="fr" sz="1800">
                <a:solidFill>
                  <a:schemeClr val="lt1"/>
                </a:solidFill>
              </a:rPr>
              <a:t>un programme ?</a:t>
            </a:r>
            <a:endParaRPr sz="1800">
              <a:solidFill>
                <a:schemeClr val="lt1"/>
              </a:solidFill>
            </a:endParaRPr>
          </a:p>
          <a:p>
            <a:pPr indent="-342900" lvl="0" marL="457200" rtl="0" algn="l">
              <a:lnSpc>
                <a:spcPct val="150000"/>
              </a:lnSpc>
              <a:spcBef>
                <a:spcPts val="0"/>
              </a:spcBef>
              <a:spcAft>
                <a:spcPts val="0"/>
              </a:spcAft>
              <a:buClr>
                <a:schemeClr val="lt1"/>
              </a:buClr>
              <a:buSzPts val="1800"/>
              <a:buAutoNum type="arabicPeriod"/>
            </a:pPr>
            <a:r>
              <a:rPr lang="fr" sz="1800">
                <a:solidFill>
                  <a:schemeClr val="lt1"/>
                </a:solidFill>
              </a:rPr>
              <a:t>une application ?</a:t>
            </a:r>
            <a:endParaRPr sz="1800">
              <a:solidFill>
                <a:schemeClr val="lt1"/>
              </a:solidFill>
            </a:endParaRPr>
          </a:p>
          <a:p>
            <a:pPr indent="-342900" lvl="0" marL="457200" marR="0" rtl="0" algn="l">
              <a:lnSpc>
                <a:spcPct val="150000"/>
              </a:lnSpc>
              <a:spcBef>
                <a:spcPts val="0"/>
              </a:spcBef>
              <a:spcAft>
                <a:spcPts val="0"/>
              </a:spcAft>
              <a:buClr>
                <a:schemeClr val="lt1"/>
              </a:buClr>
              <a:buSzPts val="1800"/>
              <a:buAutoNum type="arabicPeriod"/>
            </a:pPr>
            <a:r>
              <a:rPr lang="fr" sz="1800">
                <a:solidFill>
                  <a:schemeClr val="lt1"/>
                </a:solidFill>
              </a:rPr>
              <a:t>un logiciel ? 	</a:t>
            </a:r>
            <a:endParaRPr sz="1800">
              <a:solidFill>
                <a:schemeClr val="lt1"/>
              </a:solidFill>
            </a:endParaRPr>
          </a:p>
          <a:p>
            <a:pPr indent="-342900" lvl="0" marL="457200" marR="0" rtl="0" algn="l">
              <a:lnSpc>
                <a:spcPct val="150000"/>
              </a:lnSpc>
              <a:spcBef>
                <a:spcPts val="0"/>
              </a:spcBef>
              <a:spcAft>
                <a:spcPts val="0"/>
              </a:spcAft>
              <a:buClr>
                <a:schemeClr val="lt1"/>
              </a:buClr>
              <a:buSzPts val="1800"/>
              <a:buAutoNum type="arabicPeriod"/>
            </a:pPr>
            <a:r>
              <a:rPr lang="fr" sz="1800">
                <a:solidFill>
                  <a:schemeClr val="lt1"/>
                </a:solidFill>
              </a:rPr>
              <a:t>une application web ?</a:t>
            </a:r>
            <a:endParaRPr b="0" i="0" sz="1800" u="none" cap="none" strike="noStrike">
              <a:solidFill>
                <a:schemeClr val="lt1"/>
              </a:solidFill>
              <a:latin typeface="Arial"/>
              <a:ea typeface="Arial"/>
              <a:cs typeface="Arial"/>
              <a:sym typeface="Arial"/>
            </a:endParaRPr>
          </a:p>
        </p:txBody>
      </p:sp>
      <p:sp>
        <p:nvSpPr>
          <p:cNvPr id="104" name="Google Shape;104;g1258d604899_0_35"/>
          <p:cNvSpPr txBox="1"/>
          <p:nvPr/>
        </p:nvSpPr>
        <p:spPr>
          <a:xfrm>
            <a:off x="2589300" y="792925"/>
            <a:ext cx="522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1258d604899_0_35"/>
          <p:cNvSpPr txBox="1"/>
          <p:nvPr/>
        </p:nvSpPr>
        <p:spPr>
          <a:xfrm>
            <a:off x="2264100" y="1193125"/>
            <a:ext cx="454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solidFill>
                  <a:schemeClr val="lt1"/>
                </a:solidFill>
              </a:rPr>
              <a:t>A votre avis, c’est quoi :</a:t>
            </a:r>
            <a:endParaRPr sz="24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2239492e9f_0_65"/>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12239492e9f_0_65"/>
          <p:cNvSpPr/>
          <p:nvPr/>
        </p:nvSpPr>
        <p:spPr>
          <a:xfrm rot="-2028013">
            <a:off x="-838564" y="-2226177"/>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12239492e9f_0_65"/>
          <p:cNvSpPr txBox="1"/>
          <p:nvPr/>
        </p:nvSpPr>
        <p:spPr>
          <a:xfrm>
            <a:off x="2271450" y="262425"/>
            <a:ext cx="5038200" cy="708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lang="fr" sz="3400">
                <a:solidFill>
                  <a:srgbClr val="FCBD24"/>
                </a:solidFill>
              </a:rPr>
              <a:t>La différence ?</a:t>
            </a:r>
            <a:endParaRPr b="0" i="0" sz="3400" u="none" cap="none" strike="noStrike">
              <a:solidFill>
                <a:srgbClr val="FCBD24"/>
              </a:solidFill>
              <a:latin typeface="Arial"/>
              <a:ea typeface="Arial"/>
              <a:cs typeface="Arial"/>
              <a:sym typeface="Arial"/>
            </a:endParaRPr>
          </a:p>
        </p:txBody>
      </p:sp>
      <p:sp>
        <p:nvSpPr>
          <p:cNvPr id="113" name="Google Shape;113;g12239492e9f_0_6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4" name="Google Shape;114;g12239492e9f_0_65"/>
          <p:cNvSpPr txBox="1"/>
          <p:nvPr/>
        </p:nvSpPr>
        <p:spPr>
          <a:xfrm>
            <a:off x="1159850" y="2220850"/>
            <a:ext cx="32697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None/>
            </a:pPr>
            <a:r>
              <a:rPr lang="fr" sz="1800">
                <a:solidFill>
                  <a:schemeClr val="lt1"/>
                </a:solidFill>
              </a:rPr>
              <a:t>P</a:t>
            </a:r>
            <a:r>
              <a:rPr lang="fr" sz="1800">
                <a:solidFill>
                  <a:schemeClr val="lt1"/>
                </a:solidFill>
              </a:rPr>
              <a:t>rogramme</a:t>
            </a:r>
            <a:endParaRPr sz="1800">
              <a:solidFill>
                <a:schemeClr val="lt1"/>
              </a:solidFill>
            </a:endParaRPr>
          </a:p>
          <a:p>
            <a:pPr indent="0" lvl="0" marL="0" rtl="0" algn="l">
              <a:lnSpc>
                <a:spcPct val="150000"/>
              </a:lnSpc>
              <a:spcBef>
                <a:spcPts val="0"/>
              </a:spcBef>
              <a:spcAft>
                <a:spcPts val="0"/>
              </a:spcAft>
              <a:buNone/>
            </a:pPr>
            <a:r>
              <a:rPr lang="fr" sz="1800">
                <a:solidFill>
                  <a:schemeClr val="lt1"/>
                </a:solidFill>
              </a:rPr>
              <a:t>Application</a:t>
            </a:r>
            <a:br>
              <a:rPr lang="fr" sz="1800">
                <a:solidFill>
                  <a:schemeClr val="lt1"/>
                </a:solidFill>
              </a:rPr>
            </a:br>
            <a:br>
              <a:rPr lang="fr" sz="1800">
                <a:solidFill>
                  <a:schemeClr val="lt1"/>
                </a:solidFill>
              </a:rPr>
            </a:br>
            <a:r>
              <a:rPr lang="fr" sz="1800">
                <a:solidFill>
                  <a:schemeClr val="lt1"/>
                </a:solidFill>
              </a:rPr>
              <a:t>Logiciel</a:t>
            </a:r>
            <a:endParaRPr b="0" i="0" sz="1800" u="none" cap="none" strike="noStrike">
              <a:solidFill>
                <a:schemeClr val="lt1"/>
              </a:solidFill>
              <a:latin typeface="Arial"/>
              <a:ea typeface="Arial"/>
              <a:cs typeface="Arial"/>
              <a:sym typeface="Arial"/>
            </a:endParaRPr>
          </a:p>
        </p:txBody>
      </p:sp>
      <p:sp>
        <p:nvSpPr>
          <p:cNvPr id="115" name="Google Shape;115;g12239492e9f_0_65"/>
          <p:cNvSpPr txBox="1"/>
          <p:nvPr/>
        </p:nvSpPr>
        <p:spPr>
          <a:xfrm>
            <a:off x="2057550" y="1052438"/>
            <a:ext cx="502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lt1"/>
                </a:solidFill>
              </a:rPr>
              <a:t>Par ordre du plus </a:t>
            </a:r>
            <a:r>
              <a:rPr b="1" lang="fr" u="sng">
                <a:solidFill>
                  <a:schemeClr val="lt1"/>
                </a:solidFill>
              </a:rPr>
              <a:t>spécifique</a:t>
            </a:r>
            <a:r>
              <a:rPr lang="fr">
                <a:solidFill>
                  <a:schemeClr val="lt1"/>
                </a:solidFill>
              </a:rPr>
              <a:t> au plus </a:t>
            </a:r>
            <a:r>
              <a:rPr b="1" lang="fr" u="sng">
                <a:solidFill>
                  <a:schemeClr val="lt1"/>
                </a:solidFill>
              </a:rPr>
              <a:t>générique</a:t>
            </a:r>
            <a:r>
              <a:rPr lang="fr">
                <a:solidFill>
                  <a:schemeClr val="lt1"/>
                </a:solidFill>
              </a:rPr>
              <a:t> :</a:t>
            </a:r>
            <a:endParaRPr>
              <a:solidFill>
                <a:schemeClr val="lt1"/>
              </a:solidFill>
            </a:endParaRPr>
          </a:p>
        </p:txBody>
      </p:sp>
      <p:sp>
        <p:nvSpPr>
          <p:cNvPr id="116" name="Google Shape;116;g12239492e9f_0_65"/>
          <p:cNvSpPr/>
          <p:nvPr/>
        </p:nvSpPr>
        <p:spPr>
          <a:xfrm>
            <a:off x="3000000" y="1932900"/>
            <a:ext cx="622500" cy="2293200"/>
          </a:xfrm>
          <a:prstGeom prst="upArrow">
            <a:avLst>
              <a:gd fmla="val 50000" name="adj1"/>
              <a:gd fmla="val 50000" name="adj2"/>
            </a:avLst>
          </a:prstGeom>
          <a:solidFill>
            <a:srgbClr val="F6B26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2239492e9f_0_65"/>
          <p:cNvSpPr txBox="1"/>
          <p:nvPr/>
        </p:nvSpPr>
        <p:spPr>
          <a:xfrm>
            <a:off x="2606850" y="1492663"/>
            <a:ext cx="140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rgbClr val="E06666"/>
                </a:solidFill>
              </a:rPr>
              <a:t>Spécifique</a:t>
            </a:r>
            <a:r>
              <a:rPr lang="fr"/>
              <a:t> </a:t>
            </a:r>
            <a:endParaRPr/>
          </a:p>
        </p:txBody>
      </p:sp>
      <p:sp>
        <p:nvSpPr>
          <p:cNvPr id="118" name="Google Shape;118;g12239492e9f_0_65"/>
          <p:cNvSpPr txBox="1"/>
          <p:nvPr/>
        </p:nvSpPr>
        <p:spPr>
          <a:xfrm>
            <a:off x="2606850" y="4380275"/>
            <a:ext cx="140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rgbClr val="E06666"/>
                </a:solidFill>
              </a:rPr>
              <a:t>Générique</a:t>
            </a:r>
            <a:r>
              <a:rPr lang="fr"/>
              <a:t> </a:t>
            </a:r>
            <a:endParaRPr/>
          </a:p>
        </p:txBody>
      </p:sp>
      <p:sp>
        <p:nvSpPr>
          <p:cNvPr id="119" name="Google Shape;119;g12239492e9f_0_65"/>
          <p:cNvSpPr txBox="1"/>
          <p:nvPr/>
        </p:nvSpPr>
        <p:spPr>
          <a:xfrm>
            <a:off x="5593975" y="2243450"/>
            <a:ext cx="370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lt1"/>
              </a:solidFill>
            </a:endParaRPr>
          </a:p>
        </p:txBody>
      </p:sp>
      <p:cxnSp>
        <p:nvCxnSpPr>
          <p:cNvPr id="120" name="Google Shape;120;g12239492e9f_0_65"/>
          <p:cNvCxnSpPr/>
          <p:nvPr/>
        </p:nvCxnSpPr>
        <p:spPr>
          <a:xfrm flipH="1" rot="10800000">
            <a:off x="2629075" y="2465375"/>
            <a:ext cx="1343100" cy="8100"/>
          </a:xfrm>
          <a:prstGeom prst="straightConnector1">
            <a:avLst/>
          </a:prstGeom>
          <a:noFill/>
          <a:ln cap="flat" cmpd="sng" w="9525">
            <a:solidFill>
              <a:schemeClr val="lt1"/>
            </a:solidFill>
            <a:prstDash val="solid"/>
            <a:round/>
            <a:headEnd len="med" w="med" type="none"/>
            <a:tailEnd len="med" w="med" type="none"/>
          </a:ln>
        </p:spPr>
      </p:cxnSp>
      <p:sp>
        <p:nvSpPr>
          <p:cNvPr id="121" name="Google Shape;121;g12239492e9f_0_65"/>
          <p:cNvSpPr txBox="1"/>
          <p:nvPr/>
        </p:nvSpPr>
        <p:spPr>
          <a:xfrm>
            <a:off x="4045675" y="2166500"/>
            <a:ext cx="5028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chemeClr val="lt1"/>
                </a:solidFill>
              </a:rPr>
              <a:t>Exécution</a:t>
            </a:r>
            <a:r>
              <a:rPr lang="fr" sz="1200">
                <a:solidFill>
                  <a:schemeClr val="lt1"/>
                </a:solidFill>
              </a:rPr>
              <a:t> d’une suite d’instructions écrites dans un langage spécifique (Javascript, Java, Python, etc)</a:t>
            </a:r>
            <a:endParaRPr sz="1200">
              <a:solidFill>
                <a:schemeClr val="lt1"/>
              </a:solidFill>
            </a:endParaRPr>
          </a:p>
        </p:txBody>
      </p:sp>
      <p:cxnSp>
        <p:nvCxnSpPr>
          <p:cNvPr id="122" name="Google Shape;122;g12239492e9f_0_65"/>
          <p:cNvCxnSpPr/>
          <p:nvPr/>
        </p:nvCxnSpPr>
        <p:spPr>
          <a:xfrm flipH="1" rot="10800000">
            <a:off x="2606850" y="3001750"/>
            <a:ext cx="1343100" cy="8100"/>
          </a:xfrm>
          <a:prstGeom prst="straightConnector1">
            <a:avLst/>
          </a:prstGeom>
          <a:noFill/>
          <a:ln cap="flat" cmpd="sng" w="9525">
            <a:solidFill>
              <a:schemeClr val="lt1"/>
            </a:solidFill>
            <a:prstDash val="solid"/>
            <a:round/>
            <a:headEnd len="med" w="med" type="none"/>
            <a:tailEnd len="med" w="med" type="none"/>
          </a:ln>
        </p:spPr>
      </p:cxnSp>
      <p:sp>
        <p:nvSpPr>
          <p:cNvPr id="123" name="Google Shape;123;g12239492e9f_0_65"/>
          <p:cNvSpPr txBox="1"/>
          <p:nvPr/>
        </p:nvSpPr>
        <p:spPr>
          <a:xfrm>
            <a:off x="4115100" y="2728750"/>
            <a:ext cx="5028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chemeClr val="lt1"/>
                </a:solidFill>
              </a:rPr>
              <a:t>Programme ou ensemble de programmes, conçu pour effectuer des tâches spécifiques sur des appareils électroniques.</a:t>
            </a:r>
            <a:br>
              <a:rPr lang="fr" sz="1200">
                <a:solidFill>
                  <a:schemeClr val="lt1"/>
                </a:solidFill>
              </a:rPr>
            </a:br>
            <a:r>
              <a:rPr lang="fr" sz="1200">
                <a:solidFill>
                  <a:schemeClr val="lt1"/>
                </a:solidFill>
              </a:rPr>
              <a:t>(Smartphone, TV, PC, etc …) </a:t>
            </a:r>
            <a:endParaRPr sz="1200">
              <a:solidFill>
                <a:schemeClr val="lt1"/>
              </a:solidFill>
            </a:endParaRPr>
          </a:p>
        </p:txBody>
      </p:sp>
      <p:cxnSp>
        <p:nvCxnSpPr>
          <p:cNvPr id="124" name="Google Shape;124;g12239492e9f_0_65"/>
          <p:cNvCxnSpPr/>
          <p:nvPr/>
        </p:nvCxnSpPr>
        <p:spPr>
          <a:xfrm flipH="1" rot="10800000">
            <a:off x="2606850" y="3817575"/>
            <a:ext cx="1343100" cy="8100"/>
          </a:xfrm>
          <a:prstGeom prst="straightConnector1">
            <a:avLst/>
          </a:prstGeom>
          <a:noFill/>
          <a:ln cap="flat" cmpd="sng" w="9525">
            <a:solidFill>
              <a:schemeClr val="lt1"/>
            </a:solidFill>
            <a:prstDash val="solid"/>
            <a:round/>
            <a:headEnd len="med" w="med" type="none"/>
            <a:tailEnd len="med" w="med" type="none"/>
          </a:ln>
        </p:spPr>
      </p:cxnSp>
      <p:sp>
        <p:nvSpPr>
          <p:cNvPr id="125" name="Google Shape;125;g12239492e9f_0_65"/>
          <p:cNvSpPr txBox="1"/>
          <p:nvPr/>
        </p:nvSpPr>
        <p:spPr>
          <a:xfrm>
            <a:off x="4115100" y="3552750"/>
            <a:ext cx="5028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chemeClr val="lt1"/>
                </a:solidFill>
              </a:rPr>
              <a:t>Ensemble des programmes nécessaires au fonctionnement d'un système informatique. Ca pourrait être un système d’exploitation dit </a:t>
            </a:r>
            <a:r>
              <a:rPr b="1" lang="fr" sz="1200">
                <a:solidFill>
                  <a:schemeClr val="lt1"/>
                </a:solidFill>
              </a:rPr>
              <a:t>logiciel système </a:t>
            </a:r>
            <a:r>
              <a:rPr lang="fr" sz="1200">
                <a:solidFill>
                  <a:schemeClr val="lt1"/>
                </a:solidFill>
              </a:rPr>
              <a:t>ou une application, dit</a:t>
            </a:r>
            <a:r>
              <a:rPr b="1" lang="fr" sz="1200">
                <a:solidFill>
                  <a:schemeClr val="lt1"/>
                </a:solidFill>
              </a:rPr>
              <a:t> logiciel applicatif</a:t>
            </a:r>
            <a:r>
              <a:rPr lang="fr" sz="1200">
                <a:solidFill>
                  <a:schemeClr val="lt1"/>
                </a:solidFill>
              </a:rPr>
              <a:t>.</a:t>
            </a:r>
            <a:endParaRPr sz="12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55cc1443f6_1_15"/>
          <p:cNvSpPr/>
          <p:nvPr/>
        </p:nvSpPr>
        <p:spPr>
          <a:xfrm>
            <a:off x="-35100" y="-28075"/>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1" name="Google Shape;131;g255cc1443f6_1_15"/>
          <p:cNvSpPr/>
          <p:nvPr/>
        </p:nvSpPr>
        <p:spPr>
          <a:xfrm rot="-2028013">
            <a:off x="-838603" y="-2226151"/>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255cc1443f6_1_15"/>
          <p:cNvSpPr txBox="1"/>
          <p:nvPr/>
        </p:nvSpPr>
        <p:spPr>
          <a:xfrm>
            <a:off x="2589300" y="792925"/>
            <a:ext cx="522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255cc1443f6_1_15"/>
          <p:cNvSpPr txBox="1"/>
          <p:nvPr/>
        </p:nvSpPr>
        <p:spPr>
          <a:xfrm>
            <a:off x="1165050" y="2571750"/>
            <a:ext cx="674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u="sng">
                <a:solidFill>
                  <a:schemeClr val="lt1"/>
                </a:solidFill>
              </a:rPr>
              <a:t>Application web</a:t>
            </a:r>
            <a:r>
              <a:rPr lang="fr">
                <a:solidFill>
                  <a:schemeClr val="lt1"/>
                </a:solidFill>
              </a:rPr>
              <a:t> est une application qui s'exécute dans un navigateur web, et qui va demander à une machine distante </a:t>
            </a:r>
            <a:r>
              <a:rPr lang="fr">
                <a:solidFill>
                  <a:schemeClr val="lt1"/>
                </a:solidFill>
              </a:rPr>
              <a:t>d'exécuter</a:t>
            </a:r>
            <a:r>
              <a:rPr lang="fr">
                <a:solidFill>
                  <a:schemeClr val="lt1"/>
                </a:solidFill>
              </a:rPr>
              <a:t> les instructions nécessaires pour réaliser les tâches spécifiques demandées par l’utilisateur. </a:t>
            </a:r>
            <a:endParaRPr>
              <a:solidFill>
                <a:schemeClr val="lt1"/>
              </a:solidFill>
            </a:endParaRPr>
          </a:p>
        </p:txBody>
      </p:sp>
      <p:sp>
        <p:nvSpPr>
          <p:cNvPr id="134" name="Google Shape;134;g255cc1443f6_1_15"/>
          <p:cNvSpPr txBox="1"/>
          <p:nvPr/>
        </p:nvSpPr>
        <p:spPr>
          <a:xfrm>
            <a:off x="1712550" y="426250"/>
            <a:ext cx="56487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lang="fr" sz="2800">
                <a:solidFill>
                  <a:srgbClr val="FCBD24"/>
                </a:solidFill>
              </a:rPr>
              <a:t>Application Desktop - Web ?</a:t>
            </a:r>
            <a:endParaRPr b="0" i="0" sz="2800" u="none" cap="none" strike="noStrike">
              <a:solidFill>
                <a:srgbClr val="FCBD24"/>
              </a:solidFill>
              <a:latin typeface="Arial"/>
              <a:ea typeface="Arial"/>
              <a:cs typeface="Arial"/>
              <a:sym typeface="Arial"/>
            </a:endParaRPr>
          </a:p>
        </p:txBody>
      </p:sp>
      <p:sp>
        <p:nvSpPr>
          <p:cNvPr id="135" name="Google Shape;135;g255cc1443f6_1_15"/>
          <p:cNvSpPr txBox="1"/>
          <p:nvPr/>
        </p:nvSpPr>
        <p:spPr>
          <a:xfrm>
            <a:off x="1200150" y="1239075"/>
            <a:ext cx="6743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u="sng">
                <a:solidFill>
                  <a:schemeClr val="lt1"/>
                </a:solidFill>
              </a:rPr>
              <a:t>Application desktop</a:t>
            </a:r>
            <a:r>
              <a:rPr b="1" lang="fr">
                <a:solidFill>
                  <a:schemeClr val="lt1"/>
                </a:solidFill>
              </a:rPr>
              <a:t> ou </a:t>
            </a:r>
            <a:r>
              <a:rPr b="1" lang="fr" u="sng">
                <a:solidFill>
                  <a:schemeClr val="lt1"/>
                </a:solidFill>
              </a:rPr>
              <a:t>de bureau</a:t>
            </a:r>
            <a:r>
              <a:rPr b="1" lang="fr">
                <a:solidFill>
                  <a:schemeClr val="lt1"/>
                </a:solidFill>
              </a:rPr>
              <a:t> </a:t>
            </a:r>
            <a:r>
              <a:rPr lang="fr">
                <a:solidFill>
                  <a:schemeClr val="lt1"/>
                </a:solidFill>
              </a:rPr>
              <a:t>est une application qui </a:t>
            </a:r>
            <a:r>
              <a:rPr lang="fr">
                <a:solidFill>
                  <a:schemeClr val="lt1"/>
                </a:solidFill>
              </a:rPr>
              <a:t>exécute</a:t>
            </a:r>
            <a:r>
              <a:rPr lang="fr">
                <a:solidFill>
                  <a:schemeClr val="lt1"/>
                </a:solidFill>
              </a:rPr>
              <a:t> </a:t>
            </a:r>
            <a:r>
              <a:rPr lang="fr">
                <a:solidFill>
                  <a:schemeClr val="lt1"/>
                </a:solidFill>
              </a:rPr>
              <a:t>directement les instructions nécessaires pour réaliser les tâches spécifiques demandées par l’utilisateur sur sa propre machine. Il est donc dépendant de la puissance de la machine ainsi que son système d’exploitation.</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55cc1443f6_1_37"/>
          <p:cNvSpPr/>
          <p:nvPr/>
        </p:nvSpPr>
        <p:spPr>
          <a:xfrm>
            <a:off x="-35100" y="-28075"/>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1" name="Google Shape;141;g255cc1443f6_1_37"/>
          <p:cNvSpPr/>
          <p:nvPr/>
        </p:nvSpPr>
        <p:spPr>
          <a:xfrm rot="-2028013">
            <a:off x="-838603" y="-2226151"/>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255cc1443f6_1_37"/>
          <p:cNvSpPr txBox="1"/>
          <p:nvPr/>
        </p:nvSpPr>
        <p:spPr>
          <a:xfrm>
            <a:off x="1252650" y="1420175"/>
            <a:ext cx="6568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0" i="0" lang="fr" sz="1400" u="none" cap="none" strike="noStrike">
                <a:solidFill>
                  <a:schemeClr val="lt1"/>
                </a:solidFill>
                <a:latin typeface="Arial"/>
                <a:ea typeface="Arial"/>
                <a:cs typeface="Arial"/>
                <a:sym typeface="Arial"/>
              </a:rPr>
              <a:t>A votre avis, comment est décomposée simplement une application</a:t>
            </a:r>
            <a:r>
              <a:rPr lang="fr">
                <a:solidFill>
                  <a:schemeClr val="lt1"/>
                </a:solidFill>
              </a:rPr>
              <a:t> </a:t>
            </a:r>
            <a:r>
              <a:rPr b="0" i="0" lang="fr" sz="1400" u="none" cap="none" strike="noStrike">
                <a:solidFill>
                  <a:schemeClr val="lt1"/>
                </a:solidFill>
                <a:latin typeface="Arial"/>
                <a:ea typeface="Arial"/>
                <a:cs typeface="Arial"/>
                <a:sym typeface="Arial"/>
              </a:rPr>
              <a:t> ? </a:t>
            </a:r>
            <a:endParaRPr b="0" i="0" sz="1400" u="none" cap="none" strike="noStrike">
              <a:solidFill>
                <a:schemeClr val="lt1"/>
              </a:solidFill>
              <a:latin typeface="Arial"/>
              <a:ea typeface="Arial"/>
              <a:cs typeface="Arial"/>
              <a:sym typeface="Arial"/>
            </a:endParaRPr>
          </a:p>
        </p:txBody>
      </p:sp>
      <p:sp>
        <p:nvSpPr>
          <p:cNvPr id="143" name="Google Shape;143;g255cc1443f6_1_37"/>
          <p:cNvSpPr txBox="1"/>
          <p:nvPr/>
        </p:nvSpPr>
        <p:spPr>
          <a:xfrm>
            <a:off x="2146850" y="1989575"/>
            <a:ext cx="4997700" cy="11082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lt1"/>
              </a:buClr>
              <a:buSzPts val="1200"/>
              <a:buFont typeface="Arial"/>
              <a:buChar char="●"/>
            </a:pPr>
            <a:r>
              <a:rPr b="0" i="0" lang="fr" sz="1200" u="none" cap="none" strike="noStrike">
                <a:solidFill>
                  <a:schemeClr val="lt1"/>
                </a:solidFill>
                <a:latin typeface="Arial"/>
                <a:ea typeface="Arial"/>
                <a:cs typeface="Arial"/>
                <a:sym typeface="Arial"/>
              </a:rPr>
              <a:t>Interface Utilisateur (IU ou UI) : Design, Intuitivité, Ergonomie</a:t>
            </a:r>
            <a:endParaRPr b="0" i="0" sz="1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Char char="●"/>
            </a:pPr>
            <a:r>
              <a:rPr b="0" i="0" lang="fr" sz="1200" u="none" cap="none" strike="noStrike">
                <a:solidFill>
                  <a:schemeClr val="lt1"/>
                </a:solidFill>
                <a:latin typeface="Arial"/>
                <a:ea typeface="Arial"/>
                <a:cs typeface="Arial"/>
                <a:sym typeface="Arial"/>
              </a:rPr>
              <a:t>Logique : Fonctionnalités et calcul complexe</a:t>
            </a:r>
            <a:r>
              <a:rPr lang="fr" sz="1200">
                <a:solidFill>
                  <a:schemeClr val="lt1"/>
                </a:solidFill>
              </a:rPr>
              <a:t>.</a:t>
            </a:r>
            <a:endParaRPr b="0" i="0" sz="1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304800" lvl="0" marL="457200" marR="0" rtl="0" algn="l">
              <a:lnSpc>
                <a:spcPct val="100000"/>
              </a:lnSpc>
              <a:spcBef>
                <a:spcPts val="0"/>
              </a:spcBef>
              <a:spcAft>
                <a:spcPts val="0"/>
              </a:spcAft>
              <a:buClr>
                <a:schemeClr val="lt1"/>
              </a:buClr>
              <a:buSzPts val="1200"/>
              <a:buFont typeface="Arial"/>
              <a:buChar char="●"/>
            </a:pPr>
            <a:r>
              <a:rPr b="0" i="0" lang="fr" sz="1200" u="none" cap="none" strike="noStrike">
                <a:solidFill>
                  <a:schemeClr val="lt1"/>
                </a:solidFill>
                <a:latin typeface="Arial"/>
                <a:ea typeface="Arial"/>
                <a:cs typeface="Arial"/>
                <a:sym typeface="Arial"/>
              </a:rPr>
              <a:t>Données : Stockage des données</a:t>
            </a:r>
            <a:endParaRPr b="0" i="0" sz="1200" u="none" cap="none" strike="noStrike">
              <a:solidFill>
                <a:schemeClr val="lt1"/>
              </a:solidFill>
              <a:latin typeface="Arial"/>
              <a:ea typeface="Arial"/>
              <a:cs typeface="Arial"/>
              <a:sym typeface="Arial"/>
            </a:endParaRPr>
          </a:p>
        </p:txBody>
      </p:sp>
      <p:sp>
        <p:nvSpPr>
          <p:cNvPr id="144" name="Google Shape;144;g255cc1443f6_1_37"/>
          <p:cNvSpPr txBox="1"/>
          <p:nvPr/>
        </p:nvSpPr>
        <p:spPr>
          <a:xfrm>
            <a:off x="1287750" y="3266975"/>
            <a:ext cx="6568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fr">
                <a:solidFill>
                  <a:schemeClr val="lt1"/>
                </a:solidFill>
              </a:rPr>
              <a:t>Voyons à travers quelques exemples, comment ils sont organisés.</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55cc1443f6_1_46"/>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255cc1443f6_1_46"/>
          <p:cNvSpPr/>
          <p:nvPr/>
        </p:nvSpPr>
        <p:spPr>
          <a:xfrm rot="-2028013">
            <a:off x="-838603" y="-2226151"/>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255cc1443f6_1_46"/>
          <p:cNvSpPr txBox="1"/>
          <p:nvPr/>
        </p:nvSpPr>
        <p:spPr>
          <a:xfrm>
            <a:off x="2271450" y="262425"/>
            <a:ext cx="5038200" cy="1231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lang="fr" sz="3400">
                <a:solidFill>
                  <a:srgbClr val="FCBD24"/>
                </a:solidFill>
              </a:rPr>
              <a:t>Q</a:t>
            </a:r>
            <a:r>
              <a:rPr b="0" i="0" lang="fr" sz="3400" u="none" cap="none" strike="noStrike">
                <a:solidFill>
                  <a:srgbClr val="FCBD24"/>
                </a:solidFill>
                <a:latin typeface="Arial"/>
                <a:ea typeface="Arial"/>
                <a:cs typeface="Arial"/>
                <a:sym typeface="Arial"/>
              </a:rPr>
              <a:t>uelques exemples pour mieux comprendre 1/</a:t>
            </a:r>
            <a:r>
              <a:rPr lang="fr" sz="3400">
                <a:solidFill>
                  <a:srgbClr val="FCBD24"/>
                </a:solidFill>
              </a:rPr>
              <a:t>3</a:t>
            </a:r>
            <a:endParaRPr b="0" i="0" sz="3400" u="none" cap="none" strike="noStrike">
              <a:solidFill>
                <a:srgbClr val="FCBD24"/>
              </a:solidFill>
              <a:latin typeface="Arial"/>
              <a:ea typeface="Arial"/>
              <a:cs typeface="Arial"/>
              <a:sym typeface="Arial"/>
            </a:endParaRPr>
          </a:p>
        </p:txBody>
      </p:sp>
      <p:sp>
        <p:nvSpPr>
          <p:cNvPr id="152" name="Google Shape;152;g255cc1443f6_1_46"/>
          <p:cNvSpPr txBox="1"/>
          <p:nvPr/>
        </p:nvSpPr>
        <p:spPr>
          <a:xfrm>
            <a:off x="4829375" y="1995200"/>
            <a:ext cx="41691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chemeClr val="lt1"/>
                </a:solidFill>
                <a:latin typeface="Arial"/>
                <a:ea typeface="Arial"/>
                <a:cs typeface="Arial"/>
                <a:sym typeface="Arial"/>
              </a:rPr>
              <a:t>2ème exemple : </a:t>
            </a:r>
            <a:br>
              <a:rPr b="0" i="0" lang="fr" sz="1400" u="none" cap="none" strike="noStrike">
                <a:solidFill>
                  <a:schemeClr val="lt1"/>
                </a:solidFill>
                <a:latin typeface="Arial"/>
                <a:ea typeface="Arial"/>
                <a:cs typeface="Arial"/>
                <a:sym typeface="Arial"/>
              </a:rPr>
            </a:br>
            <a:r>
              <a:rPr b="0" i="0" lang="fr" sz="1400" u="none" cap="none" strike="noStrike">
                <a:solidFill>
                  <a:schemeClr val="lt1"/>
                </a:solidFill>
                <a:latin typeface="Arial"/>
                <a:ea typeface="Arial"/>
                <a:cs typeface="Arial"/>
                <a:sym typeface="Arial"/>
              </a:rPr>
              <a:t>On crée une application </a:t>
            </a:r>
            <a:r>
              <a:rPr lang="fr">
                <a:solidFill>
                  <a:schemeClr val="lt1"/>
                </a:solidFill>
              </a:rPr>
              <a:t>web accessible par n’importe quel navigateur. Le serveur exécute les requêtes du client à travers une application installée sur celle-ci qui gère la </a:t>
            </a:r>
            <a:r>
              <a:rPr b="0" i="0" lang="fr" sz="1400" u="none" cap="none" strike="noStrike">
                <a:solidFill>
                  <a:schemeClr val="lt1"/>
                </a:solidFill>
                <a:latin typeface="Arial"/>
                <a:ea typeface="Arial"/>
                <a:cs typeface="Arial"/>
                <a:sym typeface="Arial"/>
              </a:rPr>
              <a:t>partie </a:t>
            </a:r>
            <a:r>
              <a:rPr b="0" i="0" lang="fr" sz="1400" u="none" cap="none" strike="noStrike">
                <a:solidFill>
                  <a:srgbClr val="F0BA35"/>
                </a:solidFill>
                <a:latin typeface="Arial"/>
                <a:ea typeface="Arial"/>
                <a:cs typeface="Arial"/>
                <a:sym typeface="Arial"/>
              </a:rPr>
              <a:t>graphique à afficher par le navigateur</a:t>
            </a:r>
            <a:r>
              <a:rPr b="0" i="0" lang="fr" sz="1400" u="none" cap="none" strike="noStrike">
                <a:solidFill>
                  <a:schemeClr val="lt1"/>
                </a:solidFill>
                <a:latin typeface="Arial"/>
                <a:ea typeface="Arial"/>
                <a:cs typeface="Arial"/>
                <a:sym typeface="Arial"/>
              </a:rPr>
              <a:t> </a:t>
            </a:r>
            <a:r>
              <a:rPr lang="fr">
                <a:solidFill>
                  <a:schemeClr val="lt1"/>
                </a:solidFill>
              </a:rPr>
              <a:t>et</a:t>
            </a:r>
            <a:r>
              <a:rPr b="0" i="0" lang="fr" sz="1400" u="none" cap="none" strike="noStrike">
                <a:solidFill>
                  <a:schemeClr val="lt1"/>
                </a:solidFill>
                <a:latin typeface="Arial"/>
                <a:ea typeface="Arial"/>
                <a:cs typeface="Arial"/>
                <a:sym typeface="Arial"/>
              </a:rPr>
              <a:t> la </a:t>
            </a:r>
            <a:r>
              <a:rPr b="0" i="0" lang="fr" sz="1400" u="none" cap="none" strike="noStrike">
                <a:solidFill>
                  <a:srgbClr val="F0BA35"/>
                </a:solidFill>
                <a:latin typeface="Arial"/>
                <a:ea typeface="Arial"/>
                <a:cs typeface="Arial"/>
                <a:sym typeface="Arial"/>
              </a:rPr>
              <a:t>logique</a:t>
            </a:r>
            <a:r>
              <a:rPr lang="fr">
                <a:solidFill>
                  <a:schemeClr val="lt1"/>
                </a:solidFill>
              </a:rPr>
              <a:t>. Celle-ci </a:t>
            </a:r>
            <a:r>
              <a:rPr b="0" i="0" lang="fr" sz="1400" u="none" cap="none" strike="noStrike">
                <a:solidFill>
                  <a:schemeClr val="lt1"/>
                </a:solidFill>
                <a:latin typeface="Arial"/>
                <a:ea typeface="Arial"/>
                <a:cs typeface="Arial"/>
                <a:sym typeface="Arial"/>
              </a:rPr>
              <a:t>interagit directement </a:t>
            </a:r>
            <a:r>
              <a:rPr lang="fr">
                <a:solidFill>
                  <a:schemeClr val="lt1"/>
                </a:solidFill>
              </a:rPr>
              <a:t>un autre </a:t>
            </a:r>
            <a:r>
              <a:rPr b="0" i="0" lang="fr" sz="1400" u="none" cap="none" strike="noStrike">
                <a:solidFill>
                  <a:schemeClr val="lt1"/>
                </a:solidFill>
                <a:latin typeface="Arial"/>
                <a:ea typeface="Arial"/>
                <a:cs typeface="Arial"/>
                <a:sym typeface="Arial"/>
              </a:rPr>
              <a:t>application (service) pour </a:t>
            </a:r>
            <a:r>
              <a:rPr lang="fr">
                <a:solidFill>
                  <a:srgbClr val="F0BA35"/>
                </a:solidFill>
              </a:rPr>
              <a:t>gérer </a:t>
            </a:r>
            <a:r>
              <a:rPr b="0" i="0" lang="fr" sz="1400" u="none" cap="none" strike="noStrike">
                <a:solidFill>
                  <a:srgbClr val="F0BA35"/>
                </a:solidFill>
                <a:latin typeface="Arial"/>
                <a:ea typeface="Arial"/>
                <a:cs typeface="Arial"/>
                <a:sym typeface="Arial"/>
              </a:rPr>
              <a:t>ses données</a:t>
            </a:r>
            <a:r>
              <a:rPr b="0" i="0" lang="fr"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chemeClr val="lt1"/>
                </a:solidFill>
                <a:latin typeface="Arial"/>
                <a:ea typeface="Arial"/>
                <a:cs typeface="Arial"/>
                <a:sym typeface="Arial"/>
              </a:rPr>
              <a:t>Par exemple : Ny Sekoliko </a:t>
            </a:r>
            <a:r>
              <a:rPr lang="fr" u="sng">
                <a:solidFill>
                  <a:schemeClr val="hlink"/>
                </a:solidFill>
                <a:hlinkClick r:id="rId3"/>
              </a:rPr>
              <a:t>https://www.lasalle.nysekoliko.mg/</a:t>
            </a:r>
            <a:endParaRPr>
              <a:solidFill>
                <a:schemeClr val="lt1"/>
              </a:solidFill>
            </a:endParaRPr>
          </a:p>
        </p:txBody>
      </p:sp>
      <p:sp>
        <p:nvSpPr>
          <p:cNvPr id="153" name="Google Shape;153;g255cc1443f6_1_46"/>
          <p:cNvSpPr txBox="1"/>
          <p:nvPr/>
        </p:nvSpPr>
        <p:spPr>
          <a:xfrm>
            <a:off x="149875" y="1995200"/>
            <a:ext cx="41691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chemeClr val="lt1"/>
                </a:solidFill>
                <a:latin typeface="Arial"/>
                <a:ea typeface="Arial"/>
                <a:cs typeface="Arial"/>
                <a:sym typeface="Arial"/>
              </a:rPr>
              <a:t>1er exemple :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chemeClr val="lt1"/>
                </a:solidFill>
                <a:latin typeface="Arial"/>
                <a:ea typeface="Arial"/>
                <a:cs typeface="Arial"/>
                <a:sym typeface="Arial"/>
              </a:rPr>
              <a:t>On crée une application </a:t>
            </a:r>
            <a:r>
              <a:rPr lang="fr">
                <a:solidFill>
                  <a:schemeClr val="lt1"/>
                </a:solidFill>
              </a:rPr>
              <a:t>desktop </a:t>
            </a:r>
            <a:r>
              <a:rPr b="0" i="0" lang="fr" sz="1400" u="none" cap="none" strike="noStrike">
                <a:solidFill>
                  <a:schemeClr val="lt1"/>
                </a:solidFill>
                <a:latin typeface="Arial"/>
                <a:ea typeface="Arial"/>
                <a:cs typeface="Arial"/>
                <a:sym typeface="Arial"/>
              </a:rPr>
              <a:t>qui </a:t>
            </a:r>
            <a:r>
              <a:rPr lang="fr">
                <a:solidFill>
                  <a:schemeClr val="lt1"/>
                </a:solidFill>
              </a:rPr>
              <a:t>se charge de la partie </a:t>
            </a:r>
            <a:r>
              <a:rPr b="0" i="0" lang="fr" sz="1400" u="none" cap="none" strike="noStrike">
                <a:solidFill>
                  <a:srgbClr val="F0BA35"/>
                </a:solidFill>
                <a:latin typeface="Arial"/>
                <a:ea typeface="Arial"/>
                <a:cs typeface="Arial"/>
                <a:sym typeface="Arial"/>
              </a:rPr>
              <a:t>graphique</a:t>
            </a:r>
            <a:r>
              <a:rPr lang="fr">
                <a:solidFill>
                  <a:schemeClr val="lt1"/>
                </a:solidFill>
              </a:rPr>
              <a:t>,</a:t>
            </a:r>
            <a:r>
              <a:rPr b="0" i="0" lang="fr" sz="1400" u="none" cap="none" strike="noStrike">
                <a:solidFill>
                  <a:schemeClr val="lt1"/>
                </a:solidFill>
                <a:latin typeface="Arial"/>
                <a:ea typeface="Arial"/>
                <a:cs typeface="Arial"/>
                <a:sym typeface="Arial"/>
              </a:rPr>
              <a:t> </a:t>
            </a:r>
            <a:r>
              <a:rPr b="0" i="0" lang="fr" sz="1400" u="none" cap="none" strike="noStrike">
                <a:solidFill>
                  <a:srgbClr val="F0BA35"/>
                </a:solidFill>
                <a:latin typeface="Arial"/>
                <a:ea typeface="Arial"/>
                <a:cs typeface="Arial"/>
                <a:sym typeface="Arial"/>
              </a:rPr>
              <a:t>logique</a:t>
            </a:r>
            <a:r>
              <a:rPr b="0" i="0" lang="fr" sz="1400" u="none" cap="none" strike="noStrike">
                <a:solidFill>
                  <a:schemeClr val="lt1"/>
                </a:solidFill>
                <a:latin typeface="Arial"/>
                <a:ea typeface="Arial"/>
                <a:cs typeface="Arial"/>
                <a:sym typeface="Arial"/>
              </a:rPr>
              <a:t> et </a:t>
            </a:r>
            <a:r>
              <a:rPr b="0" i="0" lang="fr" sz="1400" u="none" cap="none" strike="noStrike">
                <a:solidFill>
                  <a:srgbClr val="F0BA35"/>
                </a:solidFill>
                <a:latin typeface="Arial"/>
                <a:ea typeface="Arial"/>
                <a:cs typeface="Arial"/>
                <a:sym typeface="Arial"/>
              </a:rPr>
              <a:t>stocke lui même</a:t>
            </a:r>
            <a:r>
              <a:rPr b="0" i="0" lang="fr" sz="1400" u="none" cap="none" strike="noStrike">
                <a:solidFill>
                  <a:schemeClr val="lt1"/>
                </a:solidFill>
                <a:latin typeface="Arial"/>
                <a:ea typeface="Arial"/>
                <a:cs typeface="Arial"/>
                <a:sym typeface="Arial"/>
              </a:rPr>
              <a:t> les données</a:t>
            </a:r>
            <a:r>
              <a:rPr lang="fr">
                <a:solidFill>
                  <a:schemeClr val="lt1"/>
                </a:solidFill>
              </a:rPr>
              <a:t> </a:t>
            </a:r>
            <a:r>
              <a:rPr b="1" lang="fr">
                <a:solidFill>
                  <a:schemeClr val="lt1"/>
                </a:solidFill>
              </a:rPr>
              <a:t>à travers des </a:t>
            </a:r>
            <a:r>
              <a:rPr b="1" i="0" lang="fr" sz="1400" u="none" cap="none" strike="noStrike">
                <a:solidFill>
                  <a:schemeClr val="lt1"/>
                </a:solidFill>
                <a:latin typeface="Arial"/>
                <a:ea typeface="Arial"/>
                <a:cs typeface="Arial"/>
                <a:sym typeface="Arial"/>
              </a:rPr>
              <a:t>fichiers </a:t>
            </a:r>
            <a:r>
              <a:rPr b="1" lang="fr">
                <a:solidFill>
                  <a:schemeClr val="lt1"/>
                </a:solidFill>
              </a:rPr>
              <a:t>‘éditables’</a:t>
            </a:r>
            <a:r>
              <a:rPr b="1" i="0" lang="fr" sz="1400" u="none" cap="none" strike="noStrike">
                <a:solidFill>
                  <a:schemeClr val="lt1"/>
                </a:solidFill>
                <a:latin typeface="Arial"/>
                <a:ea typeface="Arial"/>
                <a:cs typeface="Arial"/>
                <a:sym typeface="Arial"/>
              </a:rPr>
              <a:t>.</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chemeClr val="lt1"/>
                </a:solidFill>
                <a:latin typeface="Arial"/>
                <a:ea typeface="Arial"/>
                <a:cs typeface="Arial"/>
                <a:sym typeface="Arial"/>
              </a:rPr>
              <a:t>Par exemple : Microsoft Word</a:t>
            </a:r>
            <a:r>
              <a:rPr lang="fr">
                <a:solidFill>
                  <a:schemeClr val="lt1"/>
                </a:solidFill>
              </a:rPr>
              <a:t>, Photoshop, Autocad</a:t>
            </a:r>
            <a:endParaRPr b="0" i="0" sz="1400" u="none" cap="none" strike="noStrike">
              <a:solidFill>
                <a:schemeClr val="lt1"/>
              </a:solidFill>
              <a:latin typeface="Arial"/>
              <a:ea typeface="Arial"/>
              <a:cs typeface="Arial"/>
              <a:sym typeface="Arial"/>
            </a:endParaRPr>
          </a:p>
        </p:txBody>
      </p:sp>
      <p:sp>
        <p:nvSpPr>
          <p:cNvPr id="154" name="Google Shape;154;g255cc1443f6_1_4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55cc1443f6_1_55"/>
          <p:cNvSpPr/>
          <p:nvPr/>
        </p:nvSpPr>
        <p:spPr>
          <a:xfrm>
            <a:off x="0" y="0"/>
            <a:ext cx="9144000" cy="5143500"/>
          </a:xfrm>
          <a:prstGeom prst="rect">
            <a:avLst/>
          </a:pr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255cc1443f6_1_55"/>
          <p:cNvSpPr/>
          <p:nvPr/>
        </p:nvSpPr>
        <p:spPr>
          <a:xfrm rot="-2028013">
            <a:off x="-838603" y="-2226151"/>
            <a:ext cx="4544501" cy="2602159"/>
          </a:xfrm>
          <a:prstGeom prst="rect">
            <a:avLst/>
          </a:prstGeom>
          <a:solidFill>
            <a:srgbClr val="F0BA35"/>
          </a:solidFill>
          <a:ln cap="flat" cmpd="sng" w="9525">
            <a:solidFill>
              <a:srgbClr val="F0BA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255cc1443f6_1_55"/>
          <p:cNvSpPr txBox="1"/>
          <p:nvPr/>
        </p:nvSpPr>
        <p:spPr>
          <a:xfrm>
            <a:off x="471750" y="1615800"/>
            <a:ext cx="8200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fr" sz="1400" u="none" cap="none" strike="noStrike">
                <a:solidFill>
                  <a:schemeClr val="lt1"/>
                </a:solidFill>
                <a:latin typeface="Arial"/>
                <a:ea typeface="Arial"/>
                <a:cs typeface="Arial"/>
                <a:sym typeface="Arial"/>
              </a:rPr>
              <a:t>3è exemple : </a:t>
            </a:r>
            <a:br>
              <a:rPr b="0" i="0" lang="fr" sz="1400" u="none" cap="none" strike="noStrike">
                <a:solidFill>
                  <a:schemeClr val="lt1"/>
                </a:solidFill>
                <a:latin typeface="Arial"/>
                <a:ea typeface="Arial"/>
                <a:cs typeface="Arial"/>
                <a:sym typeface="Arial"/>
              </a:rPr>
            </a:br>
            <a:r>
              <a:rPr b="0" i="0" lang="fr" sz="1400" u="none" cap="none" strike="noStrike">
                <a:solidFill>
                  <a:schemeClr val="lt1"/>
                </a:solidFill>
                <a:latin typeface="Arial"/>
                <a:ea typeface="Arial"/>
                <a:cs typeface="Arial"/>
                <a:sym typeface="Arial"/>
              </a:rPr>
              <a:t>On </a:t>
            </a:r>
            <a:r>
              <a:rPr lang="fr">
                <a:solidFill>
                  <a:schemeClr val="lt1"/>
                </a:solidFill>
              </a:rPr>
              <a:t>veut créer un logiciel de gestion de VPN disponible sur plusieurs plateformes différentes : ordinateurs (Windows, Linux, MacOS) et mobile (Android, iOS). </a:t>
            </a:r>
            <a:endParaRPr b="0" i="0" sz="1400" u="none" cap="none" strike="noStrike">
              <a:solidFill>
                <a:schemeClr val="lt1"/>
              </a:solidFill>
              <a:latin typeface="Arial"/>
              <a:ea typeface="Arial"/>
              <a:cs typeface="Arial"/>
              <a:sym typeface="Arial"/>
            </a:endParaRPr>
          </a:p>
        </p:txBody>
      </p:sp>
      <p:sp>
        <p:nvSpPr>
          <p:cNvPr id="162" name="Google Shape;162;g255cc1443f6_1_55"/>
          <p:cNvSpPr txBox="1"/>
          <p:nvPr/>
        </p:nvSpPr>
        <p:spPr>
          <a:xfrm>
            <a:off x="2271450" y="262425"/>
            <a:ext cx="5038200" cy="1231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400"/>
              <a:buFont typeface="Arial"/>
              <a:buNone/>
            </a:pPr>
            <a:r>
              <a:rPr lang="fr" sz="3400">
                <a:solidFill>
                  <a:srgbClr val="FCBD24"/>
                </a:solidFill>
              </a:rPr>
              <a:t>Q</a:t>
            </a:r>
            <a:r>
              <a:rPr b="0" i="0" lang="fr" sz="3400" u="none" cap="none" strike="noStrike">
                <a:solidFill>
                  <a:srgbClr val="FCBD24"/>
                </a:solidFill>
                <a:latin typeface="Arial"/>
                <a:ea typeface="Arial"/>
                <a:cs typeface="Arial"/>
                <a:sym typeface="Arial"/>
              </a:rPr>
              <a:t>uelques exemples pour mieux comprendre </a:t>
            </a:r>
            <a:r>
              <a:rPr lang="fr" sz="3400">
                <a:solidFill>
                  <a:srgbClr val="FCBD24"/>
                </a:solidFill>
              </a:rPr>
              <a:t>2</a:t>
            </a:r>
            <a:r>
              <a:rPr b="0" i="0" lang="fr" sz="3400" u="none" cap="none" strike="noStrike">
                <a:solidFill>
                  <a:srgbClr val="FCBD24"/>
                </a:solidFill>
                <a:latin typeface="Arial"/>
                <a:ea typeface="Arial"/>
                <a:cs typeface="Arial"/>
                <a:sym typeface="Arial"/>
              </a:rPr>
              <a:t>/</a:t>
            </a:r>
            <a:r>
              <a:rPr lang="fr" sz="3400">
                <a:solidFill>
                  <a:srgbClr val="FCBD24"/>
                </a:solidFill>
              </a:rPr>
              <a:t>3</a:t>
            </a:r>
            <a:endParaRPr b="0" i="0" sz="3400" u="none" cap="none" strike="noStrike">
              <a:solidFill>
                <a:srgbClr val="FCBD24"/>
              </a:solidFill>
              <a:latin typeface="Arial"/>
              <a:ea typeface="Arial"/>
              <a:cs typeface="Arial"/>
              <a:sym typeface="Arial"/>
            </a:endParaRPr>
          </a:p>
        </p:txBody>
      </p:sp>
      <p:sp>
        <p:nvSpPr>
          <p:cNvPr id="163" name="Google Shape;163;g255cc1443f6_1_55"/>
          <p:cNvSpPr txBox="1"/>
          <p:nvPr/>
        </p:nvSpPr>
        <p:spPr>
          <a:xfrm>
            <a:off x="543900" y="2447100"/>
            <a:ext cx="8268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fr">
                <a:solidFill>
                  <a:srgbClr val="6D9EEB"/>
                </a:solidFill>
              </a:rPr>
              <a:t>1ère solution : </a:t>
            </a:r>
            <a:r>
              <a:rPr lang="fr">
                <a:solidFill>
                  <a:schemeClr val="lt1"/>
                </a:solidFill>
              </a:rPr>
              <a:t>créer une application desktop avec même fonctionnalités pour chacun des plateformes. </a:t>
            </a:r>
            <a:br>
              <a:rPr lang="fr">
                <a:solidFill>
                  <a:schemeClr val="lt1"/>
                </a:solidFill>
              </a:rPr>
            </a:br>
            <a:r>
              <a:rPr lang="fr">
                <a:solidFill>
                  <a:schemeClr val="lt1"/>
                </a:solidFill>
              </a:rPr>
              <a:t>Coder en C#/C++ pour Windows, C/C++/Python pour Linux, Swift/Objective C pour MacOS, Java pour Android, Swift pour iOS.</a:t>
            </a:r>
            <a:endParaRPr b="0" i="0" sz="1400" u="none" cap="none" strike="noStrike">
              <a:solidFill>
                <a:schemeClr val="lt1"/>
              </a:solidFill>
              <a:latin typeface="Arial"/>
              <a:ea typeface="Arial"/>
              <a:cs typeface="Arial"/>
              <a:sym typeface="Arial"/>
            </a:endParaRPr>
          </a:p>
        </p:txBody>
      </p:sp>
      <p:sp>
        <p:nvSpPr>
          <p:cNvPr id="164" name="Google Shape;164;g255cc1443f6_1_55"/>
          <p:cNvSpPr txBox="1"/>
          <p:nvPr/>
        </p:nvSpPr>
        <p:spPr>
          <a:xfrm>
            <a:off x="543900" y="3859900"/>
            <a:ext cx="80562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fr">
                <a:solidFill>
                  <a:srgbClr val="6D9EEB"/>
                </a:solidFill>
              </a:rPr>
              <a:t>2è </a:t>
            </a:r>
            <a:r>
              <a:rPr lang="fr">
                <a:solidFill>
                  <a:srgbClr val="6D9EEB"/>
                </a:solidFill>
              </a:rPr>
              <a:t>solution : </a:t>
            </a:r>
            <a:r>
              <a:rPr lang="fr">
                <a:solidFill>
                  <a:schemeClr val="lt1"/>
                </a:solidFill>
              </a:rPr>
              <a:t>créer une application web afin que les utilisateurs accèdent à l’application à travers un navigateur et Internet. L’apps ne dépend plus de l’OS, car tout OS qui se </a:t>
            </a:r>
            <a:r>
              <a:rPr lang="fr">
                <a:solidFill>
                  <a:schemeClr val="lt1"/>
                </a:solidFill>
              </a:rPr>
              <a:t>respecte</a:t>
            </a:r>
            <a:r>
              <a:rPr lang="fr">
                <a:solidFill>
                  <a:schemeClr val="lt1"/>
                </a:solidFill>
              </a:rPr>
              <a:t> possède un navigateur, même Android et iOS. </a:t>
            </a:r>
            <a:r>
              <a:rPr lang="fr">
                <a:solidFill>
                  <a:srgbClr val="FF0000"/>
                </a:solidFill>
              </a:rPr>
              <a:t>Cependant</a:t>
            </a:r>
            <a:r>
              <a:rPr lang="fr">
                <a:solidFill>
                  <a:schemeClr val="lt1"/>
                </a:solidFill>
              </a:rPr>
              <a:t>, les accès aux paramètres de la machine hôte sont limités à la limite imposée par le navigateur (caméra, position, etc) </a:t>
            </a:r>
            <a:endParaRPr b="0" i="0" sz="1400" u="none" cap="none" strike="noStrike">
              <a:solidFill>
                <a:schemeClr val="lt1"/>
              </a:solidFill>
              <a:latin typeface="Arial"/>
              <a:ea typeface="Arial"/>
              <a:cs typeface="Arial"/>
              <a:sym typeface="Arial"/>
            </a:endParaRPr>
          </a:p>
        </p:txBody>
      </p:sp>
      <p:sp>
        <p:nvSpPr>
          <p:cNvPr id="165" name="Google Shape;165;g255cc1443f6_1_55"/>
          <p:cNvSpPr txBox="1"/>
          <p:nvPr/>
        </p:nvSpPr>
        <p:spPr>
          <a:xfrm>
            <a:off x="1185300" y="3369050"/>
            <a:ext cx="67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rPr>
              <a:t>❔</a:t>
            </a:r>
            <a:r>
              <a:rPr lang="fr">
                <a:solidFill>
                  <a:schemeClr val="lt1"/>
                </a:solidFill>
              </a:rPr>
              <a:t>Flutter, la solution Tout-en-Un créé par Google  :</a:t>
            </a:r>
            <a:r>
              <a:rPr lang="fr"/>
              <a:t> </a:t>
            </a:r>
            <a:r>
              <a:rPr lang="fr" u="sng">
                <a:solidFill>
                  <a:schemeClr val="hlink"/>
                </a:solidFill>
                <a:hlinkClick r:id="rId3"/>
              </a:rPr>
              <a:t>https://flutter.dev/multi-platform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