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5" roundtripDataSignature="AMtx7mhrzrCVCXgKOEcQaxYdX64/Hv1S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8f261e14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58f261e14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d1ad20b2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1d1ad20b29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fr/docs/Web/HTTP/Metho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eb.maths.unsw.edu.au/~lafaye/CCM/internet/http.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eb.maths.unsw.edu.au/~lafaye/CCM/internet/rfc.htm" TargetMode="External"/><Relationship Id="rId4" Type="http://schemas.openxmlformats.org/officeDocument/2006/relationships/hyperlink" Target="https://www.rfc-editor.org/rfc/rfc1543.t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eb.maths.unsw.edu.au/~lafaye/CCM/systemes/mime.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developer.mozilla.org/fr/docs/Web/HTTP/Basics_of_HTTP/Identifying_resources_on_the_Web" TargetMode="External"/><Relationship Id="rId5" Type="http://schemas.openxmlformats.org/officeDocument/2006/relationships/hyperlink" Target="https://developer.mozilla.org/fr/docs/Glossary/UR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55700" y="0"/>
            <a:ext cx="4164300" cy="5143500"/>
          </a:xfrm>
          <a:prstGeom prst="rtTriangle">
            <a:avLst/>
          </a:prstGeom>
          <a:solidFill>
            <a:srgbClr val="F0BA3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1"/>
          <p:cNvGrpSpPr/>
          <p:nvPr/>
        </p:nvGrpSpPr>
        <p:grpSpPr>
          <a:xfrm>
            <a:off x="963875" y="0"/>
            <a:ext cx="8180125" cy="5143500"/>
            <a:chOff x="963900" y="0"/>
            <a:chExt cx="8180125" cy="5143500"/>
          </a:xfrm>
        </p:grpSpPr>
        <p:sp>
          <p:nvSpPr>
            <p:cNvPr id="56" name="Google Shape;56;p1"/>
            <p:cNvSpPr/>
            <p:nvPr/>
          </p:nvSpPr>
          <p:spPr>
            <a:xfrm>
              <a:off x="963900" y="0"/>
              <a:ext cx="8180100" cy="5143500"/>
            </a:xfrm>
            <a:prstGeom prst="triangle">
              <a:avLst>
                <a:gd fmla="val 5548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5502925" y="0"/>
              <a:ext cx="3641100" cy="2018400"/>
            </a:xfrm>
            <a:prstGeom prst="rtTriangle">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6585775" y="1981125"/>
              <a:ext cx="2558100" cy="31623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
          <p:cNvSpPr txBox="1"/>
          <p:nvPr/>
        </p:nvSpPr>
        <p:spPr>
          <a:xfrm>
            <a:off x="3001200" y="2148250"/>
            <a:ext cx="64509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b="0" i="0" lang="fr" sz="3800" u="none" cap="none" strike="noStrike">
                <a:solidFill>
                  <a:srgbClr val="F0BA35"/>
                </a:solidFill>
                <a:latin typeface="Arial"/>
                <a:ea typeface="Arial"/>
                <a:cs typeface="Arial"/>
                <a:sym typeface="Arial"/>
              </a:rPr>
              <a:t>Protocole HTTP</a:t>
            </a:r>
            <a:endParaRPr b="0" i="0" sz="3800" u="none" cap="none" strike="noStrike">
              <a:solidFill>
                <a:srgbClr val="F0BA35"/>
              </a:solidFill>
              <a:latin typeface="Arial"/>
              <a:ea typeface="Arial"/>
              <a:cs typeface="Arial"/>
              <a:sym typeface="Arial"/>
            </a:endParaRPr>
          </a:p>
        </p:txBody>
      </p:sp>
      <p:cxnSp>
        <p:nvCxnSpPr>
          <p:cNvPr id="60" name="Google Shape;60;p1"/>
          <p:cNvCxnSpPr/>
          <p:nvPr/>
        </p:nvCxnSpPr>
        <p:spPr>
          <a:xfrm>
            <a:off x="5936775" y="3519875"/>
            <a:ext cx="1202100" cy="0"/>
          </a:xfrm>
          <a:prstGeom prst="straightConnector1">
            <a:avLst/>
          </a:prstGeom>
          <a:noFill/>
          <a:ln cap="flat" cmpd="sng" w="76200">
            <a:solidFill>
              <a:srgbClr val="CCCCCC"/>
            </a:solidFill>
            <a:prstDash val="solid"/>
            <a:round/>
            <a:headEnd len="sm" w="sm" type="none"/>
            <a:tailEnd len="sm" w="sm" type="none"/>
          </a:ln>
        </p:spPr>
      </p:cxnSp>
      <p:pic>
        <p:nvPicPr>
          <p:cNvPr id="61" name="Google Shape;61;p1"/>
          <p:cNvPicPr preferRelativeResize="0"/>
          <p:nvPr/>
        </p:nvPicPr>
        <p:blipFill rotWithShape="1">
          <a:blip r:embed="rId3">
            <a:alphaModFix/>
          </a:blip>
          <a:srcRect b="0" l="0" r="0" t="0"/>
          <a:stretch/>
        </p:blipFill>
        <p:spPr>
          <a:xfrm>
            <a:off x="1851550" y="1211588"/>
            <a:ext cx="1434400" cy="936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txBox="1"/>
          <p:nvPr/>
        </p:nvSpPr>
        <p:spPr>
          <a:xfrm>
            <a:off x="529650" y="1191850"/>
            <a:ext cx="8084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Arial"/>
              <a:ea typeface="Arial"/>
              <a:cs typeface="Arial"/>
              <a:sym typeface="Arial"/>
            </a:endParaRPr>
          </a:p>
        </p:txBody>
      </p:sp>
      <p:sp>
        <p:nvSpPr>
          <p:cNvPr id="157" name="Google Shape;157;p8"/>
          <p:cNvSpPr txBox="1"/>
          <p:nvPr/>
        </p:nvSpPr>
        <p:spPr>
          <a:xfrm>
            <a:off x="529650" y="826200"/>
            <a:ext cx="8084700" cy="36018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200"/>
              <a:buFont typeface="Arial"/>
              <a:buNone/>
            </a:pPr>
            <a:r>
              <a:rPr b="0" i="0" lang="fr" sz="2000" u="none" cap="none" strike="noStrike">
                <a:solidFill>
                  <a:schemeClr val="lt1"/>
                </a:solidFill>
                <a:latin typeface="Arial"/>
                <a:ea typeface="Arial"/>
                <a:cs typeface="Arial"/>
                <a:sym typeface="Arial"/>
              </a:rPr>
              <a:t>Il existe plusieurs méthodes de requêtes HTTP, aussi appelés verbes HTTP dont :</a:t>
            </a:r>
            <a:endParaRPr sz="2000">
              <a:solidFill>
                <a:schemeClr val="lt1"/>
              </a:solidFill>
            </a:endParaRPr>
          </a:p>
          <a:p>
            <a:pPr indent="457200" lvl="0" marL="457200" marR="0" rtl="0" algn="l">
              <a:lnSpc>
                <a:spcPct val="100000"/>
              </a:lnSpc>
              <a:spcBef>
                <a:spcPts val="0"/>
              </a:spcBef>
              <a:spcAft>
                <a:spcPts val="0"/>
              </a:spcAft>
              <a:buClr>
                <a:srgbClr val="000000"/>
              </a:buClr>
              <a:buSzPts val="2200"/>
              <a:buFont typeface="Arial"/>
              <a:buNone/>
            </a:pPr>
            <a:r>
              <a:rPr lang="fr" sz="2000">
                <a:solidFill>
                  <a:schemeClr val="lt1"/>
                </a:solidFill>
              </a:rPr>
              <a:t>Les plus utilisés : </a:t>
            </a:r>
            <a:endParaRPr sz="2000">
              <a:solidFill>
                <a:schemeClr val="lt1"/>
              </a:solidFill>
            </a:endParaRPr>
          </a:p>
          <a:p>
            <a:pPr indent="-342900" lvl="3" marL="1828800" marR="0" rtl="0" algn="l">
              <a:lnSpc>
                <a:spcPct val="100000"/>
              </a:lnSpc>
              <a:spcBef>
                <a:spcPts val="0"/>
              </a:spcBef>
              <a:spcAft>
                <a:spcPts val="0"/>
              </a:spcAft>
              <a:buClr>
                <a:srgbClr val="00FFFF"/>
              </a:buClr>
              <a:buSzPts val="1800"/>
              <a:buFont typeface="Arial"/>
              <a:buChar char="●"/>
            </a:pPr>
            <a:r>
              <a:rPr b="0" i="0" lang="fr" sz="1800" u="none" cap="none" strike="noStrike">
                <a:solidFill>
                  <a:srgbClr val="00FFFF"/>
                </a:solidFill>
                <a:latin typeface="Arial"/>
                <a:ea typeface="Arial"/>
                <a:cs typeface="Arial"/>
                <a:sym typeface="Arial"/>
              </a:rPr>
              <a:t>GET</a:t>
            </a:r>
            <a:endParaRPr b="0" i="0" sz="1800" u="none" cap="none" strike="noStrike">
              <a:solidFill>
                <a:srgbClr val="00FFFF"/>
              </a:solidFill>
              <a:latin typeface="Arial"/>
              <a:ea typeface="Arial"/>
              <a:cs typeface="Arial"/>
              <a:sym typeface="Arial"/>
            </a:endParaRPr>
          </a:p>
          <a:p>
            <a:pPr indent="-342900" lvl="3" marL="1828800" marR="0" rtl="0" algn="l">
              <a:lnSpc>
                <a:spcPct val="100000"/>
              </a:lnSpc>
              <a:spcBef>
                <a:spcPts val="0"/>
              </a:spcBef>
              <a:spcAft>
                <a:spcPts val="0"/>
              </a:spcAft>
              <a:buClr>
                <a:srgbClr val="00FFFF"/>
              </a:buClr>
              <a:buSzPts val="1800"/>
              <a:buFont typeface="Arial"/>
              <a:buChar char="●"/>
            </a:pPr>
            <a:r>
              <a:rPr b="0" i="0" lang="fr" sz="1800" u="none" cap="none" strike="noStrike">
                <a:solidFill>
                  <a:srgbClr val="00FFFF"/>
                </a:solidFill>
                <a:latin typeface="Arial"/>
                <a:ea typeface="Arial"/>
                <a:cs typeface="Arial"/>
                <a:sym typeface="Arial"/>
              </a:rPr>
              <a:t>HEAD</a:t>
            </a:r>
            <a:endParaRPr b="0" i="0" sz="1800" u="none" cap="none" strike="noStrike">
              <a:solidFill>
                <a:srgbClr val="00FFFF"/>
              </a:solidFill>
              <a:latin typeface="Arial"/>
              <a:ea typeface="Arial"/>
              <a:cs typeface="Arial"/>
              <a:sym typeface="Arial"/>
            </a:endParaRPr>
          </a:p>
          <a:p>
            <a:pPr indent="-342900" lvl="3" marL="1828800" marR="0" rtl="0" algn="l">
              <a:lnSpc>
                <a:spcPct val="100000"/>
              </a:lnSpc>
              <a:spcBef>
                <a:spcPts val="0"/>
              </a:spcBef>
              <a:spcAft>
                <a:spcPts val="0"/>
              </a:spcAft>
              <a:buClr>
                <a:srgbClr val="6AA84F"/>
              </a:buClr>
              <a:buSzPts val="1800"/>
              <a:buFont typeface="Arial"/>
              <a:buChar char="●"/>
            </a:pPr>
            <a:r>
              <a:rPr b="0" i="0" lang="fr" sz="1800" u="none" cap="none" strike="noStrike">
                <a:solidFill>
                  <a:srgbClr val="6AA84F"/>
                </a:solidFill>
                <a:latin typeface="Arial"/>
                <a:ea typeface="Arial"/>
                <a:cs typeface="Arial"/>
                <a:sym typeface="Arial"/>
              </a:rPr>
              <a:t>POST</a:t>
            </a:r>
            <a:endParaRPr b="0" i="0" sz="1800" u="none" cap="none" strike="noStrike">
              <a:solidFill>
                <a:srgbClr val="6AA84F"/>
              </a:solidFill>
              <a:latin typeface="Arial"/>
              <a:ea typeface="Arial"/>
              <a:cs typeface="Arial"/>
              <a:sym typeface="Arial"/>
            </a:endParaRPr>
          </a:p>
          <a:p>
            <a:pPr indent="-342900" lvl="3" marL="1828800" marR="0" rtl="0" algn="l">
              <a:lnSpc>
                <a:spcPct val="100000"/>
              </a:lnSpc>
              <a:spcBef>
                <a:spcPts val="0"/>
              </a:spcBef>
              <a:spcAft>
                <a:spcPts val="0"/>
              </a:spcAft>
              <a:buClr>
                <a:srgbClr val="F6B26B"/>
              </a:buClr>
              <a:buSzPts val="1800"/>
              <a:buFont typeface="Arial"/>
              <a:buChar char="●"/>
            </a:pPr>
            <a:r>
              <a:rPr b="0" i="0" lang="fr" sz="1800" u="none" cap="none" strike="noStrike">
                <a:solidFill>
                  <a:srgbClr val="F6B26B"/>
                </a:solidFill>
                <a:latin typeface="Arial"/>
                <a:ea typeface="Arial"/>
                <a:cs typeface="Arial"/>
                <a:sym typeface="Arial"/>
              </a:rPr>
              <a:t>PUT</a:t>
            </a:r>
            <a:endParaRPr b="0" i="0" sz="1800" u="none" cap="none" strike="noStrike">
              <a:solidFill>
                <a:srgbClr val="F6B26B"/>
              </a:solidFill>
              <a:latin typeface="Arial"/>
              <a:ea typeface="Arial"/>
              <a:cs typeface="Arial"/>
              <a:sym typeface="Arial"/>
            </a:endParaRPr>
          </a:p>
          <a:p>
            <a:pPr indent="-342900" lvl="3" marL="1828800" marR="0" rtl="0" algn="l">
              <a:lnSpc>
                <a:spcPct val="100000"/>
              </a:lnSpc>
              <a:spcBef>
                <a:spcPts val="0"/>
              </a:spcBef>
              <a:spcAft>
                <a:spcPts val="0"/>
              </a:spcAft>
              <a:buClr>
                <a:srgbClr val="F6B26B"/>
              </a:buClr>
              <a:buSzPts val="1800"/>
              <a:buFont typeface="Arial"/>
              <a:buChar char="●"/>
            </a:pPr>
            <a:r>
              <a:rPr b="0" i="0" lang="fr" sz="1800" u="none" cap="none" strike="noStrike">
                <a:solidFill>
                  <a:srgbClr val="F6B26B"/>
                </a:solidFill>
                <a:latin typeface="Arial"/>
                <a:ea typeface="Arial"/>
                <a:cs typeface="Arial"/>
                <a:sym typeface="Arial"/>
              </a:rPr>
              <a:t>PATCH</a:t>
            </a:r>
            <a:endParaRPr b="0" i="0" sz="1800" u="none" cap="none" strike="noStrike">
              <a:solidFill>
                <a:srgbClr val="F6B26B"/>
              </a:solidFill>
              <a:latin typeface="Arial"/>
              <a:ea typeface="Arial"/>
              <a:cs typeface="Arial"/>
              <a:sym typeface="Arial"/>
            </a:endParaRPr>
          </a:p>
          <a:p>
            <a:pPr indent="-342900" lvl="3" marL="1828800" marR="0" rtl="0" algn="l">
              <a:lnSpc>
                <a:spcPct val="100000"/>
              </a:lnSpc>
              <a:spcBef>
                <a:spcPts val="0"/>
              </a:spcBef>
              <a:spcAft>
                <a:spcPts val="0"/>
              </a:spcAft>
              <a:buClr>
                <a:srgbClr val="CC0000"/>
              </a:buClr>
              <a:buSzPts val="1800"/>
              <a:buFont typeface="Arial"/>
              <a:buChar char="●"/>
            </a:pPr>
            <a:r>
              <a:rPr b="0" i="0" lang="fr" sz="1800" u="none" cap="none" strike="noStrike">
                <a:solidFill>
                  <a:srgbClr val="CC0000"/>
                </a:solidFill>
                <a:latin typeface="Arial"/>
                <a:ea typeface="Arial"/>
                <a:cs typeface="Arial"/>
                <a:sym typeface="Arial"/>
              </a:rPr>
              <a:t>DELETE</a:t>
            </a:r>
            <a:endParaRPr b="0" i="0" sz="1800" u="none" cap="none" strike="noStrike">
              <a:solidFill>
                <a:srgbClr val="CC0000"/>
              </a:solidFill>
              <a:latin typeface="Arial"/>
              <a:ea typeface="Arial"/>
              <a:cs typeface="Arial"/>
              <a:sym typeface="Arial"/>
            </a:endParaRPr>
          </a:p>
          <a:p>
            <a:pPr indent="-342900" lvl="3" marL="1828800" marR="0" rtl="0" algn="l">
              <a:lnSpc>
                <a:spcPct val="100000"/>
              </a:lnSpc>
              <a:spcBef>
                <a:spcPts val="0"/>
              </a:spcBef>
              <a:spcAft>
                <a:spcPts val="0"/>
              </a:spcAft>
              <a:buClr>
                <a:schemeClr val="lt1"/>
              </a:buClr>
              <a:buSzPts val="1800"/>
              <a:buFont typeface="Arial"/>
              <a:buChar char="●"/>
            </a:pPr>
            <a:r>
              <a:rPr b="0" i="0" lang="fr" sz="1800" u="none" cap="none" strike="noStrike">
                <a:solidFill>
                  <a:schemeClr val="lt1"/>
                </a:solidFill>
                <a:latin typeface="Arial"/>
                <a:ea typeface="Arial"/>
                <a:cs typeface="Arial"/>
                <a:sym typeface="Arial"/>
              </a:rPr>
              <a:t>TRACE, OPTIONS, CONNECT</a:t>
            </a:r>
            <a:br>
              <a:rPr b="0" i="0" lang="fr" sz="1800" u="none" cap="none" strike="noStrike">
                <a:solidFill>
                  <a:schemeClr val="lt1"/>
                </a:solidFill>
                <a:latin typeface="Arial"/>
                <a:ea typeface="Arial"/>
                <a:cs typeface="Arial"/>
                <a:sym typeface="Arial"/>
              </a:rPr>
            </a:br>
            <a:endParaRPr sz="1800">
              <a:solidFill>
                <a:schemeClr val="lt1"/>
              </a:solidFill>
            </a:endParaRPr>
          </a:p>
          <a:p>
            <a:pPr indent="0" lvl="0" marL="0" marR="0" rtl="0" algn="l">
              <a:lnSpc>
                <a:spcPct val="100000"/>
              </a:lnSpc>
              <a:spcBef>
                <a:spcPts val="0"/>
              </a:spcBef>
              <a:spcAft>
                <a:spcPts val="0"/>
              </a:spcAft>
              <a:buNone/>
            </a:pPr>
            <a:r>
              <a:rPr lang="fr" sz="1800">
                <a:solidFill>
                  <a:schemeClr val="lt1"/>
                </a:solidFill>
              </a:rPr>
              <a:t>		Les moins utilisés : MKCOL, COPY, MOVE, LINK, UNLINK, LOCK</a:t>
            </a:r>
            <a:endParaRPr sz="1800">
              <a:solidFill>
                <a:schemeClr val="lt1"/>
              </a:solidFill>
            </a:endParaRPr>
          </a:p>
        </p:txBody>
      </p:sp>
      <p:sp>
        <p:nvSpPr>
          <p:cNvPr id="158" name="Google Shape;158;p8"/>
          <p:cNvSpPr txBox="1"/>
          <p:nvPr/>
        </p:nvSpPr>
        <p:spPr>
          <a:xfrm>
            <a:off x="960975" y="4534225"/>
            <a:ext cx="5146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fr" sz="1100">
                <a:solidFill>
                  <a:schemeClr val="lt1"/>
                </a:solidFill>
              </a:rPr>
              <a:t>Plus de docs : </a:t>
            </a:r>
            <a:r>
              <a:rPr b="0" i="0" lang="fr" sz="1100" u="sng" cap="none" strike="noStrike">
                <a:solidFill>
                  <a:schemeClr val="accent5"/>
                </a:solidFill>
                <a:latin typeface="Arial"/>
                <a:ea typeface="Arial"/>
                <a:cs typeface="Arial"/>
                <a:sym typeface="Arial"/>
                <a:hlinkClick r:id="rId3">
                  <a:extLst>
                    <a:ext uri="{A12FA001-AC4F-418D-AE19-62706E023703}">
                      <ahyp:hlinkClr val="tx"/>
                    </a:ext>
                  </a:extLst>
                </a:hlinkClick>
              </a:rPr>
              <a:t>https://developer.mozilla.org/fr/docs/Web/HTTP/Methods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9"/>
          <p:cNvSpPr/>
          <p:nvPr/>
        </p:nvSpPr>
        <p:spPr>
          <a:xfrm>
            <a:off x="0" y="2571750"/>
            <a:ext cx="2276400" cy="2571900"/>
          </a:xfrm>
          <a:prstGeom prst="rtTriangle">
            <a:avLst/>
          </a:prstGeom>
          <a:solidFill>
            <a:srgbClr val="F0BA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p:nvPr/>
        </p:nvSpPr>
        <p:spPr>
          <a:xfrm rot="10800000">
            <a:off x="1038650" y="-24975"/>
            <a:ext cx="11487300" cy="6513900"/>
          </a:xfrm>
          <a:prstGeom prst="triangle">
            <a:avLst>
              <a:gd fmla="val 50000" name="adj"/>
            </a:avLst>
          </a:prstGeom>
          <a:solidFill>
            <a:srgbClr val="43434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9"/>
          <p:cNvSpPr/>
          <p:nvPr/>
        </p:nvSpPr>
        <p:spPr>
          <a:xfrm rot="-5400000">
            <a:off x="7840275" y="3785700"/>
            <a:ext cx="1439400" cy="12765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9"/>
          <p:cNvSpPr txBox="1"/>
          <p:nvPr/>
        </p:nvSpPr>
        <p:spPr>
          <a:xfrm>
            <a:off x="3184750" y="1708450"/>
            <a:ext cx="5695800" cy="1354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b="0" i="0" lang="fr" sz="3800" u="none" cap="none" strike="noStrike">
                <a:solidFill>
                  <a:srgbClr val="F0BA35"/>
                </a:solidFill>
                <a:latin typeface="Arial"/>
                <a:ea typeface="Arial"/>
                <a:cs typeface="Arial"/>
                <a:sym typeface="Arial"/>
              </a:rPr>
              <a:t>Requêtes et réponses</a:t>
            </a:r>
            <a:endParaRPr b="0" i="0" sz="3800" u="none" cap="none" strike="noStrike">
              <a:solidFill>
                <a:srgbClr val="F0BA3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800"/>
              <a:buFont typeface="Arial"/>
              <a:buNone/>
            </a:pPr>
            <a:r>
              <a:rPr b="0" i="0" lang="fr" sz="3800" u="none" cap="none" strike="noStrike">
                <a:solidFill>
                  <a:srgbClr val="F0BA35"/>
                </a:solidFill>
                <a:latin typeface="Arial"/>
                <a:ea typeface="Arial"/>
                <a:cs typeface="Arial"/>
                <a:sym typeface="Arial"/>
              </a:rPr>
              <a:t>HTTP</a:t>
            </a:r>
            <a:endParaRPr b="0" i="0" sz="3800" u="none" cap="none" strike="noStrike">
              <a:solidFill>
                <a:srgbClr val="F0BA35"/>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0"/>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0"/>
          <p:cNvSpPr txBox="1"/>
          <p:nvPr/>
        </p:nvSpPr>
        <p:spPr>
          <a:xfrm>
            <a:off x="529650" y="970425"/>
            <a:ext cx="8084700" cy="415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fr" sz="2200" u="none" cap="none" strike="noStrike">
                <a:solidFill>
                  <a:srgbClr val="E6B53F"/>
                </a:solidFill>
                <a:latin typeface="Arial"/>
                <a:ea typeface="Arial"/>
                <a:cs typeface="Arial"/>
                <a:sym typeface="Arial"/>
              </a:rPr>
              <a:t>Requêtes HTTP </a:t>
            </a:r>
            <a:r>
              <a:rPr b="0" i="0" lang="fr" sz="2200" u="none" cap="none" strike="noStrike">
                <a:solidFill>
                  <a:schemeClr val="lt1"/>
                </a:solidFill>
                <a:latin typeface="Arial"/>
                <a:ea typeface="Arial"/>
                <a:cs typeface="Arial"/>
                <a:sym typeface="Arial"/>
              </a:rPr>
              <a:t>: </a:t>
            </a:r>
            <a:endParaRPr b="0" i="0" sz="2200" u="none" cap="none" strike="noStrike">
              <a:solidFill>
                <a:schemeClr val="lt1"/>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0" i="0" lang="fr" sz="1800" u="none" cap="none" strike="noStrike">
                <a:solidFill>
                  <a:schemeClr val="lt1"/>
                </a:solidFill>
                <a:latin typeface="Arial"/>
                <a:ea typeface="Arial"/>
                <a:cs typeface="Arial"/>
                <a:sym typeface="Arial"/>
              </a:rPr>
              <a:t>un ensemble de lignes envoyé au serveur par le navigateur</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0" i="0" lang="fr" sz="1800" u="none" cap="none" strike="noStrike">
                <a:solidFill>
                  <a:schemeClr val="lt1"/>
                </a:solidFill>
                <a:latin typeface="Arial"/>
                <a:ea typeface="Arial"/>
                <a:cs typeface="Arial"/>
                <a:sym typeface="Arial"/>
              </a:rPr>
              <a:t>Elle comprend : </a:t>
            </a:r>
            <a:endParaRPr b="0" i="0" sz="1800" u="none" cap="none" strike="noStrike">
              <a:solidFill>
                <a:srgbClr val="E6B53F"/>
              </a:solidFill>
              <a:latin typeface="Arial"/>
              <a:ea typeface="Arial"/>
              <a:cs typeface="Arial"/>
              <a:sym typeface="Arial"/>
            </a:endParaRPr>
          </a:p>
          <a:p>
            <a:pPr indent="-342900" lvl="1" marL="914400" marR="0" rtl="0" algn="l">
              <a:lnSpc>
                <a:spcPct val="100000"/>
              </a:lnSpc>
              <a:spcBef>
                <a:spcPts val="0"/>
              </a:spcBef>
              <a:spcAft>
                <a:spcPts val="0"/>
              </a:spcAft>
              <a:buClr>
                <a:schemeClr val="lt1"/>
              </a:buClr>
              <a:buSzPts val="1800"/>
              <a:buFont typeface="Arial"/>
              <a:buChar char="○"/>
            </a:pPr>
            <a:r>
              <a:rPr b="0" i="0" lang="fr" sz="1800" u="none" cap="none" strike="noStrike">
                <a:solidFill>
                  <a:srgbClr val="E6B53F"/>
                </a:solidFill>
                <a:latin typeface="Arial"/>
                <a:ea typeface="Arial"/>
                <a:cs typeface="Arial"/>
                <a:sym typeface="Arial"/>
              </a:rPr>
              <a:t>une ligne de requête : </a:t>
            </a:r>
            <a:r>
              <a:rPr b="0" i="0" lang="fr" sz="1400" u="none" cap="none" strike="noStrike">
                <a:solidFill>
                  <a:srgbClr val="EA9999"/>
                </a:solidFill>
                <a:latin typeface="Arial"/>
                <a:ea typeface="Arial"/>
                <a:cs typeface="Arial"/>
                <a:sym typeface="Arial"/>
              </a:rPr>
              <a:t>verbe HTTP</a:t>
            </a:r>
            <a:r>
              <a:rPr b="0" i="0" lang="fr" sz="1400" u="none" cap="none" strike="noStrike">
                <a:solidFill>
                  <a:schemeClr val="lt1"/>
                </a:solidFill>
                <a:latin typeface="Arial"/>
                <a:ea typeface="Arial"/>
                <a:cs typeface="Arial"/>
                <a:sym typeface="Arial"/>
              </a:rPr>
              <a:t> +  </a:t>
            </a:r>
            <a:r>
              <a:rPr b="0" i="0" lang="fr" sz="1400" u="none" cap="none" strike="noStrike">
                <a:solidFill>
                  <a:srgbClr val="6AA84F"/>
                </a:solidFill>
                <a:latin typeface="Arial"/>
                <a:ea typeface="Arial"/>
                <a:cs typeface="Arial"/>
                <a:sym typeface="Arial"/>
              </a:rPr>
              <a:t>URL</a:t>
            </a:r>
            <a:r>
              <a:rPr b="0" i="0" lang="fr" sz="1400" u="none" cap="none" strike="noStrike">
                <a:solidFill>
                  <a:schemeClr val="lt1"/>
                </a:solidFill>
                <a:latin typeface="Arial"/>
                <a:ea typeface="Arial"/>
                <a:cs typeface="Arial"/>
                <a:sym typeface="Arial"/>
              </a:rPr>
              <a:t> + Version du protocole</a:t>
            </a:r>
            <a:br>
              <a:rPr b="0" i="0" lang="fr" sz="1400" u="none" cap="none" strike="noStrike">
                <a:solidFill>
                  <a:schemeClr val="lt1"/>
                </a:solidFill>
                <a:latin typeface="Arial"/>
                <a:ea typeface="Arial"/>
                <a:cs typeface="Arial"/>
                <a:sym typeface="Arial"/>
              </a:rPr>
            </a:br>
            <a:r>
              <a:rPr b="0" i="0" lang="fr" sz="1400" u="none" cap="none" strike="noStrike">
                <a:solidFill>
                  <a:schemeClr val="lt1"/>
                </a:solidFill>
                <a:latin typeface="Arial"/>
                <a:ea typeface="Arial"/>
                <a:cs typeface="Arial"/>
                <a:sym typeface="Arial"/>
              </a:rPr>
              <a:t> Précise </a:t>
            </a:r>
            <a:r>
              <a:rPr b="0" i="0" lang="fr" sz="1400" u="none" cap="none" strike="noStrike">
                <a:solidFill>
                  <a:srgbClr val="EA9999"/>
                </a:solidFill>
                <a:latin typeface="Arial"/>
                <a:ea typeface="Arial"/>
                <a:cs typeface="Arial"/>
                <a:sym typeface="Arial"/>
              </a:rPr>
              <a:t>l’action à faire</a:t>
            </a:r>
            <a:r>
              <a:rPr b="0" i="0" lang="fr" sz="1400" u="none" cap="none" strike="noStrike">
                <a:solidFill>
                  <a:schemeClr val="lt1"/>
                </a:solidFill>
                <a:latin typeface="Arial"/>
                <a:ea typeface="Arial"/>
                <a:cs typeface="Arial"/>
                <a:sym typeface="Arial"/>
              </a:rPr>
              <a:t> sur la </a:t>
            </a:r>
            <a:r>
              <a:rPr b="0" i="0" lang="fr" sz="1400" u="none" cap="none" strike="noStrike">
                <a:solidFill>
                  <a:srgbClr val="93C47D"/>
                </a:solidFill>
                <a:latin typeface="Arial"/>
                <a:ea typeface="Arial"/>
                <a:cs typeface="Arial"/>
                <a:sym typeface="Arial"/>
              </a:rPr>
              <a:t>ressource demandée</a:t>
            </a:r>
            <a:endParaRPr b="0" i="0" sz="1400" u="none" cap="none" strike="noStrike">
              <a:solidFill>
                <a:srgbClr val="93C47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93C47D"/>
              </a:solidFill>
              <a:latin typeface="Arial"/>
              <a:ea typeface="Arial"/>
              <a:cs typeface="Arial"/>
              <a:sym typeface="Arial"/>
            </a:endParaRPr>
          </a:p>
          <a:p>
            <a:pPr indent="-342900" lvl="1" marL="914400" marR="0" rtl="0" algn="l">
              <a:lnSpc>
                <a:spcPct val="100000"/>
              </a:lnSpc>
              <a:spcBef>
                <a:spcPts val="0"/>
              </a:spcBef>
              <a:spcAft>
                <a:spcPts val="0"/>
              </a:spcAft>
              <a:buClr>
                <a:srgbClr val="E6B53F"/>
              </a:buClr>
              <a:buSzPts val="1800"/>
              <a:buFont typeface="Arial"/>
              <a:buChar char="○"/>
            </a:pPr>
            <a:r>
              <a:rPr b="0" i="0" lang="fr" sz="1800" u="none" cap="none" strike="noStrike">
                <a:solidFill>
                  <a:srgbClr val="E6B53F"/>
                </a:solidFill>
                <a:latin typeface="Arial"/>
                <a:ea typeface="Arial"/>
                <a:cs typeface="Arial"/>
                <a:sym typeface="Arial"/>
              </a:rPr>
              <a:t>champs d'en-tête de la requête : </a:t>
            </a:r>
            <a:r>
              <a:rPr b="0" i="0" lang="fr" sz="1400" u="none" cap="none" strike="noStrike">
                <a:solidFill>
                  <a:schemeClr val="lt1"/>
                </a:solidFill>
                <a:latin typeface="Arial"/>
                <a:ea typeface="Arial"/>
                <a:cs typeface="Arial"/>
                <a:sym typeface="Arial"/>
              </a:rPr>
              <a:t>lignes facultatives permettant de donner des informations supplémentaires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342900" lvl="1" marL="914400" marR="0" rtl="0" algn="l">
              <a:lnSpc>
                <a:spcPct val="100000"/>
              </a:lnSpc>
              <a:spcBef>
                <a:spcPts val="0"/>
              </a:spcBef>
              <a:spcAft>
                <a:spcPts val="0"/>
              </a:spcAft>
              <a:buClr>
                <a:schemeClr val="lt1"/>
              </a:buClr>
              <a:buSzPts val="1800"/>
              <a:buFont typeface="Arial"/>
              <a:buChar char="○"/>
            </a:pPr>
            <a:r>
              <a:rPr b="0" i="0" lang="fr" sz="1800" u="none" cap="none" strike="noStrike">
                <a:solidFill>
                  <a:srgbClr val="E6B53F"/>
                </a:solidFill>
                <a:latin typeface="Arial"/>
                <a:ea typeface="Arial"/>
                <a:cs typeface="Arial"/>
                <a:sym typeface="Arial"/>
              </a:rPr>
              <a:t>corps de la requête : </a:t>
            </a:r>
            <a:r>
              <a:rPr b="0" i="0" lang="fr" sz="1400" u="none" cap="none" strike="noStrike">
                <a:solidFill>
                  <a:schemeClr val="lt1"/>
                </a:solidFill>
                <a:latin typeface="Arial"/>
                <a:ea typeface="Arial"/>
                <a:cs typeface="Arial"/>
                <a:sym typeface="Arial"/>
              </a:rPr>
              <a:t>lignes facultatives, séparée par une ligne vide de la précédente, utilisée pour envoyer des données depuis le navigateur, par exemple depuis un formulaire</a:t>
            </a:r>
            <a:endParaRPr b="0" i="0" sz="1400" u="none" cap="none" strike="noStrike">
              <a:solidFill>
                <a:schemeClr val="lt1"/>
              </a:solidFill>
              <a:latin typeface="Arial"/>
              <a:ea typeface="Arial"/>
              <a:cs typeface="Arial"/>
              <a:sym typeface="Arial"/>
            </a:endParaRPr>
          </a:p>
        </p:txBody>
      </p:sp>
      <p:sp>
        <p:nvSpPr>
          <p:cNvPr id="174" name="Google Shape;174;p10"/>
          <p:cNvSpPr txBox="1"/>
          <p:nvPr/>
        </p:nvSpPr>
        <p:spPr>
          <a:xfrm>
            <a:off x="932725" y="1832325"/>
            <a:ext cx="2282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rgbClr val="E6B53F"/>
                </a:solidFill>
                <a:latin typeface="Arial"/>
                <a:ea typeface="Arial"/>
                <a:cs typeface="Arial"/>
                <a:sym typeface="Arial"/>
              </a:rPr>
              <a:t>Navigateur (Client)</a:t>
            </a:r>
            <a:endParaRPr b="0" i="0" sz="1400" u="none" cap="none" strike="noStrike">
              <a:solidFill>
                <a:srgbClr val="E6B53F"/>
              </a:solidFill>
              <a:latin typeface="Arial"/>
              <a:ea typeface="Arial"/>
              <a:cs typeface="Arial"/>
              <a:sym typeface="Arial"/>
            </a:endParaRPr>
          </a:p>
        </p:txBody>
      </p:sp>
      <p:sp>
        <p:nvSpPr>
          <p:cNvPr id="175" name="Google Shape;175;p10"/>
          <p:cNvSpPr txBox="1"/>
          <p:nvPr/>
        </p:nvSpPr>
        <p:spPr>
          <a:xfrm>
            <a:off x="6198025" y="1832325"/>
            <a:ext cx="2282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rgbClr val="E6B53F"/>
                </a:solidFill>
                <a:latin typeface="Arial"/>
                <a:ea typeface="Arial"/>
                <a:cs typeface="Arial"/>
                <a:sym typeface="Arial"/>
              </a:rPr>
              <a:t>Serveur</a:t>
            </a:r>
            <a:endParaRPr b="0" i="0" sz="1400" u="none" cap="none" strike="noStrike">
              <a:solidFill>
                <a:srgbClr val="E6B53F"/>
              </a:solidFill>
              <a:latin typeface="Arial"/>
              <a:ea typeface="Arial"/>
              <a:cs typeface="Arial"/>
              <a:sym typeface="Arial"/>
            </a:endParaRPr>
          </a:p>
        </p:txBody>
      </p:sp>
      <p:cxnSp>
        <p:nvCxnSpPr>
          <p:cNvPr id="176" name="Google Shape;176;p10"/>
          <p:cNvCxnSpPr>
            <a:stCxn id="174" idx="3"/>
            <a:endCxn id="175" idx="1"/>
          </p:cNvCxnSpPr>
          <p:nvPr/>
        </p:nvCxnSpPr>
        <p:spPr>
          <a:xfrm>
            <a:off x="3214825" y="2032425"/>
            <a:ext cx="2983200" cy="0"/>
          </a:xfrm>
          <a:prstGeom prst="straightConnector1">
            <a:avLst/>
          </a:prstGeom>
          <a:noFill/>
          <a:ln cap="flat" cmpd="sng" w="9525">
            <a:solidFill>
              <a:schemeClr val="lt1"/>
            </a:solidFill>
            <a:prstDash val="solid"/>
            <a:round/>
            <a:headEnd len="sm" w="sm" type="none"/>
            <a:tailEnd len="med" w="med" type="triangle"/>
          </a:ln>
        </p:spPr>
      </p:cxnSp>
      <p:sp>
        <p:nvSpPr>
          <p:cNvPr id="177" name="Google Shape;177;p10"/>
          <p:cNvSpPr txBox="1"/>
          <p:nvPr/>
        </p:nvSpPr>
        <p:spPr>
          <a:xfrm>
            <a:off x="3440775" y="2032425"/>
            <a:ext cx="2395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demande</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txBox="1"/>
          <p:nvPr/>
        </p:nvSpPr>
        <p:spPr>
          <a:xfrm>
            <a:off x="529650" y="1085875"/>
            <a:ext cx="8084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fr" sz="2200" u="none" cap="none" strike="noStrike">
                <a:solidFill>
                  <a:srgbClr val="E6B53F"/>
                </a:solidFill>
                <a:latin typeface="Arial"/>
                <a:ea typeface="Arial"/>
                <a:cs typeface="Arial"/>
                <a:sym typeface="Arial"/>
              </a:rPr>
              <a:t>Forme d’une requête HTTP</a:t>
            </a:r>
            <a:endParaRPr b="0" i="0" sz="2200" u="none" cap="none" strike="noStrike">
              <a:solidFill>
                <a:srgbClr val="E6B53F"/>
              </a:solidFill>
              <a:latin typeface="Arial"/>
              <a:ea typeface="Arial"/>
              <a:cs typeface="Arial"/>
              <a:sym typeface="Arial"/>
            </a:endParaRPr>
          </a:p>
        </p:txBody>
      </p:sp>
      <p:pic>
        <p:nvPicPr>
          <p:cNvPr id="185" name="Google Shape;185;p11"/>
          <p:cNvPicPr preferRelativeResize="0"/>
          <p:nvPr/>
        </p:nvPicPr>
        <p:blipFill rotWithShape="1">
          <a:blip r:embed="rId3">
            <a:alphaModFix/>
          </a:blip>
          <a:srcRect b="0" l="0" r="0" t="0"/>
          <a:stretch/>
        </p:blipFill>
        <p:spPr>
          <a:xfrm>
            <a:off x="663868" y="1724528"/>
            <a:ext cx="3839472" cy="2372450"/>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2"/>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2"/>
          <p:cNvSpPr txBox="1"/>
          <p:nvPr/>
        </p:nvSpPr>
        <p:spPr>
          <a:xfrm>
            <a:off x="529650" y="1085875"/>
            <a:ext cx="8084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fr" sz="2200" u="none" cap="none" strike="noStrike">
                <a:solidFill>
                  <a:srgbClr val="E6B53F"/>
                </a:solidFill>
                <a:latin typeface="Arial"/>
                <a:ea typeface="Arial"/>
                <a:cs typeface="Arial"/>
                <a:sym typeface="Arial"/>
              </a:rPr>
              <a:t>Exemple d’une requête HTTP</a:t>
            </a:r>
            <a:endParaRPr b="0" i="0" sz="2200" u="none" cap="none" strike="noStrike">
              <a:solidFill>
                <a:srgbClr val="E6B53F"/>
              </a:solidFill>
              <a:latin typeface="Arial"/>
              <a:ea typeface="Arial"/>
              <a:cs typeface="Arial"/>
              <a:sym typeface="Arial"/>
            </a:endParaRPr>
          </a:p>
        </p:txBody>
      </p:sp>
      <p:pic>
        <p:nvPicPr>
          <p:cNvPr id="193" name="Google Shape;193;p12"/>
          <p:cNvPicPr preferRelativeResize="0"/>
          <p:nvPr/>
        </p:nvPicPr>
        <p:blipFill rotWithShape="1">
          <a:blip r:embed="rId3">
            <a:alphaModFix/>
          </a:blip>
          <a:srcRect b="0" l="0" r="0" t="0"/>
          <a:stretch/>
        </p:blipFill>
        <p:spPr>
          <a:xfrm>
            <a:off x="676601" y="1815775"/>
            <a:ext cx="7790799" cy="100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txBox="1"/>
          <p:nvPr/>
        </p:nvSpPr>
        <p:spPr>
          <a:xfrm>
            <a:off x="529650" y="970425"/>
            <a:ext cx="80847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fr" sz="2200" u="none" cap="none" strike="noStrike">
                <a:solidFill>
                  <a:srgbClr val="E6B53F"/>
                </a:solidFill>
                <a:latin typeface="Arial"/>
                <a:ea typeface="Arial"/>
                <a:cs typeface="Arial"/>
                <a:sym typeface="Arial"/>
              </a:rPr>
              <a:t>Réponses HTTP </a:t>
            </a:r>
            <a:r>
              <a:rPr b="0" i="0" lang="fr" sz="2200" u="none" cap="none" strike="noStrike">
                <a:solidFill>
                  <a:schemeClr val="lt1"/>
                </a:solidFill>
                <a:latin typeface="Arial"/>
                <a:ea typeface="Arial"/>
                <a:cs typeface="Arial"/>
                <a:sym typeface="Arial"/>
              </a:rPr>
              <a:t>: </a:t>
            </a:r>
            <a:endParaRPr b="0" i="0" sz="2200" u="none" cap="none" strike="noStrike">
              <a:solidFill>
                <a:schemeClr val="lt1"/>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0" i="0" lang="fr" sz="1800" u="none" cap="none" strike="noStrike">
                <a:solidFill>
                  <a:schemeClr val="lt1"/>
                </a:solidFill>
                <a:latin typeface="Arial"/>
                <a:ea typeface="Arial"/>
                <a:cs typeface="Arial"/>
                <a:sym typeface="Arial"/>
              </a:rPr>
              <a:t>un ensemble de lignes envoyé au navigateur par le serveur</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0" i="0" lang="fr" sz="1800" u="none" cap="none" strike="noStrike">
                <a:solidFill>
                  <a:schemeClr val="lt1"/>
                </a:solidFill>
                <a:latin typeface="Arial"/>
                <a:ea typeface="Arial"/>
                <a:cs typeface="Arial"/>
                <a:sym typeface="Arial"/>
              </a:rPr>
              <a:t>Elle comprend : </a:t>
            </a:r>
            <a:endParaRPr b="0" i="0" sz="1800" u="none" cap="none" strike="noStrike">
              <a:solidFill>
                <a:srgbClr val="E6B53F"/>
              </a:solidFill>
              <a:latin typeface="Arial"/>
              <a:ea typeface="Arial"/>
              <a:cs typeface="Arial"/>
              <a:sym typeface="Arial"/>
            </a:endParaRPr>
          </a:p>
          <a:p>
            <a:pPr indent="-342900" lvl="1" marL="914400" marR="0" rtl="0" algn="l">
              <a:lnSpc>
                <a:spcPct val="100000"/>
              </a:lnSpc>
              <a:spcBef>
                <a:spcPts val="0"/>
              </a:spcBef>
              <a:spcAft>
                <a:spcPts val="0"/>
              </a:spcAft>
              <a:buClr>
                <a:schemeClr val="lt1"/>
              </a:buClr>
              <a:buSzPts val="1800"/>
              <a:buFont typeface="Arial"/>
              <a:buChar char="○"/>
            </a:pPr>
            <a:r>
              <a:rPr b="0" i="0" lang="fr" sz="1800" u="none" cap="none" strike="noStrike">
                <a:solidFill>
                  <a:srgbClr val="E6B53F"/>
                </a:solidFill>
                <a:latin typeface="Arial"/>
                <a:ea typeface="Arial"/>
                <a:cs typeface="Arial"/>
                <a:sym typeface="Arial"/>
              </a:rPr>
              <a:t>une ligne de statut : </a:t>
            </a:r>
            <a:r>
              <a:rPr b="0" i="0" lang="fr" sz="1800" u="none" cap="none" strike="noStrike">
                <a:solidFill>
                  <a:srgbClr val="EA9999"/>
                </a:solidFill>
                <a:latin typeface="Arial"/>
                <a:ea typeface="Arial"/>
                <a:cs typeface="Arial"/>
                <a:sym typeface="Arial"/>
              </a:rPr>
              <a:t>v. du protocole</a:t>
            </a:r>
            <a:r>
              <a:rPr b="0" i="0" lang="fr" sz="1800" u="none" cap="none" strike="noStrike">
                <a:solidFill>
                  <a:schemeClr val="lt1"/>
                </a:solidFill>
                <a:latin typeface="Arial"/>
                <a:ea typeface="Arial"/>
                <a:cs typeface="Arial"/>
                <a:sym typeface="Arial"/>
              </a:rPr>
              <a:t> +  </a:t>
            </a:r>
            <a:r>
              <a:rPr b="0" i="0" lang="fr" sz="1800" u="none" cap="none" strike="noStrike">
                <a:solidFill>
                  <a:srgbClr val="6AA84F"/>
                </a:solidFill>
                <a:latin typeface="Arial"/>
                <a:ea typeface="Arial"/>
                <a:cs typeface="Arial"/>
                <a:sym typeface="Arial"/>
              </a:rPr>
              <a:t>code du statut</a:t>
            </a:r>
            <a:r>
              <a:rPr b="0" i="0" lang="fr" sz="1800" u="none" cap="none" strike="noStrike">
                <a:solidFill>
                  <a:schemeClr val="lt1"/>
                </a:solidFill>
                <a:latin typeface="Arial"/>
                <a:ea typeface="Arial"/>
                <a:cs typeface="Arial"/>
                <a:sym typeface="Arial"/>
              </a:rPr>
              <a:t> + signification du code</a:t>
            </a:r>
            <a:endParaRPr b="0" i="0" sz="1800" u="none" cap="none" strike="noStrike">
              <a:solidFill>
                <a:srgbClr val="93C47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93C47D"/>
              </a:solidFill>
              <a:latin typeface="Arial"/>
              <a:ea typeface="Arial"/>
              <a:cs typeface="Arial"/>
              <a:sym typeface="Arial"/>
            </a:endParaRPr>
          </a:p>
          <a:p>
            <a:pPr indent="-342900" lvl="1" marL="914400" marR="0" rtl="0" algn="l">
              <a:lnSpc>
                <a:spcPct val="100000"/>
              </a:lnSpc>
              <a:spcBef>
                <a:spcPts val="0"/>
              </a:spcBef>
              <a:spcAft>
                <a:spcPts val="0"/>
              </a:spcAft>
              <a:buClr>
                <a:srgbClr val="E6B53F"/>
              </a:buClr>
              <a:buSzPts val="1800"/>
              <a:buFont typeface="Arial"/>
              <a:buChar char="○"/>
            </a:pPr>
            <a:r>
              <a:rPr b="0" i="0" lang="fr" sz="1800" u="none" cap="none" strike="noStrike">
                <a:solidFill>
                  <a:srgbClr val="E6B53F"/>
                </a:solidFill>
                <a:latin typeface="Arial"/>
                <a:ea typeface="Arial"/>
                <a:cs typeface="Arial"/>
                <a:sym typeface="Arial"/>
              </a:rPr>
              <a:t>champs d'en-tête de la réponse : </a:t>
            </a:r>
            <a:r>
              <a:rPr b="0" i="0" lang="fr" sz="1800" u="none" cap="none" strike="noStrike">
                <a:solidFill>
                  <a:schemeClr val="lt1"/>
                </a:solidFill>
                <a:latin typeface="Arial"/>
                <a:ea typeface="Arial"/>
                <a:cs typeface="Arial"/>
                <a:sym typeface="Arial"/>
              </a:rPr>
              <a:t>lignes facultatives permettant de donner des informations supplémentaires</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342900" lvl="1" marL="914400" marR="0" rtl="0" algn="l">
              <a:lnSpc>
                <a:spcPct val="100000"/>
              </a:lnSpc>
              <a:spcBef>
                <a:spcPts val="0"/>
              </a:spcBef>
              <a:spcAft>
                <a:spcPts val="0"/>
              </a:spcAft>
              <a:buClr>
                <a:schemeClr val="lt1"/>
              </a:buClr>
              <a:buSzPts val="1800"/>
              <a:buFont typeface="Arial"/>
              <a:buChar char="○"/>
            </a:pPr>
            <a:r>
              <a:rPr b="0" i="0" lang="fr" sz="1800" u="none" cap="none" strike="noStrike">
                <a:solidFill>
                  <a:srgbClr val="E6B53F"/>
                </a:solidFill>
                <a:latin typeface="Arial"/>
                <a:ea typeface="Arial"/>
                <a:cs typeface="Arial"/>
                <a:sym typeface="Arial"/>
              </a:rPr>
              <a:t>corps de la réponses : </a:t>
            </a:r>
            <a:r>
              <a:rPr b="0" i="0" lang="fr" sz="1800" u="none" cap="none" strike="noStrike">
                <a:solidFill>
                  <a:schemeClr val="lt1"/>
                </a:solidFill>
                <a:latin typeface="Arial"/>
                <a:ea typeface="Arial"/>
                <a:cs typeface="Arial"/>
                <a:sym typeface="Arial"/>
              </a:rPr>
              <a:t>il contient le document demandé</a:t>
            </a:r>
            <a:endParaRPr b="0" i="0" sz="1800" u="none" cap="none" strike="noStrike">
              <a:solidFill>
                <a:schemeClr val="lt1"/>
              </a:solidFill>
              <a:latin typeface="Arial"/>
              <a:ea typeface="Arial"/>
              <a:cs typeface="Arial"/>
              <a:sym typeface="Arial"/>
            </a:endParaRPr>
          </a:p>
        </p:txBody>
      </p:sp>
      <p:sp>
        <p:nvSpPr>
          <p:cNvPr id="201" name="Google Shape;201;p13"/>
          <p:cNvSpPr txBox="1"/>
          <p:nvPr/>
        </p:nvSpPr>
        <p:spPr>
          <a:xfrm>
            <a:off x="932725" y="1832325"/>
            <a:ext cx="2282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rgbClr val="E6B53F"/>
                </a:solidFill>
                <a:latin typeface="Arial"/>
                <a:ea typeface="Arial"/>
                <a:cs typeface="Arial"/>
                <a:sym typeface="Arial"/>
              </a:rPr>
              <a:t>Navigateur (Client)</a:t>
            </a:r>
            <a:endParaRPr b="0" i="0" sz="1400" u="none" cap="none" strike="noStrike">
              <a:solidFill>
                <a:srgbClr val="E6B53F"/>
              </a:solidFill>
              <a:latin typeface="Arial"/>
              <a:ea typeface="Arial"/>
              <a:cs typeface="Arial"/>
              <a:sym typeface="Arial"/>
            </a:endParaRPr>
          </a:p>
        </p:txBody>
      </p:sp>
      <p:sp>
        <p:nvSpPr>
          <p:cNvPr id="202" name="Google Shape;202;p13"/>
          <p:cNvSpPr txBox="1"/>
          <p:nvPr/>
        </p:nvSpPr>
        <p:spPr>
          <a:xfrm>
            <a:off x="6198025" y="1832325"/>
            <a:ext cx="2282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rgbClr val="E6B53F"/>
                </a:solidFill>
                <a:latin typeface="Arial"/>
                <a:ea typeface="Arial"/>
                <a:cs typeface="Arial"/>
                <a:sym typeface="Arial"/>
              </a:rPr>
              <a:t>Serveur</a:t>
            </a:r>
            <a:endParaRPr b="0" i="0" sz="1400" u="none" cap="none" strike="noStrike">
              <a:solidFill>
                <a:srgbClr val="E6B53F"/>
              </a:solidFill>
              <a:latin typeface="Arial"/>
              <a:ea typeface="Arial"/>
              <a:cs typeface="Arial"/>
              <a:sym typeface="Arial"/>
            </a:endParaRPr>
          </a:p>
        </p:txBody>
      </p:sp>
      <p:cxnSp>
        <p:nvCxnSpPr>
          <p:cNvPr id="203" name="Google Shape;203;p13"/>
          <p:cNvCxnSpPr>
            <a:endCxn id="201" idx="3"/>
          </p:cNvCxnSpPr>
          <p:nvPr/>
        </p:nvCxnSpPr>
        <p:spPr>
          <a:xfrm rot="10800000">
            <a:off x="3214825" y="2032425"/>
            <a:ext cx="3363000" cy="2400"/>
          </a:xfrm>
          <a:prstGeom prst="straightConnector1">
            <a:avLst/>
          </a:prstGeom>
          <a:noFill/>
          <a:ln cap="flat" cmpd="sng" w="9525">
            <a:solidFill>
              <a:schemeClr val="lt1"/>
            </a:solidFill>
            <a:prstDash val="solid"/>
            <a:round/>
            <a:headEnd len="sm" w="sm" type="none"/>
            <a:tailEnd len="med" w="med" type="triangle"/>
          </a:ln>
        </p:spPr>
      </p:cxnSp>
      <p:sp>
        <p:nvSpPr>
          <p:cNvPr id="204" name="Google Shape;204;p13"/>
          <p:cNvSpPr txBox="1"/>
          <p:nvPr/>
        </p:nvSpPr>
        <p:spPr>
          <a:xfrm>
            <a:off x="3440775" y="2032425"/>
            <a:ext cx="2395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répond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txBox="1"/>
          <p:nvPr/>
        </p:nvSpPr>
        <p:spPr>
          <a:xfrm>
            <a:off x="529650" y="1085875"/>
            <a:ext cx="8084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fr" sz="2200" u="none" cap="none" strike="noStrike">
                <a:solidFill>
                  <a:srgbClr val="E6B53F"/>
                </a:solidFill>
                <a:latin typeface="Arial"/>
                <a:ea typeface="Arial"/>
                <a:cs typeface="Arial"/>
                <a:sym typeface="Arial"/>
              </a:rPr>
              <a:t>Forme d’une réponse HTTP</a:t>
            </a:r>
            <a:endParaRPr b="0" i="0" sz="2200" u="none" cap="none" strike="noStrike">
              <a:solidFill>
                <a:srgbClr val="E6B53F"/>
              </a:solidFill>
              <a:latin typeface="Arial"/>
              <a:ea typeface="Arial"/>
              <a:cs typeface="Arial"/>
              <a:sym typeface="Arial"/>
            </a:endParaRPr>
          </a:p>
        </p:txBody>
      </p:sp>
      <p:pic>
        <p:nvPicPr>
          <p:cNvPr id="212" name="Google Shape;212;p14"/>
          <p:cNvPicPr preferRelativeResize="0"/>
          <p:nvPr/>
        </p:nvPicPr>
        <p:blipFill rotWithShape="1">
          <a:blip r:embed="rId3">
            <a:alphaModFix/>
          </a:blip>
          <a:srcRect b="0" l="0" r="0" t="0"/>
          <a:stretch/>
        </p:blipFill>
        <p:spPr>
          <a:xfrm>
            <a:off x="529638" y="1687775"/>
            <a:ext cx="4391025" cy="186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txBox="1"/>
          <p:nvPr/>
        </p:nvSpPr>
        <p:spPr>
          <a:xfrm>
            <a:off x="529650" y="1085875"/>
            <a:ext cx="8084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fr" sz="2200" u="none" cap="none" strike="noStrike">
                <a:solidFill>
                  <a:srgbClr val="E6B53F"/>
                </a:solidFill>
                <a:latin typeface="Arial"/>
                <a:ea typeface="Arial"/>
                <a:cs typeface="Arial"/>
                <a:sym typeface="Arial"/>
              </a:rPr>
              <a:t>Exemple d’une réponse HTTP</a:t>
            </a:r>
            <a:endParaRPr b="0" i="0" sz="2200" u="none" cap="none" strike="noStrike">
              <a:solidFill>
                <a:srgbClr val="E6B53F"/>
              </a:solidFill>
              <a:latin typeface="Arial"/>
              <a:ea typeface="Arial"/>
              <a:cs typeface="Arial"/>
              <a:sym typeface="Arial"/>
            </a:endParaRPr>
          </a:p>
        </p:txBody>
      </p:sp>
      <p:pic>
        <p:nvPicPr>
          <p:cNvPr id="220" name="Google Shape;220;p15"/>
          <p:cNvPicPr preferRelativeResize="0"/>
          <p:nvPr/>
        </p:nvPicPr>
        <p:blipFill rotWithShape="1">
          <a:blip r:embed="rId3">
            <a:alphaModFix/>
          </a:blip>
          <a:srcRect b="0" l="0" r="0" t="0"/>
          <a:stretch/>
        </p:blipFill>
        <p:spPr>
          <a:xfrm>
            <a:off x="611303" y="1699965"/>
            <a:ext cx="6801151" cy="174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6"/>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6"/>
          <p:cNvSpPr txBox="1"/>
          <p:nvPr/>
        </p:nvSpPr>
        <p:spPr>
          <a:xfrm>
            <a:off x="529650" y="1488600"/>
            <a:ext cx="80847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fr" sz="2200" u="none" cap="none" strike="noStrike">
                <a:solidFill>
                  <a:srgbClr val="E6B53F"/>
                </a:solidFill>
                <a:latin typeface="Arial"/>
                <a:ea typeface="Arial"/>
                <a:cs typeface="Arial"/>
                <a:sym typeface="Arial"/>
              </a:rPr>
              <a:t>Démonstration en utilisant l’outil intégré dans le navigateur</a:t>
            </a:r>
            <a:endParaRPr b="0" i="0" sz="2200" u="none" cap="none" strike="noStrike">
              <a:solidFill>
                <a:srgbClr val="E6B53F"/>
              </a:solidFill>
              <a:latin typeface="Arial"/>
              <a:ea typeface="Arial"/>
              <a:cs typeface="Arial"/>
              <a:sym typeface="Arial"/>
            </a:endParaRPr>
          </a:p>
        </p:txBody>
      </p:sp>
      <p:sp>
        <p:nvSpPr>
          <p:cNvPr id="228" name="Google Shape;228;p16"/>
          <p:cNvSpPr txBox="1"/>
          <p:nvPr/>
        </p:nvSpPr>
        <p:spPr>
          <a:xfrm>
            <a:off x="1441300" y="2105450"/>
            <a:ext cx="64506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Arial"/>
              <a:buChar char="-"/>
            </a:pPr>
            <a:r>
              <a:rPr b="0" i="0" lang="fr" sz="1400" u="none" cap="none" strike="noStrike">
                <a:solidFill>
                  <a:schemeClr val="lt1"/>
                </a:solidFill>
                <a:latin typeface="Arial"/>
                <a:ea typeface="Arial"/>
                <a:cs typeface="Arial"/>
                <a:sym typeface="Arial"/>
              </a:rPr>
              <a:t>Outil pour développeur &gt; Réseaux</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fr" sz="1400" u="none" cap="none" strike="noStrike">
                <a:solidFill>
                  <a:schemeClr val="lt1"/>
                </a:solidFill>
                <a:latin typeface="Arial"/>
                <a:ea typeface="Arial"/>
                <a:cs typeface="Arial"/>
                <a:sym typeface="Arial"/>
              </a:rPr>
              <a:t>Developers tools &gt; Network</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7"/>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7"/>
          <p:cNvSpPr txBox="1"/>
          <p:nvPr/>
        </p:nvSpPr>
        <p:spPr>
          <a:xfrm>
            <a:off x="529650" y="1827725"/>
            <a:ext cx="8084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fr" sz="2200" u="sng" cap="none" strike="noStrike">
                <a:solidFill>
                  <a:schemeClr val="hlink"/>
                </a:solidFill>
                <a:latin typeface="Arial"/>
                <a:ea typeface="Arial"/>
                <a:cs typeface="Arial"/>
                <a:sym typeface="Arial"/>
                <a:hlinkClick r:id="rId3"/>
              </a:rPr>
              <a:t>https://web.maths.unsw.edu.au/~lafaye/CCM/internet/http.htm</a:t>
            </a:r>
            <a:endParaRPr b="0" i="0" sz="2200" u="none" cap="none" strike="noStrike">
              <a:solidFill>
                <a:schemeClr val="lt1"/>
              </a:solidFill>
              <a:latin typeface="Arial"/>
              <a:ea typeface="Arial"/>
              <a:cs typeface="Arial"/>
              <a:sym typeface="Arial"/>
            </a:endParaRPr>
          </a:p>
        </p:txBody>
      </p:sp>
      <p:sp>
        <p:nvSpPr>
          <p:cNvPr id="236" name="Google Shape;236;p17"/>
          <p:cNvSpPr txBox="1"/>
          <p:nvPr/>
        </p:nvSpPr>
        <p:spPr>
          <a:xfrm>
            <a:off x="529650" y="1398925"/>
            <a:ext cx="30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fr" sz="1400" u="none" cap="none" strike="noStrike">
                <a:solidFill>
                  <a:schemeClr val="lt1"/>
                </a:solidFill>
                <a:latin typeface="Arial"/>
                <a:ea typeface="Arial"/>
                <a:cs typeface="Arial"/>
                <a:sym typeface="Arial"/>
              </a:rPr>
              <a:t>Référence bibliographique</a:t>
            </a:r>
            <a:endParaRPr b="0" i="1"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nvSpPr>
        <p:spPr>
          <a:xfrm>
            <a:off x="4953000" y="304340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03</a:t>
            </a:r>
            <a:endParaRPr b="0" i="0" sz="2000" u="none" cap="none" strike="noStrike">
              <a:solidFill>
                <a:srgbClr val="000000"/>
              </a:solidFill>
              <a:latin typeface="Arial"/>
              <a:ea typeface="Arial"/>
              <a:cs typeface="Arial"/>
              <a:sym typeface="Arial"/>
            </a:endParaRPr>
          </a:p>
        </p:txBody>
      </p:sp>
      <p:sp>
        <p:nvSpPr>
          <p:cNvPr id="67" name="Google Shape;67;p2"/>
          <p:cNvSpPr txBox="1"/>
          <p:nvPr/>
        </p:nvSpPr>
        <p:spPr>
          <a:xfrm>
            <a:off x="4953000" y="2063113"/>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02</a:t>
            </a:r>
            <a:endParaRPr b="0" i="0" sz="2000" u="none" cap="none" strike="noStrike">
              <a:solidFill>
                <a:srgbClr val="000000"/>
              </a:solidFill>
              <a:latin typeface="Arial"/>
              <a:ea typeface="Arial"/>
              <a:cs typeface="Arial"/>
              <a:sym typeface="Arial"/>
            </a:endParaRPr>
          </a:p>
        </p:txBody>
      </p:sp>
      <p:sp>
        <p:nvSpPr>
          <p:cNvPr id="68" name="Google Shape;68;p2"/>
          <p:cNvSpPr/>
          <p:nvPr/>
        </p:nvSpPr>
        <p:spPr>
          <a:xfrm>
            <a:off x="4920150" y="304340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69" name="Google Shape;69;p2"/>
          <p:cNvSpPr/>
          <p:nvPr/>
        </p:nvSpPr>
        <p:spPr>
          <a:xfrm>
            <a:off x="4920150" y="2063113"/>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70" name="Google Shape;70;p2"/>
          <p:cNvSpPr/>
          <p:nvPr/>
        </p:nvSpPr>
        <p:spPr>
          <a:xfrm>
            <a:off x="0" y="0"/>
            <a:ext cx="39909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nvSpPr>
        <p:spPr>
          <a:xfrm>
            <a:off x="149400" y="1656475"/>
            <a:ext cx="36921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fr" sz="2500" u="none" cap="none" strike="noStrike">
                <a:solidFill>
                  <a:srgbClr val="F0BA35"/>
                </a:solidFill>
                <a:latin typeface="Arial"/>
                <a:ea typeface="Arial"/>
                <a:cs typeface="Arial"/>
                <a:sym typeface="Arial"/>
              </a:rPr>
              <a:t>TABLE DES MATIÈRES</a:t>
            </a:r>
            <a:endParaRPr b="0" i="0" sz="2500" u="none" cap="none" strike="noStrike">
              <a:solidFill>
                <a:srgbClr val="F0BA35"/>
              </a:solidFill>
              <a:latin typeface="Arial"/>
              <a:ea typeface="Arial"/>
              <a:cs typeface="Arial"/>
              <a:sym typeface="Arial"/>
            </a:endParaRPr>
          </a:p>
        </p:txBody>
      </p:sp>
      <p:sp>
        <p:nvSpPr>
          <p:cNvPr id="72" name="Google Shape;72;p2"/>
          <p:cNvSpPr/>
          <p:nvPr/>
        </p:nvSpPr>
        <p:spPr>
          <a:xfrm>
            <a:off x="-12400" y="2466400"/>
            <a:ext cx="2057400" cy="2677200"/>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0" y="2516000"/>
            <a:ext cx="2466600" cy="26772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2"/>
          <p:cNvCxnSpPr/>
          <p:nvPr/>
        </p:nvCxnSpPr>
        <p:spPr>
          <a:xfrm flipH="1" rot="10800000">
            <a:off x="348000" y="2232300"/>
            <a:ext cx="3216900" cy="33900"/>
          </a:xfrm>
          <a:prstGeom prst="straightConnector1">
            <a:avLst/>
          </a:prstGeom>
          <a:noFill/>
          <a:ln cap="flat" cmpd="sng" w="76200">
            <a:solidFill>
              <a:srgbClr val="D9D9D9"/>
            </a:solidFill>
            <a:prstDash val="solid"/>
            <a:round/>
            <a:headEnd len="sm" w="sm" type="none"/>
            <a:tailEnd len="sm" w="sm" type="none"/>
          </a:ln>
        </p:spPr>
      </p:cxnSp>
      <p:sp>
        <p:nvSpPr>
          <p:cNvPr id="75" name="Google Shape;75;p2"/>
          <p:cNvSpPr txBox="1"/>
          <p:nvPr/>
        </p:nvSpPr>
        <p:spPr>
          <a:xfrm>
            <a:off x="5784775" y="892375"/>
            <a:ext cx="2193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fr" sz="1700" u="none" cap="none" strike="noStrike">
                <a:solidFill>
                  <a:srgbClr val="000000"/>
                </a:solidFill>
                <a:latin typeface="Arial"/>
                <a:ea typeface="Arial"/>
                <a:cs typeface="Arial"/>
                <a:sym typeface="Arial"/>
              </a:rPr>
              <a:t>PARTIE 1</a:t>
            </a:r>
            <a:endParaRPr b="0" i="0" sz="1700" u="none" cap="none" strike="noStrike">
              <a:solidFill>
                <a:srgbClr val="000000"/>
              </a:solidFill>
              <a:latin typeface="Arial"/>
              <a:ea typeface="Arial"/>
              <a:cs typeface="Arial"/>
              <a:sym typeface="Arial"/>
            </a:endParaRPr>
          </a:p>
        </p:txBody>
      </p:sp>
      <p:sp>
        <p:nvSpPr>
          <p:cNvPr id="76" name="Google Shape;76;p2"/>
          <p:cNvSpPr txBox="1"/>
          <p:nvPr/>
        </p:nvSpPr>
        <p:spPr>
          <a:xfrm>
            <a:off x="5803225" y="1256275"/>
            <a:ext cx="233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Définitions</a:t>
            </a:r>
            <a:endParaRPr b="0" i="0" sz="1400" u="none" cap="none" strike="noStrike">
              <a:solidFill>
                <a:srgbClr val="000000"/>
              </a:solidFill>
              <a:latin typeface="Arial"/>
              <a:ea typeface="Arial"/>
              <a:cs typeface="Arial"/>
              <a:sym typeface="Arial"/>
            </a:endParaRPr>
          </a:p>
        </p:txBody>
      </p:sp>
      <p:sp>
        <p:nvSpPr>
          <p:cNvPr id="77" name="Google Shape;77;p2"/>
          <p:cNvSpPr txBox="1"/>
          <p:nvPr/>
        </p:nvSpPr>
        <p:spPr>
          <a:xfrm>
            <a:off x="4953000" y="105350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01</a:t>
            </a:r>
            <a:endParaRPr b="0" i="0" sz="2000" u="none" cap="none" strike="noStrike">
              <a:solidFill>
                <a:srgbClr val="000000"/>
              </a:solidFill>
              <a:latin typeface="Arial"/>
              <a:ea typeface="Arial"/>
              <a:cs typeface="Arial"/>
              <a:sym typeface="Arial"/>
            </a:endParaRPr>
          </a:p>
        </p:txBody>
      </p:sp>
      <p:sp>
        <p:nvSpPr>
          <p:cNvPr id="78" name="Google Shape;78;p2"/>
          <p:cNvSpPr/>
          <p:nvPr/>
        </p:nvSpPr>
        <p:spPr>
          <a:xfrm>
            <a:off x="4920150" y="105350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79" name="Google Shape;79;p2"/>
          <p:cNvSpPr txBox="1"/>
          <p:nvPr/>
        </p:nvSpPr>
        <p:spPr>
          <a:xfrm>
            <a:off x="5784775" y="1940088"/>
            <a:ext cx="2193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fr" sz="1700" u="none" cap="none" strike="noStrike">
                <a:solidFill>
                  <a:srgbClr val="000000"/>
                </a:solidFill>
                <a:latin typeface="Arial"/>
                <a:ea typeface="Arial"/>
                <a:cs typeface="Arial"/>
                <a:sym typeface="Arial"/>
              </a:rPr>
              <a:t>PARTIE 2</a:t>
            </a:r>
            <a:endParaRPr b="0" i="0" sz="1700" u="none" cap="none" strike="noStrike">
              <a:solidFill>
                <a:srgbClr val="000000"/>
              </a:solidFill>
              <a:latin typeface="Arial"/>
              <a:ea typeface="Arial"/>
              <a:cs typeface="Arial"/>
              <a:sym typeface="Arial"/>
            </a:endParaRPr>
          </a:p>
        </p:txBody>
      </p:sp>
      <p:sp>
        <p:nvSpPr>
          <p:cNvPr id="80" name="Google Shape;80;p2"/>
          <p:cNvSpPr txBox="1"/>
          <p:nvPr/>
        </p:nvSpPr>
        <p:spPr>
          <a:xfrm>
            <a:off x="5803225" y="2301375"/>
            <a:ext cx="26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chemeClr val="dk1"/>
                </a:solidFill>
                <a:latin typeface="Arial"/>
                <a:ea typeface="Arial"/>
                <a:cs typeface="Arial"/>
                <a:sym typeface="Arial"/>
              </a:rPr>
              <a:t>Méthodes de requêtes HTTP</a:t>
            </a:r>
            <a:endParaRPr b="0" i="0" sz="1400" u="none" cap="none" strike="noStrike">
              <a:solidFill>
                <a:srgbClr val="000000"/>
              </a:solidFill>
              <a:latin typeface="Arial"/>
              <a:ea typeface="Arial"/>
              <a:cs typeface="Arial"/>
              <a:sym typeface="Arial"/>
            </a:endParaRPr>
          </a:p>
        </p:txBody>
      </p:sp>
      <p:sp>
        <p:nvSpPr>
          <p:cNvPr id="81" name="Google Shape;81;p2"/>
          <p:cNvSpPr txBox="1"/>
          <p:nvPr/>
        </p:nvSpPr>
        <p:spPr>
          <a:xfrm>
            <a:off x="5784775" y="2882275"/>
            <a:ext cx="2193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fr" sz="1700" u="none" cap="none" strike="noStrike">
                <a:solidFill>
                  <a:srgbClr val="000000"/>
                </a:solidFill>
                <a:latin typeface="Arial"/>
                <a:ea typeface="Arial"/>
                <a:cs typeface="Arial"/>
                <a:sym typeface="Arial"/>
              </a:rPr>
              <a:t>PARTIE 3</a:t>
            </a:r>
            <a:endParaRPr b="0" i="0" sz="1700" u="none" cap="none" strike="noStrike">
              <a:solidFill>
                <a:srgbClr val="000000"/>
              </a:solidFill>
              <a:latin typeface="Arial"/>
              <a:ea typeface="Arial"/>
              <a:cs typeface="Arial"/>
              <a:sym typeface="Arial"/>
            </a:endParaRPr>
          </a:p>
        </p:txBody>
      </p:sp>
      <p:sp>
        <p:nvSpPr>
          <p:cNvPr id="82" name="Google Shape;82;p2"/>
          <p:cNvSpPr txBox="1"/>
          <p:nvPr/>
        </p:nvSpPr>
        <p:spPr>
          <a:xfrm>
            <a:off x="5803225" y="3209300"/>
            <a:ext cx="280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Requêtes et réponses HTTP</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8535300" y="0"/>
            <a:ext cx="608700" cy="660600"/>
          </a:xfrm>
          <a:prstGeom prst="diagStripe">
            <a:avLst>
              <a:gd fmla="val 50000" name="adj"/>
            </a:avLst>
          </a:prstGeom>
          <a:solidFill>
            <a:srgbClr val="F0BA3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3990900" y="4423775"/>
            <a:ext cx="608700" cy="774900"/>
          </a:xfrm>
          <a:prstGeom prst="diagStripe">
            <a:avLst>
              <a:gd fmla="val 50000" name="adj"/>
            </a:avLst>
          </a:prstGeom>
          <a:solidFill>
            <a:srgbClr val="F0BA3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txBox="1"/>
          <p:nvPr/>
        </p:nvSpPr>
        <p:spPr>
          <a:xfrm>
            <a:off x="4942801" y="3941225"/>
            <a:ext cx="522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p:tgtEl>
                                          <p:spTgt spid="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2">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3"/>
          <p:cNvSpPr/>
          <p:nvPr/>
        </p:nvSpPr>
        <p:spPr>
          <a:xfrm>
            <a:off x="0" y="2571750"/>
            <a:ext cx="2276400" cy="2571900"/>
          </a:xfrm>
          <a:prstGeom prst="rtTriangle">
            <a:avLst/>
          </a:prstGeom>
          <a:solidFill>
            <a:srgbClr val="F0BA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rot="10800000">
            <a:off x="1059850" y="95125"/>
            <a:ext cx="11487300" cy="6513900"/>
          </a:xfrm>
          <a:prstGeom prst="triangle">
            <a:avLst>
              <a:gd fmla="val 50000" name="adj"/>
            </a:avLst>
          </a:prstGeom>
          <a:solidFill>
            <a:srgbClr val="43434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rot="-5400000">
            <a:off x="7840275" y="3785700"/>
            <a:ext cx="1439400" cy="12765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txBox="1"/>
          <p:nvPr/>
        </p:nvSpPr>
        <p:spPr>
          <a:xfrm>
            <a:off x="3184750" y="1708450"/>
            <a:ext cx="56958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b="0" i="0" lang="fr" sz="3800" u="none" cap="none" strike="noStrike">
                <a:solidFill>
                  <a:srgbClr val="F0BA35"/>
                </a:solidFill>
                <a:latin typeface="Arial"/>
                <a:ea typeface="Arial"/>
                <a:cs typeface="Arial"/>
                <a:sym typeface="Arial"/>
              </a:rPr>
              <a:t>DÉFINITIONS</a:t>
            </a:r>
            <a:endParaRPr b="0" i="0" sz="3800" u="none" cap="none" strike="noStrike">
              <a:solidFill>
                <a:srgbClr val="F0BA35"/>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p:nvPr/>
        </p:nvSpPr>
        <p:spPr>
          <a:xfrm>
            <a:off x="0" y="15240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
          <p:cNvSpPr txBox="1"/>
          <p:nvPr/>
        </p:nvSpPr>
        <p:spPr>
          <a:xfrm>
            <a:off x="529650" y="970400"/>
            <a:ext cx="8084700" cy="5232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50000"/>
              </a:lnSpc>
              <a:spcBef>
                <a:spcPts val="0"/>
              </a:spcBef>
              <a:spcAft>
                <a:spcPts val="0"/>
              </a:spcAft>
              <a:buClr>
                <a:srgbClr val="E6B53F"/>
              </a:buClr>
              <a:buSzPts val="2200"/>
              <a:buFont typeface="Arial"/>
              <a:buChar char="●"/>
            </a:pPr>
            <a:r>
              <a:rPr b="0" i="0" lang="fr" sz="2200" u="none" cap="none" strike="noStrike">
                <a:solidFill>
                  <a:srgbClr val="E6B53F"/>
                </a:solidFill>
                <a:latin typeface="Arial"/>
                <a:ea typeface="Arial"/>
                <a:cs typeface="Arial"/>
                <a:sym typeface="Arial"/>
              </a:rPr>
              <a:t>RFC pour Request For Comments</a:t>
            </a:r>
            <a:endParaRPr b="0" i="0" sz="1400" u="none" cap="none" strike="noStrike">
              <a:solidFill>
                <a:schemeClr val="lt1"/>
              </a:solidFill>
              <a:latin typeface="Arial"/>
              <a:ea typeface="Arial"/>
              <a:cs typeface="Arial"/>
              <a:sym typeface="Arial"/>
            </a:endParaRPr>
          </a:p>
        </p:txBody>
      </p:sp>
      <p:sp>
        <p:nvSpPr>
          <p:cNvPr id="101" name="Google Shape;101;p4"/>
          <p:cNvSpPr txBox="1"/>
          <p:nvPr/>
        </p:nvSpPr>
        <p:spPr>
          <a:xfrm>
            <a:off x="909925" y="4629175"/>
            <a:ext cx="7084800" cy="34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a:solidFill>
                  <a:schemeClr val="lt1"/>
                </a:solidFill>
              </a:rPr>
              <a:t>Plus de docs : </a:t>
            </a:r>
            <a:r>
              <a:rPr lang="fr" sz="1200" u="sng">
                <a:solidFill>
                  <a:schemeClr val="accent5"/>
                </a:solidFill>
                <a:hlinkClick r:id="rId3">
                  <a:extLst>
                    <a:ext uri="{A12FA001-AC4F-418D-AE19-62706E023703}">
                      <ahyp:hlinkClr val="tx"/>
                    </a:ext>
                  </a:extLst>
                </a:hlinkClick>
              </a:rPr>
              <a:t>https://web.maths.unsw.edu.au/~lafaye/CCM/internet/rfc.htm</a:t>
            </a:r>
            <a:endParaRPr sz="1200"/>
          </a:p>
        </p:txBody>
      </p:sp>
      <p:sp>
        <p:nvSpPr>
          <p:cNvPr id="102" name="Google Shape;102;p4"/>
          <p:cNvSpPr txBox="1"/>
          <p:nvPr/>
        </p:nvSpPr>
        <p:spPr>
          <a:xfrm>
            <a:off x="784950" y="1567950"/>
            <a:ext cx="757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Ensemble de documents qui décrivent, spécifient, aident à l'implémentation, standardisent et débattent de la majorité des normes, standards, technologies et protocoles liés à Internet et aux réseaux en général.</a:t>
            </a:r>
            <a:endParaRPr>
              <a:solidFill>
                <a:schemeClr val="lt1"/>
              </a:solidFill>
            </a:endParaRPr>
          </a:p>
        </p:txBody>
      </p:sp>
      <p:sp>
        <p:nvSpPr>
          <p:cNvPr id="103" name="Google Shape;103;p4"/>
          <p:cNvSpPr txBox="1"/>
          <p:nvPr/>
        </p:nvSpPr>
        <p:spPr>
          <a:xfrm>
            <a:off x="839425" y="2439400"/>
            <a:ext cx="7225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0BA35"/>
                </a:solidFill>
              </a:rPr>
              <a:t>Qui crée ces documents ?</a:t>
            </a:r>
            <a:r>
              <a:rPr lang="fr">
                <a:solidFill>
                  <a:srgbClr val="E6B53F"/>
                </a:solidFill>
              </a:rPr>
              <a:t>  </a:t>
            </a:r>
            <a:r>
              <a:rPr lang="fr">
                <a:solidFill>
                  <a:schemeClr val="lt1"/>
                </a:solidFill>
              </a:rPr>
              <a:t>N’importe qui peut le faire.</a:t>
            </a:r>
            <a:endParaRPr>
              <a:solidFill>
                <a:schemeClr val="lt1"/>
              </a:solidFill>
            </a:endParaRPr>
          </a:p>
        </p:txBody>
      </p:sp>
      <p:sp>
        <p:nvSpPr>
          <p:cNvPr id="104" name="Google Shape;104;p4"/>
          <p:cNvSpPr txBox="1"/>
          <p:nvPr/>
        </p:nvSpPr>
        <p:spPr>
          <a:xfrm>
            <a:off x="839425" y="2850725"/>
            <a:ext cx="7225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0BA35"/>
                </a:solidFill>
              </a:rPr>
              <a:t>Qui valide les documents créés ?</a:t>
            </a:r>
            <a:r>
              <a:rPr lang="fr">
                <a:solidFill>
                  <a:srgbClr val="E6B53F"/>
                </a:solidFill>
              </a:rPr>
              <a:t>  </a:t>
            </a:r>
            <a:r>
              <a:rPr lang="fr">
                <a:solidFill>
                  <a:schemeClr val="lt1"/>
                </a:solidFill>
              </a:rPr>
              <a:t>Un organisme qui s'appelle l'IETF </a:t>
            </a:r>
            <a:br>
              <a:rPr lang="fr">
                <a:solidFill>
                  <a:schemeClr val="lt1"/>
                </a:solidFill>
              </a:rPr>
            </a:br>
            <a:r>
              <a:rPr lang="fr">
                <a:solidFill>
                  <a:schemeClr val="lt1"/>
                </a:solidFill>
              </a:rPr>
              <a:t>(Internet Engineering Tasking Force)</a:t>
            </a:r>
            <a:endParaRPr>
              <a:solidFill>
                <a:schemeClr val="lt1"/>
              </a:solidFill>
            </a:endParaRPr>
          </a:p>
        </p:txBody>
      </p:sp>
      <p:sp>
        <p:nvSpPr>
          <p:cNvPr id="105" name="Google Shape;105;p4"/>
          <p:cNvSpPr txBox="1"/>
          <p:nvPr/>
        </p:nvSpPr>
        <p:spPr>
          <a:xfrm>
            <a:off x="915625" y="3563113"/>
            <a:ext cx="7225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0BA35"/>
                </a:solidFill>
              </a:rPr>
              <a:t>Concrètement, c’est quoi </a:t>
            </a:r>
            <a:r>
              <a:rPr lang="fr">
                <a:solidFill>
                  <a:srgbClr val="F0BA35"/>
                </a:solidFill>
              </a:rPr>
              <a:t>?</a:t>
            </a:r>
            <a:r>
              <a:rPr lang="fr">
                <a:solidFill>
                  <a:srgbClr val="E6B53F"/>
                </a:solidFill>
              </a:rPr>
              <a:t>  </a:t>
            </a:r>
            <a:r>
              <a:rPr lang="fr">
                <a:solidFill>
                  <a:schemeClr val="lt1"/>
                </a:solidFill>
              </a:rPr>
              <a:t>Un fichier texte, au format </a:t>
            </a:r>
            <a:r>
              <a:rPr b="1" lang="fr">
                <a:solidFill>
                  <a:schemeClr val="lt1"/>
                </a:solidFill>
              </a:rPr>
              <a:t>.txt</a:t>
            </a:r>
            <a:r>
              <a:rPr lang="fr">
                <a:solidFill>
                  <a:schemeClr val="lt1"/>
                </a:solidFill>
              </a:rPr>
              <a:t>, suivant un format prédéfini, et intitulé “rfc</a:t>
            </a:r>
            <a:r>
              <a:rPr lang="fr">
                <a:solidFill>
                  <a:srgbClr val="FF0000"/>
                </a:solidFill>
              </a:rPr>
              <a:t>xxxx</a:t>
            </a:r>
            <a:r>
              <a:rPr lang="fr">
                <a:solidFill>
                  <a:schemeClr val="lt1"/>
                </a:solidFill>
              </a:rPr>
              <a:t>.txt” où </a:t>
            </a:r>
            <a:r>
              <a:rPr lang="fr">
                <a:solidFill>
                  <a:srgbClr val="CC0000"/>
                </a:solidFill>
              </a:rPr>
              <a:t>xxxx </a:t>
            </a:r>
            <a:r>
              <a:rPr lang="fr">
                <a:solidFill>
                  <a:schemeClr val="lt1"/>
                </a:solidFill>
              </a:rPr>
              <a:t>est un nombre incrémenté pour chaque nouvelle version.</a:t>
            </a:r>
            <a:br>
              <a:rPr lang="fr">
                <a:solidFill>
                  <a:schemeClr val="lt1"/>
                </a:solidFill>
              </a:rPr>
            </a:br>
            <a:br>
              <a:rPr lang="fr">
                <a:solidFill>
                  <a:schemeClr val="lt1"/>
                </a:solidFill>
              </a:rPr>
            </a:br>
            <a:r>
              <a:rPr lang="fr" sz="1200">
                <a:solidFill>
                  <a:schemeClr val="lt1"/>
                </a:solidFill>
              </a:rPr>
              <a:t>Exemple, la RFC1543 pour décrire comment écrire des RFC : </a:t>
            </a:r>
            <a:r>
              <a:rPr lang="fr" sz="1200" u="sng">
                <a:solidFill>
                  <a:schemeClr val="hlink"/>
                </a:solidFill>
                <a:hlinkClick r:id="rId4"/>
              </a:rPr>
              <a:t>https://www.rfc-editor.org/rfc/rfc1543.txt</a:t>
            </a:r>
            <a:endParaRPr sz="12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58f261e14e_0_2"/>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58f261e14e_0_2"/>
          <p:cNvSpPr/>
          <p:nvPr/>
        </p:nvSpPr>
        <p:spPr>
          <a:xfrm rot="-2028013">
            <a:off x="-472239" y="-26758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58f261e14e_0_2"/>
          <p:cNvSpPr txBox="1"/>
          <p:nvPr/>
        </p:nvSpPr>
        <p:spPr>
          <a:xfrm>
            <a:off x="652725" y="875600"/>
            <a:ext cx="8084700" cy="5232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Clr>
                <a:srgbClr val="E6B53F"/>
              </a:buClr>
              <a:buSzPts val="2200"/>
              <a:buChar char="●"/>
            </a:pPr>
            <a:r>
              <a:rPr lang="fr" sz="2200">
                <a:solidFill>
                  <a:srgbClr val="E6B53F"/>
                </a:solidFill>
              </a:rPr>
              <a:t>MIME pour Multipurpose Internet Mail Extension</a:t>
            </a:r>
            <a:endParaRPr sz="2200">
              <a:solidFill>
                <a:srgbClr val="E6B53F"/>
              </a:solidFill>
            </a:endParaRPr>
          </a:p>
        </p:txBody>
      </p:sp>
      <p:sp>
        <p:nvSpPr>
          <p:cNvPr id="113" name="Google Shape;113;g258f261e14e_0_2"/>
          <p:cNvSpPr txBox="1"/>
          <p:nvPr/>
        </p:nvSpPr>
        <p:spPr>
          <a:xfrm>
            <a:off x="856575" y="1551300"/>
            <a:ext cx="76770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Standard qui a été proposé afin d'étendre les possibilités du courrier électronique (mail), c'est-à-dire de permettre d'insérer des documents (images, sons, texte, ...) dans un courrier.</a:t>
            </a:r>
            <a:endParaRPr>
              <a:solidFill>
                <a:schemeClr val="lt1"/>
              </a:solidFill>
            </a:endParaRPr>
          </a:p>
        </p:txBody>
      </p:sp>
      <p:sp>
        <p:nvSpPr>
          <p:cNvPr id="114" name="Google Shape;114;g258f261e14e_0_2"/>
          <p:cNvSpPr txBox="1"/>
          <p:nvPr/>
        </p:nvSpPr>
        <p:spPr>
          <a:xfrm>
            <a:off x="1049300" y="4422100"/>
            <a:ext cx="71847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Plus de docs :</a:t>
            </a:r>
            <a:r>
              <a:rPr lang="fr"/>
              <a:t> </a:t>
            </a:r>
            <a:r>
              <a:rPr lang="fr" u="sng">
                <a:solidFill>
                  <a:schemeClr val="accent5"/>
                </a:solidFill>
                <a:hlinkClick r:id="rId3">
                  <a:extLst>
                    <a:ext uri="{A12FA001-AC4F-418D-AE19-62706E023703}">
                      <ahyp:hlinkClr val="tx"/>
                    </a:ext>
                  </a:extLst>
                </a:hlinkClick>
              </a:rPr>
              <a:t>https://web.maths.unsw.edu.au/~lafaye/CCM/systemes/mime.htm</a:t>
            </a:r>
            <a:endParaRPr/>
          </a:p>
        </p:txBody>
      </p:sp>
      <p:sp>
        <p:nvSpPr>
          <p:cNvPr id="115" name="Google Shape;115;g258f261e14e_0_2"/>
          <p:cNvSpPr txBox="1"/>
          <p:nvPr/>
        </p:nvSpPr>
        <p:spPr>
          <a:xfrm>
            <a:off x="856575" y="2297850"/>
            <a:ext cx="7225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0BA35"/>
                </a:solidFill>
              </a:rPr>
              <a:t>Qui crée ces documents ?</a:t>
            </a:r>
            <a:r>
              <a:rPr lang="fr">
                <a:solidFill>
                  <a:srgbClr val="E6B53F"/>
                </a:solidFill>
              </a:rPr>
              <a:t>  </a:t>
            </a:r>
            <a:r>
              <a:rPr lang="fr">
                <a:solidFill>
                  <a:schemeClr val="lt1"/>
                </a:solidFill>
              </a:rPr>
              <a:t>Laboratoires Bell Communications </a:t>
            </a:r>
            <a:endParaRPr>
              <a:solidFill>
                <a:schemeClr val="lt1"/>
              </a:solidFill>
            </a:endParaRPr>
          </a:p>
        </p:txBody>
      </p:sp>
      <p:sp>
        <p:nvSpPr>
          <p:cNvPr id="116" name="Google Shape;116;g258f261e14e_0_2"/>
          <p:cNvSpPr txBox="1"/>
          <p:nvPr/>
        </p:nvSpPr>
        <p:spPr>
          <a:xfrm>
            <a:off x="932775" y="2844350"/>
            <a:ext cx="7225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0BA35"/>
                </a:solidFill>
              </a:rPr>
              <a:t>Format du type MIME :</a:t>
            </a:r>
            <a:r>
              <a:rPr lang="fr">
                <a:solidFill>
                  <a:srgbClr val="E6B53F"/>
                </a:solidFill>
              </a:rPr>
              <a:t> </a:t>
            </a:r>
            <a:r>
              <a:rPr lang="fr">
                <a:solidFill>
                  <a:schemeClr val="lt1"/>
                </a:solidFill>
              </a:rPr>
              <a:t>type_mime_principal/sous_type_mime</a:t>
            </a:r>
            <a:endParaRPr>
              <a:solidFill>
                <a:schemeClr val="lt1"/>
              </a:solidFill>
            </a:endParaRPr>
          </a:p>
        </p:txBody>
      </p:sp>
      <p:sp>
        <p:nvSpPr>
          <p:cNvPr id="117" name="Google Shape;117;g258f261e14e_0_2"/>
          <p:cNvSpPr txBox="1"/>
          <p:nvPr/>
        </p:nvSpPr>
        <p:spPr>
          <a:xfrm>
            <a:off x="959100" y="3390850"/>
            <a:ext cx="7225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F0BA35"/>
                </a:solidFill>
              </a:rPr>
              <a:t>Exemples </a:t>
            </a:r>
            <a:r>
              <a:rPr lang="fr">
                <a:solidFill>
                  <a:srgbClr val="F0BA35"/>
                </a:solidFill>
              </a:rPr>
              <a:t>:</a:t>
            </a:r>
            <a:r>
              <a:rPr lang="fr">
                <a:solidFill>
                  <a:srgbClr val="E6B53F"/>
                </a:solidFill>
              </a:rPr>
              <a:t> </a:t>
            </a:r>
            <a:endParaRPr>
              <a:solidFill>
                <a:schemeClr val="lt1"/>
              </a:solidFill>
            </a:endParaRPr>
          </a:p>
          <a:p>
            <a:pPr indent="-317500" lvl="0" marL="457200" rtl="0" algn="l">
              <a:spcBef>
                <a:spcPts val="0"/>
              </a:spcBef>
              <a:spcAft>
                <a:spcPts val="0"/>
              </a:spcAft>
              <a:buClr>
                <a:schemeClr val="lt1"/>
              </a:buClr>
              <a:buSzPts val="1400"/>
              <a:buChar char="-"/>
            </a:pPr>
            <a:r>
              <a:rPr lang="fr">
                <a:solidFill>
                  <a:schemeClr val="lt1"/>
                </a:solidFill>
              </a:rPr>
              <a:t>Image JPEG : image/jpeg</a:t>
            </a:r>
            <a:endParaRPr>
              <a:solidFill>
                <a:schemeClr val="lt1"/>
              </a:solidFill>
            </a:endParaRPr>
          </a:p>
          <a:p>
            <a:pPr indent="-317500" lvl="0" marL="457200" rtl="0" algn="l">
              <a:spcBef>
                <a:spcPts val="0"/>
              </a:spcBef>
              <a:spcAft>
                <a:spcPts val="0"/>
              </a:spcAft>
              <a:buClr>
                <a:schemeClr val="lt1"/>
              </a:buClr>
              <a:buSzPts val="1400"/>
              <a:buChar char="-"/>
            </a:pPr>
            <a:r>
              <a:rPr lang="fr">
                <a:solidFill>
                  <a:schemeClr val="lt1"/>
                </a:solidFill>
              </a:rPr>
              <a:t>Page HTML : text/html</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sp>
        <p:nvSpPr>
          <p:cNvPr id="123" name="Google Shape;123;p5"/>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txBox="1"/>
          <p:nvPr/>
        </p:nvSpPr>
        <p:spPr>
          <a:xfrm>
            <a:off x="536950" y="1059775"/>
            <a:ext cx="8004900" cy="15393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E6B53F"/>
              </a:buClr>
              <a:buSzPts val="2200"/>
              <a:buFont typeface="Arial"/>
              <a:buChar char="●"/>
            </a:pPr>
            <a:r>
              <a:rPr b="0" i="0" lang="fr" sz="2200" u="none" cap="none" strike="noStrike">
                <a:solidFill>
                  <a:srgbClr val="E6B53F"/>
                </a:solidFill>
                <a:latin typeface="Arial"/>
                <a:ea typeface="Arial"/>
                <a:cs typeface="Arial"/>
                <a:sym typeface="Arial"/>
              </a:rPr>
              <a:t>Protocole (de communication) : </a:t>
            </a:r>
            <a:r>
              <a:rPr b="0" i="0" lang="fr" sz="2200" u="none" cap="none" strike="noStrike">
                <a:solidFill>
                  <a:schemeClr val="lt1"/>
                </a:solidFill>
                <a:latin typeface="Arial"/>
                <a:ea typeface="Arial"/>
                <a:cs typeface="Arial"/>
                <a:sym typeface="Arial"/>
              </a:rPr>
              <a:t>ensemble de règles et de </a:t>
            </a:r>
            <a:r>
              <a:rPr lang="fr" sz="2200">
                <a:solidFill>
                  <a:schemeClr val="lt1"/>
                </a:solidFill>
              </a:rPr>
              <a:t>conventions</a:t>
            </a:r>
            <a:r>
              <a:rPr b="0" i="0" lang="fr" sz="2200" u="none" cap="none" strike="noStrike">
                <a:solidFill>
                  <a:schemeClr val="lt1"/>
                </a:solidFill>
                <a:latin typeface="Arial"/>
                <a:ea typeface="Arial"/>
                <a:cs typeface="Arial"/>
                <a:sym typeface="Arial"/>
              </a:rPr>
              <a:t> </a:t>
            </a:r>
            <a:r>
              <a:rPr lang="fr" sz="2200">
                <a:solidFill>
                  <a:schemeClr val="lt1"/>
                </a:solidFill>
              </a:rPr>
              <a:t>qui définissent la manière dont les systèmes informatiques et les dispositifs interagissent et échangent des informations entre eux.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
          <p:cNvSpPr/>
          <p:nvPr/>
        </p:nvSpPr>
        <p:spPr>
          <a:xfrm rot="-2028013">
            <a:off x="-472200" y="-2675903"/>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
          <p:cNvSpPr txBox="1"/>
          <p:nvPr/>
        </p:nvSpPr>
        <p:spPr>
          <a:xfrm>
            <a:off x="569550" y="970400"/>
            <a:ext cx="8004900" cy="40944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E6B53F"/>
              </a:buClr>
              <a:buSzPts val="2200"/>
              <a:buFont typeface="Arial"/>
              <a:buChar char="●"/>
            </a:pPr>
            <a:r>
              <a:rPr lang="fr" sz="2200">
                <a:solidFill>
                  <a:srgbClr val="E6B53F"/>
                </a:solidFill>
              </a:rPr>
              <a:t>Protocole </a:t>
            </a:r>
            <a:r>
              <a:rPr b="0" i="0" lang="fr" sz="2200" u="none" cap="none" strike="noStrike">
                <a:solidFill>
                  <a:srgbClr val="E6B53F"/>
                </a:solidFill>
                <a:latin typeface="Arial"/>
                <a:ea typeface="Arial"/>
                <a:cs typeface="Arial"/>
                <a:sym typeface="Arial"/>
              </a:rPr>
              <a:t>HTTP : Hypertext Transfer Protocol</a:t>
            </a:r>
            <a:br>
              <a:rPr b="0" i="0" lang="fr" sz="2200" u="none" cap="none" strike="noStrike">
                <a:solidFill>
                  <a:srgbClr val="E6B53F"/>
                </a:solidFill>
                <a:latin typeface="Arial"/>
                <a:ea typeface="Arial"/>
                <a:cs typeface="Arial"/>
                <a:sym typeface="Arial"/>
              </a:rPr>
            </a:br>
            <a:r>
              <a:rPr lang="fr">
                <a:solidFill>
                  <a:schemeClr val="lt1"/>
                </a:solidFill>
              </a:rPr>
              <a:t>Utilisé pour le transfert de données dans les apps web. Il permet aux clients, tels que les navigateurs Web, de communiquer avec les serveurs Web et d'échanger des ressources, telles que des pages Web, des images, des fichiers, etc.</a:t>
            </a:r>
            <a:br>
              <a:rPr b="0" i="0" lang="fr" sz="2200" u="none" cap="none" strike="noStrike">
                <a:solidFill>
                  <a:schemeClr val="lt1"/>
                </a:solidFill>
                <a:latin typeface="Arial"/>
                <a:ea typeface="Arial"/>
                <a:cs typeface="Arial"/>
                <a:sym typeface="Arial"/>
              </a:rPr>
            </a:br>
            <a:br>
              <a:rPr b="0" i="0" lang="fr" sz="2200" u="none" cap="none" strike="noStrike">
                <a:solidFill>
                  <a:schemeClr val="lt1"/>
                </a:solidFill>
                <a:latin typeface="Arial"/>
                <a:ea typeface="Arial"/>
                <a:cs typeface="Arial"/>
                <a:sym typeface="Arial"/>
              </a:rPr>
            </a:br>
            <a:r>
              <a:rPr lang="fr">
                <a:solidFill>
                  <a:schemeClr val="lt1"/>
                </a:solidFill>
              </a:rPr>
              <a:t>Versions majeures : </a:t>
            </a:r>
            <a:endParaRPr>
              <a:solidFill>
                <a:schemeClr val="lt1"/>
              </a:solidFill>
            </a:endParaRPr>
          </a:p>
          <a:p>
            <a:pPr indent="0" lvl="0" marL="457200" marR="0" rtl="0" algn="l">
              <a:lnSpc>
                <a:spcPct val="100000"/>
              </a:lnSpc>
              <a:spcBef>
                <a:spcPts val="0"/>
              </a:spcBef>
              <a:spcAft>
                <a:spcPts val="0"/>
              </a:spcAft>
              <a:buNone/>
            </a:pPr>
            <a:r>
              <a:t/>
            </a:r>
            <a:endParaRPr>
              <a:solidFill>
                <a:schemeClr val="lt1"/>
              </a:solidFill>
            </a:endParaRPr>
          </a:p>
          <a:p>
            <a:pPr indent="-317500" lvl="1" marL="914400" marR="0" rtl="0" algn="l">
              <a:lnSpc>
                <a:spcPct val="100000"/>
              </a:lnSpc>
              <a:spcBef>
                <a:spcPts val="0"/>
              </a:spcBef>
              <a:spcAft>
                <a:spcPts val="0"/>
              </a:spcAft>
              <a:buClr>
                <a:schemeClr val="lt1"/>
              </a:buClr>
              <a:buSzPts val="1400"/>
              <a:buFont typeface="Arial"/>
              <a:buChar char="○"/>
            </a:pPr>
            <a:r>
              <a:rPr b="0" i="0" lang="fr" u="none" cap="none" strike="noStrike">
                <a:solidFill>
                  <a:schemeClr val="lt1"/>
                </a:solidFill>
                <a:latin typeface="Arial"/>
                <a:ea typeface="Arial"/>
                <a:cs typeface="Arial"/>
                <a:sym typeface="Arial"/>
              </a:rPr>
              <a:t>Version 0.9, utilisée pour transférer des pages en HTML</a:t>
            </a:r>
            <a:endParaRPr b="0" i="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a:solidFill>
                <a:schemeClr val="lt1"/>
              </a:solidFill>
            </a:endParaRPr>
          </a:p>
          <a:p>
            <a:pPr indent="-317500" lvl="1" marL="914400" marR="0" rtl="0" algn="l">
              <a:lnSpc>
                <a:spcPct val="100000"/>
              </a:lnSpc>
              <a:spcBef>
                <a:spcPts val="0"/>
              </a:spcBef>
              <a:spcAft>
                <a:spcPts val="0"/>
              </a:spcAft>
              <a:buClr>
                <a:schemeClr val="lt1"/>
              </a:buClr>
              <a:buSzPts val="1400"/>
              <a:buFont typeface="Arial"/>
              <a:buChar char="○"/>
            </a:pPr>
            <a:r>
              <a:rPr b="0" i="0" lang="fr" u="none" cap="none" strike="noStrike">
                <a:solidFill>
                  <a:schemeClr val="lt1"/>
                </a:solidFill>
                <a:latin typeface="Arial"/>
                <a:ea typeface="Arial"/>
                <a:cs typeface="Arial"/>
                <a:sym typeface="Arial"/>
              </a:rPr>
              <a:t>Version 1.0</a:t>
            </a:r>
            <a:r>
              <a:rPr lang="fr">
                <a:solidFill>
                  <a:schemeClr val="lt1"/>
                </a:solidFill>
              </a:rPr>
              <a:t> ou 1.1</a:t>
            </a:r>
            <a:r>
              <a:rPr b="0" i="0" lang="fr" u="none" cap="none" strike="noStrike">
                <a:solidFill>
                  <a:schemeClr val="lt1"/>
                </a:solidFill>
                <a:latin typeface="Arial"/>
                <a:ea typeface="Arial"/>
                <a:cs typeface="Arial"/>
                <a:sym typeface="Arial"/>
              </a:rPr>
              <a:t>, utilisée pour transférer des données (texte, objets JSON, image, son, …) en utilisant le codage MIME </a:t>
            </a:r>
            <a:r>
              <a:rPr b="0" i="0" lang="fr" u="none" cap="none" strike="noStrike">
                <a:solidFill>
                  <a:srgbClr val="6AA84F"/>
                </a:solidFill>
                <a:latin typeface="Arial"/>
                <a:ea typeface="Arial"/>
                <a:cs typeface="Arial"/>
                <a:sym typeface="Arial"/>
              </a:rPr>
              <a:t>(le plus utilisé)</a:t>
            </a:r>
            <a:endParaRPr b="0" i="0" u="none" cap="none" strike="noStrike">
              <a:solidFill>
                <a:srgbClr val="6AA84F"/>
              </a:solidFill>
              <a:latin typeface="Arial"/>
              <a:ea typeface="Arial"/>
              <a:cs typeface="Arial"/>
              <a:sym typeface="Arial"/>
            </a:endParaRPr>
          </a:p>
          <a:p>
            <a:pPr indent="0" lvl="0" marL="914400" marR="0" rtl="0" algn="l">
              <a:lnSpc>
                <a:spcPct val="100000"/>
              </a:lnSpc>
              <a:spcBef>
                <a:spcPts val="0"/>
              </a:spcBef>
              <a:spcAft>
                <a:spcPts val="0"/>
              </a:spcAft>
              <a:buNone/>
            </a:pPr>
            <a:r>
              <a:t/>
            </a:r>
            <a:endParaRPr>
              <a:solidFill>
                <a:srgbClr val="6AA84F"/>
              </a:solidFill>
            </a:endParaRPr>
          </a:p>
          <a:p>
            <a:pPr indent="-317500" lvl="1" marL="914400" marR="0" rtl="0" algn="l">
              <a:lnSpc>
                <a:spcPct val="100000"/>
              </a:lnSpc>
              <a:spcBef>
                <a:spcPts val="0"/>
              </a:spcBef>
              <a:spcAft>
                <a:spcPts val="0"/>
              </a:spcAft>
              <a:buClr>
                <a:schemeClr val="lt1"/>
              </a:buClr>
              <a:buSzPts val="1400"/>
              <a:buChar char="○"/>
            </a:pPr>
            <a:r>
              <a:rPr lang="fr">
                <a:solidFill>
                  <a:schemeClr val="lt1"/>
                </a:solidFill>
              </a:rPr>
              <a:t>Version 2 : la version la plus récente, qui offre plus de fonctionnalités telle que l’envoi de plusieurs requêtes et réponses simultanément.</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None/>
            </a:pPr>
            <a:r>
              <a:rPr lang="fr">
                <a:solidFill>
                  <a:schemeClr val="lt1"/>
                </a:solidFill>
              </a:rPr>
              <a:t>	Alternative au HTTP : Protocole QUIC - Quick UDP Internet Connections par Google</a:t>
            </a:r>
            <a:endParaRPr>
              <a:solidFill>
                <a:schemeClr val="lt1"/>
              </a:solidFill>
            </a:endParaRPr>
          </a:p>
          <a:p>
            <a:pPr indent="0" lvl="0" marL="0" marR="0" rtl="0" algn="l">
              <a:lnSpc>
                <a:spcPct val="100000"/>
              </a:lnSpc>
              <a:spcBef>
                <a:spcPts val="0"/>
              </a:spcBef>
              <a:spcAft>
                <a:spcPts val="0"/>
              </a:spcAft>
              <a:buNone/>
            </a:pPr>
            <a:r>
              <a:t/>
            </a:r>
            <a:endParaRPr b="0" i="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1d1ad20b29_1_2"/>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1d1ad20b29_1_2"/>
          <p:cNvSpPr/>
          <p:nvPr/>
        </p:nvSpPr>
        <p:spPr>
          <a:xfrm rot="-2028013">
            <a:off x="-472239" y="-26758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g11d1ad20b29_1_2"/>
          <p:cNvPicPr preferRelativeResize="0"/>
          <p:nvPr/>
        </p:nvPicPr>
        <p:blipFill rotWithShape="1">
          <a:blip r:embed="rId3">
            <a:alphaModFix/>
          </a:blip>
          <a:srcRect b="1188" l="43728" r="0" t="8679"/>
          <a:stretch/>
        </p:blipFill>
        <p:spPr>
          <a:xfrm>
            <a:off x="2511650" y="675425"/>
            <a:ext cx="4120697" cy="3464474"/>
          </a:xfrm>
          <a:prstGeom prst="rect">
            <a:avLst/>
          </a:prstGeom>
          <a:noFill/>
          <a:ln cap="flat" cmpd="sng" w="9525">
            <a:solidFill>
              <a:srgbClr val="434343"/>
            </a:solidFill>
            <a:prstDash val="solid"/>
            <a:round/>
            <a:headEnd len="sm" w="sm" type="none"/>
            <a:tailEnd len="sm" w="sm" type="none"/>
          </a:ln>
        </p:spPr>
      </p:pic>
      <p:sp>
        <p:nvSpPr>
          <p:cNvPr id="139" name="Google Shape;139;g11d1ad20b29_1_2"/>
          <p:cNvSpPr/>
          <p:nvPr/>
        </p:nvSpPr>
        <p:spPr>
          <a:xfrm>
            <a:off x="2511650" y="1198575"/>
            <a:ext cx="204600" cy="25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1d1ad20b29_1_2"/>
          <p:cNvSpPr txBox="1"/>
          <p:nvPr/>
        </p:nvSpPr>
        <p:spPr>
          <a:xfrm>
            <a:off x="569550" y="132500"/>
            <a:ext cx="8004900" cy="4926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2000"/>
              <a:buFont typeface="Arial"/>
              <a:buNone/>
            </a:pPr>
            <a:r>
              <a:rPr lang="fr" sz="2000">
                <a:solidFill>
                  <a:srgbClr val="E6B53F"/>
                </a:solidFill>
              </a:rPr>
              <a:t>Illustration de l’usage du protocole HTTP</a:t>
            </a:r>
            <a:endParaRPr b="0" i="0" sz="2000" u="none" cap="none" strike="noStrike">
              <a:solidFill>
                <a:srgbClr val="E6B53F"/>
              </a:solidFill>
              <a:latin typeface="Arial"/>
              <a:ea typeface="Arial"/>
              <a:cs typeface="Arial"/>
              <a:sym typeface="Arial"/>
            </a:endParaRPr>
          </a:p>
        </p:txBody>
      </p:sp>
      <p:sp>
        <p:nvSpPr>
          <p:cNvPr id="141" name="Google Shape;141;g11d1ad20b29_1_2"/>
          <p:cNvSpPr txBox="1"/>
          <p:nvPr/>
        </p:nvSpPr>
        <p:spPr>
          <a:xfrm>
            <a:off x="428400" y="4475625"/>
            <a:ext cx="82872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a:t>
            </a:r>
            <a:r>
              <a:rPr lang="fr">
                <a:solidFill>
                  <a:schemeClr val="lt1"/>
                </a:solidFill>
              </a:rPr>
              <a:t>Ressource : </a:t>
            </a:r>
            <a:r>
              <a:rPr lang="fr" u="sng">
                <a:solidFill>
                  <a:schemeClr val="accent5"/>
                </a:solidFill>
                <a:hlinkClick r:id="rId4">
                  <a:extLst>
                    <a:ext uri="{A12FA001-AC4F-418D-AE19-62706E023703}">
                      <ahyp:hlinkClr val="tx"/>
                    </a:ext>
                  </a:extLst>
                </a:hlinkClick>
              </a:rPr>
              <a:t>ressource</a:t>
            </a:r>
            <a:r>
              <a:rPr lang="fr">
                <a:solidFill>
                  <a:schemeClr val="lt1"/>
                </a:solidFill>
              </a:rPr>
              <a:t>, la cible d'une requête HTTP (texte, page web, image, …) identifiée à l’aide d’un </a:t>
            </a:r>
            <a:r>
              <a:rPr i="1" lang="fr" u="sng">
                <a:solidFill>
                  <a:schemeClr val="accent5"/>
                </a:solidFill>
                <a:hlinkClick r:id="rId5">
                  <a:extLst>
                    <a:ext uri="{A12FA001-AC4F-418D-AE19-62706E023703}">
                      <ahyp:hlinkClr val="tx"/>
                    </a:ext>
                  </a:extLst>
                </a:hlinkClick>
              </a:rPr>
              <a:t>URI</a:t>
            </a:r>
            <a:r>
              <a:rPr lang="fr">
                <a:solidFill>
                  <a:schemeClr val="lt1"/>
                </a:solidFill>
              </a:rPr>
              <a:t>, généralement l’URL.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7"/>
          <p:cNvSpPr/>
          <p:nvPr/>
        </p:nvSpPr>
        <p:spPr>
          <a:xfrm>
            <a:off x="0" y="2571750"/>
            <a:ext cx="2276400" cy="2571900"/>
          </a:xfrm>
          <a:prstGeom prst="rtTriangle">
            <a:avLst/>
          </a:prstGeom>
          <a:solidFill>
            <a:srgbClr val="F0BA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
          <p:cNvSpPr/>
          <p:nvPr/>
        </p:nvSpPr>
        <p:spPr>
          <a:xfrm rot="10800000">
            <a:off x="1059850" y="95125"/>
            <a:ext cx="11487300" cy="6513900"/>
          </a:xfrm>
          <a:prstGeom prst="triangle">
            <a:avLst>
              <a:gd fmla="val 50000" name="adj"/>
            </a:avLst>
          </a:prstGeom>
          <a:solidFill>
            <a:srgbClr val="43434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
          <p:cNvSpPr/>
          <p:nvPr/>
        </p:nvSpPr>
        <p:spPr>
          <a:xfrm rot="-5400000">
            <a:off x="7840275" y="3785700"/>
            <a:ext cx="1439400" cy="12765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
          <p:cNvSpPr txBox="1"/>
          <p:nvPr/>
        </p:nvSpPr>
        <p:spPr>
          <a:xfrm>
            <a:off x="3184750" y="1708450"/>
            <a:ext cx="5695800" cy="1354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b="0" i="0" lang="fr" sz="3800" u="none" cap="none" strike="noStrike">
                <a:solidFill>
                  <a:srgbClr val="F0BA35"/>
                </a:solidFill>
                <a:latin typeface="Arial"/>
                <a:ea typeface="Arial"/>
                <a:cs typeface="Arial"/>
                <a:sym typeface="Arial"/>
              </a:rPr>
              <a:t>Méthodes de requêtes HTTP</a:t>
            </a:r>
            <a:endParaRPr b="0" i="0" sz="3800" u="none" cap="none" strike="noStrike">
              <a:solidFill>
                <a:srgbClr val="F0BA35"/>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