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896" r:id="rId1"/>
  </p:sldMasterIdLst>
  <p:notesMasterIdLst>
    <p:notesMasterId r:id="rId10"/>
  </p:notesMasterIdLst>
  <p:sldIdLst>
    <p:sldId id="256" r:id="rId2"/>
    <p:sldId id="257" r:id="rId3"/>
    <p:sldId id="259" r:id="rId4"/>
    <p:sldId id="268" r:id="rId5"/>
    <p:sldId id="261" r:id="rId6"/>
    <p:sldId id="273" r:id="rId7"/>
    <p:sldId id="270" r:id="rId8"/>
    <p:sldId id="258" r:id="rId9"/>
  </p:sldIdLst>
  <p:sldSz cx="12192000" cy="6858000"/>
  <p:notesSz cx="6858000" cy="9144000"/>
  <p:embeddedFontLst>
    <p:embeddedFont>
      <p:font typeface="Gilroy Bold" panose="00000800000000000000" charset="-52"/>
      <p:bold r:id="rId11"/>
    </p:embeddedFont>
    <p:embeddedFont>
      <p:font typeface="Gilroy Medium" panose="00000600000000000000" charset="-52"/>
      <p:regular r:id="rId12"/>
    </p:embeddedFont>
    <p:embeddedFont>
      <p:font typeface="Verdana" panose="020B0604030504040204" pitchFamily="34" charset="0"/>
      <p:regular r:id="rId13"/>
      <p:bold r:id="rId14"/>
      <p:italic r:id="rId15"/>
      <p:boldItalic r:id="rId16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0021"/>
    <a:srgbClr val="008000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457" autoAdjust="0"/>
    <p:restoredTop sz="94660"/>
  </p:normalViewPr>
  <p:slideViewPr>
    <p:cSldViewPr snapToGrid="0">
      <p:cViewPr varScale="1">
        <p:scale>
          <a:sx n="70" d="100"/>
          <a:sy n="70" d="100"/>
        </p:scale>
        <p:origin x="7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B9DC91-30C7-46AB-ADDB-A80A0533D77A}" type="datetimeFigureOut">
              <a:rPr lang="ru-RU" smtClean="0"/>
              <a:t>20.05.2025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B6BEC5-E5BF-4073-B59F-AF429BC8313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3945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5845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883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B6BEC5-E5BF-4073-B59F-AF429BC8313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2913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039528" y="2001837"/>
            <a:ext cx="10087276" cy="1508125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39528" y="4129238"/>
            <a:ext cx="10087276" cy="11285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778" y="5438319"/>
            <a:ext cx="2860213" cy="1608870"/>
          </a:xfrm>
          <a:prstGeom prst="rect">
            <a:avLst/>
          </a:prstGeom>
        </p:spPr>
      </p:pic>
      <p:cxnSp>
        <p:nvCxnSpPr>
          <p:cNvPr id="12" name="Прямая соединительная линия 11"/>
          <p:cNvCxnSpPr/>
          <p:nvPr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/>
          <p:cNvCxnSpPr/>
          <p:nvPr/>
        </p:nvCxnSpPr>
        <p:spPr>
          <a:xfrm>
            <a:off x="-114300" y="6237515"/>
            <a:ext cx="972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8" name="Рисунок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530" y="-100001"/>
            <a:ext cx="3006013" cy="2125974"/>
          </a:xfrm>
          <a:prstGeom prst="rect">
            <a:avLst/>
          </a:prstGeom>
        </p:spPr>
      </p:pic>
      <p:cxnSp>
        <p:nvCxnSpPr>
          <p:cNvPr id="9" name="Прямая соединительная линия 8"/>
          <p:cNvCxnSpPr/>
          <p:nvPr userDrawn="1"/>
        </p:nvCxnSpPr>
        <p:spPr>
          <a:xfrm>
            <a:off x="4555671" y="1224644"/>
            <a:ext cx="7740000" cy="0"/>
          </a:xfrm>
          <a:prstGeom prst="line">
            <a:avLst/>
          </a:prstGeom>
          <a:ln w="5715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507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959430"/>
            <a:ext cx="10281557" cy="364943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D3C23-8038-4008-B24E-40A94D79456D}" type="datetime1">
              <a:rPr lang="ru-RU" smtClean="0"/>
              <a:t>20.05.2025</a:t>
            </a:fld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080171" y="5698671"/>
            <a:ext cx="1787979" cy="1047296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7370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58779" y="1286227"/>
            <a:ext cx="10087276" cy="2159618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058779" y="4165953"/>
            <a:ext cx="10087276" cy="144557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4272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9993084" y="5390016"/>
            <a:ext cx="1828800" cy="1331459"/>
          </a:xfrm>
        </p:spPr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252357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3543300" cy="410981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ADD92-CC98-4900-BE8A-2068547BBC1A}" type="datetime1">
              <a:rPr lang="ru-RU" smtClean="0"/>
              <a:t>20.05.2025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8003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992085"/>
            <a:ext cx="420574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702379"/>
            <a:ext cx="420574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372100" y="1992085"/>
            <a:ext cx="4327071" cy="5129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372100" y="2702379"/>
            <a:ext cx="4327071" cy="321672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38898-160C-4747-9301-0B5702FA49D8}" type="datetime1">
              <a:rPr lang="ru-RU" smtClean="0"/>
              <a:t>20.05.2025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8859383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5367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BB16F-DABE-4712-B47F-7722E1CB50FE}" type="datetime1">
              <a:rPr lang="ru-RU" smtClean="0"/>
              <a:t>20.05.2025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032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BEA22-9938-4273-8C60-D80B349E4BA9}" type="datetime1">
              <a:rPr lang="ru-RU" smtClean="0"/>
              <a:t>20.05.2025</a:t>
            </a:fld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70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66859" y="1281339"/>
            <a:ext cx="4898069" cy="458764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0D790B-F35A-4C90-BC4A-BA7F77964CA4}" type="datetime1">
              <a:rPr lang="ru-RU" smtClean="0"/>
              <a:t>20.05.2025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784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‹#›</a:t>
            </a:fld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52672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1273629"/>
            <a:ext cx="5823902" cy="411208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3283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EF080-AA0F-44FA-BA62-A56D8619F7E7}" type="datetime1">
              <a:rPr lang="ru-RU" smtClean="0"/>
              <a:t>20.05.2025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0307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 title="0"/>
          <p:cNvSpPr>
            <a:spLocks noGrp="1" noChangeAspect="1"/>
          </p:cNvSpPr>
          <p:nvPr>
            <p:ph type="sldNum" sz="quarter" idx="4"/>
          </p:nvPr>
        </p:nvSpPr>
        <p:spPr>
          <a:xfrm>
            <a:off x="10076358" y="5731329"/>
            <a:ext cx="1787978" cy="1071890"/>
          </a:xfrm>
          <a:prstGeom prst="rect">
            <a:avLst/>
          </a:prstGeom>
        </p:spPr>
        <p:txBody>
          <a:bodyPr vert="horz" wrap="square" lIns="91440" tIns="45720" rIns="91440" bIns="45720" rtlCol="0" anchor="ctr" anchorCtr="0">
            <a:noAutofit/>
          </a:bodyPr>
          <a:lstStyle>
            <a:lvl1pPr algn="l">
              <a:defRPr sz="9600" b="0" i="0" baseline="0">
                <a:solidFill>
                  <a:schemeClr val="bg2">
                    <a:lumMod val="90000"/>
                  </a:schemeClr>
                </a:solidFill>
                <a:latin typeface="Gilroy Medium" panose="00000600000000000000" pitchFamily="2" charset="-52"/>
              </a:defRPr>
            </a:lvl1pPr>
          </a:lstStyle>
          <a:p>
            <a:fld id="{A01BE76D-E181-4177-862E-40D97C82BFEB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959429"/>
            <a:ext cx="10281557" cy="3657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AB8CDF-4973-4195-91CA-18BA11F1D400}" type="datetime1">
              <a:rPr lang="ru-RU" smtClean="0"/>
              <a:t>20.05.2025</a:t>
            </a:fld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25768" y="200819"/>
            <a:ext cx="1489158" cy="105319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555171"/>
            <a:ext cx="8877300" cy="1135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/>
          <p:cNvCxnSpPr/>
          <p:nvPr userDrawn="1"/>
        </p:nvCxnSpPr>
        <p:spPr>
          <a:xfrm>
            <a:off x="-57750" y="6286500"/>
            <a:ext cx="9612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>
            <a:off x="10260531" y="1094014"/>
            <a:ext cx="1980000" cy="0"/>
          </a:xfrm>
          <a:prstGeom prst="line">
            <a:avLst/>
          </a:prstGeom>
          <a:ln w="38100" cap="rnd">
            <a:round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66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7" r:id="rId1"/>
    <p:sldLayoutId id="2147483898" r:id="rId2"/>
    <p:sldLayoutId id="2147483899" r:id="rId3"/>
    <p:sldLayoutId id="2147483900" r:id="rId4"/>
    <p:sldLayoutId id="2147483901" r:id="rId5"/>
    <p:sldLayoutId id="2147483902" r:id="rId6"/>
    <p:sldLayoutId id="2147483903" r:id="rId7"/>
    <p:sldLayoutId id="2147483904" r:id="rId8"/>
    <p:sldLayoutId id="2147483905" r:id="rId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Gilroy Bold" panose="00000800000000000000" pitchFamily="2" charset="-5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Gilroy Medium" panose="00000600000000000000" pitchFamily="2" charset="-5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4800" dirty="0"/>
              <a:t>Презентация: Игра "Жизнь" (</a:t>
            </a:r>
            <a:r>
              <a:rPr lang="en-US" sz="4800" dirty="0"/>
              <a:t>Conway's Game of Life)</a:t>
            </a:r>
            <a:endParaRPr lang="ru-RU" sz="4800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Подготовили: Мкртчян Карен, группа 241-326</a:t>
            </a:r>
          </a:p>
          <a:p>
            <a:r>
              <a:rPr lang="ru-RU" dirty="0"/>
              <a:t>Проект: «Game </a:t>
            </a:r>
            <a:r>
              <a:rPr lang="ru-RU" dirty="0" err="1"/>
              <a:t>of</a:t>
            </a:r>
            <a:r>
              <a:rPr lang="ru-RU" dirty="0"/>
              <a:t> Life </a:t>
            </a:r>
            <a:r>
              <a:rPr lang="ru-RU" dirty="0" err="1"/>
              <a:t>Simulator</a:t>
            </a:r>
            <a:r>
              <a:rPr lang="ru-RU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916414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Прямая соединительная линия 5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838200" y="1690688"/>
            <a:ext cx="9565257" cy="2719267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sz="1800" dirty="0"/>
              <a:t>Игра "Жизнь" — это клеточный автомат, моделирующий эволюцию популяции клеток по простым правилам.</a:t>
            </a:r>
          </a:p>
          <a:p>
            <a:pPr algn="just"/>
            <a:r>
              <a:rPr lang="ru-RU" sz="1800" dirty="0"/>
              <a:t>Цель проекта: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Изучить математические основы игры.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Реализовать симулятор на C++ с визуализацией в консоли.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Добавить модификации: настройку начальных условий, управление скоростью.</a:t>
            </a:r>
          </a:p>
          <a:p>
            <a:pPr algn="just"/>
            <a:endParaRPr lang="ru-RU" sz="1800" dirty="0"/>
          </a:p>
          <a:p>
            <a:pPr algn="just"/>
            <a:r>
              <a:rPr lang="ru-RU" sz="1800" dirty="0"/>
              <a:t>Продемонстрировать работу программы.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10129157" y="5440362"/>
            <a:ext cx="1787979" cy="1281113"/>
          </a:xfrm>
        </p:spPr>
        <p:txBody>
          <a:bodyPr/>
          <a:lstStyle/>
          <a:p>
            <a:fld id="{A01BE76D-E181-4177-862E-40D97C82BFEB}" type="slidenum">
              <a:rPr lang="ru-RU" smtClean="0"/>
              <a:t>2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430857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2243" y="1690688"/>
            <a:ext cx="10281557" cy="3649434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sz="2400" b="1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Ключевые концепции:</a:t>
            </a:r>
          </a:p>
          <a:p>
            <a:pPr algn="just"/>
            <a:endParaRPr lang="ru-RU" sz="2400" b="1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algn="just"/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Клеточный автомат: Дискретная модель, где состояние клетки зависит от соседей.</a:t>
            </a:r>
          </a:p>
          <a:p>
            <a:pPr algn="just"/>
            <a:endParaRPr lang="ru-RU" sz="2400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algn="just"/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Правила Конвея:</a:t>
            </a:r>
          </a:p>
          <a:p>
            <a:pPr algn="just"/>
            <a:endParaRPr lang="ru-RU" sz="2400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algn="just"/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Клетка выживает, если у неё 2 или 3 соседа.</a:t>
            </a:r>
          </a:p>
          <a:p>
            <a:pPr algn="just"/>
            <a:endParaRPr lang="ru-RU" sz="2400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algn="just"/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Мёртвая клетка оживает при 3 соседях.</a:t>
            </a:r>
          </a:p>
          <a:p>
            <a:pPr algn="just"/>
            <a:endParaRPr lang="ru-RU" sz="2400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algn="just"/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Примеры паттернов: </a:t>
            </a:r>
            <a:r>
              <a:rPr lang="ru-RU" sz="2400" i="0" dirty="0" err="1">
                <a:solidFill>
                  <a:srgbClr val="1F2328"/>
                </a:solidFill>
                <a:effectLst/>
                <a:latin typeface="Gilroy Medium" panose="00000600000000000000" charset="-52"/>
              </a:rPr>
              <a:t>Глайдеры</a:t>
            </a:r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, осцилляторы, стабильные структуры.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3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Изучение предметной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1658927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sz="2400" b="1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Компоненты программы</a:t>
            </a:r>
          </a:p>
          <a:p>
            <a:pPr marL="457200" indent="-457200" algn="just">
              <a:buAutoNum type="arabicPeriod"/>
            </a:pPr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Входной слой:</a:t>
            </a:r>
          </a:p>
          <a:p>
            <a:pPr algn="just"/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Задание размера поля (</a:t>
            </a:r>
            <a:r>
              <a:rPr lang="ru-RU" sz="2400" i="0" dirty="0" err="1">
                <a:solidFill>
                  <a:srgbClr val="1F2328"/>
                </a:solidFill>
                <a:effectLst/>
                <a:latin typeface="Gilroy Medium" panose="00000600000000000000" charset="-52"/>
              </a:rPr>
              <a:t>rows</a:t>
            </a:r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, </a:t>
            </a:r>
            <a:r>
              <a:rPr lang="ru-RU" sz="2400" i="0" dirty="0" err="1">
                <a:solidFill>
                  <a:srgbClr val="1F2328"/>
                </a:solidFill>
                <a:effectLst/>
                <a:latin typeface="Gilroy Medium" panose="00000600000000000000" charset="-52"/>
              </a:rPr>
              <a:t>cols</a:t>
            </a:r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).</a:t>
            </a:r>
          </a:p>
          <a:p>
            <a:pPr algn="just"/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Ручное размещение клеток (координаты x, y).</a:t>
            </a:r>
          </a:p>
          <a:p>
            <a:pPr marL="0" indent="0" algn="just">
              <a:buNone/>
            </a:pPr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2.   Бизнес-логика:</a:t>
            </a:r>
          </a:p>
          <a:p>
            <a:pPr algn="just"/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Подсчёт соседей (</a:t>
            </a:r>
            <a:r>
              <a:rPr lang="ru-RU" sz="2400" i="0" dirty="0" err="1">
                <a:solidFill>
                  <a:srgbClr val="1F2328"/>
                </a:solidFill>
                <a:effectLst/>
                <a:latin typeface="Gilroy Medium" panose="00000600000000000000" charset="-52"/>
              </a:rPr>
              <a:t>countNeighbors</a:t>
            </a:r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).</a:t>
            </a:r>
          </a:p>
          <a:p>
            <a:pPr algn="just"/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Обновление поколений (</a:t>
            </a:r>
            <a:r>
              <a:rPr lang="ru-RU" sz="2400" i="0" dirty="0" err="1">
                <a:solidFill>
                  <a:srgbClr val="1F2328"/>
                </a:solidFill>
                <a:effectLst/>
                <a:latin typeface="Gilroy Medium" panose="00000600000000000000" charset="-52"/>
              </a:rPr>
              <a:t>updateGrid</a:t>
            </a:r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).</a:t>
            </a:r>
          </a:p>
          <a:p>
            <a:pPr marL="0" indent="0" algn="just">
              <a:buNone/>
            </a:pPr>
            <a:r>
              <a:rPr lang="ru-RU" sz="2400" dirty="0">
                <a:solidFill>
                  <a:srgbClr val="1F2328"/>
                </a:solidFill>
                <a:latin typeface="Gilroy Medium" panose="00000600000000000000" charset="-52"/>
              </a:rPr>
              <a:t>3.   </a:t>
            </a:r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Хранилище данных:</a:t>
            </a:r>
          </a:p>
          <a:p>
            <a:pPr algn="just"/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Матрица </a:t>
            </a:r>
            <a:r>
              <a:rPr lang="ru-RU" sz="2400" i="0" dirty="0" err="1">
                <a:solidFill>
                  <a:srgbClr val="1F2328"/>
                </a:solidFill>
                <a:effectLst/>
                <a:latin typeface="Gilroy Medium" panose="00000600000000000000" charset="-52"/>
              </a:rPr>
              <a:t>grid</a:t>
            </a:r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 для хранения состояний клеток.</a:t>
            </a:r>
          </a:p>
          <a:p>
            <a:pPr marL="0" indent="0" algn="just">
              <a:buNone/>
            </a:pPr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4.   Выходной слой:</a:t>
            </a:r>
          </a:p>
          <a:p>
            <a:pPr marL="0" indent="0" algn="just">
              <a:buNone/>
            </a:pPr>
            <a:endParaRPr lang="ru-RU" sz="2400" dirty="0">
              <a:latin typeface="Gilroy Medium" panose="00000600000000000000" charset="-52"/>
            </a:endParaRP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4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4">
                    <a:lumMod val="50000"/>
                  </a:schemeClr>
                </a:solidFill>
              </a:rPr>
              <a:t>Архитектура системы</a:t>
            </a:r>
          </a:p>
        </p:txBody>
      </p:sp>
    </p:spTree>
    <p:extLst>
      <p:ext uri="{BB962C8B-B14F-4D97-AF65-F5344CB8AC3E}">
        <p14:creationId xmlns:p14="http://schemas.microsoft.com/office/powerpoint/2010/main" val="22502638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5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6">
                    <a:lumMod val="75000"/>
                  </a:schemeClr>
                </a:solidFill>
              </a:rPr>
              <a:t>Взаимодействие компонентов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838200" y="1941520"/>
            <a:ext cx="9993198" cy="27756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Пользователь ↔ Программа: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Ввод начальных параметров через консоль.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ru-RU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Наблюдение за эволюцией в реальном времени.</a:t>
            </a:r>
          </a:p>
          <a:p>
            <a:pPr lvl="1">
              <a:buFont typeface="Courier New" panose="02070309020205020404" pitchFamily="49" charset="0"/>
              <a:buChar char="o"/>
            </a:pPr>
            <a:endParaRPr lang="ru-RU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sz="240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Программа ↔ Данные: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ru-RU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Обновление матрицы </a:t>
            </a:r>
            <a:r>
              <a:rPr lang="ru-RU" i="0" dirty="0" err="1">
                <a:solidFill>
                  <a:srgbClr val="1F2328"/>
                </a:solidFill>
                <a:effectLst/>
                <a:latin typeface="Gilroy Medium" panose="00000600000000000000" charset="-52"/>
              </a:rPr>
              <a:t>grid</a:t>
            </a:r>
            <a:r>
              <a:rPr lang="ru-RU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 каждые 200 мс.</a:t>
            </a:r>
          </a:p>
        </p:txBody>
      </p:sp>
    </p:spTree>
    <p:extLst>
      <p:ext uri="{BB962C8B-B14F-4D97-AF65-F5344CB8AC3E}">
        <p14:creationId xmlns:p14="http://schemas.microsoft.com/office/powerpoint/2010/main" val="1406847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6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chemeClr val="accent5">
                    <a:lumMod val="75000"/>
                  </a:schemeClr>
                </a:solidFill>
              </a:rPr>
              <a:t>Модификация проекта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>
          <a:xfrm>
            <a:off x="838200" y="1931150"/>
            <a:ext cx="10078039" cy="4064298"/>
          </a:xfrm>
        </p:spPr>
        <p:txBody>
          <a:bodyPr>
            <a:normAutofit fontScale="85000" lnSpcReduction="2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sz="2400" b="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Динамический размер поля: Пользователь задаёт </a:t>
            </a:r>
            <a:r>
              <a:rPr lang="ru-RU" sz="2400" b="0" i="0" dirty="0" err="1">
                <a:solidFill>
                  <a:srgbClr val="1F2328"/>
                </a:solidFill>
                <a:effectLst/>
                <a:latin typeface="Gilroy Medium" panose="00000600000000000000" charset="-52"/>
              </a:rPr>
              <a:t>rows</a:t>
            </a:r>
            <a:r>
              <a:rPr lang="ru-RU" sz="2400" b="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 и </a:t>
            </a:r>
            <a:r>
              <a:rPr lang="ru-RU" sz="2400" b="0" i="0" dirty="0" err="1">
                <a:solidFill>
                  <a:srgbClr val="1F2328"/>
                </a:solidFill>
                <a:effectLst/>
                <a:latin typeface="Gilroy Medium" panose="00000600000000000000" charset="-52"/>
              </a:rPr>
              <a:t>cols</a:t>
            </a:r>
            <a:r>
              <a:rPr lang="ru-RU" sz="2400" b="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 при запуске.</a:t>
            </a:r>
          </a:p>
          <a:p>
            <a:pPr marL="457200" indent="-457200" algn="l">
              <a:buFont typeface="+mj-lt"/>
              <a:buAutoNum type="arabicPeriod"/>
            </a:pPr>
            <a:endParaRPr lang="ru-RU" sz="2400" b="0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ru-RU" sz="2400" b="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Интерактивное управление:</a:t>
            </a:r>
          </a:p>
          <a:p>
            <a:pPr marL="0" indent="0" algn="l">
              <a:buNone/>
            </a:pPr>
            <a:endParaRPr lang="ru-RU" sz="2400" b="0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lvl="1"/>
            <a:r>
              <a:rPr lang="ru-RU" sz="2000" b="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Добавление клеток перед стартом.</a:t>
            </a:r>
          </a:p>
          <a:p>
            <a:pPr lvl="1"/>
            <a:endParaRPr lang="ru-RU" sz="2000" b="0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lvl="1"/>
            <a:r>
              <a:rPr lang="ru-RU" sz="2000" b="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Регулировка скорости (задержка между поколениями).</a:t>
            </a:r>
          </a:p>
          <a:p>
            <a:pPr lvl="1"/>
            <a:endParaRPr lang="ru-RU" sz="2000" b="0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marL="0" indent="0" algn="l">
              <a:buNone/>
            </a:pPr>
            <a:r>
              <a:rPr lang="ru-RU" sz="2400" b="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3.    Визуальные улучшения:</a:t>
            </a:r>
          </a:p>
          <a:p>
            <a:pPr marL="0" indent="0" algn="l">
              <a:buNone/>
            </a:pPr>
            <a:endParaRPr lang="ru-RU" sz="2400" b="0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lvl="1"/>
            <a:r>
              <a:rPr lang="ru-RU" sz="2000" b="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Цветное отображение (чёрные клетки на белом фоне).</a:t>
            </a:r>
          </a:p>
          <a:p>
            <a:pPr lvl="1"/>
            <a:endParaRPr lang="ru-RU" sz="2000" b="0" i="0" dirty="0">
              <a:solidFill>
                <a:srgbClr val="1F2328"/>
              </a:solidFill>
              <a:effectLst/>
              <a:latin typeface="Gilroy Medium" panose="00000600000000000000" charset="-52"/>
            </a:endParaRPr>
          </a:p>
          <a:p>
            <a:pPr lvl="1"/>
            <a:r>
              <a:rPr lang="ru-RU" sz="2000" b="0" i="0" dirty="0">
                <a:solidFill>
                  <a:srgbClr val="1F2328"/>
                </a:solidFill>
                <a:effectLst/>
                <a:latin typeface="Gilroy Medium" panose="00000600000000000000" charset="-52"/>
              </a:rPr>
              <a:t>Скрытие курсора для удобства просмотра.</a:t>
            </a:r>
          </a:p>
        </p:txBody>
      </p:sp>
    </p:spTree>
    <p:extLst>
      <p:ext uri="{BB962C8B-B14F-4D97-AF65-F5344CB8AC3E}">
        <p14:creationId xmlns:p14="http://schemas.microsoft.com/office/powerpoint/2010/main" val="3122878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1BE76D-E181-4177-862E-40D97C82BFEB}" type="slidenum">
              <a:rPr lang="ru-RU" smtClean="0"/>
              <a:t>7</a:t>
            </a:fld>
            <a:endParaRPr lang="ru-RU" dirty="0"/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solidFill>
                  <a:srgbClr val="008000"/>
                </a:solidFill>
              </a:rPr>
              <a:t>Демонстрация результата</a:t>
            </a:r>
          </a:p>
        </p:txBody>
      </p:sp>
      <p:pic>
        <p:nvPicPr>
          <p:cNvPr id="5" name="Рисунок 4" descr="Изображение выглядит как текст, снимок экрана, диаграмма, прямоуго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64DED2D-B56F-E848-6257-5AB6EF327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283" y="1450894"/>
            <a:ext cx="4620270" cy="462027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95B4F3E-A0C1-5BDF-D1B7-711105A80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9639" y="1450894"/>
            <a:ext cx="4480532" cy="451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84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Прямая соединительная линия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Спасибо за внимание </a:t>
            </a:r>
          </a:p>
        </p:txBody>
      </p:sp>
    </p:spTree>
    <p:extLst>
      <p:ext uri="{BB962C8B-B14F-4D97-AF65-F5344CB8AC3E}">
        <p14:creationId xmlns:p14="http://schemas.microsoft.com/office/powerpoint/2010/main" val="345414264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2">
  <a:themeElements>
    <a:clrScheme name="Московский Политех">
      <a:dk1>
        <a:sysClr val="windowText" lastClr="000000"/>
      </a:dk1>
      <a:lt1>
        <a:sysClr val="window" lastClr="FFFFFF"/>
      </a:lt1>
      <a:dk2>
        <a:srgbClr val="171616"/>
      </a:dk2>
      <a:lt2>
        <a:srgbClr val="E7E6E6"/>
      </a:lt2>
      <a:accent1>
        <a:srgbClr val="E61E46"/>
      </a:accent1>
      <a:accent2>
        <a:srgbClr val="1E3E8D"/>
      </a:accent2>
      <a:accent3>
        <a:srgbClr val="A5A5A5"/>
      </a:accent3>
      <a:accent4>
        <a:srgbClr val="60DCCA"/>
      </a:accent4>
      <a:accent5>
        <a:srgbClr val="3478BC"/>
      </a:accent5>
      <a:accent6>
        <a:srgbClr val="E94572"/>
      </a:accent6>
      <a:hlink>
        <a:srgbClr val="3478BC"/>
      </a:hlink>
      <a:folHlink>
        <a:srgbClr val="E94572"/>
      </a:folHlink>
    </a:clrScheme>
    <a:fontScheme name="Другая 2">
      <a:majorFont>
        <a:latin typeface="Verdana 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Презентация6" id="{2AEEDDF9-59ED-463C-8E0C-BF21DC8B3CB6}" vid="{CDD37877-5C07-4AD6-AFB2-357C367BDEC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Shablon_Moscow_Poly_v3</Template>
  <TotalTime>148</TotalTime>
  <Words>277</Words>
  <Application>Microsoft Office PowerPoint</Application>
  <PresentationFormat>Широкоэкранный</PresentationFormat>
  <Paragraphs>70</Paragraphs>
  <Slides>8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5" baseType="lpstr">
      <vt:lpstr>Gilroy Medium</vt:lpstr>
      <vt:lpstr>Calibri</vt:lpstr>
      <vt:lpstr>Gilroy Bold</vt:lpstr>
      <vt:lpstr>Courier New</vt:lpstr>
      <vt:lpstr>Arial</vt:lpstr>
      <vt:lpstr>Verdana</vt:lpstr>
      <vt:lpstr>Тема2</vt:lpstr>
      <vt:lpstr>Презентация: Игра "Жизнь" (Conway's Game of Life)</vt:lpstr>
      <vt:lpstr>Цели и задачи</vt:lpstr>
      <vt:lpstr>Изучение предметной области</vt:lpstr>
      <vt:lpstr>Архитектура системы</vt:lpstr>
      <vt:lpstr>Взаимодействие компонентов</vt:lpstr>
      <vt:lpstr>Модификация проекта</vt:lpstr>
      <vt:lpstr>Демонстрация результата</vt:lpstr>
      <vt:lpstr>Спасибо за внимание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Вариативная часть проектной практики: мини-Redis на Python</dc:title>
  <dc:creator/>
  <cp:lastModifiedBy>Карен Мкртчян</cp:lastModifiedBy>
  <cp:revision>31</cp:revision>
  <dcterms:created xsi:type="dcterms:W3CDTF">2025-05-04T12:01:12Z</dcterms:created>
  <dcterms:modified xsi:type="dcterms:W3CDTF">2025-05-20T10:00:43Z</dcterms:modified>
</cp:coreProperties>
</file>