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74" r:id="rId15"/>
    <p:sldId id="269" r:id="rId16"/>
    <p:sldId id="275" r:id="rId17"/>
    <p:sldId id="276" r:id="rId18"/>
    <p:sldId id="270" r:id="rId19"/>
    <p:sldId id="271" r:id="rId20"/>
    <p:sldId id="272" r:id="rId21"/>
    <p:sldId id="277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7EACC-637D-F515-9AD3-AD97E3FC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A12D47-1861-E6CD-8EAC-B8FD89D8B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278D0-C138-22B7-3727-6F641BCF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4521-C229-428F-84F3-81CAB448A1D1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7B629-002A-0E05-3159-191C44FC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9B43D-4160-FDB3-D9CD-85821A70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C947-4E57-421C-A383-62A893626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09D02-42CD-BAD0-7E6F-DF1C229F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A8C4A-2D2E-6693-6459-03A88405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9A598-D18B-170E-8096-E2277BA3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4521-C229-428F-84F3-81CAB448A1D1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BD3D4-53B5-9808-91C1-86A05FE5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C4A80-093B-8B03-642D-267A9A67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C947-4E57-421C-A383-62A893626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F7BCDF-F270-F43D-F4ED-CD68C646B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16806-DEBD-07D4-4377-6AFF1EC20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B9E7E-149D-A48A-D94F-6422B2F7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4521-C229-428F-84F3-81CAB448A1D1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12BE8-C7FA-5FD0-1979-EADAEB48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A504B-300D-3116-EE12-A83E7C7E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C947-4E57-421C-A383-62A893626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3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7223B-667D-B7D1-BEFD-4848B3D6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C5281-7DBD-654E-967E-1D4580AC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20E24-7DF8-8F98-224F-34B33226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4521-C229-428F-84F3-81CAB448A1D1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E9D72-3864-26C2-4B53-86002193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3B64D-A17D-7373-6930-0AF95DED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C947-4E57-421C-A383-62A893626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4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79EEB-FF94-4DC2-8D12-8353C92E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EE43D-DD83-AA98-40BF-6F1E6A95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7D2B9-BDC6-CA15-6FF7-04B4364F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4521-C229-428F-84F3-81CAB448A1D1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AB7D-64AE-0B0F-7947-1FAF3DE4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7C747-545C-1BD2-B2D0-1A5D7953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C947-4E57-421C-A383-62A893626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77405-BBE8-D4E2-D5B1-D70C1DA1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7E412-B2A4-DFCF-38B7-11AD2AA5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EB91D-617F-FE46-DEBC-A2968B31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0A8F26-4F61-C4BE-6B28-A1840B1E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4521-C229-428F-84F3-81CAB448A1D1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F4B3B-8548-6E93-AB39-6F206C8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825BF-B73B-BAA8-1D39-BEBF15CD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C947-4E57-421C-A383-62A893626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34100-5402-EE1B-C892-E086276D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CDF08-1496-F897-C283-AF2324289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33D41-D160-BF77-130C-54F3AEDAF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404B6D-A6CC-7D29-397A-3C33F3066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BEB2B8-B556-FDF2-9946-E175BCB1D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AEF7DB-ADC8-99B8-EAA4-C6B3DD4F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4521-C229-428F-84F3-81CAB448A1D1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E1F672-C452-0019-E9FB-49177F83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E07A69-33C6-4B04-993A-AF02CA58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C947-4E57-421C-A383-62A893626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3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5763B-CF24-4F3A-925D-A1B6CB7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48ED3-478B-EA65-4CDC-0F2B8A40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4521-C229-428F-84F3-81CAB448A1D1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EE2EFF-A6A6-3542-8196-17B72AF9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B3EB51-D4A6-2E96-9512-1F3A1531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C947-4E57-421C-A383-62A893626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99B262-7727-238B-29A3-95679383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4521-C229-428F-84F3-81CAB448A1D1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E1C908-EEAF-798C-EDF5-9279E0B6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55F5F-FB1B-F443-0404-552B92C5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C947-4E57-421C-A383-62A893626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7C9F8-6577-75CB-92B7-B9014081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881E5-9D59-D93D-5D78-DDB9797D3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72880-FB6F-7228-AAD8-14DED4E90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46328-C98D-E236-37F5-6A117951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4521-C229-428F-84F3-81CAB448A1D1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53E06-40CC-79AD-9766-58032386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7B4CB-2C4A-8433-961E-1F9D857D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C947-4E57-421C-A383-62A893626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4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81913-51DB-B208-1987-4C4D785C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58B8D3-0E82-96C9-FAA6-E511736BC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D27F8-CE15-77FF-E3BD-D7C8F192E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2AE8D-9C2F-984E-30AC-D81A8613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4521-C229-428F-84F3-81CAB448A1D1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879B1-500B-3161-0BE8-DBB32B76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F497C-6550-B7E9-6BE0-2B5FF105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C947-4E57-421C-A383-62A893626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6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E3B9D7-58FA-0171-4C57-B215A369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88E9F-B95B-9F18-67AC-7A751F085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C9BBC-D059-2008-6EEF-53E1D4E38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64521-C229-428F-84F3-81CAB448A1D1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745B7-1445-0721-D828-B2A456F2C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8ED59-88DD-48CC-C0F2-92B5ADADC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7C947-4E57-421C-A383-62A893626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luogu.com.cn/problem/P138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nblogs.com/csai-H/p/16931333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luogu.com.cn/problem/P10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uogu.com.cn/problem/P236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9A58-D21D-49CF-B992-2C867BBBA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算法竞赛速成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07CE5-0A33-330F-00E2-5AA64FE8A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前缀和 差分 </a:t>
            </a:r>
            <a:r>
              <a:rPr lang="en-US" altLang="zh-CN" dirty="0"/>
              <a:t>&amp; </a:t>
            </a:r>
            <a:r>
              <a:rPr lang="zh-CN" altLang="en-US" dirty="0"/>
              <a:t>二分</a:t>
            </a:r>
          </a:p>
        </p:txBody>
      </p:sp>
    </p:spTree>
    <p:extLst>
      <p:ext uri="{BB962C8B-B14F-4D97-AF65-F5344CB8AC3E}">
        <p14:creationId xmlns:p14="http://schemas.microsoft.com/office/powerpoint/2010/main" val="150227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6B350-02B3-2281-EE7D-785D439A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从一维推广到二维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8A4AE-CECA-9208-B994-B8882553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对于二维数组</a:t>
            </a:r>
            <a:r>
              <a:rPr lang="en-US" altLang="zh-CN" dirty="0"/>
              <a:t>a</a:t>
            </a:r>
            <a:r>
              <a:rPr lang="zh-CN" altLang="en-US" dirty="0"/>
              <a:t>，我们可以定义</a:t>
            </a:r>
            <a:r>
              <a:rPr lang="en-US" altLang="zh-CN" dirty="0"/>
              <a:t>a</a:t>
            </a:r>
            <a:r>
              <a:rPr lang="zh-CN" altLang="en-US" dirty="0"/>
              <a:t>数组的二维前缀和数组</a:t>
            </a:r>
            <a:r>
              <a:rPr lang="en-US" altLang="zh-CN" dirty="0"/>
              <a:t>sum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B334D9-9037-E98C-0EFB-C048BB62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45" y="3115243"/>
            <a:ext cx="6542200" cy="171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3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E5B6C-B16F-B15D-B3B2-9CC3EE16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考虑如何求出一个二维数组的前缀和数组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3F243C-8E25-FB87-E708-EAD3DD87D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2594"/>
            <a:ext cx="8185571" cy="3149762"/>
          </a:xfrm>
        </p:spPr>
      </p:pic>
    </p:spTree>
    <p:extLst>
      <p:ext uri="{BB962C8B-B14F-4D97-AF65-F5344CB8AC3E}">
        <p14:creationId xmlns:p14="http://schemas.microsoft.com/office/powerpoint/2010/main" val="331070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7D95-93ED-ED7D-E75A-4B6389F6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由此得到递推公式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B27B8A-4842-7581-70FE-8BE0E516C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930" y="1690688"/>
            <a:ext cx="9148294" cy="87891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1A3053-CE65-B95B-2965-15783EF49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30" y="2945228"/>
            <a:ext cx="9162301" cy="293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B9C4F-B2B9-9CE7-51B6-F14D8B4D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再再引出一个问题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025EC-66C4-1C33-44DA-19BB6F49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给定一个矩阵</a:t>
            </a:r>
            <a:r>
              <a:rPr lang="en-US" altLang="zh-CN" sz="2400" dirty="0"/>
              <a:t>a</a:t>
            </a:r>
            <a:r>
              <a:rPr lang="zh-CN" altLang="en-US" sz="2400" dirty="0"/>
              <a:t>，左上点</a:t>
            </a:r>
            <a:r>
              <a:rPr lang="en-US" altLang="zh-CN" sz="2400" dirty="0"/>
              <a:t>(x1,y1)</a:t>
            </a:r>
            <a:r>
              <a:rPr lang="zh-CN" altLang="en-US" sz="2400" dirty="0"/>
              <a:t>，右下点</a:t>
            </a:r>
            <a:r>
              <a:rPr lang="en-US" altLang="zh-CN" sz="2400" dirty="0"/>
              <a:t>(x2,y2)</a:t>
            </a:r>
            <a:r>
              <a:rPr lang="zh-CN" altLang="en-US" sz="2400" dirty="0"/>
              <a:t>，我们如何利用前缀和数组查询这两个点围成的子矩阵的元素和呢？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3EF673-5C4C-913B-96E7-148A049B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2" y="2851885"/>
            <a:ext cx="9633851" cy="13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C5287-E8A4-0E56-C48D-C1CDDA4F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二维前缀和例题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938B6-90AE-1E2A-59ED-B99FE50D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u="sng" dirty="0">
                <a:solidFill>
                  <a:srgbClr val="467886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https://www.luogu.com.cn/problem/P1387</a:t>
            </a:r>
            <a:endParaRPr lang="en-US" altLang="zh-CN" sz="1800" u="sng" dirty="0">
              <a:solidFill>
                <a:srgbClr val="467886"/>
              </a:solidFill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F9DB92-165F-B8CB-433E-E80B3206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8010"/>
            <a:ext cx="9512789" cy="41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7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8789E-60B5-61FA-F738-4E91B1EF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6661C-5D00-040E-D5B6-1A728CC0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https://www.cnblogs.com/csai-H/p/16931333.html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687DFD-2335-1BA7-1E77-91441528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8014"/>
            <a:ext cx="5087679" cy="293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06A7-B839-D9B0-5388-D335A665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7DAC7-E4B8-4B32-12FB-7F81E510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游戏规则： </a:t>
            </a:r>
            <a:endParaRPr lang="zh-CN" altLang="en-US" sz="2400" dirty="0"/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系统会随机生成一个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1024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的数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endParaRPr lang="zh-CN" altLang="en-US" sz="2400" dirty="0"/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每次你可以输入一个数 </a:t>
            </a:r>
            <a:endParaRPr lang="zh-CN" altLang="en-US" sz="2400" dirty="0"/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系统会告诉你，你输入的数是偏大还是偏小，又或者你猜对了 </a:t>
            </a:r>
            <a:endParaRPr lang="zh-CN" altLang="en-US" sz="2400" dirty="0"/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你只有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次机会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584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6F085-08EE-A166-14BC-26CF1C0B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3E9DF-33B1-B080-BF6F-8185DF1E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不难发现，我们每次猜数都能根据已知的信息缩小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的范围。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我们令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l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最小可能是多少，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最大可能是多少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当我们猜一个数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的范围会被缩小到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l~y-1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或者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y+1~r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如果我们取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y=(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l+r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)/2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，那么每次猜数都可以将范围减半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log2 1024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=10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次后，范围大小就会变为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次一定能把数猜出来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987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AEA4C-42DE-4CED-5AEB-53BF6DFC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E53D8-B7D1-E3AB-B0A8-3CC38A0C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对于一个有序数组</a:t>
            </a:r>
            <a:r>
              <a:rPr lang="en-US" altLang="zh-CN" sz="2400" dirty="0"/>
              <a:t>a</a:t>
            </a:r>
            <a:r>
              <a:rPr lang="zh-CN" altLang="en-US" sz="2400" dirty="0"/>
              <a:t>，我们可以在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的时间内查找这个元素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P.S.</a:t>
            </a:r>
            <a:r>
              <a:rPr lang="zh-CN" altLang="en-US" sz="2400" dirty="0"/>
              <a:t>在</a:t>
            </a:r>
            <a:r>
              <a:rPr lang="en-US" altLang="zh-CN" sz="2400" dirty="0"/>
              <a:t>STL</a:t>
            </a:r>
            <a:r>
              <a:rPr lang="zh-CN" altLang="en-US" sz="2400" dirty="0"/>
              <a:t>中提供了查找首个不小于定值</a:t>
            </a:r>
            <a:r>
              <a:rPr lang="en-US" altLang="zh-CN" sz="2400" dirty="0"/>
              <a:t>x</a:t>
            </a:r>
            <a:r>
              <a:rPr lang="zh-CN" altLang="en-US" sz="2400" dirty="0"/>
              <a:t>的元素的函数</a:t>
            </a:r>
            <a:r>
              <a:rPr lang="en-US" altLang="zh-CN" sz="2400" dirty="0"/>
              <a:t>std::</a:t>
            </a:r>
            <a:r>
              <a:rPr lang="en-US" altLang="zh-CN" sz="2400" dirty="0" err="1"/>
              <a:t>lowerbound</a:t>
            </a:r>
            <a:r>
              <a:rPr lang="zh-CN" altLang="en-US" sz="2400" dirty="0"/>
              <a:t>与查找首个大于定值</a:t>
            </a:r>
            <a:r>
              <a:rPr lang="en-US" altLang="zh-CN" sz="2400" dirty="0"/>
              <a:t>x</a:t>
            </a:r>
            <a:r>
              <a:rPr lang="zh-CN" altLang="en-US" sz="2400" dirty="0"/>
              <a:t>的元素的函数</a:t>
            </a:r>
            <a:r>
              <a:rPr lang="en-US" altLang="zh-CN" sz="2400" dirty="0"/>
              <a:t>std::</a:t>
            </a:r>
            <a:r>
              <a:rPr lang="en-US" altLang="zh-CN" sz="2400" dirty="0" err="1"/>
              <a:t>upperbound</a:t>
            </a:r>
            <a:r>
              <a:rPr lang="zh-CN" altLang="en-US" sz="2400" dirty="0"/>
              <a:t>，两个函数都基于二分查找实现</a:t>
            </a:r>
          </a:p>
        </p:txBody>
      </p:sp>
    </p:spTree>
    <p:extLst>
      <p:ext uri="{BB962C8B-B14F-4D97-AF65-F5344CB8AC3E}">
        <p14:creationId xmlns:p14="http://schemas.microsoft.com/office/powerpoint/2010/main" val="43910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25AF1-F100-BF82-5EB6-37DE800F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6E5FC-82FC-7FEB-748F-5D5B740E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二分实际上分的是答案，分出答案后将这个答案代入检验是否合法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E853C1-C70B-B61A-B2C1-D0B6CCBA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64" y="2633613"/>
            <a:ext cx="6847578" cy="40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E0BF0-BF37-8AA6-27C8-9D67D21E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C5B61-1ECB-2BF1-64F1-4C1E3905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前缀和 差分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什么是前缀和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前缀和的应用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什么是差分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差分的应用</a:t>
            </a:r>
            <a:endParaRPr lang="en-US" altLang="zh-CN" sz="2000" dirty="0"/>
          </a:p>
          <a:p>
            <a:r>
              <a:rPr lang="zh-CN" altLang="en-US" dirty="0"/>
              <a:t>二分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       二分查找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dirty="0"/>
              <a:t>整数二分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实数二分</a:t>
            </a:r>
          </a:p>
        </p:txBody>
      </p:sp>
    </p:spTree>
    <p:extLst>
      <p:ext uri="{BB962C8B-B14F-4D97-AF65-F5344CB8AC3E}">
        <p14:creationId xmlns:p14="http://schemas.microsoft.com/office/powerpoint/2010/main" val="31442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F791B-F15A-0862-EB63-A7F53088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25575-24E3-EF00-A64C-BB82FBAA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879"/>
            <a:ext cx="10515600" cy="4823084"/>
          </a:xfrm>
        </p:spPr>
        <p:txBody>
          <a:bodyPr/>
          <a:lstStyle/>
          <a:p>
            <a:r>
              <a:rPr lang="zh-CN" altLang="en-US" dirty="0"/>
              <a:t>如果你要使用二分算法，那么必须具备的条件是</a:t>
            </a:r>
            <a:endParaRPr lang="en-US" altLang="zh-CN" dirty="0"/>
          </a:p>
          <a:p>
            <a:pPr lvl="1"/>
            <a:r>
              <a:rPr lang="zh-CN" altLang="en-US" dirty="0"/>
              <a:t>单调性</a:t>
            </a:r>
            <a:endParaRPr lang="en-US" altLang="zh-CN" dirty="0"/>
          </a:p>
          <a:p>
            <a:pPr lvl="1"/>
            <a:r>
              <a:rPr lang="en-US" altLang="zh-CN" dirty="0"/>
              <a:t>check</a:t>
            </a:r>
            <a:r>
              <a:rPr lang="zh-CN" altLang="en-US" dirty="0"/>
              <a:t>函数可写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https://www.luogu.com.cn/problem/P2678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22DB6-51AD-8D7E-DC91-E288B461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29" y="3040869"/>
            <a:ext cx="9569942" cy="3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3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2AF6A-52F8-65B6-21BC-44006FF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实数二分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071D3-68DD-C697-D553-30FB064B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理论上二分是可以无限分割的，我们之前学习的整数二分相当于把二分的精度定在了“整数”</a:t>
            </a:r>
            <a:endParaRPr lang="en-US" altLang="zh-CN" sz="2400" dirty="0"/>
          </a:p>
          <a:p>
            <a:r>
              <a:rPr lang="zh-CN" altLang="en-US" sz="2400" dirty="0"/>
              <a:t>而实数二分的思路和整数二分几乎一样，只需要多引入一个参数来确定二分的精度即可</a:t>
            </a:r>
          </a:p>
        </p:txBody>
      </p:sp>
    </p:spTree>
    <p:extLst>
      <p:ext uri="{BB962C8B-B14F-4D97-AF65-F5344CB8AC3E}">
        <p14:creationId xmlns:p14="http://schemas.microsoft.com/office/powerpoint/2010/main" val="272248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07FD1-C700-B0BC-01A3-BBD2F2E5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4FBD9-BA13-4887-A640-0FA3FC8D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实数二分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https://www.luogu.com.cn/problem/P1024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160F03-AAD0-0172-102F-104E6E97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081"/>
            <a:ext cx="9474687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7ABD5-E9E3-024E-0BE7-8598D10F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E45A8-B86E-F6E2-51DD-4E07A207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先引出一个问题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现给一个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1e5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的数组，有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次询问，每次询问给你一个区间，要求你输出这个区间的所有元素总和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65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54497-B549-3445-DBA8-BF01B173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CA764-4F00-62DA-4513-DF4E96CA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朴素做法</a:t>
            </a:r>
            <a:endParaRPr lang="en-US" altLang="zh-CN" dirty="0"/>
          </a:p>
          <a:p>
            <a:r>
              <a:rPr lang="zh-CN" altLang="en-US" sz="2400" dirty="0"/>
              <a:t>根据每次询问给的区间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]</a:t>
            </a:r>
            <a:r>
              <a:rPr lang="zh-CN" altLang="en-US" sz="2400" dirty="0"/>
              <a:t>把</a:t>
            </a:r>
            <a:r>
              <a:rPr lang="en-US" altLang="zh-CN" sz="2400" dirty="0"/>
              <a:t>[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]</a:t>
            </a:r>
            <a:r>
              <a:rPr lang="zh-CN" altLang="en-US" sz="2400" dirty="0"/>
              <a:t>的所有元素都遍历一遍</a:t>
            </a:r>
            <a:endParaRPr lang="en-US" altLang="zh-CN" sz="24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				</a:t>
            </a:r>
            <a:r>
              <a:rPr lang="zh-CN" altLang="en-US" sz="2400" dirty="0"/>
              <a:t>但是这个过程的复杂度为</a:t>
            </a:r>
            <a:r>
              <a:rPr lang="en-US" altLang="zh-CN" sz="2400" dirty="0"/>
              <a:t>O(n^2)</a:t>
            </a:r>
            <a:r>
              <a:rPr lang="zh-CN" altLang="en-US" sz="2400" dirty="0"/>
              <a:t>，  </a:t>
            </a:r>
            <a:r>
              <a:rPr lang="en-US" altLang="zh-CN" sz="2400" dirty="0"/>
              <a:t>					           </a:t>
            </a:r>
            <a:r>
              <a:rPr lang="zh-CN" altLang="en-US" sz="2400" dirty="0"/>
              <a:t>无法通过</a:t>
            </a:r>
            <a:r>
              <a:rPr lang="en-US" altLang="zh-CN" sz="2400" dirty="0"/>
              <a:t>1e5</a:t>
            </a:r>
            <a:r>
              <a:rPr lang="zh-CN" altLang="en-US" sz="2400" dirty="0"/>
              <a:t>的数据，考虑优化</a:t>
            </a:r>
            <a:endParaRPr lang="en-US" altLang="zh-CN" sz="24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330C52-5D15-11BC-CC09-8E71BC14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48" y="3034665"/>
            <a:ext cx="4381725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1820E-371B-77E9-7611-518C1EB2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2C96E-8AA0-B805-767B-A7664F7A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44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我们定义数组</a:t>
            </a:r>
            <a:r>
              <a:rPr lang="en-US" altLang="zh-CN" sz="2400" dirty="0"/>
              <a:t>sum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根据此定义有：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于是我们就得到了一个可以在</a:t>
            </a:r>
            <a:r>
              <a:rPr lang="en-US" altLang="zh-CN" sz="2400" dirty="0"/>
              <a:t>O(1)</a:t>
            </a:r>
            <a:r>
              <a:rPr lang="zh-CN" altLang="en-US" sz="2400" dirty="0"/>
              <a:t>时间查询区间和的方法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2F9F76-7F24-B4AF-DEA0-FEB02EA3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80" y="2317636"/>
            <a:ext cx="2228965" cy="6858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A4416A-70A9-4898-BCAB-E582DB15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80" y="3759480"/>
            <a:ext cx="6712295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1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32E1A-2664-7E41-C51E-55FFFAC4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68436-5ED2-EFF1-5F31-54956341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4"/>
            <a:ext cx="10515600" cy="4351338"/>
          </a:xfrm>
        </p:spPr>
        <p:txBody>
          <a:bodyPr/>
          <a:lstStyle/>
          <a:p>
            <a:r>
              <a:rPr lang="en-US" altLang="zh-CN" dirty="0"/>
              <a:t>https://www.luogu.com.cn/problem/B3612</a:t>
            </a:r>
          </a:p>
          <a:p>
            <a:r>
              <a:rPr lang="zh-CN" altLang="en-US" dirty="0"/>
              <a:t>代码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7D9439-35AB-E205-3357-77E48252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82" y="2938537"/>
            <a:ext cx="6764992" cy="324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08147-C2A9-1C1F-99FB-66E5EB33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DE4EB-1672-2517-F011-197D41EF5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再引出一个问题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4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现给一个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1e5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的数组，有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次操作，每次操作给你一个区间，与一个值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，要求把这个区间内的所有元素都加上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  <a:p>
            <a:r>
              <a:rPr lang="en-US" altLang="zh-CN" sz="2400" dirty="0"/>
              <a:t>q</a:t>
            </a:r>
            <a:r>
              <a:rPr lang="zh-CN" altLang="en-US" sz="2400" dirty="0"/>
              <a:t>次操作结束后给出一个询问，问第</a:t>
            </a:r>
            <a:r>
              <a:rPr lang="en-US" altLang="zh-CN" sz="2400" dirty="0"/>
              <a:t>pos</a:t>
            </a:r>
            <a:r>
              <a:rPr lang="zh-CN" altLang="en-US" sz="2400" dirty="0"/>
              <a:t>个元素的值是多少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70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257C5-BB75-33F8-50DD-41BC907F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5965A-77F5-3049-3D02-8CB13C66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为了解决此类多次区间修改，单次单点查询的问题，我们引入差分数组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A989AD-2CEF-8711-BD9E-BC858CCA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53" y="3079200"/>
            <a:ext cx="5893201" cy="16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8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A15A9-808A-FAEF-3704-23E91A83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277D2-E831-C343-32FD-6D4FC3D0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945"/>
            <a:ext cx="10515600" cy="4108018"/>
          </a:xfrm>
        </p:spPr>
        <p:txBody>
          <a:bodyPr>
            <a:normAutofit/>
          </a:bodyPr>
          <a:lstStyle/>
          <a:p>
            <a:r>
              <a:rPr lang="en-US" altLang="zh-CN" sz="1800" u="sng" dirty="0">
                <a:solidFill>
                  <a:srgbClr val="467886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https://www.luogu.com.cn/problem/P2367</a:t>
            </a:r>
            <a:endParaRPr lang="en-US" altLang="zh-CN" sz="2400" dirty="0"/>
          </a:p>
          <a:p>
            <a:r>
              <a:rPr lang="zh-CN" altLang="en-US" sz="2400" dirty="0"/>
              <a:t>考虑差分数组的性质</a:t>
            </a:r>
            <a:endParaRPr lang="en-US" altLang="zh-CN" sz="2400" dirty="0"/>
          </a:p>
          <a:p>
            <a:r>
              <a:rPr lang="zh-CN" altLang="en-US" sz="2400" dirty="0"/>
              <a:t>手推一下可以发现，把</a:t>
            </a:r>
            <a:r>
              <a:rPr lang="en-US" altLang="zh-CN" sz="2400" dirty="0" err="1"/>
              <a:t>minuss_i</a:t>
            </a:r>
            <a:r>
              <a:rPr lang="zh-CN" altLang="en-US" sz="2400" dirty="0"/>
              <a:t>加</a:t>
            </a:r>
            <a:r>
              <a:rPr lang="en-US" altLang="zh-CN" sz="2400" dirty="0"/>
              <a:t>x</a:t>
            </a:r>
            <a:r>
              <a:rPr lang="zh-CN" altLang="en-US" sz="2400" dirty="0"/>
              <a:t>相当于把</a:t>
            </a:r>
            <a:r>
              <a:rPr lang="en-US" altLang="zh-CN" sz="2400" dirty="0"/>
              <a:t>a</a:t>
            </a:r>
            <a:r>
              <a:rPr lang="zh-CN" altLang="en-US" sz="2400" dirty="0"/>
              <a:t>数组中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到</a:t>
            </a:r>
            <a:r>
              <a:rPr lang="en-US" altLang="zh-CN" sz="2400" dirty="0"/>
              <a:t>n</a:t>
            </a:r>
            <a:r>
              <a:rPr lang="zh-CN" altLang="en-US" sz="2400" dirty="0"/>
              <a:t>的所有元素都加上</a:t>
            </a:r>
            <a:r>
              <a:rPr lang="en-US" altLang="zh-CN" sz="2400" dirty="0"/>
              <a:t>x</a:t>
            </a:r>
          </a:p>
          <a:p>
            <a:r>
              <a:rPr lang="zh-CN" altLang="en-US" sz="2400" dirty="0"/>
              <a:t>由此我们就得到了一种可以在</a:t>
            </a:r>
            <a:r>
              <a:rPr lang="en-US" altLang="zh-CN" sz="2400" dirty="0"/>
              <a:t>O(1)</a:t>
            </a:r>
            <a:r>
              <a:rPr lang="zh-CN" altLang="en-US" sz="2400" dirty="0"/>
              <a:t>时间内进行区间修改的数据结构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CA8ED-4DEF-0985-FF40-94756E02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301" y="4122954"/>
            <a:ext cx="6674557" cy="16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3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827</Words>
  <Application>Microsoft Office PowerPoint</Application>
  <PresentationFormat>宽屏</PresentationFormat>
  <Paragraphs>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算法竞赛速成</vt:lpstr>
      <vt:lpstr>目录</vt:lpstr>
      <vt:lpstr>前缀和</vt:lpstr>
      <vt:lpstr>前缀和</vt:lpstr>
      <vt:lpstr>前缀和</vt:lpstr>
      <vt:lpstr>前缀和</vt:lpstr>
      <vt:lpstr>差分</vt:lpstr>
      <vt:lpstr>差分</vt:lpstr>
      <vt:lpstr>差分</vt:lpstr>
      <vt:lpstr>从一维推广到二维</vt:lpstr>
      <vt:lpstr>考虑如何求出一个二维数组的前缀和数组</vt:lpstr>
      <vt:lpstr>由此得到递推公式</vt:lpstr>
      <vt:lpstr>再再引出一个问题</vt:lpstr>
      <vt:lpstr>二维前缀和例题</vt:lpstr>
      <vt:lpstr>二维差分</vt:lpstr>
      <vt:lpstr>二分</vt:lpstr>
      <vt:lpstr>二分</vt:lpstr>
      <vt:lpstr>二分</vt:lpstr>
      <vt:lpstr>二分</vt:lpstr>
      <vt:lpstr>二分</vt:lpstr>
      <vt:lpstr>实数二分</vt:lpstr>
      <vt:lpstr>二分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TianLang Guo</dc:creator>
  <cp:lastModifiedBy>TianLang Guo</cp:lastModifiedBy>
  <cp:revision>11</cp:revision>
  <dcterms:created xsi:type="dcterms:W3CDTF">2024-10-27T08:57:42Z</dcterms:created>
  <dcterms:modified xsi:type="dcterms:W3CDTF">2024-11-03T07:54:50Z</dcterms:modified>
</cp:coreProperties>
</file>