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1" r:id="rId1"/>
    <p:sldMasterId id="2147483652" r:id="rId2"/>
  </p:sldMasterIdLst>
  <p:notesMasterIdLst>
    <p:notesMasterId r:id="rId26"/>
  </p:notesMasterIdLst>
  <p:sldIdLst>
    <p:sldId id="4706" r:id="rId3"/>
    <p:sldId id="4702" r:id="rId4"/>
    <p:sldId id="257" r:id="rId5"/>
    <p:sldId id="337" r:id="rId6"/>
    <p:sldId id="604" r:id="rId7"/>
    <p:sldId id="342" r:id="rId8"/>
    <p:sldId id="332" r:id="rId9"/>
    <p:sldId id="288" r:id="rId10"/>
    <p:sldId id="309" r:id="rId11"/>
    <p:sldId id="386" r:id="rId12"/>
    <p:sldId id="385" r:id="rId13"/>
    <p:sldId id="626" r:id="rId14"/>
    <p:sldId id="313" r:id="rId15"/>
    <p:sldId id="4705" r:id="rId16"/>
    <p:sldId id="4704" r:id="rId17"/>
    <p:sldId id="305" r:id="rId18"/>
    <p:sldId id="266" r:id="rId19"/>
    <p:sldId id="318" r:id="rId20"/>
    <p:sldId id="317" r:id="rId21"/>
    <p:sldId id="319" r:id="rId22"/>
    <p:sldId id="326" r:id="rId23"/>
    <p:sldId id="316" r:id="rId24"/>
    <p:sldId id="267"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D0FB5BF2-F7C3-4206-A8AA-3E959C98CD9C}">
          <p14:sldIdLst>
            <p14:sldId id="4706"/>
            <p14:sldId id="4702"/>
            <p14:sldId id="257"/>
            <p14:sldId id="337"/>
            <p14:sldId id="604"/>
            <p14:sldId id="342"/>
            <p14:sldId id="332"/>
          </p14:sldIdLst>
        </p14:section>
        <p14:section name="Untitled Section" id="{F7D0C591-9D4C-4BB3-8F67-C879348FE5F3}">
          <p14:sldIdLst>
            <p14:sldId id="288"/>
            <p14:sldId id="309"/>
            <p14:sldId id="386"/>
            <p14:sldId id="385"/>
            <p14:sldId id="626"/>
            <p14:sldId id="313"/>
            <p14:sldId id="4705"/>
            <p14:sldId id="4704"/>
            <p14:sldId id="305"/>
            <p14:sldId id="266"/>
            <p14:sldId id="318"/>
            <p14:sldId id="317"/>
            <p14:sldId id="319"/>
            <p14:sldId id="326"/>
            <p14:sldId id="316"/>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 MUTABAZI" initials="EM" lastIdx="1" clrIdx="0">
    <p:extLst>
      <p:ext uri="{19B8F6BF-5375-455C-9EA6-DF929625EA0E}">
        <p15:presenceInfo xmlns:p15="http://schemas.microsoft.com/office/powerpoint/2012/main" userId="53737c6ac2c3f9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7138C4-888C-45B9-8EE4-CCD0E19708F9}">
  <a:tblStyle styleId="{A27138C4-888C-45B9-8EE4-CCD0E19708F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40" autoAdjust="0"/>
  </p:normalViewPr>
  <p:slideViewPr>
    <p:cSldViewPr snapToGrid="0">
      <p:cViewPr varScale="1">
        <p:scale>
          <a:sx n="113" d="100"/>
          <a:sy n="113" d="100"/>
        </p:scale>
        <p:origin x="474" y="114"/>
      </p:cViewPr>
      <p:guideLst>
        <p:guide orient="horz" pos="2160"/>
        <p:guide pos="3840"/>
      </p:guideLst>
    </p:cSldViewPr>
  </p:slideViewPr>
  <p:notesTextViewPr>
    <p:cViewPr>
      <p:scale>
        <a:sx n="1" d="1"/>
        <a:sy n="1" d="1"/>
      </p:scale>
      <p:origin x="0" y="0"/>
    </p:cViewPr>
  </p:notesTextViewPr>
  <p:notesViewPr>
    <p:cSldViewPr snapToGrid="0">
      <p:cViewPr varScale="1">
        <p:scale>
          <a:sx n="86" d="100"/>
          <a:sy n="86" d="100"/>
        </p:scale>
        <p:origin x="301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sng" strike="noStrike" kern="1200" spc="0" baseline="0">
                <a:solidFill>
                  <a:srgbClr val="0070C0"/>
                </a:solidFill>
                <a:latin typeface="Bahnschrift" panose="020B0502040204020203" pitchFamily="34" charset="0"/>
                <a:ea typeface="+mn-ea"/>
                <a:cs typeface="+mn-cs"/>
              </a:defRPr>
            </a:pPr>
            <a:r>
              <a:rPr lang="en-US" b="1" u="sng">
                <a:solidFill>
                  <a:srgbClr val="0070C0"/>
                </a:solidFill>
                <a:latin typeface="Bahnschrift" panose="020B0502040204020203" pitchFamily="34" charset="0"/>
              </a:rPr>
              <a:t>Real</a:t>
            </a:r>
            <a:r>
              <a:rPr lang="en-US" b="1" u="sng" baseline="0">
                <a:solidFill>
                  <a:srgbClr val="0070C0"/>
                </a:solidFill>
                <a:latin typeface="Bahnschrift" panose="020B0502040204020203" pitchFamily="34" charset="0"/>
              </a:rPr>
              <a:t> </a:t>
            </a:r>
            <a:r>
              <a:rPr lang="en-US" b="1" u="sng">
                <a:solidFill>
                  <a:srgbClr val="0070C0"/>
                </a:solidFill>
                <a:latin typeface="Bahnschrift" panose="020B0502040204020203" pitchFamily="34" charset="0"/>
              </a:rPr>
              <a:t>GDP</a:t>
            </a:r>
            <a:r>
              <a:rPr lang="en-US" b="1" u="sng" baseline="0">
                <a:solidFill>
                  <a:srgbClr val="0070C0"/>
                </a:solidFill>
                <a:latin typeface="Bahnschrift" panose="020B0502040204020203" pitchFamily="34" charset="0"/>
              </a:rPr>
              <a:t>, Growth in YoY %Change</a:t>
            </a:r>
          </a:p>
          <a:p>
            <a:pPr>
              <a:defRPr b="1" u="sng">
                <a:solidFill>
                  <a:srgbClr val="0070C0"/>
                </a:solidFill>
                <a:latin typeface="Bahnschrift" panose="020B0502040204020203" pitchFamily="34" charset="0"/>
              </a:defRPr>
            </a:pPr>
            <a:r>
              <a:rPr lang="en-US" b="1" u="sng" baseline="0">
                <a:solidFill>
                  <a:srgbClr val="0070C0"/>
                </a:solidFill>
                <a:latin typeface="Bahnschrift" panose="020B0502040204020203" pitchFamily="34" charset="0"/>
              </a:rPr>
              <a:t> </a:t>
            </a:r>
            <a:endParaRPr lang="sl-SI" b="1" u="sng">
              <a:solidFill>
                <a:srgbClr val="0070C0"/>
              </a:solidFill>
              <a:latin typeface="Bahnschrift" panose="020B0502040204020203" pitchFamily="34" charset="0"/>
            </a:endParaRPr>
          </a:p>
        </c:rich>
      </c:tx>
      <c:overlay val="0"/>
      <c:spPr>
        <a:noFill/>
        <a:ln>
          <a:noFill/>
        </a:ln>
        <a:effectLst/>
      </c:spPr>
      <c:txPr>
        <a:bodyPr rot="0" spcFirstLastPara="1" vertOverflow="ellipsis" vert="horz" wrap="square" anchor="ctr" anchorCtr="1"/>
        <a:lstStyle/>
        <a:p>
          <a:pPr>
            <a:defRPr sz="1400" b="1" i="0" u="sng" strike="noStrike" kern="1200" spc="0" baseline="0">
              <a:solidFill>
                <a:srgbClr val="0070C0"/>
              </a:solidFill>
              <a:latin typeface="Bahnschrift" panose="020B0502040204020203" pitchFamily="34" charset="0"/>
              <a:ea typeface="+mn-ea"/>
              <a:cs typeface="+mn-cs"/>
            </a:defRPr>
          </a:pPr>
          <a:endParaRPr lang="sl-SI"/>
        </a:p>
      </c:txPr>
    </c:title>
    <c:autoTitleDeleted val="0"/>
    <c:plotArea>
      <c:layout>
        <c:manualLayout>
          <c:layoutTarget val="inner"/>
          <c:xMode val="edge"/>
          <c:yMode val="edge"/>
          <c:x val="0.10018960991944972"/>
          <c:y val="9.5279753473755807E-2"/>
          <c:w val="0.8986457040168766"/>
          <c:h val="0.66048946897429373"/>
        </c:manualLayout>
      </c:layout>
      <c:lineChart>
        <c:grouping val="standard"/>
        <c:varyColors val="0"/>
        <c:ser>
          <c:idx val="0"/>
          <c:order val="0"/>
          <c:tx>
            <c:strRef>
              <c:f>Sheet2!$B$5</c:f>
              <c:strCache>
                <c:ptCount val="1"/>
                <c:pt idx="0">
                  <c:v>Annual, Actual (---2024, 3Qos)</c:v>
                </c:pt>
              </c:strCache>
            </c:strRef>
          </c:tx>
          <c:spPr>
            <a:ln w="34925" cap="rnd" cmpd="sng">
              <a:solidFill>
                <a:sysClr val="windowText" lastClr="000000"/>
              </a:solidFill>
              <a:prstDash val="solid"/>
              <a:round/>
            </a:ln>
            <a:effectLst/>
          </c:spPr>
          <c:marker>
            <c:symbol val="circle"/>
            <c:size val="5"/>
            <c:spPr>
              <a:solidFill>
                <a:schemeClr val="accent1"/>
              </a:solidFill>
              <a:ln w="9525">
                <a:solidFill>
                  <a:schemeClr val="accent1"/>
                </a:solidFill>
              </a:ln>
              <a:effectLst/>
            </c:spPr>
          </c:marker>
          <c:dPt>
            <c:idx val="10"/>
            <c:marker>
              <c:symbol val="circle"/>
              <c:size val="5"/>
              <c:spPr>
                <a:solidFill>
                  <a:schemeClr val="accent1"/>
                </a:solidFill>
                <a:ln w="79375">
                  <a:solidFill>
                    <a:schemeClr val="accent1"/>
                  </a:solidFill>
                </a:ln>
                <a:effectLst/>
              </c:spPr>
            </c:marker>
            <c:bubble3D val="0"/>
            <c:spPr>
              <a:ln w="15875" cap="rnd" cmpd="sng">
                <a:solidFill>
                  <a:sysClr val="windowText" lastClr="000000"/>
                </a:solidFill>
                <a:prstDash val="sysDash"/>
                <a:round/>
              </a:ln>
              <a:effectLst/>
            </c:spPr>
            <c:extLst>
              <c:ext xmlns:c16="http://schemas.microsoft.com/office/drawing/2014/chart" uri="{C3380CC4-5D6E-409C-BE32-E72D297353CC}">
                <c16:uniqueId val="{00000001-DB5F-4819-8CAE-395EFBE9D0F6}"/>
              </c:ext>
            </c:extLst>
          </c:dPt>
          <c:dLbls>
            <c:dLbl>
              <c:idx val="0"/>
              <c:delete val="1"/>
              <c:extLst>
                <c:ext xmlns:c15="http://schemas.microsoft.com/office/drawing/2012/chart" uri="{CE6537A1-D6FC-4f65-9D91-7224C49458BB}"/>
                <c:ext xmlns:c16="http://schemas.microsoft.com/office/drawing/2014/chart" uri="{C3380CC4-5D6E-409C-BE32-E72D297353CC}">
                  <c16:uniqueId val="{00000002-DB5F-4819-8CAE-395EFBE9D0F6}"/>
                </c:ext>
              </c:extLst>
            </c:dLbl>
            <c:dLbl>
              <c:idx val="1"/>
              <c:delete val="1"/>
              <c:extLst>
                <c:ext xmlns:c15="http://schemas.microsoft.com/office/drawing/2012/chart" uri="{CE6537A1-D6FC-4f65-9D91-7224C49458BB}"/>
                <c:ext xmlns:c16="http://schemas.microsoft.com/office/drawing/2014/chart" uri="{C3380CC4-5D6E-409C-BE32-E72D297353CC}">
                  <c16:uniqueId val="{00000003-DB5F-4819-8CAE-395EFBE9D0F6}"/>
                </c:ext>
              </c:extLst>
            </c:dLbl>
            <c:dLbl>
              <c:idx val="2"/>
              <c:delete val="1"/>
              <c:extLst>
                <c:ext xmlns:c15="http://schemas.microsoft.com/office/drawing/2012/chart" uri="{CE6537A1-D6FC-4f65-9D91-7224C49458BB}"/>
                <c:ext xmlns:c16="http://schemas.microsoft.com/office/drawing/2014/chart" uri="{C3380CC4-5D6E-409C-BE32-E72D297353CC}">
                  <c16:uniqueId val="{00000004-DB5F-4819-8CAE-395EFBE9D0F6}"/>
                </c:ext>
              </c:extLst>
            </c:dLbl>
            <c:dLbl>
              <c:idx val="3"/>
              <c:delete val="1"/>
              <c:extLst>
                <c:ext xmlns:c15="http://schemas.microsoft.com/office/drawing/2012/chart" uri="{CE6537A1-D6FC-4f65-9D91-7224C49458BB}"/>
                <c:ext xmlns:c16="http://schemas.microsoft.com/office/drawing/2014/chart" uri="{C3380CC4-5D6E-409C-BE32-E72D297353CC}">
                  <c16:uniqueId val="{00000005-DB5F-4819-8CAE-395EFBE9D0F6}"/>
                </c:ext>
              </c:extLst>
            </c:dLbl>
            <c:dLbl>
              <c:idx val="4"/>
              <c:delete val="1"/>
              <c:extLst>
                <c:ext xmlns:c15="http://schemas.microsoft.com/office/drawing/2012/chart" uri="{CE6537A1-D6FC-4f65-9D91-7224C49458BB}"/>
                <c:ext xmlns:c16="http://schemas.microsoft.com/office/drawing/2014/chart" uri="{C3380CC4-5D6E-409C-BE32-E72D297353CC}">
                  <c16:uniqueId val="{00000006-DB5F-4819-8CAE-395EFBE9D0F6}"/>
                </c:ext>
              </c:extLst>
            </c:dLbl>
            <c:dLbl>
              <c:idx val="5"/>
              <c:delete val="1"/>
              <c:extLst>
                <c:ext xmlns:c15="http://schemas.microsoft.com/office/drawing/2012/chart" uri="{CE6537A1-D6FC-4f65-9D91-7224C49458BB}"/>
                <c:ext xmlns:c16="http://schemas.microsoft.com/office/drawing/2014/chart" uri="{C3380CC4-5D6E-409C-BE32-E72D297353CC}">
                  <c16:uniqueId val="{00000007-DB5F-4819-8CAE-395EFBE9D0F6}"/>
                </c:ext>
              </c:extLst>
            </c:dLbl>
            <c:dLbl>
              <c:idx val="6"/>
              <c:delete val="1"/>
              <c:extLst>
                <c:ext xmlns:c15="http://schemas.microsoft.com/office/drawing/2012/chart" uri="{CE6537A1-D6FC-4f65-9D91-7224C49458BB}"/>
                <c:ext xmlns:c16="http://schemas.microsoft.com/office/drawing/2014/chart" uri="{C3380CC4-5D6E-409C-BE32-E72D297353CC}">
                  <c16:uniqueId val="{00000008-DB5F-4819-8CAE-395EFBE9D0F6}"/>
                </c:ext>
              </c:extLst>
            </c:dLbl>
            <c:dLbl>
              <c:idx val="7"/>
              <c:delete val="1"/>
              <c:extLst>
                <c:ext xmlns:c15="http://schemas.microsoft.com/office/drawing/2012/chart" uri="{CE6537A1-D6FC-4f65-9D91-7224C49458BB}"/>
                <c:ext xmlns:c16="http://schemas.microsoft.com/office/drawing/2014/chart" uri="{C3380CC4-5D6E-409C-BE32-E72D297353CC}">
                  <c16:uniqueId val="{00000009-DB5F-4819-8CAE-395EFBE9D0F6}"/>
                </c:ext>
              </c:extLst>
            </c:dLbl>
            <c:dLbl>
              <c:idx val="8"/>
              <c:delete val="1"/>
              <c:extLst>
                <c:ext xmlns:c15="http://schemas.microsoft.com/office/drawing/2012/chart" uri="{CE6537A1-D6FC-4f65-9D91-7224C49458BB}"/>
                <c:ext xmlns:c16="http://schemas.microsoft.com/office/drawing/2014/chart" uri="{C3380CC4-5D6E-409C-BE32-E72D297353CC}">
                  <c16:uniqueId val="{0000000A-DB5F-4819-8CAE-395EFBE9D0F6}"/>
                </c:ext>
              </c:extLst>
            </c:dLbl>
            <c:dLbl>
              <c:idx val="10"/>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rgbClr val="C00000"/>
                      </a:solidFill>
                      <a:latin typeface="+mn-lt"/>
                      <a:ea typeface="+mn-ea"/>
                      <a:cs typeface="+mn-cs"/>
                    </a:defRPr>
                  </a:pPr>
                  <a:endParaRPr lang="en-RW"/>
                </a:p>
              </c:txPr>
              <c:dLblPos val="t"/>
              <c:showLegendKey val="0"/>
              <c:showVal val="1"/>
              <c:showCatName val="0"/>
              <c:showSerName val="0"/>
              <c:showPercent val="0"/>
              <c:showBubbleSize val="0"/>
              <c:extLst>
                <c:ext xmlns:c16="http://schemas.microsoft.com/office/drawing/2014/chart" uri="{C3380CC4-5D6E-409C-BE32-E72D297353CC}">
                  <c16:uniqueId val="{00000001-DB5F-4819-8CAE-395EFBE9D0F6}"/>
                </c:ext>
              </c:extLst>
            </c:dLbl>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ysClr val="windowText" lastClr="000000"/>
                    </a:solidFill>
                    <a:latin typeface="+mn-lt"/>
                    <a:ea typeface="+mn-ea"/>
                    <a:cs typeface="+mn-cs"/>
                  </a:defRPr>
                </a:pPr>
                <a:endParaRPr lang="en-R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Sheet2!$Q$2:$AA$2</c:f>
              <c:numCache>
                <c:formatCode>yyyy</c:formatCode>
                <c:ptCount val="11"/>
                <c:pt idx="0">
                  <c:v>41640</c:v>
                </c:pt>
                <c:pt idx="1">
                  <c:v>42005</c:v>
                </c:pt>
                <c:pt idx="2">
                  <c:v>42370</c:v>
                </c:pt>
                <c:pt idx="3">
                  <c:v>42736</c:v>
                </c:pt>
                <c:pt idx="4">
                  <c:v>43101</c:v>
                </c:pt>
                <c:pt idx="5">
                  <c:v>43466</c:v>
                </c:pt>
                <c:pt idx="6">
                  <c:v>43831</c:v>
                </c:pt>
                <c:pt idx="7">
                  <c:v>44197</c:v>
                </c:pt>
                <c:pt idx="8">
                  <c:v>44562</c:v>
                </c:pt>
                <c:pt idx="9">
                  <c:v>44927</c:v>
                </c:pt>
                <c:pt idx="10">
                  <c:v>45292</c:v>
                </c:pt>
              </c:numCache>
            </c:numRef>
          </c:cat>
          <c:val>
            <c:numRef>
              <c:f>Sheet2!$Q$5:$AA$5</c:f>
              <c:numCache>
                <c:formatCode>0.0%</c:formatCode>
                <c:ptCount val="11"/>
                <c:pt idx="0">
                  <c:v>6.2E-2</c:v>
                </c:pt>
                <c:pt idx="1">
                  <c:v>8.8999999999999996E-2</c:v>
                </c:pt>
                <c:pt idx="2">
                  <c:v>0.06</c:v>
                </c:pt>
                <c:pt idx="3">
                  <c:v>3.9E-2</c:v>
                </c:pt>
                <c:pt idx="4">
                  <c:v>8.5000000000000006E-2</c:v>
                </c:pt>
                <c:pt idx="5">
                  <c:v>9.4E-2</c:v>
                </c:pt>
                <c:pt idx="6">
                  <c:v>-3.4000000000000002E-2</c:v>
                </c:pt>
                <c:pt idx="7">
                  <c:v>0.109</c:v>
                </c:pt>
                <c:pt idx="8">
                  <c:v>8.2000000000000003E-2</c:v>
                </c:pt>
                <c:pt idx="9">
                  <c:v>8.2000000000000003E-2</c:v>
                </c:pt>
                <c:pt idx="10">
                  <c:v>9.1999999999999998E-2</c:v>
                </c:pt>
              </c:numCache>
            </c:numRef>
          </c:val>
          <c:smooth val="1"/>
          <c:extLst>
            <c:ext xmlns:c16="http://schemas.microsoft.com/office/drawing/2014/chart" uri="{C3380CC4-5D6E-409C-BE32-E72D297353CC}">
              <c16:uniqueId val="{0000000B-DB5F-4819-8CAE-395EFBE9D0F6}"/>
            </c:ext>
          </c:extLst>
        </c:ser>
        <c:ser>
          <c:idx val="1"/>
          <c:order val="1"/>
          <c:tx>
            <c:strRef>
              <c:f>Sheet2!$B$38</c:f>
              <c:strCache>
                <c:ptCount val="1"/>
                <c:pt idx="0">
                  <c:v>Average (2000-23)</c:v>
                </c:pt>
              </c:strCache>
            </c:strRef>
          </c:tx>
          <c:spPr>
            <a:ln w="28575" cap="rnd">
              <a:solidFill>
                <a:srgbClr val="ED7D31">
                  <a:lumMod val="40000"/>
                  <a:lumOff val="60000"/>
                </a:srgbClr>
              </a:solidFill>
              <a:round/>
            </a:ln>
            <a:effectLst/>
          </c:spPr>
          <c:marker>
            <c:symbol val="none"/>
          </c:marker>
          <c:cat>
            <c:numRef>
              <c:f>Sheet2!$Q$2:$AA$2</c:f>
              <c:numCache>
                <c:formatCode>yyyy</c:formatCode>
                <c:ptCount val="11"/>
                <c:pt idx="0">
                  <c:v>41640</c:v>
                </c:pt>
                <c:pt idx="1">
                  <c:v>42005</c:v>
                </c:pt>
                <c:pt idx="2">
                  <c:v>42370</c:v>
                </c:pt>
                <c:pt idx="3">
                  <c:v>42736</c:v>
                </c:pt>
                <c:pt idx="4">
                  <c:v>43101</c:v>
                </c:pt>
                <c:pt idx="5">
                  <c:v>43466</c:v>
                </c:pt>
                <c:pt idx="6">
                  <c:v>43831</c:v>
                </c:pt>
                <c:pt idx="7">
                  <c:v>44197</c:v>
                </c:pt>
                <c:pt idx="8">
                  <c:v>44562</c:v>
                </c:pt>
                <c:pt idx="9">
                  <c:v>44927</c:v>
                </c:pt>
                <c:pt idx="10">
                  <c:v>45292</c:v>
                </c:pt>
              </c:numCache>
            </c:numRef>
          </c:cat>
          <c:val>
            <c:numRef>
              <c:f>Sheet2!$Q$38:$AA$38</c:f>
              <c:numCache>
                <c:formatCode>0.0%</c:formatCode>
                <c:ptCount val="11"/>
                <c:pt idx="0">
                  <c:v>7.7399999999999997E-2</c:v>
                </c:pt>
                <c:pt idx="1">
                  <c:v>7.7399999999999997E-2</c:v>
                </c:pt>
                <c:pt idx="2">
                  <c:v>7.7399999999999997E-2</c:v>
                </c:pt>
                <c:pt idx="3">
                  <c:v>7.7399999999999997E-2</c:v>
                </c:pt>
                <c:pt idx="4">
                  <c:v>7.7399999999999997E-2</c:v>
                </c:pt>
                <c:pt idx="5">
                  <c:v>7.7399999999999997E-2</c:v>
                </c:pt>
                <c:pt idx="6">
                  <c:v>7.7399999999999997E-2</c:v>
                </c:pt>
                <c:pt idx="7">
                  <c:v>7.7399999999999997E-2</c:v>
                </c:pt>
                <c:pt idx="8">
                  <c:v>7.7399999999999997E-2</c:v>
                </c:pt>
                <c:pt idx="9">
                  <c:v>7.7399999999999997E-2</c:v>
                </c:pt>
                <c:pt idx="10">
                  <c:v>7.7399999999999997E-2</c:v>
                </c:pt>
              </c:numCache>
            </c:numRef>
          </c:val>
          <c:smooth val="0"/>
          <c:extLst>
            <c:ext xmlns:c16="http://schemas.microsoft.com/office/drawing/2014/chart" uri="{C3380CC4-5D6E-409C-BE32-E72D297353CC}">
              <c16:uniqueId val="{0000000C-DB5F-4819-8CAE-395EFBE9D0F6}"/>
            </c:ext>
          </c:extLst>
        </c:ser>
        <c:ser>
          <c:idx val="2"/>
          <c:order val="2"/>
          <c:tx>
            <c:strRef>
              <c:f>Sheet2!$B$4</c:f>
              <c:strCache>
                <c:ptCount val="1"/>
                <c:pt idx="0">
                  <c:v>Average, 2024 (3Qos+Q4 Forecast)</c:v>
                </c:pt>
              </c:strCache>
            </c:strRef>
          </c:tx>
          <c:spPr>
            <a:ln w="9525" cap="rnd">
              <a:solidFill>
                <a:srgbClr val="ED7D31">
                  <a:lumMod val="60000"/>
                  <a:lumOff val="40000"/>
                </a:srgbClr>
              </a:solidFill>
              <a:prstDash val="sysDash"/>
              <a:round/>
            </a:ln>
            <a:effectLst/>
          </c:spPr>
          <c:marker>
            <c:symbol val="circle"/>
            <c:size val="5"/>
            <c:spPr>
              <a:solidFill>
                <a:schemeClr val="accent3"/>
              </a:solidFill>
              <a:ln w="9525">
                <a:solidFill>
                  <a:schemeClr val="accent3"/>
                </a:solidFill>
              </a:ln>
              <a:effectLst/>
            </c:spPr>
          </c:marker>
          <c:dLbls>
            <c:dLbl>
              <c:idx val="10"/>
              <c:layout>
                <c:manualLayout>
                  <c:x val="-1.305367802476018E-4"/>
                  <c:y val="1.708625880178904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DB5F-4819-8CAE-395EFBE9D0F6}"/>
                </c:ext>
              </c:extLst>
            </c:dLbl>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rgbClr val="C00000"/>
                    </a:solidFill>
                    <a:latin typeface="+mn-lt"/>
                    <a:ea typeface="+mn-ea"/>
                    <a:cs typeface="+mn-cs"/>
                  </a:defRPr>
                </a:pPr>
                <a:endParaRPr lang="en-RW"/>
              </a:p>
            </c:txPr>
            <c:dLblPos val="b"/>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Sheet2!$Q$2:$AA$2</c:f>
              <c:numCache>
                <c:formatCode>yyyy</c:formatCode>
                <c:ptCount val="11"/>
                <c:pt idx="0">
                  <c:v>41640</c:v>
                </c:pt>
                <c:pt idx="1">
                  <c:v>42005</c:v>
                </c:pt>
                <c:pt idx="2">
                  <c:v>42370</c:v>
                </c:pt>
                <c:pt idx="3">
                  <c:v>42736</c:v>
                </c:pt>
                <c:pt idx="4">
                  <c:v>43101</c:v>
                </c:pt>
                <c:pt idx="5">
                  <c:v>43466</c:v>
                </c:pt>
                <c:pt idx="6">
                  <c:v>43831</c:v>
                </c:pt>
                <c:pt idx="7">
                  <c:v>44197</c:v>
                </c:pt>
                <c:pt idx="8">
                  <c:v>44562</c:v>
                </c:pt>
                <c:pt idx="9">
                  <c:v>44927</c:v>
                </c:pt>
                <c:pt idx="10">
                  <c:v>45292</c:v>
                </c:pt>
              </c:numCache>
            </c:numRef>
          </c:cat>
          <c:val>
            <c:numRef>
              <c:f>Sheet2!$Q$4:$AA$4</c:f>
              <c:numCache>
                <c:formatCode>0.0%</c:formatCode>
                <c:ptCount val="11"/>
                <c:pt idx="0">
                  <c:v>6.2E-2</c:v>
                </c:pt>
                <c:pt idx="1">
                  <c:v>8.8999999999999996E-2</c:v>
                </c:pt>
                <c:pt idx="2">
                  <c:v>0.06</c:v>
                </c:pt>
                <c:pt idx="3">
                  <c:v>3.9E-2</c:v>
                </c:pt>
                <c:pt idx="4">
                  <c:v>8.5000000000000006E-2</c:v>
                </c:pt>
                <c:pt idx="5">
                  <c:v>9.4E-2</c:v>
                </c:pt>
                <c:pt idx="6">
                  <c:v>-3.4000000000000002E-2</c:v>
                </c:pt>
                <c:pt idx="7">
                  <c:v>0.109</c:v>
                </c:pt>
                <c:pt idx="8">
                  <c:v>8.2000000000000003E-2</c:v>
                </c:pt>
                <c:pt idx="9">
                  <c:v>8.2000000000000003E-2</c:v>
                </c:pt>
                <c:pt idx="10">
                  <c:v>8.5000000000000006E-2</c:v>
                </c:pt>
              </c:numCache>
            </c:numRef>
          </c:val>
          <c:smooth val="1"/>
          <c:extLst>
            <c:ext xmlns:c16="http://schemas.microsoft.com/office/drawing/2014/chart" uri="{C3380CC4-5D6E-409C-BE32-E72D297353CC}">
              <c16:uniqueId val="{0000000E-DB5F-4819-8CAE-395EFBE9D0F6}"/>
            </c:ext>
          </c:extLst>
        </c:ser>
        <c:dLbls>
          <c:showLegendKey val="0"/>
          <c:showVal val="0"/>
          <c:showCatName val="0"/>
          <c:showSerName val="0"/>
          <c:showPercent val="0"/>
          <c:showBubbleSize val="0"/>
        </c:dLbls>
        <c:marker val="1"/>
        <c:smooth val="0"/>
        <c:axId val="1717910176"/>
        <c:axId val="1717910592"/>
      </c:lineChart>
      <c:dateAx>
        <c:axId val="1717910176"/>
        <c:scaling>
          <c:orientation val="minMax"/>
        </c:scaling>
        <c:delete val="0"/>
        <c:axPos val="b"/>
        <c:numFmt formatCode="yyyy"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0"/>
          <a:lstStyle/>
          <a:p>
            <a:pPr>
              <a:defRPr sz="800" b="0" i="0" u="none" strike="noStrike" kern="1200" baseline="0">
                <a:solidFill>
                  <a:schemeClr val="tx1"/>
                </a:solidFill>
                <a:latin typeface="+mn-lt"/>
                <a:ea typeface="+mn-ea"/>
                <a:cs typeface="+mn-cs"/>
              </a:defRPr>
            </a:pPr>
            <a:endParaRPr lang="en-RW"/>
          </a:p>
        </c:txPr>
        <c:crossAx val="1717910592"/>
        <c:crosses val="autoZero"/>
        <c:auto val="0"/>
        <c:lblOffset val="100"/>
        <c:baseTimeUnit val="years"/>
      </c:dateAx>
      <c:valAx>
        <c:axId val="1717910592"/>
        <c:scaling>
          <c:orientation val="minMax"/>
          <c:max val="0.15000000000000002"/>
          <c:min val="-5.000000000000001E-2"/>
        </c:scaling>
        <c:delete val="1"/>
        <c:axPos val="r"/>
        <c:majorGridlines>
          <c:spPr>
            <a:ln w="9525" cap="flat" cmpd="sng" algn="ctr">
              <a:noFill/>
              <a:round/>
            </a:ln>
            <a:effectLst/>
          </c:spPr>
        </c:majorGridlines>
        <c:numFmt formatCode="0.0%" sourceLinked="1"/>
        <c:majorTickMark val="out"/>
        <c:minorTickMark val="none"/>
        <c:tickLblPos val="nextTo"/>
        <c:crossAx val="1717910176"/>
        <c:crosses val="max"/>
        <c:crossBetween val="between"/>
        <c:majorUnit val="2.5000000000000005E-2"/>
      </c:valAx>
      <c:spPr>
        <a:noFill/>
        <a:ln>
          <a:noFill/>
        </a:ln>
        <a:effectLst/>
      </c:spPr>
    </c:plotArea>
    <c:legend>
      <c:legendPos val="b"/>
      <c:layout>
        <c:manualLayout>
          <c:xMode val="edge"/>
          <c:yMode val="edge"/>
          <c:x val="7.6266037295386925E-3"/>
          <c:y val="0.86599322320275907"/>
          <c:w val="0.96908530736146392"/>
          <c:h val="8.8355899419729211E-2"/>
        </c:manualLayout>
      </c:layout>
      <c:overlay val="1"/>
      <c:spPr>
        <a:noFill/>
        <a:ln>
          <a:noFill/>
        </a:ln>
        <a:effectLst/>
      </c:spPr>
      <c:txPr>
        <a:bodyPr rot="0" spcFirstLastPara="1" vertOverflow="ellipsis" vert="horz" wrap="square" anchor="ctr" anchorCtr="1"/>
        <a:lstStyle/>
        <a:p>
          <a:pPr>
            <a:defRPr sz="800" b="1" i="0" u="none" strike="noStrike" kern="1200" baseline="0">
              <a:solidFill>
                <a:srgbClr val="002060"/>
              </a:solidFill>
              <a:latin typeface="Bahnschrift" panose="020B0502040204020203" pitchFamily="34" charset="0"/>
              <a:ea typeface="+mn-ea"/>
              <a:cs typeface="+mn-cs"/>
            </a:defRPr>
          </a:pPr>
          <a:endParaRPr lang="en-RW"/>
        </a:p>
      </c:txPr>
    </c:legend>
    <c:plotVisOnly val="1"/>
    <c:dispBlanksAs val="gap"/>
    <c:showDLblsOverMax val="0"/>
  </c:chart>
  <c:spPr>
    <a:solidFill>
      <a:schemeClr val="bg1"/>
    </a:solidFill>
    <a:ln w="9525" cap="flat" cmpd="sng" algn="ctr">
      <a:solidFill>
        <a:srgbClr val="1F497D">
          <a:lumMod val="20000"/>
          <a:lumOff val="80000"/>
        </a:srgbClr>
      </a:solidFill>
      <a:round/>
    </a:ln>
    <a:effectLst/>
  </c:spPr>
  <c:txPr>
    <a:bodyPr/>
    <a:lstStyle/>
    <a:p>
      <a:pPr>
        <a:defRPr/>
      </a:pPr>
      <a:endParaRPr lang="en-RW"/>
    </a:p>
  </c:txPr>
  <c:externalData r:id="rId4">
    <c:autoUpdate val="0"/>
  </c:externalData>
  <c:userShapes r:id="rId5"/>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144128184062866"/>
          <c:y val="7.0300212473440815E-2"/>
          <c:w val="0.87310797814513719"/>
          <c:h val="0.72494753818423296"/>
        </c:manualLayout>
      </c:layout>
      <c:lineChart>
        <c:grouping val="standard"/>
        <c:varyColors val="0"/>
        <c:ser>
          <c:idx val="0"/>
          <c:order val="0"/>
          <c:tx>
            <c:strRef>
              <c:f>Sheet1!$B$88</c:f>
              <c:strCache>
                <c:ptCount val="1"/>
                <c:pt idx="0">
                  <c:v> 2024 Oct. Proj.</c:v>
                </c:pt>
              </c:strCache>
            </c:strRef>
          </c:tx>
          <c:spPr>
            <a:ln w="25400" cap="rnd" cmpd="sng" algn="ctr">
              <a:solidFill>
                <a:schemeClr val="accent1"/>
              </a:solidFill>
              <a:prstDash val="sysDash"/>
              <a:round/>
            </a:ln>
            <a:effectLst/>
          </c:spPr>
          <c:marker>
            <c:symbol val="circle"/>
            <c:size val="4"/>
            <c:spPr>
              <a:solidFill>
                <a:schemeClr val="accent1"/>
              </a:solidFill>
              <a:ln w="9525" cap="flat" cmpd="sng" algn="ctr">
                <a:solidFill>
                  <a:schemeClr val="accent1"/>
                </a:solidFill>
                <a:round/>
              </a:ln>
              <a:effectLst/>
            </c:spPr>
          </c:marker>
          <c:dPt>
            <c:idx val="1"/>
            <c:marker>
              <c:symbol val="circle"/>
              <c:size val="4"/>
              <c:spPr>
                <a:solidFill>
                  <a:schemeClr val="accent1"/>
                </a:solidFill>
                <a:ln w="9525" cap="flat" cmpd="sng" algn="ctr">
                  <a:solidFill>
                    <a:schemeClr val="accent1"/>
                  </a:solidFill>
                  <a:round/>
                </a:ln>
                <a:effectLst/>
              </c:spPr>
            </c:marker>
            <c:bubble3D val="0"/>
            <c:spPr>
              <a:ln w="25400" cap="rnd" cmpd="sng" algn="ctr">
                <a:solidFill>
                  <a:schemeClr val="accent1"/>
                </a:solidFill>
                <a:prstDash val="solid"/>
                <a:round/>
              </a:ln>
              <a:effectLst/>
            </c:spPr>
            <c:extLst>
              <c:ext xmlns:c16="http://schemas.microsoft.com/office/drawing/2014/chart" uri="{C3380CC4-5D6E-409C-BE32-E72D297353CC}">
                <c16:uniqueId val="{00000001-B5C2-435D-8063-5DCE1EA41B8B}"/>
              </c:ext>
            </c:extLst>
          </c:dPt>
          <c:dPt>
            <c:idx val="2"/>
            <c:marker>
              <c:symbol val="circle"/>
              <c:size val="4"/>
              <c:spPr>
                <a:solidFill>
                  <a:schemeClr val="accent1"/>
                </a:solidFill>
                <a:ln w="9525" cap="flat" cmpd="sng" algn="ctr">
                  <a:solidFill>
                    <a:schemeClr val="accent1"/>
                  </a:solidFill>
                  <a:round/>
                </a:ln>
                <a:effectLst/>
              </c:spPr>
            </c:marker>
            <c:bubble3D val="0"/>
            <c:spPr>
              <a:ln w="25400" cap="rnd" cmpd="sng" algn="ctr">
                <a:solidFill>
                  <a:schemeClr val="accent1"/>
                </a:solidFill>
                <a:prstDash val="solid"/>
                <a:round/>
              </a:ln>
              <a:effectLst/>
            </c:spPr>
            <c:extLst>
              <c:ext xmlns:c16="http://schemas.microsoft.com/office/drawing/2014/chart" uri="{C3380CC4-5D6E-409C-BE32-E72D297353CC}">
                <c16:uniqueId val="{00000003-B5C2-435D-8063-5DCE1EA41B8B}"/>
              </c:ext>
            </c:extLst>
          </c:dPt>
          <c:dPt>
            <c:idx val="3"/>
            <c:marker>
              <c:symbol val="circle"/>
              <c:size val="4"/>
              <c:spPr>
                <a:solidFill>
                  <a:schemeClr val="accent1"/>
                </a:solidFill>
                <a:ln w="9525" cap="flat" cmpd="sng" algn="ctr">
                  <a:solidFill>
                    <a:schemeClr val="accent1"/>
                  </a:solidFill>
                  <a:round/>
                </a:ln>
                <a:effectLst/>
              </c:spPr>
            </c:marker>
            <c:bubble3D val="0"/>
            <c:spPr>
              <a:ln w="25400" cap="rnd" cmpd="sng" algn="ctr">
                <a:solidFill>
                  <a:schemeClr val="accent1"/>
                </a:solidFill>
                <a:prstDash val="solid"/>
                <a:round/>
              </a:ln>
              <a:effectLst/>
            </c:spPr>
            <c:extLst>
              <c:ext xmlns:c16="http://schemas.microsoft.com/office/drawing/2014/chart" uri="{C3380CC4-5D6E-409C-BE32-E72D297353CC}">
                <c16:uniqueId val="{00000005-B5C2-435D-8063-5DCE1EA41B8B}"/>
              </c:ext>
            </c:extLst>
          </c:dPt>
          <c:dPt>
            <c:idx val="4"/>
            <c:marker>
              <c:symbol val="circle"/>
              <c:size val="4"/>
              <c:spPr>
                <a:solidFill>
                  <a:schemeClr val="accent1"/>
                </a:solidFill>
                <a:ln w="9525" cap="flat" cmpd="sng" algn="ctr">
                  <a:solidFill>
                    <a:schemeClr val="accent1"/>
                  </a:solidFill>
                  <a:round/>
                </a:ln>
                <a:effectLst/>
              </c:spPr>
            </c:marker>
            <c:bubble3D val="0"/>
            <c:spPr>
              <a:ln w="25400" cap="rnd" cmpd="sng" algn="ctr">
                <a:solidFill>
                  <a:schemeClr val="accent1"/>
                </a:solidFill>
                <a:prstDash val="solid"/>
                <a:round/>
              </a:ln>
              <a:effectLst/>
            </c:spPr>
            <c:extLst>
              <c:ext xmlns:c16="http://schemas.microsoft.com/office/drawing/2014/chart" uri="{C3380CC4-5D6E-409C-BE32-E72D297353CC}">
                <c16:uniqueId val="{00000007-B5C2-435D-8063-5DCE1EA41B8B}"/>
              </c:ext>
            </c:extLst>
          </c:dPt>
          <c:dPt>
            <c:idx val="5"/>
            <c:marker>
              <c:symbol val="circle"/>
              <c:size val="4"/>
              <c:spPr>
                <a:solidFill>
                  <a:schemeClr val="accent1"/>
                </a:solidFill>
                <a:ln w="9525" cap="flat" cmpd="sng" algn="ctr">
                  <a:solidFill>
                    <a:schemeClr val="accent1"/>
                  </a:solidFill>
                  <a:round/>
                </a:ln>
                <a:effectLst/>
              </c:spPr>
            </c:marker>
            <c:bubble3D val="0"/>
            <c:spPr>
              <a:ln w="25400" cap="rnd" cmpd="sng" algn="ctr">
                <a:solidFill>
                  <a:srgbClr val="002060"/>
                </a:solidFill>
                <a:prstDash val="sysDash"/>
                <a:round/>
              </a:ln>
              <a:effectLst/>
            </c:spPr>
            <c:extLst>
              <c:ext xmlns:c16="http://schemas.microsoft.com/office/drawing/2014/chart" uri="{C3380CC4-5D6E-409C-BE32-E72D297353CC}">
                <c16:uniqueId val="{00000009-B5C2-435D-8063-5DCE1EA41B8B}"/>
              </c:ext>
            </c:extLst>
          </c:dPt>
          <c:dPt>
            <c:idx val="6"/>
            <c:marker>
              <c:symbol val="circle"/>
              <c:size val="4"/>
              <c:spPr>
                <a:solidFill>
                  <a:schemeClr val="accent1"/>
                </a:solidFill>
                <a:ln w="9525" cap="flat" cmpd="sng" algn="ctr">
                  <a:solidFill>
                    <a:schemeClr val="accent1"/>
                  </a:solidFill>
                  <a:round/>
                </a:ln>
                <a:effectLst/>
              </c:spPr>
            </c:marker>
            <c:bubble3D val="0"/>
            <c:spPr>
              <a:ln w="25400" cap="rnd" cmpd="sng" algn="ctr">
                <a:solidFill>
                  <a:schemeClr val="accent1">
                    <a:lumMod val="50000"/>
                  </a:schemeClr>
                </a:solidFill>
                <a:prstDash val="sysDash"/>
                <a:round/>
              </a:ln>
              <a:effectLst/>
            </c:spPr>
            <c:extLst>
              <c:ext xmlns:c16="http://schemas.microsoft.com/office/drawing/2014/chart" uri="{C3380CC4-5D6E-409C-BE32-E72D297353CC}">
                <c16:uniqueId val="{0000000B-B5C2-435D-8063-5DCE1EA41B8B}"/>
              </c:ext>
            </c:extLst>
          </c:dPt>
          <c:dPt>
            <c:idx val="7"/>
            <c:marker>
              <c:symbol val="circle"/>
              <c:size val="4"/>
              <c:spPr>
                <a:solidFill>
                  <a:schemeClr val="accent1"/>
                </a:solidFill>
                <a:ln w="9525" cap="flat" cmpd="sng" algn="ctr">
                  <a:solidFill>
                    <a:schemeClr val="accent1"/>
                  </a:solidFill>
                  <a:round/>
                </a:ln>
                <a:effectLst/>
              </c:spPr>
            </c:marker>
            <c:bubble3D val="0"/>
            <c:spPr>
              <a:ln w="25400" cap="rnd" cmpd="sng" algn="ctr">
                <a:solidFill>
                  <a:schemeClr val="accent1">
                    <a:lumMod val="50000"/>
                  </a:schemeClr>
                </a:solidFill>
                <a:prstDash val="sysDash"/>
                <a:round/>
              </a:ln>
              <a:effectLst/>
            </c:spPr>
            <c:extLst>
              <c:ext xmlns:c16="http://schemas.microsoft.com/office/drawing/2014/chart" uri="{C3380CC4-5D6E-409C-BE32-E72D297353CC}">
                <c16:uniqueId val="{0000000D-B5C2-435D-8063-5DCE1EA41B8B}"/>
              </c:ext>
            </c:extLst>
          </c:dPt>
          <c:dPt>
            <c:idx val="8"/>
            <c:marker>
              <c:symbol val="circle"/>
              <c:size val="4"/>
              <c:spPr>
                <a:solidFill>
                  <a:schemeClr val="accent1"/>
                </a:solidFill>
                <a:ln w="9525" cap="flat" cmpd="sng" algn="ctr">
                  <a:solidFill>
                    <a:schemeClr val="accent1"/>
                  </a:solidFill>
                  <a:round/>
                </a:ln>
                <a:effectLst/>
              </c:spPr>
            </c:marker>
            <c:bubble3D val="0"/>
            <c:spPr>
              <a:ln w="25400" cap="rnd" cmpd="sng" algn="ctr">
                <a:solidFill>
                  <a:schemeClr val="accent1">
                    <a:lumMod val="50000"/>
                  </a:schemeClr>
                </a:solidFill>
                <a:prstDash val="sysDash"/>
                <a:round/>
              </a:ln>
              <a:effectLst/>
            </c:spPr>
            <c:extLst>
              <c:ext xmlns:c16="http://schemas.microsoft.com/office/drawing/2014/chart" uri="{C3380CC4-5D6E-409C-BE32-E72D297353CC}">
                <c16:uniqueId val="{0000000F-B5C2-435D-8063-5DCE1EA41B8B}"/>
              </c:ext>
            </c:extLst>
          </c:dPt>
          <c:dPt>
            <c:idx val="9"/>
            <c:marker>
              <c:symbol val="circle"/>
              <c:size val="4"/>
              <c:spPr>
                <a:solidFill>
                  <a:schemeClr val="accent1"/>
                </a:solidFill>
                <a:ln w="9525" cap="flat" cmpd="sng" algn="ctr">
                  <a:solidFill>
                    <a:schemeClr val="accent1"/>
                  </a:solidFill>
                  <a:round/>
                </a:ln>
                <a:effectLst/>
              </c:spPr>
            </c:marker>
            <c:bubble3D val="0"/>
            <c:spPr>
              <a:ln w="25400" cap="rnd" cmpd="sng" algn="ctr">
                <a:solidFill>
                  <a:schemeClr val="accent1">
                    <a:lumMod val="50000"/>
                  </a:schemeClr>
                </a:solidFill>
                <a:prstDash val="sysDash"/>
                <a:round/>
              </a:ln>
              <a:effectLst/>
            </c:spPr>
            <c:extLst>
              <c:ext xmlns:c16="http://schemas.microsoft.com/office/drawing/2014/chart" uri="{C3380CC4-5D6E-409C-BE32-E72D297353CC}">
                <c16:uniqueId val="{00000011-B5C2-435D-8063-5DCE1EA41B8B}"/>
              </c:ext>
            </c:extLst>
          </c:dPt>
          <c:dPt>
            <c:idx val="10"/>
            <c:marker>
              <c:symbol val="circle"/>
              <c:size val="4"/>
              <c:spPr>
                <a:solidFill>
                  <a:schemeClr val="accent1"/>
                </a:solidFill>
                <a:ln w="9525" cap="flat" cmpd="sng" algn="ctr">
                  <a:solidFill>
                    <a:schemeClr val="accent1"/>
                  </a:solidFill>
                  <a:round/>
                </a:ln>
                <a:effectLst/>
              </c:spPr>
            </c:marker>
            <c:bubble3D val="0"/>
            <c:spPr>
              <a:ln w="25400" cap="rnd" cmpd="sng" algn="ctr">
                <a:solidFill>
                  <a:schemeClr val="accent1">
                    <a:lumMod val="50000"/>
                  </a:schemeClr>
                </a:solidFill>
                <a:prstDash val="sysDash"/>
                <a:round/>
              </a:ln>
              <a:effectLst/>
            </c:spPr>
            <c:extLst>
              <c:ext xmlns:c16="http://schemas.microsoft.com/office/drawing/2014/chart" uri="{C3380CC4-5D6E-409C-BE32-E72D297353CC}">
                <c16:uniqueId val="{00000013-B5C2-435D-8063-5DCE1EA41B8B}"/>
              </c:ext>
            </c:extLst>
          </c:dPt>
          <c:dLbls>
            <c:dLbl>
              <c:idx val="0"/>
              <c:delete val="1"/>
              <c:extLst>
                <c:ext xmlns:c15="http://schemas.microsoft.com/office/drawing/2012/chart" uri="{CE6537A1-D6FC-4f65-9D91-7224C49458BB}"/>
                <c:ext xmlns:c16="http://schemas.microsoft.com/office/drawing/2014/chart" uri="{C3380CC4-5D6E-409C-BE32-E72D297353CC}">
                  <c16:uniqueId val="{00000014-B5C2-435D-8063-5DCE1EA41B8B}"/>
                </c:ext>
              </c:extLst>
            </c:dLbl>
            <c:dLbl>
              <c:idx val="1"/>
              <c:delete val="1"/>
              <c:extLst>
                <c:ext xmlns:c15="http://schemas.microsoft.com/office/drawing/2012/chart" uri="{CE6537A1-D6FC-4f65-9D91-7224C49458BB}"/>
                <c:ext xmlns:c16="http://schemas.microsoft.com/office/drawing/2014/chart" uri="{C3380CC4-5D6E-409C-BE32-E72D297353CC}">
                  <c16:uniqueId val="{00000001-B5C2-435D-8063-5DCE1EA41B8B}"/>
                </c:ext>
              </c:extLst>
            </c:dLbl>
            <c:dLbl>
              <c:idx val="2"/>
              <c:delete val="1"/>
              <c:extLst>
                <c:ext xmlns:c15="http://schemas.microsoft.com/office/drawing/2012/chart" uri="{CE6537A1-D6FC-4f65-9D91-7224C49458BB}"/>
                <c:ext xmlns:c16="http://schemas.microsoft.com/office/drawing/2014/chart" uri="{C3380CC4-5D6E-409C-BE32-E72D297353CC}">
                  <c16:uniqueId val="{00000003-B5C2-435D-8063-5DCE1EA41B8B}"/>
                </c:ext>
              </c:extLst>
            </c:dLbl>
            <c:dLbl>
              <c:idx val="3"/>
              <c:delete val="1"/>
              <c:extLst>
                <c:ext xmlns:c15="http://schemas.microsoft.com/office/drawing/2012/chart" uri="{CE6537A1-D6FC-4f65-9D91-7224C49458BB}"/>
                <c:ext xmlns:c16="http://schemas.microsoft.com/office/drawing/2014/chart" uri="{C3380CC4-5D6E-409C-BE32-E72D297353CC}">
                  <c16:uniqueId val="{00000005-B5C2-435D-8063-5DCE1EA41B8B}"/>
                </c:ext>
              </c:extLst>
            </c:dLbl>
            <c:dLbl>
              <c:idx val="4"/>
              <c:delete val="1"/>
              <c:extLst>
                <c:ext xmlns:c15="http://schemas.microsoft.com/office/drawing/2012/chart" uri="{CE6537A1-D6FC-4f65-9D91-7224C49458BB}"/>
                <c:ext xmlns:c16="http://schemas.microsoft.com/office/drawing/2014/chart" uri="{C3380CC4-5D6E-409C-BE32-E72D297353CC}">
                  <c16:uniqueId val="{00000007-B5C2-435D-8063-5DCE1EA41B8B}"/>
                </c:ext>
              </c:extLst>
            </c:dLbl>
            <c:dLbl>
              <c:idx val="5"/>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2">
                          <a:lumMod val="60000"/>
                          <a:lumOff val="40000"/>
                        </a:schemeClr>
                      </a:solidFill>
                      <a:latin typeface="+mn-lt"/>
                      <a:ea typeface="+mn-ea"/>
                      <a:cs typeface="+mn-cs"/>
                    </a:defRPr>
                  </a:pPr>
                  <a:endParaRPr lang="en-RW"/>
                </a:p>
              </c:txPr>
              <c:dLblPos val="b"/>
              <c:showLegendKey val="0"/>
              <c:showVal val="1"/>
              <c:showCatName val="0"/>
              <c:showSerName val="0"/>
              <c:showPercent val="0"/>
              <c:showBubbleSize val="0"/>
              <c:extLst>
                <c:ext xmlns:c16="http://schemas.microsoft.com/office/drawing/2014/chart" uri="{C3380CC4-5D6E-409C-BE32-E72D297353CC}">
                  <c16:uniqueId val="{00000009-B5C2-435D-8063-5DCE1EA41B8B}"/>
                </c:ext>
              </c:extLst>
            </c:dLbl>
            <c:dLbl>
              <c:idx val="6"/>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5C2-435D-8063-5DCE1EA41B8B}"/>
                </c:ext>
              </c:extLst>
            </c:dLbl>
            <c:dLbl>
              <c:idx val="7"/>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B5C2-435D-8063-5DCE1EA41B8B}"/>
                </c:ext>
              </c:extLst>
            </c:dLbl>
            <c:dLbl>
              <c:idx val="8"/>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B5C2-435D-8063-5DCE1EA41B8B}"/>
                </c:ext>
              </c:extLst>
            </c:dLbl>
            <c:dLbl>
              <c:idx val="9"/>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B5C2-435D-8063-5DCE1EA41B8B}"/>
                </c:ext>
              </c:extLst>
            </c:dLbl>
            <c:dLbl>
              <c:idx val="10"/>
              <c:dLblPos val="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B5C2-435D-8063-5DCE1EA41B8B}"/>
                </c:ext>
              </c:extLst>
            </c:dLbl>
            <c:spPr>
              <a:noFill/>
              <a:ln>
                <a:noFill/>
              </a:ln>
              <a:effectLst/>
            </c:spPr>
            <c:txPr>
              <a:bodyPr rot="0" spcFirstLastPara="1" vertOverflow="ellipsis" vert="horz" wrap="square" lIns="38100" tIns="19050" rIns="38100" bIns="19050" anchor="ctr" anchorCtr="1">
                <a:spAutoFit/>
              </a:bodyPr>
              <a:lstStyle/>
              <a:p>
                <a:pPr>
                  <a:defRPr sz="600" b="0" i="0" u="none" strike="noStrike" kern="1200" baseline="0">
                    <a:solidFill>
                      <a:schemeClr val="accent2">
                        <a:lumMod val="60000"/>
                        <a:lumOff val="40000"/>
                      </a:schemeClr>
                    </a:solidFill>
                    <a:latin typeface="+mn-lt"/>
                    <a:ea typeface="+mn-ea"/>
                    <a:cs typeface="+mn-cs"/>
                  </a:defRPr>
                </a:pPr>
                <a:endParaRPr lang="en-RW"/>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Sheet1!$L$87:$AA$87</c:f>
              <c:numCache>
                <c:formatCode>General</c:formatCode>
                <c:ptCount val="12"/>
                <c:pt idx="0">
                  <c:v>2019</c:v>
                </c:pt>
                <c:pt idx="1">
                  <c:v>2020</c:v>
                </c:pt>
                <c:pt idx="2">
                  <c:v>2021</c:v>
                </c:pt>
                <c:pt idx="3">
                  <c:v>2022</c:v>
                </c:pt>
                <c:pt idx="4">
                  <c:v>2023</c:v>
                </c:pt>
                <c:pt idx="5">
                  <c:v>2024</c:v>
                </c:pt>
                <c:pt idx="6">
                  <c:v>2025</c:v>
                </c:pt>
                <c:pt idx="7">
                  <c:v>2026</c:v>
                </c:pt>
                <c:pt idx="8">
                  <c:v>2027</c:v>
                </c:pt>
                <c:pt idx="9">
                  <c:v>2028</c:v>
                </c:pt>
                <c:pt idx="10">
                  <c:v>2029</c:v>
                </c:pt>
              </c:numCache>
            </c:numRef>
          </c:cat>
          <c:val>
            <c:numRef>
              <c:f>Sheet1!$L$88:$V$88</c:f>
              <c:numCache>
                <c:formatCode>0.0%</c:formatCode>
                <c:ptCount val="11"/>
                <c:pt idx="0">
                  <c:v>9.4E-2</c:v>
                </c:pt>
                <c:pt idx="1">
                  <c:v>-3.4000000000000002E-2</c:v>
                </c:pt>
                <c:pt idx="2">
                  <c:v>0.109</c:v>
                </c:pt>
                <c:pt idx="3">
                  <c:v>8.2000000000000003E-2</c:v>
                </c:pt>
                <c:pt idx="4">
                  <c:v>8.2000000000000003E-2</c:v>
                </c:pt>
                <c:pt idx="5">
                  <c:v>8.3126505372152965E-2</c:v>
                </c:pt>
                <c:pt idx="6">
                  <c:v>6.9620068776925337E-2</c:v>
                </c:pt>
                <c:pt idx="7">
                  <c:v>7.009624114677919E-2</c:v>
                </c:pt>
                <c:pt idx="8">
                  <c:v>7.1666216085682077E-2</c:v>
                </c:pt>
                <c:pt idx="9">
                  <c:v>7.3343417199344674E-2</c:v>
                </c:pt>
                <c:pt idx="10">
                  <c:v>7.2538468625035699E-2</c:v>
                </c:pt>
              </c:numCache>
            </c:numRef>
          </c:val>
          <c:smooth val="1"/>
          <c:extLst>
            <c:ext xmlns:c16="http://schemas.microsoft.com/office/drawing/2014/chart" uri="{C3380CC4-5D6E-409C-BE32-E72D297353CC}">
              <c16:uniqueId val="{00000015-B5C2-435D-8063-5DCE1EA41B8B}"/>
            </c:ext>
          </c:extLst>
        </c:ser>
        <c:ser>
          <c:idx val="1"/>
          <c:order val="1"/>
          <c:tx>
            <c:strRef>
              <c:f>Sheet1!$B$89</c:f>
              <c:strCache>
                <c:ptCount val="1"/>
                <c:pt idx="0">
                  <c:v>2024 (3Qos+Q4 Proj.)</c:v>
                </c:pt>
              </c:strCache>
            </c:strRef>
          </c:tx>
          <c:spPr>
            <a:ln w="22225" cap="rnd" cmpd="sng" algn="ctr">
              <a:solidFill>
                <a:srgbClr val="00B0F0"/>
              </a:solidFill>
              <a:round/>
            </a:ln>
            <a:effectLst/>
          </c:spPr>
          <c:marker>
            <c:symbol val="circle"/>
            <c:size val="4"/>
            <c:spPr>
              <a:solidFill>
                <a:schemeClr val="accent2"/>
              </a:solidFill>
              <a:ln w="9525" cap="flat" cmpd="sng" algn="ctr">
                <a:solidFill>
                  <a:schemeClr val="accent2"/>
                </a:solidFill>
                <a:round/>
              </a:ln>
              <a:effectLst/>
            </c:spPr>
          </c:marker>
          <c:dPt>
            <c:idx val="5"/>
            <c:marker>
              <c:symbol val="circle"/>
              <c:size val="4"/>
              <c:spPr>
                <a:solidFill>
                  <a:schemeClr val="accent2"/>
                </a:solidFill>
                <a:ln w="9525" cap="flat" cmpd="sng" algn="ctr">
                  <a:solidFill>
                    <a:schemeClr val="accent2"/>
                  </a:solidFill>
                  <a:round/>
                </a:ln>
                <a:effectLst/>
              </c:spPr>
            </c:marker>
            <c:bubble3D val="0"/>
            <c:spPr>
              <a:ln w="22225" cap="rnd" cmpd="sng" algn="ctr">
                <a:solidFill>
                  <a:srgbClr val="00B0F0"/>
                </a:solidFill>
                <a:prstDash val="sysDash"/>
                <a:round/>
              </a:ln>
              <a:effectLst/>
            </c:spPr>
            <c:extLst>
              <c:ext xmlns:c16="http://schemas.microsoft.com/office/drawing/2014/chart" uri="{C3380CC4-5D6E-409C-BE32-E72D297353CC}">
                <c16:uniqueId val="{0000001C-B5C2-435D-8063-5DCE1EA41B8B}"/>
              </c:ext>
            </c:extLst>
          </c:dPt>
          <c:dLbls>
            <c:dLbl>
              <c:idx val="0"/>
              <c:delete val="1"/>
              <c:extLst>
                <c:ext xmlns:c15="http://schemas.microsoft.com/office/drawing/2012/chart" uri="{CE6537A1-D6FC-4f65-9D91-7224C49458BB}"/>
                <c:ext xmlns:c16="http://schemas.microsoft.com/office/drawing/2014/chart" uri="{C3380CC4-5D6E-409C-BE32-E72D297353CC}">
                  <c16:uniqueId val="{00000016-B5C2-435D-8063-5DCE1EA41B8B}"/>
                </c:ext>
              </c:extLst>
            </c:dLbl>
            <c:dLbl>
              <c:idx val="1"/>
              <c:delete val="1"/>
              <c:extLst>
                <c:ext xmlns:c15="http://schemas.microsoft.com/office/drawing/2012/chart" uri="{CE6537A1-D6FC-4f65-9D91-7224C49458BB}"/>
                <c:ext xmlns:c16="http://schemas.microsoft.com/office/drawing/2014/chart" uri="{C3380CC4-5D6E-409C-BE32-E72D297353CC}">
                  <c16:uniqueId val="{00000017-B5C2-435D-8063-5DCE1EA41B8B}"/>
                </c:ext>
              </c:extLst>
            </c:dLbl>
            <c:dLbl>
              <c:idx val="2"/>
              <c:delete val="1"/>
              <c:extLst>
                <c:ext xmlns:c15="http://schemas.microsoft.com/office/drawing/2012/chart" uri="{CE6537A1-D6FC-4f65-9D91-7224C49458BB}"/>
                <c:ext xmlns:c16="http://schemas.microsoft.com/office/drawing/2014/chart" uri="{C3380CC4-5D6E-409C-BE32-E72D297353CC}">
                  <c16:uniqueId val="{00000018-B5C2-435D-8063-5DCE1EA41B8B}"/>
                </c:ext>
              </c:extLst>
            </c:dLbl>
            <c:dLbl>
              <c:idx val="3"/>
              <c:delete val="1"/>
              <c:extLst>
                <c:ext xmlns:c15="http://schemas.microsoft.com/office/drawing/2012/chart" uri="{CE6537A1-D6FC-4f65-9D91-7224C49458BB}"/>
                <c:ext xmlns:c16="http://schemas.microsoft.com/office/drawing/2014/chart" uri="{C3380CC4-5D6E-409C-BE32-E72D297353CC}">
                  <c16:uniqueId val="{00000019-B5C2-435D-8063-5DCE1EA41B8B}"/>
                </c:ext>
              </c:extLst>
            </c:dLbl>
            <c:dLbl>
              <c:idx val="4"/>
              <c:delete val="1"/>
              <c:extLst>
                <c:ext xmlns:c15="http://schemas.microsoft.com/office/drawing/2012/chart" uri="{CE6537A1-D6FC-4f65-9D91-7224C49458BB}"/>
                <c:ext xmlns:c16="http://schemas.microsoft.com/office/drawing/2014/chart" uri="{C3380CC4-5D6E-409C-BE32-E72D297353CC}">
                  <c16:uniqueId val="{0000001A-B5C2-435D-8063-5DCE1EA41B8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accent2">
                        <a:lumMod val="50000"/>
                      </a:schemeClr>
                    </a:solidFill>
                    <a:latin typeface="+mn-lt"/>
                    <a:ea typeface="+mn-ea"/>
                    <a:cs typeface="+mn-cs"/>
                  </a:defRPr>
                </a:pPr>
                <a:endParaRPr lang="en-RW"/>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numRef>
              <c:f>Sheet1!$L$87:$AA$87</c:f>
              <c:numCache>
                <c:formatCode>General</c:formatCode>
                <c:ptCount val="12"/>
                <c:pt idx="0">
                  <c:v>2019</c:v>
                </c:pt>
                <c:pt idx="1">
                  <c:v>2020</c:v>
                </c:pt>
                <c:pt idx="2">
                  <c:v>2021</c:v>
                </c:pt>
                <c:pt idx="3">
                  <c:v>2022</c:v>
                </c:pt>
                <c:pt idx="4">
                  <c:v>2023</c:v>
                </c:pt>
                <c:pt idx="5">
                  <c:v>2024</c:v>
                </c:pt>
                <c:pt idx="6">
                  <c:v>2025</c:v>
                </c:pt>
                <c:pt idx="7">
                  <c:v>2026</c:v>
                </c:pt>
                <c:pt idx="8">
                  <c:v>2027</c:v>
                </c:pt>
                <c:pt idx="9">
                  <c:v>2028</c:v>
                </c:pt>
                <c:pt idx="10">
                  <c:v>2029</c:v>
                </c:pt>
              </c:numCache>
            </c:numRef>
          </c:cat>
          <c:val>
            <c:numRef>
              <c:f>Sheet1!$L$89:$Q$89</c:f>
              <c:numCache>
                <c:formatCode>0.0%</c:formatCode>
                <c:ptCount val="6"/>
                <c:pt idx="0">
                  <c:v>9.4E-2</c:v>
                </c:pt>
                <c:pt idx="1">
                  <c:v>-3.4000000000000002E-2</c:v>
                </c:pt>
                <c:pt idx="2">
                  <c:v>0.109</c:v>
                </c:pt>
                <c:pt idx="3">
                  <c:v>8.2000000000000003E-2</c:v>
                </c:pt>
                <c:pt idx="4">
                  <c:v>8.2000000000000003E-2</c:v>
                </c:pt>
                <c:pt idx="5">
                  <c:v>8.5000000000000006E-2</c:v>
                </c:pt>
              </c:numCache>
            </c:numRef>
          </c:val>
          <c:smooth val="1"/>
          <c:extLst>
            <c:ext xmlns:c16="http://schemas.microsoft.com/office/drawing/2014/chart" uri="{C3380CC4-5D6E-409C-BE32-E72D297353CC}">
              <c16:uniqueId val="{0000001B-B5C2-435D-8063-5DCE1EA41B8B}"/>
            </c:ext>
          </c:extLst>
        </c:ser>
        <c:dLbls>
          <c:dLblPos val="t"/>
          <c:showLegendKey val="0"/>
          <c:showVal val="1"/>
          <c:showCatName val="0"/>
          <c:showSerName val="0"/>
          <c:showPercent val="0"/>
          <c:showBubbleSize val="0"/>
        </c:dLbls>
        <c:marker val="1"/>
        <c:smooth val="0"/>
        <c:axId val="1399813872"/>
        <c:axId val="1399816592"/>
      </c:lineChart>
      <c:catAx>
        <c:axId val="1399813872"/>
        <c:scaling>
          <c:orientation val="minMax"/>
        </c:scaling>
        <c:delete val="0"/>
        <c:axPos val="b"/>
        <c:numFmt formatCode="General" sourceLinked="1"/>
        <c:majorTickMark val="none"/>
        <c:minorTickMark val="none"/>
        <c:tickLblPos val="low"/>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800" b="0" i="0" u="none" strike="noStrike" kern="1200" spc="20" baseline="0">
                <a:solidFill>
                  <a:schemeClr val="bg1">
                    <a:lumMod val="50000"/>
                  </a:schemeClr>
                </a:solidFill>
                <a:latin typeface="+mn-lt"/>
                <a:ea typeface="+mn-ea"/>
                <a:cs typeface="+mn-cs"/>
              </a:defRPr>
            </a:pPr>
            <a:endParaRPr lang="en-RW"/>
          </a:p>
        </c:txPr>
        <c:crossAx val="1399816592"/>
        <c:crosses val="autoZero"/>
        <c:auto val="1"/>
        <c:lblAlgn val="ctr"/>
        <c:lblOffset val="100"/>
        <c:noMultiLvlLbl val="0"/>
      </c:catAx>
      <c:valAx>
        <c:axId val="1399816592"/>
        <c:scaling>
          <c:orientation val="minMax"/>
        </c:scaling>
        <c:delete val="0"/>
        <c:axPos val="l"/>
        <c:majorGridlines>
          <c:spPr>
            <a:ln>
              <a:solidFill>
                <a:schemeClr val="dk1">
                  <a:lumMod val="15000"/>
                  <a:lumOff val="85000"/>
                </a:schemeClr>
              </a:solidFill>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spc="20" baseline="0">
                <a:solidFill>
                  <a:schemeClr val="bg1">
                    <a:lumMod val="50000"/>
                  </a:schemeClr>
                </a:solidFill>
                <a:latin typeface="+mn-lt"/>
                <a:ea typeface="+mn-ea"/>
                <a:cs typeface="+mn-cs"/>
              </a:defRPr>
            </a:pPr>
            <a:endParaRPr lang="en-RW"/>
          </a:p>
        </c:txPr>
        <c:crossAx val="1399813872"/>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Bahnschrift Light" panose="020B0502040204020203" pitchFamily="34" charset="0"/>
              <a:ea typeface="+mn-ea"/>
              <a:cs typeface="+mn-cs"/>
            </a:defRPr>
          </a:pPr>
          <a:endParaRPr lang="en-RW"/>
        </a:p>
      </c:txPr>
    </c:legend>
    <c:plotVisOnly val="1"/>
    <c:dispBlanksAs val="gap"/>
    <c:showDLblsOverMax val="0"/>
  </c:chart>
  <c:spPr>
    <a:solidFill>
      <a:schemeClr val="lt1"/>
    </a:solidFill>
    <a:ln w="9525" cap="flat" cmpd="sng" algn="ctr">
      <a:solidFill>
        <a:srgbClr val="4F81BD">
          <a:lumMod val="20000"/>
          <a:lumOff val="80000"/>
        </a:srgbClr>
      </a:solidFill>
      <a:round/>
    </a:ln>
    <a:effectLst/>
  </c:spPr>
  <c:txPr>
    <a:bodyPr/>
    <a:lstStyle/>
    <a:p>
      <a:pPr>
        <a:defRPr/>
      </a:pPr>
      <a:endParaRPr lang="en-RW"/>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1" i="0" u="none" strike="noStrike" kern="1200" baseline="0">
                <a:solidFill>
                  <a:schemeClr val="tx2"/>
                </a:solidFill>
                <a:latin typeface="Cambria" panose="02040503050406030204" pitchFamily="18" charset="0"/>
                <a:ea typeface="Cambria" panose="02040503050406030204" pitchFamily="18" charset="0"/>
                <a:cs typeface="+mn-cs"/>
              </a:defRPr>
            </a:pPr>
            <a:r>
              <a:rPr lang="en-US" sz="1200">
                <a:latin typeface="Cambria" panose="02040503050406030204" pitchFamily="18" charset="0"/>
                <a:ea typeface="Cambria" panose="02040503050406030204" pitchFamily="18" charset="0"/>
              </a:rPr>
              <a:t>Public debt  % of  GDP  </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2"/>
              </a:solidFill>
              <a:latin typeface="Cambria" panose="02040503050406030204" pitchFamily="18" charset="0"/>
              <a:ea typeface="Cambria" panose="02040503050406030204" pitchFamily="18" charset="0"/>
              <a:cs typeface="+mn-cs"/>
            </a:defRPr>
          </a:pPr>
          <a:endParaRPr lang="en-US"/>
        </a:p>
      </c:txPr>
    </c:title>
    <c:autoTitleDeleted val="0"/>
    <c:plotArea>
      <c:layout>
        <c:manualLayout>
          <c:layoutTarget val="inner"/>
          <c:xMode val="edge"/>
          <c:yMode val="edge"/>
          <c:x val="0.10624413528619803"/>
          <c:y val="0.15466533198673663"/>
          <c:w val="0.86987842193300968"/>
          <c:h val="0.55137594179842164"/>
        </c:manualLayout>
      </c:layout>
      <c:lineChart>
        <c:grouping val="standard"/>
        <c:varyColors val="0"/>
        <c:ser>
          <c:idx val="0"/>
          <c:order val="0"/>
          <c:tx>
            <c:strRef>
              <c:f>'Debt Path'!$A$3</c:f>
              <c:strCache>
                <c:ptCount val="1"/>
                <c:pt idx="0">
                  <c:v>Public debt to GDP</c:v>
                </c:pt>
              </c:strCache>
            </c:strRef>
          </c:tx>
          <c:spPr>
            <a:ln w="31750" cap="rnd">
              <a:solidFill>
                <a:schemeClr val="accent1"/>
              </a:solidFill>
              <a:round/>
            </a:ln>
            <a:effectLst/>
          </c:spPr>
          <c:marker>
            <c:symbol val="none"/>
          </c:marker>
          <c:cat>
            <c:numRef>
              <c:f>'Debt Path'!$B$2:$I$2</c:f>
              <c:numCache>
                <c:formatCode>General</c:formatCode>
                <c:ptCount val="8"/>
                <c:pt idx="0">
                  <c:v>2024</c:v>
                </c:pt>
                <c:pt idx="1">
                  <c:v>2025</c:v>
                </c:pt>
                <c:pt idx="2">
                  <c:v>2026</c:v>
                </c:pt>
                <c:pt idx="3">
                  <c:v>2027</c:v>
                </c:pt>
                <c:pt idx="4">
                  <c:v>2028</c:v>
                </c:pt>
                <c:pt idx="5">
                  <c:v>2029</c:v>
                </c:pt>
                <c:pt idx="6">
                  <c:v>2030</c:v>
                </c:pt>
                <c:pt idx="7">
                  <c:v>2031</c:v>
                </c:pt>
              </c:numCache>
            </c:numRef>
          </c:cat>
          <c:val>
            <c:numRef>
              <c:f>'Debt Path'!$B$3:$I$3</c:f>
              <c:numCache>
                <c:formatCode>0.0</c:formatCode>
                <c:ptCount val="8"/>
                <c:pt idx="0">
                  <c:v>78.900000000000006</c:v>
                </c:pt>
                <c:pt idx="1">
                  <c:v>80.027253222930327</c:v>
                </c:pt>
                <c:pt idx="2">
                  <c:v>78.859262045085444</c:v>
                </c:pt>
                <c:pt idx="3">
                  <c:v>77.127135078927154</c:v>
                </c:pt>
                <c:pt idx="4">
                  <c:v>74.902808497400954</c:v>
                </c:pt>
                <c:pt idx="5">
                  <c:v>71.731244349396221</c:v>
                </c:pt>
                <c:pt idx="6">
                  <c:v>67.912898613041861</c:v>
                </c:pt>
                <c:pt idx="7">
                  <c:v>64.909852904517393</c:v>
                </c:pt>
              </c:numCache>
            </c:numRef>
          </c:val>
          <c:smooth val="1"/>
          <c:extLst>
            <c:ext xmlns:c16="http://schemas.microsoft.com/office/drawing/2014/chart" uri="{C3380CC4-5D6E-409C-BE32-E72D297353CC}">
              <c16:uniqueId val="{00000000-3946-47BD-B6DD-4289C895D36B}"/>
            </c:ext>
          </c:extLst>
        </c:ser>
        <c:dLbls>
          <c:showLegendKey val="0"/>
          <c:showVal val="0"/>
          <c:showCatName val="0"/>
          <c:showSerName val="0"/>
          <c:showPercent val="0"/>
          <c:showBubbleSize val="0"/>
        </c:dLbls>
        <c:smooth val="0"/>
        <c:axId val="1556315232"/>
        <c:axId val="1556308032"/>
      </c:lineChart>
      <c:catAx>
        <c:axId val="1556315232"/>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Cambria" panose="02040503050406030204" pitchFamily="18" charset="0"/>
                    <a:ea typeface="Cambria" panose="02040503050406030204" pitchFamily="18" charset="0"/>
                    <a:cs typeface="+mn-cs"/>
                  </a:defRPr>
                </a:pPr>
                <a:r>
                  <a:rPr lang="en-US" dirty="0">
                    <a:latin typeface="Cambria" panose="02040503050406030204" pitchFamily="18" charset="0"/>
                    <a:ea typeface="Cambria" panose="02040503050406030204" pitchFamily="18" charset="0"/>
                  </a:rPr>
                  <a:t>Source : DSA, Debt</a:t>
                </a:r>
                <a:r>
                  <a:rPr lang="en-US" baseline="0" dirty="0">
                    <a:latin typeface="Cambria" panose="02040503050406030204" pitchFamily="18" charset="0"/>
                    <a:ea typeface="Cambria" panose="02040503050406030204" pitchFamily="18" charset="0"/>
                  </a:rPr>
                  <a:t> Directorate General, October 2024</a:t>
                </a:r>
                <a:endParaRPr lang="en-US" dirty="0">
                  <a:latin typeface="Cambria" panose="02040503050406030204" pitchFamily="18" charset="0"/>
                  <a:ea typeface="Cambria" panose="02040503050406030204" pitchFamily="18" charset="0"/>
                </a:endParaRPr>
              </a:p>
            </c:rich>
          </c:tx>
          <c:layout>
            <c:manualLayout>
              <c:xMode val="edge"/>
              <c:yMode val="edge"/>
              <c:x val="2.4361111111111101E-2"/>
              <c:y val="0.9194944627302649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Cambria" panose="02040503050406030204" pitchFamily="18" charset="0"/>
                  <a:ea typeface="Cambria" panose="02040503050406030204" pitchFamily="18" charset="0"/>
                  <a:cs typeface="+mn-cs"/>
                </a:defRPr>
              </a:pPr>
              <a:endParaRPr lang="en-US"/>
            </a:p>
          </c:txPr>
        </c:title>
        <c:numFmt formatCode="General" sourceLinked="1"/>
        <c:majorTickMark val="out"/>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Cambria" panose="02040503050406030204" pitchFamily="18" charset="0"/>
                <a:ea typeface="Cambria" panose="02040503050406030204" pitchFamily="18" charset="0"/>
                <a:cs typeface="+mn-cs"/>
              </a:defRPr>
            </a:pPr>
            <a:endParaRPr lang="en-US"/>
          </a:p>
        </c:txPr>
        <c:crossAx val="1556308032"/>
        <c:crossesAt val="0"/>
        <c:auto val="1"/>
        <c:lblAlgn val="ctr"/>
        <c:lblOffset val="100"/>
        <c:noMultiLvlLbl val="0"/>
      </c:catAx>
      <c:valAx>
        <c:axId val="1556308032"/>
        <c:scaling>
          <c:orientation val="minMax"/>
          <c:max val="90"/>
          <c:min val="5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Cambria" panose="02040503050406030204" pitchFamily="18" charset="0"/>
                <a:ea typeface="Cambria" panose="02040503050406030204" pitchFamily="18" charset="0"/>
                <a:cs typeface="+mn-cs"/>
              </a:defRPr>
            </a:pPr>
            <a:endParaRPr lang="en-US"/>
          </a:p>
        </c:txPr>
        <c:crossAx val="1556315232"/>
        <c:crosses val="autoZero"/>
        <c:crossBetween val="between"/>
        <c:minorUnit val="1"/>
      </c:valAx>
      <c:spPr>
        <a:noFill/>
        <a:ln>
          <a:noFill/>
        </a:ln>
        <a:effectLst/>
      </c:spPr>
    </c:plotArea>
    <c:legend>
      <c:legendPos val="b"/>
      <c:layout>
        <c:manualLayout>
          <c:xMode val="edge"/>
          <c:yMode val="edge"/>
          <c:x val="0.54067454068241472"/>
          <c:y val="0.81780873233801898"/>
          <c:w val="0.31865091863517059"/>
          <c:h val="7.5955701842119625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Cambria" panose="02040503050406030204" pitchFamily="18" charset="0"/>
              <a:ea typeface="Cambria" panose="02040503050406030204" pitchFamily="18" charset="0"/>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568530408961149"/>
          <c:y val="6.8043829070192491E-2"/>
          <c:w val="0.90610611173603106"/>
          <c:h val="0.74276263543980259"/>
        </c:manualLayout>
      </c:layout>
      <c:barChart>
        <c:barDir val="col"/>
        <c:grouping val="stacked"/>
        <c:varyColors val="0"/>
        <c:ser>
          <c:idx val="0"/>
          <c:order val="0"/>
          <c:tx>
            <c:v>External</c:v>
          </c:tx>
          <c:spPr>
            <a:pattFill prst="ltDnDiag">
              <a:fgClr>
                <a:srgbClr val="4B82AD"/>
              </a:fgClr>
              <a:bgClr>
                <a:srgbClr val="4B8CAD"/>
              </a:bgClr>
            </a:pattFill>
            <a:ln>
              <a:solidFill>
                <a:srgbClr val="000000"/>
              </a:solidFill>
              <a:prstDash val="solid"/>
            </a:ln>
            <a:effectLst/>
          </c:spPr>
          <c:invertIfNegative val="0"/>
          <c:cat>
            <c:numRef>
              <c:f>[3]Existing_Debt!$F$445:$Y$445</c:f>
              <c:numCache>
                <c:formatCode>General</c:formatCode>
                <c:ptCount val="20"/>
                <c:pt idx="0">
                  <c:v>2025</c:v>
                </c:pt>
                <c:pt idx="1">
                  <c:v>2026</c:v>
                </c:pt>
                <c:pt idx="2">
                  <c:v>2027</c:v>
                </c:pt>
                <c:pt idx="3">
                  <c:v>2028</c:v>
                </c:pt>
                <c:pt idx="4">
                  <c:v>2029</c:v>
                </c:pt>
                <c:pt idx="5">
                  <c:v>2030</c:v>
                </c:pt>
                <c:pt idx="6">
                  <c:v>2031</c:v>
                </c:pt>
                <c:pt idx="7">
                  <c:v>2032</c:v>
                </c:pt>
                <c:pt idx="8">
                  <c:v>2033</c:v>
                </c:pt>
                <c:pt idx="9">
                  <c:v>2034</c:v>
                </c:pt>
                <c:pt idx="10">
                  <c:v>2035</c:v>
                </c:pt>
                <c:pt idx="11">
                  <c:v>2036</c:v>
                </c:pt>
                <c:pt idx="12">
                  <c:v>2037</c:v>
                </c:pt>
                <c:pt idx="13">
                  <c:v>2038</c:v>
                </c:pt>
                <c:pt idx="14">
                  <c:v>2039</c:v>
                </c:pt>
                <c:pt idx="15">
                  <c:v>2040</c:v>
                </c:pt>
                <c:pt idx="16">
                  <c:v>2041</c:v>
                </c:pt>
                <c:pt idx="17">
                  <c:v>2042</c:v>
                </c:pt>
                <c:pt idx="18">
                  <c:v>2043</c:v>
                </c:pt>
                <c:pt idx="19">
                  <c:v>2044</c:v>
                </c:pt>
              </c:numCache>
            </c:numRef>
          </c:cat>
          <c:val>
            <c:numRef>
              <c:f>[3]Existing_Debt!$F$454:$Y$454</c:f>
              <c:numCache>
                <c:formatCode>General</c:formatCode>
                <c:ptCount val="20"/>
                <c:pt idx="0">
                  <c:v>220398613002.18182</c:v>
                </c:pt>
                <c:pt idx="1">
                  <c:v>356566273839.59381</c:v>
                </c:pt>
                <c:pt idx="2">
                  <c:v>435874671562.64819</c:v>
                </c:pt>
                <c:pt idx="3">
                  <c:v>500456214323.08472</c:v>
                </c:pt>
                <c:pt idx="4">
                  <c:v>543119153011.94012</c:v>
                </c:pt>
                <c:pt idx="5">
                  <c:v>623795967412.54211</c:v>
                </c:pt>
                <c:pt idx="6">
                  <c:v>565120995587.16797</c:v>
                </c:pt>
                <c:pt idx="7">
                  <c:v>1800888119849.1399</c:v>
                </c:pt>
                <c:pt idx="8">
                  <c:v>538720898594.19409</c:v>
                </c:pt>
                <c:pt idx="9">
                  <c:v>582373068917.39124</c:v>
                </c:pt>
                <c:pt idx="10">
                  <c:v>596732924035.66687</c:v>
                </c:pt>
                <c:pt idx="11">
                  <c:v>582169861362.13428</c:v>
                </c:pt>
                <c:pt idx="12">
                  <c:v>576388368855.91418</c:v>
                </c:pt>
                <c:pt idx="13">
                  <c:v>574715667229.49817</c:v>
                </c:pt>
                <c:pt idx="14">
                  <c:v>563968782522.43201</c:v>
                </c:pt>
                <c:pt idx="15">
                  <c:v>510692909258.45398</c:v>
                </c:pt>
                <c:pt idx="16">
                  <c:v>934895875265.3363</c:v>
                </c:pt>
                <c:pt idx="17">
                  <c:v>469093041318.66101</c:v>
                </c:pt>
                <c:pt idx="18">
                  <c:v>439997211005.85925</c:v>
                </c:pt>
                <c:pt idx="19">
                  <c:v>366419012443.29504</c:v>
                </c:pt>
              </c:numCache>
            </c:numRef>
          </c:val>
          <c:extLst>
            <c:ext xmlns:c16="http://schemas.microsoft.com/office/drawing/2014/chart" uri="{C3380CC4-5D6E-409C-BE32-E72D297353CC}">
              <c16:uniqueId val="{00000000-0329-47E1-AC51-656D19B2A8CE}"/>
            </c:ext>
          </c:extLst>
        </c:ser>
        <c:ser>
          <c:idx val="2"/>
          <c:order val="1"/>
          <c:tx>
            <c:v>Domestic</c:v>
          </c:tx>
          <c:spPr>
            <a:pattFill prst="ltDnDiag">
              <a:fgClr>
                <a:srgbClr val="231F20"/>
              </a:fgClr>
              <a:bgClr>
                <a:srgbClr val="FFFFFF"/>
              </a:bgClr>
            </a:pattFill>
            <a:ln>
              <a:solidFill>
                <a:srgbClr val="000000"/>
              </a:solidFill>
              <a:prstDash val="solid"/>
            </a:ln>
            <a:effectLst/>
          </c:spPr>
          <c:invertIfNegative val="0"/>
          <c:cat>
            <c:numRef>
              <c:f>[3]Existing_Debt!$F$445:$Y$445</c:f>
              <c:numCache>
                <c:formatCode>General</c:formatCode>
                <c:ptCount val="20"/>
                <c:pt idx="0">
                  <c:v>2025</c:v>
                </c:pt>
                <c:pt idx="1">
                  <c:v>2026</c:v>
                </c:pt>
                <c:pt idx="2">
                  <c:v>2027</c:v>
                </c:pt>
                <c:pt idx="3">
                  <c:v>2028</c:v>
                </c:pt>
                <c:pt idx="4">
                  <c:v>2029</c:v>
                </c:pt>
                <c:pt idx="5">
                  <c:v>2030</c:v>
                </c:pt>
                <c:pt idx="6">
                  <c:v>2031</c:v>
                </c:pt>
                <c:pt idx="7">
                  <c:v>2032</c:v>
                </c:pt>
                <c:pt idx="8">
                  <c:v>2033</c:v>
                </c:pt>
                <c:pt idx="9">
                  <c:v>2034</c:v>
                </c:pt>
                <c:pt idx="10">
                  <c:v>2035</c:v>
                </c:pt>
                <c:pt idx="11">
                  <c:v>2036</c:v>
                </c:pt>
                <c:pt idx="12">
                  <c:v>2037</c:v>
                </c:pt>
                <c:pt idx="13">
                  <c:v>2038</c:v>
                </c:pt>
                <c:pt idx="14">
                  <c:v>2039</c:v>
                </c:pt>
                <c:pt idx="15">
                  <c:v>2040</c:v>
                </c:pt>
                <c:pt idx="16">
                  <c:v>2041</c:v>
                </c:pt>
                <c:pt idx="17">
                  <c:v>2042</c:v>
                </c:pt>
                <c:pt idx="18">
                  <c:v>2043</c:v>
                </c:pt>
                <c:pt idx="19">
                  <c:v>2044</c:v>
                </c:pt>
              </c:numCache>
            </c:numRef>
          </c:cat>
          <c:val>
            <c:numRef>
              <c:f>[3]Existing_Debt!$F$455:$Y$455</c:f>
              <c:numCache>
                <c:formatCode>General</c:formatCode>
                <c:ptCount val="20"/>
                <c:pt idx="0">
                  <c:v>721893229183.70239</c:v>
                </c:pt>
                <c:pt idx="1">
                  <c:v>221829397940.82828</c:v>
                </c:pt>
                <c:pt idx="2">
                  <c:v>171594996498.01489</c:v>
                </c:pt>
                <c:pt idx="3">
                  <c:v>196502470944.32355</c:v>
                </c:pt>
                <c:pt idx="4">
                  <c:v>156603078933.8006</c:v>
                </c:pt>
                <c:pt idx="5">
                  <c:v>172596093020.00806</c:v>
                </c:pt>
                <c:pt idx="6">
                  <c:v>182809028294.42456</c:v>
                </c:pt>
                <c:pt idx="7">
                  <c:v>118542450821.30627</c:v>
                </c:pt>
                <c:pt idx="8">
                  <c:v>46436916341.157158</c:v>
                </c:pt>
                <c:pt idx="9">
                  <c:v>48374773992.942459</c:v>
                </c:pt>
                <c:pt idx="10">
                  <c:v>54385982528.130135</c:v>
                </c:pt>
                <c:pt idx="11">
                  <c:v>56913795545.449974</c:v>
                </c:pt>
                <c:pt idx="12">
                  <c:v>1724302214.2350023</c:v>
                </c:pt>
                <c:pt idx="13">
                  <c:v>55853596770.510971</c:v>
                </c:pt>
                <c:pt idx="14">
                  <c:v>32175483526.190941</c:v>
                </c:pt>
                <c:pt idx="15">
                  <c:v>17599410579.011398</c:v>
                </c:pt>
                <c:pt idx="16">
                  <c:v>33972390242.494137</c:v>
                </c:pt>
                <c:pt idx="17">
                  <c:v>57380210655.696762</c:v>
                </c:pt>
                <c:pt idx="18">
                  <c:v>40035126883.365372</c:v>
                </c:pt>
                <c:pt idx="19">
                  <c:v>5090598088.2251596</c:v>
                </c:pt>
              </c:numCache>
            </c:numRef>
          </c:val>
          <c:extLst>
            <c:ext xmlns:c16="http://schemas.microsoft.com/office/drawing/2014/chart" uri="{C3380CC4-5D6E-409C-BE32-E72D297353CC}">
              <c16:uniqueId val="{00000001-0329-47E1-AC51-656D19B2A8CE}"/>
            </c:ext>
          </c:extLst>
        </c:ser>
        <c:dLbls>
          <c:showLegendKey val="0"/>
          <c:showVal val="0"/>
          <c:showCatName val="0"/>
          <c:showSerName val="0"/>
          <c:showPercent val="0"/>
          <c:showBubbleSize val="0"/>
        </c:dLbls>
        <c:gapWidth val="150"/>
        <c:overlap val="100"/>
        <c:axId val="369081584"/>
        <c:axId val="369081976"/>
      </c:barChart>
      <c:catAx>
        <c:axId val="369081584"/>
        <c:scaling>
          <c:orientation val="minMax"/>
        </c:scaling>
        <c:delete val="0"/>
        <c:axPos val="b"/>
        <c:numFmt formatCode="General" sourceLinked="1"/>
        <c:majorTickMark val="in"/>
        <c:minorTickMark val="none"/>
        <c:tickLblPos val="nextTo"/>
        <c:spPr>
          <a:ln w="3175">
            <a:solidFill>
              <a:srgbClr val="B3B3B3"/>
            </a:solidFill>
            <a:prstDash val="solid"/>
          </a:ln>
        </c:spPr>
        <c:txPr>
          <a:bodyPr rot="-5400000" vert="horz"/>
          <a:lstStyle/>
          <a:p>
            <a:pPr>
              <a:defRPr sz="1400" b="1">
                <a:latin typeface="Times New Roman" panose="02020603050405020304" pitchFamily="18" charset="0"/>
                <a:ea typeface="Segoe UI"/>
                <a:cs typeface="Times New Roman" panose="02020603050405020304" pitchFamily="18" charset="0"/>
              </a:defRPr>
            </a:pPr>
            <a:endParaRPr lang="en-US"/>
          </a:p>
        </c:txPr>
        <c:crossAx val="369081976"/>
        <c:crosses val="autoZero"/>
        <c:auto val="1"/>
        <c:lblAlgn val="ctr"/>
        <c:lblOffset val="100"/>
        <c:noMultiLvlLbl val="0"/>
      </c:catAx>
      <c:valAx>
        <c:axId val="369081976"/>
        <c:scaling>
          <c:orientation val="minMax"/>
        </c:scaling>
        <c:delete val="0"/>
        <c:axPos val="l"/>
        <c:numFmt formatCode="#,##0" sourceLinked="0"/>
        <c:majorTickMark val="in"/>
        <c:minorTickMark val="none"/>
        <c:tickLblPos val="nextTo"/>
        <c:spPr>
          <a:ln w="3175">
            <a:solidFill>
              <a:srgbClr val="B3B3B3"/>
            </a:solidFill>
            <a:prstDash val="solid"/>
          </a:ln>
        </c:spPr>
        <c:txPr>
          <a:bodyPr rot="0" vert="horz"/>
          <a:lstStyle/>
          <a:p>
            <a:pPr>
              <a:defRPr sz="1400" b="1">
                <a:latin typeface="Times New Roman" panose="02020603050405020304" pitchFamily="18" charset="0"/>
                <a:ea typeface="Segoe UI"/>
                <a:cs typeface="Times New Roman" panose="02020603050405020304" pitchFamily="18" charset="0"/>
              </a:defRPr>
            </a:pPr>
            <a:endParaRPr lang="en-US"/>
          </a:p>
        </c:txPr>
        <c:crossAx val="369081584"/>
        <c:crosses val="autoZero"/>
        <c:crossBetween val="between"/>
      </c:valAx>
      <c:spPr>
        <a:solidFill>
          <a:srgbClr val="FFFFFF"/>
        </a:solidFill>
        <a:ln w="3175">
          <a:solidFill>
            <a:srgbClr val="B3B3B3"/>
          </a:solidFill>
          <a:prstDash val="solid"/>
        </a:ln>
      </c:spPr>
    </c:plotArea>
    <c:legend>
      <c:legendPos val="r"/>
      <c:layout>
        <c:manualLayout>
          <c:xMode val="edge"/>
          <c:yMode val="edge"/>
          <c:x val="0.23955444649798313"/>
          <c:y val="9.5497520365431618E-2"/>
          <c:w val="0.40466103096967887"/>
          <c:h val="0.1519322665312004"/>
        </c:manualLayout>
      </c:layout>
      <c:overlay val="0"/>
      <c:txPr>
        <a:bodyPr/>
        <a:lstStyle/>
        <a:p>
          <a:pPr>
            <a:defRPr>
              <a:latin typeface="Segoe UI"/>
              <a:ea typeface="Segoe UI"/>
              <a:cs typeface="Segoe UI"/>
            </a:defRPr>
          </a:pPr>
          <a:endParaRPr lang="en-US"/>
        </a:p>
      </c:txPr>
    </c:legend>
    <c:plotVisOnly val="1"/>
    <c:dispBlanksAs val="gap"/>
    <c:showDLblsOverMax val="0"/>
  </c:chart>
  <c:spPr>
    <a:ln w="9525">
      <a:noFill/>
    </a:ln>
  </c:spPr>
  <c:txPr>
    <a:bodyPr/>
    <a:lstStyle/>
    <a:p>
      <a:pPr>
        <a:defRPr sz="1000" b="0" i="0" u="none" strike="noStrike" baseline="0">
          <a:solidFill>
            <a:srgbClr val="000000"/>
          </a:solidFill>
          <a:latin typeface="Arial" panose="020B0604020202020204" pitchFamily="34" charset="0"/>
          <a:ea typeface="Calibri"/>
          <a:cs typeface="Arial" panose="020B0604020202020204" pitchFamily="34" charset="0"/>
        </a:defRPr>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1">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0.79703</cdr:x>
      <cdr:y>0.13385</cdr:y>
    </cdr:from>
    <cdr:to>
      <cdr:x>0.97299</cdr:x>
      <cdr:y>0.21315</cdr:y>
    </cdr:to>
    <cdr:sp macro="" textlink="">
      <cdr:nvSpPr>
        <cdr:cNvPr id="2" name="Oval 1">
          <a:extLst xmlns:a="http://schemas.openxmlformats.org/drawingml/2006/main">
            <a:ext uri="{FF2B5EF4-FFF2-40B4-BE49-F238E27FC236}">
              <a16:creationId xmlns:a16="http://schemas.microsoft.com/office/drawing/2014/main" id="{D9A98ADC-9F17-0B05-09B4-DDC6A9B3F0E8}"/>
            </a:ext>
          </a:extLst>
        </cdr:cNvPr>
        <cdr:cNvSpPr/>
      </cdr:nvSpPr>
      <cdr:spPr>
        <a:xfrm xmlns:a="http://schemas.openxmlformats.org/drawingml/2006/main">
          <a:off x="3909045" y="585584"/>
          <a:ext cx="862990" cy="346932"/>
        </a:xfrm>
        <a:prstGeom xmlns:a="http://schemas.openxmlformats.org/drawingml/2006/main" prst="ellipse">
          <a:avLst/>
        </a:prstGeom>
        <a:noFill xmlns:a="http://schemas.openxmlformats.org/drawingml/2006/main"/>
        <a:ln xmlns:a="http://schemas.openxmlformats.org/drawingml/2006/main">
          <a:solidFill>
            <a:schemeClr val="bg1"/>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l"/>
          <a:r>
            <a:rPr lang="en-US" sz="700" b="1" kern="1200" dirty="0">
              <a:solidFill>
                <a:schemeClr val="accent1">
                  <a:lumMod val="50000"/>
                </a:schemeClr>
              </a:solidFill>
            </a:rPr>
            <a:t>2024(3Qos)</a:t>
          </a:r>
          <a:endParaRPr lang="en-RW" sz="700" b="1" kern="1200" dirty="0">
            <a:solidFill>
              <a:schemeClr val="accent1">
                <a:lumMod val="50000"/>
              </a:schemeClr>
            </a:solidFill>
          </a:endParaRPr>
        </a:p>
      </cdr:txBody>
    </cdr:sp>
  </cdr:relSizeAnchor>
  <cdr:relSizeAnchor xmlns:cdr="http://schemas.openxmlformats.org/drawingml/2006/chartDrawing">
    <cdr:from>
      <cdr:x>0.92557</cdr:x>
      <cdr:y>0.18221</cdr:y>
    </cdr:from>
    <cdr:to>
      <cdr:x>0.95862</cdr:x>
      <cdr:y>0.2499</cdr:y>
    </cdr:to>
    <cdr:cxnSp macro="">
      <cdr:nvCxnSpPr>
        <cdr:cNvPr id="4" name="Straight Arrow Connector 3">
          <a:extLst xmlns:a="http://schemas.openxmlformats.org/drawingml/2006/main">
            <a:ext uri="{FF2B5EF4-FFF2-40B4-BE49-F238E27FC236}">
              <a16:creationId xmlns:a16="http://schemas.microsoft.com/office/drawing/2014/main" id="{EAC8A7C7-8899-D997-1EDC-189341B7D815}"/>
            </a:ext>
          </a:extLst>
        </cdr:cNvPr>
        <cdr:cNvCxnSpPr/>
      </cdr:nvCxnSpPr>
      <cdr:spPr>
        <a:xfrm xmlns:a="http://schemas.openxmlformats.org/drawingml/2006/main">
          <a:off x="6136005" y="897255"/>
          <a:ext cx="219075" cy="333375"/>
        </a:xfrm>
        <a:prstGeom xmlns:a="http://schemas.openxmlformats.org/drawingml/2006/main" prst="straightConnector1">
          <a:avLst/>
        </a:prstGeom>
        <a:ln xmlns:a="http://schemas.openxmlformats.org/drawingml/2006/main">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4523f9aca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4523f9acad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CIEA is the Composite Index of Economic Activities.</a:t>
            </a:r>
            <a:endParaRPr dirty="0"/>
          </a:p>
        </p:txBody>
      </p:sp>
      <p:sp>
        <p:nvSpPr>
          <p:cNvPr id="36" name="Google Shape;36;g4523f9acad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3</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46977f6685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46977f6685_0_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2" name="Google Shape;132;g46977f6685_0_7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23</a:t>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4523f9aca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4523f9acad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 name="Google Shape;36;g4523f9acad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4</a:t>
            </a:fld>
            <a:endParaRPr dirty="0"/>
          </a:p>
        </p:txBody>
      </p:sp>
    </p:spTree>
    <p:extLst>
      <p:ext uri="{BB962C8B-B14F-4D97-AF65-F5344CB8AC3E}">
        <p14:creationId xmlns:p14="http://schemas.microsoft.com/office/powerpoint/2010/main" val="73206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4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89F9BA-A941-4801-BFC0-5AE0117C37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3964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24123-9968-19C3-1927-42AE74BF73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7BDAD3-58A5-1AA5-E10E-15A59D0C11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2D0D8D-ECDF-99D8-1DD0-761C9B4E3BB7}"/>
              </a:ext>
            </a:extLst>
          </p:cNvPr>
          <p:cNvSpPr>
            <a:spLocks noGrp="1"/>
          </p:cNvSpPr>
          <p:nvPr>
            <p:ph type="body" idx="1"/>
          </p:nvPr>
        </p:nvSpPr>
        <p:spPr/>
        <p:txBody>
          <a:bodyPr/>
          <a:lstStyle/>
          <a:p>
            <a:endParaRPr lang="en-US" sz="400" dirty="0"/>
          </a:p>
        </p:txBody>
      </p:sp>
      <p:sp>
        <p:nvSpPr>
          <p:cNvPr id="4" name="Slide Number Placeholder 3">
            <a:extLst>
              <a:ext uri="{FF2B5EF4-FFF2-40B4-BE49-F238E27FC236}">
                <a16:creationId xmlns:a16="http://schemas.microsoft.com/office/drawing/2014/main" id="{E85D6DEE-BFA0-AEB8-F12B-BB240A4CC56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89F9BA-A941-4801-BFC0-5AE0117C37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4196383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78FA3-125A-AABF-C46A-84EE4685D3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F809CC-C9F5-BC24-A036-17E5127E65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1D825D-8C26-AC2B-7592-82EF888C40BD}"/>
              </a:ext>
            </a:extLst>
          </p:cNvPr>
          <p:cNvSpPr>
            <a:spLocks noGrp="1"/>
          </p:cNvSpPr>
          <p:nvPr>
            <p:ph type="body" idx="1"/>
          </p:nvPr>
        </p:nvSpPr>
        <p:spPr/>
        <p:txBody>
          <a:bodyPr/>
          <a:lstStyle/>
          <a:p>
            <a:endParaRPr lang="en-US" sz="400" dirty="0"/>
          </a:p>
        </p:txBody>
      </p:sp>
      <p:sp>
        <p:nvSpPr>
          <p:cNvPr id="4" name="Slide Number Placeholder 3">
            <a:extLst>
              <a:ext uri="{FF2B5EF4-FFF2-40B4-BE49-F238E27FC236}">
                <a16:creationId xmlns:a16="http://schemas.microsoft.com/office/drawing/2014/main" id="{7F44AE84-E7DD-1286-D208-956FE55995A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89F9BA-A941-4801-BFC0-5AE0117C37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a:sym typeface="Arial"/>
            </a:endParaRPr>
          </a:p>
        </p:txBody>
      </p:sp>
    </p:spTree>
    <p:extLst>
      <p:ext uri="{BB962C8B-B14F-4D97-AF65-F5344CB8AC3E}">
        <p14:creationId xmlns:p14="http://schemas.microsoft.com/office/powerpoint/2010/main" val="2831416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4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89F9BA-A941-4801-BFC0-5AE0117C37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3964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4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89F9BA-A941-4801-BFC0-5AE0117C37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7775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E6176-987F-27EA-239C-7243DA2752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7E6B6D-D7D6-F033-8331-F873A9071D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2EA4A2-609B-DEAB-6A53-AC7F2805D991}"/>
              </a:ext>
            </a:extLst>
          </p:cNvPr>
          <p:cNvSpPr>
            <a:spLocks noGrp="1"/>
          </p:cNvSpPr>
          <p:nvPr>
            <p:ph type="body" idx="1"/>
          </p:nvPr>
        </p:nvSpPr>
        <p:spPr/>
        <p:txBody>
          <a:bodyPr/>
          <a:lstStyle/>
          <a:p>
            <a:endParaRPr lang="en-US" sz="400" dirty="0"/>
          </a:p>
        </p:txBody>
      </p:sp>
      <p:sp>
        <p:nvSpPr>
          <p:cNvPr id="4" name="Slide Number Placeholder 3">
            <a:extLst>
              <a:ext uri="{FF2B5EF4-FFF2-40B4-BE49-F238E27FC236}">
                <a16:creationId xmlns:a16="http://schemas.microsoft.com/office/drawing/2014/main" id="{FC0CEB86-50AD-FAD1-FCBF-0A17F8F5727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89F9BA-A941-4801-BFC0-5AE0117C37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4451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g46977f6685_0_7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 name="Google Shape;27;g46977f6685_0_75:notes"/>
          <p:cNvSpPr txBox="1">
            <a:spLocks noGrp="1"/>
          </p:cNvSpPr>
          <p:nvPr>
            <p:ph type="body" idx="1"/>
          </p:nvPr>
        </p:nvSpPr>
        <p:spPr>
          <a:xfrm>
            <a:off x="701040" y="4415790"/>
            <a:ext cx="5608320" cy="4183380"/>
          </a:xfrm>
          <a:prstGeom prst="rect">
            <a:avLst/>
          </a:prstGeom>
        </p:spPr>
        <p:txBody>
          <a:bodyPr spcFirstLastPara="1" wrap="square" lIns="93162" tIns="46568" rIns="93162" bIns="46568" anchor="t" anchorCtr="0">
            <a:noAutofit/>
          </a:bodyPr>
          <a:lstStyle/>
          <a:p>
            <a:endParaRPr/>
          </a:p>
        </p:txBody>
      </p:sp>
      <p:sp>
        <p:nvSpPr>
          <p:cNvPr id="28" name="Google Shape;28;g46977f6685_0_75:notes"/>
          <p:cNvSpPr txBox="1">
            <a:spLocks noGrp="1"/>
          </p:cNvSpPr>
          <p:nvPr>
            <p:ph type="sldNum" idx="12"/>
          </p:nvPr>
        </p:nvSpPr>
        <p:spPr>
          <a:xfrm>
            <a:off x="3970938" y="8829967"/>
            <a:ext cx="3037840" cy="464820"/>
          </a:xfrm>
          <a:prstGeom prst="rect">
            <a:avLst/>
          </a:prstGeom>
        </p:spPr>
        <p:txBody>
          <a:bodyPr spcFirstLastPara="1" wrap="square" lIns="93162" tIns="46568" rIns="93162" bIns="46568" anchor="b" anchorCtr="0">
            <a:noAutofit/>
          </a:bodyPr>
          <a:lstStyle/>
          <a:p>
            <a:pPr marL="0" marR="0" lvl="0" indent="0" algn="r" defTabSz="914400" rtl="0" eaLnBrk="1" fontAlgn="base" latinLnBrk="0" hangingPunct="1">
              <a:lnSpc>
                <a:spcPct val="100000"/>
              </a:lnSpc>
              <a:spcBef>
                <a:spcPct val="0"/>
              </a:spcBef>
              <a:spcAft>
                <a:spcPct val="0"/>
              </a:spcAft>
              <a:buClr>
                <a:srgbClr val="000000"/>
              </a:buClr>
              <a:buSzTx/>
              <a:buFontTx/>
              <a:buNone/>
              <a:tabLst/>
              <a:defRPr/>
            </a:pPr>
            <a:fld id="{00000000-1234-1234-1234-123412341234}" type="slidenum">
              <a:rPr kumimoji="0" lang="de-DE" sz="1200" b="0" i="0" u="none" strike="noStrike" kern="1200" cap="none" spc="0" normalizeH="0" baseline="0" noProof="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
                  <a:srgbClr val="000000"/>
                </a:buClr>
                <a:buSzTx/>
                <a:buFontTx/>
                <a:buNone/>
                <a:tabLst/>
                <a:defRPr/>
              </a:pPr>
              <a:t>16</a:t>
            </a:fld>
            <a:endParaRPr kumimoji="0"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957520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secHead">
  <p:cSld name="SECTION_HEADER">
    <p:bg>
      <p:bgPr>
        <a:solidFill>
          <a:srgbClr val="073763"/>
        </a:solid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829067" y="1823925"/>
            <a:ext cx="10363200" cy="10764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FFFFFF"/>
              </a:buClr>
              <a:buSzPts val="4000"/>
              <a:buFont typeface="Arial"/>
              <a:buNone/>
              <a:defRPr sz="4000" b="1" i="0" u="none" strike="noStrike" cap="none">
                <a:solidFill>
                  <a:srgbClr val="FFFFFF"/>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6" name="Google Shape;16;p2"/>
          <p:cNvSpPr txBox="1">
            <a:spLocks noGrp="1"/>
          </p:cNvSpPr>
          <p:nvPr>
            <p:ph type="body" idx="1"/>
          </p:nvPr>
        </p:nvSpPr>
        <p:spPr>
          <a:xfrm>
            <a:off x="829067" y="4508200"/>
            <a:ext cx="10363200" cy="1584600"/>
          </a:xfrm>
          <a:prstGeom prst="rect">
            <a:avLst/>
          </a:prstGeom>
          <a:noFill/>
          <a:ln>
            <a:noFill/>
          </a:ln>
        </p:spPr>
        <p:txBody>
          <a:bodyPr spcFirstLastPara="1" wrap="square" lIns="91425" tIns="45700" rIns="91425" bIns="45700" anchor="t" anchorCtr="0"/>
          <a:lstStyle>
            <a:lvl1pPr marL="457200" marR="0" lvl="0" indent="-228600" algn="l" rtl="0">
              <a:spcBef>
                <a:spcPts val="400"/>
              </a:spcBef>
              <a:spcAft>
                <a:spcPts val="0"/>
              </a:spcAft>
              <a:buClr>
                <a:schemeClr val="lt1"/>
              </a:buClr>
              <a:buSzPts val="2000"/>
              <a:buFont typeface="Arial"/>
              <a:buNone/>
              <a:defRPr sz="2000" b="0" i="0" u="none" strike="noStrike" cap="none">
                <a:solidFill>
                  <a:schemeClr val="lt1"/>
                </a:solidFill>
                <a:latin typeface="Arial"/>
                <a:ea typeface="Arial"/>
                <a:cs typeface="Arial"/>
                <a:sym typeface="Arial"/>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rtl="0">
              <a:spcBef>
                <a:spcPts val="320"/>
              </a:spcBef>
              <a:spcAft>
                <a:spcPts val="0"/>
              </a:spcAft>
              <a:buClr>
                <a:srgbClr val="888888"/>
              </a:buClr>
              <a:buSzPts val="1600"/>
              <a:buFont typeface="Merriweather Sans"/>
              <a:buNone/>
              <a:defRPr sz="1600" b="0" i="0" u="none" strike="noStrike" cap="none">
                <a:solidFill>
                  <a:srgbClr val="888888"/>
                </a:solidFill>
                <a:latin typeface="Arial"/>
                <a:ea typeface="Arial"/>
                <a:cs typeface="Arial"/>
                <a:sym typeface="Arial"/>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pic>
        <p:nvPicPr>
          <p:cNvPr id="17" name="Google Shape;17;p2"/>
          <p:cNvPicPr preferRelativeResize="0"/>
          <p:nvPr/>
        </p:nvPicPr>
        <p:blipFill>
          <a:blip r:embed="rId2">
            <a:alphaModFix/>
          </a:blip>
          <a:stretch>
            <a:fillRect/>
          </a:stretch>
        </p:blipFill>
        <p:spPr>
          <a:xfrm>
            <a:off x="829067" y="217226"/>
            <a:ext cx="1816100" cy="1488107"/>
          </a:xfrm>
          <a:prstGeom prst="rect">
            <a:avLst/>
          </a:prstGeom>
          <a:noFill/>
          <a:ln>
            <a:noFill/>
          </a:ln>
        </p:spPr>
      </p:pic>
      <p:sp>
        <p:nvSpPr>
          <p:cNvPr id="18" name="Google Shape;18;p2"/>
          <p:cNvSpPr txBox="1">
            <a:spLocks noGrp="1"/>
          </p:cNvSpPr>
          <p:nvPr>
            <p:ph type="title" idx="2"/>
          </p:nvPr>
        </p:nvSpPr>
        <p:spPr>
          <a:xfrm>
            <a:off x="829067" y="3119325"/>
            <a:ext cx="10363200" cy="741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FFFFFF"/>
              </a:buClr>
              <a:buSzPts val="2600"/>
              <a:buFont typeface="Arial"/>
              <a:buNone/>
              <a:defRPr sz="2600" b="1" i="0" u="none" strike="noStrike" cap="none">
                <a:solidFill>
                  <a:srgbClr val="FFFFFF"/>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811" b="1" i="0">
                <a:solidFill>
                  <a:srgbClr val="189ED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A0D2CCC-F89B-4F7C-9B04-BEDB4BBBDBB8}" type="datetime1">
              <a:rPr lang="en-US" smtClean="0"/>
              <a:t>3/12/2025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9458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p:cSld name="Final Slide">
    <p:bg>
      <p:bgPr>
        <a:solidFill>
          <a:srgbClr val="073763"/>
        </a:solidFill>
        <a:effectLst/>
      </p:bgPr>
    </p:bg>
    <p:spTree>
      <p:nvGrpSpPr>
        <p:cNvPr id="1" name="Shape 2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877" y="2125981"/>
            <a:ext cx="10368609" cy="89255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9755" y="3840481"/>
            <a:ext cx="8538854"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3C2C01A-01D1-4B7F-AB1F-448AB1C327C0}" type="datetime1">
              <a:rPr lang="en-US" smtClean="0"/>
              <a:t>3/12/2025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425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510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811" b="1" i="0">
                <a:solidFill>
                  <a:srgbClr val="189ED9"/>
                </a:solidFill>
                <a:latin typeface="Arial"/>
                <a:cs typeface="Arial"/>
              </a:defRPr>
            </a:lvl1pPr>
          </a:lstStyle>
          <a:p>
            <a:endParaRPr/>
          </a:p>
        </p:txBody>
      </p:sp>
      <p:sp>
        <p:nvSpPr>
          <p:cNvPr id="3" name="Holder 3"/>
          <p:cNvSpPr>
            <a:spLocks noGrp="1"/>
          </p:cNvSpPr>
          <p:nvPr>
            <p:ph sz="half" idx="2"/>
          </p:nvPr>
        </p:nvSpPr>
        <p:spPr>
          <a:xfrm>
            <a:off x="609918" y="1577340"/>
            <a:ext cx="5306288"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82157" y="1577340"/>
            <a:ext cx="5306288"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B31E563-4F39-45E4-BC4F-C8EE49BD548F}" type="datetime1">
              <a:rPr lang="en-US" smtClean="0"/>
              <a:t>3/12/2025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5730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4" name="bg object 24"/>
          <p:cNvSpPr/>
          <p:nvPr/>
        </p:nvSpPr>
        <p:spPr>
          <a:xfrm>
            <a:off x="11405801" y="391242"/>
            <a:ext cx="787771" cy="583375"/>
          </a:xfrm>
          <a:custGeom>
            <a:avLst/>
            <a:gdLst/>
            <a:ahLst/>
            <a:cxnLst/>
            <a:rect l="l" t="t" r="r" b="b"/>
            <a:pathLst>
              <a:path w="786129" h="582294">
                <a:moveTo>
                  <a:pt x="785957" y="0"/>
                </a:moveTo>
                <a:lnTo>
                  <a:pt x="2146" y="0"/>
                </a:lnTo>
                <a:lnTo>
                  <a:pt x="20952" y="44715"/>
                </a:lnTo>
                <a:lnTo>
                  <a:pt x="36652" y="90958"/>
                </a:lnTo>
                <a:lnTo>
                  <a:pt x="49106" y="138603"/>
                </a:lnTo>
                <a:lnTo>
                  <a:pt x="58173" y="187522"/>
                </a:lnTo>
                <a:lnTo>
                  <a:pt x="63716" y="237591"/>
                </a:lnTo>
                <a:lnTo>
                  <a:pt x="65595" y="288683"/>
                </a:lnTo>
                <a:lnTo>
                  <a:pt x="63654" y="340682"/>
                </a:lnTo>
                <a:lnTo>
                  <a:pt x="57925" y="391623"/>
                </a:lnTo>
                <a:lnTo>
                  <a:pt x="48552" y="441371"/>
                </a:lnTo>
                <a:lnTo>
                  <a:pt x="35678" y="489790"/>
                </a:lnTo>
                <a:lnTo>
                  <a:pt x="19446" y="536746"/>
                </a:lnTo>
                <a:lnTo>
                  <a:pt x="0" y="582104"/>
                </a:lnTo>
                <a:lnTo>
                  <a:pt x="785957" y="582104"/>
                </a:lnTo>
                <a:lnTo>
                  <a:pt x="785957" y="0"/>
                </a:lnTo>
                <a:close/>
              </a:path>
            </a:pathLst>
          </a:custGeom>
          <a:solidFill>
            <a:srgbClr val="2C5CA9"/>
          </a:solidFill>
        </p:spPr>
        <p:txBody>
          <a:bodyPr wrap="square" lIns="0" tIns="0" rIns="0" bIns="0" rtlCol="0"/>
          <a:lstStyle/>
          <a:p>
            <a:endParaRPr sz="1403"/>
          </a:p>
        </p:txBody>
      </p:sp>
      <p:sp>
        <p:nvSpPr>
          <p:cNvPr id="25" name="bg object 25"/>
          <p:cNvSpPr/>
          <p:nvPr/>
        </p:nvSpPr>
        <p:spPr>
          <a:xfrm>
            <a:off x="1" y="6657705"/>
            <a:ext cx="4058484" cy="195307"/>
          </a:xfrm>
          <a:custGeom>
            <a:avLst/>
            <a:gdLst/>
            <a:ahLst/>
            <a:cxnLst/>
            <a:rect l="l" t="t" r="r" b="b"/>
            <a:pathLst>
              <a:path w="4050029" h="194945">
                <a:moveTo>
                  <a:pt x="4049890" y="0"/>
                </a:moveTo>
                <a:lnTo>
                  <a:pt x="0" y="0"/>
                </a:lnTo>
                <a:lnTo>
                  <a:pt x="0" y="194627"/>
                </a:lnTo>
                <a:lnTo>
                  <a:pt x="4049890" y="194627"/>
                </a:lnTo>
                <a:lnTo>
                  <a:pt x="4049890" y="0"/>
                </a:lnTo>
                <a:close/>
              </a:path>
            </a:pathLst>
          </a:custGeom>
          <a:solidFill>
            <a:srgbClr val="2C5CA9"/>
          </a:solidFill>
        </p:spPr>
        <p:txBody>
          <a:bodyPr wrap="square" lIns="0" tIns="0" rIns="0" bIns="0" rtlCol="0"/>
          <a:lstStyle/>
          <a:p>
            <a:endParaRPr sz="1403"/>
          </a:p>
        </p:txBody>
      </p:sp>
      <p:sp>
        <p:nvSpPr>
          <p:cNvPr id="26" name="bg object 26"/>
          <p:cNvSpPr/>
          <p:nvPr/>
        </p:nvSpPr>
        <p:spPr>
          <a:xfrm>
            <a:off x="4058345" y="6657705"/>
            <a:ext cx="4076939" cy="195307"/>
          </a:xfrm>
          <a:custGeom>
            <a:avLst/>
            <a:gdLst/>
            <a:ahLst/>
            <a:cxnLst/>
            <a:rect l="l" t="t" r="r" b="b"/>
            <a:pathLst>
              <a:path w="4068445" h="194945">
                <a:moveTo>
                  <a:pt x="4068229" y="0"/>
                </a:moveTo>
                <a:lnTo>
                  <a:pt x="0" y="0"/>
                </a:lnTo>
                <a:lnTo>
                  <a:pt x="0" y="194627"/>
                </a:lnTo>
                <a:lnTo>
                  <a:pt x="4068229" y="194627"/>
                </a:lnTo>
                <a:lnTo>
                  <a:pt x="4068229" y="0"/>
                </a:lnTo>
                <a:close/>
              </a:path>
            </a:pathLst>
          </a:custGeom>
          <a:solidFill>
            <a:srgbClr val="149ED9"/>
          </a:solidFill>
        </p:spPr>
        <p:txBody>
          <a:bodyPr wrap="square" lIns="0" tIns="0" rIns="0" bIns="0" rtlCol="0"/>
          <a:lstStyle/>
          <a:p>
            <a:endParaRPr sz="1403"/>
          </a:p>
        </p:txBody>
      </p:sp>
      <p:sp>
        <p:nvSpPr>
          <p:cNvPr id="27" name="bg object 27"/>
          <p:cNvSpPr/>
          <p:nvPr/>
        </p:nvSpPr>
        <p:spPr>
          <a:xfrm>
            <a:off x="8135068" y="6657705"/>
            <a:ext cx="4058484" cy="195307"/>
          </a:xfrm>
          <a:custGeom>
            <a:avLst/>
            <a:gdLst/>
            <a:ahLst/>
            <a:cxnLst/>
            <a:rect l="l" t="t" r="r" b="b"/>
            <a:pathLst>
              <a:path w="4050029" h="194945">
                <a:moveTo>
                  <a:pt x="4049877" y="0"/>
                </a:moveTo>
                <a:lnTo>
                  <a:pt x="0" y="0"/>
                </a:lnTo>
                <a:lnTo>
                  <a:pt x="0" y="194627"/>
                </a:lnTo>
                <a:lnTo>
                  <a:pt x="4049877" y="194627"/>
                </a:lnTo>
                <a:lnTo>
                  <a:pt x="4049877" y="0"/>
                </a:lnTo>
                <a:close/>
              </a:path>
            </a:pathLst>
          </a:custGeom>
          <a:solidFill>
            <a:srgbClr val="F8D10A"/>
          </a:solidFill>
        </p:spPr>
        <p:txBody>
          <a:bodyPr wrap="square" lIns="0" tIns="0" rIns="0" bIns="0" rtlCol="0"/>
          <a:lstStyle/>
          <a:p>
            <a:endParaRPr sz="1403"/>
          </a:p>
        </p:txBody>
      </p:sp>
      <p:pic>
        <p:nvPicPr>
          <p:cNvPr id="28" name="bg object 28"/>
          <p:cNvPicPr/>
          <p:nvPr/>
        </p:nvPicPr>
        <p:blipFill>
          <a:blip r:embed="rId2" cstate="print"/>
          <a:stretch>
            <a:fillRect/>
          </a:stretch>
        </p:blipFill>
        <p:spPr>
          <a:xfrm>
            <a:off x="722174" y="424164"/>
            <a:ext cx="272877" cy="326006"/>
          </a:xfrm>
          <a:prstGeom prst="rect">
            <a:avLst/>
          </a:prstGeom>
        </p:spPr>
      </p:pic>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8DA08B2-5757-4A8A-811A-DC396F29D4C2}" type="datetime1">
              <a:rPr lang="en-US" smtClean="0"/>
              <a:t>3/12/2025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pic>
        <p:nvPicPr>
          <p:cNvPr id="6" name="Google Shape;22;p3">
            <a:extLst>
              <a:ext uri="{FF2B5EF4-FFF2-40B4-BE49-F238E27FC236}">
                <a16:creationId xmlns:a16="http://schemas.microsoft.com/office/drawing/2014/main" id="{D60626A7-64BD-C862-2B03-81F35AACA69E}"/>
              </a:ext>
            </a:extLst>
          </p:cNvPr>
          <p:cNvPicPr preferRelativeResize="0"/>
          <p:nvPr userDrawn="1"/>
        </p:nvPicPr>
        <p:blipFill>
          <a:blip r:embed="rId3">
            <a:alphaModFix/>
          </a:blip>
          <a:stretch>
            <a:fillRect/>
          </a:stretch>
        </p:blipFill>
        <p:spPr>
          <a:xfrm>
            <a:off x="10495065" y="291825"/>
            <a:ext cx="822960" cy="822960"/>
          </a:xfrm>
          <a:prstGeom prst="rect">
            <a:avLst/>
          </a:prstGeom>
          <a:noFill/>
          <a:ln>
            <a:noFill/>
          </a:ln>
        </p:spPr>
      </p:pic>
    </p:spTree>
    <p:extLst>
      <p:ext uri="{BB962C8B-B14F-4D97-AF65-F5344CB8AC3E}">
        <p14:creationId xmlns:p14="http://schemas.microsoft.com/office/powerpoint/2010/main" val="3397596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39E8CB7-7B76-4A95-9F48-ACBE2A7EA61E}" type="datetime1">
              <a:rPr lang="en-US" smtClean="0"/>
              <a:t>3/12/2025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14967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type="secHead">
  <p:cSld name="Title">
    <p:bg>
      <p:bgPr>
        <a:solidFill>
          <a:srgbClr val="073763"/>
        </a:solid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829067" y="2085146"/>
            <a:ext cx="10363200" cy="553957"/>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FFFFFF"/>
              </a:buClr>
              <a:buSzPts val="4000"/>
              <a:buFont typeface="Arial"/>
              <a:buNone/>
              <a:defRPr sz="3000" b="1" i="0" u="none" strike="noStrike" cap="none">
                <a:solidFill>
                  <a:srgbClr val="FFFFFF"/>
                </a:solidFill>
                <a:latin typeface="Arial"/>
                <a:ea typeface="Arial"/>
                <a:cs typeface="Arial"/>
                <a:sym typeface="Arial"/>
              </a:defRPr>
            </a:lvl1pPr>
            <a:lvl2pPr lvl="1" rtl="0">
              <a:spcBef>
                <a:spcPts val="0"/>
              </a:spcBef>
              <a:spcAft>
                <a:spcPts val="0"/>
              </a:spcAft>
              <a:buSzPts val="1400"/>
              <a:buNone/>
              <a:defRPr sz="1350"/>
            </a:lvl2pPr>
            <a:lvl3pPr lvl="2" rtl="0">
              <a:spcBef>
                <a:spcPts val="0"/>
              </a:spcBef>
              <a:spcAft>
                <a:spcPts val="0"/>
              </a:spcAft>
              <a:buSzPts val="1400"/>
              <a:buNone/>
              <a:defRPr sz="1350"/>
            </a:lvl3pPr>
            <a:lvl4pPr lvl="3" rtl="0">
              <a:spcBef>
                <a:spcPts val="0"/>
              </a:spcBef>
              <a:spcAft>
                <a:spcPts val="0"/>
              </a:spcAft>
              <a:buSzPts val="1400"/>
              <a:buNone/>
              <a:defRPr sz="1350"/>
            </a:lvl4pPr>
            <a:lvl5pPr lvl="4" rtl="0">
              <a:spcBef>
                <a:spcPts val="0"/>
              </a:spcBef>
              <a:spcAft>
                <a:spcPts val="0"/>
              </a:spcAft>
              <a:buSzPts val="1400"/>
              <a:buNone/>
              <a:defRPr sz="1350"/>
            </a:lvl5pPr>
            <a:lvl6pPr lvl="5" rtl="0">
              <a:spcBef>
                <a:spcPts val="0"/>
              </a:spcBef>
              <a:spcAft>
                <a:spcPts val="0"/>
              </a:spcAft>
              <a:buSzPts val="1400"/>
              <a:buNone/>
              <a:defRPr sz="1350"/>
            </a:lvl6pPr>
            <a:lvl7pPr lvl="6" rtl="0">
              <a:spcBef>
                <a:spcPts val="0"/>
              </a:spcBef>
              <a:spcAft>
                <a:spcPts val="0"/>
              </a:spcAft>
              <a:buSzPts val="1400"/>
              <a:buNone/>
              <a:defRPr sz="1350"/>
            </a:lvl7pPr>
            <a:lvl8pPr lvl="7" rtl="0">
              <a:spcBef>
                <a:spcPts val="0"/>
              </a:spcBef>
              <a:spcAft>
                <a:spcPts val="0"/>
              </a:spcAft>
              <a:buSzPts val="1400"/>
              <a:buNone/>
              <a:defRPr sz="1350"/>
            </a:lvl8pPr>
            <a:lvl9pPr lvl="8" rtl="0">
              <a:spcBef>
                <a:spcPts val="0"/>
              </a:spcBef>
              <a:spcAft>
                <a:spcPts val="0"/>
              </a:spcAft>
              <a:buSzPts val="1400"/>
              <a:buNone/>
              <a:defRPr sz="1350"/>
            </a:lvl9pPr>
          </a:lstStyle>
          <a:p>
            <a:r>
              <a:rPr lang="en-US"/>
              <a:t>Click to edit Master title style</a:t>
            </a:r>
            <a:endParaRPr/>
          </a:p>
        </p:txBody>
      </p:sp>
      <p:sp>
        <p:nvSpPr>
          <p:cNvPr id="16" name="Google Shape;16;p2"/>
          <p:cNvSpPr txBox="1">
            <a:spLocks noGrp="1"/>
          </p:cNvSpPr>
          <p:nvPr>
            <p:ph type="body" idx="1"/>
          </p:nvPr>
        </p:nvSpPr>
        <p:spPr>
          <a:xfrm>
            <a:off x="829067" y="4508200"/>
            <a:ext cx="10363200" cy="361597"/>
          </a:xfrm>
          <a:prstGeom prst="rect">
            <a:avLst/>
          </a:prstGeom>
          <a:noFill/>
          <a:ln>
            <a:noFill/>
          </a:ln>
        </p:spPr>
        <p:txBody>
          <a:bodyPr spcFirstLastPara="1" wrap="square" lIns="91425" tIns="45700" rIns="91425" bIns="45700" anchor="t" anchorCtr="0"/>
          <a:lstStyle>
            <a:lvl1pPr marL="342830" marR="0" lvl="0" indent="-171415" algn="l" rtl="0">
              <a:spcBef>
                <a:spcPts val="300"/>
              </a:spcBef>
              <a:spcAft>
                <a:spcPts val="0"/>
              </a:spcAft>
              <a:buClr>
                <a:schemeClr val="lt1"/>
              </a:buClr>
              <a:buSzPts val="2000"/>
              <a:buFont typeface="Arial"/>
              <a:buNone/>
              <a:defRPr sz="1500" b="0" i="0" u="none" strike="noStrike" cap="none">
                <a:solidFill>
                  <a:schemeClr val="lt1"/>
                </a:solidFill>
                <a:latin typeface="Arial"/>
                <a:ea typeface="Arial"/>
                <a:cs typeface="Arial"/>
                <a:sym typeface="Arial"/>
              </a:defRPr>
            </a:lvl1pPr>
            <a:lvl2pPr marL="685660" marR="0" lvl="1" indent="-171415" algn="l" rtl="0">
              <a:spcBef>
                <a:spcPts val="270"/>
              </a:spcBef>
              <a:spcAft>
                <a:spcPts val="0"/>
              </a:spcAft>
              <a:buClr>
                <a:srgbClr val="888888"/>
              </a:buClr>
              <a:buSzPts val="1800"/>
              <a:buFont typeface="Arial"/>
              <a:buNone/>
              <a:defRPr sz="1350" b="0" i="0" u="none" strike="noStrike" cap="none">
                <a:solidFill>
                  <a:srgbClr val="888888"/>
                </a:solidFill>
                <a:latin typeface="Arial"/>
                <a:ea typeface="Arial"/>
                <a:cs typeface="Arial"/>
                <a:sym typeface="Arial"/>
              </a:defRPr>
            </a:lvl2pPr>
            <a:lvl3pPr marL="1028490" marR="0" lvl="2" indent="-171415" algn="l" rtl="0">
              <a:spcBef>
                <a:spcPts val="239"/>
              </a:spcBef>
              <a:spcAft>
                <a:spcPts val="0"/>
              </a:spcAft>
              <a:buClr>
                <a:srgbClr val="888888"/>
              </a:buClr>
              <a:buSzPts val="1600"/>
              <a:buFont typeface="Merriweather Sans"/>
              <a:buNone/>
              <a:defRPr sz="1199" b="0" i="0" u="none" strike="noStrike" cap="none">
                <a:solidFill>
                  <a:srgbClr val="888888"/>
                </a:solidFill>
                <a:latin typeface="Arial"/>
                <a:ea typeface="Arial"/>
                <a:cs typeface="Arial"/>
                <a:sym typeface="Arial"/>
              </a:defRPr>
            </a:lvl3pPr>
            <a:lvl4pPr marL="1371321" marR="0" lvl="3" indent="-171415" algn="l" rtl="0">
              <a:spcBef>
                <a:spcPts val="210"/>
              </a:spcBef>
              <a:spcAft>
                <a:spcPts val="0"/>
              </a:spcAft>
              <a:buClr>
                <a:srgbClr val="888888"/>
              </a:buClr>
              <a:buSzPts val="1400"/>
              <a:buFont typeface="Arial"/>
              <a:buNone/>
              <a:defRPr sz="1050" b="0" i="0" u="none" strike="noStrike" cap="none">
                <a:solidFill>
                  <a:srgbClr val="888888"/>
                </a:solidFill>
                <a:latin typeface="Arial"/>
                <a:ea typeface="Arial"/>
                <a:cs typeface="Arial"/>
                <a:sym typeface="Arial"/>
              </a:defRPr>
            </a:lvl4pPr>
            <a:lvl5pPr marL="1714151" marR="0" lvl="4" indent="-171415" algn="l" rtl="0">
              <a:spcBef>
                <a:spcPts val="210"/>
              </a:spcBef>
              <a:spcAft>
                <a:spcPts val="0"/>
              </a:spcAft>
              <a:buClr>
                <a:srgbClr val="888888"/>
              </a:buClr>
              <a:buSzPts val="1400"/>
              <a:buFont typeface="Arial"/>
              <a:buNone/>
              <a:defRPr sz="1050" b="0" i="0" u="none" strike="noStrike" cap="none">
                <a:solidFill>
                  <a:srgbClr val="888888"/>
                </a:solidFill>
                <a:latin typeface="Arial"/>
                <a:ea typeface="Arial"/>
                <a:cs typeface="Arial"/>
                <a:sym typeface="Arial"/>
              </a:defRPr>
            </a:lvl5pPr>
            <a:lvl6pPr marL="2056980" marR="0" lvl="5" indent="-171415" algn="l" rtl="0">
              <a:spcBef>
                <a:spcPts val="210"/>
              </a:spcBef>
              <a:spcAft>
                <a:spcPts val="0"/>
              </a:spcAft>
              <a:buClr>
                <a:srgbClr val="888888"/>
              </a:buClr>
              <a:buSzPts val="1400"/>
              <a:buFont typeface="Arial"/>
              <a:buNone/>
              <a:defRPr sz="1050" b="0" i="0" u="none" strike="noStrike" cap="none">
                <a:solidFill>
                  <a:srgbClr val="888888"/>
                </a:solidFill>
                <a:latin typeface="Arial"/>
                <a:ea typeface="Arial"/>
                <a:cs typeface="Arial"/>
                <a:sym typeface="Arial"/>
              </a:defRPr>
            </a:lvl6pPr>
            <a:lvl7pPr marL="2399810" marR="0" lvl="6" indent="-171415" algn="l" rtl="0">
              <a:spcBef>
                <a:spcPts val="210"/>
              </a:spcBef>
              <a:spcAft>
                <a:spcPts val="0"/>
              </a:spcAft>
              <a:buClr>
                <a:srgbClr val="888888"/>
              </a:buClr>
              <a:buSzPts val="1400"/>
              <a:buFont typeface="Arial"/>
              <a:buNone/>
              <a:defRPr sz="1050" b="0" i="0" u="none" strike="noStrike" cap="none">
                <a:solidFill>
                  <a:srgbClr val="888888"/>
                </a:solidFill>
                <a:latin typeface="Arial"/>
                <a:ea typeface="Arial"/>
                <a:cs typeface="Arial"/>
                <a:sym typeface="Arial"/>
              </a:defRPr>
            </a:lvl7pPr>
            <a:lvl8pPr marL="2742640" marR="0" lvl="7" indent="-171415" algn="l" rtl="0">
              <a:spcBef>
                <a:spcPts val="210"/>
              </a:spcBef>
              <a:spcAft>
                <a:spcPts val="0"/>
              </a:spcAft>
              <a:buClr>
                <a:srgbClr val="888888"/>
              </a:buClr>
              <a:buSzPts val="1400"/>
              <a:buFont typeface="Arial"/>
              <a:buNone/>
              <a:defRPr sz="1050" b="0" i="0" u="none" strike="noStrike" cap="none">
                <a:solidFill>
                  <a:srgbClr val="888888"/>
                </a:solidFill>
                <a:latin typeface="Arial"/>
                <a:ea typeface="Arial"/>
                <a:cs typeface="Arial"/>
                <a:sym typeface="Arial"/>
              </a:defRPr>
            </a:lvl8pPr>
            <a:lvl9pPr marL="3085470" marR="0" lvl="8" indent="-171415" algn="l" rtl="0">
              <a:spcBef>
                <a:spcPts val="210"/>
              </a:spcBef>
              <a:spcAft>
                <a:spcPts val="0"/>
              </a:spcAft>
              <a:buClr>
                <a:srgbClr val="888888"/>
              </a:buClr>
              <a:buSzPts val="1400"/>
              <a:buFont typeface="Arial"/>
              <a:buNone/>
              <a:defRPr sz="1050" b="0" i="0" u="none" strike="noStrike" cap="none">
                <a:solidFill>
                  <a:srgbClr val="888888"/>
                </a:solidFill>
                <a:latin typeface="Arial"/>
                <a:ea typeface="Arial"/>
                <a:cs typeface="Arial"/>
                <a:sym typeface="Arial"/>
              </a:defRPr>
            </a:lvl9pPr>
          </a:lstStyle>
          <a:p>
            <a:pPr lvl="0"/>
            <a:r>
              <a:rPr lang="en-US"/>
              <a:t>Edit Master text styles</a:t>
            </a:r>
          </a:p>
        </p:txBody>
      </p:sp>
      <p:pic>
        <p:nvPicPr>
          <p:cNvPr id="17" name="Google Shape;17;p2"/>
          <p:cNvPicPr preferRelativeResize="0"/>
          <p:nvPr/>
        </p:nvPicPr>
        <p:blipFill>
          <a:blip r:embed="rId2">
            <a:alphaModFix/>
          </a:blip>
          <a:stretch>
            <a:fillRect/>
          </a:stretch>
        </p:blipFill>
        <p:spPr>
          <a:xfrm>
            <a:off x="829067" y="217228"/>
            <a:ext cx="1816100" cy="1488107"/>
          </a:xfrm>
          <a:prstGeom prst="rect">
            <a:avLst/>
          </a:prstGeom>
          <a:noFill/>
          <a:ln>
            <a:noFill/>
          </a:ln>
        </p:spPr>
      </p:pic>
      <p:sp>
        <p:nvSpPr>
          <p:cNvPr id="18" name="Google Shape;18;p2"/>
          <p:cNvSpPr txBox="1">
            <a:spLocks noGrp="1"/>
          </p:cNvSpPr>
          <p:nvPr>
            <p:ph type="title" idx="2"/>
          </p:nvPr>
        </p:nvSpPr>
        <p:spPr>
          <a:xfrm>
            <a:off x="829067" y="3293637"/>
            <a:ext cx="10363200" cy="39237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rgbClr val="FFFFFF"/>
              </a:buClr>
              <a:buSzPts val="2600"/>
              <a:buFont typeface="Arial"/>
              <a:buNone/>
              <a:defRPr sz="1950" b="1" i="0" u="none" strike="noStrike" cap="none">
                <a:solidFill>
                  <a:srgbClr val="FFFFFF"/>
                </a:solidFill>
                <a:latin typeface="Arial"/>
                <a:ea typeface="Arial"/>
                <a:cs typeface="Arial"/>
                <a:sym typeface="Arial"/>
              </a:defRPr>
            </a:lvl1pPr>
            <a:lvl2pPr lvl="1" rtl="0">
              <a:spcBef>
                <a:spcPts val="0"/>
              </a:spcBef>
              <a:spcAft>
                <a:spcPts val="0"/>
              </a:spcAft>
              <a:buSzPts val="1400"/>
              <a:buNone/>
              <a:defRPr sz="1350"/>
            </a:lvl2pPr>
            <a:lvl3pPr lvl="2" rtl="0">
              <a:spcBef>
                <a:spcPts val="0"/>
              </a:spcBef>
              <a:spcAft>
                <a:spcPts val="0"/>
              </a:spcAft>
              <a:buSzPts val="1400"/>
              <a:buNone/>
              <a:defRPr sz="1350"/>
            </a:lvl3pPr>
            <a:lvl4pPr lvl="3" rtl="0">
              <a:spcBef>
                <a:spcPts val="0"/>
              </a:spcBef>
              <a:spcAft>
                <a:spcPts val="0"/>
              </a:spcAft>
              <a:buSzPts val="1400"/>
              <a:buNone/>
              <a:defRPr sz="1350"/>
            </a:lvl4pPr>
            <a:lvl5pPr lvl="4" rtl="0">
              <a:spcBef>
                <a:spcPts val="0"/>
              </a:spcBef>
              <a:spcAft>
                <a:spcPts val="0"/>
              </a:spcAft>
              <a:buSzPts val="1400"/>
              <a:buNone/>
              <a:defRPr sz="1350"/>
            </a:lvl5pPr>
            <a:lvl6pPr lvl="5" rtl="0">
              <a:spcBef>
                <a:spcPts val="0"/>
              </a:spcBef>
              <a:spcAft>
                <a:spcPts val="0"/>
              </a:spcAft>
              <a:buSzPts val="1400"/>
              <a:buNone/>
              <a:defRPr sz="1350"/>
            </a:lvl6pPr>
            <a:lvl7pPr lvl="6" rtl="0">
              <a:spcBef>
                <a:spcPts val="0"/>
              </a:spcBef>
              <a:spcAft>
                <a:spcPts val="0"/>
              </a:spcAft>
              <a:buSzPts val="1400"/>
              <a:buNone/>
              <a:defRPr sz="1350"/>
            </a:lvl7pPr>
            <a:lvl8pPr lvl="7" rtl="0">
              <a:spcBef>
                <a:spcPts val="0"/>
              </a:spcBef>
              <a:spcAft>
                <a:spcPts val="0"/>
              </a:spcAft>
              <a:buSzPts val="1400"/>
              <a:buNone/>
              <a:defRPr sz="1350"/>
            </a:lvl8pPr>
            <a:lvl9pPr lvl="8" rtl="0">
              <a:spcBef>
                <a:spcPts val="0"/>
              </a:spcBef>
              <a:spcAft>
                <a:spcPts val="0"/>
              </a:spcAft>
              <a:buSzPts val="1400"/>
              <a:buNone/>
              <a:defRPr sz="1350"/>
            </a:lvl9pPr>
          </a:lstStyle>
          <a:p>
            <a:r>
              <a:rPr lang="en-US"/>
              <a:t>Click to edit Master title style</a:t>
            </a:r>
            <a:endParaRPr/>
          </a:p>
        </p:txBody>
      </p:sp>
    </p:spTree>
    <p:extLst>
      <p:ext uri="{BB962C8B-B14F-4D97-AF65-F5344CB8AC3E}">
        <p14:creationId xmlns:p14="http://schemas.microsoft.com/office/powerpoint/2010/main" val="2608040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lide">
    <p:spTree>
      <p:nvGrpSpPr>
        <p:cNvPr id="1" name=""/>
        <p:cNvGrpSpPr/>
        <p:nvPr/>
      </p:nvGrpSpPr>
      <p:grpSpPr>
        <a:xfrm>
          <a:off x="0" y="0"/>
          <a:ext cx="0" cy="0"/>
          <a:chOff x="0" y="0"/>
          <a:chExt cx="0" cy="0"/>
        </a:xfrm>
      </p:grpSpPr>
      <p:sp>
        <p:nvSpPr>
          <p:cNvPr id="3" name="Title 2"/>
          <p:cNvSpPr>
            <a:spLocks noGrp="1"/>
          </p:cNvSpPr>
          <p:nvPr>
            <p:ph type="title"/>
          </p:nvPr>
        </p:nvSpPr>
        <p:spPr>
          <a:xfrm>
            <a:off x="1665720" y="167885"/>
            <a:ext cx="7805168" cy="369332"/>
          </a:xfrm>
          <a:prstGeom prst="rect">
            <a:avLst/>
          </a:prstGeom>
        </p:spPr>
        <p:txBody>
          <a:bodyPr/>
          <a:lstStyle>
            <a:lvl1pPr>
              <a:defRPr sz="2400" b="1">
                <a:solidFill>
                  <a:schemeClr val="tx1"/>
                </a:solidFill>
                <a:latin typeface="Arial"/>
                <a:cs typeface="Arial"/>
              </a:defRPr>
            </a:lvl1pPr>
          </a:lstStyle>
          <a:p>
            <a:r>
              <a:rPr lang="en-US" noProof="0"/>
              <a:t>Click to edit Master title style</a:t>
            </a:r>
            <a:endParaRPr lang="en-GB" noProof="0" dirty="0"/>
          </a:p>
        </p:txBody>
      </p:sp>
      <p:sp>
        <p:nvSpPr>
          <p:cNvPr id="13" name="Text Placeholder 12"/>
          <p:cNvSpPr>
            <a:spLocks noGrp="1"/>
          </p:cNvSpPr>
          <p:nvPr>
            <p:ph type="body" sz="quarter" idx="10"/>
          </p:nvPr>
        </p:nvSpPr>
        <p:spPr>
          <a:xfrm>
            <a:off x="623395" y="1340773"/>
            <a:ext cx="10849204" cy="838756"/>
          </a:xfrm>
          <a:prstGeom prst="rect">
            <a:avLst/>
          </a:prstGeom>
        </p:spPr>
        <p:txBody>
          <a:bodyPr/>
          <a:lstStyle>
            <a:lvl1pPr>
              <a:lnSpc>
                <a:spcPct val="114000"/>
              </a:lnSpc>
              <a:buClr>
                <a:schemeClr val="accent2"/>
              </a:buClr>
              <a:defRPr sz="1799" b="0">
                <a:solidFill>
                  <a:schemeClr val="tx1"/>
                </a:solidFill>
                <a:latin typeface="Arial"/>
                <a:cs typeface="Arial"/>
              </a:defRPr>
            </a:lvl1pPr>
            <a:lvl2pPr>
              <a:buClrTx/>
              <a:defRPr sz="1799" b="0">
                <a:solidFill>
                  <a:srgbClr val="29C000"/>
                </a:solidFill>
                <a:latin typeface="Arial"/>
                <a:cs typeface="Arial"/>
              </a:defRPr>
            </a:lvl2pPr>
            <a:lvl3pPr>
              <a:buClrTx/>
              <a:defRPr sz="1600" b="0">
                <a:solidFill>
                  <a:schemeClr val="accent1">
                    <a:lumMod val="75000"/>
                  </a:schemeClr>
                </a:solidFill>
                <a:latin typeface="Arial"/>
                <a:cs typeface="Arial"/>
              </a:defRPr>
            </a:lvl3pPr>
            <a:lvl4pPr>
              <a:buClr>
                <a:schemeClr val="accent1">
                  <a:lumMod val="75000"/>
                </a:schemeClr>
              </a:buClr>
              <a:defRPr sz="1600" b="0">
                <a:solidFill>
                  <a:schemeClr val="accent1">
                    <a:lumMod val="75000"/>
                  </a:schemeClr>
                </a:solidFill>
                <a:latin typeface="Trebuchet MS"/>
                <a:cs typeface="Trebuchet MS"/>
              </a:defRPr>
            </a:lvl4pPr>
            <a:lvl5pPr>
              <a:buClr>
                <a:schemeClr val="accent2"/>
              </a:buClr>
              <a:defRPr sz="1600" b="0">
                <a:solidFill>
                  <a:schemeClr val="accent2"/>
                </a:solidFill>
              </a:defRPr>
            </a:lvl5pPr>
          </a:lstStyle>
          <a:p>
            <a:pPr lvl="0"/>
            <a:r>
              <a:rPr lang="en-US" noProof="0"/>
              <a:t>Edit Master text styles</a:t>
            </a:r>
          </a:p>
          <a:p>
            <a:pPr lvl="1"/>
            <a:r>
              <a:rPr lang="en-US" noProof="0"/>
              <a:t>Second level</a:t>
            </a:r>
          </a:p>
          <a:p>
            <a:pPr lvl="2"/>
            <a:r>
              <a:rPr lang="en-US" noProof="0"/>
              <a:t>Third level</a:t>
            </a:r>
          </a:p>
        </p:txBody>
      </p:sp>
      <p:sp>
        <p:nvSpPr>
          <p:cNvPr id="6" name="Slide Number Placeholder 20"/>
          <p:cNvSpPr>
            <a:spLocks noGrp="1"/>
          </p:cNvSpPr>
          <p:nvPr>
            <p:ph type="sldNum" sz="quarter" idx="11"/>
          </p:nvPr>
        </p:nvSpPr>
        <p:spPr>
          <a:xfrm>
            <a:off x="11089219" y="6558986"/>
            <a:ext cx="1102783" cy="215444"/>
          </a:xfrm>
        </p:spPr>
        <p:txBody>
          <a:bodyPr anchor="ctr"/>
          <a:lstStyle>
            <a:lvl1pPr algn="ctr">
              <a:defRPr sz="1400">
                <a:solidFill>
                  <a:schemeClr val="bg1"/>
                </a:solidFill>
                <a:latin typeface="Arial"/>
                <a:cs typeface="Arial"/>
              </a:defRPr>
            </a:lvl1pPr>
          </a:lstStyle>
          <a:p>
            <a:pPr>
              <a:defRPr/>
            </a:pPr>
            <a:fld id="{4B3B5BF1-36F4-440D-932D-C7907D6A98BA}" type="slidenum">
              <a:rPr lang="en-GB" smtClean="0"/>
              <a:pPr>
                <a:defRPr/>
              </a:pPr>
              <a:t>‹#›</a:t>
            </a:fld>
            <a:endParaRPr lang="en-GB" dirty="0"/>
          </a:p>
        </p:txBody>
      </p:sp>
      <p:pic>
        <p:nvPicPr>
          <p:cNvPr id="7" name="Picture 1" descr="armoiri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0800000" flipH="1" flipV="1">
            <a:off x="201085" y="119065"/>
            <a:ext cx="1159933" cy="9366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568451" y="1054100"/>
            <a:ext cx="1051348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547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16252" y="621821"/>
            <a:ext cx="10352000" cy="11430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Clr>
                <a:schemeClr val="dk1"/>
              </a:buClr>
              <a:buSzPts val="4400"/>
              <a:buFont typeface="Arial"/>
              <a:buNone/>
              <a:defRPr sz="4400" b="1" i="0" u="none" strike="noStrike" cap="non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16251" y="2092232"/>
            <a:ext cx="10352000" cy="3279900"/>
          </a:xfrm>
          <a:prstGeom prst="rect">
            <a:avLst/>
          </a:prstGeom>
          <a:noFill/>
          <a:ln>
            <a:noFill/>
          </a:ln>
        </p:spPr>
        <p:txBody>
          <a:bodyPr spcFirstLastPara="1" wrap="square" lIns="91425" tIns="45700" rIns="91425" bIns="45700" anchor="t" anchorCtr="0"/>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Merriweather Sans"/>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609600" y="6100531"/>
            <a:ext cx="28448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 name="Google Shape;13;p1"/>
          <p:cNvSpPr txBox="1">
            <a:spLocks noGrp="1"/>
          </p:cNvSpPr>
          <p:nvPr>
            <p:ph type="sldNum" idx="12"/>
          </p:nvPr>
        </p:nvSpPr>
        <p:spPr>
          <a:xfrm>
            <a:off x="8737600" y="6100531"/>
            <a:ext cx="28448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00000000-1234-1234-1234-123412341234}" type="slidenum">
              <a:rPr lang="de-DE" smtClean="0"/>
              <a:pPr/>
              <a:t>‹#›</a:t>
            </a:fld>
            <a:endParaRPr lang="de-DE"/>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315272" y="2412555"/>
            <a:ext cx="1602904" cy="914188"/>
          </a:xfrm>
          <a:prstGeom prst="rect">
            <a:avLst/>
          </a:prstGeom>
        </p:spPr>
        <p:txBody>
          <a:bodyPr wrap="square" lIns="0" tIns="0" rIns="0" bIns="0">
            <a:spAutoFit/>
          </a:bodyPr>
          <a:lstStyle>
            <a:lvl1pPr>
              <a:defRPr sz="5800" b="1" i="0">
                <a:solidFill>
                  <a:srgbClr val="189ED9"/>
                </a:solidFill>
                <a:latin typeface="Arial"/>
                <a:cs typeface="Arial"/>
              </a:defRPr>
            </a:lvl1pPr>
          </a:lstStyle>
          <a:p>
            <a:endParaRPr/>
          </a:p>
        </p:txBody>
      </p:sp>
      <p:sp>
        <p:nvSpPr>
          <p:cNvPr id="3" name="Holder 3"/>
          <p:cNvSpPr>
            <a:spLocks noGrp="1"/>
          </p:cNvSpPr>
          <p:nvPr>
            <p:ph type="body" idx="1"/>
          </p:nvPr>
        </p:nvSpPr>
        <p:spPr>
          <a:xfrm>
            <a:off x="1803534" y="3254820"/>
            <a:ext cx="8591293"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7444" y="6377941"/>
            <a:ext cx="3903476" cy="215444"/>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918" y="6377941"/>
            <a:ext cx="2805623" cy="215444"/>
          </a:xfrm>
          <a:prstGeom prst="rect">
            <a:avLst/>
          </a:prstGeom>
        </p:spPr>
        <p:txBody>
          <a:bodyPr wrap="square" lIns="0" tIns="0" rIns="0" bIns="0">
            <a:spAutoFit/>
          </a:bodyPr>
          <a:lstStyle>
            <a:lvl1pPr algn="l">
              <a:defRPr>
                <a:solidFill>
                  <a:schemeClr val="tx1">
                    <a:tint val="75000"/>
                  </a:schemeClr>
                </a:solidFill>
              </a:defRPr>
            </a:lvl1pPr>
          </a:lstStyle>
          <a:p>
            <a:fld id="{20018C1B-2213-4D54-96B1-78A92FEE9E15}" type="datetime1">
              <a:rPr lang="en-US" smtClean="0"/>
              <a:t>3/12/2025</a:t>
            </a:fld>
            <a:endParaRPr lang="en-US"/>
          </a:p>
        </p:txBody>
      </p:sp>
      <p:sp>
        <p:nvSpPr>
          <p:cNvPr id="6" name="Holder 6"/>
          <p:cNvSpPr>
            <a:spLocks noGrp="1"/>
          </p:cNvSpPr>
          <p:nvPr>
            <p:ph type="sldNum" sz="quarter" idx="7"/>
          </p:nvPr>
        </p:nvSpPr>
        <p:spPr>
          <a:xfrm>
            <a:off x="8782822" y="6377941"/>
            <a:ext cx="2805623" cy="215444"/>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86244360"/>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8069">
        <a:defRPr>
          <a:latin typeface="+mn-lt"/>
          <a:ea typeface="+mn-ea"/>
          <a:cs typeface="+mn-cs"/>
        </a:defRPr>
      </a:lvl2pPr>
      <a:lvl3pPr marL="916137">
        <a:defRPr>
          <a:latin typeface="+mn-lt"/>
          <a:ea typeface="+mn-ea"/>
          <a:cs typeface="+mn-cs"/>
        </a:defRPr>
      </a:lvl3pPr>
      <a:lvl4pPr marL="1374206">
        <a:defRPr>
          <a:latin typeface="+mn-lt"/>
          <a:ea typeface="+mn-ea"/>
          <a:cs typeface="+mn-cs"/>
        </a:defRPr>
      </a:lvl4pPr>
      <a:lvl5pPr marL="1832275">
        <a:defRPr>
          <a:latin typeface="+mn-lt"/>
          <a:ea typeface="+mn-ea"/>
          <a:cs typeface="+mn-cs"/>
        </a:defRPr>
      </a:lvl5pPr>
      <a:lvl6pPr marL="2290343">
        <a:defRPr>
          <a:latin typeface="+mn-lt"/>
          <a:ea typeface="+mn-ea"/>
          <a:cs typeface="+mn-cs"/>
        </a:defRPr>
      </a:lvl6pPr>
      <a:lvl7pPr marL="2748412">
        <a:defRPr>
          <a:latin typeface="+mn-lt"/>
          <a:ea typeface="+mn-ea"/>
          <a:cs typeface="+mn-cs"/>
        </a:defRPr>
      </a:lvl7pPr>
      <a:lvl8pPr marL="3206481">
        <a:defRPr>
          <a:latin typeface="+mn-lt"/>
          <a:ea typeface="+mn-ea"/>
          <a:cs typeface="+mn-cs"/>
        </a:defRPr>
      </a:lvl8pPr>
      <a:lvl9pPr marL="3664549">
        <a:defRPr>
          <a:latin typeface="+mn-lt"/>
          <a:ea typeface="+mn-ea"/>
          <a:cs typeface="+mn-cs"/>
        </a:defRPr>
      </a:lvl9pPr>
    </p:bodyStyle>
    <p:otherStyle>
      <a:lvl1pPr marL="0">
        <a:defRPr>
          <a:latin typeface="+mn-lt"/>
          <a:ea typeface="+mn-ea"/>
          <a:cs typeface="+mn-cs"/>
        </a:defRPr>
      </a:lvl1pPr>
      <a:lvl2pPr marL="458069">
        <a:defRPr>
          <a:latin typeface="+mn-lt"/>
          <a:ea typeface="+mn-ea"/>
          <a:cs typeface="+mn-cs"/>
        </a:defRPr>
      </a:lvl2pPr>
      <a:lvl3pPr marL="916137">
        <a:defRPr>
          <a:latin typeface="+mn-lt"/>
          <a:ea typeface="+mn-ea"/>
          <a:cs typeface="+mn-cs"/>
        </a:defRPr>
      </a:lvl3pPr>
      <a:lvl4pPr marL="1374206">
        <a:defRPr>
          <a:latin typeface="+mn-lt"/>
          <a:ea typeface="+mn-ea"/>
          <a:cs typeface="+mn-cs"/>
        </a:defRPr>
      </a:lvl4pPr>
      <a:lvl5pPr marL="1832275">
        <a:defRPr>
          <a:latin typeface="+mn-lt"/>
          <a:ea typeface="+mn-ea"/>
          <a:cs typeface="+mn-cs"/>
        </a:defRPr>
      </a:lvl5pPr>
      <a:lvl6pPr marL="2290343">
        <a:defRPr>
          <a:latin typeface="+mn-lt"/>
          <a:ea typeface="+mn-ea"/>
          <a:cs typeface="+mn-cs"/>
        </a:defRPr>
      </a:lvl6pPr>
      <a:lvl7pPr marL="2748412">
        <a:defRPr>
          <a:latin typeface="+mn-lt"/>
          <a:ea typeface="+mn-ea"/>
          <a:cs typeface="+mn-cs"/>
        </a:defRPr>
      </a:lvl7pPr>
      <a:lvl8pPr marL="3206481">
        <a:defRPr>
          <a:latin typeface="+mn-lt"/>
          <a:ea typeface="+mn-ea"/>
          <a:cs typeface="+mn-cs"/>
        </a:defRPr>
      </a:lvl8pPr>
      <a:lvl9pPr marL="366454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9009" y="45271"/>
            <a:ext cx="12191081" cy="6807741"/>
            <a:chOff x="0" y="19062"/>
            <a:chExt cx="12168505" cy="6795134"/>
          </a:xfrm>
        </p:grpSpPr>
        <p:sp>
          <p:nvSpPr>
            <p:cNvPr id="4" name="object 4"/>
            <p:cNvSpPr/>
            <p:nvPr/>
          </p:nvSpPr>
          <p:spPr>
            <a:xfrm>
              <a:off x="3032442" y="5032691"/>
              <a:ext cx="6187440" cy="551166"/>
            </a:xfrm>
            <a:custGeom>
              <a:avLst/>
              <a:gdLst/>
              <a:ahLst/>
              <a:cxnLst/>
              <a:rect l="l" t="t" r="r" b="b"/>
              <a:pathLst>
                <a:path w="6187440" h="3378834">
                  <a:moveTo>
                    <a:pt x="122516" y="3057931"/>
                  </a:moveTo>
                  <a:lnTo>
                    <a:pt x="0" y="2921431"/>
                  </a:lnTo>
                  <a:lnTo>
                    <a:pt x="0" y="3194431"/>
                  </a:lnTo>
                  <a:lnTo>
                    <a:pt x="122516" y="3057931"/>
                  </a:lnTo>
                  <a:close/>
                </a:path>
                <a:path w="6187440" h="3378834">
                  <a:moveTo>
                    <a:pt x="122516" y="2475725"/>
                  </a:moveTo>
                  <a:lnTo>
                    <a:pt x="0" y="2339225"/>
                  </a:lnTo>
                  <a:lnTo>
                    <a:pt x="0" y="2612225"/>
                  </a:lnTo>
                  <a:lnTo>
                    <a:pt x="122516" y="2475725"/>
                  </a:lnTo>
                  <a:close/>
                </a:path>
                <a:path w="6187440" h="3378834">
                  <a:moveTo>
                    <a:pt x="122516" y="1885213"/>
                  </a:moveTo>
                  <a:lnTo>
                    <a:pt x="0" y="1748713"/>
                  </a:lnTo>
                  <a:lnTo>
                    <a:pt x="0" y="2021713"/>
                  </a:lnTo>
                  <a:lnTo>
                    <a:pt x="122516" y="1885213"/>
                  </a:lnTo>
                  <a:close/>
                </a:path>
                <a:path w="6187440" h="3378834">
                  <a:moveTo>
                    <a:pt x="122516" y="1303693"/>
                  </a:moveTo>
                  <a:lnTo>
                    <a:pt x="0" y="1167193"/>
                  </a:lnTo>
                  <a:lnTo>
                    <a:pt x="0" y="1440192"/>
                  </a:lnTo>
                  <a:lnTo>
                    <a:pt x="122516" y="1303693"/>
                  </a:lnTo>
                  <a:close/>
                </a:path>
                <a:path w="6187440" h="3378834">
                  <a:moveTo>
                    <a:pt x="122516" y="713168"/>
                  </a:moveTo>
                  <a:lnTo>
                    <a:pt x="0" y="576668"/>
                  </a:lnTo>
                  <a:lnTo>
                    <a:pt x="0" y="849668"/>
                  </a:lnTo>
                  <a:lnTo>
                    <a:pt x="122516" y="713168"/>
                  </a:lnTo>
                  <a:close/>
                </a:path>
                <a:path w="6187440" h="3378834">
                  <a:moveTo>
                    <a:pt x="201269" y="0"/>
                  </a:moveTo>
                  <a:lnTo>
                    <a:pt x="165290" y="0"/>
                  </a:lnTo>
                  <a:lnTo>
                    <a:pt x="120332" y="50088"/>
                  </a:lnTo>
                  <a:lnTo>
                    <a:pt x="75374" y="0"/>
                  </a:lnTo>
                  <a:lnTo>
                    <a:pt x="39395" y="0"/>
                  </a:lnTo>
                  <a:lnTo>
                    <a:pt x="120332" y="90170"/>
                  </a:lnTo>
                  <a:lnTo>
                    <a:pt x="156311" y="50088"/>
                  </a:lnTo>
                  <a:lnTo>
                    <a:pt x="201269" y="0"/>
                  </a:lnTo>
                  <a:close/>
                </a:path>
                <a:path w="6187440" h="3378834">
                  <a:moveTo>
                    <a:pt x="563118" y="3057931"/>
                  </a:moveTo>
                  <a:lnTo>
                    <a:pt x="342823" y="2812504"/>
                  </a:lnTo>
                  <a:lnTo>
                    <a:pt x="122529" y="3057931"/>
                  </a:lnTo>
                  <a:lnTo>
                    <a:pt x="342823" y="3303359"/>
                  </a:lnTo>
                  <a:lnTo>
                    <a:pt x="563118" y="3057931"/>
                  </a:lnTo>
                  <a:close/>
                </a:path>
                <a:path w="6187440" h="3378834">
                  <a:moveTo>
                    <a:pt x="563118" y="2475725"/>
                  </a:moveTo>
                  <a:lnTo>
                    <a:pt x="342823" y="2230297"/>
                  </a:lnTo>
                  <a:lnTo>
                    <a:pt x="122529" y="2475725"/>
                  </a:lnTo>
                  <a:lnTo>
                    <a:pt x="342823" y="2721152"/>
                  </a:lnTo>
                  <a:lnTo>
                    <a:pt x="563118" y="2475725"/>
                  </a:lnTo>
                  <a:close/>
                </a:path>
                <a:path w="6187440" h="3378834">
                  <a:moveTo>
                    <a:pt x="563118" y="1885213"/>
                  </a:moveTo>
                  <a:lnTo>
                    <a:pt x="342823" y="1639785"/>
                  </a:lnTo>
                  <a:lnTo>
                    <a:pt x="122529" y="1885213"/>
                  </a:lnTo>
                  <a:lnTo>
                    <a:pt x="342823" y="2130641"/>
                  </a:lnTo>
                  <a:lnTo>
                    <a:pt x="563118" y="1885213"/>
                  </a:lnTo>
                  <a:close/>
                </a:path>
                <a:path w="6187440" h="3378834">
                  <a:moveTo>
                    <a:pt x="563118" y="1303680"/>
                  </a:moveTo>
                  <a:lnTo>
                    <a:pt x="342823" y="1058252"/>
                  </a:lnTo>
                  <a:lnTo>
                    <a:pt x="122529" y="1303680"/>
                  </a:lnTo>
                  <a:lnTo>
                    <a:pt x="342823" y="1549107"/>
                  </a:lnTo>
                  <a:lnTo>
                    <a:pt x="563118" y="1303680"/>
                  </a:lnTo>
                  <a:close/>
                </a:path>
                <a:path w="6187440" h="3378834">
                  <a:moveTo>
                    <a:pt x="563118" y="713168"/>
                  </a:moveTo>
                  <a:lnTo>
                    <a:pt x="342823" y="467741"/>
                  </a:lnTo>
                  <a:lnTo>
                    <a:pt x="122529" y="713168"/>
                  </a:lnTo>
                  <a:lnTo>
                    <a:pt x="342823" y="958596"/>
                  </a:lnTo>
                  <a:lnTo>
                    <a:pt x="563118" y="713168"/>
                  </a:lnTo>
                  <a:close/>
                </a:path>
                <a:path w="6187440" h="3378834">
                  <a:moveTo>
                    <a:pt x="641858" y="0"/>
                  </a:moveTo>
                  <a:lnTo>
                    <a:pt x="605878" y="0"/>
                  </a:lnTo>
                  <a:lnTo>
                    <a:pt x="560920" y="50088"/>
                  </a:lnTo>
                  <a:lnTo>
                    <a:pt x="515962" y="0"/>
                  </a:lnTo>
                  <a:lnTo>
                    <a:pt x="479983" y="0"/>
                  </a:lnTo>
                  <a:lnTo>
                    <a:pt x="560920" y="90170"/>
                  </a:lnTo>
                  <a:lnTo>
                    <a:pt x="596900" y="50088"/>
                  </a:lnTo>
                  <a:lnTo>
                    <a:pt x="641858" y="0"/>
                  </a:lnTo>
                  <a:close/>
                </a:path>
                <a:path w="6187440" h="3378834">
                  <a:moveTo>
                    <a:pt x="1082446" y="0"/>
                  </a:moveTo>
                  <a:lnTo>
                    <a:pt x="1046467" y="0"/>
                  </a:lnTo>
                  <a:lnTo>
                    <a:pt x="1001509" y="50088"/>
                  </a:lnTo>
                  <a:lnTo>
                    <a:pt x="956551" y="0"/>
                  </a:lnTo>
                  <a:lnTo>
                    <a:pt x="920572" y="0"/>
                  </a:lnTo>
                  <a:lnTo>
                    <a:pt x="1001509" y="90170"/>
                  </a:lnTo>
                  <a:lnTo>
                    <a:pt x="1037488" y="50088"/>
                  </a:lnTo>
                  <a:lnTo>
                    <a:pt x="1082446" y="0"/>
                  </a:lnTo>
                  <a:close/>
                </a:path>
                <a:path w="6187440" h="3378834">
                  <a:moveTo>
                    <a:pt x="1444282" y="3057931"/>
                  </a:moveTo>
                  <a:lnTo>
                    <a:pt x="1223987" y="2812504"/>
                  </a:lnTo>
                  <a:lnTo>
                    <a:pt x="1003693" y="3057931"/>
                  </a:lnTo>
                  <a:lnTo>
                    <a:pt x="783412" y="2812504"/>
                  </a:lnTo>
                  <a:lnTo>
                    <a:pt x="563118" y="3057931"/>
                  </a:lnTo>
                  <a:lnTo>
                    <a:pt x="783412" y="3303359"/>
                  </a:lnTo>
                  <a:lnTo>
                    <a:pt x="1003693" y="3057944"/>
                  </a:lnTo>
                  <a:lnTo>
                    <a:pt x="1223987" y="3303359"/>
                  </a:lnTo>
                  <a:lnTo>
                    <a:pt x="1444282" y="3057931"/>
                  </a:lnTo>
                  <a:close/>
                </a:path>
                <a:path w="6187440" h="3378834">
                  <a:moveTo>
                    <a:pt x="1444282" y="2475725"/>
                  </a:moveTo>
                  <a:lnTo>
                    <a:pt x="1223987" y="2230297"/>
                  </a:lnTo>
                  <a:lnTo>
                    <a:pt x="1003693" y="2475725"/>
                  </a:lnTo>
                  <a:lnTo>
                    <a:pt x="783412" y="2230297"/>
                  </a:lnTo>
                  <a:lnTo>
                    <a:pt x="563118" y="2475725"/>
                  </a:lnTo>
                  <a:lnTo>
                    <a:pt x="783412" y="2721152"/>
                  </a:lnTo>
                  <a:lnTo>
                    <a:pt x="1003693" y="2475738"/>
                  </a:lnTo>
                  <a:lnTo>
                    <a:pt x="1223987" y="2721152"/>
                  </a:lnTo>
                  <a:lnTo>
                    <a:pt x="1444282" y="2475725"/>
                  </a:lnTo>
                  <a:close/>
                </a:path>
                <a:path w="6187440" h="3378834">
                  <a:moveTo>
                    <a:pt x="1444282" y="1885213"/>
                  </a:moveTo>
                  <a:lnTo>
                    <a:pt x="1223987" y="1639785"/>
                  </a:lnTo>
                  <a:lnTo>
                    <a:pt x="1003693" y="1885213"/>
                  </a:lnTo>
                  <a:lnTo>
                    <a:pt x="783412" y="1639785"/>
                  </a:lnTo>
                  <a:lnTo>
                    <a:pt x="563118" y="1885213"/>
                  </a:lnTo>
                  <a:lnTo>
                    <a:pt x="783412" y="2130641"/>
                  </a:lnTo>
                  <a:lnTo>
                    <a:pt x="1003693" y="1885226"/>
                  </a:lnTo>
                  <a:lnTo>
                    <a:pt x="1223987" y="2130641"/>
                  </a:lnTo>
                  <a:lnTo>
                    <a:pt x="1444282" y="1885213"/>
                  </a:lnTo>
                  <a:close/>
                </a:path>
                <a:path w="6187440" h="3378834">
                  <a:moveTo>
                    <a:pt x="1444282" y="1303680"/>
                  </a:moveTo>
                  <a:lnTo>
                    <a:pt x="1223987" y="1058252"/>
                  </a:lnTo>
                  <a:lnTo>
                    <a:pt x="1003693" y="1303680"/>
                  </a:lnTo>
                  <a:lnTo>
                    <a:pt x="783412" y="1058252"/>
                  </a:lnTo>
                  <a:lnTo>
                    <a:pt x="563118" y="1303680"/>
                  </a:lnTo>
                  <a:lnTo>
                    <a:pt x="783412" y="1549107"/>
                  </a:lnTo>
                  <a:lnTo>
                    <a:pt x="1003693" y="1303693"/>
                  </a:lnTo>
                  <a:lnTo>
                    <a:pt x="1223987" y="1549107"/>
                  </a:lnTo>
                  <a:lnTo>
                    <a:pt x="1444282" y="1303680"/>
                  </a:lnTo>
                  <a:close/>
                </a:path>
                <a:path w="6187440" h="3378834">
                  <a:moveTo>
                    <a:pt x="1523034" y="0"/>
                  </a:moveTo>
                  <a:lnTo>
                    <a:pt x="1487055" y="0"/>
                  </a:lnTo>
                  <a:lnTo>
                    <a:pt x="1442097" y="50088"/>
                  </a:lnTo>
                  <a:lnTo>
                    <a:pt x="1397139" y="0"/>
                  </a:lnTo>
                  <a:lnTo>
                    <a:pt x="1361160" y="0"/>
                  </a:lnTo>
                  <a:lnTo>
                    <a:pt x="1442097" y="90170"/>
                  </a:lnTo>
                  <a:lnTo>
                    <a:pt x="1478076" y="50088"/>
                  </a:lnTo>
                  <a:lnTo>
                    <a:pt x="1523034" y="0"/>
                  </a:lnTo>
                  <a:close/>
                </a:path>
                <a:path w="6187440" h="3378834">
                  <a:moveTo>
                    <a:pt x="1884870" y="3057931"/>
                  </a:moveTo>
                  <a:lnTo>
                    <a:pt x="1664576" y="2812504"/>
                  </a:lnTo>
                  <a:lnTo>
                    <a:pt x="1444282" y="3057931"/>
                  </a:lnTo>
                  <a:lnTo>
                    <a:pt x="1664576" y="3303359"/>
                  </a:lnTo>
                  <a:lnTo>
                    <a:pt x="1884870" y="3057931"/>
                  </a:lnTo>
                  <a:close/>
                </a:path>
                <a:path w="6187440" h="3378834">
                  <a:moveTo>
                    <a:pt x="1884870" y="2475725"/>
                  </a:moveTo>
                  <a:lnTo>
                    <a:pt x="1664576" y="2230297"/>
                  </a:lnTo>
                  <a:lnTo>
                    <a:pt x="1444282" y="2475725"/>
                  </a:lnTo>
                  <a:lnTo>
                    <a:pt x="1664576" y="2721152"/>
                  </a:lnTo>
                  <a:lnTo>
                    <a:pt x="1884870" y="2475725"/>
                  </a:lnTo>
                  <a:close/>
                </a:path>
                <a:path w="6187440" h="3378834">
                  <a:moveTo>
                    <a:pt x="1884870" y="1885213"/>
                  </a:moveTo>
                  <a:lnTo>
                    <a:pt x="1664576" y="1639785"/>
                  </a:lnTo>
                  <a:lnTo>
                    <a:pt x="1444282" y="1885213"/>
                  </a:lnTo>
                  <a:lnTo>
                    <a:pt x="1664576" y="2130641"/>
                  </a:lnTo>
                  <a:lnTo>
                    <a:pt x="1884870" y="1885213"/>
                  </a:lnTo>
                  <a:close/>
                </a:path>
                <a:path w="6187440" h="3378834">
                  <a:moveTo>
                    <a:pt x="1884870" y="1303680"/>
                  </a:moveTo>
                  <a:lnTo>
                    <a:pt x="1664576" y="1058252"/>
                  </a:lnTo>
                  <a:lnTo>
                    <a:pt x="1444282" y="1303680"/>
                  </a:lnTo>
                  <a:lnTo>
                    <a:pt x="1664576" y="1549107"/>
                  </a:lnTo>
                  <a:lnTo>
                    <a:pt x="1884870" y="1303680"/>
                  </a:lnTo>
                  <a:close/>
                </a:path>
                <a:path w="6187440" h="3378834">
                  <a:moveTo>
                    <a:pt x="1963623" y="0"/>
                  </a:moveTo>
                  <a:lnTo>
                    <a:pt x="1927644" y="0"/>
                  </a:lnTo>
                  <a:lnTo>
                    <a:pt x="1882686" y="50088"/>
                  </a:lnTo>
                  <a:lnTo>
                    <a:pt x="1837728" y="0"/>
                  </a:lnTo>
                  <a:lnTo>
                    <a:pt x="1801749" y="0"/>
                  </a:lnTo>
                  <a:lnTo>
                    <a:pt x="1882686" y="90170"/>
                  </a:lnTo>
                  <a:lnTo>
                    <a:pt x="1918665" y="50088"/>
                  </a:lnTo>
                  <a:lnTo>
                    <a:pt x="1963623" y="0"/>
                  </a:lnTo>
                  <a:close/>
                </a:path>
                <a:path w="6187440" h="3378834">
                  <a:moveTo>
                    <a:pt x="2404224" y="0"/>
                  </a:moveTo>
                  <a:lnTo>
                    <a:pt x="2368232" y="0"/>
                  </a:lnTo>
                  <a:lnTo>
                    <a:pt x="2323287" y="50088"/>
                  </a:lnTo>
                  <a:lnTo>
                    <a:pt x="2278316" y="0"/>
                  </a:lnTo>
                  <a:lnTo>
                    <a:pt x="2242337" y="0"/>
                  </a:lnTo>
                  <a:lnTo>
                    <a:pt x="2323287" y="90170"/>
                  </a:lnTo>
                  <a:lnTo>
                    <a:pt x="2359266" y="50088"/>
                  </a:lnTo>
                  <a:lnTo>
                    <a:pt x="2404224" y="0"/>
                  </a:lnTo>
                  <a:close/>
                </a:path>
                <a:path w="6187440" h="3378834">
                  <a:moveTo>
                    <a:pt x="2844787" y="0"/>
                  </a:moveTo>
                  <a:lnTo>
                    <a:pt x="2808808" y="0"/>
                  </a:lnTo>
                  <a:lnTo>
                    <a:pt x="2763850" y="50088"/>
                  </a:lnTo>
                  <a:lnTo>
                    <a:pt x="2718892" y="0"/>
                  </a:lnTo>
                  <a:lnTo>
                    <a:pt x="2682913" y="0"/>
                  </a:lnTo>
                  <a:lnTo>
                    <a:pt x="2763850" y="90170"/>
                  </a:lnTo>
                  <a:lnTo>
                    <a:pt x="2799829" y="50088"/>
                  </a:lnTo>
                  <a:lnTo>
                    <a:pt x="2844787" y="0"/>
                  </a:lnTo>
                  <a:close/>
                </a:path>
                <a:path w="6187440" h="3378834">
                  <a:moveTo>
                    <a:pt x="3081210" y="3232759"/>
                  </a:moveTo>
                  <a:lnTo>
                    <a:pt x="2986214" y="3338588"/>
                  </a:lnTo>
                  <a:lnTo>
                    <a:pt x="2765945" y="3093161"/>
                  </a:lnTo>
                  <a:lnTo>
                    <a:pt x="2545651" y="3338601"/>
                  </a:lnTo>
                  <a:lnTo>
                    <a:pt x="2325357" y="3093161"/>
                  </a:lnTo>
                  <a:lnTo>
                    <a:pt x="2105063" y="3338601"/>
                  </a:lnTo>
                  <a:lnTo>
                    <a:pt x="1884756" y="3093161"/>
                  </a:lnTo>
                  <a:lnTo>
                    <a:pt x="1664462" y="3338601"/>
                  </a:lnTo>
                  <a:lnTo>
                    <a:pt x="1444167" y="3093161"/>
                  </a:lnTo>
                  <a:lnTo>
                    <a:pt x="1223873" y="3338588"/>
                  </a:lnTo>
                  <a:lnTo>
                    <a:pt x="1003592" y="3093161"/>
                  </a:lnTo>
                  <a:lnTo>
                    <a:pt x="783310" y="3338601"/>
                  </a:lnTo>
                  <a:lnTo>
                    <a:pt x="563003" y="3093161"/>
                  </a:lnTo>
                  <a:lnTo>
                    <a:pt x="342696" y="3338601"/>
                  </a:lnTo>
                  <a:lnTo>
                    <a:pt x="122415" y="3093161"/>
                  </a:lnTo>
                  <a:lnTo>
                    <a:pt x="0" y="3229559"/>
                  </a:lnTo>
                  <a:lnTo>
                    <a:pt x="0" y="3269640"/>
                  </a:lnTo>
                  <a:lnTo>
                    <a:pt x="122415" y="3133255"/>
                  </a:lnTo>
                  <a:lnTo>
                    <a:pt x="342696" y="3378682"/>
                  </a:lnTo>
                  <a:lnTo>
                    <a:pt x="563003" y="3133255"/>
                  </a:lnTo>
                  <a:lnTo>
                    <a:pt x="783310" y="3378682"/>
                  </a:lnTo>
                  <a:lnTo>
                    <a:pt x="1003592" y="3133255"/>
                  </a:lnTo>
                  <a:lnTo>
                    <a:pt x="1223873" y="3378682"/>
                  </a:lnTo>
                  <a:lnTo>
                    <a:pt x="1444167" y="3133255"/>
                  </a:lnTo>
                  <a:lnTo>
                    <a:pt x="1664462" y="3378682"/>
                  </a:lnTo>
                  <a:lnTo>
                    <a:pt x="1884756" y="3133255"/>
                  </a:lnTo>
                  <a:lnTo>
                    <a:pt x="2105063" y="3378682"/>
                  </a:lnTo>
                  <a:lnTo>
                    <a:pt x="2325357" y="3133255"/>
                  </a:lnTo>
                  <a:lnTo>
                    <a:pt x="2545651" y="3378682"/>
                  </a:lnTo>
                  <a:lnTo>
                    <a:pt x="2765945" y="3133255"/>
                  </a:lnTo>
                  <a:lnTo>
                    <a:pt x="2986214" y="3378682"/>
                  </a:lnTo>
                  <a:lnTo>
                    <a:pt x="3081210" y="3272853"/>
                  </a:lnTo>
                  <a:lnTo>
                    <a:pt x="3081210" y="3232759"/>
                  </a:lnTo>
                  <a:close/>
                </a:path>
                <a:path w="6187440" h="3378834">
                  <a:moveTo>
                    <a:pt x="3081210" y="2650566"/>
                  </a:moveTo>
                  <a:lnTo>
                    <a:pt x="2986214" y="2756395"/>
                  </a:lnTo>
                  <a:lnTo>
                    <a:pt x="2765945" y="2510967"/>
                  </a:lnTo>
                  <a:lnTo>
                    <a:pt x="2545651" y="2756395"/>
                  </a:lnTo>
                  <a:lnTo>
                    <a:pt x="2325357" y="2510967"/>
                  </a:lnTo>
                  <a:lnTo>
                    <a:pt x="2105063" y="2756395"/>
                  </a:lnTo>
                  <a:lnTo>
                    <a:pt x="1884756" y="2510967"/>
                  </a:lnTo>
                  <a:lnTo>
                    <a:pt x="1664462" y="2756395"/>
                  </a:lnTo>
                  <a:lnTo>
                    <a:pt x="1444167" y="2510967"/>
                  </a:lnTo>
                  <a:lnTo>
                    <a:pt x="1223873" y="2756395"/>
                  </a:lnTo>
                  <a:lnTo>
                    <a:pt x="1003592" y="2510967"/>
                  </a:lnTo>
                  <a:lnTo>
                    <a:pt x="783310" y="2756395"/>
                  </a:lnTo>
                  <a:lnTo>
                    <a:pt x="563003" y="2510967"/>
                  </a:lnTo>
                  <a:lnTo>
                    <a:pt x="342696" y="2756395"/>
                  </a:lnTo>
                  <a:lnTo>
                    <a:pt x="122415" y="2510967"/>
                  </a:lnTo>
                  <a:lnTo>
                    <a:pt x="0" y="2647353"/>
                  </a:lnTo>
                  <a:lnTo>
                    <a:pt x="0" y="2687447"/>
                  </a:lnTo>
                  <a:lnTo>
                    <a:pt x="122415" y="2551049"/>
                  </a:lnTo>
                  <a:lnTo>
                    <a:pt x="342696" y="2796489"/>
                  </a:lnTo>
                  <a:lnTo>
                    <a:pt x="563003" y="2551049"/>
                  </a:lnTo>
                  <a:lnTo>
                    <a:pt x="783310" y="2796489"/>
                  </a:lnTo>
                  <a:lnTo>
                    <a:pt x="1003592" y="2551049"/>
                  </a:lnTo>
                  <a:lnTo>
                    <a:pt x="1223873" y="2796476"/>
                  </a:lnTo>
                  <a:lnTo>
                    <a:pt x="1444167" y="2551049"/>
                  </a:lnTo>
                  <a:lnTo>
                    <a:pt x="1664462" y="2796489"/>
                  </a:lnTo>
                  <a:lnTo>
                    <a:pt x="1884756" y="2551049"/>
                  </a:lnTo>
                  <a:lnTo>
                    <a:pt x="2105063" y="2796489"/>
                  </a:lnTo>
                  <a:lnTo>
                    <a:pt x="2325357" y="2551049"/>
                  </a:lnTo>
                  <a:lnTo>
                    <a:pt x="2545651" y="2796489"/>
                  </a:lnTo>
                  <a:lnTo>
                    <a:pt x="2765945" y="2551049"/>
                  </a:lnTo>
                  <a:lnTo>
                    <a:pt x="2986214" y="2796476"/>
                  </a:lnTo>
                  <a:lnTo>
                    <a:pt x="3081210" y="2690647"/>
                  </a:lnTo>
                  <a:lnTo>
                    <a:pt x="3081210" y="2650566"/>
                  </a:lnTo>
                  <a:close/>
                </a:path>
                <a:path w="6187440" h="3378834">
                  <a:moveTo>
                    <a:pt x="3081210" y="2060041"/>
                  </a:moveTo>
                  <a:lnTo>
                    <a:pt x="2986214" y="2165870"/>
                  </a:lnTo>
                  <a:lnTo>
                    <a:pt x="2765945" y="1920443"/>
                  </a:lnTo>
                  <a:lnTo>
                    <a:pt x="2545651" y="2165870"/>
                  </a:lnTo>
                  <a:lnTo>
                    <a:pt x="2325357" y="1920443"/>
                  </a:lnTo>
                  <a:lnTo>
                    <a:pt x="2105063" y="2165870"/>
                  </a:lnTo>
                  <a:lnTo>
                    <a:pt x="1884756" y="1920443"/>
                  </a:lnTo>
                  <a:lnTo>
                    <a:pt x="1664462" y="2165870"/>
                  </a:lnTo>
                  <a:lnTo>
                    <a:pt x="1444167" y="1920443"/>
                  </a:lnTo>
                  <a:lnTo>
                    <a:pt x="1223873" y="2165870"/>
                  </a:lnTo>
                  <a:lnTo>
                    <a:pt x="1003592" y="1920443"/>
                  </a:lnTo>
                  <a:lnTo>
                    <a:pt x="783310" y="2165870"/>
                  </a:lnTo>
                  <a:lnTo>
                    <a:pt x="563003" y="1920443"/>
                  </a:lnTo>
                  <a:lnTo>
                    <a:pt x="342696" y="2165870"/>
                  </a:lnTo>
                  <a:lnTo>
                    <a:pt x="122415" y="1920443"/>
                  </a:lnTo>
                  <a:lnTo>
                    <a:pt x="0" y="2056828"/>
                  </a:lnTo>
                  <a:lnTo>
                    <a:pt x="0" y="2096922"/>
                  </a:lnTo>
                  <a:lnTo>
                    <a:pt x="122415" y="1960524"/>
                  </a:lnTo>
                  <a:lnTo>
                    <a:pt x="342696" y="2205964"/>
                  </a:lnTo>
                  <a:lnTo>
                    <a:pt x="563003" y="1960524"/>
                  </a:lnTo>
                  <a:lnTo>
                    <a:pt x="783310" y="2205964"/>
                  </a:lnTo>
                  <a:lnTo>
                    <a:pt x="1003592" y="1960524"/>
                  </a:lnTo>
                  <a:lnTo>
                    <a:pt x="1223873" y="2205964"/>
                  </a:lnTo>
                  <a:lnTo>
                    <a:pt x="1444167" y="1960524"/>
                  </a:lnTo>
                  <a:lnTo>
                    <a:pt x="1664462" y="2205964"/>
                  </a:lnTo>
                  <a:lnTo>
                    <a:pt x="1884756" y="1960524"/>
                  </a:lnTo>
                  <a:lnTo>
                    <a:pt x="2105063" y="2205964"/>
                  </a:lnTo>
                  <a:lnTo>
                    <a:pt x="2325357" y="1960524"/>
                  </a:lnTo>
                  <a:lnTo>
                    <a:pt x="2545651" y="2205964"/>
                  </a:lnTo>
                  <a:lnTo>
                    <a:pt x="2765945" y="1960524"/>
                  </a:lnTo>
                  <a:lnTo>
                    <a:pt x="2986214" y="2205964"/>
                  </a:lnTo>
                  <a:lnTo>
                    <a:pt x="3081210" y="2100122"/>
                  </a:lnTo>
                  <a:lnTo>
                    <a:pt x="3081210" y="2060041"/>
                  </a:lnTo>
                  <a:close/>
                </a:path>
                <a:path w="6187440" h="3378834">
                  <a:moveTo>
                    <a:pt x="3081210" y="1478521"/>
                  </a:moveTo>
                  <a:lnTo>
                    <a:pt x="2986214" y="1584350"/>
                  </a:lnTo>
                  <a:lnTo>
                    <a:pt x="2765945" y="1338922"/>
                  </a:lnTo>
                  <a:lnTo>
                    <a:pt x="2545651" y="1584350"/>
                  </a:lnTo>
                  <a:lnTo>
                    <a:pt x="2325357" y="1338922"/>
                  </a:lnTo>
                  <a:lnTo>
                    <a:pt x="2105063" y="1584350"/>
                  </a:lnTo>
                  <a:lnTo>
                    <a:pt x="1884756" y="1338922"/>
                  </a:lnTo>
                  <a:lnTo>
                    <a:pt x="1664462" y="1584350"/>
                  </a:lnTo>
                  <a:lnTo>
                    <a:pt x="1444167" y="1338922"/>
                  </a:lnTo>
                  <a:lnTo>
                    <a:pt x="1223873" y="1584350"/>
                  </a:lnTo>
                  <a:lnTo>
                    <a:pt x="1003592" y="1338922"/>
                  </a:lnTo>
                  <a:lnTo>
                    <a:pt x="783310" y="1584350"/>
                  </a:lnTo>
                  <a:lnTo>
                    <a:pt x="563003" y="1338922"/>
                  </a:lnTo>
                  <a:lnTo>
                    <a:pt x="342696" y="1584350"/>
                  </a:lnTo>
                  <a:lnTo>
                    <a:pt x="122415" y="1338922"/>
                  </a:lnTo>
                  <a:lnTo>
                    <a:pt x="0" y="1475308"/>
                  </a:lnTo>
                  <a:lnTo>
                    <a:pt x="0" y="1515389"/>
                  </a:lnTo>
                  <a:lnTo>
                    <a:pt x="122415" y="1379004"/>
                  </a:lnTo>
                  <a:lnTo>
                    <a:pt x="342696" y="1624431"/>
                  </a:lnTo>
                  <a:lnTo>
                    <a:pt x="563003" y="1379004"/>
                  </a:lnTo>
                  <a:lnTo>
                    <a:pt x="783310" y="1624431"/>
                  </a:lnTo>
                  <a:lnTo>
                    <a:pt x="1003592" y="1379004"/>
                  </a:lnTo>
                  <a:lnTo>
                    <a:pt x="1223873" y="1624431"/>
                  </a:lnTo>
                  <a:lnTo>
                    <a:pt x="1444167" y="1379004"/>
                  </a:lnTo>
                  <a:lnTo>
                    <a:pt x="1664462" y="1624431"/>
                  </a:lnTo>
                  <a:lnTo>
                    <a:pt x="1884756" y="1379004"/>
                  </a:lnTo>
                  <a:lnTo>
                    <a:pt x="2105063" y="1624431"/>
                  </a:lnTo>
                  <a:lnTo>
                    <a:pt x="2325357" y="1379004"/>
                  </a:lnTo>
                  <a:lnTo>
                    <a:pt x="2545651" y="1624431"/>
                  </a:lnTo>
                  <a:lnTo>
                    <a:pt x="2765945" y="1379004"/>
                  </a:lnTo>
                  <a:lnTo>
                    <a:pt x="2986214" y="1624431"/>
                  </a:lnTo>
                  <a:lnTo>
                    <a:pt x="3081210" y="1518602"/>
                  </a:lnTo>
                  <a:lnTo>
                    <a:pt x="3081210" y="1478521"/>
                  </a:lnTo>
                  <a:close/>
                </a:path>
                <a:path w="6187440" h="3378834">
                  <a:moveTo>
                    <a:pt x="3081210" y="888009"/>
                  </a:moveTo>
                  <a:lnTo>
                    <a:pt x="2986214" y="993838"/>
                  </a:lnTo>
                  <a:lnTo>
                    <a:pt x="2765945" y="748411"/>
                  </a:lnTo>
                  <a:lnTo>
                    <a:pt x="2545651" y="993838"/>
                  </a:lnTo>
                  <a:lnTo>
                    <a:pt x="2325357" y="748411"/>
                  </a:lnTo>
                  <a:lnTo>
                    <a:pt x="2105063" y="993838"/>
                  </a:lnTo>
                  <a:lnTo>
                    <a:pt x="1884756" y="748411"/>
                  </a:lnTo>
                  <a:lnTo>
                    <a:pt x="1664462" y="993838"/>
                  </a:lnTo>
                  <a:lnTo>
                    <a:pt x="1444167" y="748411"/>
                  </a:lnTo>
                  <a:lnTo>
                    <a:pt x="1223873" y="993838"/>
                  </a:lnTo>
                  <a:lnTo>
                    <a:pt x="1003592" y="748411"/>
                  </a:lnTo>
                  <a:lnTo>
                    <a:pt x="783310" y="993838"/>
                  </a:lnTo>
                  <a:lnTo>
                    <a:pt x="563003" y="748411"/>
                  </a:lnTo>
                  <a:lnTo>
                    <a:pt x="342696" y="993838"/>
                  </a:lnTo>
                  <a:lnTo>
                    <a:pt x="122415" y="748411"/>
                  </a:lnTo>
                  <a:lnTo>
                    <a:pt x="0" y="884796"/>
                  </a:lnTo>
                  <a:lnTo>
                    <a:pt x="0" y="924890"/>
                  </a:lnTo>
                  <a:lnTo>
                    <a:pt x="122415" y="788492"/>
                  </a:lnTo>
                  <a:lnTo>
                    <a:pt x="342696" y="1033932"/>
                  </a:lnTo>
                  <a:lnTo>
                    <a:pt x="563003" y="788492"/>
                  </a:lnTo>
                  <a:lnTo>
                    <a:pt x="783310" y="1033932"/>
                  </a:lnTo>
                  <a:lnTo>
                    <a:pt x="1003592" y="788492"/>
                  </a:lnTo>
                  <a:lnTo>
                    <a:pt x="1223873" y="1033919"/>
                  </a:lnTo>
                  <a:lnTo>
                    <a:pt x="1444167" y="788492"/>
                  </a:lnTo>
                  <a:lnTo>
                    <a:pt x="1664462" y="1033932"/>
                  </a:lnTo>
                  <a:lnTo>
                    <a:pt x="1884756" y="788492"/>
                  </a:lnTo>
                  <a:lnTo>
                    <a:pt x="2105063" y="1033932"/>
                  </a:lnTo>
                  <a:lnTo>
                    <a:pt x="2325357" y="788492"/>
                  </a:lnTo>
                  <a:lnTo>
                    <a:pt x="2545651" y="1033932"/>
                  </a:lnTo>
                  <a:lnTo>
                    <a:pt x="2765945" y="788492"/>
                  </a:lnTo>
                  <a:lnTo>
                    <a:pt x="2986214" y="1033919"/>
                  </a:lnTo>
                  <a:lnTo>
                    <a:pt x="3081210" y="928090"/>
                  </a:lnTo>
                  <a:lnTo>
                    <a:pt x="3081210" y="888009"/>
                  </a:lnTo>
                  <a:close/>
                </a:path>
                <a:path w="6187440" h="3378834">
                  <a:moveTo>
                    <a:pt x="3081223" y="2918218"/>
                  </a:moveTo>
                  <a:lnTo>
                    <a:pt x="2986328" y="2812491"/>
                  </a:lnTo>
                  <a:lnTo>
                    <a:pt x="2766034" y="3057918"/>
                  </a:lnTo>
                  <a:lnTo>
                    <a:pt x="2545753" y="2812504"/>
                  </a:lnTo>
                  <a:lnTo>
                    <a:pt x="2325459" y="3057931"/>
                  </a:lnTo>
                  <a:lnTo>
                    <a:pt x="2105177" y="2812504"/>
                  </a:lnTo>
                  <a:lnTo>
                    <a:pt x="1884883" y="3057931"/>
                  </a:lnTo>
                  <a:lnTo>
                    <a:pt x="2105177" y="3303359"/>
                  </a:lnTo>
                  <a:lnTo>
                    <a:pt x="2325459" y="3057944"/>
                  </a:lnTo>
                  <a:lnTo>
                    <a:pt x="2545753" y="3303359"/>
                  </a:lnTo>
                  <a:lnTo>
                    <a:pt x="2766034" y="3057944"/>
                  </a:lnTo>
                  <a:lnTo>
                    <a:pt x="2986328" y="3303359"/>
                  </a:lnTo>
                  <a:lnTo>
                    <a:pt x="3081223" y="3197631"/>
                  </a:lnTo>
                  <a:lnTo>
                    <a:pt x="3081223" y="2918218"/>
                  </a:lnTo>
                  <a:close/>
                </a:path>
                <a:path w="6187440" h="3378834">
                  <a:moveTo>
                    <a:pt x="3081223" y="2336025"/>
                  </a:moveTo>
                  <a:lnTo>
                    <a:pt x="2986328" y="2230297"/>
                  </a:lnTo>
                  <a:lnTo>
                    <a:pt x="2766047" y="2475725"/>
                  </a:lnTo>
                  <a:lnTo>
                    <a:pt x="2545753" y="2230297"/>
                  </a:lnTo>
                  <a:lnTo>
                    <a:pt x="2325459" y="2475725"/>
                  </a:lnTo>
                  <a:lnTo>
                    <a:pt x="2105177" y="2230297"/>
                  </a:lnTo>
                  <a:lnTo>
                    <a:pt x="1884883" y="2475725"/>
                  </a:lnTo>
                  <a:lnTo>
                    <a:pt x="2105177" y="2721152"/>
                  </a:lnTo>
                  <a:lnTo>
                    <a:pt x="2325459" y="2475738"/>
                  </a:lnTo>
                  <a:lnTo>
                    <a:pt x="2545753" y="2721152"/>
                  </a:lnTo>
                  <a:lnTo>
                    <a:pt x="2766034" y="2475750"/>
                  </a:lnTo>
                  <a:lnTo>
                    <a:pt x="2986328" y="2721165"/>
                  </a:lnTo>
                  <a:lnTo>
                    <a:pt x="3081223" y="2615438"/>
                  </a:lnTo>
                  <a:lnTo>
                    <a:pt x="3081223" y="2336025"/>
                  </a:lnTo>
                  <a:close/>
                </a:path>
                <a:path w="6187440" h="3378834">
                  <a:moveTo>
                    <a:pt x="3081223" y="1745513"/>
                  </a:moveTo>
                  <a:lnTo>
                    <a:pt x="2986328" y="1639785"/>
                  </a:lnTo>
                  <a:lnTo>
                    <a:pt x="2766034" y="1885213"/>
                  </a:lnTo>
                  <a:lnTo>
                    <a:pt x="2545753" y="1639785"/>
                  </a:lnTo>
                  <a:lnTo>
                    <a:pt x="2325459" y="1885213"/>
                  </a:lnTo>
                  <a:lnTo>
                    <a:pt x="2105177" y="1639785"/>
                  </a:lnTo>
                  <a:lnTo>
                    <a:pt x="1884883" y="1885213"/>
                  </a:lnTo>
                  <a:lnTo>
                    <a:pt x="2105177" y="2130641"/>
                  </a:lnTo>
                  <a:lnTo>
                    <a:pt x="2325459" y="1885226"/>
                  </a:lnTo>
                  <a:lnTo>
                    <a:pt x="2545753" y="2130641"/>
                  </a:lnTo>
                  <a:lnTo>
                    <a:pt x="2766034" y="1885226"/>
                  </a:lnTo>
                  <a:lnTo>
                    <a:pt x="2986328" y="2130641"/>
                  </a:lnTo>
                  <a:lnTo>
                    <a:pt x="3081223" y="2024913"/>
                  </a:lnTo>
                  <a:lnTo>
                    <a:pt x="3081223" y="1745513"/>
                  </a:lnTo>
                  <a:close/>
                </a:path>
                <a:path w="6187440" h="3378834">
                  <a:moveTo>
                    <a:pt x="3081223" y="1163980"/>
                  </a:moveTo>
                  <a:lnTo>
                    <a:pt x="2986328" y="1058252"/>
                  </a:lnTo>
                  <a:lnTo>
                    <a:pt x="2766047" y="1303680"/>
                  </a:lnTo>
                  <a:lnTo>
                    <a:pt x="2545753" y="1058252"/>
                  </a:lnTo>
                  <a:lnTo>
                    <a:pt x="2325459" y="1303680"/>
                  </a:lnTo>
                  <a:lnTo>
                    <a:pt x="2105177" y="1058252"/>
                  </a:lnTo>
                  <a:lnTo>
                    <a:pt x="1884883" y="1303680"/>
                  </a:lnTo>
                  <a:lnTo>
                    <a:pt x="2105177" y="1549107"/>
                  </a:lnTo>
                  <a:lnTo>
                    <a:pt x="2325459" y="1303693"/>
                  </a:lnTo>
                  <a:lnTo>
                    <a:pt x="2545753" y="1549107"/>
                  </a:lnTo>
                  <a:lnTo>
                    <a:pt x="2766034" y="1303705"/>
                  </a:lnTo>
                  <a:lnTo>
                    <a:pt x="2986328" y="1549120"/>
                  </a:lnTo>
                  <a:lnTo>
                    <a:pt x="3081223" y="1443393"/>
                  </a:lnTo>
                  <a:lnTo>
                    <a:pt x="3081223" y="1163980"/>
                  </a:lnTo>
                  <a:close/>
                </a:path>
                <a:path w="6187440" h="3378834">
                  <a:moveTo>
                    <a:pt x="4302049" y="1885213"/>
                  </a:moveTo>
                  <a:lnTo>
                    <a:pt x="4081754" y="1639785"/>
                  </a:lnTo>
                  <a:lnTo>
                    <a:pt x="3861460" y="1885213"/>
                  </a:lnTo>
                  <a:lnTo>
                    <a:pt x="3641179" y="1639785"/>
                  </a:lnTo>
                  <a:lnTo>
                    <a:pt x="3420884" y="1885213"/>
                  </a:lnTo>
                  <a:lnTo>
                    <a:pt x="3200603" y="1639798"/>
                  </a:lnTo>
                  <a:lnTo>
                    <a:pt x="3105708" y="1745513"/>
                  </a:lnTo>
                  <a:lnTo>
                    <a:pt x="3105708" y="2024926"/>
                  </a:lnTo>
                  <a:lnTo>
                    <a:pt x="3200603" y="2130641"/>
                  </a:lnTo>
                  <a:lnTo>
                    <a:pt x="3420884" y="1885226"/>
                  </a:lnTo>
                  <a:lnTo>
                    <a:pt x="3641179" y="2130641"/>
                  </a:lnTo>
                  <a:lnTo>
                    <a:pt x="3861460" y="1885226"/>
                  </a:lnTo>
                  <a:lnTo>
                    <a:pt x="4081754" y="2130641"/>
                  </a:lnTo>
                  <a:lnTo>
                    <a:pt x="4302049" y="1885213"/>
                  </a:lnTo>
                  <a:close/>
                </a:path>
                <a:path w="6187440" h="3378834">
                  <a:moveTo>
                    <a:pt x="4302049" y="1303680"/>
                  </a:moveTo>
                  <a:lnTo>
                    <a:pt x="4081754" y="1058252"/>
                  </a:lnTo>
                  <a:lnTo>
                    <a:pt x="3861460" y="1303680"/>
                  </a:lnTo>
                  <a:lnTo>
                    <a:pt x="3641179" y="1058252"/>
                  </a:lnTo>
                  <a:lnTo>
                    <a:pt x="3420884" y="1303680"/>
                  </a:lnTo>
                  <a:lnTo>
                    <a:pt x="3200603" y="1058252"/>
                  </a:lnTo>
                  <a:lnTo>
                    <a:pt x="3105708" y="1163980"/>
                  </a:lnTo>
                  <a:lnTo>
                    <a:pt x="3105708" y="1443393"/>
                  </a:lnTo>
                  <a:lnTo>
                    <a:pt x="3200603" y="1549120"/>
                  </a:lnTo>
                  <a:lnTo>
                    <a:pt x="3420884" y="1303705"/>
                  </a:lnTo>
                  <a:lnTo>
                    <a:pt x="3641179" y="1549107"/>
                  </a:lnTo>
                  <a:lnTo>
                    <a:pt x="3861460" y="1303693"/>
                  </a:lnTo>
                  <a:lnTo>
                    <a:pt x="4081754" y="1549107"/>
                  </a:lnTo>
                  <a:lnTo>
                    <a:pt x="4302049" y="1303680"/>
                  </a:lnTo>
                  <a:close/>
                </a:path>
                <a:path w="6187440" h="3378834">
                  <a:moveTo>
                    <a:pt x="4302049" y="713168"/>
                  </a:moveTo>
                  <a:lnTo>
                    <a:pt x="4081754" y="467741"/>
                  </a:lnTo>
                  <a:lnTo>
                    <a:pt x="3861460" y="713168"/>
                  </a:lnTo>
                  <a:lnTo>
                    <a:pt x="3641179" y="467741"/>
                  </a:lnTo>
                  <a:lnTo>
                    <a:pt x="3420884" y="713168"/>
                  </a:lnTo>
                  <a:lnTo>
                    <a:pt x="3200603" y="467728"/>
                  </a:lnTo>
                  <a:lnTo>
                    <a:pt x="3105708" y="573455"/>
                  </a:lnTo>
                  <a:lnTo>
                    <a:pt x="3105708" y="852868"/>
                  </a:lnTo>
                  <a:lnTo>
                    <a:pt x="3200603" y="958596"/>
                  </a:lnTo>
                  <a:lnTo>
                    <a:pt x="3420884" y="713181"/>
                  </a:lnTo>
                  <a:lnTo>
                    <a:pt x="3641179" y="958596"/>
                  </a:lnTo>
                  <a:lnTo>
                    <a:pt x="3861460" y="713181"/>
                  </a:lnTo>
                  <a:lnTo>
                    <a:pt x="4081754" y="958596"/>
                  </a:lnTo>
                  <a:lnTo>
                    <a:pt x="4302049" y="713168"/>
                  </a:lnTo>
                  <a:close/>
                </a:path>
                <a:path w="6187440" h="3378834">
                  <a:moveTo>
                    <a:pt x="4302049" y="124472"/>
                  </a:moveTo>
                  <a:lnTo>
                    <a:pt x="4190327" y="0"/>
                  </a:lnTo>
                  <a:lnTo>
                    <a:pt x="3973182" y="0"/>
                  </a:lnTo>
                  <a:lnTo>
                    <a:pt x="3861460" y="124472"/>
                  </a:lnTo>
                  <a:lnTo>
                    <a:pt x="3749751" y="0"/>
                  </a:lnTo>
                  <a:lnTo>
                    <a:pt x="3532606" y="0"/>
                  </a:lnTo>
                  <a:lnTo>
                    <a:pt x="3420884" y="124472"/>
                  </a:lnTo>
                  <a:lnTo>
                    <a:pt x="3309175" y="0"/>
                  </a:lnTo>
                  <a:lnTo>
                    <a:pt x="3105708" y="0"/>
                  </a:lnTo>
                  <a:lnTo>
                    <a:pt x="3105708" y="264172"/>
                  </a:lnTo>
                  <a:lnTo>
                    <a:pt x="3200603" y="369900"/>
                  </a:lnTo>
                  <a:lnTo>
                    <a:pt x="3420884" y="124485"/>
                  </a:lnTo>
                  <a:lnTo>
                    <a:pt x="3641179" y="369900"/>
                  </a:lnTo>
                  <a:lnTo>
                    <a:pt x="3861460" y="124485"/>
                  </a:lnTo>
                  <a:lnTo>
                    <a:pt x="4081754" y="369900"/>
                  </a:lnTo>
                  <a:lnTo>
                    <a:pt x="4302049" y="124472"/>
                  </a:lnTo>
                  <a:close/>
                </a:path>
                <a:path w="6187440" h="3378834">
                  <a:moveTo>
                    <a:pt x="4742650" y="1885213"/>
                  </a:moveTo>
                  <a:lnTo>
                    <a:pt x="4522355" y="1639785"/>
                  </a:lnTo>
                  <a:lnTo>
                    <a:pt x="4302061" y="1885213"/>
                  </a:lnTo>
                  <a:lnTo>
                    <a:pt x="4522355" y="2130641"/>
                  </a:lnTo>
                  <a:lnTo>
                    <a:pt x="4742650" y="1885213"/>
                  </a:lnTo>
                  <a:close/>
                </a:path>
                <a:path w="6187440" h="3378834">
                  <a:moveTo>
                    <a:pt x="4742650" y="1303680"/>
                  </a:moveTo>
                  <a:lnTo>
                    <a:pt x="4522355" y="1058252"/>
                  </a:lnTo>
                  <a:lnTo>
                    <a:pt x="4302061" y="1303680"/>
                  </a:lnTo>
                  <a:lnTo>
                    <a:pt x="4522355" y="1549107"/>
                  </a:lnTo>
                  <a:lnTo>
                    <a:pt x="4742650" y="1303680"/>
                  </a:lnTo>
                  <a:close/>
                </a:path>
                <a:path w="6187440" h="3378834">
                  <a:moveTo>
                    <a:pt x="4742650" y="713168"/>
                  </a:moveTo>
                  <a:lnTo>
                    <a:pt x="4522355" y="467741"/>
                  </a:lnTo>
                  <a:lnTo>
                    <a:pt x="4302061" y="713168"/>
                  </a:lnTo>
                  <a:lnTo>
                    <a:pt x="4522355" y="958596"/>
                  </a:lnTo>
                  <a:lnTo>
                    <a:pt x="4742650" y="713168"/>
                  </a:lnTo>
                  <a:close/>
                </a:path>
                <a:path w="6187440" h="3378834">
                  <a:moveTo>
                    <a:pt x="4742650" y="124472"/>
                  </a:moveTo>
                  <a:lnTo>
                    <a:pt x="4630928" y="0"/>
                  </a:lnTo>
                  <a:lnTo>
                    <a:pt x="4413783" y="0"/>
                  </a:lnTo>
                  <a:lnTo>
                    <a:pt x="4302061" y="124472"/>
                  </a:lnTo>
                  <a:lnTo>
                    <a:pt x="4522355" y="369900"/>
                  </a:lnTo>
                  <a:lnTo>
                    <a:pt x="4742650" y="124472"/>
                  </a:lnTo>
                  <a:close/>
                </a:path>
                <a:path w="6187440" h="3378834">
                  <a:moveTo>
                    <a:pt x="5623814" y="1303680"/>
                  </a:moveTo>
                  <a:lnTo>
                    <a:pt x="5403520" y="1058252"/>
                  </a:lnTo>
                  <a:lnTo>
                    <a:pt x="5183225" y="1303680"/>
                  </a:lnTo>
                  <a:lnTo>
                    <a:pt x="4962944" y="1058252"/>
                  </a:lnTo>
                  <a:lnTo>
                    <a:pt x="4742650" y="1303680"/>
                  </a:lnTo>
                  <a:lnTo>
                    <a:pt x="4962944" y="1549107"/>
                  </a:lnTo>
                  <a:lnTo>
                    <a:pt x="5183225" y="1303693"/>
                  </a:lnTo>
                  <a:lnTo>
                    <a:pt x="5403520" y="1549107"/>
                  </a:lnTo>
                  <a:lnTo>
                    <a:pt x="5623814" y="1303680"/>
                  </a:lnTo>
                  <a:close/>
                </a:path>
                <a:path w="6187440" h="3378834">
                  <a:moveTo>
                    <a:pt x="5623814" y="713168"/>
                  </a:moveTo>
                  <a:lnTo>
                    <a:pt x="5403520" y="467741"/>
                  </a:lnTo>
                  <a:lnTo>
                    <a:pt x="5183225" y="713168"/>
                  </a:lnTo>
                  <a:lnTo>
                    <a:pt x="4962944" y="467741"/>
                  </a:lnTo>
                  <a:lnTo>
                    <a:pt x="4742650" y="713168"/>
                  </a:lnTo>
                  <a:lnTo>
                    <a:pt x="4962944" y="958596"/>
                  </a:lnTo>
                  <a:lnTo>
                    <a:pt x="5183225" y="713181"/>
                  </a:lnTo>
                  <a:lnTo>
                    <a:pt x="5403520" y="958596"/>
                  </a:lnTo>
                  <a:lnTo>
                    <a:pt x="5623814" y="713168"/>
                  </a:lnTo>
                  <a:close/>
                </a:path>
                <a:path w="6187440" h="3378834">
                  <a:moveTo>
                    <a:pt x="5623814" y="124472"/>
                  </a:moveTo>
                  <a:lnTo>
                    <a:pt x="5512092" y="0"/>
                  </a:lnTo>
                  <a:lnTo>
                    <a:pt x="5294947" y="0"/>
                  </a:lnTo>
                  <a:lnTo>
                    <a:pt x="5183238" y="124460"/>
                  </a:lnTo>
                  <a:lnTo>
                    <a:pt x="5071529" y="0"/>
                  </a:lnTo>
                  <a:lnTo>
                    <a:pt x="4854384" y="0"/>
                  </a:lnTo>
                  <a:lnTo>
                    <a:pt x="4742662" y="124472"/>
                  </a:lnTo>
                  <a:lnTo>
                    <a:pt x="4962957" y="369900"/>
                  </a:lnTo>
                  <a:lnTo>
                    <a:pt x="5183238" y="124498"/>
                  </a:lnTo>
                  <a:lnTo>
                    <a:pt x="5403520" y="369900"/>
                  </a:lnTo>
                  <a:lnTo>
                    <a:pt x="5623814" y="124472"/>
                  </a:lnTo>
                  <a:close/>
                </a:path>
                <a:path w="6187440" h="3378834">
                  <a:moveTo>
                    <a:pt x="6064402" y="1303680"/>
                  </a:moveTo>
                  <a:lnTo>
                    <a:pt x="5844108" y="1058252"/>
                  </a:lnTo>
                  <a:lnTo>
                    <a:pt x="5623814" y="1303680"/>
                  </a:lnTo>
                  <a:lnTo>
                    <a:pt x="5844108" y="1549107"/>
                  </a:lnTo>
                  <a:lnTo>
                    <a:pt x="6064402" y="1303680"/>
                  </a:lnTo>
                  <a:close/>
                </a:path>
                <a:path w="6187440" h="3378834">
                  <a:moveTo>
                    <a:pt x="6064402" y="713168"/>
                  </a:moveTo>
                  <a:lnTo>
                    <a:pt x="5844108" y="467741"/>
                  </a:lnTo>
                  <a:lnTo>
                    <a:pt x="5623814" y="713168"/>
                  </a:lnTo>
                  <a:lnTo>
                    <a:pt x="5844108" y="958596"/>
                  </a:lnTo>
                  <a:lnTo>
                    <a:pt x="6064402" y="713168"/>
                  </a:lnTo>
                  <a:close/>
                </a:path>
                <a:path w="6187440" h="3378834">
                  <a:moveTo>
                    <a:pt x="6064402" y="124472"/>
                  </a:moveTo>
                  <a:lnTo>
                    <a:pt x="5952680" y="0"/>
                  </a:lnTo>
                  <a:lnTo>
                    <a:pt x="5735536" y="0"/>
                  </a:lnTo>
                  <a:lnTo>
                    <a:pt x="5623814" y="124472"/>
                  </a:lnTo>
                  <a:lnTo>
                    <a:pt x="5844108" y="369900"/>
                  </a:lnTo>
                  <a:lnTo>
                    <a:pt x="6064402" y="124472"/>
                  </a:lnTo>
                  <a:close/>
                </a:path>
                <a:path w="6187440" h="3378834">
                  <a:moveTo>
                    <a:pt x="6186932" y="1475308"/>
                  </a:moveTo>
                  <a:lnTo>
                    <a:pt x="6064516" y="1338922"/>
                  </a:lnTo>
                  <a:lnTo>
                    <a:pt x="5844222" y="1584350"/>
                  </a:lnTo>
                  <a:lnTo>
                    <a:pt x="5623903" y="1338922"/>
                  </a:lnTo>
                  <a:lnTo>
                    <a:pt x="5403621" y="1584350"/>
                  </a:lnTo>
                  <a:lnTo>
                    <a:pt x="5183327" y="1338922"/>
                  </a:lnTo>
                  <a:lnTo>
                    <a:pt x="4963033" y="1584350"/>
                  </a:lnTo>
                  <a:lnTo>
                    <a:pt x="4742764" y="1338922"/>
                  </a:lnTo>
                  <a:lnTo>
                    <a:pt x="4522457" y="1584350"/>
                  </a:lnTo>
                  <a:lnTo>
                    <a:pt x="4302163" y="1338922"/>
                  </a:lnTo>
                  <a:lnTo>
                    <a:pt x="4081856" y="1584350"/>
                  </a:lnTo>
                  <a:lnTo>
                    <a:pt x="3861562" y="1338922"/>
                  </a:lnTo>
                  <a:lnTo>
                    <a:pt x="3641267" y="1584350"/>
                  </a:lnTo>
                  <a:lnTo>
                    <a:pt x="3420986" y="1338922"/>
                  </a:lnTo>
                  <a:lnTo>
                    <a:pt x="3200692" y="1584350"/>
                  </a:lnTo>
                  <a:lnTo>
                    <a:pt x="3105696" y="1478521"/>
                  </a:lnTo>
                  <a:lnTo>
                    <a:pt x="3105696" y="1518602"/>
                  </a:lnTo>
                  <a:lnTo>
                    <a:pt x="3200692" y="1624431"/>
                  </a:lnTo>
                  <a:lnTo>
                    <a:pt x="3420986" y="1379004"/>
                  </a:lnTo>
                  <a:lnTo>
                    <a:pt x="3641267" y="1624431"/>
                  </a:lnTo>
                  <a:lnTo>
                    <a:pt x="3861562" y="1379004"/>
                  </a:lnTo>
                  <a:lnTo>
                    <a:pt x="4081856" y="1624431"/>
                  </a:lnTo>
                  <a:lnTo>
                    <a:pt x="4302163" y="1379004"/>
                  </a:lnTo>
                  <a:lnTo>
                    <a:pt x="4522457" y="1624431"/>
                  </a:lnTo>
                  <a:lnTo>
                    <a:pt x="4742764" y="1379004"/>
                  </a:lnTo>
                  <a:lnTo>
                    <a:pt x="4963033" y="1624431"/>
                  </a:lnTo>
                  <a:lnTo>
                    <a:pt x="5183327" y="1379004"/>
                  </a:lnTo>
                  <a:lnTo>
                    <a:pt x="5403621" y="1624431"/>
                  </a:lnTo>
                  <a:lnTo>
                    <a:pt x="5623903" y="1379004"/>
                  </a:lnTo>
                  <a:lnTo>
                    <a:pt x="5844222" y="1624431"/>
                  </a:lnTo>
                  <a:lnTo>
                    <a:pt x="6064516" y="1379004"/>
                  </a:lnTo>
                  <a:lnTo>
                    <a:pt x="6186932" y="1515389"/>
                  </a:lnTo>
                  <a:lnTo>
                    <a:pt x="6186932" y="1475308"/>
                  </a:lnTo>
                  <a:close/>
                </a:path>
                <a:path w="6187440" h="3378834">
                  <a:moveTo>
                    <a:pt x="6186932" y="1167193"/>
                  </a:moveTo>
                  <a:lnTo>
                    <a:pt x="6064415" y="1303693"/>
                  </a:lnTo>
                  <a:lnTo>
                    <a:pt x="6186932" y="1440192"/>
                  </a:lnTo>
                  <a:lnTo>
                    <a:pt x="6186932" y="1167193"/>
                  </a:lnTo>
                  <a:close/>
                </a:path>
                <a:path w="6187440" h="3378834">
                  <a:moveTo>
                    <a:pt x="6186932" y="884796"/>
                  </a:moveTo>
                  <a:lnTo>
                    <a:pt x="6064516" y="748411"/>
                  </a:lnTo>
                  <a:lnTo>
                    <a:pt x="5844222" y="993838"/>
                  </a:lnTo>
                  <a:lnTo>
                    <a:pt x="5623903" y="748411"/>
                  </a:lnTo>
                  <a:lnTo>
                    <a:pt x="5403621" y="993838"/>
                  </a:lnTo>
                  <a:lnTo>
                    <a:pt x="5183327" y="748411"/>
                  </a:lnTo>
                  <a:lnTo>
                    <a:pt x="4963033" y="993838"/>
                  </a:lnTo>
                  <a:lnTo>
                    <a:pt x="4742764" y="748411"/>
                  </a:lnTo>
                  <a:lnTo>
                    <a:pt x="4522457" y="993838"/>
                  </a:lnTo>
                  <a:lnTo>
                    <a:pt x="4302163" y="748411"/>
                  </a:lnTo>
                  <a:lnTo>
                    <a:pt x="4081856" y="993838"/>
                  </a:lnTo>
                  <a:lnTo>
                    <a:pt x="3861562" y="748411"/>
                  </a:lnTo>
                  <a:lnTo>
                    <a:pt x="3641267" y="993838"/>
                  </a:lnTo>
                  <a:lnTo>
                    <a:pt x="3420986" y="748411"/>
                  </a:lnTo>
                  <a:lnTo>
                    <a:pt x="3200692" y="993838"/>
                  </a:lnTo>
                  <a:lnTo>
                    <a:pt x="3105696" y="888009"/>
                  </a:lnTo>
                  <a:lnTo>
                    <a:pt x="3105696" y="928090"/>
                  </a:lnTo>
                  <a:lnTo>
                    <a:pt x="3200692" y="1033919"/>
                  </a:lnTo>
                  <a:lnTo>
                    <a:pt x="3420986" y="788492"/>
                  </a:lnTo>
                  <a:lnTo>
                    <a:pt x="3641267" y="1033932"/>
                  </a:lnTo>
                  <a:lnTo>
                    <a:pt x="3861562" y="788492"/>
                  </a:lnTo>
                  <a:lnTo>
                    <a:pt x="4081856" y="1033932"/>
                  </a:lnTo>
                  <a:lnTo>
                    <a:pt x="4302163" y="788492"/>
                  </a:lnTo>
                  <a:lnTo>
                    <a:pt x="4522457" y="1033932"/>
                  </a:lnTo>
                  <a:lnTo>
                    <a:pt x="4742764" y="788492"/>
                  </a:lnTo>
                  <a:lnTo>
                    <a:pt x="4963033" y="1033919"/>
                  </a:lnTo>
                  <a:lnTo>
                    <a:pt x="5183327" y="788492"/>
                  </a:lnTo>
                  <a:lnTo>
                    <a:pt x="5403621" y="1033932"/>
                  </a:lnTo>
                  <a:lnTo>
                    <a:pt x="5623903" y="788492"/>
                  </a:lnTo>
                  <a:lnTo>
                    <a:pt x="5844222" y="1033932"/>
                  </a:lnTo>
                  <a:lnTo>
                    <a:pt x="6064516" y="788492"/>
                  </a:lnTo>
                  <a:lnTo>
                    <a:pt x="6186932" y="924890"/>
                  </a:lnTo>
                  <a:lnTo>
                    <a:pt x="6186932" y="884796"/>
                  </a:lnTo>
                  <a:close/>
                </a:path>
                <a:path w="6187440" h="3378834">
                  <a:moveTo>
                    <a:pt x="6186932" y="576668"/>
                  </a:moveTo>
                  <a:lnTo>
                    <a:pt x="6064415" y="713168"/>
                  </a:lnTo>
                  <a:lnTo>
                    <a:pt x="6186932" y="849668"/>
                  </a:lnTo>
                  <a:lnTo>
                    <a:pt x="6186932" y="576668"/>
                  </a:lnTo>
                  <a:close/>
                </a:path>
                <a:path w="6187440" h="3378834">
                  <a:moveTo>
                    <a:pt x="6186932" y="296100"/>
                  </a:moveTo>
                  <a:lnTo>
                    <a:pt x="6064516" y="159715"/>
                  </a:lnTo>
                  <a:lnTo>
                    <a:pt x="5844222" y="405142"/>
                  </a:lnTo>
                  <a:lnTo>
                    <a:pt x="5623903" y="159715"/>
                  </a:lnTo>
                  <a:lnTo>
                    <a:pt x="5403621" y="405142"/>
                  </a:lnTo>
                  <a:lnTo>
                    <a:pt x="5183327" y="159715"/>
                  </a:lnTo>
                  <a:lnTo>
                    <a:pt x="4963033" y="405142"/>
                  </a:lnTo>
                  <a:lnTo>
                    <a:pt x="4742764" y="159715"/>
                  </a:lnTo>
                  <a:lnTo>
                    <a:pt x="4522457" y="405142"/>
                  </a:lnTo>
                  <a:lnTo>
                    <a:pt x="4302163" y="159715"/>
                  </a:lnTo>
                  <a:lnTo>
                    <a:pt x="4081856" y="405142"/>
                  </a:lnTo>
                  <a:lnTo>
                    <a:pt x="3861562" y="159715"/>
                  </a:lnTo>
                  <a:lnTo>
                    <a:pt x="3641267" y="405142"/>
                  </a:lnTo>
                  <a:lnTo>
                    <a:pt x="3420986" y="159715"/>
                  </a:lnTo>
                  <a:lnTo>
                    <a:pt x="3200692" y="405142"/>
                  </a:lnTo>
                  <a:lnTo>
                    <a:pt x="3105696" y="299313"/>
                  </a:lnTo>
                  <a:lnTo>
                    <a:pt x="3105696" y="339394"/>
                  </a:lnTo>
                  <a:lnTo>
                    <a:pt x="3200692" y="445223"/>
                  </a:lnTo>
                  <a:lnTo>
                    <a:pt x="3420986" y="199796"/>
                  </a:lnTo>
                  <a:lnTo>
                    <a:pt x="3641267" y="445223"/>
                  </a:lnTo>
                  <a:lnTo>
                    <a:pt x="3861562" y="199796"/>
                  </a:lnTo>
                  <a:lnTo>
                    <a:pt x="4081856" y="445223"/>
                  </a:lnTo>
                  <a:lnTo>
                    <a:pt x="4302163" y="199796"/>
                  </a:lnTo>
                  <a:lnTo>
                    <a:pt x="4522457" y="445223"/>
                  </a:lnTo>
                  <a:lnTo>
                    <a:pt x="4742764" y="199796"/>
                  </a:lnTo>
                  <a:lnTo>
                    <a:pt x="4963033" y="445223"/>
                  </a:lnTo>
                  <a:lnTo>
                    <a:pt x="5183327" y="199796"/>
                  </a:lnTo>
                  <a:lnTo>
                    <a:pt x="5403621" y="445223"/>
                  </a:lnTo>
                  <a:lnTo>
                    <a:pt x="5623903" y="199796"/>
                  </a:lnTo>
                  <a:lnTo>
                    <a:pt x="5844222" y="445223"/>
                  </a:lnTo>
                  <a:lnTo>
                    <a:pt x="6064516" y="199796"/>
                  </a:lnTo>
                  <a:lnTo>
                    <a:pt x="6186932" y="336181"/>
                  </a:lnTo>
                  <a:lnTo>
                    <a:pt x="6186932" y="296100"/>
                  </a:lnTo>
                  <a:close/>
                </a:path>
                <a:path w="6187440" h="3378834">
                  <a:moveTo>
                    <a:pt x="6186932" y="0"/>
                  </a:moveTo>
                  <a:lnTo>
                    <a:pt x="6176137" y="0"/>
                  </a:lnTo>
                  <a:lnTo>
                    <a:pt x="6064415" y="124472"/>
                  </a:lnTo>
                  <a:lnTo>
                    <a:pt x="6186932" y="260972"/>
                  </a:lnTo>
                  <a:lnTo>
                    <a:pt x="6186932" y="0"/>
                  </a:lnTo>
                  <a:close/>
                </a:path>
              </a:pathLst>
            </a:custGeom>
            <a:solidFill>
              <a:srgbClr val="8AA1AD">
                <a:alpha val="3999"/>
              </a:srgbClr>
            </a:solidFill>
          </p:spPr>
          <p:txBody>
            <a:bodyPr wrap="square" lIns="0" tIns="0" rIns="0" bIns="0" rtlCol="0"/>
            <a:lstStyle/>
            <a:p>
              <a:pPr algn="ctr" defTabSz="916137">
                <a:buClrTx/>
              </a:pPr>
              <a:r>
                <a:rPr lang="en-US" sz="2000" b="1" kern="1200" dirty="0">
                  <a:solidFill>
                    <a:prstClr val="black"/>
                  </a:solidFill>
                  <a:latin typeface="Bahnschrift" panose="020B0502040204020203" pitchFamily="34" charset="0"/>
                  <a:ea typeface="+mn-ea"/>
                  <a:cs typeface="+mn-cs"/>
                </a:rPr>
                <a:t>March 12, 2025</a:t>
              </a:r>
              <a:endParaRPr sz="2000" b="1" kern="1200" dirty="0">
                <a:solidFill>
                  <a:prstClr val="black"/>
                </a:solidFill>
                <a:latin typeface="Bahnschrift" panose="020B0502040204020203" pitchFamily="34" charset="0"/>
                <a:ea typeface="+mn-ea"/>
                <a:cs typeface="+mn-cs"/>
              </a:endParaRPr>
            </a:p>
          </p:txBody>
        </p:sp>
        <p:sp>
          <p:nvSpPr>
            <p:cNvPr id="6" name="object 6"/>
            <p:cNvSpPr/>
            <p:nvPr/>
          </p:nvSpPr>
          <p:spPr>
            <a:xfrm>
              <a:off x="0" y="19062"/>
              <a:ext cx="12168505" cy="6795134"/>
            </a:xfrm>
            <a:custGeom>
              <a:avLst/>
              <a:gdLst/>
              <a:ahLst/>
              <a:cxnLst/>
              <a:rect l="l" t="t" r="r" b="b"/>
              <a:pathLst>
                <a:path w="12168505" h="6795134">
                  <a:moveTo>
                    <a:pt x="293331" y="0"/>
                  </a:moveTo>
                  <a:lnTo>
                    <a:pt x="257352" y="0"/>
                  </a:lnTo>
                  <a:lnTo>
                    <a:pt x="212407" y="50076"/>
                  </a:lnTo>
                  <a:lnTo>
                    <a:pt x="167462" y="0"/>
                  </a:lnTo>
                  <a:lnTo>
                    <a:pt x="131483" y="0"/>
                  </a:lnTo>
                  <a:lnTo>
                    <a:pt x="212407" y="90157"/>
                  </a:lnTo>
                  <a:lnTo>
                    <a:pt x="248386" y="50076"/>
                  </a:lnTo>
                  <a:lnTo>
                    <a:pt x="293331" y="0"/>
                  </a:lnTo>
                  <a:close/>
                </a:path>
                <a:path w="12168505" h="6795134">
                  <a:moveTo>
                    <a:pt x="650786" y="124460"/>
                  </a:moveTo>
                  <a:lnTo>
                    <a:pt x="539076" y="0"/>
                  </a:lnTo>
                  <a:lnTo>
                    <a:pt x="321919" y="0"/>
                  </a:lnTo>
                  <a:lnTo>
                    <a:pt x="210210" y="124460"/>
                  </a:lnTo>
                  <a:lnTo>
                    <a:pt x="98501" y="0"/>
                  </a:lnTo>
                  <a:lnTo>
                    <a:pt x="0" y="0"/>
                  </a:lnTo>
                  <a:lnTo>
                    <a:pt x="0" y="358673"/>
                  </a:lnTo>
                  <a:lnTo>
                    <a:pt x="210210" y="124472"/>
                  </a:lnTo>
                  <a:lnTo>
                    <a:pt x="430504" y="369887"/>
                  </a:lnTo>
                  <a:lnTo>
                    <a:pt x="650786" y="124460"/>
                  </a:lnTo>
                  <a:close/>
                </a:path>
                <a:path w="12168505" h="6795134">
                  <a:moveTo>
                    <a:pt x="650798" y="3057906"/>
                  </a:moveTo>
                  <a:lnTo>
                    <a:pt x="430504" y="2812478"/>
                  </a:lnTo>
                  <a:lnTo>
                    <a:pt x="210210" y="3057906"/>
                  </a:lnTo>
                  <a:lnTo>
                    <a:pt x="0" y="2823680"/>
                  </a:lnTo>
                  <a:lnTo>
                    <a:pt x="0" y="3292132"/>
                  </a:lnTo>
                  <a:lnTo>
                    <a:pt x="210210" y="3057931"/>
                  </a:lnTo>
                  <a:lnTo>
                    <a:pt x="430504" y="3303333"/>
                  </a:lnTo>
                  <a:lnTo>
                    <a:pt x="650798" y="3057906"/>
                  </a:lnTo>
                  <a:close/>
                </a:path>
                <a:path w="12168505" h="6795134">
                  <a:moveTo>
                    <a:pt x="650798" y="2475712"/>
                  </a:moveTo>
                  <a:lnTo>
                    <a:pt x="430504" y="2230285"/>
                  </a:lnTo>
                  <a:lnTo>
                    <a:pt x="210210" y="2475712"/>
                  </a:lnTo>
                  <a:lnTo>
                    <a:pt x="0" y="2241512"/>
                  </a:lnTo>
                  <a:lnTo>
                    <a:pt x="0" y="2709926"/>
                  </a:lnTo>
                  <a:lnTo>
                    <a:pt x="210210" y="2475725"/>
                  </a:lnTo>
                  <a:lnTo>
                    <a:pt x="430504" y="2721140"/>
                  </a:lnTo>
                  <a:lnTo>
                    <a:pt x="650798" y="2475712"/>
                  </a:lnTo>
                  <a:close/>
                </a:path>
                <a:path w="12168505" h="6795134">
                  <a:moveTo>
                    <a:pt x="650798" y="1885200"/>
                  </a:moveTo>
                  <a:lnTo>
                    <a:pt x="430504" y="1639773"/>
                  </a:lnTo>
                  <a:lnTo>
                    <a:pt x="210223" y="1885188"/>
                  </a:lnTo>
                  <a:lnTo>
                    <a:pt x="0" y="1650987"/>
                  </a:lnTo>
                  <a:lnTo>
                    <a:pt x="0" y="2119426"/>
                  </a:lnTo>
                  <a:lnTo>
                    <a:pt x="210210" y="1885213"/>
                  </a:lnTo>
                  <a:lnTo>
                    <a:pt x="430504" y="2130628"/>
                  </a:lnTo>
                  <a:lnTo>
                    <a:pt x="650798" y="1885200"/>
                  </a:lnTo>
                  <a:close/>
                </a:path>
                <a:path w="12168505" h="6795134">
                  <a:moveTo>
                    <a:pt x="650798" y="1303667"/>
                  </a:moveTo>
                  <a:lnTo>
                    <a:pt x="430504" y="1058240"/>
                  </a:lnTo>
                  <a:lnTo>
                    <a:pt x="210210" y="1303667"/>
                  </a:lnTo>
                  <a:lnTo>
                    <a:pt x="0" y="1069441"/>
                  </a:lnTo>
                  <a:lnTo>
                    <a:pt x="0" y="1537893"/>
                  </a:lnTo>
                  <a:lnTo>
                    <a:pt x="210210" y="1303680"/>
                  </a:lnTo>
                  <a:lnTo>
                    <a:pt x="430504" y="1549095"/>
                  </a:lnTo>
                  <a:lnTo>
                    <a:pt x="650798" y="1303667"/>
                  </a:lnTo>
                  <a:close/>
                </a:path>
                <a:path w="12168505" h="6795134">
                  <a:moveTo>
                    <a:pt x="650798" y="713155"/>
                  </a:moveTo>
                  <a:lnTo>
                    <a:pt x="430504" y="467728"/>
                  </a:lnTo>
                  <a:lnTo>
                    <a:pt x="210223" y="713143"/>
                  </a:lnTo>
                  <a:lnTo>
                    <a:pt x="0" y="478942"/>
                  </a:lnTo>
                  <a:lnTo>
                    <a:pt x="0" y="947369"/>
                  </a:lnTo>
                  <a:lnTo>
                    <a:pt x="210210" y="713168"/>
                  </a:lnTo>
                  <a:lnTo>
                    <a:pt x="430504" y="958583"/>
                  </a:lnTo>
                  <a:lnTo>
                    <a:pt x="650798" y="713155"/>
                  </a:lnTo>
                  <a:close/>
                </a:path>
                <a:path w="12168505" h="6795134">
                  <a:moveTo>
                    <a:pt x="733920" y="0"/>
                  </a:moveTo>
                  <a:lnTo>
                    <a:pt x="697928" y="0"/>
                  </a:lnTo>
                  <a:lnTo>
                    <a:pt x="652983" y="50076"/>
                  </a:lnTo>
                  <a:lnTo>
                    <a:pt x="608037" y="0"/>
                  </a:lnTo>
                  <a:lnTo>
                    <a:pt x="572058" y="0"/>
                  </a:lnTo>
                  <a:lnTo>
                    <a:pt x="652983" y="90170"/>
                  </a:lnTo>
                  <a:lnTo>
                    <a:pt x="688975" y="50076"/>
                  </a:lnTo>
                  <a:lnTo>
                    <a:pt x="733920" y="0"/>
                  </a:lnTo>
                  <a:close/>
                </a:path>
                <a:path w="12168505" h="6795134">
                  <a:moveTo>
                    <a:pt x="1091387" y="3057906"/>
                  </a:moveTo>
                  <a:lnTo>
                    <a:pt x="871093" y="2812478"/>
                  </a:lnTo>
                  <a:lnTo>
                    <a:pt x="650798" y="3057906"/>
                  </a:lnTo>
                  <a:lnTo>
                    <a:pt x="871093" y="3303333"/>
                  </a:lnTo>
                  <a:lnTo>
                    <a:pt x="1091387" y="3057906"/>
                  </a:lnTo>
                  <a:close/>
                </a:path>
                <a:path w="12168505" h="6795134">
                  <a:moveTo>
                    <a:pt x="1091387" y="2475712"/>
                  </a:moveTo>
                  <a:lnTo>
                    <a:pt x="871093" y="2230285"/>
                  </a:lnTo>
                  <a:lnTo>
                    <a:pt x="650798" y="2475712"/>
                  </a:lnTo>
                  <a:lnTo>
                    <a:pt x="871093" y="2721140"/>
                  </a:lnTo>
                  <a:lnTo>
                    <a:pt x="1091387" y="2475712"/>
                  </a:lnTo>
                  <a:close/>
                </a:path>
                <a:path w="12168505" h="6795134">
                  <a:moveTo>
                    <a:pt x="1091387" y="1885200"/>
                  </a:moveTo>
                  <a:lnTo>
                    <a:pt x="871093" y="1639773"/>
                  </a:lnTo>
                  <a:lnTo>
                    <a:pt x="650798" y="1885200"/>
                  </a:lnTo>
                  <a:lnTo>
                    <a:pt x="871093" y="2130628"/>
                  </a:lnTo>
                  <a:lnTo>
                    <a:pt x="1091387" y="1885200"/>
                  </a:lnTo>
                  <a:close/>
                </a:path>
                <a:path w="12168505" h="6795134">
                  <a:moveTo>
                    <a:pt x="1091387" y="1303667"/>
                  </a:moveTo>
                  <a:lnTo>
                    <a:pt x="871093" y="1058240"/>
                  </a:lnTo>
                  <a:lnTo>
                    <a:pt x="650798" y="1303667"/>
                  </a:lnTo>
                  <a:lnTo>
                    <a:pt x="871093" y="1549095"/>
                  </a:lnTo>
                  <a:lnTo>
                    <a:pt x="1091387" y="1303667"/>
                  </a:lnTo>
                  <a:close/>
                </a:path>
                <a:path w="12168505" h="6795134">
                  <a:moveTo>
                    <a:pt x="1091387" y="713155"/>
                  </a:moveTo>
                  <a:lnTo>
                    <a:pt x="871093" y="467728"/>
                  </a:lnTo>
                  <a:lnTo>
                    <a:pt x="650798" y="713155"/>
                  </a:lnTo>
                  <a:lnTo>
                    <a:pt x="871093" y="958583"/>
                  </a:lnTo>
                  <a:lnTo>
                    <a:pt x="1091387" y="713155"/>
                  </a:lnTo>
                  <a:close/>
                </a:path>
                <a:path w="12168505" h="6795134">
                  <a:moveTo>
                    <a:pt x="1091387" y="124460"/>
                  </a:moveTo>
                  <a:lnTo>
                    <a:pt x="979678" y="0"/>
                  </a:lnTo>
                  <a:lnTo>
                    <a:pt x="762520" y="0"/>
                  </a:lnTo>
                  <a:lnTo>
                    <a:pt x="650811" y="124460"/>
                  </a:lnTo>
                  <a:lnTo>
                    <a:pt x="871105" y="369887"/>
                  </a:lnTo>
                  <a:lnTo>
                    <a:pt x="1091387" y="124460"/>
                  </a:lnTo>
                  <a:close/>
                </a:path>
                <a:path w="12168505" h="6795134">
                  <a:moveTo>
                    <a:pt x="1174508" y="0"/>
                  </a:moveTo>
                  <a:lnTo>
                    <a:pt x="1138516" y="0"/>
                  </a:lnTo>
                  <a:lnTo>
                    <a:pt x="1093571" y="50076"/>
                  </a:lnTo>
                  <a:lnTo>
                    <a:pt x="1048626" y="0"/>
                  </a:lnTo>
                  <a:lnTo>
                    <a:pt x="1012634" y="0"/>
                  </a:lnTo>
                  <a:lnTo>
                    <a:pt x="1093571" y="90170"/>
                  </a:lnTo>
                  <a:lnTo>
                    <a:pt x="1129563" y="50076"/>
                  </a:lnTo>
                  <a:lnTo>
                    <a:pt x="1174508" y="0"/>
                  </a:lnTo>
                  <a:close/>
                </a:path>
                <a:path w="12168505" h="6795134">
                  <a:moveTo>
                    <a:pt x="1531975" y="124460"/>
                  </a:moveTo>
                  <a:lnTo>
                    <a:pt x="1420266" y="0"/>
                  </a:lnTo>
                  <a:lnTo>
                    <a:pt x="1203109" y="0"/>
                  </a:lnTo>
                  <a:lnTo>
                    <a:pt x="1091399" y="124460"/>
                  </a:lnTo>
                  <a:lnTo>
                    <a:pt x="1311694" y="369887"/>
                  </a:lnTo>
                  <a:lnTo>
                    <a:pt x="1531975" y="124460"/>
                  </a:lnTo>
                  <a:close/>
                </a:path>
                <a:path w="12168505" h="6795134">
                  <a:moveTo>
                    <a:pt x="1531988" y="3057906"/>
                  </a:moveTo>
                  <a:lnTo>
                    <a:pt x="1311694" y="2812478"/>
                  </a:lnTo>
                  <a:lnTo>
                    <a:pt x="1091399" y="3057906"/>
                  </a:lnTo>
                  <a:lnTo>
                    <a:pt x="1311694" y="3303333"/>
                  </a:lnTo>
                  <a:lnTo>
                    <a:pt x="1531988" y="3057906"/>
                  </a:lnTo>
                  <a:close/>
                </a:path>
                <a:path w="12168505" h="6795134">
                  <a:moveTo>
                    <a:pt x="1531988" y="2475712"/>
                  </a:moveTo>
                  <a:lnTo>
                    <a:pt x="1311694" y="2230285"/>
                  </a:lnTo>
                  <a:lnTo>
                    <a:pt x="1091399" y="2475712"/>
                  </a:lnTo>
                  <a:lnTo>
                    <a:pt x="1311694" y="2721140"/>
                  </a:lnTo>
                  <a:lnTo>
                    <a:pt x="1531988" y="2475712"/>
                  </a:lnTo>
                  <a:close/>
                </a:path>
                <a:path w="12168505" h="6795134">
                  <a:moveTo>
                    <a:pt x="1531988" y="1885200"/>
                  </a:moveTo>
                  <a:lnTo>
                    <a:pt x="1311694" y="1639773"/>
                  </a:lnTo>
                  <a:lnTo>
                    <a:pt x="1091399" y="1885200"/>
                  </a:lnTo>
                  <a:lnTo>
                    <a:pt x="1311694" y="2130628"/>
                  </a:lnTo>
                  <a:lnTo>
                    <a:pt x="1531988" y="1885200"/>
                  </a:lnTo>
                  <a:close/>
                </a:path>
                <a:path w="12168505" h="6795134">
                  <a:moveTo>
                    <a:pt x="1531988" y="1303667"/>
                  </a:moveTo>
                  <a:lnTo>
                    <a:pt x="1311694" y="1058240"/>
                  </a:lnTo>
                  <a:lnTo>
                    <a:pt x="1091399" y="1303667"/>
                  </a:lnTo>
                  <a:lnTo>
                    <a:pt x="1311694" y="1549095"/>
                  </a:lnTo>
                  <a:lnTo>
                    <a:pt x="1531988" y="1303667"/>
                  </a:lnTo>
                  <a:close/>
                </a:path>
                <a:path w="12168505" h="6795134">
                  <a:moveTo>
                    <a:pt x="1531988" y="713155"/>
                  </a:moveTo>
                  <a:lnTo>
                    <a:pt x="1311694" y="467728"/>
                  </a:lnTo>
                  <a:lnTo>
                    <a:pt x="1091399" y="713155"/>
                  </a:lnTo>
                  <a:lnTo>
                    <a:pt x="1311694" y="958583"/>
                  </a:lnTo>
                  <a:lnTo>
                    <a:pt x="1531988" y="713155"/>
                  </a:lnTo>
                  <a:close/>
                </a:path>
                <a:path w="12168505" h="6795134">
                  <a:moveTo>
                    <a:pt x="1615097" y="0"/>
                  </a:moveTo>
                  <a:lnTo>
                    <a:pt x="1579105" y="0"/>
                  </a:lnTo>
                  <a:lnTo>
                    <a:pt x="1534160" y="50076"/>
                  </a:lnTo>
                  <a:lnTo>
                    <a:pt x="1489214" y="0"/>
                  </a:lnTo>
                  <a:lnTo>
                    <a:pt x="1453222" y="0"/>
                  </a:lnTo>
                  <a:lnTo>
                    <a:pt x="1534160" y="90170"/>
                  </a:lnTo>
                  <a:lnTo>
                    <a:pt x="1570151" y="50076"/>
                  </a:lnTo>
                  <a:lnTo>
                    <a:pt x="1615097" y="0"/>
                  </a:lnTo>
                  <a:close/>
                </a:path>
                <a:path w="12168505" h="6795134">
                  <a:moveTo>
                    <a:pt x="1972564" y="124460"/>
                  </a:moveTo>
                  <a:lnTo>
                    <a:pt x="1860854" y="0"/>
                  </a:lnTo>
                  <a:lnTo>
                    <a:pt x="1643697" y="0"/>
                  </a:lnTo>
                  <a:lnTo>
                    <a:pt x="1531988" y="124460"/>
                  </a:lnTo>
                  <a:lnTo>
                    <a:pt x="1752282" y="369887"/>
                  </a:lnTo>
                  <a:lnTo>
                    <a:pt x="1972564" y="124460"/>
                  </a:lnTo>
                  <a:close/>
                </a:path>
                <a:path w="12168505" h="6795134">
                  <a:moveTo>
                    <a:pt x="2055672" y="0"/>
                  </a:moveTo>
                  <a:lnTo>
                    <a:pt x="2019693" y="0"/>
                  </a:lnTo>
                  <a:lnTo>
                    <a:pt x="1974748" y="50076"/>
                  </a:lnTo>
                  <a:lnTo>
                    <a:pt x="1929803" y="0"/>
                  </a:lnTo>
                  <a:lnTo>
                    <a:pt x="1893824" y="0"/>
                  </a:lnTo>
                  <a:lnTo>
                    <a:pt x="1974748" y="90157"/>
                  </a:lnTo>
                  <a:lnTo>
                    <a:pt x="2010727" y="50076"/>
                  </a:lnTo>
                  <a:lnTo>
                    <a:pt x="2055672" y="0"/>
                  </a:lnTo>
                  <a:close/>
                </a:path>
                <a:path w="12168505" h="6795134">
                  <a:moveTo>
                    <a:pt x="2413139" y="124460"/>
                  </a:moveTo>
                  <a:lnTo>
                    <a:pt x="2301430" y="0"/>
                  </a:lnTo>
                  <a:lnTo>
                    <a:pt x="2084273" y="0"/>
                  </a:lnTo>
                  <a:lnTo>
                    <a:pt x="1972564" y="124460"/>
                  </a:lnTo>
                  <a:lnTo>
                    <a:pt x="2192858" y="369887"/>
                  </a:lnTo>
                  <a:lnTo>
                    <a:pt x="2413139" y="124460"/>
                  </a:lnTo>
                  <a:close/>
                </a:path>
                <a:path w="12168505" h="6795134">
                  <a:moveTo>
                    <a:pt x="2496261" y="0"/>
                  </a:moveTo>
                  <a:lnTo>
                    <a:pt x="2460282" y="0"/>
                  </a:lnTo>
                  <a:lnTo>
                    <a:pt x="2415336" y="50076"/>
                  </a:lnTo>
                  <a:lnTo>
                    <a:pt x="2370391" y="0"/>
                  </a:lnTo>
                  <a:lnTo>
                    <a:pt x="2334399" y="0"/>
                  </a:lnTo>
                  <a:lnTo>
                    <a:pt x="2415336" y="90170"/>
                  </a:lnTo>
                  <a:lnTo>
                    <a:pt x="2451316" y="50076"/>
                  </a:lnTo>
                  <a:lnTo>
                    <a:pt x="2496261" y="0"/>
                  </a:lnTo>
                  <a:close/>
                </a:path>
                <a:path w="12168505" h="6795134">
                  <a:moveTo>
                    <a:pt x="2853728" y="3057906"/>
                  </a:moveTo>
                  <a:lnTo>
                    <a:pt x="2633434" y="2812478"/>
                  </a:lnTo>
                  <a:lnTo>
                    <a:pt x="2413139" y="3057906"/>
                  </a:lnTo>
                  <a:lnTo>
                    <a:pt x="2192858" y="2812478"/>
                  </a:lnTo>
                  <a:lnTo>
                    <a:pt x="1972564" y="3057906"/>
                  </a:lnTo>
                  <a:lnTo>
                    <a:pt x="1752282" y="2812478"/>
                  </a:lnTo>
                  <a:lnTo>
                    <a:pt x="1531988" y="3057906"/>
                  </a:lnTo>
                  <a:lnTo>
                    <a:pt x="1752282" y="3303333"/>
                  </a:lnTo>
                  <a:lnTo>
                    <a:pt x="1972564" y="3057918"/>
                  </a:lnTo>
                  <a:lnTo>
                    <a:pt x="2192858" y="3303333"/>
                  </a:lnTo>
                  <a:lnTo>
                    <a:pt x="2413139" y="3057918"/>
                  </a:lnTo>
                  <a:lnTo>
                    <a:pt x="2633434" y="3303333"/>
                  </a:lnTo>
                  <a:lnTo>
                    <a:pt x="2853728" y="3057906"/>
                  </a:lnTo>
                  <a:close/>
                </a:path>
                <a:path w="12168505" h="6795134">
                  <a:moveTo>
                    <a:pt x="2853728" y="2475712"/>
                  </a:moveTo>
                  <a:lnTo>
                    <a:pt x="2633434" y="2230285"/>
                  </a:lnTo>
                  <a:lnTo>
                    <a:pt x="2413139" y="2475712"/>
                  </a:lnTo>
                  <a:lnTo>
                    <a:pt x="2192858" y="2230285"/>
                  </a:lnTo>
                  <a:lnTo>
                    <a:pt x="1972564" y="2475712"/>
                  </a:lnTo>
                  <a:lnTo>
                    <a:pt x="1752282" y="2230285"/>
                  </a:lnTo>
                  <a:lnTo>
                    <a:pt x="1531988" y="2475712"/>
                  </a:lnTo>
                  <a:lnTo>
                    <a:pt x="1752282" y="2721140"/>
                  </a:lnTo>
                  <a:lnTo>
                    <a:pt x="1972564" y="2475725"/>
                  </a:lnTo>
                  <a:lnTo>
                    <a:pt x="2192858" y="2721140"/>
                  </a:lnTo>
                  <a:lnTo>
                    <a:pt x="2413139" y="2475725"/>
                  </a:lnTo>
                  <a:lnTo>
                    <a:pt x="2633434" y="2721140"/>
                  </a:lnTo>
                  <a:lnTo>
                    <a:pt x="2853728" y="2475712"/>
                  </a:lnTo>
                  <a:close/>
                </a:path>
                <a:path w="12168505" h="6795134">
                  <a:moveTo>
                    <a:pt x="2853728" y="1885200"/>
                  </a:moveTo>
                  <a:lnTo>
                    <a:pt x="2633434" y="1639773"/>
                  </a:lnTo>
                  <a:lnTo>
                    <a:pt x="2413139" y="1885200"/>
                  </a:lnTo>
                  <a:lnTo>
                    <a:pt x="2192858" y="1639773"/>
                  </a:lnTo>
                  <a:lnTo>
                    <a:pt x="1972564" y="1885200"/>
                  </a:lnTo>
                  <a:lnTo>
                    <a:pt x="1752282" y="1639773"/>
                  </a:lnTo>
                  <a:lnTo>
                    <a:pt x="1531988" y="1885200"/>
                  </a:lnTo>
                  <a:lnTo>
                    <a:pt x="1752282" y="2130628"/>
                  </a:lnTo>
                  <a:lnTo>
                    <a:pt x="1972564" y="1885213"/>
                  </a:lnTo>
                  <a:lnTo>
                    <a:pt x="2192858" y="2130628"/>
                  </a:lnTo>
                  <a:lnTo>
                    <a:pt x="2413139" y="1885213"/>
                  </a:lnTo>
                  <a:lnTo>
                    <a:pt x="2633434" y="2130628"/>
                  </a:lnTo>
                  <a:lnTo>
                    <a:pt x="2853728" y="1885200"/>
                  </a:lnTo>
                  <a:close/>
                </a:path>
                <a:path w="12168505" h="6795134">
                  <a:moveTo>
                    <a:pt x="2853728" y="1303667"/>
                  </a:moveTo>
                  <a:lnTo>
                    <a:pt x="2633434" y="1058240"/>
                  </a:lnTo>
                  <a:lnTo>
                    <a:pt x="2413139" y="1303667"/>
                  </a:lnTo>
                  <a:lnTo>
                    <a:pt x="2192858" y="1058240"/>
                  </a:lnTo>
                  <a:lnTo>
                    <a:pt x="1972564" y="1303667"/>
                  </a:lnTo>
                  <a:lnTo>
                    <a:pt x="1752282" y="1058240"/>
                  </a:lnTo>
                  <a:lnTo>
                    <a:pt x="1531988" y="1303667"/>
                  </a:lnTo>
                  <a:lnTo>
                    <a:pt x="1752282" y="1549095"/>
                  </a:lnTo>
                  <a:lnTo>
                    <a:pt x="1972564" y="1303680"/>
                  </a:lnTo>
                  <a:lnTo>
                    <a:pt x="2192858" y="1549095"/>
                  </a:lnTo>
                  <a:lnTo>
                    <a:pt x="2413139" y="1303680"/>
                  </a:lnTo>
                  <a:lnTo>
                    <a:pt x="2633434" y="1549095"/>
                  </a:lnTo>
                  <a:lnTo>
                    <a:pt x="2853728" y="1303667"/>
                  </a:lnTo>
                  <a:close/>
                </a:path>
                <a:path w="12168505" h="6795134">
                  <a:moveTo>
                    <a:pt x="2853728" y="713155"/>
                  </a:moveTo>
                  <a:lnTo>
                    <a:pt x="2633434" y="467728"/>
                  </a:lnTo>
                  <a:lnTo>
                    <a:pt x="2413139" y="713155"/>
                  </a:lnTo>
                  <a:lnTo>
                    <a:pt x="2192858" y="467728"/>
                  </a:lnTo>
                  <a:lnTo>
                    <a:pt x="1972564" y="713155"/>
                  </a:lnTo>
                  <a:lnTo>
                    <a:pt x="1752282" y="467728"/>
                  </a:lnTo>
                  <a:lnTo>
                    <a:pt x="1531988" y="713155"/>
                  </a:lnTo>
                  <a:lnTo>
                    <a:pt x="1752282" y="958583"/>
                  </a:lnTo>
                  <a:lnTo>
                    <a:pt x="1972564" y="713168"/>
                  </a:lnTo>
                  <a:lnTo>
                    <a:pt x="2192858" y="958583"/>
                  </a:lnTo>
                  <a:lnTo>
                    <a:pt x="2413139" y="713168"/>
                  </a:lnTo>
                  <a:lnTo>
                    <a:pt x="2633434" y="958583"/>
                  </a:lnTo>
                  <a:lnTo>
                    <a:pt x="2853728" y="713155"/>
                  </a:lnTo>
                  <a:close/>
                </a:path>
                <a:path w="12168505" h="6795134">
                  <a:moveTo>
                    <a:pt x="2853728" y="124460"/>
                  </a:moveTo>
                  <a:lnTo>
                    <a:pt x="2742019" y="0"/>
                  </a:lnTo>
                  <a:lnTo>
                    <a:pt x="2524861" y="0"/>
                  </a:lnTo>
                  <a:lnTo>
                    <a:pt x="2413152" y="124460"/>
                  </a:lnTo>
                  <a:lnTo>
                    <a:pt x="2633446" y="369887"/>
                  </a:lnTo>
                  <a:lnTo>
                    <a:pt x="2853728" y="124460"/>
                  </a:lnTo>
                  <a:close/>
                </a:path>
                <a:path w="12168505" h="6795134">
                  <a:moveTo>
                    <a:pt x="2936875" y="0"/>
                  </a:moveTo>
                  <a:lnTo>
                    <a:pt x="2900883" y="0"/>
                  </a:lnTo>
                  <a:lnTo>
                    <a:pt x="2855938" y="50076"/>
                  </a:lnTo>
                  <a:lnTo>
                    <a:pt x="2810980" y="0"/>
                  </a:lnTo>
                  <a:lnTo>
                    <a:pt x="2775000" y="0"/>
                  </a:lnTo>
                  <a:lnTo>
                    <a:pt x="2855938" y="90170"/>
                  </a:lnTo>
                  <a:lnTo>
                    <a:pt x="2891929" y="50076"/>
                  </a:lnTo>
                  <a:lnTo>
                    <a:pt x="2936875" y="0"/>
                  </a:lnTo>
                  <a:close/>
                </a:path>
                <a:path w="12168505" h="6795134">
                  <a:moveTo>
                    <a:pt x="2976270" y="2921406"/>
                  </a:moveTo>
                  <a:lnTo>
                    <a:pt x="2853740" y="3057918"/>
                  </a:lnTo>
                  <a:lnTo>
                    <a:pt x="2976270" y="3194431"/>
                  </a:lnTo>
                  <a:lnTo>
                    <a:pt x="2976270" y="2921406"/>
                  </a:lnTo>
                  <a:close/>
                </a:path>
                <a:path w="12168505" h="6795134">
                  <a:moveTo>
                    <a:pt x="2976270" y="2339200"/>
                  </a:moveTo>
                  <a:lnTo>
                    <a:pt x="2853740" y="2475712"/>
                  </a:lnTo>
                  <a:lnTo>
                    <a:pt x="2976270" y="2612225"/>
                  </a:lnTo>
                  <a:lnTo>
                    <a:pt x="2976270" y="2339200"/>
                  </a:lnTo>
                  <a:close/>
                </a:path>
                <a:path w="12168505" h="6795134">
                  <a:moveTo>
                    <a:pt x="2976270" y="1748688"/>
                  </a:moveTo>
                  <a:lnTo>
                    <a:pt x="2853740" y="1885200"/>
                  </a:lnTo>
                  <a:lnTo>
                    <a:pt x="2976270" y="2021713"/>
                  </a:lnTo>
                  <a:lnTo>
                    <a:pt x="2976270" y="1748688"/>
                  </a:lnTo>
                  <a:close/>
                </a:path>
                <a:path w="12168505" h="6795134">
                  <a:moveTo>
                    <a:pt x="2976270" y="1167155"/>
                  </a:moveTo>
                  <a:lnTo>
                    <a:pt x="2853740" y="1303667"/>
                  </a:lnTo>
                  <a:lnTo>
                    <a:pt x="2976270" y="1440180"/>
                  </a:lnTo>
                  <a:lnTo>
                    <a:pt x="2976270" y="1167155"/>
                  </a:lnTo>
                  <a:close/>
                </a:path>
                <a:path w="12168505" h="6795134">
                  <a:moveTo>
                    <a:pt x="2976270" y="576643"/>
                  </a:moveTo>
                  <a:lnTo>
                    <a:pt x="2853740" y="713155"/>
                  </a:lnTo>
                  <a:lnTo>
                    <a:pt x="2976270" y="849668"/>
                  </a:lnTo>
                  <a:lnTo>
                    <a:pt x="2976270" y="576643"/>
                  </a:lnTo>
                  <a:close/>
                </a:path>
                <a:path w="12168505" h="6795134">
                  <a:moveTo>
                    <a:pt x="2976270" y="0"/>
                  </a:moveTo>
                  <a:lnTo>
                    <a:pt x="2965450" y="0"/>
                  </a:lnTo>
                  <a:lnTo>
                    <a:pt x="2853740" y="124460"/>
                  </a:lnTo>
                  <a:lnTo>
                    <a:pt x="2976270" y="260972"/>
                  </a:lnTo>
                  <a:lnTo>
                    <a:pt x="2976270" y="0"/>
                  </a:lnTo>
                  <a:close/>
                </a:path>
                <a:path w="12168505" h="6795134">
                  <a:moveTo>
                    <a:pt x="2976283" y="3229546"/>
                  </a:moveTo>
                  <a:lnTo>
                    <a:pt x="2889834" y="3133242"/>
                  </a:lnTo>
                  <a:lnTo>
                    <a:pt x="2853855" y="3093148"/>
                  </a:lnTo>
                  <a:lnTo>
                    <a:pt x="2633561" y="3338576"/>
                  </a:lnTo>
                  <a:lnTo>
                    <a:pt x="2449245" y="3133242"/>
                  </a:lnTo>
                  <a:lnTo>
                    <a:pt x="2413254" y="3093148"/>
                  </a:lnTo>
                  <a:lnTo>
                    <a:pt x="2192972" y="3338576"/>
                  </a:lnTo>
                  <a:lnTo>
                    <a:pt x="2008657" y="3133242"/>
                  </a:lnTo>
                  <a:lnTo>
                    <a:pt x="1972678" y="3093148"/>
                  </a:lnTo>
                  <a:lnTo>
                    <a:pt x="1752384" y="3338576"/>
                  </a:lnTo>
                  <a:lnTo>
                    <a:pt x="1568081" y="3133242"/>
                  </a:lnTo>
                  <a:lnTo>
                    <a:pt x="1532102" y="3093148"/>
                  </a:lnTo>
                  <a:lnTo>
                    <a:pt x="1311795" y="3338576"/>
                  </a:lnTo>
                  <a:lnTo>
                    <a:pt x="1127480" y="3133242"/>
                  </a:lnTo>
                  <a:lnTo>
                    <a:pt x="1091501" y="3093148"/>
                  </a:lnTo>
                  <a:lnTo>
                    <a:pt x="871207" y="3338576"/>
                  </a:lnTo>
                  <a:lnTo>
                    <a:pt x="686892" y="3133242"/>
                  </a:lnTo>
                  <a:lnTo>
                    <a:pt x="650913" y="3093148"/>
                  </a:lnTo>
                  <a:lnTo>
                    <a:pt x="430606" y="3338576"/>
                  </a:lnTo>
                  <a:lnTo>
                    <a:pt x="246303" y="3133242"/>
                  </a:lnTo>
                  <a:lnTo>
                    <a:pt x="210324" y="3093148"/>
                  </a:lnTo>
                  <a:lnTo>
                    <a:pt x="0" y="3327489"/>
                  </a:lnTo>
                  <a:lnTo>
                    <a:pt x="0" y="3367570"/>
                  </a:lnTo>
                  <a:lnTo>
                    <a:pt x="210324" y="3133242"/>
                  </a:lnTo>
                  <a:lnTo>
                    <a:pt x="430606" y="3378657"/>
                  </a:lnTo>
                  <a:lnTo>
                    <a:pt x="466585" y="3338576"/>
                  </a:lnTo>
                  <a:lnTo>
                    <a:pt x="650913" y="3133242"/>
                  </a:lnTo>
                  <a:lnTo>
                    <a:pt x="871207" y="3378657"/>
                  </a:lnTo>
                  <a:lnTo>
                    <a:pt x="907186" y="3338576"/>
                  </a:lnTo>
                  <a:lnTo>
                    <a:pt x="1091501" y="3133242"/>
                  </a:lnTo>
                  <a:lnTo>
                    <a:pt x="1311795" y="3378657"/>
                  </a:lnTo>
                  <a:lnTo>
                    <a:pt x="1347774" y="3338576"/>
                  </a:lnTo>
                  <a:lnTo>
                    <a:pt x="1532102" y="3133242"/>
                  </a:lnTo>
                  <a:lnTo>
                    <a:pt x="1752384" y="3378657"/>
                  </a:lnTo>
                  <a:lnTo>
                    <a:pt x="1788363" y="3338576"/>
                  </a:lnTo>
                  <a:lnTo>
                    <a:pt x="1972678" y="3133242"/>
                  </a:lnTo>
                  <a:lnTo>
                    <a:pt x="2192972" y="3378657"/>
                  </a:lnTo>
                  <a:lnTo>
                    <a:pt x="2228939" y="3338576"/>
                  </a:lnTo>
                  <a:lnTo>
                    <a:pt x="2413254" y="3133242"/>
                  </a:lnTo>
                  <a:lnTo>
                    <a:pt x="2633561" y="3378657"/>
                  </a:lnTo>
                  <a:lnTo>
                    <a:pt x="2669540" y="3338576"/>
                  </a:lnTo>
                  <a:lnTo>
                    <a:pt x="2853855" y="3133242"/>
                  </a:lnTo>
                  <a:lnTo>
                    <a:pt x="2976283" y="3269627"/>
                  </a:lnTo>
                  <a:lnTo>
                    <a:pt x="2976283" y="3229546"/>
                  </a:lnTo>
                  <a:close/>
                </a:path>
                <a:path w="12168505" h="6795134">
                  <a:moveTo>
                    <a:pt x="2976283" y="2647365"/>
                  </a:moveTo>
                  <a:lnTo>
                    <a:pt x="2889834" y="2551049"/>
                  </a:lnTo>
                  <a:lnTo>
                    <a:pt x="2853855" y="2510955"/>
                  </a:lnTo>
                  <a:lnTo>
                    <a:pt x="2633561" y="2756395"/>
                  </a:lnTo>
                  <a:lnTo>
                    <a:pt x="2449233" y="2551049"/>
                  </a:lnTo>
                  <a:lnTo>
                    <a:pt x="2413254" y="2510955"/>
                  </a:lnTo>
                  <a:lnTo>
                    <a:pt x="2192972" y="2756395"/>
                  </a:lnTo>
                  <a:lnTo>
                    <a:pt x="2008657" y="2551049"/>
                  </a:lnTo>
                  <a:lnTo>
                    <a:pt x="1972678" y="2510955"/>
                  </a:lnTo>
                  <a:lnTo>
                    <a:pt x="1752384" y="2756382"/>
                  </a:lnTo>
                  <a:lnTo>
                    <a:pt x="1568081" y="2551049"/>
                  </a:lnTo>
                  <a:lnTo>
                    <a:pt x="1532102" y="2510955"/>
                  </a:lnTo>
                  <a:lnTo>
                    <a:pt x="1311795" y="2756395"/>
                  </a:lnTo>
                  <a:lnTo>
                    <a:pt x="1127480" y="2551049"/>
                  </a:lnTo>
                  <a:lnTo>
                    <a:pt x="1091501" y="2510955"/>
                  </a:lnTo>
                  <a:lnTo>
                    <a:pt x="871207" y="2756395"/>
                  </a:lnTo>
                  <a:lnTo>
                    <a:pt x="686892" y="2551049"/>
                  </a:lnTo>
                  <a:lnTo>
                    <a:pt x="650913" y="2510955"/>
                  </a:lnTo>
                  <a:lnTo>
                    <a:pt x="430606" y="2756395"/>
                  </a:lnTo>
                  <a:lnTo>
                    <a:pt x="246303" y="2551049"/>
                  </a:lnTo>
                  <a:lnTo>
                    <a:pt x="210324" y="2510955"/>
                  </a:lnTo>
                  <a:lnTo>
                    <a:pt x="0" y="2745282"/>
                  </a:lnTo>
                  <a:lnTo>
                    <a:pt x="0" y="2785376"/>
                  </a:lnTo>
                  <a:lnTo>
                    <a:pt x="210324" y="2551049"/>
                  </a:lnTo>
                  <a:lnTo>
                    <a:pt x="430606" y="2796476"/>
                  </a:lnTo>
                  <a:lnTo>
                    <a:pt x="466585" y="2756395"/>
                  </a:lnTo>
                  <a:lnTo>
                    <a:pt x="650913" y="2551049"/>
                  </a:lnTo>
                  <a:lnTo>
                    <a:pt x="871207" y="2796476"/>
                  </a:lnTo>
                  <a:lnTo>
                    <a:pt x="907186" y="2756395"/>
                  </a:lnTo>
                  <a:lnTo>
                    <a:pt x="889190" y="2756395"/>
                  </a:lnTo>
                  <a:lnTo>
                    <a:pt x="907186" y="2756382"/>
                  </a:lnTo>
                  <a:lnTo>
                    <a:pt x="1091501" y="2551049"/>
                  </a:lnTo>
                  <a:lnTo>
                    <a:pt x="1311795" y="2796476"/>
                  </a:lnTo>
                  <a:lnTo>
                    <a:pt x="1347774" y="2756395"/>
                  </a:lnTo>
                  <a:lnTo>
                    <a:pt x="1532102" y="2551049"/>
                  </a:lnTo>
                  <a:lnTo>
                    <a:pt x="1752384" y="2796476"/>
                  </a:lnTo>
                  <a:lnTo>
                    <a:pt x="1788363" y="2756382"/>
                  </a:lnTo>
                  <a:lnTo>
                    <a:pt x="1972678" y="2551049"/>
                  </a:lnTo>
                  <a:lnTo>
                    <a:pt x="2192972" y="2796476"/>
                  </a:lnTo>
                  <a:lnTo>
                    <a:pt x="2228939" y="2756395"/>
                  </a:lnTo>
                  <a:lnTo>
                    <a:pt x="2413254" y="2551049"/>
                  </a:lnTo>
                  <a:lnTo>
                    <a:pt x="2633561" y="2796476"/>
                  </a:lnTo>
                  <a:lnTo>
                    <a:pt x="2669540" y="2756395"/>
                  </a:lnTo>
                  <a:lnTo>
                    <a:pt x="2651544" y="2756395"/>
                  </a:lnTo>
                  <a:lnTo>
                    <a:pt x="2669540" y="2756382"/>
                  </a:lnTo>
                  <a:lnTo>
                    <a:pt x="2853855" y="2551049"/>
                  </a:lnTo>
                  <a:lnTo>
                    <a:pt x="2976283" y="2687447"/>
                  </a:lnTo>
                  <a:lnTo>
                    <a:pt x="2976283" y="2647365"/>
                  </a:lnTo>
                  <a:close/>
                </a:path>
                <a:path w="12168505" h="6795134">
                  <a:moveTo>
                    <a:pt x="2976283" y="2056841"/>
                  </a:moveTo>
                  <a:lnTo>
                    <a:pt x="2889834" y="1960524"/>
                  </a:lnTo>
                  <a:lnTo>
                    <a:pt x="2853855" y="1920430"/>
                  </a:lnTo>
                  <a:lnTo>
                    <a:pt x="2633561" y="2165870"/>
                  </a:lnTo>
                  <a:lnTo>
                    <a:pt x="2449233" y="1960524"/>
                  </a:lnTo>
                  <a:lnTo>
                    <a:pt x="2413254" y="1920430"/>
                  </a:lnTo>
                  <a:lnTo>
                    <a:pt x="2192972" y="2165870"/>
                  </a:lnTo>
                  <a:lnTo>
                    <a:pt x="2008657" y="1960524"/>
                  </a:lnTo>
                  <a:lnTo>
                    <a:pt x="1972678" y="1920430"/>
                  </a:lnTo>
                  <a:lnTo>
                    <a:pt x="1752384" y="2165858"/>
                  </a:lnTo>
                  <a:lnTo>
                    <a:pt x="1568081" y="1960524"/>
                  </a:lnTo>
                  <a:lnTo>
                    <a:pt x="1532102" y="1920430"/>
                  </a:lnTo>
                  <a:lnTo>
                    <a:pt x="1311795" y="2165870"/>
                  </a:lnTo>
                  <a:lnTo>
                    <a:pt x="1127480" y="1960524"/>
                  </a:lnTo>
                  <a:lnTo>
                    <a:pt x="1091501" y="1920430"/>
                  </a:lnTo>
                  <a:lnTo>
                    <a:pt x="871207" y="2165870"/>
                  </a:lnTo>
                  <a:lnTo>
                    <a:pt x="686892" y="1960524"/>
                  </a:lnTo>
                  <a:lnTo>
                    <a:pt x="650913" y="1920430"/>
                  </a:lnTo>
                  <a:lnTo>
                    <a:pt x="430606" y="2165870"/>
                  </a:lnTo>
                  <a:lnTo>
                    <a:pt x="246303" y="1960524"/>
                  </a:lnTo>
                  <a:lnTo>
                    <a:pt x="210324" y="1920430"/>
                  </a:lnTo>
                  <a:lnTo>
                    <a:pt x="0" y="2154771"/>
                  </a:lnTo>
                  <a:lnTo>
                    <a:pt x="0" y="2194864"/>
                  </a:lnTo>
                  <a:lnTo>
                    <a:pt x="210324" y="1960524"/>
                  </a:lnTo>
                  <a:lnTo>
                    <a:pt x="430606" y="2205952"/>
                  </a:lnTo>
                  <a:lnTo>
                    <a:pt x="466585" y="2165870"/>
                  </a:lnTo>
                  <a:lnTo>
                    <a:pt x="650913" y="1960524"/>
                  </a:lnTo>
                  <a:lnTo>
                    <a:pt x="871207" y="2205952"/>
                  </a:lnTo>
                  <a:lnTo>
                    <a:pt x="907186" y="2165870"/>
                  </a:lnTo>
                  <a:lnTo>
                    <a:pt x="889190" y="2165870"/>
                  </a:lnTo>
                  <a:lnTo>
                    <a:pt x="907186" y="2165858"/>
                  </a:lnTo>
                  <a:lnTo>
                    <a:pt x="1091501" y="1960524"/>
                  </a:lnTo>
                  <a:lnTo>
                    <a:pt x="1311795" y="2205952"/>
                  </a:lnTo>
                  <a:lnTo>
                    <a:pt x="1347774" y="2165870"/>
                  </a:lnTo>
                  <a:lnTo>
                    <a:pt x="1532102" y="1960524"/>
                  </a:lnTo>
                  <a:lnTo>
                    <a:pt x="1752384" y="2205952"/>
                  </a:lnTo>
                  <a:lnTo>
                    <a:pt x="1788363" y="2165858"/>
                  </a:lnTo>
                  <a:lnTo>
                    <a:pt x="1972678" y="1960524"/>
                  </a:lnTo>
                  <a:lnTo>
                    <a:pt x="2192972" y="2205952"/>
                  </a:lnTo>
                  <a:lnTo>
                    <a:pt x="2228939" y="2165870"/>
                  </a:lnTo>
                  <a:lnTo>
                    <a:pt x="2413254" y="1960524"/>
                  </a:lnTo>
                  <a:lnTo>
                    <a:pt x="2633561" y="2205952"/>
                  </a:lnTo>
                  <a:lnTo>
                    <a:pt x="2669540" y="2165870"/>
                  </a:lnTo>
                  <a:lnTo>
                    <a:pt x="2651544" y="2165870"/>
                  </a:lnTo>
                  <a:lnTo>
                    <a:pt x="2669540" y="2165858"/>
                  </a:lnTo>
                  <a:lnTo>
                    <a:pt x="2853855" y="1960524"/>
                  </a:lnTo>
                  <a:lnTo>
                    <a:pt x="2976283" y="2096922"/>
                  </a:lnTo>
                  <a:lnTo>
                    <a:pt x="2976283" y="2056841"/>
                  </a:lnTo>
                  <a:close/>
                </a:path>
                <a:path w="12168505" h="6795134">
                  <a:moveTo>
                    <a:pt x="2976283" y="1475308"/>
                  </a:moveTo>
                  <a:lnTo>
                    <a:pt x="2889834" y="1379004"/>
                  </a:lnTo>
                  <a:lnTo>
                    <a:pt x="2853855" y="1338910"/>
                  </a:lnTo>
                  <a:lnTo>
                    <a:pt x="2633561" y="1584337"/>
                  </a:lnTo>
                  <a:lnTo>
                    <a:pt x="2449245" y="1379004"/>
                  </a:lnTo>
                  <a:lnTo>
                    <a:pt x="2413254" y="1338910"/>
                  </a:lnTo>
                  <a:lnTo>
                    <a:pt x="2192972" y="1584337"/>
                  </a:lnTo>
                  <a:lnTo>
                    <a:pt x="2008657" y="1379004"/>
                  </a:lnTo>
                  <a:lnTo>
                    <a:pt x="1972678" y="1338910"/>
                  </a:lnTo>
                  <a:lnTo>
                    <a:pt x="1752384" y="1584337"/>
                  </a:lnTo>
                  <a:lnTo>
                    <a:pt x="1568081" y="1379004"/>
                  </a:lnTo>
                  <a:lnTo>
                    <a:pt x="1532102" y="1338910"/>
                  </a:lnTo>
                  <a:lnTo>
                    <a:pt x="1311795" y="1584337"/>
                  </a:lnTo>
                  <a:lnTo>
                    <a:pt x="1127480" y="1379004"/>
                  </a:lnTo>
                  <a:lnTo>
                    <a:pt x="1091501" y="1338910"/>
                  </a:lnTo>
                  <a:lnTo>
                    <a:pt x="871207" y="1584337"/>
                  </a:lnTo>
                  <a:lnTo>
                    <a:pt x="686892" y="1379004"/>
                  </a:lnTo>
                  <a:lnTo>
                    <a:pt x="650913" y="1338910"/>
                  </a:lnTo>
                  <a:lnTo>
                    <a:pt x="430606" y="1584337"/>
                  </a:lnTo>
                  <a:lnTo>
                    <a:pt x="246303" y="1379004"/>
                  </a:lnTo>
                  <a:lnTo>
                    <a:pt x="210324" y="1338910"/>
                  </a:lnTo>
                  <a:lnTo>
                    <a:pt x="0" y="1573250"/>
                  </a:lnTo>
                  <a:lnTo>
                    <a:pt x="0" y="1613331"/>
                  </a:lnTo>
                  <a:lnTo>
                    <a:pt x="210324" y="1379004"/>
                  </a:lnTo>
                  <a:lnTo>
                    <a:pt x="430606" y="1624431"/>
                  </a:lnTo>
                  <a:lnTo>
                    <a:pt x="466598" y="1584337"/>
                  </a:lnTo>
                  <a:lnTo>
                    <a:pt x="650913" y="1379004"/>
                  </a:lnTo>
                  <a:lnTo>
                    <a:pt x="871207" y="1624431"/>
                  </a:lnTo>
                  <a:lnTo>
                    <a:pt x="907186" y="1584337"/>
                  </a:lnTo>
                  <a:lnTo>
                    <a:pt x="1091501" y="1379004"/>
                  </a:lnTo>
                  <a:lnTo>
                    <a:pt x="1311795" y="1624431"/>
                  </a:lnTo>
                  <a:lnTo>
                    <a:pt x="1347787" y="1584337"/>
                  </a:lnTo>
                  <a:lnTo>
                    <a:pt x="1532102" y="1379004"/>
                  </a:lnTo>
                  <a:lnTo>
                    <a:pt x="1752384" y="1624418"/>
                  </a:lnTo>
                  <a:lnTo>
                    <a:pt x="1788363" y="1584337"/>
                  </a:lnTo>
                  <a:lnTo>
                    <a:pt x="1972678" y="1379004"/>
                  </a:lnTo>
                  <a:lnTo>
                    <a:pt x="2192972" y="1624431"/>
                  </a:lnTo>
                  <a:lnTo>
                    <a:pt x="2228951" y="1584337"/>
                  </a:lnTo>
                  <a:lnTo>
                    <a:pt x="2413254" y="1379004"/>
                  </a:lnTo>
                  <a:lnTo>
                    <a:pt x="2633561" y="1624431"/>
                  </a:lnTo>
                  <a:lnTo>
                    <a:pt x="2669540" y="1584337"/>
                  </a:lnTo>
                  <a:lnTo>
                    <a:pt x="2853855" y="1379004"/>
                  </a:lnTo>
                  <a:lnTo>
                    <a:pt x="2976283" y="1515402"/>
                  </a:lnTo>
                  <a:lnTo>
                    <a:pt x="2976283" y="1475308"/>
                  </a:lnTo>
                  <a:close/>
                </a:path>
                <a:path w="12168505" h="6795134">
                  <a:moveTo>
                    <a:pt x="2976283" y="884796"/>
                  </a:moveTo>
                  <a:lnTo>
                    <a:pt x="2889847" y="788492"/>
                  </a:lnTo>
                  <a:lnTo>
                    <a:pt x="2853855" y="748385"/>
                  </a:lnTo>
                  <a:lnTo>
                    <a:pt x="2633561" y="993825"/>
                  </a:lnTo>
                  <a:lnTo>
                    <a:pt x="2449245" y="788492"/>
                  </a:lnTo>
                  <a:lnTo>
                    <a:pt x="2413254" y="748385"/>
                  </a:lnTo>
                  <a:lnTo>
                    <a:pt x="2192972" y="993825"/>
                  </a:lnTo>
                  <a:lnTo>
                    <a:pt x="2008670" y="788492"/>
                  </a:lnTo>
                  <a:lnTo>
                    <a:pt x="1972678" y="748385"/>
                  </a:lnTo>
                  <a:lnTo>
                    <a:pt x="1752384" y="993813"/>
                  </a:lnTo>
                  <a:lnTo>
                    <a:pt x="1568094" y="788492"/>
                  </a:lnTo>
                  <a:lnTo>
                    <a:pt x="1532102" y="748385"/>
                  </a:lnTo>
                  <a:lnTo>
                    <a:pt x="1311795" y="993825"/>
                  </a:lnTo>
                  <a:lnTo>
                    <a:pt x="1127493" y="788492"/>
                  </a:lnTo>
                  <a:lnTo>
                    <a:pt x="1091501" y="748385"/>
                  </a:lnTo>
                  <a:lnTo>
                    <a:pt x="871207" y="993825"/>
                  </a:lnTo>
                  <a:lnTo>
                    <a:pt x="686904" y="788492"/>
                  </a:lnTo>
                  <a:lnTo>
                    <a:pt x="650913" y="748385"/>
                  </a:lnTo>
                  <a:lnTo>
                    <a:pt x="430606" y="993825"/>
                  </a:lnTo>
                  <a:lnTo>
                    <a:pt x="246316" y="788492"/>
                  </a:lnTo>
                  <a:lnTo>
                    <a:pt x="210324" y="748385"/>
                  </a:lnTo>
                  <a:lnTo>
                    <a:pt x="0" y="982726"/>
                  </a:lnTo>
                  <a:lnTo>
                    <a:pt x="0" y="1022819"/>
                  </a:lnTo>
                  <a:lnTo>
                    <a:pt x="210324" y="788492"/>
                  </a:lnTo>
                  <a:lnTo>
                    <a:pt x="430606" y="1033907"/>
                  </a:lnTo>
                  <a:lnTo>
                    <a:pt x="466585" y="993825"/>
                  </a:lnTo>
                  <a:lnTo>
                    <a:pt x="650913" y="788492"/>
                  </a:lnTo>
                  <a:lnTo>
                    <a:pt x="871207" y="1033907"/>
                  </a:lnTo>
                  <a:lnTo>
                    <a:pt x="907186" y="993825"/>
                  </a:lnTo>
                  <a:lnTo>
                    <a:pt x="1091501" y="788492"/>
                  </a:lnTo>
                  <a:lnTo>
                    <a:pt x="1311795" y="1033907"/>
                  </a:lnTo>
                  <a:lnTo>
                    <a:pt x="1347774" y="993825"/>
                  </a:lnTo>
                  <a:lnTo>
                    <a:pt x="1532102" y="788492"/>
                  </a:lnTo>
                  <a:lnTo>
                    <a:pt x="1752384" y="1033907"/>
                  </a:lnTo>
                  <a:lnTo>
                    <a:pt x="1788375" y="993813"/>
                  </a:lnTo>
                  <a:lnTo>
                    <a:pt x="1972678" y="788492"/>
                  </a:lnTo>
                  <a:lnTo>
                    <a:pt x="2192972" y="1033907"/>
                  </a:lnTo>
                  <a:lnTo>
                    <a:pt x="2228939" y="993825"/>
                  </a:lnTo>
                  <a:lnTo>
                    <a:pt x="2413254" y="788492"/>
                  </a:lnTo>
                  <a:lnTo>
                    <a:pt x="2633561" y="1033907"/>
                  </a:lnTo>
                  <a:lnTo>
                    <a:pt x="2669540" y="993825"/>
                  </a:lnTo>
                  <a:lnTo>
                    <a:pt x="2853855" y="788492"/>
                  </a:lnTo>
                  <a:lnTo>
                    <a:pt x="2976283" y="924877"/>
                  </a:lnTo>
                  <a:lnTo>
                    <a:pt x="2976283" y="884796"/>
                  </a:lnTo>
                  <a:close/>
                </a:path>
                <a:path w="12168505" h="6795134">
                  <a:moveTo>
                    <a:pt x="2976283" y="296100"/>
                  </a:moveTo>
                  <a:lnTo>
                    <a:pt x="2889834" y="199796"/>
                  </a:lnTo>
                  <a:lnTo>
                    <a:pt x="2853855" y="159702"/>
                  </a:lnTo>
                  <a:lnTo>
                    <a:pt x="2633561" y="405130"/>
                  </a:lnTo>
                  <a:lnTo>
                    <a:pt x="2449245" y="199796"/>
                  </a:lnTo>
                  <a:lnTo>
                    <a:pt x="2413254" y="159702"/>
                  </a:lnTo>
                  <a:lnTo>
                    <a:pt x="2192972" y="405130"/>
                  </a:lnTo>
                  <a:lnTo>
                    <a:pt x="2008657" y="199796"/>
                  </a:lnTo>
                  <a:lnTo>
                    <a:pt x="1972678" y="159702"/>
                  </a:lnTo>
                  <a:lnTo>
                    <a:pt x="1752384" y="405130"/>
                  </a:lnTo>
                  <a:lnTo>
                    <a:pt x="1568081" y="199796"/>
                  </a:lnTo>
                  <a:lnTo>
                    <a:pt x="1532102" y="159702"/>
                  </a:lnTo>
                  <a:lnTo>
                    <a:pt x="1311795" y="405130"/>
                  </a:lnTo>
                  <a:lnTo>
                    <a:pt x="1127480" y="199796"/>
                  </a:lnTo>
                  <a:lnTo>
                    <a:pt x="1091501" y="159702"/>
                  </a:lnTo>
                  <a:lnTo>
                    <a:pt x="871207" y="405130"/>
                  </a:lnTo>
                  <a:lnTo>
                    <a:pt x="686892" y="199796"/>
                  </a:lnTo>
                  <a:lnTo>
                    <a:pt x="650913" y="159702"/>
                  </a:lnTo>
                  <a:lnTo>
                    <a:pt x="430606" y="405130"/>
                  </a:lnTo>
                  <a:lnTo>
                    <a:pt x="246303" y="199796"/>
                  </a:lnTo>
                  <a:lnTo>
                    <a:pt x="210324" y="159702"/>
                  </a:lnTo>
                  <a:lnTo>
                    <a:pt x="0" y="394042"/>
                  </a:lnTo>
                  <a:lnTo>
                    <a:pt x="0" y="434124"/>
                  </a:lnTo>
                  <a:lnTo>
                    <a:pt x="210324" y="199796"/>
                  </a:lnTo>
                  <a:lnTo>
                    <a:pt x="430606" y="445223"/>
                  </a:lnTo>
                  <a:lnTo>
                    <a:pt x="466598" y="405130"/>
                  </a:lnTo>
                  <a:lnTo>
                    <a:pt x="650913" y="199796"/>
                  </a:lnTo>
                  <a:lnTo>
                    <a:pt x="871207" y="445223"/>
                  </a:lnTo>
                  <a:lnTo>
                    <a:pt x="907186" y="405130"/>
                  </a:lnTo>
                  <a:lnTo>
                    <a:pt x="1091501" y="199796"/>
                  </a:lnTo>
                  <a:lnTo>
                    <a:pt x="1311795" y="445223"/>
                  </a:lnTo>
                  <a:lnTo>
                    <a:pt x="1347787" y="405130"/>
                  </a:lnTo>
                  <a:lnTo>
                    <a:pt x="1532102" y="199796"/>
                  </a:lnTo>
                  <a:lnTo>
                    <a:pt x="1752384" y="445211"/>
                  </a:lnTo>
                  <a:lnTo>
                    <a:pt x="1788363" y="405130"/>
                  </a:lnTo>
                  <a:lnTo>
                    <a:pt x="1972678" y="199796"/>
                  </a:lnTo>
                  <a:lnTo>
                    <a:pt x="2192972" y="445223"/>
                  </a:lnTo>
                  <a:lnTo>
                    <a:pt x="2228951" y="405130"/>
                  </a:lnTo>
                  <a:lnTo>
                    <a:pt x="2413254" y="199796"/>
                  </a:lnTo>
                  <a:lnTo>
                    <a:pt x="2633561" y="445223"/>
                  </a:lnTo>
                  <a:lnTo>
                    <a:pt x="2669540" y="405130"/>
                  </a:lnTo>
                  <a:lnTo>
                    <a:pt x="2853855" y="199796"/>
                  </a:lnTo>
                  <a:lnTo>
                    <a:pt x="2976283" y="336194"/>
                  </a:lnTo>
                  <a:lnTo>
                    <a:pt x="2976283" y="296100"/>
                  </a:lnTo>
                  <a:close/>
                </a:path>
                <a:path w="12168505" h="6795134">
                  <a:moveTo>
                    <a:pt x="3986822" y="124460"/>
                  </a:moveTo>
                  <a:lnTo>
                    <a:pt x="3875113" y="0"/>
                  </a:lnTo>
                  <a:lnTo>
                    <a:pt x="3657955" y="0"/>
                  </a:lnTo>
                  <a:lnTo>
                    <a:pt x="3546246" y="124460"/>
                  </a:lnTo>
                  <a:lnTo>
                    <a:pt x="3766540" y="369887"/>
                  </a:lnTo>
                  <a:lnTo>
                    <a:pt x="3986822" y="124460"/>
                  </a:lnTo>
                  <a:close/>
                </a:path>
                <a:path w="12168505" h="6795134">
                  <a:moveTo>
                    <a:pt x="4427398" y="124460"/>
                  </a:moveTo>
                  <a:lnTo>
                    <a:pt x="4315688" y="0"/>
                  </a:lnTo>
                  <a:lnTo>
                    <a:pt x="4098531" y="0"/>
                  </a:lnTo>
                  <a:lnTo>
                    <a:pt x="3986822" y="124460"/>
                  </a:lnTo>
                  <a:lnTo>
                    <a:pt x="4207116" y="369887"/>
                  </a:lnTo>
                  <a:lnTo>
                    <a:pt x="4427398" y="124460"/>
                  </a:lnTo>
                  <a:close/>
                </a:path>
                <a:path w="12168505" h="6795134">
                  <a:moveTo>
                    <a:pt x="4867986" y="124460"/>
                  </a:moveTo>
                  <a:lnTo>
                    <a:pt x="4756277" y="0"/>
                  </a:lnTo>
                  <a:lnTo>
                    <a:pt x="4539119" y="0"/>
                  </a:lnTo>
                  <a:lnTo>
                    <a:pt x="4427410" y="124460"/>
                  </a:lnTo>
                  <a:lnTo>
                    <a:pt x="4647704" y="369887"/>
                  </a:lnTo>
                  <a:lnTo>
                    <a:pt x="4867986" y="124460"/>
                  </a:lnTo>
                  <a:close/>
                </a:path>
                <a:path w="12168505" h="6795134">
                  <a:moveTo>
                    <a:pt x="5308600" y="124460"/>
                  </a:moveTo>
                  <a:lnTo>
                    <a:pt x="5196891" y="0"/>
                  </a:lnTo>
                  <a:lnTo>
                    <a:pt x="4979733" y="0"/>
                  </a:lnTo>
                  <a:lnTo>
                    <a:pt x="4868024" y="124460"/>
                  </a:lnTo>
                  <a:lnTo>
                    <a:pt x="5088318" y="369887"/>
                  </a:lnTo>
                  <a:lnTo>
                    <a:pt x="5308600" y="124460"/>
                  </a:lnTo>
                  <a:close/>
                </a:path>
                <a:path w="12168505" h="6795134">
                  <a:moveTo>
                    <a:pt x="6064339" y="0"/>
                  </a:moveTo>
                  <a:lnTo>
                    <a:pt x="5860872" y="0"/>
                  </a:lnTo>
                  <a:lnTo>
                    <a:pt x="5749163" y="124460"/>
                  </a:lnTo>
                  <a:lnTo>
                    <a:pt x="5637466" y="0"/>
                  </a:lnTo>
                  <a:lnTo>
                    <a:pt x="5420309" y="0"/>
                  </a:lnTo>
                  <a:lnTo>
                    <a:pt x="5308600" y="124460"/>
                  </a:lnTo>
                  <a:lnTo>
                    <a:pt x="5528894" y="369887"/>
                  </a:lnTo>
                  <a:lnTo>
                    <a:pt x="5749163" y="124472"/>
                  </a:lnTo>
                  <a:lnTo>
                    <a:pt x="5969457" y="369887"/>
                  </a:lnTo>
                  <a:lnTo>
                    <a:pt x="6064339" y="264172"/>
                  </a:lnTo>
                  <a:lnTo>
                    <a:pt x="6064339" y="0"/>
                  </a:lnTo>
                  <a:close/>
                </a:path>
                <a:path w="12168505" h="6795134">
                  <a:moveTo>
                    <a:pt x="9299435" y="6474079"/>
                  </a:moveTo>
                  <a:lnTo>
                    <a:pt x="9176918" y="6337579"/>
                  </a:lnTo>
                  <a:lnTo>
                    <a:pt x="9176918" y="6610578"/>
                  </a:lnTo>
                  <a:lnTo>
                    <a:pt x="9299435" y="6474079"/>
                  </a:lnTo>
                  <a:close/>
                </a:path>
                <a:path w="12168505" h="6795134">
                  <a:moveTo>
                    <a:pt x="9378201" y="3416147"/>
                  </a:moveTo>
                  <a:lnTo>
                    <a:pt x="9342209" y="3416147"/>
                  </a:lnTo>
                  <a:lnTo>
                    <a:pt x="9297251" y="3466236"/>
                  </a:lnTo>
                  <a:lnTo>
                    <a:pt x="9252293" y="3416147"/>
                  </a:lnTo>
                  <a:lnTo>
                    <a:pt x="9216314" y="3416147"/>
                  </a:lnTo>
                  <a:lnTo>
                    <a:pt x="9297251" y="3506317"/>
                  </a:lnTo>
                  <a:lnTo>
                    <a:pt x="9333243" y="3466236"/>
                  </a:lnTo>
                  <a:lnTo>
                    <a:pt x="9378201" y="3416147"/>
                  </a:lnTo>
                  <a:close/>
                </a:path>
                <a:path w="12168505" h="6795134">
                  <a:moveTo>
                    <a:pt x="9740036" y="6474079"/>
                  </a:moveTo>
                  <a:lnTo>
                    <a:pt x="9519742" y="6228651"/>
                  </a:lnTo>
                  <a:lnTo>
                    <a:pt x="9299448" y="6474079"/>
                  </a:lnTo>
                  <a:lnTo>
                    <a:pt x="9519742" y="6719506"/>
                  </a:lnTo>
                  <a:lnTo>
                    <a:pt x="9740036" y="6474079"/>
                  </a:lnTo>
                  <a:close/>
                </a:path>
                <a:path w="12168505" h="6795134">
                  <a:moveTo>
                    <a:pt x="9818789" y="3416147"/>
                  </a:moveTo>
                  <a:lnTo>
                    <a:pt x="9782810" y="3416147"/>
                  </a:lnTo>
                  <a:lnTo>
                    <a:pt x="9737852" y="3466236"/>
                  </a:lnTo>
                  <a:lnTo>
                    <a:pt x="9692894" y="3416147"/>
                  </a:lnTo>
                  <a:lnTo>
                    <a:pt x="9656915" y="3416147"/>
                  </a:lnTo>
                  <a:lnTo>
                    <a:pt x="9737852" y="3506317"/>
                  </a:lnTo>
                  <a:lnTo>
                    <a:pt x="9773831" y="3466236"/>
                  </a:lnTo>
                  <a:lnTo>
                    <a:pt x="9818789" y="3416147"/>
                  </a:lnTo>
                  <a:close/>
                </a:path>
                <a:path w="12168505" h="6795134">
                  <a:moveTo>
                    <a:pt x="10259365" y="3416147"/>
                  </a:moveTo>
                  <a:lnTo>
                    <a:pt x="10223386" y="3416147"/>
                  </a:lnTo>
                  <a:lnTo>
                    <a:pt x="10178428" y="3466236"/>
                  </a:lnTo>
                  <a:lnTo>
                    <a:pt x="10133470" y="3416147"/>
                  </a:lnTo>
                  <a:lnTo>
                    <a:pt x="10097491" y="3416147"/>
                  </a:lnTo>
                  <a:lnTo>
                    <a:pt x="10178428" y="3506317"/>
                  </a:lnTo>
                  <a:lnTo>
                    <a:pt x="10214407" y="3466236"/>
                  </a:lnTo>
                  <a:lnTo>
                    <a:pt x="10259365" y="3416147"/>
                  </a:lnTo>
                  <a:close/>
                </a:path>
                <a:path w="12168505" h="6795134">
                  <a:moveTo>
                    <a:pt x="10621201" y="6474079"/>
                  </a:moveTo>
                  <a:lnTo>
                    <a:pt x="10400906" y="6228651"/>
                  </a:lnTo>
                  <a:lnTo>
                    <a:pt x="10180612" y="6474079"/>
                  </a:lnTo>
                  <a:lnTo>
                    <a:pt x="9960331" y="6228651"/>
                  </a:lnTo>
                  <a:lnTo>
                    <a:pt x="9740036" y="6474079"/>
                  </a:lnTo>
                  <a:lnTo>
                    <a:pt x="9960331" y="6719506"/>
                  </a:lnTo>
                  <a:lnTo>
                    <a:pt x="10180612" y="6474092"/>
                  </a:lnTo>
                  <a:lnTo>
                    <a:pt x="10400906" y="6719506"/>
                  </a:lnTo>
                  <a:lnTo>
                    <a:pt x="10621201" y="6474079"/>
                  </a:lnTo>
                  <a:close/>
                </a:path>
                <a:path w="12168505" h="6795134">
                  <a:moveTo>
                    <a:pt x="10699953" y="3416147"/>
                  </a:moveTo>
                  <a:lnTo>
                    <a:pt x="10663974" y="3416147"/>
                  </a:lnTo>
                  <a:lnTo>
                    <a:pt x="10619016" y="3466236"/>
                  </a:lnTo>
                  <a:lnTo>
                    <a:pt x="10574058" y="3416147"/>
                  </a:lnTo>
                  <a:lnTo>
                    <a:pt x="10538079" y="3416147"/>
                  </a:lnTo>
                  <a:lnTo>
                    <a:pt x="10619016" y="3506317"/>
                  </a:lnTo>
                  <a:lnTo>
                    <a:pt x="10654995" y="3466236"/>
                  </a:lnTo>
                  <a:lnTo>
                    <a:pt x="10699953" y="3416147"/>
                  </a:lnTo>
                  <a:close/>
                </a:path>
                <a:path w="12168505" h="6795134">
                  <a:moveTo>
                    <a:pt x="11061789" y="6474079"/>
                  </a:moveTo>
                  <a:lnTo>
                    <a:pt x="10841495" y="6228651"/>
                  </a:lnTo>
                  <a:lnTo>
                    <a:pt x="10621201" y="6474079"/>
                  </a:lnTo>
                  <a:lnTo>
                    <a:pt x="10841495" y="6719506"/>
                  </a:lnTo>
                  <a:lnTo>
                    <a:pt x="11061789" y="6474079"/>
                  </a:lnTo>
                  <a:close/>
                </a:path>
                <a:path w="12168505" h="6795134">
                  <a:moveTo>
                    <a:pt x="11140554" y="3416147"/>
                  </a:moveTo>
                  <a:lnTo>
                    <a:pt x="11104575" y="3416147"/>
                  </a:lnTo>
                  <a:lnTo>
                    <a:pt x="11059617" y="3466236"/>
                  </a:lnTo>
                  <a:lnTo>
                    <a:pt x="11014659" y="3416147"/>
                  </a:lnTo>
                  <a:lnTo>
                    <a:pt x="10978680" y="3416147"/>
                  </a:lnTo>
                  <a:lnTo>
                    <a:pt x="11059617" y="3506317"/>
                  </a:lnTo>
                  <a:lnTo>
                    <a:pt x="11095596" y="3466236"/>
                  </a:lnTo>
                  <a:lnTo>
                    <a:pt x="11140554" y="3416147"/>
                  </a:lnTo>
                  <a:close/>
                </a:path>
                <a:path w="12168505" h="6795134">
                  <a:moveTo>
                    <a:pt x="11502390" y="6474079"/>
                  </a:moveTo>
                  <a:lnTo>
                    <a:pt x="11282096" y="6228651"/>
                  </a:lnTo>
                  <a:lnTo>
                    <a:pt x="11061802" y="6474079"/>
                  </a:lnTo>
                  <a:lnTo>
                    <a:pt x="11282096" y="6719506"/>
                  </a:lnTo>
                  <a:lnTo>
                    <a:pt x="11502390" y="6474079"/>
                  </a:lnTo>
                  <a:close/>
                </a:path>
                <a:path w="12168505" h="6795134">
                  <a:moveTo>
                    <a:pt x="11581143" y="3416147"/>
                  </a:moveTo>
                  <a:lnTo>
                    <a:pt x="11545164" y="3416147"/>
                  </a:lnTo>
                  <a:lnTo>
                    <a:pt x="11500206" y="3466236"/>
                  </a:lnTo>
                  <a:lnTo>
                    <a:pt x="11455248" y="3416147"/>
                  </a:lnTo>
                  <a:lnTo>
                    <a:pt x="11419269" y="3416147"/>
                  </a:lnTo>
                  <a:lnTo>
                    <a:pt x="11500206" y="3506317"/>
                  </a:lnTo>
                  <a:lnTo>
                    <a:pt x="11536185" y="3466236"/>
                  </a:lnTo>
                  <a:lnTo>
                    <a:pt x="11581143" y="3416147"/>
                  </a:lnTo>
                  <a:close/>
                </a:path>
                <a:path w="12168505" h="6795134">
                  <a:moveTo>
                    <a:pt x="12021718" y="3416147"/>
                  </a:moveTo>
                  <a:lnTo>
                    <a:pt x="11985739" y="3416147"/>
                  </a:lnTo>
                  <a:lnTo>
                    <a:pt x="11940781" y="3466236"/>
                  </a:lnTo>
                  <a:lnTo>
                    <a:pt x="11895823" y="3416147"/>
                  </a:lnTo>
                  <a:lnTo>
                    <a:pt x="11859844" y="3416147"/>
                  </a:lnTo>
                  <a:lnTo>
                    <a:pt x="11940781" y="3506317"/>
                  </a:lnTo>
                  <a:lnTo>
                    <a:pt x="11976760" y="3466236"/>
                  </a:lnTo>
                  <a:lnTo>
                    <a:pt x="12021718" y="3416147"/>
                  </a:lnTo>
                  <a:close/>
                </a:path>
                <a:path w="12168505" h="6795134">
                  <a:moveTo>
                    <a:pt x="12167972" y="6233884"/>
                  </a:moveTo>
                  <a:lnTo>
                    <a:pt x="12163273" y="6228639"/>
                  </a:lnTo>
                  <a:lnTo>
                    <a:pt x="11942966" y="6474066"/>
                  </a:lnTo>
                  <a:lnTo>
                    <a:pt x="11722684" y="6228651"/>
                  </a:lnTo>
                  <a:lnTo>
                    <a:pt x="11502390" y="6474079"/>
                  </a:lnTo>
                  <a:lnTo>
                    <a:pt x="11722684" y="6719506"/>
                  </a:lnTo>
                  <a:lnTo>
                    <a:pt x="11942966" y="6474092"/>
                  </a:lnTo>
                  <a:lnTo>
                    <a:pt x="12163273" y="6719506"/>
                  </a:lnTo>
                  <a:lnTo>
                    <a:pt x="12167972" y="6714261"/>
                  </a:lnTo>
                  <a:lnTo>
                    <a:pt x="12167972" y="6233884"/>
                  </a:lnTo>
                  <a:close/>
                </a:path>
                <a:path w="12168505" h="6795134">
                  <a:moveTo>
                    <a:pt x="12167984" y="6749351"/>
                  </a:moveTo>
                  <a:lnTo>
                    <a:pt x="12163158" y="6754736"/>
                  </a:lnTo>
                  <a:lnTo>
                    <a:pt x="11978856" y="6549403"/>
                  </a:lnTo>
                  <a:lnTo>
                    <a:pt x="11942877" y="6509309"/>
                  </a:lnTo>
                  <a:lnTo>
                    <a:pt x="11722583" y="6754749"/>
                  </a:lnTo>
                  <a:lnTo>
                    <a:pt x="11538268" y="6549403"/>
                  </a:lnTo>
                  <a:lnTo>
                    <a:pt x="11502288" y="6509309"/>
                  </a:lnTo>
                  <a:lnTo>
                    <a:pt x="11282007" y="6754749"/>
                  </a:lnTo>
                  <a:lnTo>
                    <a:pt x="11097666" y="6549403"/>
                  </a:lnTo>
                  <a:lnTo>
                    <a:pt x="11061687" y="6509309"/>
                  </a:lnTo>
                  <a:lnTo>
                    <a:pt x="10841393" y="6754749"/>
                  </a:lnTo>
                  <a:lnTo>
                    <a:pt x="10657078" y="6549403"/>
                  </a:lnTo>
                  <a:lnTo>
                    <a:pt x="10621099" y="6509309"/>
                  </a:lnTo>
                  <a:lnTo>
                    <a:pt x="10400817" y="6754736"/>
                  </a:lnTo>
                  <a:lnTo>
                    <a:pt x="10216502" y="6549403"/>
                  </a:lnTo>
                  <a:lnTo>
                    <a:pt x="10180523" y="6509309"/>
                  </a:lnTo>
                  <a:lnTo>
                    <a:pt x="9960242" y="6754749"/>
                  </a:lnTo>
                  <a:lnTo>
                    <a:pt x="9775927" y="6549403"/>
                  </a:lnTo>
                  <a:lnTo>
                    <a:pt x="9739947" y="6509309"/>
                  </a:lnTo>
                  <a:lnTo>
                    <a:pt x="9519628" y="6754749"/>
                  </a:lnTo>
                  <a:lnTo>
                    <a:pt x="9335325" y="6549403"/>
                  </a:lnTo>
                  <a:lnTo>
                    <a:pt x="9299346" y="6509309"/>
                  </a:lnTo>
                  <a:lnTo>
                    <a:pt x="9176931" y="6645707"/>
                  </a:lnTo>
                  <a:lnTo>
                    <a:pt x="9176931" y="6685788"/>
                  </a:lnTo>
                  <a:lnTo>
                    <a:pt x="9299346" y="6549403"/>
                  </a:lnTo>
                  <a:lnTo>
                    <a:pt x="9519628" y="6794830"/>
                  </a:lnTo>
                  <a:lnTo>
                    <a:pt x="9555607" y="6754749"/>
                  </a:lnTo>
                  <a:lnTo>
                    <a:pt x="9739947" y="6549403"/>
                  </a:lnTo>
                  <a:lnTo>
                    <a:pt x="9960242" y="6794830"/>
                  </a:lnTo>
                  <a:lnTo>
                    <a:pt x="9996208" y="6754749"/>
                  </a:lnTo>
                  <a:lnTo>
                    <a:pt x="10180523" y="6549403"/>
                  </a:lnTo>
                  <a:lnTo>
                    <a:pt x="10400817" y="6794830"/>
                  </a:lnTo>
                  <a:lnTo>
                    <a:pt x="10436796" y="6754736"/>
                  </a:lnTo>
                  <a:lnTo>
                    <a:pt x="10621099" y="6549403"/>
                  </a:lnTo>
                  <a:lnTo>
                    <a:pt x="10841393" y="6794830"/>
                  </a:lnTo>
                  <a:lnTo>
                    <a:pt x="10877360" y="6754749"/>
                  </a:lnTo>
                  <a:lnTo>
                    <a:pt x="11061687" y="6549403"/>
                  </a:lnTo>
                  <a:lnTo>
                    <a:pt x="11282007" y="6794830"/>
                  </a:lnTo>
                  <a:lnTo>
                    <a:pt x="11317973" y="6754749"/>
                  </a:lnTo>
                  <a:lnTo>
                    <a:pt x="11502288" y="6549403"/>
                  </a:lnTo>
                  <a:lnTo>
                    <a:pt x="11722583" y="6794830"/>
                  </a:lnTo>
                  <a:lnTo>
                    <a:pt x="11758549" y="6754749"/>
                  </a:lnTo>
                  <a:lnTo>
                    <a:pt x="11942877" y="6549403"/>
                  </a:lnTo>
                  <a:lnTo>
                    <a:pt x="12163158" y="6794830"/>
                  </a:lnTo>
                  <a:lnTo>
                    <a:pt x="12167984" y="6789445"/>
                  </a:lnTo>
                  <a:lnTo>
                    <a:pt x="12167984" y="6754736"/>
                  </a:lnTo>
                  <a:lnTo>
                    <a:pt x="12167984" y="6749351"/>
                  </a:lnTo>
                  <a:close/>
                </a:path>
              </a:pathLst>
            </a:custGeom>
            <a:solidFill>
              <a:srgbClr val="8AA1AD">
                <a:alpha val="3999"/>
              </a:srgbClr>
            </a:solidFill>
          </p:spPr>
          <p:txBody>
            <a:bodyPr wrap="square" lIns="0" tIns="0" rIns="0" bIns="0" rtlCol="0"/>
            <a:lstStyle/>
            <a:p>
              <a:pPr defTabSz="916137">
                <a:buClrTx/>
              </a:pPr>
              <a:endParaRPr sz="1803" kern="1200">
                <a:solidFill>
                  <a:prstClr val="black"/>
                </a:solidFill>
                <a:latin typeface="Calibri"/>
                <a:ea typeface="+mn-ea"/>
                <a:cs typeface="+mn-cs"/>
              </a:endParaRPr>
            </a:p>
          </p:txBody>
        </p:sp>
        <p:sp>
          <p:nvSpPr>
            <p:cNvPr id="7" name="object 7"/>
            <p:cNvSpPr/>
            <p:nvPr/>
          </p:nvSpPr>
          <p:spPr>
            <a:xfrm>
              <a:off x="2983128" y="2127250"/>
              <a:ext cx="6452972" cy="1270647"/>
            </a:xfrm>
            <a:custGeom>
              <a:avLst/>
              <a:gdLst/>
              <a:ahLst/>
              <a:cxnLst/>
              <a:rect l="l" t="t" r="r" b="b"/>
              <a:pathLst>
                <a:path w="6187440" h="3378835">
                  <a:moveTo>
                    <a:pt x="122516" y="3057906"/>
                  </a:moveTo>
                  <a:lnTo>
                    <a:pt x="0" y="2921406"/>
                  </a:lnTo>
                  <a:lnTo>
                    <a:pt x="0" y="3194405"/>
                  </a:lnTo>
                  <a:lnTo>
                    <a:pt x="122516" y="3057906"/>
                  </a:lnTo>
                  <a:close/>
                </a:path>
                <a:path w="6187440" h="3378835">
                  <a:moveTo>
                    <a:pt x="122516" y="2475712"/>
                  </a:moveTo>
                  <a:lnTo>
                    <a:pt x="0" y="2339213"/>
                  </a:lnTo>
                  <a:lnTo>
                    <a:pt x="0" y="2612212"/>
                  </a:lnTo>
                  <a:lnTo>
                    <a:pt x="122516" y="2475712"/>
                  </a:lnTo>
                  <a:close/>
                </a:path>
                <a:path w="6187440" h="3378835">
                  <a:moveTo>
                    <a:pt x="122516" y="1885200"/>
                  </a:moveTo>
                  <a:lnTo>
                    <a:pt x="0" y="1748701"/>
                  </a:lnTo>
                  <a:lnTo>
                    <a:pt x="0" y="2021700"/>
                  </a:lnTo>
                  <a:lnTo>
                    <a:pt x="122516" y="1885200"/>
                  </a:lnTo>
                  <a:close/>
                </a:path>
                <a:path w="6187440" h="3378835">
                  <a:moveTo>
                    <a:pt x="122516" y="1303667"/>
                  </a:moveTo>
                  <a:lnTo>
                    <a:pt x="0" y="1167168"/>
                  </a:lnTo>
                  <a:lnTo>
                    <a:pt x="0" y="1440167"/>
                  </a:lnTo>
                  <a:lnTo>
                    <a:pt x="122516" y="1303667"/>
                  </a:lnTo>
                  <a:close/>
                </a:path>
                <a:path w="6187440" h="3378835">
                  <a:moveTo>
                    <a:pt x="122516" y="713143"/>
                  </a:moveTo>
                  <a:lnTo>
                    <a:pt x="0" y="576643"/>
                  </a:lnTo>
                  <a:lnTo>
                    <a:pt x="0" y="849642"/>
                  </a:lnTo>
                  <a:lnTo>
                    <a:pt x="122516" y="713143"/>
                  </a:lnTo>
                  <a:close/>
                </a:path>
                <a:path w="6187440" h="3378835">
                  <a:moveTo>
                    <a:pt x="122516" y="124460"/>
                  </a:moveTo>
                  <a:lnTo>
                    <a:pt x="10807" y="0"/>
                  </a:lnTo>
                  <a:lnTo>
                    <a:pt x="0" y="0"/>
                  </a:lnTo>
                  <a:lnTo>
                    <a:pt x="0" y="260959"/>
                  </a:lnTo>
                  <a:lnTo>
                    <a:pt x="122516" y="124460"/>
                  </a:lnTo>
                  <a:close/>
                </a:path>
                <a:path w="6187440" h="3378835">
                  <a:moveTo>
                    <a:pt x="201282" y="0"/>
                  </a:moveTo>
                  <a:lnTo>
                    <a:pt x="165290" y="0"/>
                  </a:lnTo>
                  <a:lnTo>
                    <a:pt x="120345" y="50076"/>
                  </a:lnTo>
                  <a:lnTo>
                    <a:pt x="75399" y="0"/>
                  </a:lnTo>
                  <a:lnTo>
                    <a:pt x="39408" y="0"/>
                  </a:lnTo>
                  <a:lnTo>
                    <a:pt x="120345" y="90170"/>
                  </a:lnTo>
                  <a:lnTo>
                    <a:pt x="156324" y="50076"/>
                  </a:lnTo>
                  <a:lnTo>
                    <a:pt x="201282" y="0"/>
                  </a:lnTo>
                  <a:close/>
                </a:path>
                <a:path w="6187440" h="3378835">
                  <a:moveTo>
                    <a:pt x="563105" y="124460"/>
                  </a:moveTo>
                  <a:lnTo>
                    <a:pt x="451396" y="0"/>
                  </a:lnTo>
                  <a:lnTo>
                    <a:pt x="234238" y="0"/>
                  </a:lnTo>
                  <a:lnTo>
                    <a:pt x="122529" y="124460"/>
                  </a:lnTo>
                  <a:lnTo>
                    <a:pt x="342823" y="369887"/>
                  </a:lnTo>
                  <a:lnTo>
                    <a:pt x="563105" y="124460"/>
                  </a:lnTo>
                  <a:close/>
                </a:path>
                <a:path w="6187440" h="3378835">
                  <a:moveTo>
                    <a:pt x="563118" y="3057906"/>
                  </a:moveTo>
                  <a:lnTo>
                    <a:pt x="342823" y="2812478"/>
                  </a:lnTo>
                  <a:lnTo>
                    <a:pt x="122529" y="3057906"/>
                  </a:lnTo>
                  <a:lnTo>
                    <a:pt x="342823" y="3303333"/>
                  </a:lnTo>
                  <a:lnTo>
                    <a:pt x="563118" y="3057906"/>
                  </a:lnTo>
                  <a:close/>
                </a:path>
                <a:path w="6187440" h="3378835">
                  <a:moveTo>
                    <a:pt x="563118" y="2475712"/>
                  </a:moveTo>
                  <a:lnTo>
                    <a:pt x="342823" y="2230285"/>
                  </a:lnTo>
                  <a:lnTo>
                    <a:pt x="122529" y="2475712"/>
                  </a:lnTo>
                  <a:lnTo>
                    <a:pt x="342823" y="2721140"/>
                  </a:lnTo>
                  <a:lnTo>
                    <a:pt x="563118" y="2475712"/>
                  </a:lnTo>
                  <a:close/>
                </a:path>
                <a:path w="6187440" h="3378835">
                  <a:moveTo>
                    <a:pt x="563118" y="1885200"/>
                  </a:moveTo>
                  <a:lnTo>
                    <a:pt x="342823" y="1639773"/>
                  </a:lnTo>
                  <a:lnTo>
                    <a:pt x="122529" y="1885200"/>
                  </a:lnTo>
                  <a:lnTo>
                    <a:pt x="342823" y="2130628"/>
                  </a:lnTo>
                  <a:lnTo>
                    <a:pt x="563118" y="1885200"/>
                  </a:lnTo>
                  <a:close/>
                </a:path>
                <a:path w="6187440" h="3378835">
                  <a:moveTo>
                    <a:pt x="563118" y="1303667"/>
                  </a:moveTo>
                  <a:lnTo>
                    <a:pt x="342823" y="1058240"/>
                  </a:lnTo>
                  <a:lnTo>
                    <a:pt x="122529" y="1303667"/>
                  </a:lnTo>
                  <a:lnTo>
                    <a:pt x="342823" y="1549095"/>
                  </a:lnTo>
                  <a:lnTo>
                    <a:pt x="563118" y="1303667"/>
                  </a:lnTo>
                  <a:close/>
                </a:path>
                <a:path w="6187440" h="3378835">
                  <a:moveTo>
                    <a:pt x="563118" y="713155"/>
                  </a:moveTo>
                  <a:lnTo>
                    <a:pt x="342823" y="467728"/>
                  </a:lnTo>
                  <a:lnTo>
                    <a:pt x="122529" y="713155"/>
                  </a:lnTo>
                  <a:lnTo>
                    <a:pt x="342823" y="958583"/>
                  </a:lnTo>
                  <a:lnTo>
                    <a:pt x="563118" y="713155"/>
                  </a:lnTo>
                  <a:close/>
                </a:path>
                <a:path w="6187440" h="3378835">
                  <a:moveTo>
                    <a:pt x="641870" y="0"/>
                  </a:moveTo>
                  <a:lnTo>
                    <a:pt x="605878" y="0"/>
                  </a:lnTo>
                  <a:lnTo>
                    <a:pt x="560933" y="50076"/>
                  </a:lnTo>
                  <a:lnTo>
                    <a:pt x="515988" y="0"/>
                  </a:lnTo>
                  <a:lnTo>
                    <a:pt x="479996" y="0"/>
                  </a:lnTo>
                  <a:lnTo>
                    <a:pt x="560933" y="90170"/>
                  </a:lnTo>
                  <a:lnTo>
                    <a:pt x="596912" y="50076"/>
                  </a:lnTo>
                  <a:lnTo>
                    <a:pt x="641870" y="0"/>
                  </a:lnTo>
                  <a:close/>
                </a:path>
                <a:path w="6187440" h="3378835">
                  <a:moveTo>
                    <a:pt x="1003693" y="124460"/>
                  </a:moveTo>
                  <a:lnTo>
                    <a:pt x="891984" y="0"/>
                  </a:lnTo>
                  <a:lnTo>
                    <a:pt x="674827" y="0"/>
                  </a:lnTo>
                  <a:lnTo>
                    <a:pt x="563118" y="124460"/>
                  </a:lnTo>
                  <a:lnTo>
                    <a:pt x="783412" y="369887"/>
                  </a:lnTo>
                  <a:lnTo>
                    <a:pt x="1003693" y="124460"/>
                  </a:lnTo>
                  <a:close/>
                </a:path>
                <a:path w="6187440" h="3378835">
                  <a:moveTo>
                    <a:pt x="1082446" y="0"/>
                  </a:moveTo>
                  <a:lnTo>
                    <a:pt x="1046467" y="0"/>
                  </a:lnTo>
                  <a:lnTo>
                    <a:pt x="1001522" y="50076"/>
                  </a:lnTo>
                  <a:lnTo>
                    <a:pt x="956564" y="0"/>
                  </a:lnTo>
                  <a:lnTo>
                    <a:pt x="920584" y="0"/>
                  </a:lnTo>
                  <a:lnTo>
                    <a:pt x="1001522" y="90157"/>
                  </a:lnTo>
                  <a:lnTo>
                    <a:pt x="1037488" y="50076"/>
                  </a:lnTo>
                  <a:lnTo>
                    <a:pt x="1082446" y="0"/>
                  </a:lnTo>
                  <a:close/>
                </a:path>
                <a:path w="6187440" h="3378835">
                  <a:moveTo>
                    <a:pt x="1444282" y="3057906"/>
                  </a:moveTo>
                  <a:lnTo>
                    <a:pt x="1223987" y="2812478"/>
                  </a:lnTo>
                  <a:lnTo>
                    <a:pt x="1003693" y="3057906"/>
                  </a:lnTo>
                  <a:lnTo>
                    <a:pt x="783412" y="2812478"/>
                  </a:lnTo>
                  <a:lnTo>
                    <a:pt x="563118" y="3057906"/>
                  </a:lnTo>
                  <a:lnTo>
                    <a:pt x="783412" y="3303333"/>
                  </a:lnTo>
                  <a:lnTo>
                    <a:pt x="1003693" y="3057918"/>
                  </a:lnTo>
                  <a:lnTo>
                    <a:pt x="1223987" y="3303333"/>
                  </a:lnTo>
                  <a:lnTo>
                    <a:pt x="1444282" y="3057906"/>
                  </a:lnTo>
                  <a:close/>
                </a:path>
                <a:path w="6187440" h="3378835">
                  <a:moveTo>
                    <a:pt x="1444282" y="2475712"/>
                  </a:moveTo>
                  <a:lnTo>
                    <a:pt x="1223987" y="2230285"/>
                  </a:lnTo>
                  <a:lnTo>
                    <a:pt x="1003693" y="2475712"/>
                  </a:lnTo>
                  <a:lnTo>
                    <a:pt x="783412" y="2230285"/>
                  </a:lnTo>
                  <a:lnTo>
                    <a:pt x="563118" y="2475712"/>
                  </a:lnTo>
                  <a:lnTo>
                    <a:pt x="783412" y="2721140"/>
                  </a:lnTo>
                  <a:lnTo>
                    <a:pt x="1003693" y="2475725"/>
                  </a:lnTo>
                  <a:lnTo>
                    <a:pt x="1223987" y="2721140"/>
                  </a:lnTo>
                  <a:lnTo>
                    <a:pt x="1444282" y="2475712"/>
                  </a:lnTo>
                  <a:close/>
                </a:path>
                <a:path w="6187440" h="3378835">
                  <a:moveTo>
                    <a:pt x="1444282" y="1885200"/>
                  </a:moveTo>
                  <a:lnTo>
                    <a:pt x="1223987" y="1639773"/>
                  </a:lnTo>
                  <a:lnTo>
                    <a:pt x="1003693" y="1885200"/>
                  </a:lnTo>
                  <a:lnTo>
                    <a:pt x="783412" y="1639773"/>
                  </a:lnTo>
                  <a:lnTo>
                    <a:pt x="563118" y="1885200"/>
                  </a:lnTo>
                  <a:lnTo>
                    <a:pt x="783412" y="2130628"/>
                  </a:lnTo>
                  <a:lnTo>
                    <a:pt x="1003693" y="1885213"/>
                  </a:lnTo>
                  <a:lnTo>
                    <a:pt x="1223987" y="2130628"/>
                  </a:lnTo>
                  <a:lnTo>
                    <a:pt x="1444282" y="1885200"/>
                  </a:lnTo>
                  <a:close/>
                </a:path>
                <a:path w="6187440" h="3378835">
                  <a:moveTo>
                    <a:pt x="1444282" y="1303667"/>
                  </a:moveTo>
                  <a:lnTo>
                    <a:pt x="1223987" y="1058240"/>
                  </a:lnTo>
                  <a:lnTo>
                    <a:pt x="1003693" y="1303667"/>
                  </a:lnTo>
                  <a:lnTo>
                    <a:pt x="783412" y="1058240"/>
                  </a:lnTo>
                  <a:lnTo>
                    <a:pt x="563118" y="1303667"/>
                  </a:lnTo>
                  <a:lnTo>
                    <a:pt x="783412" y="1549095"/>
                  </a:lnTo>
                  <a:lnTo>
                    <a:pt x="1003693" y="1303680"/>
                  </a:lnTo>
                  <a:lnTo>
                    <a:pt x="1223987" y="1549095"/>
                  </a:lnTo>
                  <a:lnTo>
                    <a:pt x="1444282" y="1303667"/>
                  </a:lnTo>
                  <a:close/>
                </a:path>
                <a:path w="6187440" h="3378835">
                  <a:moveTo>
                    <a:pt x="1444282" y="713155"/>
                  </a:moveTo>
                  <a:lnTo>
                    <a:pt x="1223987" y="467728"/>
                  </a:lnTo>
                  <a:lnTo>
                    <a:pt x="1003693" y="713155"/>
                  </a:lnTo>
                  <a:lnTo>
                    <a:pt x="783412" y="467728"/>
                  </a:lnTo>
                  <a:lnTo>
                    <a:pt x="563118" y="713155"/>
                  </a:lnTo>
                  <a:lnTo>
                    <a:pt x="783412" y="958583"/>
                  </a:lnTo>
                  <a:lnTo>
                    <a:pt x="1003693" y="713168"/>
                  </a:lnTo>
                  <a:lnTo>
                    <a:pt x="1223987" y="958583"/>
                  </a:lnTo>
                  <a:lnTo>
                    <a:pt x="1444282" y="713155"/>
                  </a:lnTo>
                  <a:close/>
                </a:path>
                <a:path w="6187440" h="3378835">
                  <a:moveTo>
                    <a:pt x="1523034" y="0"/>
                  </a:moveTo>
                  <a:lnTo>
                    <a:pt x="1487055" y="0"/>
                  </a:lnTo>
                  <a:lnTo>
                    <a:pt x="1442110" y="50076"/>
                  </a:lnTo>
                  <a:lnTo>
                    <a:pt x="1397165" y="0"/>
                  </a:lnTo>
                  <a:lnTo>
                    <a:pt x="1361173" y="0"/>
                  </a:lnTo>
                  <a:lnTo>
                    <a:pt x="1442110" y="90170"/>
                  </a:lnTo>
                  <a:lnTo>
                    <a:pt x="1478089" y="50076"/>
                  </a:lnTo>
                  <a:lnTo>
                    <a:pt x="1523034" y="0"/>
                  </a:lnTo>
                  <a:close/>
                </a:path>
                <a:path w="6187440" h="3378835">
                  <a:moveTo>
                    <a:pt x="1884870" y="3057906"/>
                  </a:moveTo>
                  <a:lnTo>
                    <a:pt x="1664576" y="2812478"/>
                  </a:lnTo>
                  <a:lnTo>
                    <a:pt x="1444282" y="3057906"/>
                  </a:lnTo>
                  <a:lnTo>
                    <a:pt x="1664576" y="3303333"/>
                  </a:lnTo>
                  <a:lnTo>
                    <a:pt x="1884870" y="3057906"/>
                  </a:lnTo>
                  <a:close/>
                </a:path>
                <a:path w="6187440" h="3378835">
                  <a:moveTo>
                    <a:pt x="1884870" y="2475712"/>
                  </a:moveTo>
                  <a:lnTo>
                    <a:pt x="1664576" y="2230285"/>
                  </a:lnTo>
                  <a:lnTo>
                    <a:pt x="1444282" y="2475712"/>
                  </a:lnTo>
                  <a:lnTo>
                    <a:pt x="1664576" y="2721140"/>
                  </a:lnTo>
                  <a:lnTo>
                    <a:pt x="1884870" y="2475712"/>
                  </a:lnTo>
                  <a:close/>
                </a:path>
                <a:path w="6187440" h="3378835">
                  <a:moveTo>
                    <a:pt x="1884870" y="1885200"/>
                  </a:moveTo>
                  <a:lnTo>
                    <a:pt x="1664576" y="1639773"/>
                  </a:lnTo>
                  <a:lnTo>
                    <a:pt x="1444282" y="1885200"/>
                  </a:lnTo>
                  <a:lnTo>
                    <a:pt x="1664576" y="2130628"/>
                  </a:lnTo>
                  <a:lnTo>
                    <a:pt x="1884870" y="1885200"/>
                  </a:lnTo>
                  <a:close/>
                </a:path>
                <a:path w="6187440" h="3378835">
                  <a:moveTo>
                    <a:pt x="1884870" y="1303667"/>
                  </a:moveTo>
                  <a:lnTo>
                    <a:pt x="1664576" y="1058240"/>
                  </a:lnTo>
                  <a:lnTo>
                    <a:pt x="1444282" y="1303667"/>
                  </a:lnTo>
                  <a:lnTo>
                    <a:pt x="1664576" y="1549095"/>
                  </a:lnTo>
                  <a:lnTo>
                    <a:pt x="1884870" y="1303667"/>
                  </a:lnTo>
                  <a:close/>
                </a:path>
                <a:path w="6187440" h="3378835">
                  <a:moveTo>
                    <a:pt x="1884870" y="713155"/>
                  </a:moveTo>
                  <a:lnTo>
                    <a:pt x="1664576" y="467728"/>
                  </a:lnTo>
                  <a:lnTo>
                    <a:pt x="1444282" y="713155"/>
                  </a:lnTo>
                  <a:lnTo>
                    <a:pt x="1664576" y="958583"/>
                  </a:lnTo>
                  <a:lnTo>
                    <a:pt x="1884870" y="713155"/>
                  </a:lnTo>
                  <a:close/>
                </a:path>
                <a:path w="6187440" h="3378835">
                  <a:moveTo>
                    <a:pt x="1963635" y="0"/>
                  </a:moveTo>
                  <a:lnTo>
                    <a:pt x="1927644" y="0"/>
                  </a:lnTo>
                  <a:lnTo>
                    <a:pt x="1882698" y="50076"/>
                  </a:lnTo>
                  <a:lnTo>
                    <a:pt x="1837753" y="0"/>
                  </a:lnTo>
                  <a:lnTo>
                    <a:pt x="1801761" y="0"/>
                  </a:lnTo>
                  <a:lnTo>
                    <a:pt x="1882698" y="90170"/>
                  </a:lnTo>
                  <a:lnTo>
                    <a:pt x="1918677" y="50076"/>
                  </a:lnTo>
                  <a:lnTo>
                    <a:pt x="1963635" y="0"/>
                  </a:lnTo>
                  <a:close/>
                </a:path>
                <a:path w="6187440" h="3378835">
                  <a:moveTo>
                    <a:pt x="2404224" y="0"/>
                  </a:moveTo>
                  <a:lnTo>
                    <a:pt x="2368245" y="0"/>
                  </a:lnTo>
                  <a:lnTo>
                    <a:pt x="2323287" y="50076"/>
                  </a:lnTo>
                  <a:lnTo>
                    <a:pt x="2278342" y="0"/>
                  </a:lnTo>
                  <a:lnTo>
                    <a:pt x="2242350" y="0"/>
                  </a:lnTo>
                  <a:lnTo>
                    <a:pt x="2323287" y="90170"/>
                  </a:lnTo>
                  <a:lnTo>
                    <a:pt x="2359266" y="50076"/>
                  </a:lnTo>
                  <a:lnTo>
                    <a:pt x="2404224" y="0"/>
                  </a:lnTo>
                  <a:close/>
                </a:path>
                <a:path w="6187440" h="3378835">
                  <a:moveTo>
                    <a:pt x="2844787" y="0"/>
                  </a:moveTo>
                  <a:lnTo>
                    <a:pt x="2808808" y="0"/>
                  </a:lnTo>
                  <a:lnTo>
                    <a:pt x="2763863" y="50076"/>
                  </a:lnTo>
                  <a:lnTo>
                    <a:pt x="2718917" y="0"/>
                  </a:lnTo>
                  <a:lnTo>
                    <a:pt x="2682938" y="0"/>
                  </a:lnTo>
                  <a:lnTo>
                    <a:pt x="2763863" y="90157"/>
                  </a:lnTo>
                  <a:lnTo>
                    <a:pt x="2799829" y="50076"/>
                  </a:lnTo>
                  <a:lnTo>
                    <a:pt x="2844787" y="0"/>
                  </a:lnTo>
                  <a:close/>
                </a:path>
                <a:path w="6187440" h="3378835">
                  <a:moveTo>
                    <a:pt x="3081210" y="3232747"/>
                  </a:moveTo>
                  <a:lnTo>
                    <a:pt x="2986214" y="3338576"/>
                  </a:lnTo>
                  <a:lnTo>
                    <a:pt x="2765945" y="3093148"/>
                  </a:lnTo>
                  <a:lnTo>
                    <a:pt x="2545651" y="3338576"/>
                  </a:lnTo>
                  <a:lnTo>
                    <a:pt x="2325357" y="3093148"/>
                  </a:lnTo>
                  <a:lnTo>
                    <a:pt x="2105063" y="3338576"/>
                  </a:lnTo>
                  <a:lnTo>
                    <a:pt x="1884756" y="3093148"/>
                  </a:lnTo>
                  <a:lnTo>
                    <a:pt x="1664462" y="3338576"/>
                  </a:lnTo>
                  <a:lnTo>
                    <a:pt x="1444167" y="3093148"/>
                  </a:lnTo>
                  <a:lnTo>
                    <a:pt x="1223873" y="3338576"/>
                  </a:lnTo>
                  <a:lnTo>
                    <a:pt x="1003592" y="3093148"/>
                  </a:lnTo>
                  <a:lnTo>
                    <a:pt x="783310" y="3338576"/>
                  </a:lnTo>
                  <a:lnTo>
                    <a:pt x="563003" y="3093148"/>
                  </a:lnTo>
                  <a:lnTo>
                    <a:pt x="342696" y="3338576"/>
                  </a:lnTo>
                  <a:lnTo>
                    <a:pt x="122415" y="3093148"/>
                  </a:lnTo>
                  <a:lnTo>
                    <a:pt x="0" y="3229533"/>
                  </a:lnTo>
                  <a:lnTo>
                    <a:pt x="0" y="3269615"/>
                  </a:lnTo>
                  <a:lnTo>
                    <a:pt x="122415" y="3133242"/>
                  </a:lnTo>
                  <a:lnTo>
                    <a:pt x="342696" y="3378657"/>
                  </a:lnTo>
                  <a:lnTo>
                    <a:pt x="563003" y="3133242"/>
                  </a:lnTo>
                  <a:lnTo>
                    <a:pt x="783310" y="3378657"/>
                  </a:lnTo>
                  <a:lnTo>
                    <a:pt x="1003592" y="3133242"/>
                  </a:lnTo>
                  <a:lnTo>
                    <a:pt x="1223873" y="3378657"/>
                  </a:lnTo>
                  <a:lnTo>
                    <a:pt x="1444167" y="3133242"/>
                  </a:lnTo>
                  <a:lnTo>
                    <a:pt x="1664462" y="3378657"/>
                  </a:lnTo>
                  <a:lnTo>
                    <a:pt x="1884756" y="3133242"/>
                  </a:lnTo>
                  <a:lnTo>
                    <a:pt x="2105063" y="3378657"/>
                  </a:lnTo>
                  <a:lnTo>
                    <a:pt x="2325357" y="3133242"/>
                  </a:lnTo>
                  <a:lnTo>
                    <a:pt x="2545651" y="3378657"/>
                  </a:lnTo>
                  <a:lnTo>
                    <a:pt x="2765945" y="3133242"/>
                  </a:lnTo>
                  <a:lnTo>
                    <a:pt x="2986214" y="3378657"/>
                  </a:lnTo>
                  <a:lnTo>
                    <a:pt x="3081210" y="3272828"/>
                  </a:lnTo>
                  <a:lnTo>
                    <a:pt x="3081210" y="3232747"/>
                  </a:lnTo>
                  <a:close/>
                </a:path>
                <a:path w="6187440" h="3378835">
                  <a:moveTo>
                    <a:pt x="3081210" y="2650553"/>
                  </a:moveTo>
                  <a:lnTo>
                    <a:pt x="2986214" y="2756382"/>
                  </a:lnTo>
                  <a:lnTo>
                    <a:pt x="2765945" y="2510955"/>
                  </a:lnTo>
                  <a:lnTo>
                    <a:pt x="2545651" y="2756395"/>
                  </a:lnTo>
                  <a:lnTo>
                    <a:pt x="2325357" y="2510955"/>
                  </a:lnTo>
                  <a:lnTo>
                    <a:pt x="2105063" y="2756395"/>
                  </a:lnTo>
                  <a:lnTo>
                    <a:pt x="1884756" y="2510955"/>
                  </a:lnTo>
                  <a:lnTo>
                    <a:pt x="1664462" y="2756395"/>
                  </a:lnTo>
                  <a:lnTo>
                    <a:pt x="1444167" y="2510955"/>
                  </a:lnTo>
                  <a:lnTo>
                    <a:pt x="1223873" y="2756382"/>
                  </a:lnTo>
                  <a:lnTo>
                    <a:pt x="1003592" y="2510955"/>
                  </a:lnTo>
                  <a:lnTo>
                    <a:pt x="783310" y="2756395"/>
                  </a:lnTo>
                  <a:lnTo>
                    <a:pt x="563003" y="2510955"/>
                  </a:lnTo>
                  <a:lnTo>
                    <a:pt x="342696" y="2756395"/>
                  </a:lnTo>
                  <a:lnTo>
                    <a:pt x="122415" y="2510955"/>
                  </a:lnTo>
                  <a:lnTo>
                    <a:pt x="0" y="2647353"/>
                  </a:lnTo>
                  <a:lnTo>
                    <a:pt x="0" y="2687434"/>
                  </a:lnTo>
                  <a:lnTo>
                    <a:pt x="122415" y="2551049"/>
                  </a:lnTo>
                  <a:lnTo>
                    <a:pt x="342696" y="2796476"/>
                  </a:lnTo>
                  <a:lnTo>
                    <a:pt x="563003" y="2551049"/>
                  </a:lnTo>
                  <a:lnTo>
                    <a:pt x="783310" y="2796476"/>
                  </a:lnTo>
                  <a:lnTo>
                    <a:pt x="1003592" y="2551049"/>
                  </a:lnTo>
                  <a:lnTo>
                    <a:pt x="1223873" y="2796476"/>
                  </a:lnTo>
                  <a:lnTo>
                    <a:pt x="1444167" y="2551049"/>
                  </a:lnTo>
                  <a:lnTo>
                    <a:pt x="1664462" y="2796476"/>
                  </a:lnTo>
                  <a:lnTo>
                    <a:pt x="1884756" y="2551049"/>
                  </a:lnTo>
                  <a:lnTo>
                    <a:pt x="2105063" y="2796476"/>
                  </a:lnTo>
                  <a:lnTo>
                    <a:pt x="2325357" y="2551049"/>
                  </a:lnTo>
                  <a:lnTo>
                    <a:pt x="2545651" y="2796476"/>
                  </a:lnTo>
                  <a:lnTo>
                    <a:pt x="2765945" y="2551049"/>
                  </a:lnTo>
                  <a:lnTo>
                    <a:pt x="2986214" y="2796476"/>
                  </a:lnTo>
                  <a:lnTo>
                    <a:pt x="3081210" y="2690647"/>
                  </a:lnTo>
                  <a:lnTo>
                    <a:pt x="3081210" y="2650553"/>
                  </a:lnTo>
                  <a:close/>
                </a:path>
                <a:path w="6187440" h="3378835">
                  <a:moveTo>
                    <a:pt x="3081210" y="2060028"/>
                  </a:moveTo>
                  <a:lnTo>
                    <a:pt x="2986214" y="2165858"/>
                  </a:lnTo>
                  <a:lnTo>
                    <a:pt x="2765945" y="1920430"/>
                  </a:lnTo>
                  <a:lnTo>
                    <a:pt x="2545651" y="2165870"/>
                  </a:lnTo>
                  <a:lnTo>
                    <a:pt x="2325357" y="1920430"/>
                  </a:lnTo>
                  <a:lnTo>
                    <a:pt x="2105063" y="2165870"/>
                  </a:lnTo>
                  <a:lnTo>
                    <a:pt x="1884756" y="1920430"/>
                  </a:lnTo>
                  <a:lnTo>
                    <a:pt x="1664462" y="2165870"/>
                  </a:lnTo>
                  <a:lnTo>
                    <a:pt x="1444167" y="1920430"/>
                  </a:lnTo>
                  <a:lnTo>
                    <a:pt x="1223873" y="2165858"/>
                  </a:lnTo>
                  <a:lnTo>
                    <a:pt x="1003592" y="1920430"/>
                  </a:lnTo>
                  <a:lnTo>
                    <a:pt x="783310" y="2165870"/>
                  </a:lnTo>
                  <a:lnTo>
                    <a:pt x="563003" y="1920430"/>
                  </a:lnTo>
                  <a:lnTo>
                    <a:pt x="342696" y="2165870"/>
                  </a:lnTo>
                  <a:lnTo>
                    <a:pt x="122415" y="1920430"/>
                  </a:lnTo>
                  <a:lnTo>
                    <a:pt x="0" y="2056828"/>
                  </a:lnTo>
                  <a:lnTo>
                    <a:pt x="0" y="2096909"/>
                  </a:lnTo>
                  <a:lnTo>
                    <a:pt x="122415" y="1960524"/>
                  </a:lnTo>
                  <a:lnTo>
                    <a:pt x="342696" y="2205952"/>
                  </a:lnTo>
                  <a:lnTo>
                    <a:pt x="563003" y="1960524"/>
                  </a:lnTo>
                  <a:lnTo>
                    <a:pt x="783310" y="2205952"/>
                  </a:lnTo>
                  <a:lnTo>
                    <a:pt x="1003592" y="1960524"/>
                  </a:lnTo>
                  <a:lnTo>
                    <a:pt x="1223873" y="2205952"/>
                  </a:lnTo>
                  <a:lnTo>
                    <a:pt x="1444167" y="1960524"/>
                  </a:lnTo>
                  <a:lnTo>
                    <a:pt x="1664462" y="2205952"/>
                  </a:lnTo>
                  <a:lnTo>
                    <a:pt x="1884756" y="1960524"/>
                  </a:lnTo>
                  <a:lnTo>
                    <a:pt x="2105063" y="2205952"/>
                  </a:lnTo>
                  <a:lnTo>
                    <a:pt x="2325357" y="1960524"/>
                  </a:lnTo>
                  <a:lnTo>
                    <a:pt x="2545651" y="2205952"/>
                  </a:lnTo>
                  <a:lnTo>
                    <a:pt x="2765945" y="1960524"/>
                  </a:lnTo>
                  <a:lnTo>
                    <a:pt x="2986214" y="2205952"/>
                  </a:lnTo>
                  <a:lnTo>
                    <a:pt x="3081210" y="2100122"/>
                  </a:lnTo>
                  <a:lnTo>
                    <a:pt x="3081210" y="2060028"/>
                  </a:lnTo>
                  <a:close/>
                </a:path>
                <a:path w="6187440" h="3378835">
                  <a:moveTo>
                    <a:pt x="3081210" y="1478508"/>
                  </a:moveTo>
                  <a:lnTo>
                    <a:pt x="2986214" y="1584337"/>
                  </a:lnTo>
                  <a:lnTo>
                    <a:pt x="2765945" y="1338910"/>
                  </a:lnTo>
                  <a:lnTo>
                    <a:pt x="2545651" y="1584337"/>
                  </a:lnTo>
                  <a:lnTo>
                    <a:pt x="2325357" y="1338910"/>
                  </a:lnTo>
                  <a:lnTo>
                    <a:pt x="2105063" y="1584337"/>
                  </a:lnTo>
                  <a:lnTo>
                    <a:pt x="1884756" y="1338910"/>
                  </a:lnTo>
                  <a:lnTo>
                    <a:pt x="1664462" y="1584337"/>
                  </a:lnTo>
                  <a:lnTo>
                    <a:pt x="1444167" y="1338910"/>
                  </a:lnTo>
                  <a:lnTo>
                    <a:pt x="1223873" y="1584337"/>
                  </a:lnTo>
                  <a:lnTo>
                    <a:pt x="1003592" y="1338910"/>
                  </a:lnTo>
                  <a:lnTo>
                    <a:pt x="783310" y="1584337"/>
                  </a:lnTo>
                  <a:lnTo>
                    <a:pt x="563003" y="1338910"/>
                  </a:lnTo>
                  <a:lnTo>
                    <a:pt x="342696" y="1584337"/>
                  </a:lnTo>
                  <a:lnTo>
                    <a:pt x="122415" y="1338910"/>
                  </a:lnTo>
                  <a:lnTo>
                    <a:pt x="0" y="1475295"/>
                  </a:lnTo>
                  <a:lnTo>
                    <a:pt x="0" y="1515389"/>
                  </a:lnTo>
                  <a:lnTo>
                    <a:pt x="122415" y="1379004"/>
                  </a:lnTo>
                  <a:lnTo>
                    <a:pt x="342696" y="1624431"/>
                  </a:lnTo>
                  <a:lnTo>
                    <a:pt x="563003" y="1379004"/>
                  </a:lnTo>
                  <a:lnTo>
                    <a:pt x="783310" y="1624431"/>
                  </a:lnTo>
                  <a:lnTo>
                    <a:pt x="1003592" y="1379004"/>
                  </a:lnTo>
                  <a:lnTo>
                    <a:pt x="1223873" y="1624418"/>
                  </a:lnTo>
                  <a:lnTo>
                    <a:pt x="1444167" y="1379004"/>
                  </a:lnTo>
                  <a:lnTo>
                    <a:pt x="1664462" y="1624431"/>
                  </a:lnTo>
                  <a:lnTo>
                    <a:pt x="1884756" y="1379004"/>
                  </a:lnTo>
                  <a:lnTo>
                    <a:pt x="2105063" y="1624431"/>
                  </a:lnTo>
                  <a:lnTo>
                    <a:pt x="2325357" y="1379004"/>
                  </a:lnTo>
                  <a:lnTo>
                    <a:pt x="2545651" y="1624431"/>
                  </a:lnTo>
                  <a:lnTo>
                    <a:pt x="2765945" y="1379004"/>
                  </a:lnTo>
                  <a:lnTo>
                    <a:pt x="2986214" y="1624418"/>
                  </a:lnTo>
                  <a:lnTo>
                    <a:pt x="3081210" y="1518589"/>
                  </a:lnTo>
                  <a:lnTo>
                    <a:pt x="3081210" y="1478508"/>
                  </a:lnTo>
                  <a:close/>
                </a:path>
                <a:path w="6187440" h="3378835">
                  <a:moveTo>
                    <a:pt x="3081210" y="887984"/>
                  </a:moveTo>
                  <a:lnTo>
                    <a:pt x="2986214" y="993813"/>
                  </a:lnTo>
                  <a:lnTo>
                    <a:pt x="2765945" y="748385"/>
                  </a:lnTo>
                  <a:lnTo>
                    <a:pt x="2545651" y="993825"/>
                  </a:lnTo>
                  <a:lnTo>
                    <a:pt x="2325357" y="748385"/>
                  </a:lnTo>
                  <a:lnTo>
                    <a:pt x="2105063" y="993825"/>
                  </a:lnTo>
                  <a:lnTo>
                    <a:pt x="1884756" y="748385"/>
                  </a:lnTo>
                  <a:lnTo>
                    <a:pt x="1664462" y="993825"/>
                  </a:lnTo>
                  <a:lnTo>
                    <a:pt x="1444167" y="748385"/>
                  </a:lnTo>
                  <a:lnTo>
                    <a:pt x="1223873" y="993813"/>
                  </a:lnTo>
                  <a:lnTo>
                    <a:pt x="1003592" y="748385"/>
                  </a:lnTo>
                  <a:lnTo>
                    <a:pt x="783310" y="993825"/>
                  </a:lnTo>
                  <a:lnTo>
                    <a:pt x="563003" y="748385"/>
                  </a:lnTo>
                  <a:lnTo>
                    <a:pt x="342696" y="993825"/>
                  </a:lnTo>
                  <a:lnTo>
                    <a:pt x="122415" y="748385"/>
                  </a:lnTo>
                  <a:lnTo>
                    <a:pt x="0" y="884783"/>
                  </a:lnTo>
                  <a:lnTo>
                    <a:pt x="0" y="924864"/>
                  </a:lnTo>
                  <a:lnTo>
                    <a:pt x="122415" y="788492"/>
                  </a:lnTo>
                  <a:lnTo>
                    <a:pt x="342696" y="1033907"/>
                  </a:lnTo>
                  <a:lnTo>
                    <a:pt x="563003" y="788492"/>
                  </a:lnTo>
                  <a:lnTo>
                    <a:pt x="783310" y="1033907"/>
                  </a:lnTo>
                  <a:lnTo>
                    <a:pt x="1003592" y="788492"/>
                  </a:lnTo>
                  <a:lnTo>
                    <a:pt x="1223873" y="1033907"/>
                  </a:lnTo>
                  <a:lnTo>
                    <a:pt x="1444167" y="788492"/>
                  </a:lnTo>
                  <a:lnTo>
                    <a:pt x="1664462" y="1033907"/>
                  </a:lnTo>
                  <a:lnTo>
                    <a:pt x="1884756" y="788492"/>
                  </a:lnTo>
                  <a:lnTo>
                    <a:pt x="2105063" y="1033907"/>
                  </a:lnTo>
                  <a:lnTo>
                    <a:pt x="2325357" y="788492"/>
                  </a:lnTo>
                  <a:lnTo>
                    <a:pt x="2545651" y="1033907"/>
                  </a:lnTo>
                  <a:lnTo>
                    <a:pt x="2765945" y="788492"/>
                  </a:lnTo>
                  <a:lnTo>
                    <a:pt x="2986214" y="1033907"/>
                  </a:lnTo>
                  <a:lnTo>
                    <a:pt x="3081210" y="928077"/>
                  </a:lnTo>
                  <a:lnTo>
                    <a:pt x="3081210" y="887984"/>
                  </a:lnTo>
                  <a:close/>
                </a:path>
                <a:path w="6187440" h="3378835">
                  <a:moveTo>
                    <a:pt x="3081210" y="299300"/>
                  </a:moveTo>
                  <a:lnTo>
                    <a:pt x="2986214" y="405130"/>
                  </a:lnTo>
                  <a:lnTo>
                    <a:pt x="2765945" y="159702"/>
                  </a:lnTo>
                  <a:lnTo>
                    <a:pt x="2545651" y="405130"/>
                  </a:lnTo>
                  <a:lnTo>
                    <a:pt x="2325357" y="159702"/>
                  </a:lnTo>
                  <a:lnTo>
                    <a:pt x="2105063" y="405130"/>
                  </a:lnTo>
                  <a:lnTo>
                    <a:pt x="1884756" y="159702"/>
                  </a:lnTo>
                  <a:lnTo>
                    <a:pt x="1664462" y="405130"/>
                  </a:lnTo>
                  <a:lnTo>
                    <a:pt x="1444167" y="159702"/>
                  </a:lnTo>
                  <a:lnTo>
                    <a:pt x="1223873" y="405130"/>
                  </a:lnTo>
                  <a:lnTo>
                    <a:pt x="1003592" y="159702"/>
                  </a:lnTo>
                  <a:lnTo>
                    <a:pt x="783310" y="405130"/>
                  </a:lnTo>
                  <a:lnTo>
                    <a:pt x="563003" y="159702"/>
                  </a:lnTo>
                  <a:lnTo>
                    <a:pt x="342696" y="405130"/>
                  </a:lnTo>
                  <a:lnTo>
                    <a:pt x="122415" y="159702"/>
                  </a:lnTo>
                  <a:lnTo>
                    <a:pt x="0" y="296087"/>
                  </a:lnTo>
                  <a:lnTo>
                    <a:pt x="0" y="336181"/>
                  </a:lnTo>
                  <a:lnTo>
                    <a:pt x="122415" y="199796"/>
                  </a:lnTo>
                  <a:lnTo>
                    <a:pt x="342696" y="445223"/>
                  </a:lnTo>
                  <a:lnTo>
                    <a:pt x="563003" y="199796"/>
                  </a:lnTo>
                  <a:lnTo>
                    <a:pt x="783310" y="445223"/>
                  </a:lnTo>
                  <a:lnTo>
                    <a:pt x="1003592" y="199796"/>
                  </a:lnTo>
                  <a:lnTo>
                    <a:pt x="1223873" y="445211"/>
                  </a:lnTo>
                  <a:lnTo>
                    <a:pt x="1444167" y="199796"/>
                  </a:lnTo>
                  <a:lnTo>
                    <a:pt x="1664462" y="445223"/>
                  </a:lnTo>
                  <a:lnTo>
                    <a:pt x="1884756" y="199796"/>
                  </a:lnTo>
                  <a:lnTo>
                    <a:pt x="2105063" y="445223"/>
                  </a:lnTo>
                  <a:lnTo>
                    <a:pt x="2325357" y="199796"/>
                  </a:lnTo>
                  <a:lnTo>
                    <a:pt x="2545651" y="445223"/>
                  </a:lnTo>
                  <a:lnTo>
                    <a:pt x="2765945" y="199796"/>
                  </a:lnTo>
                  <a:lnTo>
                    <a:pt x="2986214" y="445211"/>
                  </a:lnTo>
                  <a:lnTo>
                    <a:pt x="3081210" y="339382"/>
                  </a:lnTo>
                  <a:lnTo>
                    <a:pt x="3081210" y="299300"/>
                  </a:lnTo>
                  <a:close/>
                </a:path>
                <a:path w="6187440" h="3378835">
                  <a:moveTo>
                    <a:pt x="3081223" y="2918206"/>
                  </a:moveTo>
                  <a:lnTo>
                    <a:pt x="2986328" y="2812478"/>
                  </a:lnTo>
                  <a:lnTo>
                    <a:pt x="2766047" y="3057906"/>
                  </a:lnTo>
                  <a:lnTo>
                    <a:pt x="2545753" y="2812478"/>
                  </a:lnTo>
                  <a:lnTo>
                    <a:pt x="2325459" y="3057906"/>
                  </a:lnTo>
                  <a:lnTo>
                    <a:pt x="2105177" y="2812478"/>
                  </a:lnTo>
                  <a:lnTo>
                    <a:pt x="1884883" y="3057906"/>
                  </a:lnTo>
                  <a:lnTo>
                    <a:pt x="2105177" y="3303333"/>
                  </a:lnTo>
                  <a:lnTo>
                    <a:pt x="2325459" y="3057918"/>
                  </a:lnTo>
                  <a:lnTo>
                    <a:pt x="2545753" y="3303333"/>
                  </a:lnTo>
                  <a:lnTo>
                    <a:pt x="2766034" y="3057931"/>
                  </a:lnTo>
                  <a:lnTo>
                    <a:pt x="2986328" y="3303346"/>
                  </a:lnTo>
                  <a:lnTo>
                    <a:pt x="3081223" y="3197618"/>
                  </a:lnTo>
                  <a:lnTo>
                    <a:pt x="3081223" y="2918206"/>
                  </a:lnTo>
                  <a:close/>
                </a:path>
                <a:path w="6187440" h="3378835">
                  <a:moveTo>
                    <a:pt x="3081223" y="2336012"/>
                  </a:moveTo>
                  <a:lnTo>
                    <a:pt x="2986328" y="2230285"/>
                  </a:lnTo>
                  <a:lnTo>
                    <a:pt x="2766034" y="2475712"/>
                  </a:lnTo>
                  <a:lnTo>
                    <a:pt x="2545753" y="2230285"/>
                  </a:lnTo>
                  <a:lnTo>
                    <a:pt x="2325459" y="2475712"/>
                  </a:lnTo>
                  <a:lnTo>
                    <a:pt x="2105177" y="2230285"/>
                  </a:lnTo>
                  <a:lnTo>
                    <a:pt x="1884883" y="2475712"/>
                  </a:lnTo>
                  <a:lnTo>
                    <a:pt x="2105177" y="2721140"/>
                  </a:lnTo>
                  <a:lnTo>
                    <a:pt x="2325459" y="2475725"/>
                  </a:lnTo>
                  <a:lnTo>
                    <a:pt x="2545753" y="2721140"/>
                  </a:lnTo>
                  <a:lnTo>
                    <a:pt x="2766034" y="2475725"/>
                  </a:lnTo>
                  <a:lnTo>
                    <a:pt x="2986328" y="2721140"/>
                  </a:lnTo>
                  <a:lnTo>
                    <a:pt x="3081223" y="2615412"/>
                  </a:lnTo>
                  <a:lnTo>
                    <a:pt x="3081223" y="2336012"/>
                  </a:lnTo>
                  <a:close/>
                </a:path>
                <a:path w="6187440" h="3378835">
                  <a:moveTo>
                    <a:pt x="3081223" y="1745500"/>
                  </a:moveTo>
                  <a:lnTo>
                    <a:pt x="2986328" y="1639773"/>
                  </a:lnTo>
                  <a:lnTo>
                    <a:pt x="2766034" y="1885200"/>
                  </a:lnTo>
                  <a:lnTo>
                    <a:pt x="2545753" y="1639773"/>
                  </a:lnTo>
                  <a:lnTo>
                    <a:pt x="2325459" y="1885200"/>
                  </a:lnTo>
                  <a:lnTo>
                    <a:pt x="2105177" y="1639773"/>
                  </a:lnTo>
                  <a:lnTo>
                    <a:pt x="1884883" y="1885200"/>
                  </a:lnTo>
                  <a:lnTo>
                    <a:pt x="2105177" y="2130628"/>
                  </a:lnTo>
                  <a:lnTo>
                    <a:pt x="2325459" y="1885213"/>
                  </a:lnTo>
                  <a:lnTo>
                    <a:pt x="2545753" y="2130628"/>
                  </a:lnTo>
                  <a:lnTo>
                    <a:pt x="2766034" y="1885213"/>
                  </a:lnTo>
                  <a:lnTo>
                    <a:pt x="2986328" y="2130641"/>
                  </a:lnTo>
                  <a:lnTo>
                    <a:pt x="3081223" y="2024913"/>
                  </a:lnTo>
                  <a:lnTo>
                    <a:pt x="3081223" y="1745500"/>
                  </a:lnTo>
                  <a:close/>
                </a:path>
                <a:path w="6187440" h="3378835">
                  <a:moveTo>
                    <a:pt x="3081223" y="1163955"/>
                  </a:moveTo>
                  <a:lnTo>
                    <a:pt x="2986328" y="1058227"/>
                  </a:lnTo>
                  <a:lnTo>
                    <a:pt x="2766034" y="1303667"/>
                  </a:lnTo>
                  <a:lnTo>
                    <a:pt x="2545753" y="1058240"/>
                  </a:lnTo>
                  <a:lnTo>
                    <a:pt x="2325459" y="1303667"/>
                  </a:lnTo>
                  <a:lnTo>
                    <a:pt x="2105177" y="1058240"/>
                  </a:lnTo>
                  <a:lnTo>
                    <a:pt x="1884883" y="1303667"/>
                  </a:lnTo>
                  <a:lnTo>
                    <a:pt x="2105177" y="1549095"/>
                  </a:lnTo>
                  <a:lnTo>
                    <a:pt x="2325459" y="1303680"/>
                  </a:lnTo>
                  <a:lnTo>
                    <a:pt x="2545753" y="1549095"/>
                  </a:lnTo>
                  <a:lnTo>
                    <a:pt x="2766034" y="1303680"/>
                  </a:lnTo>
                  <a:lnTo>
                    <a:pt x="2986328" y="1549095"/>
                  </a:lnTo>
                  <a:lnTo>
                    <a:pt x="3081223" y="1443367"/>
                  </a:lnTo>
                  <a:lnTo>
                    <a:pt x="3081223" y="1163955"/>
                  </a:lnTo>
                  <a:close/>
                </a:path>
                <a:path w="6187440" h="3378835">
                  <a:moveTo>
                    <a:pt x="3081223" y="573455"/>
                  </a:moveTo>
                  <a:lnTo>
                    <a:pt x="2986328" y="467728"/>
                  </a:lnTo>
                  <a:lnTo>
                    <a:pt x="2766034" y="713155"/>
                  </a:lnTo>
                  <a:lnTo>
                    <a:pt x="2545753" y="467728"/>
                  </a:lnTo>
                  <a:lnTo>
                    <a:pt x="2325459" y="713155"/>
                  </a:lnTo>
                  <a:lnTo>
                    <a:pt x="2105177" y="467728"/>
                  </a:lnTo>
                  <a:lnTo>
                    <a:pt x="1884883" y="713155"/>
                  </a:lnTo>
                  <a:lnTo>
                    <a:pt x="2105177" y="958583"/>
                  </a:lnTo>
                  <a:lnTo>
                    <a:pt x="2325459" y="713168"/>
                  </a:lnTo>
                  <a:lnTo>
                    <a:pt x="2545753" y="958583"/>
                  </a:lnTo>
                  <a:lnTo>
                    <a:pt x="2766034" y="713168"/>
                  </a:lnTo>
                  <a:lnTo>
                    <a:pt x="2986328" y="958583"/>
                  </a:lnTo>
                  <a:lnTo>
                    <a:pt x="3081223" y="852855"/>
                  </a:lnTo>
                  <a:lnTo>
                    <a:pt x="3081223" y="573455"/>
                  </a:lnTo>
                  <a:close/>
                </a:path>
                <a:path w="6187440" h="3378835">
                  <a:moveTo>
                    <a:pt x="3861460" y="124460"/>
                  </a:moveTo>
                  <a:lnTo>
                    <a:pt x="3749751" y="0"/>
                  </a:lnTo>
                  <a:lnTo>
                    <a:pt x="3532594" y="0"/>
                  </a:lnTo>
                  <a:lnTo>
                    <a:pt x="3420884" y="124460"/>
                  </a:lnTo>
                  <a:lnTo>
                    <a:pt x="3309175" y="0"/>
                  </a:lnTo>
                  <a:lnTo>
                    <a:pt x="3105708" y="0"/>
                  </a:lnTo>
                  <a:lnTo>
                    <a:pt x="3105708" y="264172"/>
                  </a:lnTo>
                  <a:lnTo>
                    <a:pt x="3200603" y="369887"/>
                  </a:lnTo>
                  <a:lnTo>
                    <a:pt x="3420884" y="124472"/>
                  </a:lnTo>
                  <a:lnTo>
                    <a:pt x="3641179" y="369887"/>
                  </a:lnTo>
                  <a:lnTo>
                    <a:pt x="3861460" y="124460"/>
                  </a:lnTo>
                  <a:close/>
                </a:path>
                <a:path w="6187440" h="3378835">
                  <a:moveTo>
                    <a:pt x="4302049" y="1303667"/>
                  </a:moveTo>
                  <a:lnTo>
                    <a:pt x="4081754" y="1058240"/>
                  </a:lnTo>
                  <a:lnTo>
                    <a:pt x="3861460" y="1303667"/>
                  </a:lnTo>
                  <a:lnTo>
                    <a:pt x="3641179" y="1058240"/>
                  </a:lnTo>
                  <a:lnTo>
                    <a:pt x="3420884" y="1303667"/>
                  </a:lnTo>
                  <a:lnTo>
                    <a:pt x="3200603" y="1058227"/>
                  </a:lnTo>
                  <a:lnTo>
                    <a:pt x="3105708" y="1163955"/>
                  </a:lnTo>
                  <a:lnTo>
                    <a:pt x="3105708" y="1443367"/>
                  </a:lnTo>
                  <a:lnTo>
                    <a:pt x="3200603" y="1549095"/>
                  </a:lnTo>
                  <a:lnTo>
                    <a:pt x="3420884" y="1303680"/>
                  </a:lnTo>
                  <a:lnTo>
                    <a:pt x="3641179" y="1549095"/>
                  </a:lnTo>
                  <a:lnTo>
                    <a:pt x="3861460" y="1303680"/>
                  </a:lnTo>
                  <a:lnTo>
                    <a:pt x="4081754" y="1549095"/>
                  </a:lnTo>
                  <a:lnTo>
                    <a:pt x="4302049" y="1303667"/>
                  </a:lnTo>
                  <a:close/>
                </a:path>
                <a:path w="6187440" h="3378835">
                  <a:moveTo>
                    <a:pt x="4302049" y="713155"/>
                  </a:moveTo>
                  <a:lnTo>
                    <a:pt x="4081754" y="467728"/>
                  </a:lnTo>
                  <a:lnTo>
                    <a:pt x="3861460" y="713155"/>
                  </a:lnTo>
                  <a:lnTo>
                    <a:pt x="3641179" y="467728"/>
                  </a:lnTo>
                  <a:lnTo>
                    <a:pt x="3420897" y="713143"/>
                  </a:lnTo>
                  <a:lnTo>
                    <a:pt x="3200603" y="467728"/>
                  </a:lnTo>
                  <a:lnTo>
                    <a:pt x="3105708" y="573443"/>
                  </a:lnTo>
                  <a:lnTo>
                    <a:pt x="3105708" y="852855"/>
                  </a:lnTo>
                  <a:lnTo>
                    <a:pt x="3200603" y="958570"/>
                  </a:lnTo>
                  <a:lnTo>
                    <a:pt x="3420884" y="713168"/>
                  </a:lnTo>
                  <a:lnTo>
                    <a:pt x="3641179" y="958583"/>
                  </a:lnTo>
                  <a:lnTo>
                    <a:pt x="3861460" y="713168"/>
                  </a:lnTo>
                  <a:lnTo>
                    <a:pt x="4081754" y="958583"/>
                  </a:lnTo>
                  <a:lnTo>
                    <a:pt x="4302049" y="713155"/>
                  </a:lnTo>
                  <a:close/>
                </a:path>
                <a:path w="6187440" h="3378835">
                  <a:moveTo>
                    <a:pt x="4302049" y="124460"/>
                  </a:moveTo>
                  <a:lnTo>
                    <a:pt x="4190339" y="0"/>
                  </a:lnTo>
                  <a:lnTo>
                    <a:pt x="3973182" y="0"/>
                  </a:lnTo>
                  <a:lnTo>
                    <a:pt x="3861473" y="124460"/>
                  </a:lnTo>
                  <a:lnTo>
                    <a:pt x="4081767" y="369887"/>
                  </a:lnTo>
                  <a:lnTo>
                    <a:pt x="4302049" y="124460"/>
                  </a:lnTo>
                  <a:close/>
                </a:path>
                <a:path w="6187440" h="3378835">
                  <a:moveTo>
                    <a:pt x="4742637" y="124460"/>
                  </a:moveTo>
                  <a:lnTo>
                    <a:pt x="4630928" y="0"/>
                  </a:lnTo>
                  <a:lnTo>
                    <a:pt x="4413770" y="0"/>
                  </a:lnTo>
                  <a:lnTo>
                    <a:pt x="4302061" y="124460"/>
                  </a:lnTo>
                  <a:lnTo>
                    <a:pt x="4522355" y="369887"/>
                  </a:lnTo>
                  <a:lnTo>
                    <a:pt x="4742637" y="124460"/>
                  </a:lnTo>
                  <a:close/>
                </a:path>
                <a:path w="6187440" h="3378835">
                  <a:moveTo>
                    <a:pt x="4742650" y="713155"/>
                  </a:moveTo>
                  <a:lnTo>
                    <a:pt x="4522355" y="467728"/>
                  </a:lnTo>
                  <a:lnTo>
                    <a:pt x="4302061" y="713155"/>
                  </a:lnTo>
                  <a:lnTo>
                    <a:pt x="4522355" y="958583"/>
                  </a:lnTo>
                  <a:lnTo>
                    <a:pt x="4742650" y="713155"/>
                  </a:lnTo>
                  <a:close/>
                </a:path>
                <a:path w="6187440" h="3378835">
                  <a:moveTo>
                    <a:pt x="5623801" y="124460"/>
                  </a:moveTo>
                  <a:lnTo>
                    <a:pt x="5512092" y="0"/>
                  </a:lnTo>
                  <a:lnTo>
                    <a:pt x="5294935" y="0"/>
                  </a:lnTo>
                  <a:lnTo>
                    <a:pt x="5183225" y="124460"/>
                  </a:lnTo>
                  <a:lnTo>
                    <a:pt x="5071529" y="0"/>
                  </a:lnTo>
                  <a:lnTo>
                    <a:pt x="4854372" y="0"/>
                  </a:lnTo>
                  <a:lnTo>
                    <a:pt x="4742662" y="124460"/>
                  </a:lnTo>
                  <a:lnTo>
                    <a:pt x="4962957" y="369887"/>
                  </a:lnTo>
                  <a:lnTo>
                    <a:pt x="5183225" y="124472"/>
                  </a:lnTo>
                  <a:lnTo>
                    <a:pt x="5403520" y="369887"/>
                  </a:lnTo>
                  <a:lnTo>
                    <a:pt x="5623801" y="124460"/>
                  </a:lnTo>
                  <a:close/>
                </a:path>
                <a:path w="6187440" h="3378835">
                  <a:moveTo>
                    <a:pt x="5623814" y="713155"/>
                  </a:moveTo>
                  <a:lnTo>
                    <a:pt x="5403520" y="467728"/>
                  </a:lnTo>
                  <a:lnTo>
                    <a:pt x="5183225" y="713155"/>
                  </a:lnTo>
                  <a:lnTo>
                    <a:pt x="4962944" y="467728"/>
                  </a:lnTo>
                  <a:lnTo>
                    <a:pt x="4742650" y="713155"/>
                  </a:lnTo>
                  <a:lnTo>
                    <a:pt x="4962944" y="958583"/>
                  </a:lnTo>
                  <a:lnTo>
                    <a:pt x="5183225" y="713168"/>
                  </a:lnTo>
                  <a:lnTo>
                    <a:pt x="5403520" y="958583"/>
                  </a:lnTo>
                  <a:lnTo>
                    <a:pt x="5623814" y="713155"/>
                  </a:lnTo>
                  <a:close/>
                </a:path>
                <a:path w="6187440" h="3378835">
                  <a:moveTo>
                    <a:pt x="6064389" y="124460"/>
                  </a:moveTo>
                  <a:lnTo>
                    <a:pt x="5952680" y="0"/>
                  </a:lnTo>
                  <a:lnTo>
                    <a:pt x="5735523" y="0"/>
                  </a:lnTo>
                  <a:lnTo>
                    <a:pt x="5623814" y="124460"/>
                  </a:lnTo>
                  <a:lnTo>
                    <a:pt x="5844108" y="369887"/>
                  </a:lnTo>
                  <a:lnTo>
                    <a:pt x="6064389" y="124460"/>
                  </a:lnTo>
                  <a:close/>
                </a:path>
                <a:path w="6187440" h="3378835">
                  <a:moveTo>
                    <a:pt x="6064402" y="713155"/>
                  </a:moveTo>
                  <a:lnTo>
                    <a:pt x="5844108" y="467728"/>
                  </a:lnTo>
                  <a:lnTo>
                    <a:pt x="5623814" y="713155"/>
                  </a:lnTo>
                  <a:lnTo>
                    <a:pt x="5844108" y="958583"/>
                  </a:lnTo>
                  <a:lnTo>
                    <a:pt x="6064402" y="713155"/>
                  </a:lnTo>
                  <a:close/>
                </a:path>
                <a:path w="6187440" h="3378835">
                  <a:moveTo>
                    <a:pt x="6186932" y="884783"/>
                  </a:moveTo>
                  <a:lnTo>
                    <a:pt x="6064516" y="748385"/>
                  </a:lnTo>
                  <a:lnTo>
                    <a:pt x="5844222" y="993825"/>
                  </a:lnTo>
                  <a:lnTo>
                    <a:pt x="5623903" y="748385"/>
                  </a:lnTo>
                  <a:lnTo>
                    <a:pt x="5403621" y="993825"/>
                  </a:lnTo>
                  <a:lnTo>
                    <a:pt x="5183327" y="748385"/>
                  </a:lnTo>
                  <a:lnTo>
                    <a:pt x="4963033" y="993813"/>
                  </a:lnTo>
                  <a:lnTo>
                    <a:pt x="4742764" y="748385"/>
                  </a:lnTo>
                  <a:lnTo>
                    <a:pt x="4522457" y="993825"/>
                  </a:lnTo>
                  <a:lnTo>
                    <a:pt x="4302163" y="748385"/>
                  </a:lnTo>
                  <a:lnTo>
                    <a:pt x="4081856" y="993825"/>
                  </a:lnTo>
                  <a:lnTo>
                    <a:pt x="3861562" y="748385"/>
                  </a:lnTo>
                  <a:lnTo>
                    <a:pt x="3641267" y="993825"/>
                  </a:lnTo>
                  <a:lnTo>
                    <a:pt x="3420986" y="748385"/>
                  </a:lnTo>
                  <a:lnTo>
                    <a:pt x="3200692" y="993813"/>
                  </a:lnTo>
                  <a:lnTo>
                    <a:pt x="3105696" y="887984"/>
                  </a:lnTo>
                  <a:lnTo>
                    <a:pt x="3105696" y="928077"/>
                  </a:lnTo>
                  <a:lnTo>
                    <a:pt x="3200692" y="1033907"/>
                  </a:lnTo>
                  <a:lnTo>
                    <a:pt x="3420986" y="788492"/>
                  </a:lnTo>
                  <a:lnTo>
                    <a:pt x="3641267" y="1033907"/>
                  </a:lnTo>
                  <a:lnTo>
                    <a:pt x="3861562" y="788492"/>
                  </a:lnTo>
                  <a:lnTo>
                    <a:pt x="4081856" y="1033907"/>
                  </a:lnTo>
                  <a:lnTo>
                    <a:pt x="4302163" y="788492"/>
                  </a:lnTo>
                  <a:lnTo>
                    <a:pt x="4522457" y="1033907"/>
                  </a:lnTo>
                  <a:lnTo>
                    <a:pt x="4742764" y="788492"/>
                  </a:lnTo>
                  <a:lnTo>
                    <a:pt x="4963033" y="1033907"/>
                  </a:lnTo>
                  <a:lnTo>
                    <a:pt x="5183327" y="788492"/>
                  </a:lnTo>
                  <a:lnTo>
                    <a:pt x="5403621" y="1033907"/>
                  </a:lnTo>
                  <a:lnTo>
                    <a:pt x="5623903" y="788492"/>
                  </a:lnTo>
                  <a:lnTo>
                    <a:pt x="5844222" y="1033907"/>
                  </a:lnTo>
                  <a:lnTo>
                    <a:pt x="6064516" y="788492"/>
                  </a:lnTo>
                  <a:lnTo>
                    <a:pt x="6186932" y="924864"/>
                  </a:lnTo>
                  <a:lnTo>
                    <a:pt x="6186932" y="884783"/>
                  </a:lnTo>
                  <a:close/>
                </a:path>
                <a:path w="6187440" h="3378835">
                  <a:moveTo>
                    <a:pt x="6186932" y="576656"/>
                  </a:moveTo>
                  <a:lnTo>
                    <a:pt x="6064415" y="713155"/>
                  </a:lnTo>
                  <a:lnTo>
                    <a:pt x="6186932" y="849655"/>
                  </a:lnTo>
                  <a:lnTo>
                    <a:pt x="6186932" y="576656"/>
                  </a:lnTo>
                  <a:close/>
                </a:path>
                <a:path w="6187440" h="3378835">
                  <a:moveTo>
                    <a:pt x="6186932" y="296087"/>
                  </a:moveTo>
                  <a:lnTo>
                    <a:pt x="6064516" y="159702"/>
                  </a:lnTo>
                  <a:lnTo>
                    <a:pt x="5844222" y="405130"/>
                  </a:lnTo>
                  <a:lnTo>
                    <a:pt x="5623903" y="159702"/>
                  </a:lnTo>
                  <a:lnTo>
                    <a:pt x="5403621" y="405130"/>
                  </a:lnTo>
                  <a:lnTo>
                    <a:pt x="5183327" y="159702"/>
                  </a:lnTo>
                  <a:lnTo>
                    <a:pt x="4963033" y="405130"/>
                  </a:lnTo>
                  <a:lnTo>
                    <a:pt x="4742764" y="159702"/>
                  </a:lnTo>
                  <a:lnTo>
                    <a:pt x="4522457" y="405130"/>
                  </a:lnTo>
                  <a:lnTo>
                    <a:pt x="4302163" y="159702"/>
                  </a:lnTo>
                  <a:lnTo>
                    <a:pt x="4081856" y="405130"/>
                  </a:lnTo>
                  <a:lnTo>
                    <a:pt x="3861562" y="159702"/>
                  </a:lnTo>
                  <a:lnTo>
                    <a:pt x="3641267" y="405130"/>
                  </a:lnTo>
                  <a:lnTo>
                    <a:pt x="3420986" y="159702"/>
                  </a:lnTo>
                  <a:lnTo>
                    <a:pt x="3200692" y="405130"/>
                  </a:lnTo>
                  <a:lnTo>
                    <a:pt x="3105696" y="299300"/>
                  </a:lnTo>
                  <a:lnTo>
                    <a:pt x="3105696" y="339382"/>
                  </a:lnTo>
                  <a:lnTo>
                    <a:pt x="3200692" y="445211"/>
                  </a:lnTo>
                  <a:lnTo>
                    <a:pt x="3420986" y="199796"/>
                  </a:lnTo>
                  <a:lnTo>
                    <a:pt x="3641267" y="445223"/>
                  </a:lnTo>
                  <a:lnTo>
                    <a:pt x="3861562" y="199796"/>
                  </a:lnTo>
                  <a:lnTo>
                    <a:pt x="4081856" y="445223"/>
                  </a:lnTo>
                  <a:lnTo>
                    <a:pt x="4302163" y="199796"/>
                  </a:lnTo>
                  <a:lnTo>
                    <a:pt x="4522457" y="445223"/>
                  </a:lnTo>
                  <a:lnTo>
                    <a:pt x="4742764" y="199796"/>
                  </a:lnTo>
                  <a:lnTo>
                    <a:pt x="4963033" y="445211"/>
                  </a:lnTo>
                  <a:lnTo>
                    <a:pt x="5183327" y="199796"/>
                  </a:lnTo>
                  <a:lnTo>
                    <a:pt x="5403621" y="445223"/>
                  </a:lnTo>
                  <a:lnTo>
                    <a:pt x="5623903" y="199796"/>
                  </a:lnTo>
                  <a:lnTo>
                    <a:pt x="5844222" y="445223"/>
                  </a:lnTo>
                  <a:lnTo>
                    <a:pt x="6064516" y="199796"/>
                  </a:lnTo>
                  <a:lnTo>
                    <a:pt x="6186932" y="336181"/>
                  </a:lnTo>
                  <a:lnTo>
                    <a:pt x="6186932" y="296087"/>
                  </a:lnTo>
                  <a:close/>
                </a:path>
                <a:path w="6187440" h="3378835">
                  <a:moveTo>
                    <a:pt x="6186932" y="0"/>
                  </a:moveTo>
                  <a:lnTo>
                    <a:pt x="6176124" y="0"/>
                  </a:lnTo>
                  <a:lnTo>
                    <a:pt x="6064415" y="124460"/>
                  </a:lnTo>
                  <a:lnTo>
                    <a:pt x="6186932" y="260959"/>
                  </a:lnTo>
                  <a:lnTo>
                    <a:pt x="6186932" y="0"/>
                  </a:lnTo>
                  <a:close/>
                </a:path>
              </a:pathLst>
            </a:custGeom>
            <a:solidFill>
              <a:srgbClr val="8AA1AD">
                <a:alpha val="3999"/>
              </a:srgbClr>
            </a:solidFill>
          </p:spPr>
          <p:txBody>
            <a:bodyPr wrap="square" lIns="0" tIns="0" rIns="0" bIns="0" rtlCol="0"/>
            <a:lstStyle/>
            <a:p>
              <a:pPr defTabSz="916137">
                <a:buClrTx/>
              </a:pPr>
              <a:endParaRPr sz="1803" kern="1200">
                <a:solidFill>
                  <a:prstClr val="black"/>
                </a:solidFill>
                <a:latin typeface="Calibri"/>
                <a:ea typeface="+mn-ea"/>
                <a:cs typeface="+mn-cs"/>
              </a:endParaRPr>
            </a:p>
          </p:txBody>
        </p:sp>
        <p:sp>
          <p:nvSpPr>
            <p:cNvPr id="9" name="object 9"/>
            <p:cNvSpPr/>
            <p:nvPr/>
          </p:nvSpPr>
          <p:spPr>
            <a:xfrm>
              <a:off x="9176918" y="19062"/>
              <a:ext cx="2991485" cy="3378835"/>
            </a:xfrm>
            <a:custGeom>
              <a:avLst/>
              <a:gdLst/>
              <a:ahLst/>
              <a:cxnLst/>
              <a:rect l="l" t="t" r="r" b="b"/>
              <a:pathLst>
                <a:path w="2991484" h="3378835">
                  <a:moveTo>
                    <a:pt x="122516" y="3057906"/>
                  </a:moveTo>
                  <a:lnTo>
                    <a:pt x="0" y="2921406"/>
                  </a:lnTo>
                  <a:lnTo>
                    <a:pt x="0" y="3194405"/>
                  </a:lnTo>
                  <a:lnTo>
                    <a:pt x="122516" y="3057906"/>
                  </a:lnTo>
                  <a:close/>
                </a:path>
                <a:path w="2991484" h="3378835">
                  <a:moveTo>
                    <a:pt x="122516" y="2475712"/>
                  </a:moveTo>
                  <a:lnTo>
                    <a:pt x="0" y="2339213"/>
                  </a:lnTo>
                  <a:lnTo>
                    <a:pt x="0" y="2612212"/>
                  </a:lnTo>
                  <a:lnTo>
                    <a:pt x="122516" y="2475712"/>
                  </a:lnTo>
                  <a:close/>
                </a:path>
                <a:path w="2991484" h="3378835">
                  <a:moveTo>
                    <a:pt x="201269" y="0"/>
                  </a:moveTo>
                  <a:lnTo>
                    <a:pt x="165277" y="0"/>
                  </a:lnTo>
                  <a:lnTo>
                    <a:pt x="120332" y="50076"/>
                  </a:lnTo>
                  <a:lnTo>
                    <a:pt x="75387" y="0"/>
                  </a:lnTo>
                  <a:lnTo>
                    <a:pt x="39395" y="0"/>
                  </a:lnTo>
                  <a:lnTo>
                    <a:pt x="120332" y="90170"/>
                  </a:lnTo>
                  <a:lnTo>
                    <a:pt x="156324" y="50076"/>
                  </a:lnTo>
                  <a:lnTo>
                    <a:pt x="201269" y="0"/>
                  </a:lnTo>
                  <a:close/>
                </a:path>
                <a:path w="2991484" h="3378835">
                  <a:moveTo>
                    <a:pt x="563118" y="3057906"/>
                  </a:moveTo>
                  <a:lnTo>
                    <a:pt x="342823" y="2812478"/>
                  </a:lnTo>
                  <a:lnTo>
                    <a:pt x="122529" y="3057906"/>
                  </a:lnTo>
                  <a:lnTo>
                    <a:pt x="342823" y="3303333"/>
                  </a:lnTo>
                  <a:lnTo>
                    <a:pt x="563118" y="3057906"/>
                  </a:lnTo>
                  <a:close/>
                </a:path>
                <a:path w="2991484" h="3378835">
                  <a:moveTo>
                    <a:pt x="563118" y="2475712"/>
                  </a:moveTo>
                  <a:lnTo>
                    <a:pt x="342823" y="2230285"/>
                  </a:lnTo>
                  <a:lnTo>
                    <a:pt x="122529" y="2475712"/>
                  </a:lnTo>
                  <a:lnTo>
                    <a:pt x="342823" y="2721140"/>
                  </a:lnTo>
                  <a:lnTo>
                    <a:pt x="563118" y="2475712"/>
                  </a:lnTo>
                  <a:close/>
                </a:path>
                <a:path w="2991484" h="3378835">
                  <a:moveTo>
                    <a:pt x="641870" y="0"/>
                  </a:moveTo>
                  <a:lnTo>
                    <a:pt x="605878" y="0"/>
                  </a:lnTo>
                  <a:lnTo>
                    <a:pt x="560933" y="50076"/>
                  </a:lnTo>
                  <a:lnTo>
                    <a:pt x="515988" y="0"/>
                  </a:lnTo>
                  <a:lnTo>
                    <a:pt x="479996" y="0"/>
                  </a:lnTo>
                  <a:lnTo>
                    <a:pt x="560933" y="90170"/>
                  </a:lnTo>
                  <a:lnTo>
                    <a:pt x="596925" y="50076"/>
                  </a:lnTo>
                  <a:lnTo>
                    <a:pt x="641870" y="0"/>
                  </a:lnTo>
                  <a:close/>
                </a:path>
                <a:path w="2991484" h="3378835">
                  <a:moveTo>
                    <a:pt x="1082433" y="0"/>
                  </a:moveTo>
                  <a:lnTo>
                    <a:pt x="1046454" y="0"/>
                  </a:lnTo>
                  <a:lnTo>
                    <a:pt x="1001509" y="50076"/>
                  </a:lnTo>
                  <a:lnTo>
                    <a:pt x="956564" y="0"/>
                  </a:lnTo>
                  <a:lnTo>
                    <a:pt x="920584" y="0"/>
                  </a:lnTo>
                  <a:lnTo>
                    <a:pt x="1001509" y="90157"/>
                  </a:lnTo>
                  <a:lnTo>
                    <a:pt x="1037488" y="50076"/>
                  </a:lnTo>
                  <a:lnTo>
                    <a:pt x="1082433" y="0"/>
                  </a:lnTo>
                  <a:close/>
                </a:path>
                <a:path w="2991484" h="3378835">
                  <a:moveTo>
                    <a:pt x="1444282" y="3057906"/>
                  </a:moveTo>
                  <a:lnTo>
                    <a:pt x="1223987" y="2812478"/>
                  </a:lnTo>
                  <a:lnTo>
                    <a:pt x="1003693" y="3057906"/>
                  </a:lnTo>
                  <a:lnTo>
                    <a:pt x="783412" y="2812478"/>
                  </a:lnTo>
                  <a:lnTo>
                    <a:pt x="563118" y="3057906"/>
                  </a:lnTo>
                  <a:lnTo>
                    <a:pt x="783412" y="3303333"/>
                  </a:lnTo>
                  <a:lnTo>
                    <a:pt x="1003693" y="3057918"/>
                  </a:lnTo>
                  <a:lnTo>
                    <a:pt x="1223987" y="3303333"/>
                  </a:lnTo>
                  <a:lnTo>
                    <a:pt x="1444282" y="3057906"/>
                  </a:lnTo>
                  <a:close/>
                </a:path>
                <a:path w="2991484" h="3378835">
                  <a:moveTo>
                    <a:pt x="1444282" y="2475712"/>
                  </a:moveTo>
                  <a:lnTo>
                    <a:pt x="1223987" y="2230285"/>
                  </a:lnTo>
                  <a:lnTo>
                    <a:pt x="1003693" y="2475712"/>
                  </a:lnTo>
                  <a:lnTo>
                    <a:pt x="783412" y="2230285"/>
                  </a:lnTo>
                  <a:lnTo>
                    <a:pt x="563118" y="2475712"/>
                  </a:lnTo>
                  <a:lnTo>
                    <a:pt x="783412" y="2721140"/>
                  </a:lnTo>
                  <a:lnTo>
                    <a:pt x="1003693" y="2475725"/>
                  </a:lnTo>
                  <a:lnTo>
                    <a:pt x="1223987" y="2721140"/>
                  </a:lnTo>
                  <a:lnTo>
                    <a:pt x="1444282" y="2475712"/>
                  </a:lnTo>
                  <a:close/>
                </a:path>
                <a:path w="2991484" h="3378835">
                  <a:moveTo>
                    <a:pt x="1523034" y="0"/>
                  </a:moveTo>
                  <a:lnTo>
                    <a:pt x="1487043" y="0"/>
                  </a:lnTo>
                  <a:lnTo>
                    <a:pt x="1442097" y="50076"/>
                  </a:lnTo>
                  <a:lnTo>
                    <a:pt x="1397152" y="0"/>
                  </a:lnTo>
                  <a:lnTo>
                    <a:pt x="1361160" y="0"/>
                  </a:lnTo>
                  <a:lnTo>
                    <a:pt x="1442097" y="90170"/>
                  </a:lnTo>
                  <a:lnTo>
                    <a:pt x="1478089" y="50076"/>
                  </a:lnTo>
                  <a:lnTo>
                    <a:pt x="1523034" y="0"/>
                  </a:lnTo>
                  <a:close/>
                </a:path>
                <a:path w="2991484" h="3378835">
                  <a:moveTo>
                    <a:pt x="1884870" y="3057906"/>
                  </a:moveTo>
                  <a:lnTo>
                    <a:pt x="1664576" y="2812478"/>
                  </a:lnTo>
                  <a:lnTo>
                    <a:pt x="1444282" y="3057906"/>
                  </a:lnTo>
                  <a:lnTo>
                    <a:pt x="1664576" y="3303333"/>
                  </a:lnTo>
                  <a:lnTo>
                    <a:pt x="1884870" y="3057906"/>
                  </a:lnTo>
                  <a:close/>
                </a:path>
                <a:path w="2991484" h="3378835">
                  <a:moveTo>
                    <a:pt x="1884870" y="2475712"/>
                  </a:moveTo>
                  <a:lnTo>
                    <a:pt x="1664576" y="2230285"/>
                  </a:lnTo>
                  <a:lnTo>
                    <a:pt x="1444282" y="2475712"/>
                  </a:lnTo>
                  <a:lnTo>
                    <a:pt x="1664576" y="2721140"/>
                  </a:lnTo>
                  <a:lnTo>
                    <a:pt x="1884870" y="2475712"/>
                  </a:lnTo>
                  <a:close/>
                </a:path>
                <a:path w="2991484" h="3378835">
                  <a:moveTo>
                    <a:pt x="1963635" y="0"/>
                  </a:moveTo>
                  <a:lnTo>
                    <a:pt x="1927644" y="0"/>
                  </a:lnTo>
                  <a:lnTo>
                    <a:pt x="1882698" y="50076"/>
                  </a:lnTo>
                  <a:lnTo>
                    <a:pt x="1837753" y="0"/>
                  </a:lnTo>
                  <a:lnTo>
                    <a:pt x="1801761" y="0"/>
                  </a:lnTo>
                  <a:lnTo>
                    <a:pt x="1882698" y="90170"/>
                  </a:lnTo>
                  <a:lnTo>
                    <a:pt x="1918690" y="50076"/>
                  </a:lnTo>
                  <a:lnTo>
                    <a:pt x="1963635" y="0"/>
                  </a:lnTo>
                  <a:close/>
                </a:path>
                <a:path w="2991484" h="3378835">
                  <a:moveTo>
                    <a:pt x="2325471" y="3057906"/>
                  </a:moveTo>
                  <a:lnTo>
                    <a:pt x="2105177" y="2812478"/>
                  </a:lnTo>
                  <a:lnTo>
                    <a:pt x="1884883" y="3057906"/>
                  </a:lnTo>
                  <a:lnTo>
                    <a:pt x="2105177" y="3303333"/>
                  </a:lnTo>
                  <a:lnTo>
                    <a:pt x="2325471" y="3057906"/>
                  </a:lnTo>
                  <a:close/>
                </a:path>
                <a:path w="2991484" h="3378835">
                  <a:moveTo>
                    <a:pt x="2325471" y="2475712"/>
                  </a:moveTo>
                  <a:lnTo>
                    <a:pt x="2105177" y="2230285"/>
                  </a:lnTo>
                  <a:lnTo>
                    <a:pt x="1884883" y="2475712"/>
                  </a:lnTo>
                  <a:lnTo>
                    <a:pt x="2105177" y="2721140"/>
                  </a:lnTo>
                  <a:lnTo>
                    <a:pt x="2325471" y="2475712"/>
                  </a:lnTo>
                  <a:close/>
                </a:path>
                <a:path w="2991484" h="3378835">
                  <a:moveTo>
                    <a:pt x="2404211" y="0"/>
                  </a:moveTo>
                  <a:lnTo>
                    <a:pt x="2368232" y="0"/>
                  </a:lnTo>
                  <a:lnTo>
                    <a:pt x="2323287" y="50076"/>
                  </a:lnTo>
                  <a:lnTo>
                    <a:pt x="2278342" y="0"/>
                  </a:lnTo>
                  <a:lnTo>
                    <a:pt x="2242350" y="0"/>
                  </a:lnTo>
                  <a:lnTo>
                    <a:pt x="2323287" y="90170"/>
                  </a:lnTo>
                  <a:lnTo>
                    <a:pt x="2359279" y="50076"/>
                  </a:lnTo>
                  <a:lnTo>
                    <a:pt x="2404211" y="0"/>
                  </a:lnTo>
                  <a:close/>
                </a:path>
                <a:path w="2991484" h="3378835">
                  <a:moveTo>
                    <a:pt x="2844787" y="0"/>
                  </a:moveTo>
                  <a:lnTo>
                    <a:pt x="2808808" y="0"/>
                  </a:lnTo>
                  <a:lnTo>
                    <a:pt x="2763863" y="50076"/>
                  </a:lnTo>
                  <a:lnTo>
                    <a:pt x="2718917" y="0"/>
                  </a:lnTo>
                  <a:lnTo>
                    <a:pt x="2682938" y="0"/>
                  </a:lnTo>
                  <a:lnTo>
                    <a:pt x="2763863" y="90157"/>
                  </a:lnTo>
                  <a:lnTo>
                    <a:pt x="2799842" y="50076"/>
                  </a:lnTo>
                  <a:lnTo>
                    <a:pt x="2844787" y="0"/>
                  </a:lnTo>
                  <a:close/>
                </a:path>
                <a:path w="2991484" h="3378835">
                  <a:moveTo>
                    <a:pt x="2991053" y="2817723"/>
                  </a:moveTo>
                  <a:lnTo>
                    <a:pt x="2986354" y="2812478"/>
                  </a:lnTo>
                  <a:lnTo>
                    <a:pt x="2766060" y="3057906"/>
                  </a:lnTo>
                  <a:lnTo>
                    <a:pt x="2545765" y="2812478"/>
                  </a:lnTo>
                  <a:lnTo>
                    <a:pt x="2325471" y="3057906"/>
                  </a:lnTo>
                  <a:lnTo>
                    <a:pt x="2545765" y="3303333"/>
                  </a:lnTo>
                  <a:lnTo>
                    <a:pt x="2766047" y="3057931"/>
                  </a:lnTo>
                  <a:lnTo>
                    <a:pt x="2986354" y="3303346"/>
                  </a:lnTo>
                  <a:lnTo>
                    <a:pt x="2991053" y="3298088"/>
                  </a:lnTo>
                  <a:lnTo>
                    <a:pt x="2991053" y="2817723"/>
                  </a:lnTo>
                  <a:close/>
                </a:path>
                <a:path w="2991484" h="3378835">
                  <a:moveTo>
                    <a:pt x="2991053" y="2235543"/>
                  </a:moveTo>
                  <a:lnTo>
                    <a:pt x="2986354" y="2230285"/>
                  </a:lnTo>
                  <a:lnTo>
                    <a:pt x="2766047" y="2475712"/>
                  </a:lnTo>
                  <a:lnTo>
                    <a:pt x="2545765" y="2230285"/>
                  </a:lnTo>
                  <a:lnTo>
                    <a:pt x="2325471" y="2475712"/>
                  </a:lnTo>
                  <a:lnTo>
                    <a:pt x="2545765" y="2721140"/>
                  </a:lnTo>
                  <a:lnTo>
                    <a:pt x="2766047" y="2475725"/>
                  </a:lnTo>
                  <a:lnTo>
                    <a:pt x="2986354" y="2721140"/>
                  </a:lnTo>
                  <a:lnTo>
                    <a:pt x="2991053" y="2715895"/>
                  </a:lnTo>
                  <a:lnTo>
                    <a:pt x="2991053" y="2235543"/>
                  </a:lnTo>
                  <a:close/>
                </a:path>
                <a:path w="2991484" h="3378835">
                  <a:moveTo>
                    <a:pt x="2991066" y="3333204"/>
                  </a:moveTo>
                  <a:lnTo>
                    <a:pt x="2986240" y="3338576"/>
                  </a:lnTo>
                  <a:lnTo>
                    <a:pt x="2801937" y="3133242"/>
                  </a:lnTo>
                  <a:lnTo>
                    <a:pt x="2765958" y="3093148"/>
                  </a:lnTo>
                  <a:lnTo>
                    <a:pt x="2545664" y="3338576"/>
                  </a:lnTo>
                  <a:lnTo>
                    <a:pt x="2361349" y="3133242"/>
                  </a:lnTo>
                  <a:lnTo>
                    <a:pt x="2325370" y="3093148"/>
                  </a:lnTo>
                  <a:lnTo>
                    <a:pt x="2105088" y="3338576"/>
                  </a:lnTo>
                  <a:lnTo>
                    <a:pt x="1920760" y="3133242"/>
                  </a:lnTo>
                  <a:lnTo>
                    <a:pt x="1884768" y="3093148"/>
                  </a:lnTo>
                  <a:lnTo>
                    <a:pt x="1664474" y="3338576"/>
                  </a:lnTo>
                  <a:lnTo>
                    <a:pt x="1480159" y="3133242"/>
                  </a:lnTo>
                  <a:lnTo>
                    <a:pt x="1444180" y="3093148"/>
                  </a:lnTo>
                  <a:lnTo>
                    <a:pt x="1223899" y="3338576"/>
                  </a:lnTo>
                  <a:lnTo>
                    <a:pt x="1039583" y="3133242"/>
                  </a:lnTo>
                  <a:lnTo>
                    <a:pt x="1003604" y="3093148"/>
                  </a:lnTo>
                  <a:lnTo>
                    <a:pt x="783323" y="3338576"/>
                  </a:lnTo>
                  <a:lnTo>
                    <a:pt x="599008" y="3133242"/>
                  </a:lnTo>
                  <a:lnTo>
                    <a:pt x="563029" y="3093148"/>
                  </a:lnTo>
                  <a:lnTo>
                    <a:pt x="342709" y="3338576"/>
                  </a:lnTo>
                  <a:lnTo>
                    <a:pt x="158407" y="3133242"/>
                  </a:lnTo>
                  <a:lnTo>
                    <a:pt x="122428" y="3093148"/>
                  </a:lnTo>
                  <a:lnTo>
                    <a:pt x="12" y="3229533"/>
                  </a:lnTo>
                  <a:lnTo>
                    <a:pt x="12" y="3269615"/>
                  </a:lnTo>
                  <a:lnTo>
                    <a:pt x="122428" y="3133242"/>
                  </a:lnTo>
                  <a:lnTo>
                    <a:pt x="342709" y="3378657"/>
                  </a:lnTo>
                  <a:lnTo>
                    <a:pt x="378688" y="3338576"/>
                  </a:lnTo>
                  <a:lnTo>
                    <a:pt x="563029" y="3133242"/>
                  </a:lnTo>
                  <a:lnTo>
                    <a:pt x="783323" y="3378657"/>
                  </a:lnTo>
                  <a:lnTo>
                    <a:pt x="819289" y="3338576"/>
                  </a:lnTo>
                  <a:lnTo>
                    <a:pt x="1003604" y="3133242"/>
                  </a:lnTo>
                  <a:lnTo>
                    <a:pt x="1223899" y="3378657"/>
                  </a:lnTo>
                  <a:lnTo>
                    <a:pt x="1259865" y="3338576"/>
                  </a:lnTo>
                  <a:lnTo>
                    <a:pt x="1444180" y="3133242"/>
                  </a:lnTo>
                  <a:lnTo>
                    <a:pt x="1664474" y="3378657"/>
                  </a:lnTo>
                  <a:lnTo>
                    <a:pt x="1700453" y="3338576"/>
                  </a:lnTo>
                  <a:lnTo>
                    <a:pt x="1884768" y="3133242"/>
                  </a:lnTo>
                  <a:lnTo>
                    <a:pt x="2105088" y="3378657"/>
                  </a:lnTo>
                  <a:lnTo>
                    <a:pt x="2141055" y="3338576"/>
                  </a:lnTo>
                  <a:lnTo>
                    <a:pt x="2325370" y="3133242"/>
                  </a:lnTo>
                  <a:lnTo>
                    <a:pt x="2545664" y="3378657"/>
                  </a:lnTo>
                  <a:lnTo>
                    <a:pt x="2581643" y="3338576"/>
                  </a:lnTo>
                  <a:lnTo>
                    <a:pt x="2765958" y="3133242"/>
                  </a:lnTo>
                  <a:lnTo>
                    <a:pt x="2986240" y="3378657"/>
                  </a:lnTo>
                  <a:lnTo>
                    <a:pt x="2991066" y="3373285"/>
                  </a:lnTo>
                  <a:lnTo>
                    <a:pt x="2991066" y="3338576"/>
                  </a:lnTo>
                  <a:lnTo>
                    <a:pt x="2991066" y="3333204"/>
                  </a:lnTo>
                  <a:close/>
                </a:path>
                <a:path w="2991484" h="3378835">
                  <a:moveTo>
                    <a:pt x="2991066" y="2750997"/>
                  </a:moveTo>
                  <a:lnTo>
                    <a:pt x="2986240" y="2756382"/>
                  </a:lnTo>
                  <a:lnTo>
                    <a:pt x="2801937" y="2551049"/>
                  </a:lnTo>
                  <a:lnTo>
                    <a:pt x="2765958" y="2510955"/>
                  </a:lnTo>
                  <a:lnTo>
                    <a:pt x="2545664" y="2756395"/>
                  </a:lnTo>
                  <a:lnTo>
                    <a:pt x="2361349" y="2551049"/>
                  </a:lnTo>
                  <a:lnTo>
                    <a:pt x="2325370" y="2510955"/>
                  </a:lnTo>
                  <a:lnTo>
                    <a:pt x="2105088" y="2756395"/>
                  </a:lnTo>
                  <a:lnTo>
                    <a:pt x="1920748" y="2551049"/>
                  </a:lnTo>
                  <a:lnTo>
                    <a:pt x="1884768" y="2510955"/>
                  </a:lnTo>
                  <a:lnTo>
                    <a:pt x="1664474" y="2756395"/>
                  </a:lnTo>
                  <a:lnTo>
                    <a:pt x="1480159" y="2551049"/>
                  </a:lnTo>
                  <a:lnTo>
                    <a:pt x="1444180" y="2510955"/>
                  </a:lnTo>
                  <a:lnTo>
                    <a:pt x="1223899" y="2756382"/>
                  </a:lnTo>
                  <a:lnTo>
                    <a:pt x="1039583" y="2551049"/>
                  </a:lnTo>
                  <a:lnTo>
                    <a:pt x="1003604" y="2510955"/>
                  </a:lnTo>
                  <a:lnTo>
                    <a:pt x="783323" y="2756395"/>
                  </a:lnTo>
                  <a:lnTo>
                    <a:pt x="599008" y="2551049"/>
                  </a:lnTo>
                  <a:lnTo>
                    <a:pt x="563029" y="2510955"/>
                  </a:lnTo>
                  <a:lnTo>
                    <a:pt x="342709" y="2756395"/>
                  </a:lnTo>
                  <a:lnTo>
                    <a:pt x="158407" y="2551049"/>
                  </a:lnTo>
                  <a:lnTo>
                    <a:pt x="122428" y="2510955"/>
                  </a:lnTo>
                  <a:lnTo>
                    <a:pt x="12" y="2647353"/>
                  </a:lnTo>
                  <a:lnTo>
                    <a:pt x="12" y="2687434"/>
                  </a:lnTo>
                  <a:lnTo>
                    <a:pt x="122428" y="2551049"/>
                  </a:lnTo>
                  <a:lnTo>
                    <a:pt x="342709" y="2796476"/>
                  </a:lnTo>
                  <a:lnTo>
                    <a:pt x="378688" y="2756395"/>
                  </a:lnTo>
                  <a:lnTo>
                    <a:pt x="563029" y="2551049"/>
                  </a:lnTo>
                  <a:lnTo>
                    <a:pt x="783323" y="2796476"/>
                  </a:lnTo>
                  <a:lnTo>
                    <a:pt x="819289" y="2756395"/>
                  </a:lnTo>
                  <a:lnTo>
                    <a:pt x="1003604" y="2551049"/>
                  </a:lnTo>
                  <a:lnTo>
                    <a:pt x="1223899" y="2796476"/>
                  </a:lnTo>
                  <a:lnTo>
                    <a:pt x="1259878" y="2756382"/>
                  </a:lnTo>
                  <a:lnTo>
                    <a:pt x="1444180" y="2551049"/>
                  </a:lnTo>
                  <a:lnTo>
                    <a:pt x="1664474" y="2796476"/>
                  </a:lnTo>
                  <a:lnTo>
                    <a:pt x="1700441" y="2756395"/>
                  </a:lnTo>
                  <a:lnTo>
                    <a:pt x="1884768" y="2551049"/>
                  </a:lnTo>
                  <a:lnTo>
                    <a:pt x="2105088" y="2796476"/>
                  </a:lnTo>
                  <a:lnTo>
                    <a:pt x="2141055" y="2756395"/>
                  </a:lnTo>
                  <a:lnTo>
                    <a:pt x="2325370" y="2551049"/>
                  </a:lnTo>
                  <a:lnTo>
                    <a:pt x="2545664" y="2796476"/>
                  </a:lnTo>
                  <a:lnTo>
                    <a:pt x="2581630" y="2756395"/>
                  </a:lnTo>
                  <a:lnTo>
                    <a:pt x="2765958" y="2551049"/>
                  </a:lnTo>
                  <a:lnTo>
                    <a:pt x="2986240" y="2796476"/>
                  </a:lnTo>
                  <a:lnTo>
                    <a:pt x="2991066" y="2791091"/>
                  </a:lnTo>
                  <a:lnTo>
                    <a:pt x="2991066" y="2756382"/>
                  </a:lnTo>
                  <a:lnTo>
                    <a:pt x="2991066" y="2750997"/>
                  </a:lnTo>
                  <a:close/>
                </a:path>
                <a:path w="2991484" h="3378835">
                  <a:moveTo>
                    <a:pt x="2991066" y="2160486"/>
                  </a:moveTo>
                  <a:lnTo>
                    <a:pt x="2986240" y="2165858"/>
                  </a:lnTo>
                  <a:lnTo>
                    <a:pt x="2801937" y="1960524"/>
                  </a:lnTo>
                  <a:lnTo>
                    <a:pt x="2765958" y="1920430"/>
                  </a:lnTo>
                  <a:lnTo>
                    <a:pt x="2545664" y="2165870"/>
                  </a:lnTo>
                  <a:lnTo>
                    <a:pt x="2361349" y="1960524"/>
                  </a:lnTo>
                  <a:lnTo>
                    <a:pt x="2325370" y="1920430"/>
                  </a:lnTo>
                  <a:lnTo>
                    <a:pt x="2105088" y="2165870"/>
                  </a:lnTo>
                  <a:lnTo>
                    <a:pt x="1920748" y="1960524"/>
                  </a:lnTo>
                  <a:lnTo>
                    <a:pt x="1884768" y="1920430"/>
                  </a:lnTo>
                  <a:lnTo>
                    <a:pt x="1664474" y="2165870"/>
                  </a:lnTo>
                  <a:lnTo>
                    <a:pt x="1480159" y="1960524"/>
                  </a:lnTo>
                  <a:lnTo>
                    <a:pt x="1444180" y="1920430"/>
                  </a:lnTo>
                  <a:lnTo>
                    <a:pt x="1223899" y="2165858"/>
                  </a:lnTo>
                  <a:lnTo>
                    <a:pt x="1039583" y="1960524"/>
                  </a:lnTo>
                  <a:lnTo>
                    <a:pt x="1003604" y="1920430"/>
                  </a:lnTo>
                  <a:lnTo>
                    <a:pt x="783323" y="2165870"/>
                  </a:lnTo>
                  <a:lnTo>
                    <a:pt x="599008" y="1960524"/>
                  </a:lnTo>
                  <a:lnTo>
                    <a:pt x="563029" y="1920430"/>
                  </a:lnTo>
                  <a:lnTo>
                    <a:pt x="342709" y="2165870"/>
                  </a:lnTo>
                  <a:lnTo>
                    <a:pt x="158407" y="1960524"/>
                  </a:lnTo>
                  <a:lnTo>
                    <a:pt x="122428" y="1920430"/>
                  </a:lnTo>
                  <a:lnTo>
                    <a:pt x="12" y="2056828"/>
                  </a:lnTo>
                  <a:lnTo>
                    <a:pt x="12" y="2096909"/>
                  </a:lnTo>
                  <a:lnTo>
                    <a:pt x="122428" y="1960524"/>
                  </a:lnTo>
                  <a:lnTo>
                    <a:pt x="342709" y="2205952"/>
                  </a:lnTo>
                  <a:lnTo>
                    <a:pt x="378688" y="2165870"/>
                  </a:lnTo>
                  <a:lnTo>
                    <a:pt x="563029" y="1960524"/>
                  </a:lnTo>
                  <a:lnTo>
                    <a:pt x="783323" y="2205952"/>
                  </a:lnTo>
                  <a:lnTo>
                    <a:pt x="819289" y="2165870"/>
                  </a:lnTo>
                  <a:lnTo>
                    <a:pt x="1003604" y="1960524"/>
                  </a:lnTo>
                  <a:lnTo>
                    <a:pt x="1223899" y="2205952"/>
                  </a:lnTo>
                  <a:lnTo>
                    <a:pt x="1259878" y="2165858"/>
                  </a:lnTo>
                  <a:lnTo>
                    <a:pt x="1444180" y="1960524"/>
                  </a:lnTo>
                  <a:lnTo>
                    <a:pt x="1664474" y="2205952"/>
                  </a:lnTo>
                  <a:lnTo>
                    <a:pt x="1700441" y="2165870"/>
                  </a:lnTo>
                  <a:lnTo>
                    <a:pt x="1884768" y="1960524"/>
                  </a:lnTo>
                  <a:lnTo>
                    <a:pt x="2105088" y="2205952"/>
                  </a:lnTo>
                  <a:lnTo>
                    <a:pt x="2141055" y="2165870"/>
                  </a:lnTo>
                  <a:lnTo>
                    <a:pt x="2325370" y="1960524"/>
                  </a:lnTo>
                  <a:lnTo>
                    <a:pt x="2545664" y="2205952"/>
                  </a:lnTo>
                  <a:lnTo>
                    <a:pt x="2581630" y="2165870"/>
                  </a:lnTo>
                  <a:lnTo>
                    <a:pt x="2765958" y="1960524"/>
                  </a:lnTo>
                  <a:lnTo>
                    <a:pt x="2986240" y="2205952"/>
                  </a:lnTo>
                  <a:lnTo>
                    <a:pt x="2991066" y="2200579"/>
                  </a:lnTo>
                  <a:lnTo>
                    <a:pt x="2991066" y="2165858"/>
                  </a:lnTo>
                  <a:lnTo>
                    <a:pt x="2991066" y="2160486"/>
                  </a:lnTo>
                  <a:close/>
                </a:path>
              </a:pathLst>
            </a:custGeom>
            <a:solidFill>
              <a:srgbClr val="8AA1AD">
                <a:alpha val="3999"/>
              </a:srgbClr>
            </a:solidFill>
          </p:spPr>
          <p:txBody>
            <a:bodyPr wrap="square" lIns="0" tIns="0" rIns="0" bIns="0" rtlCol="0"/>
            <a:lstStyle/>
            <a:p>
              <a:pPr defTabSz="916137">
                <a:buClrTx/>
              </a:pPr>
              <a:endParaRPr sz="1803" kern="1200">
                <a:solidFill>
                  <a:prstClr val="black"/>
                </a:solidFill>
                <a:latin typeface="Calibri"/>
                <a:ea typeface="+mn-ea"/>
                <a:cs typeface="+mn-cs"/>
              </a:endParaRPr>
            </a:p>
          </p:txBody>
        </p:sp>
      </p:grpSp>
      <p:grpSp>
        <p:nvGrpSpPr>
          <p:cNvPr id="23" name="object 23"/>
          <p:cNvGrpSpPr/>
          <p:nvPr/>
        </p:nvGrpSpPr>
        <p:grpSpPr>
          <a:xfrm>
            <a:off x="1414" y="6657705"/>
            <a:ext cx="12191081" cy="195307"/>
            <a:chOff x="0" y="6645376"/>
            <a:chExt cx="12168505" cy="194945"/>
          </a:xfrm>
        </p:grpSpPr>
        <p:sp>
          <p:nvSpPr>
            <p:cNvPr id="24" name="object 24"/>
            <p:cNvSpPr/>
            <p:nvPr/>
          </p:nvSpPr>
          <p:spPr>
            <a:xfrm>
              <a:off x="0" y="6645376"/>
              <a:ext cx="4043045" cy="194945"/>
            </a:xfrm>
            <a:custGeom>
              <a:avLst/>
              <a:gdLst/>
              <a:ahLst/>
              <a:cxnLst/>
              <a:rect l="l" t="t" r="r" b="b"/>
              <a:pathLst>
                <a:path w="4043045" h="194945">
                  <a:moveTo>
                    <a:pt x="4042486" y="0"/>
                  </a:moveTo>
                  <a:lnTo>
                    <a:pt x="0" y="0"/>
                  </a:lnTo>
                  <a:lnTo>
                    <a:pt x="0" y="194627"/>
                  </a:lnTo>
                  <a:lnTo>
                    <a:pt x="4042486" y="194627"/>
                  </a:lnTo>
                  <a:lnTo>
                    <a:pt x="4042486" y="0"/>
                  </a:lnTo>
                  <a:close/>
                </a:path>
              </a:pathLst>
            </a:custGeom>
            <a:solidFill>
              <a:srgbClr val="2C5CA9"/>
            </a:solidFill>
          </p:spPr>
          <p:txBody>
            <a:bodyPr wrap="square" lIns="0" tIns="0" rIns="0" bIns="0" rtlCol="0"/>
            <a:lstStyle/>
            <a:p>
              <a:pPr defTabSz="916137">
                <a:buClrTx/>
              </a:pPr>
              <a:endParaRPr sz="1803" kern="1200">
                <a:solidFill>
                  <a:prstClr val="black"/>
                </a:solidFill>
                <a:latin typeface="Calibri"/>
                <a:ea typeface="+mn-ea"/>
                <a:cs typeface="+mn-cs"/>
              </a:endParaRPr>
            </a:p>
          </p:txBody>
        </p:sp>
        <p:sp>
          <p:nvSpPr>
            <p:cNvPr id="25" name="object 25"/>
            <p:cNvSpPr/>
            <p:nvPr/>
          </p:nvSpPr>
          <p:spPr>
            <a:xfrm>
              <a:off x="4042486" y="6645376"/>
              <a:ext cx="4068445" cy="194945"/>
            </a:xfrm>
            <a:custGeom>
              <a:avLst/>
              <a:gdLst/>
              <a:ahLst/>
              <a:cxnLst/>
              <a:rect l="l" t="t" r="r" b="b"/>
              <a:pathLst>
                <a:path w="4068445" h="194945">
                  <a:moveTo>
                    <a:pt x="4068229" y="0"/>
                  </a:moveTo>
                  <a:lnTo>
                    <a:pt x="0" y="0"/>
                  </a:lnTo>
                  <a:lnTo>
                    <a:pt x="0" y="194627"/>
                  </a:lnTo>
                  <a:lnTo>
                    <a:pt x="4068229" y="194627"/>
                  </a:lnTo>
                  <a:lnTo>
                    <a:pt x="4068229" y="0"/>
                  </a:lnTo>
                  <a:close/>
                </a:path>
              </a:pathLst>
            </a:custGeom>
            <a:solidFill>
              <a:srgbClr val="149ED9"/>
            </a:solidFill>
          </p:spPr>
          <p:txBody>
            <a:bodyPr wrap="square" lIns="0" tIns="0" rIns="0" bIns="0" rtlCol="0"/>
            <a:lstStyle/>
            <a:p>
              <a:pPr defTabSz="916137">
                <a:buClrTx/>
              </a:pPr>
              <a:endParaRPr sz="1803" kern="1200">
                <a:solidFill>
                  <a:prstClr val="black"/>
                </a:solidFill>
                <a:latin typeface="Calibri"/>
                <a:ea typeface="+mn-ea"/>
                <a:cs typeface="+mn-cs"/>
              </a:endParaRPr>
            </a:p>
          </p:txBody>
        </p:sp>
        <p:sp>
          <p:nvSpPr>
            <p:cNvPr id="26" name="object 26"/>
            <p:cNvSpPr/>
            <p:nvPr/>
          </p:nvSpPr>
          <p:spPr>
            <a:xfrm>
              <a:off x="8110715" y="6645376"/>
              <a:ext cx="4057650" cy="194945"/>
            </a:xfrm>
            <a:custGeom>
              <a:avLst/>
              <a:gdLst/>
              <a:ahLst/>
              <a:cxnLst/>
              <a:rect l="l" t="t" r="r" b="b"/>
              <a:pathLst>
                <a:path w="4057650" h="194945">
                  <a:moveTo>
                    <a:pt x="4057269" y="0"/>
                  </a:moveTo>
                  <a:lnTo>
                    <a:pt x="0" y="0"/>
                  </a:lnTo>
                  <a:lnTo>
                    <a:pt x="0" y="194627"/>
                  </a:lnTo>
                  <a:lnTo>
                    <a:pt x="4057269" y="194627"/>
                  </a:lnTo>
                  <a:lnTo>
                    <a:pt x="4057269" y="0"/>
                  </a:lnTo>
                  <a:close/>
                </a:path>
              </a:pathLst>
            </a:custGeom>
            <a:solidFill>
              <a:srgbClr val="F8D10A"/>
            </a:solidFill>
          </p:spPr>
          <p:txBody>
            <a:bodyPr wrap="square" lIns="0" tIns="0" rIns="0" bIns="0" rtlCol="0"/>
            <a:lstStyle/>
            <a:p>
              <a:pPr defTabSz="916137">
                <a:buClrTx/>
              </a:pPr>
              <a:endParaRPr sz="1803" kern="1200">
                <a:solidFill>
                  <a:prstClr val="black"/>
                </a:solidFill>
                <a:latin typeface="Calibri"/>
                <a:ea typeface="+mn-ea"/>
                <a:cs typeface="+mn-cs"/>
              </a:endParaRPr>
            </a:p>
          </p:txBody>
        </p:sp>
      </p:grpSp>
      <p:pic>
        <p:nvPicPr>
          <p:cNvPr id="32" name="object 32"/>
          <p:cNvPicPr/>
          <p:nvPr/>
        </p:nvPicPr>
        <p:blipFill>
          <a:blip r:embed="rId2" cstate="print"/>
          <a:stretch>
            <a:fillRect/>
          </a:stretch>
        </p:blipFill>
        <p:spPr>
          <a:xfrm>
            <a:off x="10741470" y="98545"/>
            <a:ext cx="1294118" cy="1181734"/>
          </a:xfrm>
          <a:prstGeom prst="rect">
            <a:avLst/>
          </a:prstGeom>
        </p:spPr>
      </p:pic>
      <p:sp>
        <p:nvSpPr>
          <p:cNvPr id="37" name="Title 1"/>
          <p:cNvSpPr>
            <a:spLocks noGrp="1"/>
          </p:cNvSpPr>
          <p:nvPr>
            <p:ph type="title" idx="4294967295"/>
          </p:nvPr>
        </p:nvSpPr>
        <p:spPr>
          <a:xfrm>
            <a:off x="505325" y="2430443"/>
            <a:ext cx="11026275" cy="1538883"/>
          </a:xfrm>
          <a:prstGeom prst="rect">
            <a:avLst/>
          </a:prstGeom>
        </p:spPr>
        <p:txBody>
          <a:bodyPr/>
          <a:lstStyle/>
          <a:p>
            <a:pPr marL="3588205" marR="1495085" algn="l" rtl="0">
              <a:spcBef>
                <a:spcPts val="90"/>
              </a:spcBef>
            </a:pPr>
            <a:r>
              <a:rPr lang="en-US" sz="3200" kern="1200" spc="-410" dirty="0">
                <a:solidFill>
                  <a:srgbClr val="135DAB"/>
                </a:solidFill>
                <a:latin typeface="Bahnschrift" panose="020B0502040204020203" pitchFamily="34" charset="0"/>
                <a:ea typeface="+mn-ea"/>
              </a:rPr>
              <a:t>Annual Meetings with the Government of Rwanda</a:t>
            </a:r>
            <a:br>
              <a:rPr lang="en-US" sz="3600" kern="1200" spc="-410" dirty="0">
                <a:solidFill>
                  <a:srgbClr val="135DAB"/>
                </a:solidFill>
                <a:latin typeface="Bahnschrift" panose="020B0502040204020203" pitchFamily="34" charset="0"/>
                <a:ea typeface="+mn-ea"/>
                <a:cs typeface="Trebuchet MS"/>
              </a:rPr>
            </a:br>
            <a:endParaRPr lang="en-US" sz="3600" kern="1200" spc="-410" dirty="0">
              <a:solidFill>
                <a:srgbClr val="135DAB"/>
              </a:solidFill>
              <a:latin typeface="Bahnschrift" panose="020B0502040204020203" pitchFamily="34" charset="0"/>
              <a:ea typeface="+mn-ea"/>
              <a:cs typeface="Trebuchet MS"/>
            </a:endParaRPr>
          </a:p>
        </p:txBody>
      </p:sp>
      <p:sp>
        <p:nvSpPr>
          <p:cNvPr id="22" name="Google Shape;31;p5"/>
          <p:cNvSpPr txBox="1">
            <a:spLocks noGrp="1"/>
          </p:cNvSpPr>
          <p:nvPr>
            <p:ph type="body" idx="4294967295"/>
          </p:nvPr>
        </p:nvSpPr>
        <p:spPr>
          <a:xfrm>
            <a:off x="4356171" y="6033477"/>
            <a:ext cx="7786820" cy="552189"/>
          </a:xfrm>
          <a:prstGeom prst="rect">
            <a:avLst/>
          </a:prstGeom>
        </p:spPr>
        <p:txBody>
          <a:bodyPr spcFirstLastPara="1" vert="horz" wrap="square" lIns="91595" tIns="45785" rIns="91595" bIns="45785" numCol="1" anchor="t" anchorCtr="0" compatLnSpc="1">
            <a:prstTxWarp prst="textNoShape">
              <a:avLst/>
            </a:prstTxWarp>
            <a:noAutofit/>
          </a:bodyPr>
          <a:lstStyle/>
          <a:p>
            <a:pPr algn="r"/>
            <a:r>
              <a:rPr lang="en-US" sz="1803" b="1" dirty="0">
                <a:latin typeface="Bahnschrift" panose="020B0502040204020203" pitchFamily="34" charset="0"/>
              </a:rPr>
              <a:t>Macro - OCE</a:t>
            </a:r>
          </a:p>
          <a:p>
            <a:pPr algn="r"/>
            <a:r>
              <a:rPr lang="en-US" sz="1803" b="1" dirty="0">
                <a:latin typeface="Bahnschrift" panose="020B0502040204020203" pitchFamily="34" charset="0"/>
              </a:rPr>
              <a:t>Ministry of Finance and Economic Planning (MINECOFIN)</a:t>
            </a:r>
            <a:endParaRPr sz="1803" b="1" dirty="0">
              <a:latin typeface="Bahnschrift" panose="020B0502040204020203" pitchFamily="34" charset="0"/>
            </a:endParaRPr>
          </a:p>
        </p:txBody>
      </p:sp>
      <p:sp>
        <p:nvSpPr>
          <p:cNvPr id="10" name="Title 1">
            <a:extLst>
              <a:ext uri="{FF2B5EF4-FFF2-40B4-BE49-F238E27FC236}">
                <a16:creationId xmlns:a16="http://schemas.microsoft.com/office/drawing/2014/main" id="{0B7825A0-3941-E6EE-A1F4-3F334290FFDC}"/>
              </a:ext>
            </a:extLst>
          </p:cNvPr>
          <p:cNvSpPr txBox="1">
            <a:spLocks/>
          </p:cNvSpPr>
          <p:nvPr/>
        </p:nvSpPr>
        <p:spPr>
          <a:xfrm>
            <a:off x="637309" y="887235"/>
            <a:ext cx="9899761" cy="830997"/>
          </a:xfrm>
          <a:prstGeom prst="rect">
            <a:avLst/>
          </a:prstGeom>
        </p:spPr>
        <p:txBody>
          <a:bodyPr wrap="square" lIns="0" tIns="0" rIns="0" bIns="0">
            <a:spAutoFit/>
          </a:bodyPr>
          <a:lstStyle>
            <a:lvl1pPr>
              <a:defRPr sz="5800" b="1" i="0">
                <a:solidFill>
                  <a:srgbClr val="189ED9"/>
                </a:solidFill>
                <a:latin typeface="Arial"/>
                <a:ea typeface="+mj-ea"/>
                <a:cs typeface="Arial"/>
              </a:defRPr>
            </a:lvl1pPr>
          </a:lstStyle>
          <a:p>
            <a:pPr marL="3588205" marR="1495085" lvl="0" indent="0" algn="l" defTabSz="916137" rtl="0" eaLnBrk="1" fontAlgn="auto" latinLnBrk="0" hangingPunct="1">
              <a:lnSpc>
                <a:spcPct val="100000"/>
              </a:lnSpc>
              <a:spcBef>
                <a:spcPts val="90"/>
              </a:spcBef>
              <a:spcAft>
                <a:spcPts val="0"/>
              </a:spcAft>
              <a:buClrTx/>
              <a:buSzTx/>
              <a:buFont typeface="Arial"/>
              <a:buNone/>
              <a:tabLst/>
              <a:defRPr/>
            </a:pPr>
            <a:r>
              <a:rPr lang="en-US" sz="5400" kern="1200" dirty="0">
                <a:solidFill>
                  <a:srgbClr val="002060"/>
                </a:solidFill>
                <a:latin typeface="Bahnschrift" panose="020B0502040204020203" pitchFamily="34" charset="0"/>
                <a:ea typeface="+mn-ea"/>
                <a:cs typeface="Trebuchet MS"/>
              </a:rPr>
              <a:t>Fitch Ratings</a:t>
            </a:r>
            <a:endParaRPr kumimoji="0" lang="en-US" sz="5400" b="1" i="0" u="none" strike="noStrike" kern="1200" cap="none" spc="0" normalizeH="0" baseline="0" noProof="0" dirty="0">
              <a:ln>
                <a:noFill/>
              </a:ln>
              <a:solidFill>
                <a:srgbClr val="002060"/>
              </a:solidFill>
              <a:effectLst/>
              <a:uLnTx/>
              <a:uFillTx/>
              <a:latin typeface="Bahnschrift" panose="020B0502040204020203" pitchFamily="34" charset="0"/>
              <a:ea typeface="+mn-ea"/>
              <a:cs typeface="Trebuchet MS"/>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86A7C-6D79-19F5-94D8-CCD8C59C3E40}"/>
            </a:ext>
          </a:extLst>
        </p:cNvPr>
        <p:cNvGrpSpPr/>
        <p:nvPr/>
      </p:nvGrpSpPr>
      <p:grpSpPr>
        <a:xfrm>
          <a:off x="0" y="0"/>
          <a:ext cx="0" cy="0"/>
          <a:chOff x="0" y="0"/>
          <a:chExt cx="0" cy="0"/>
        </a:xfrm>
      </p:grpSpPr>
      <p:sp>
        <p:nvSpPr>
          <p:cNvPr id="11" name="object 11">
            <a:extLst>
              <a:ext uri="{FF2B5EF4-FFF2-40B4-BE49-F238E27FC236}">
                <a16:creationId xmlns:a16="http://schemas.microsoft.com/office/drawing/2014/main" id="{879BA83C-19BA-7D23-6CA8-F02DECF2B88A}"/>
              </a:ext>
            </a:extLst>
          </p:cNvPr>
          <p:cNvSpPr/>
          <p:nvPr/>
        </p:nvSpPr>
        <p:spPr>
          <a:xfrm>
            <a:off x="11403339" y="391955"/>
            <a:ext cx="787405" cy="583240"/>
          </a:xfrm>
          <a:custGeom>
            <a:avLst/>
            <a:gdLst/>
            <a:ahLst/>
            <a:cxnLst/>
            <a:rect l="l" t="t" r="r" b="b"/>
            <a:pathLst>
              <a:path w="786129" h="582294">
                <a:moveTo>
                  <a:pt x="785945" y="0"/>
                </a:moveTo>
                <a:lnTo>
                  <a:pt x="2146" y="0"/>
                </a:lnTo>
                <a:lnTo>
                  <a:pt x="20952" y="44715"/>
                </a:lnTo>
                <a:lnTo>
                  <a:pt x="36652" y="90958"/>
                </a:lnTo>
                <a:lnTo>
                  <a:pt x="49106" y="138603"/>
                </a:lnTo>
                <a:lnTo>
                  <a:pt x="58173" y="187522"/>
                </a:lnTo>
                <a:lnTo>
                  <a:pt x="63716" y="237591"/>
                </a:lnTo>
                <a:lnTo>
                  <a:pt x="65595" y="288683"/>
                </a:lnTo>
                <a:lnTo>
                  <a:pt x="63654" y="340682"/>
                </a:lnTo>
                <a:lnTo>
                  <a:pt x="57925" y="391623"/>
                </a:lnTo>
                <a:lnTo>
                  <a:pt x="48552" y="441371"/>
                </a:lnTo>
                <a:lnTo>
                  <a:pt x="35678" y="489790"/>
                </a:lnTo>
                <a:lnTo>
                  <a:pt x="19446" y="536746"/>
                </a:lnTo>
                <a:lnTo>
                  <a:pt x="0" y="582104"/>
                </a:lnTo>
                <a:lnTo>
                  <a:pt x="785945" y="582104"/>
                </a:lnTo>
                <a:lnTo>
                  <a:pt x="785945" y="0"/>
                </a:lnTo>
                <a:close/>
              </a:path>
            </a:pathLst>
          </a:custGeom>
          <a:solidFill>
            <a:srgbClr val="2C5CA9"/>
          </a:solidFill>
        </p:spPr>
        <p:txBody>
          <a:bodyPr wrap="square" lIns="0" tIns="0" rIns="0" bIns="0" rtlCol="0"/>
          <a:lstStyle/>
          <a:p>
            <a:pPr defTabSz="915950">
              <a:defRPr/>
            </a:pPr>
            <a:endParaRPr sz="1802">
              <a:solidFill>
                <a:prstClr val="black"/>
              </a:solidFill>
              <a:latin typeface="Calibri"/>
            </a:endParaRPr>
          </a:p>
        </p:txBody>
      </p:sp>
      <p:grpSp>
        <p:nvGrpSpPr>
          <p:cNvPr id="12" name="object 12">
            <a:extLst>
              <a:ext uri="{FF2B5EF4-FFF2-40B4-BE49-F238E27FC236}">
                <a16:creationId xmlns:a16="http://schemas.microsoft.com/office/drawing/2014/main" id="{32928408-916A-A433-6456-A9934F7F6C6D}"/>
              </a:ext>
            </a:extLst>
          </p:cNvPr>
          <p:cNvGrpSpPr/>
          <p:nvPr/>
        </p:nvGrpSpPr>
        <p:grpSpPr>
          <a:xfrm>
            <a:off x="2829" y="6656956"/>
            <a:ext cx="12188254" cy="195262"/>
            <a:chOff x="0" y="6645376"/>
            <a:chExt cx="12168505" cy="194945"/>
          </a:xfrm>
        </p:grpSpPr>
        <p:sp>
          <p:nvSpPr>
            <p:cNvPr id="13" name="object 13">
              <a:extLst>
                <a:ext uri="{FF2B5EF4-FFF2-40B4-BE49-F238E27FC236}">
                  <a16:creationId xmlns:a16="http://schemas.microsoft.com/office/drawing/2014/main" id="{9FF30797-D399-638D-D71D-8EA2D66AE246}"/>
                </a:ext>
              </a:extLst>
            </p:cNvPr>
            <p:cNvSpPr/>
            <p:nvPr/>
          </p:nvSpPr>
          <p:spPr>
            <a:xfrm>
              <a:off x="0" y="6645376"/>
              <a:ext cx="4050029" cy="194945"/>
            </a:xfrm>
            <a:custGeom>
              <a:avLst/>
              <a:gdLst/>
              <a:ahLst/>
              <a:cxnLst/>
              <a:rect l="l" t="t" r="r" b="b"/>
              <a:pathLst>
                <a:path w="4050029" h="194945">
                  <a:moveTo>
                    <a:pt x="4049890" y="0"/>
                  </a:moveTo>
                  <a:lnTo>
                    <a:pt x="0" y="0"/>
                  </a:lnTo>
                  <a:lnTo>
                    <a:pt x="0" y="194627"/>
                  </a:lnTo>
                  <a:lnTo>
                    <a:pt x="4049890" y="194627"/>
                  </a:lnTo>
                  <a:lnTo>
                    <a:pt x="4049890" y="0"/>
                  </a:lnTo>
                  <a:close/>
                </a:path>
              </a:pathLst>
            </a:custGeom>
            <a:solidFill>
              <a:srgbClr val="2C5CA9"/>
            </a:solidFill>
          </p:spPr>
          <p:txBody>
            <a:bodyPr wrap="square" lIns="0" tIns="0" rIns="0" bIns="0" rtlCol="0"/>
            <a:lstStyle/>
            <a:p>
              <a:pPr defTabSz="915950">
                <a:defRPr/>
              </a:pPr>
              <a:endParaRPr sz="1802">
                <a:solidFill>
                  <a:prstClr val="black"/>
                </a:solidFill>
                <a:latin typeface="Calibri"/>
              </a:endParaRPr>
            </a:p>
          </p:txBody>
        </p:sp>
        <p:sp>
          <p:nvSpPr>
            <p:cNvPr id="14" name="object 14">
              <a:extLst>
                <a:ext uri="{FF2B5EF4-FFF2-40B4-BE49-F238E27FC236}">
                  <a16:creationId xmlns:a16="http://schemas.microsoft.com/office/drawing/2014/main" id="{FF200077-7B33-CCFB-12D0-936A5A1E9BDA}"/>
                </a:ext>
              </a:extLst>
            </p:cNvPr>
            <p:cNvSpPr/>
            <p:nvPr/>
          </p:nvSpPr>
          <p:spPr>
            <a:xfrm>
              <a:off x="4049890" y="6645376"/>
              <a:ext cx="4068445" cy="194945"/>
            </a:xfrm>
            <a:custGeom>
              <a:avLst/>
              <a:gdLst/>
              <a:ahLst/>
              <a:cxnLst/>
              <a:rect l="l" t="t" r="r" b="b"/>
              <a:pathLst>
                <a:path w="4068445" h="194945">
                  <a:moveTo>
                    <a:pt x="4068229" y="0"/>
                  </a:moveTo>
                  <a:lnTo>
                    <a:pt x="0" y="0"/>
                  </a:lnTo>
                  <a:lnTo>
                    <a:pt x="0" y="194627"/>
                  </a:lnTo>
                  <a:lnTo>
                    <a:pt x="4068229" y="194627"/>
                  </a:lnTo>
                  <a:lnTo>
                    <a:pt x="4068229" y="0"/>
                  </a:lnTo>
                  <a:close/>
                </a:path>
              </a:pathLst>
            </a:custGeom>
            <a:solidFill>
              <a:srgbClr val="149ED9"/>
            </a:solidFill>
          </p:spPr>
          <p:txBody>
            <a:bodyPr wrap="square" lIns="0" tIns="0" rIns="0" bIns="0" rtlCol="0"/>
            <a:lstStyle/>
            <a:p>
              <a:pPr defTabSz="915950">
                <a:defRPr/>
              </a:pPr>
              <a:endParaRPr sz="1802">
                <a:solidFill>
                  <a:prstClr val="black"/>
                </a:solidFill>
                <a:latin typeface="Calibri"/>
              </a:endParaRPr>
            </a:p>
          </p:txBody>
        </p:sp>
        <p:sp>
          <p:nvSpPr>
            <p:cNvPr id="15" name="object 15">
              <a:extLst>
                <a:ext uri="{FF2B5EF4-FFF2-40B4-BE49-F238E27FC236}">
                  <a16:creationId xmlns:a16="http://schemas.microsoft.com/office/drawing/2014/main" id="{01C56DE3-EC64-4DE9-EAB8-120E31D72009}"/>
                </a:ext>
              </a:extLst>
            </p:cNvPr>
            <p:cNvSpPr/>
            <p:nvPr/>
          </p:nvSpPr>
          <p:spPr>
            <a:xfrm>
              <a:off x="8118119" y="6645376"/>
              <a:ext cx="4050029" cy="194945"/>
            </a:xfrm>
            <a:custGeom>
              <a:avLst/>
              <a:gdLst/>
              <a:ahLst/>
              <a:cxnLst/>
              <a:rect l="l" t="t" r="r" b="b"/>
              <a:pathLst>
                <a:path w="4050029" h="194945">
                  <a:moveTo>
                    <a:pt x="4049864" y="0"/>
                  </a:moveTo>
                  <a:lnTo>
                    <a:pt x="0" y="0"/>
                  </a:lnTo>
                  <a:lnTo>
                    <a:pt x="0" y="194627"/>
                  </a:lnTo>
                  <a:lnTo>
                    <a:pt x="4049864" y="194627"/>
                  </a:lnTo>
                  <a:lnTo>
                    <a:pt x="4049864" y="0"/>
                  </a:lnTo>
                  <a:close/>
                </a:path>
              </a:pathLst>
            </a:custGeom>
            <a:solidFill>
              <a:srgbClr val="F8D10A"/>
            </a:solidFill>
          </p:spPr>
          <p:txBody>
            <a:bodyPr wrap="square" lIns="0" tIns="0" rIns="0" bIns="0" rtlCol="0"/>
            <a:lstStyle/>
            <a:p>
              <a:pPr defTabSz="915950">
                <a:defRPr/>
              </a:pPr>
              <a:endParaRPr sz="1802">
                <a:solidFill>
                  <a:prstClr val="black"/>
                </a:solidFill>
                <a:latin typeface="Calibri"/>
              </a:endParaRPr>
            </a:p>
          </p:txBody>
        </p:sp>
      </p:grpSp>
      <p:pic>
        <p:nvPicPr>
          <p:cNvPr id="16" name="object 16">
            <a:extLst>
              <a:ext uri="{FF2B5EF4-FFF2-40B4-BE49-F238E27FC236}">
                <a16:creationId xmlns:a16="http://schemas.microsoft.com/office/drawing/2014/main" id="{04FAF6A6-A13B-1173-74B6-F08EAC910992}"/>
              </a:ext>
            </a:extLst>
          </p:cNvPr>
          <p:cNvPicPr/>
          <p:nvPr/>
        </p:nvPicPr>
        <p:blipFill>
          <a:blip r:embed="rId3" cstate="print"/>
          <a:stretch>
            <a:fillRect/>
          </a:stretch>
        </p:blipFill>
        <p:spPr>
          <a:xfrm>
            <a:off x="295401" y="202392"/>
            <a:ext cx="272751" cy="325927"/>
          </a:xfrm>
          <a:prstGeom prst="rect">
            <a:avLst/>
          </a:prstGeom>
        </p:spPr>
      </p:pic>
      <p:sp>
        <p:nvSpPr>
          <p:cNvPr id="44" name="object 44">
            <a:extLst>
              <a:ext uri="{FF2B5EF4-FFF2-40B4-BE49-F238E27FC236}">
                <a16:creationId xmlns:a16="http://schemas.microsoft.com/office/drawing/2014/main" id="{FD5FE533-A407-CF6C-B905-FFB5D2EBEBF7}"/>
              </a:ext>
            </a:extLst>
          </p:cNvPr>
          <p:cNvSpPr txBox="1">
            <a:spLocks noGrp="1"/>
          </p:cNvSpPr>
          <p:nvPr>
            <p:ph type="title"/>
          </p:nvPr>
        </p:nvSpPr>
        <p:spPr>
          <a:xfrm>
            <a:off x="696693" y="98937"/>
            <a:ext cx="7532414" cy="444431"/>
          </a:xfrm>
          <a:prstGeom prst="rect">
            <a:avLst/>
          </a:prstGeom>
        </p:spPr>
        <p:txBody>
          <a:bodyPr vert="horz" wrap="square" lIns="0" tIns="12721" rIns="0" bIns="0" rtlCol="0">
            <a:spAutoFit/>
          </a:bodyPr>
          <a:lstStyle/>
          <a:p>
            <a:pPr marL="12721">
              <a:spcBef>
                <a:spcPts val="100"/>
              </a:spcBef>
            </a:pPr>
            <a:r>
              <a:rPr lang="en-US" sz="2804" spc="-259" dirty="0">
                <a:solidFill>
                  <a:srgbClr val="0070C0"/>
                </a:solidFill>
                <a:latin typeface="Trebuchet MS"/>
                <a:cs typeface="Trebuchet MS"/>
              </a:rPr>
              <a:t>Performance of Expenditures July-December 2024/25</a:t>
            </a:r>
            <a:endParaRPr lang="en-US" sz="2804" dirty="0">
              <a:solidFill>
                <a:srgbClr val="0070C0"/>
              </a:solidFill>
              <a:latin typeface="Trebuchet MS"/>
              <a:cs typeface="Trebuchet MS"/>
            </a:endParaRPr>
          </a:p>
        </p:txBody>
      </p:sp>
      <p:sp>
        <p:nvSpPr>
          <p:cNvPr id="4" name="TextBox 3">
            <a:extLst>
              <a:ext uri="{FF2B5EF4-FFF2-40B4-BE49-F238E27FC236}">
                <a16:creationId xmlns:a16="http://schemas.microsoft.com/office/drawing/2014/main" id="{DFC2A5C3-1150-4761-3436-F0D1E2ED1EF0}"/>
              </a:ext>
            </a:extLst>
          </p:cNvPr>
          <p:cNvSpPr txBox="1"/>
          <p:nvPr/>
        </p:nvSpPr>
        <p:spPr>
          <a:xfrm>
            <a:off x="6056982" y="975195"/>
            <a:ext cx="5740060" cy="5077416"/>
          </a:xfrm>
          <a:prstGeom prst="rect">
            <a:avLst/>
          </a:prstGeom>
          <a:noFill/>
          <a:ln>
            <a:solidFill>
              <a:schemeClr val="accent1">
                <a:lumMod val="20000"/>
                <a:lumOff val="80000"/>
              </a:schemeClr>
            </a:solidFill>
          </a:ln>
        </p:spPr>
        <p:txBody>
          <a:bodyPr wrap="square" rtlCol="0">
            <a:spAutoFit/>
          </a:bodyPr>
          <a:lstStyle/>
          <a:p>
            <a:pPr marL="571384" indent="-342830" defTabSz="914214">
              <a:spcBef>
                <a:spcPts val="400"/>
              </a:spcBef>
              <a:buClr>
                <a:srgbClr val="00B0F0"/>
              </a:buClr>
              <a:buSzPts val="2000"/>
              <a:buFont typeface="Wingdings" panose="05000000000000000000" pitchFamily="2" charset="2"/>
              <a:buChar char="q"/>
              <a:defRPr/>
            </a:pPr>
            <a:r>
              <a:rPr lang="en-US" b="1" dirty="0">
                <a:solidFill>
                  <a:srgbClr val="0B000C"/>
                </a:solidFill>
                <a:latin typeface="Bookman Old Style" panose="02050604050505020204" pitchFamily="18" charset="0"/>
                <a:cs typeface="Times New Roman" panose="02020603050405020304" pitchFamily="18" charset="0"/>
              </a:rPr>
              <a:t>Total expenditure </a:t>
            </a:r>
            <a:r>
              <a:rPr lang="en-US" dirty="0">
                <a:solidFill>
                  <a:srgbClr val="0B000C"/>
                </a:solidFill>
                <a:latin typeface="Bookman Old Style" panose="02050604050505020204" pitchFamily="18" charset="0"/>
                <a:cs typeface="Times New Roman" panose="02020603050405020304" pitchFamily="18" charset="0"/>
              </a:rPr>
              <a:t>(all expenses and net investments in nonfinancial assets) totaled 2612.2 billion FRW, higher by  FRW 32.4 billion compared to the October Review.</a:t>
            </a:r>
          </a:p>
          <a:p>
            <a:pPr marL="571384" indent="-342830" defTabSz="914214">
              <a:spcBef>
                <a:spcPts val="400"/>
              </a:spcBef>
              <a:buClr>
                <a:srgbClr val="00B0F0"/>
              </a:buClr>
              <a:buSzPct val="100000"/>
              <a:buFont typeface="Wingdings" panose="05000000000000000000" pitchFamily="2" charset="2"/>
              <a:buChar char="q"/>
              <a:defRPr/>
            </a:pPr>
            <a:r>
              <a:rPr lang="en-US" b="1" dirty="0">
                <a:solidFill>
                  <a:srgbClr val="0B000C"/>
                </a:solidFill>
                <a:latin typeface="Bookman Old Style" panose="02050604050505020204" pitchFamily="18" charset="0"/>
                <a:cs typeface="Times New Roman" panose="02020603050405020304" pitchFamily="18" charset="0"/>
              </a:rPr>
              <a:t>Expenses</a:t>
            </a:r>
            <a:r>
              <a:rPr lang="en-US" dirty="0">
                <a:solidFill>
                  <a:srgbClr val="0B000C"/>
                </a:solidFill>
                <a:latin typeface="Bookman Old Style" panose="02050604050505020204" pitchFamily="18" charset="0"/>
                <a:cs typeface="Times New Roman" panose="02020603050405020304" pitchFamily="18" charset="0"/>
              </a:rPr>
              <a:t> were lower by FRW 4.1 Billion compared to the October review due to:</a:t>
            </a:r>
          </a:p>
          <a:p>
            <a:pPr marL="685660" lvl="1" defTabSz="914214">
              <a:spcBef>
                <a:spcPts val="400"/>
              </a:spcBef>
              <a:buClr>
                <a:srgbClr val="0B000C"/>
              </a:buClr>
              <a:buSzPts val="2000"/>
              <a:defRPr/>
            </a:pPr>
            <a:endParaRPr lang="en-US" sz="1199" dirty="0">
              <a:solidFill>
                <a:srgbClr val="0B000C"/>
              </a:solidFill>
              <a:latin typeface="Bookman Old Style" panose="02050604050505020204" pitchFamily="18" charset="0"/>
              <a:cs typeface="Times New Roman" panose="02020603050405020304" pitchFamily="18" charset="0"/>
            </a:endParaRPr>
          </a:p>
          <a:p>
            <a:pPr marL="1028490" lvl="1" indent="-342830" defTabSz="914214">
              <a:spcBef>
                <a:spcPts val="400"/>
              </a:spcBef>
              <a:buClr>
                <a:srgbClr val="0B000C"/>
              </a:buClr>
              <a:buSzPct val="100000"/>
              <a:buFont typeface="Wingdings" panose="05000000000000000000" pitchFamily="2" charset="2"/>
              <a:buChar char="v"/>
              <a:defRPr/>
            </a:pPr>
            <a:r>
              <a:rPr lang="en-US" sz="1199" dirty="0">
                <a:solidFill>
                  <a:srgbClr val="0B000C"/>
                </a:solidFill>
                <a:latin typeface="Bookman Old Style" panose="02050604050505020204" pitchFamily="18" charset="0"/>
                <a:cs typeface="Times New Roman" panose="02020603050405020304" pitchFamily="18" charset="0"/>
              </a:rPr>
              <a:t>Interest payment (18.9 Bln) as a result of less than projected variable interest rate from JP Morgan loan as well as reduction on average interest rate on T-bills. </a:t>
            </a:r>
          </a:p>
          <a:p>
            <a:pPr marL="571384" indent="-342830" defTabSz="914214">
              <a:spcBef>
                <a:spcPts val="400"/>
              </a:spcBef>
              <a:buClr>
                <a:srgbClr val="0B000C"/>
              </a:buClr>
              <a:buSzPct val="100000"/>
              <a:buFont typeface="Wingdings" panose="05000000000000000000" pitchFamily="2" charset="2"/>
              <a:buChar char="v"/>
              <a:defRPr/>
            </a:pPr>
            <a:endParaRPr lang="en-US" sz="1199" dirty="0">
              <a:solidFill>
                <a:srgbClr val="0B000C"/>
              </a:solidFill>
              <a:latin typeface="Bookman Old Style" panose="02050604050505020204" pitchFamily="18" charset="0"/>
              <a:cs typeface="Times New Roman" panose="02020603050405020304" pitchFamily="18" charset="0"/>
            </a:endParaRPr>
          </a:p>
          <a:p>
            <a:pPr marL="1028490" lvl="1" indent="-342830" defTabSz="914214">
              <a:spcBef>
                <a:spcPts val="400"/>
              </a:spcBef>
              <a:buClr>
                <a:srgbClr val="0B000C"/>
              </a:buClr>
              <a:buSzPct val="100000"/>
              <a:buFont typeface="Wingdings" panose="05000000000000000000" pitchFamily="2" charset="2"/>
              <a:buChar char="v"/>
              <a:defRPr/>
            </a:pPr>
            <a:r>
              <a:rPr lang="en-US" sz="1199" dirty="0">
                <a:solidFill>
                  <a:srgbClr val="0B000C"/>
                </a:solidFill>
                <a:latin typeface="Bookman Old Style" panose="02050604050505020204" pitchFamily="18" charset="0"/>
                <a:cs typeface="Times New Roman" panose="02020603050405020304" pitchFamily="18" charset="0"/>
              </a:rPr>
              <a:t>While Use of Goods &amp; services spending was higher than projected mainly in line with excess PKO disbursement. </a:t>
            </a:r>
          </a:p>
          <a:p>
            <a:pPr marL="571384" indent="-342830" defTabSz="914214">
              <a:spcBef>
                <a:spcPts val="400"/>
              </a:spcBef>
              <a:buClr>
                <a:srgbClr val="0B000C"/>
              </a:buClr>
              <a:buSzPts val="2000"/>
              <a:buFont typeface="Wingdings" panose="05000000000000000000" pitchFamily="2" charset="2"/>
              <a:buChar char="§"/>
              <a:defRPr/>
            </a:pPr>
            <a:endParaRPr lang="en-US" dirty="0">
              <a:solidFill>
                <a:srgbClr val="0B000C"/>
              </a:solidFill>
              <a:latin typeface="Bookman Old Style" panose="02050604050505020204" pitchFamily="18" charset="0"/>
              <a:cs typeface="Times New Roman" panose="02020603050405020304" pitchFamily="18" charset="0"/>
            </a:endParaRPr>
          </a:p>
          <a:p>
            <a:pPr marL="571384" indent="-342830" defTabSz="914214">
              <a:spcBef>
                <a:spcPts val="400"/>
              </a:spcBef>
              <a:buClr>
                <a:srgbClr val="00B0F0"/>
              </a:buClr>
              <a:buSzPct val="100000"/>
              <a:buFont typeface="Wingdings" panose="05000000000000000000" pitchFamily="2" charset="2"/>
              <a:buChar char="q"/>
              <a:defRPr/>
            </a:pPr>
            <a:r>
              <a:rPr lang="en-US" b="1" dirty="0">
                <a:solidFill>
                  <a:srgbClr val="0B000C"/>
                </a:solidFill>
                <a:latin typeface="Bookman Old Style" panose="02050604050505020204" pitchFamily="18" charset="0"/>
                <a:cs typeface="Times New Roman" panose="02020603050405020304" pitchFamily="18" charset="0"/>
              </a:rPr>
              <a:t>Net Investment in Non-financial assets </a:t>
            </a:r>
            <a:r>
              <a:rPr lang="en-US" dirty="0">
                <a:solidFill>
                  <a:srgbClr val="0B000C"/>
                </a:solidFill>
                <a:latin typeface="Bookman Old Style" panose="02050604050505020204" pitchFamily="18" charset="0"/>
                <a:cs typeface="Times New Roman" panose="02020603050405020304" pitchFamily="18" charset="0"/>
              </a:rPr>
              <a:t>( Capital Spending), was higher by FRW 36.5 billion compared to the October Review.</a:t>
            </a:r>
          </a:p>
          <a:p>
            <a:pPr marL="1028490" lvl="1" indent="-342830" defTabSz="914214">
              <a:spcBef>
                <a:spcPts val="400"/>
              </a:spcBef>
              <a:buClr>
                <a:srgbClr val="0B000C"/>
              </a:buClr>
              <a:buSzPct val="100000"/>
              <a:buFont typeface="Wingdings" panose="05000000000000000000" pitchFamily="2" charset="2"/>
              <a:buChar char="v"/>
              <a:defRPr/>
            </a:pPr>
            <a:r>
              <a:rPr lang="en-US" b="1" dirty="0">
                <a:solidFill>
                  <a:srgbClr val="0B000C"/>
                </a:solidFill>
                <a:latin typeface="Bookman Old Style" panose="02050604050505020204" pitchFamily="18" charset="0"/>
                <a:cs typeface="Times New Roman" panose="02020603050405020304" pitchFamily="18" charset="0"/>
              </a:rPr>
              <a:t>Foreign financed </a:t>
            </a:r>
            <a:r>
              <a:rPr lang="en-US" dirty="0">
                <a:solidFill>
                  <a:srgbClr val="0B000C"/>
                </a:solidFill>
                <a:latin typeface="Bookman Old Style" panose="02050604050505020204" pitchFamily="18" charset="0"/>
                <a:cs typeface="Times New Roman" panose="02020603050405020304" pitchFamily="18" charset="0"/>
              </a:rPr>
              <a:t>capital higher by 21.3 bln due to higher-than- expected foreign loan disbursements reflecting acceleration of project implementation;</a:t>
            </a:r>
          </a:p>
          <a:p>
            <a:pPr marL="1028490" lvl="1" indent="-342830" defTabSz="914214">
              <a:spcBef>
                <a:spcPts val="400"/>
              </a:spcBef>
              <a:buClr>
                <a:srgbClr val="0B000C"/>
              </a:buClr>
              <a:buSzPct val="100000"/>
              <a:buFont typeface="Wingdings" panose="05000000000000000000" pitchFamily="2" charset="2"/>
              <a:buChar char="v"/>
              <a:defRPr/>
            </a:pPr>
            <a:r>
              <a:rPr lang="en-US" b="1" dirty="0">
                <a:solidFill>
                  <a:srgbClr val="0B000C"/>
                </a:solidFill>
                <a:latin typeface="Bookman Old Style" panose="02050604050505020204" pitchFamily="18" charset="0"/>
                <a:cs typeface="Times New Roman" panose="02020603050405020304" pitchFamily="18" charset="0"/>
              </a:rPr>
              <a:t>Domestically financed </a:t>
            </a:r>
            <a:r>
              <a:rPr lang="en-US" dirty="0">
                <a:solidFill>
                  <a:srgbClr val="0B000C"/>
                </a:solidFill>
                <a:latin typeface="Bookman Old Style" panose="02050604050505020204" pitchFamily="18" charset="0"/>
                <a:cs typeface="Times New Roman" panose="02020603050405020304" pitchFamily="18" charset="0"/>
              </a:rPr>
              <a:t>higher by 15.2 bln reflecting faster implementation of infrastructure projects.</a:t>
            </a:r>
          </a:p>
        </p:txBody>
      </p:sp>
      <p:pic>
        <p:nvPicPr>
          <p:cNvPr id="3" name="Picture 2">
            <a:extLst>
              <a:ext uri="{FF2B5EF4-FFF2-40B4-BE49-F238E27FC236}">
                <a16:creationId xmlns:a16="http://schemas.microsoft.com/office/drawing/2014/main" id="{9F58F468-1F40-4A82-4C31-BEDFA9121B91}"/>
              </a:ext>
            </a:extLst>
          </p:cNvPr>
          <p:cNvPicPr>
            <a:picLocks noChangeAspect="1"/>
          </p:cNvPicPr>
          <p:nvPr/>
        </p:nvPicPr>
        <p:blipFill>
          <a:blip r:embed="rId4"/>
          <a:stretch>
            <a:fillRect/>
          </a:stretch>
        </p:blipFill>
        <p:spPr>
          <a:xfrm>
            <a:off x="295401" y="768718"/>
            <a:ext cx="5740060" cy="5662887"/>
          </a:xfrm>
          <a:prstGeom prst="rect">
            <a:avLst/>
          </a:prstGeom>
          <a:ln>
            <a:solidFill>
              <a:schemeClr val="accent1">
                <a:lumMod val="20000"/>
                <a:lumOff val="80000"/>
              </a:schemeClr>
            </a:solidFill>
          </a:ln>
        </p:spPr>
      </p:pic>
    </p:spTree>
    <p:extLst>
      <p:ext uri="{BB962C8B-B14F-4D97-AF65-F5344CB8AC3E}">
        <p14:creationId xmlns:p14="http://schemas.microsoft.com/office/powerpoint/2010/main" val="174008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2F312-9BE2-9BAA-7ECF-946FA4DC27F6}"/>
            </a:ext>
          </a:extLst>
        </p:cNvPr>
        <p:cNvGrpSpPr/>
        <p:nvPr/>
      </p:nvGrpSpPr>
      <p:grpSpPr>
        <a:xfrm>
          <a:off x="0" y="0"/>
          <a:ext cx="0" cy="0"/>
          <a:chOff x="0" y="0"/>
          <a:chExt cx="0" cy="0"/>
        </a:xfrm>
      </p:grpSpPr>
      <p:sp>
        <p:nvSpPr>
          <p:cNvPr id="11" name="object 11">
            <a:extLst>
              <a:ext uri="{FF2B5EF4-FFF2-40B4-BE49-F238E27FC236}">
                <a16:creationId xmlns:a16="http://schemas.microsoft.com/office/drawing/2014/main" id="{536D8BD8-F256-EE2E-D519-9C8131531148}"/>
              </a:ext>
            </a:extLst>
          </p:cNvPr>
          <p:cNvSpPr/>
          <p:nvPr/>
        </p:nvSpPr>
        <p:spPr>
          <a:xfrm>
            <a:off x="11403339" y="391955"/>
            <a:ext cx="787405" cy="583240"/>
          </a:xfrm>
          <a:custGeom>
            <a:avLst/>
            <a:gdLst/>
            <a:ahLst/>
            <a:cxnLst/>
            <a:rect l="l" t="t" r="r" b="b"/>
            <a:pathLst>
              <a:path w="786129" h="582294">
                <a:moveTo>
                  <a:pt x="785945" y="0"/>
                </a:moveTo>
                <a:lnTo>
                  <a:pt x="2146" y="0"/>
                </a:lnTo>
                <a:lnTo>
                  <a:pt x="20952" y="44715"/>
                </a:lnTo>
                <a:lnTo>
                  <a:pt x="36652" y="90958"/>
                </a:lnTo>
                <a:lnTo>
                  <a:pt x="49106" y="138603"/>
                </a:lnTo>
                <a:lnTo>
                  <a:pt x="58173" y="187522"/>
                </a:lnTo>
                <a:lnTo>
                  <a:pt x="63716" y="237591"/>
                </a:lnTo>
                <a:lnTo>
                  <a:pt x="65595" y="288683"/>
                </a:lnTo>
                <a:lnTo>
                  <a:pt x="63654" y="340682"/>
                </a:lnTo>
                <a:lnTo>
                  <a:pt x="57925" y="391623"/>
                </a:lnTo>
                <a:lnTo>
                  <a:pt x="48552" y="441371"/>
                </a:lnTo>
                <a:lnTo>
                  <a:pt x="35678" y="489790"/>
                </a:lnTo>
                <a:lnTo>
                  <a:pt x="19446" y="536746"/>
                </a:lnTo>
                <a:lnTo>
                  <a:pt x="0" y="582104"/>
                </a:lnTo>
                <a:lnTo>
                  <a:pt x="785945" y="582104"/>
                </a:lnTo>
                <a:lnTo>
                  <a:pt x="785945" y="0"/>
                </a:lnTo>
                <a:close/>
              </a:path>
            </a:pathLst>
          </a:custGeom>
          <a:solidFill>
            <a:srgbClr val="2C5CA9"/>
          </a:solidFill>
        </p:spPr>
        <p:txBody>
          <a:bodyPr wrap="square" lIns="0" tIns="0" rIns="0" bIns="0" rtlCol="0"/>
          <a:lstStyle/>
          <a:p>
            <a:pPr defTabSz="915950">
              <a:defRPr/>
            </a:pPr>
            <a:endParaRPr sz="1802">
              <a:solidFill>
                <a:prstClr val="black"/>
              </a:solidFill>
              <a:latin typeface="Calibri"/>
            </a:endParaRPr>
          </a:p>
        </p:txBody>
      </p:sp>
      <p:grpSp>
        <p:nvGrpSpPr>
          <p:cNvPr id="12" name="object 12">
            <a:extLst>
              <a:ext uri="{FF2B5EF4-FFF2-40B4-BE49-F238E27FC236}">
                <a16:creationId xmlns:a16="http://schemas.microsoft.com/office/drawing/2014/main" id="{87DD33C5-308E-1004-4739-3E5F1999CC77}"/>
              </a:ext>
            </a:extLst>
          </p:cNvPr>
          <p:cNvGrpSpPr/>
          <p:nvPr/>
        </p:nvGrpSpPr>
        <p:grpSpPr>
          <a:xfrm>
            <a:off x="2829" y="6656956"/>
            <a:ext cx="12188254" cy="195262"/>
            <a:chOff x="0" y="6645376"/>
            <a:chExt cx="12168505" cy="194945"/>
          </a:xfrm>
        </p:grpSpPr>
        <p:sp>
          <p:nvSpPr>
            <p:cNvPr id="13" name="object 13">
              <a:extLst>
                <a:ext uri="{FF2B5EF4-FFF2-40B4-BE49-F238E27FC236}">
                  <a16:creationId xmlns:a16="http://schemas.microsoft.com/office/drawing/2014/main" id="{C554DF9C-E9E8-9E56-680B-CC0A7D969E63}"/>
                </a:ext>
              </a:extLst>
            </p:cNvPr>
            <p:cNvSpPr/>
            <p:nvPr/>
          </p:nvSpPr>
          <p:spPr>
            <a:xfrm>
              <a:off x="0" y="6645376"/>
              <a:ext cx="4050029" cy="194945"/>
            </a:xfrm>
            <a:custGeom>
              <a:avLst/>
              <a:gdLst/>
              <a:ahLst/>
              <a:cxnLst/>
              <a:rect l="l" t="t" r="r" b="b"/>
              <a:pathLst>
                <a:path w="4050029" h="194945">
                  <a:moveTo>
                    <a:pt x="4049890" y="0"/>
                  </a:moveTo>
                  <a:lnTo>
                    <a:pt x="0" y="0"/>
                  </a:lnTo>
                  <a:lnTo>
                    <a:pt x="0" y="194627"/>
                  </a:lnTo>
                  <a:lnTo>
                    <a:pt x="4049890" y="194627"/>
                  </a:lnTo>
                  <a:lnTo>
                    <a:pt x="4049890" y="0"/>
                  </a:lnTo>
                  <a:close/>
                </a:path>
              </a:pathLst>
            </a:custGeom>
            <a:solidFill>
              <a:srgbClr val="2C5CA9"/>
            </a:solidFill>
          </p:spPr>
          <p:txBody>
            <a:bodyPr wrap="square" lIns="0" tIns="0" rIns="0" bIns="0" rtlCol="0"/>
            <a:lstStyle/>
            <a:p>
              <a:pPr defTabSz="915950">
                <a:defRPr/>
              </a:pPr>
              <a:endParaRPr sz="1802">
                <a:solidFill>
                  <a:prstClr val="black"/>
                </a:solidFill>
                <a:latin typeface="Calibri"/>
              </a:endParaRPr>
            </a:p>
          </p:txBody>
        </p:sp>
        <p:sp>
          <p:nvSpPr>
            <p:cNvPr id="14" name="object 14">
              <a:extLst>
                <a:ext uri="{FF2B5EF4-FFF2-40B4-BE49-F238E27FC236}">
                  <a16:creationId xmlns:a16="http://schemas.microsoft.com/office/drawing/2014/main" id="{26C56C30-04B2-97D0-0CAA-E95238D5F69F}"/>
                </a:ext>
              </a:extLst>
            </p:cNvPr>
            <p:cNvSpPr/>
            <p:nvPr/>
          </p:nvSpPr>
          <p:spPr>
            <a:xfrm>
              <a:off x="4049890" y="6645376"/>
              <a:ext cx="4068445" cy="194945"/>
            </a:xfrm>
            <a:custGeom>
              <a:avLst/>
              <a:gdLst/>
              <a:ahLst/>
              <a:cxnLst/>
              <a:rect l="l" t="t" r="r" b="b"/>
              <a:pathLst>
                <a:path w="4068445" h="194945">
                  <a:moveTo>
                    <a:pt x="4068229" y="0"/>
                  </a:moveTo>
                  <a:lnTo>
                    <a:pt x="0" y="0"/>
                  </a:lnTo>
                  <a:lnTo>
                    <a:pt x="0" y="194627"/>
                  </a:lnTo>
                  <a:lnTo>
                    <a:pt x="4068229" y="194627"/>
                  </a:lnTo>
                  <a:lnTo>
                    <a:pt x="4068229" y="0"/>
                  </a:lnTo>
                  <a:close/>
                </a:path>
              </a:pathLst>
            </a:custGeom>
            <a:solidFill>
              <a:srgbClr val="149ED9"/>
            </a:solidFill>
          </p:spPr>
          <p:txBody>
            <a:bodyPr wrap="square" lIns="0" tIns="0" rIns="0" bIns="0" rtlCol="0"/>
            <a:lstStyle/>
            <a:p>
              <a:pPr defTabSz="915950">
                <a:defRPr/>
              </a:pPr>
              <a:endParaRPr sz="1802">
                <a:solidFill>
                  <a:prstClr val="black"/>
                </a:solidFill>
                <a:latin typeface="Calibri"/>
              </a:endParaRPr>
            </a:p>
          </p:txBody>
        </p:sp>
        <p:sp>
          <p:nvSpPr>
            <p:cNvPr id="15" name="object 15">
              <a:extLst>
                <a:ext uri="{FF2B5EF4-FFF2-40B4-BE49-F238E27FC236}">
                  <a16:creationId xmlns:a16="http://schemas.microsoft.com/office/drawing/2014/main" id="{8ECC07CB-C1E2-FF33-F7AA-87541AC65FF5}"/>
                </a:ext>
              </a:extLst>
            </p:cNvPr>
            <p:cNvSpPr/>
            <p:nvPr/>
          </p:nvSpPr>
          <p:spPr>
            <a:xfrm>
              <a:off x="8118119" y="6645376"/>
              <a:ext cx="4050029" cy="194945"/>
            </a:xfrm>
            <a:custGeom>
              <a:avLst/>
              <a:gdLst/>
              <a:ahLst/>
              <a:cxnLst/>
              <a:rect l="l" t="t" r="r" b="b"/>
              <a:pathLst>
                <a:path w="4050029" h="194945">
                  <a:moveTo>
                    <a:pt x="4049864" y="0"/>
                  </a:moveTo>
                  <a:lnTo>
                    <a:pt x="0" y="0"/>
                  </a:lnTo>
                  <a:lnTo>
                    <a:pt x="0" y="194627"/>
                  </a:lnTo>
                  <a:lnTo>
                    <a:pt x="4049864" y="194627"/>
                  </a:lnTo>
                  <a:lnTo>
                    <a:pt x="4049864" y="0"/>
                  </a:lnTo>
                  <a:close/>
                </a:path>
              </a:pathLst>
            </a:custGeom>
            <a:solidFill>
              <a:srgbClr val="F8D10A"/>
            </a:solidFill>
          </p:spPr>
          <p:txBody>
            <a:bodyPr wrap="square" lIns="0" tIns="0" rIns="0" bIns="0" rtlCol="0"/>
            <a:lstStyle/>
            <a:p>
              <a:pPr defTabSz="915950">
                <a:defRPr/>
              </a:pPr>
              <a:endParaRPr sz="1802">
                <a:solidFill>
                  <a:prstClr val="black"/>
                </a:solidFill>
                <a:latin typeface="Calibri"/>
              </a:endParaRPr>
            </a:p>
          </p:txBody>
        </p:sp>
      </p:grpSp>
      <p:pic>
        <p:nvPicPr>
          <p:cNvPr id="16" name="object 16">
            <a:extLst>
              <a:ext uri="{FF2B5EF4-FFF2-40B4-BE49-F238E27FC236}">
                <a16:creationId xmlns:a16="http://schemas.microsoft.com/office/drawing/2014/main" id="{56B37081-F41A-35F1-9EB7-AAA457FE863B}"/>
              </a:ext>
            </a:extLst>
          </p:cNvPr>
          <p:cNvPicPr/>
          <p:nvPr/>
        </p:nvPicPr>
        <p:blipFill>
          <a:blip r:embed="rId3" cstate="print"/>
          <a:stretch>
            <a:fillRect/>
          </a:stretch>
        </p:blipFill>
        <p:spPr>
          <a:xfrm>
            <a:off x="295401" y="202392"/>
            <a:ext cx="272751" cy="325927"/>
          </a:xfrm>
          <a:prstGeom prst="rect">
            <a:avLst/>
          </a:prstGeom>
        </p:spPr>
      </p:pic>
      <p:sp>
        <p:nvSpPr>
          <p:cNvPr id="44" name="object 44">
            <a:extLst>
              <a:ext uri="{FF2B5EF4-FFF2-40B4-BE49-F238E27FC236}">
                <a16:creationId xmlns:a16="http://schemas.microsoft.com/office/drawing/2014/main" id="{54182BE1-8C64-AEFC-F6EB-1E6877F3FFEA}"/>
              </a:ext>
            </a:extLst>
          </p:cNvPr>
          <p:cNvSpPr txBox="1">
            <a:spLocks noGrp="1"/>
          </p:cNvSpPr>
          <p:nvPr>
            <p:ph type="title"/>
          </p:nvPr>
        </p:nvSpPr>
        <p:spPr>
          <a:xfrm>
            <a:off x="696693" y="98937"/>
            <a:ext cx="7532414" cy="444431"/>
          </a:xfrm>
          <a:prstGeom prst="rect">
            <a:avLst/>
          </a:prstGeom>
        </p:spPr>
        <p:txBody>
          <a:bodyPr vert="horz" wrap="square" lIns="0" tIns="12721" rIns="0" bIns="0" rtlCol="0">
            <a:spAutoFit/>
          </a:bodyPr>
          <a:lstStyle/>
          <a:p>
            <a:pPr marL="12721">
              <a:spcBef>
                <a:spcPts val="100"/>
              </a:spcBef>
            </a:pPr>
            <a:r>
              <a:rPr lang="en-US" sz="2804" spc="-259" dirty="0">
                <a:solidFill>
                  <a:srgbClr val="0070C0"/>
                </a:solidFill>
                <a:latin typeface="Trebuchet MS"/>
                <a:cs typeface="Trebuchet MS"/>
              </a:rPr>
              <a:t>Net Lending / Borrowing</a:t>
            </a:r>
            <a:endParaRPr sz="2804" dirty="0">
              <a:solidFill>
                <a:srgbClr val="0070C0"/>
              </a:solidFill>
              <a:latin typeface="Trebuchet MS"/>
              <a:cs typeface="Trebuchet MS"/>
            </a:endParaRPr>
          </a:p>
        </p:txBody>
      </p:sp>
      <p:sp>
        <p:nvSpPr>
          <p:cNvPr id="4" name="TextBox 3">
            <a:extLst>
              <a:ext uri="{FF2B5EF4-FFF2-40B4-BE49-F238E27FC236}">
                <a16:creationId xmlns:a16="http://schemas.microsoft.com/office/drawing/2014/main" id="{B41485A1-9FB3-5E6C-CC3C-0B682C14A34A}"/>
              </a:ext>
            </a:extLst>
          </p:cNvPr>
          <p:cNvSpPr txBox="1"/>
          <p:nvPr/>
        </p:nvSpPr>
        <p:spPr>
          <a:xfrm>
            <a:off x="5923388" y="993745"/>
            <a:ext cx="6146469" cy="5433154"/>
          </a:xfrm>
          <a:prstGeom prst="rect">
            <a:avLst/>
          </a:prstGeom>
          <a:noFill/>
          <a:ln>
            <a:solidFill>
              <a:schemeClr val="accent1">
                <a:lumMod val="20000"/>
                <a:lumOff val="80000"/>
              </a:schemeClr>
            </a:solidFill>
          </a:ln>
        </p:spPr>
        <p:txBody>
          <a:bodyPr wrap="square" rtlCol="0">
            <a:spAutoFit/>
          </a:bodyPr>
          <a:lstStyle/>
          <a:p>
            <a:pPr marL="285692" indent="-285692" defTabSz="914214">
              <a:buClr>
                <a:srgbClr val="00B0F0"/>
              </a:buClr>
              <a:buFont typeface="Wingdings" panose="05000000000000000000" pitchFamily="2" charset="2"/>
              <a:buChar char="q"/>
            </a:pPr>
            <a:r>
              <a:rPr lang="en-US" sz="1600" b="1" dirty="0">
                <a:solidFill>
                  <a:prstClr val="black"/>
                </a:solidFill>
                <a:latin typeface="Bookman Old Style" panose="02050604050505020204" pitchFamily="18" charset="0"/>
              </a:rPr>
              <a:t>The net deficit (including grants) for July-December 2024/25 was FRW 466.2 billion.</a:t>
            </a:r>
          </a:p>
          <a:p>
            <a:pPr marL="285692" indent="-285692" defTabSz="914214">
              <a:buClr>
                <a:srgbClr val="00B0F0"/>
              </a:buClr>
              <a:buFont typeface="Wingdings" panose="05000000000000000000" pitchFamily="2" charset="2"/>
              <a:buChar char="q"/>
            </a:pPr>
            <a:endParaRPr lang="en-US" sz="1600" b="1" dirty="0">
              <a:solidFill>
                <a:prstClr val="black"/>
              </a:solidFill>
              <a:latin typeface="Bookman Old Style" panose="02050604050505020204" pitchFamily="18" charset="0"/>
            </a:endParaRPr>
          </a:p>
          <a:p>
            <a:pPr marL="285692" indent="-285692" defTabSz="914214">
              <a:buClr>
                <a:srgbClr val="00B0F0"/>
              </a:buClr>
              <a:buFont typeface="Wingdings" panose="05000000000000000000" pitchFamily="2" charset="2"/>
              <a:buChar char="q"/>
            </a:pPr>
            <a:endParaRPr lang="en-US" sz="1600" dirty="0">
              <a:solidFill>
                <a:prstClr val="black"/>
              </a:solidFill>
              <a:latin typeface="Bookman Old Style" panose="02050604050505020204" pitchFamily="18" charset="0"/>
            </a:endParaRPr>
          </a:p>
          <a:p>
            <a:pPr marL="285692" indent="-285692" defTabSz="914214">
              <a:buClr>
                <a:srgbClr val="00B0F0"/>
              </a:buClr>
              <a:buFont typeface="Wingdings" panose="05000000000000000000" pitchFamily="2" charset="2"/>
              <a:buChar char="q"/>
            </a:pPr>
            <a:r>
              <a:rPr lang="en-US" sz="1600" b="1" dirty="0">
                <a:solidFill>
                  <a:prstClr val="black"/>
                </a:solidFill>
                <a:latin typeface="Bookman Old Style" panose="02050604050505020204" pitchFamily="18" charset="0"/>
              </a:rPr>
              <a:t>The overall Deficit (including grants) was FRW 577.6 Billion. </a:t>
            </a:r>
            <a:r>
              <a:rPr lang="en-US" sz="1600" dirty="0">
                <a:solidFill>
                  <a:prstClr val="black"/>
                </a:solidFill>
                <a:latin typeface="Bookman Old Style" panose="02050604050505020204" pitchFamily="18" charset="0"/>
              </a:rPr>
              <a:t>This was 26.9 bln lower compared to October 2024 Review.  </a:t>
            </a:r>
          </a:p>
          <a:p>
            <a:pPr marL="285692" indent="-285692" defTabSz="914214">
              <a:buClr>
                <a:srgbClr val="00B0F0"/>
              </a:buClr>
              <a:buFont typeface="Wingdings" panose="05000000000000000000" pitchFamily="2" charset="2"/>
              <a:buChar char="q"/>
            </a:pPr>
            <a:endParaRPr lang="en-US" sz="1600" dirty="0">
              <a:solidFill>
                <a:prstClr val="black"/>
              </a:solidFill>
              <a:latin typeface="Bookman Old Style" panose="02050604050505020204" pitchFamily="18" charset="0"/>
            </a:endParaRPr>
          </a:p>
          <a:p>
            <a:pPr marL="285692" indent="-285692" defTabSz="914214">
              <a:buClr>
                <a:srgbClr val="00B0F0"/>
              </a:buClr>
              <a:buFont typeface="Wingdings" panose="05000000000000000000" pitchFamily="2" charset="2"/>
              <a:buChar char="q"/>
            </a:pPr>
            <a:endParaRPr lang="en-US" sz="1600" dirty="0">
              <a:solidFill>
                <a:prstClr val="black"/>
              </a:solidFill>
              <a:latin typeface="Bookman Old Style" panose="02050604050505020204" pitchFamily="18" charset="0"/>
            </a:endParaRPr>
          </a:p>
          <a:p>
            <a:pPr marL="285692" indent="-285692" defTabSz="914214">
              <a:buClr>
                <a:srgbClr val="00B0F0"/>
              </a:buClr>
              <a:buFont typeface="Wingdings" panose="05000000000000000000" pitchFamily="2" charset="2"/>
              <a:buChar char="q"/>
            </a:pPr>
            <a:r>
              <a:rPr lang="en-US" sz="1600" b="1" dirty="0">
                <a:solidFill>
                  <a:prstClr val="black"/>
                </a:solidFill>
                <a:latin typeface="Bookman Old Style" panose="02050604050505020204" pitchFamily="18" charset="0"/>
              </a:rPr>
              <a:t>Deficit</a:t>
            </a:r>
            <a:r>
              <a:rPr lang="en-US" sz="1600" dirty="0">
                <a:solidFill>
                  <a:prstClr val="black"/>
                </a:solidFill>
                <a:latin typeface="Bookman Old Style" panose="02050604050505020204" pitchFamily="18" charset="0"/>
              </a:rPr>
              <a:t> was financed by net incurrence of liabilities ( FRW 1281.0 bln ) which was higher than projected due to higher-than- expected budget and project loan disbursement. </a:t>
            </a:r>
          </a:p>
          <a:p>
            <a:pPr marL="285692" indent="-285692" defTabSz="914214">
              <a:buClr>
                <a:srgbClr val="00B0F0"/>
              </a:buClr>
              <a:buFont typeface="Wingdings" panose="05000000000000000000" pitchFamily="2" charset="2"/>
              <a:buChar char="q"/>
            </a:pPr>
            <a:endParaRPr lang="en-US" sz="1600" dirty="0">
              <a:solidFill>
                <a:prstClr val="black"/>
              </a:solidFill>
              <a:latin typeface="Bookman Old Style" panose="02050604050505020204" pitchFamily="18" charset="0"/>
            </a:endParaRPr>
          </a:p>
          <a:p>
            <a:pPr marL="285692" indent="-285692" defTabSz="914214">
              <a:buClr>
                <a:srgbClr val="00B0F0"/>
              </a:buClr>
              <a:buFont typeface="Wingdings" panose="05000000000000000000" pitchFamily="2" charset="2"/>
              <a:buChar char="q"/>
            </a:pPr>
            <a:r>
              <a:rPr lang="en-US" sz="1600" dirty="0">
                <a:solidFill>
                  <a:prstClr val="black"/>
                </a:solidFill>
                <a:latin typeface="Bookman Old Style" panose="02050604050505020204" pitchFamily="18" charset="0"/>
              </a:rPr>
              <a:t> Net acquisition of financial assets (FRW 784.3 bln) driven by build up of currency and deposit account due to higher disbursement accrued during the end of December 2024.</a:t>
            </a:r>
          </a:p>
          <a:p>
            <a:pPr marL="285692" indent="-285692" defTabSz="914214">
              <a:buClr>
                <a:srgbClr val="00B0F0"/>
              </a:buClr>
              <a:buFont typeface="Wingdings" panose="05000000000000000000" pitchFamily="2" charset="2"/>
              <a:buChar char="q"/>
            </a:pPr>
            <a:endParaRPr lang="en-US" sz="1600" dirty="0">
              <a:solidFill>
                <a:prstClr val="black"/>
              </a:solidFill>
              <a:latin typeface="Bookman Old Style" panose="02050604050505020204" pitchFamily="18" charset="0"/>
            </a:endParaRPr>
          </a:p>
          <a:p>
            <a:pPr marL="285692" lvl="5" indent="-285692" algn="just" defTabSz="915950">
              <a:spcBef>
                <a:spcPts val="601"/>
              </a:spcBef>
              <a:spcAft>
                <a:spcPts val="601"/>
              </a:spcAft>
              <a:buClr>
                <a:srgbClr val="00B0F0"/>
              </a:buClr>
              <a:buFont typeface="Wingdings" panose="05000000000000000000" pitchFamily="2" charset="2"/>
              <a:buChar char="v"/>
            </a:pPr>
            <a:endParaRPr lang="en-US" sz="1403" dirty="0">
              <a:solidFill>
                <a:prstClr val="black"/>
              </a:solidFill>
              <a:latin typeface="Bookman Old Style" panose="02050604050505020204" pitchFamily="18" charset="0"/>
            </a:endParaRPr>
          </a:p>
          <a:p>
            <a:pPr marL="285692" lvl="5" indent="-285692" algn="just" defTabSz="915950">
              <a:spcBef>
                <a:spcPts val="601"/>
              </a:spcBef>
              <a:spcAft>
                <a:spcPts val="601"/>
              </a:spcAft>
              <a:buClr>
                <a:srgbClr val="00B0F0"/>
              </a:buClr>
              <a:buFont typeface="Wingdings" panose="05000000000000000000" pitchFamily="2" charset="2"/>
              <a:buChar char="v"/>
            </a:pPr>
            <a:endParaRPr lang="en-US" sz="1403" dirty="0">
              <a:solidFill>
                <a:prstClr val="black"/>
              </a:solidFill>
              <a:latin typeface="Bookman Old Style" panose="02050604050505020204" pitchFamily="18" charset="0"/>
            </a:endParaRPr>
          </a:p>
        </p:txBody>
      </p:sp>
      <p:pic>
        <p:nvPicPr>
          <p:cNvPr id="3" name="Picture 2">
            <a:extLst>
              <a:ext uri="{FF2B5EF4-FFF2-40B4-BE49-F238E27FC236}">
                <a16:creationId xmlns:a16="http://schemas.microsoft.com/office/drawing/2014/main" id="{C255F967-14E5-35A0-A383-A8C86A768663}"/>
              </a:ext>
            </a:extLst>
          </p:cNvPr>
          <p:cNvPicPr>
            <a:picLocks noChangeAspect="1"/>
          </p:cNvPicPr>
          <p:nvPr/>
        </p:nvPicPr>
        <p:blipFill>
          <a:blip r:embed="rId4"/>
          <a:stretch>
            <a:fillRect/>
          </a:stretch>
        </p:blipFill>
        <p:spPr>
          <a:xfrm>
            <a:off x="122142" y="583340"/>
            <a:ext cx="5681932" cy="6088667"/>
          </a:xfrm>
          <a:prstGeom prst="rect">
            <a:avLst/>
          </a:prstGeom>
          <a:ln>
            <a:solidFill>
              <a:schemeClr val="accent1">
                <a:lumMod val="20000"/>
                <a:lumOff val="80000"/>
              </a:schemeClr>
            </a:solidFill>
          </a:ln>
        </p:spPr>
      </p:pic>
    </p:spTree>
    <p:extLst>
      <p:ext uri="{BB962C8B-B14F-4D97-AF65-F5344CB8AC3E}">
        <p14:creationId xmlns:p14="http://schemas.microsoft.com/office/powerpoint/2010/main" val="156880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11404569" y="391250"/>
            <a:ext cx="787588" cy="518485"/>
          </a:xfrm>
          <a:custGeom>
            <a:avLst/>
            <a:gdLst/>
            <a:ahLst/>
            <a:cxnLst/>
            <a:rect l="l" t="t" r="r" b="b"/>
            <a:pathLst>
              <a:path w="786129" h="582294">
                <a:moveTo>
                  <a:pt x="785945" y="0"/>
                </a:moveTo>
                <a:lnTo>
                  <a:pt x="2146" y="0"/>
                </a:lnTo>
                <a:lnTo>
                  <a:pt x="20952" y="44715"/>
                </a:lnTo>
                <a:lnTo>
                  <a:pt x="36652" y="90958"/>
                </a:lnTo>
                <a:lnTo>
                  <a:pt x="49106" y="138603"/>
                </a:lnTo>
                <a:lnTo>
                  <a:pt x="58173" y="187522"/>
                </a:lnTo>
                <a:lnTo>
                  <a:pt x="63716" y="237591"/>
                </a:lnTo>
                <a:lnTo>
                  <a:pt x="65595" y="288683"/>
                </a:lnTo>
                <a:lnTo>
                  <a:pt x="63654" y="340682"/>
                </a:lnTo>
                <a:lnTo>
                  <a:pt x="57925" y="391623"/>
                </a:lnTo>
                <a:lnTo>
                  <a:pt x="48552" y="441371"/>
                </a:lnTo>
                <a:lnTo>
                  <a:pt x="35678" y="489790"/>
                </a:lnTo>
                <a:lnTo>
                  <a:pt x="19446" y="536746"/>
                </a:lnTo>
                <a:lnTo>
                  <a:pt x="0" y="582104"/>
                </a:lnTo>
                <a:lnTo>
                  <a:pt x="785945" y="582104"/>
                </a:lnTo>
                <a:lnTo>
                  <a:pt x="785945" y="0"/>
                </a:lnTo>
                <a:close/>
              </a:path>
            </a:pathLst>
          </a:custGeom>
          <a:solidFill>
            <a:srgbClr val="2C5CA9"/>
          </a:solidFill>
        </p:spPr>
        <p:txBody>
          <a:bodyPr wrap="square" lIns="0" tIns="0" rIns="0" bIns="0" rtlCol="0"/>
          <a:lstStyle/>
          <a:p>
            <a:pPr defTabSz="916137">
              <a:buClrTx/>
              <a:defRPr/>
            </a:pPr>
            <a:endParaRPr sz="1803" kern="1200">
              <a:solidFill>
                <a:prstClr val="black"/>
              </a:solidFill>
              <a:latin typeface="Calibri"/>
              <a:ea typeface="+mn-ea"/>
              <a:cs typeface="+mn-cs"/>
            </a:endParaRPr>
          </a:p>
        </p:txBody>
      </p:sp>
      <p:grpSp>
        <p:nvGrpSpPr>
          <p:cNvPr id="12" name="object 12"/>
          <p:cNvGrpSpPr/>
          <p:nvPr/>
        </p:nvGrpSpPr>
        <p:grpSpPr>
          <a:xfrm>
            <a:off x="-10713" y="6673379"/>
            <a:ext cx="12191081" cy="195307"/>
            <a:chOff x="0" y="6645376"/>
            <a:chExt cx="12168505" cy="194945"/>
          </a:xfrm>
        </p:grpSpPr>
        <p:sp>
          <p:nvSpPr>
            <p:cNvPr id="13" name="object 13"/>
            <p:cNvSpPr/>
            <p:nvPr/>
          </p:nvSpPr>
          <p:spPr>
            <a:xfrm>
              <a:off x="0" y="6645376"/>
              <a:ext cx="4050029" cy="194945"/>
            </a:xfrm>
            <a:custGeom>
              <a:avLst/>
              <a:gdLst/>
              <a:ahLst/>
              <a:cxnLst/>
              <a:rect l="l" t="t" r="r" b="b"/>
              <a:pathLst>
                <a:path w="4050029" h="194945">
                  <a:moveTo>
                    <a:pt x="4049890" y="0"/>
                  </a:moveTo>
                  <a:lnTo>
                    <a:pt x="0" y="0"/>
                  </a:lnTo>
                  <a:lnTo>
                    <a:pt x="0" y="194627"/>
                  </a:lnTo>
                  <a:lnTo>
                    <a:pt x="4049890" y="194627"/>
                  </a:lnTo>
                  <a:lnTo>
                    <a:pt x="4049890" y="0"/>
                  </a:lnTo>
                  <a:close/>
                </a:path>
              </a:pathLst>
            </a:custGeom>
            <a:solidFill>
              <a:srgbClr val="2C5CA9"/>
            </a:solidFill>
          </p:spPr>
          <p:txBody>
            <a:bodyPr wrap="square" lIns="0" tIns="0" rIns="0" bIns="0" rtlCol="0"/>
            <a:lstStyle/>
            <a:p>
              <a:pPr defTabSz="916137">
                <a:buClrTx/>
                <a:defRPr/>
              </a:pPr>
              <a:endParaRPr sz="1803" kern="1200">
                <a:solidFill>
                  <a:prstClr val="black"/>
                </a:solidFill>
                <a:latin typeface="Calibri"/>
                <a:ea typeface="+mn-ea"/>
                <a:cs typeface="+mn-cs"/>
              </a:endParaRPr>
            </a:p>
          </p:txBody>
        </p:sp>
        <p:sp>
          <p:nvSpPr>
            <p:cNvPr id="14" name="object 14"/>
            <p:cNvSpPr/>
            <p:nvPr/>
          </p:nvSpPr>
          <p:spPr>
            <a:xfrm>
              <a:off x="4049890" y="6645376"/>
              <a:ext cx="4068445" cy="194945"/>
            </a:xfrm>
            <a:custGeom>
              <a:avLst/>
              <a:gdLst/>
              <a:ahLst/>
              <a:cxnLst/>
              <a:rect l="l" t="t" r="r" b="b"/>
              <a:pathLst>
                <a:path w="4068445" h="194945">
                  <a:moveTo>
                    <a:pt x="4068229" y="0"/>
                  </a:moveTo>
                  <a:lnTo>
                    <a:pt x="0" y="0"/>
                  </a:lnTo>
                  <a:lnTo>
                    <a:pt x="0" y="194627"/>
                  </a:lnTo>
                  <a:lnTo>
                    <a:pt x="4068229" y="194627"/>
                  </a:lnTo>
                  <a:lnTo>
                    <a:pt x="4068229" y="0"/>
                  </a:lnTo>
                  <a:close/>
                </a:path>
              </a:pathLst>
            </a:custGeom>
            <a:solidFill>
              <a:srgbClr val="149ED9"/>
            </a:solidFill>
          </p:spPr>
          <p:txBody>
            <a:bodyPr wrap="square" lIns="0" tIns="0" rIns="0" bIns="0" rtlCol="0"/>
            <a:lstStyle/>
            <a:p>
              <a:pPr defTabSz="916137">
                <a:buClrTx/>
                <a:defRPr/>
              </a:pPr>
              <a:endParaRPr sz="1803" kern="1200">
                <a:solidFill>
                  <a:prstClr val="black"/>
                </a:solidFill>
                <a:latin typeface="Calibri"/>
                <a:ea typeface="+mn-ea"/>
                <a:cs typeface="+mn-cs"/>
              </a:endParaRPr>
            </a:p>
          </p:txBody>
        </p:sp>
        <p:sp>
          <p:nvSpPr>
            <p:cNvPr id="15" name="object 15"/>
            <p:cNvSpPr/>
            <p:nvPr/>
          </p:nvSpPr>
          <p:spPr>
            <a:xfrm>
              <a:off x="8118119" y="6645376"/>
              <a:ext cx="4050029" cy="194945"/>
            </a:xfrm>
            <a:custGeom>
              <a:avLst/>
              <a:gdLst/>
              <a:ahLst/>
              <a:cxnLst/>
              <a:rect l="l" t="t" r="r" b="b"/>
              <a:pathLst>
                <a:path w="4050029" h="194945">
                  <a:moveTo>
                    <a:pt x="4049864" y="0"/>
                  </a:moveTo>
                  <a:lnTo>
                    <a:pt x="0" y="0"/>
                  </a:lnTo>
                  <a:lnTo>
                    <a:pt x="0" y="194627"/>
                  </a:lnTo>
                  <a:lnTo>
                    <a:pt x="4049864" y="194627"/>
                  </a:lnTo>
                  <a:lnTo>
                    <a:pt x="4049864" y="0"/>
                  </a:lnTo>
                  <a:close/>
                </a:path>
              </a:pathLst>
            </a:custGeom>
            <a:solidFill>
              <a:srgbClr val="F8D10A"/>
            </a:solidFill>
          </p:spPr>
          <p:txBody>
            <a:bodyPr wrap="square" lIns="0" tIns="0" rIns="0" bIns="0" rtlCol="0"/>
            <a:lstStyle/>
            <a:p>
              <a:pPr defTabSz="916137">
                <a:buClrTx/>
                <a:defRPr/>
              </a:pPr>
              <a:endParaRPr sz="1803" kern="1200">
                <a:solidFill>
                  <a:prstClr val="black"/>
                </a:solidFill>
                <a:latin typeface="Calibri"/>
                <a:ea typeface="+mn-ea"/>
                <a:cs typeface="+mn-cs"/>
              </a:endParaRPr>
            </a:p>
          </p:txBody>
        </p:sp>
      </p:grpSp>
      <p:pic>
        <p:nvPicPr>
          <p:cNvPr id="16" name="object 16"/>
          <p:cNvPicPr/>
          <p:nvPr/>
        </p:nvPicPr>
        <p:blipFill>
          <a:blip r:embed="rId3" cstate="print"/>
          <a:stretch>
            <a:fillRect/>
          </a:stretch>
        </p:blipFill>
        <p:spPr>
          <a:xfrm>
            <a:off x="294056" y="201643"/>
            <a:ext cx="272814" cy="326002"/>
          </a:xfrm>
          <a:prstGeom prst="rect">
            <a:avLst/>
          </a:prstGeom>
        </p:spPr>
      </p:pic>
      <p:sp>
        <p:nvSpPr>
          <p:cNvPr id="44" name="object 44"/>
          <p:cNvSpPr txBox="1">
            <a:spLocks noGrp="1"/>
          </p:cNvSpPr>
          <p:nvPr>
            <p:ph type="title"/>
          </p:nvPr>
        </p:nvSpPr>
        <p:spPr>
          <a:xfrm>
            <a:off x="675762" y="86968"/>
            <a:ext cx="4713491" cy="444534"/>
          </a:xfrm>
          <a:prstGeom prst="rect">
            <a:avLst/>
          </a:prstGeom>
        </p:spPr>
        <p:txBody>
          <a:bodyPr vert="horz" wrap="square" lIns="0" tIns="12724" rIns="0" bIns="0" rtlCol="0">
            <a:spAutoFit/>
          </a:bodyPr>
          <a:lstStyle/>
          <a:p>
            <a:pPr marL="12724">
              <a:spcBef>
                <a:spcPts val="100"/>
              </a:spcBef>
            </a:pPr>
            <a:r>
              <a:rPr lang="en-US" sz="2805" spc="-260" dirty="0">
                <a:solidFill>
                  <a:srgbClr val="0070C0"/>
                </a:solidFill>
                <a:latin typeface="Trebuchet MS"/>
                <a:cs typeface="Trebuchet MS"/>
              </a:rPr>
              <a:t>Fiscal targets – Medium-Term</a:t>
            </a:r>
            <a:endParaRPr sz="2805" dirty="0">
              <a:solidFill>
                <a:srgbClr val="0070C0"/>
              </a:solidFill>
              <a:latin typeface="Trebuchet MS"/>
              <a:cs typeface="Trebuchet MS"/>
            </a:endParaRPr>
          </a:p>
        </p:txBody>
      </p:sp>
      <p:sp>
        <p:nvSpPr>
          <p:cNvPr id="4" name="TextBox 3">
            <a:extLst>
              <a:ext uri="{FF2B5EF4-FFF2-40B4-BE49-F238E27FC236}">
                <a16:creationId xmlns:a16="http://schemas.microsoft.com/office/drawing/2014/main" id="{3061C452-F894-3C09-6C07-01DC4D902C4E}"/>
              </a:ext>
            </a:extLst>
          </p:cNvPr>
          <p:cNvSpPr txBox="1"/>
          <p:nvPr/>
        </p:nvSpPr>
        <p:spPr>
          <a:xfrm>
            <a:off x="6630390" y="591732"/>
            <a:ext cx="5151105" cy="5702395"/>
          </a:xfrm>
          <a:prstGeom prst="rect">
            <a:avLst/>
          </a:prstGeom>
          <a:noFill/>
          <a:ln>
            <a:solidFill>
              <a:schemeClr val="accent1">
                <a:lumMod val="20000"/>
                <a:lumOff val="80000"/>
              </a:schemeClr>
            </a:solidFill>
          </a:ln>
        </p:spPr>
        <p:txBody>
          <a:bodyPr wrap="square" rtlCol="0">
            <a:spAutoFit/>
          </a:bodyPr>
          <a:lstStyle/>
          <a:p>
            <a:pPr marL="286837" indent="-286837" defTabSz="917878">
              <a:spcBef>
                <a:spcPts val="602"/>
              </a:spcBef>
              <a:spcAft>
                <a:spcPts val="602"/>
              </a:spcAft>
              <a:buClr>
                <a:srgbClr val="00B0F0"/>
              </a:buClr>
              <a:buFont typeface="Wingdings" panose="05000000000000000000" pitchFamily="2" charset="2"/>
              <a:buChar char="q"/>
              <a:defRPr/>
            </a:pPr>
            <a:r>
              <a:rPr lang="en-US" sz="1603" kern="1200" dirty="0">
                <a:latin typeface="Bookman Old Style" panose="02050604050505020204" pitchFamily="18" charset="0"/>
                <a:ea typeface="+mn-ea"/>
                <a:cs typeface="+mn-cs"/>
              </a:rPr>
              <a:t>The Budget for medium-term fiscal framework/projections reflects the </a:t>
            </a:r>
            <a:r>
              <a:rPr lang="en-US" sz="1603" b="1" kern="1200" dirty="0">
                <a:latin typeface="Bookman Old Style" panose="02050604050505020204" pitchFamily="18" charset="0"/>
                <a:ea typeface="+mn-ea"/>
                <a:cs typeface="+mn-cs"/>
              </a:rPr>
              <a:t>fiscal consolidation path which focuses on bringing debt to a sustainable level. </a:t>
            </a:r>
            <a:endParaRPr lang="en-US" sz="1603" kern="1200" dirty="0">
              <a:latin typeface="Bookman Old Style" panose="02050604050505020204" pitchFamily="18" charset="0"/>
              <a:ea typeface="+mn-ea"/>
              <a:cs typeface="+mn-cs"/>
            </a:endParaRPr>
          </a:p>
          <a:p>
            <a:pPr marL="286837" indent="-286837" defTabSz="917878">
              <a:spcBef>
                <a:spcPts val="602"/>
              </a:spcBef>
              <a:spcAft>
                <a:spcPts val="602"/>
              </a:spcAft>
              <a:buClr>
                <a:srgbClr val="00B0F0"/>
              </a:buClr>
              <a:buFont typeface="Wingdings" panose="05000000000000000000" pitchFamily="2" charset="2"/>
              <a:buChar char="q"/>
              <a:defRPr/>
            </a:pPr>
            <a:r>
              <a:rPr lang="en-US" sz="1603" b="1" kern="1200" dirty="0">
                <a:latin typeface="Bookman Old Style" panose="02050604050505020204" pitchFamily="18" charset="0"/>
                <a:ea typeface="+mn-ea"/>
                <a:cs typeface="+mn-cs"/>
              </a:rPr>
              <a:t>Gradual increase in tax revenue of 3% of GDP, in the medium term, </a:t>
            </a:r>
            <a:r>
              <a:rPr lang="en-US" sz="1603" kern="1200" dirty="0">
                <a:latin typeface="Bookman Old Style" panose="02050604050505020204" pitchFamily="18" charset="0"/>
                <a:ea typeface="+mn-ea"/>
                <a:cs typeface="+mn-cs"/>
              </a:rPr>
              <a:t>will be supported by the  </a:t>
            </a:r>
            <a:r>
              <a:rPr lang="en-US" sz="1603" b="1" kern="1200" dirty="0">
                <a:latin typeface="Bookman Old Style" panose="02050604050505020204" pitchFamily="18" charset="0"/>
                <a:ea typeface="+mn-ea"/>
                <a:cs typeface="+mn-cs"/>
              </a:rPr>
              <a:t>Medium-Term Revenue Strategy </a:t>
            </a:r>
            <a:r>
              <a:rPr lang="en-US" sz="1603" kern="1200" dirty="0">
                <a:latin typeface="Bookman Old Style" panose="02050604050505020204" pitchFamily="18" charset="0"/>
                <a:ea typeface="+mn-ea"/>
                <a:cs typeface="+mn-cs"/>
              </a:rPr>
              <a:t>(</a:t>
            </a:r>
            <a:r>
              <a:rPr lang="en-US" sz="1603" b="1" kern="1200" dirty="0">
                <a:latin typeface="Bookman Old Style" panose="02050604050505020204" pitchFamily="18" charset="0"/>
                <a:ea typeface="+mn-ea"/>
                <a:cs typeface="+mn-cs"/>
              </a:rPr>
              <a:t>MTRS) – 1 &amp; 2</a:t>
            </a:r>
            <a:r>
              <a:rPr lang="en-US" sz="1603" kern="1200" dirty="0">
                <a:latin typeface="Bookman Old Style" panose="02050604050505020204" pitchFamily="18" charset="0"/>
                <a:ea typeface="+mn-ea"/>
                <a:cs typeface="+mn-cs"/>
              </a:rPr>
              <a:t> yields and other administrative measures. </a:t>
            </a:r>
          </a:p>
          <a:p>
            <a:pPr marL="286837" indent="-286837" defTabSz="917878">
              <a:spcBef>
                <a:spcPts val="602"/>
              </a:spcBef>
              <a:spcAft>
                <a:spcPts val="602"/>
              </a:spcAft>
              <a:buClr>
                <a:srgbClr val="00B0F0"/>
              </a:buClr>
              <a:buFont typeface="Wingdings" panose="05000000000000000000" pitchFamily="2" charset="2"/>
              <a:buChar char="q"/>
              <a:defRPr/>
            </a:pPr>
            <a:r>
              <a:rPr lang="en-US" sz="1603" kern="1200" dirty="0">
                <a:latin typeface="Bookman Old Style" panose="02050604050505020204" pitchFamily="18" charset="0"/>
                <a:ea typeface="+mn-ea"/>
                <a:cs typeface="+mn-cs"/>
              </a:rPr>
              <a:t>Efforts for </a:t>
            </a:r>
            <a:r>
              <a:rPr lang="en-US" sz="1603" b="1" kern="1200" dirty="0">
                <a:latin typeface="Bookman Old Style" panose="02050604050505020204" pitchFamily="18" charset="0"/>
                <a:ea typeface="+mn-ea"/>
                <a:cs typeface="+mn-cs"/>
              </a:rPr>
              <a:t>fiscal consolidation </a:t>
            </a:r>
            <a:r>
              <a:rPr lang="en-US" sz="1603" kern="1200" dirty="0">
                <a:latin typeface="Bookman Old Style" panose="02050604050505020204" pitchFamily="18" charset="0"/>
                <a:ea typeface="+mn-ea"/>
                <a:cs typeface="+mn-cs"/>
              </a:rPr>
              <a:t>focus mainly on reducing </a:t>
            </a:r>
            <a:r>
              <a:rPr lang="en-US" sz="1603" b="1" kern="1200" dirty="0">
                <a:latin typeface="Bookman Old Style" panose="02050604050505020204" pitchFamily="18" charset="0"/>
                <a:ea typeface="+mn-ea"/>
                <a:cs typeface="+mn-cs"/>
              </a:rPr>
              <a:t>recurrent spending, government prioritization, etc.</a:t>
            </a:r>
          </a:p>
          <a:p>
            <a:pPr marL="286837" indent="-286837" defTabSz="917878">
              <a:spcBef>
                <a:spcPts val="602"/>
              </a:spcBef>
              <a:spcAft>
                <a:spcPts val="602"/>
              </a:spcAft>
              <a:buClr>
                <a:srgbClr val="00B0F0"/>
              </a:buClr>
              <a:buFont typeface="Wingdings" panose="05000000000000000000" pitchFamily="2" charset="2"/>
              <a:buChar char="q"/>
              <a:defRPr/>
            </a:pPr>
            <a:r>
              <a:rPr lang="en-US" sz="1603" kern="1200" dirty="0">
                <a:latin typeface="Bookman Old Style" panose="02050604050505020204" pitchFamily="18" charset="0"/>
                <a:ea typeface="+mn-ea"/>
                <a:cs typeface="+mn-cs"/>
              </a:rPr>
              <a:t>Maintain appropriate levels of </a:t>
            </a:r>
            <a:r>
              <a:rPr lang="en-US" sz="1603" b="1" kern="1200" dirty="0">
                <a:latin typeface="Bookman Old Style" panose="02050604050505020204" pitchFamily="18" charset="0"/>
                <a:ea typeface="+mn-ea"/>
                <a:cs typeface="+mn-cs"/>
              </a:rPr>
              <a:t>Capital spending </a:t>
            </a:r>
            <a:r>
              <a:rPr lang="en-US" sz="1603" kern="1200" dirty="0">
                <a:latin typeface="Bookman Old Style" panose="02050604050505020204" pitchFamily="18" charset="0"/>
                <a:ea typeface="+mn-ea"/>
                <a:cs typeface="+mn-cs"/>
              </a:rPr>
              <a:t>to continue supporting economic</a:t>
            </a:r>
            <a:r>
              <a:rPr lang="en-US" sz="1603" b="1" kern="1200" dirty="0">
                <a:latin typeface="Bookman Old Style" panose="02050604050505020204" pitchFamily="18" charset="0"/>
                <a:ea typeface="+mn-ea"/>
                <a:cs typeface="+mn-cs"/>
              </a:rPr>
              <a:t> growth, and development;</a:t>
            </a:r>
            <a:endParaRPr lang="en-US" sz="1603" kern="1200" dirty="0">
              <a:latin typeface="Bookman Old Style" panose="02050604050505020204" pitchFamily="18" charset="0"/>
              <a:ea typeface="+mn-ea"/>
              <a:cs typeface="+mn-cs"/>
            </a:endParaRPr>
          </a:p>
          <a:p>
            <a:pPr marL="286837" indent="-286837" defTabSz="917878">
              <a:spcBef>
                <a:spcPts val="602"/>
              </a:spcBef>
              <a:spcAft>
                <a:spcPts val="602"/>
              </a:spcAft>
              <a:buClr>
                <a:srgbClr val="00B0F0"/>
              </a:buClr>
              <a:buFont typeface="Wingdings" panose="05000000000000000000" pitchFamily="2" charset="2"/>
              <a:buChar char="q"/>
              <a:defRPr/>
            </a:pPr>
            <a:r>
              <a:rPr lang="en-US" sz="1603" kern="1200" dirty="0">
                <a:latin typeface="Bookman Old Style" panose="02050604050505020204" pitchFamily="18" charset="0"/>
                <a:ea typeface="+mn-ea"/>
                <a:cs typeface="+mn-cs"/>
              </a:rPr>
              <a:t>Continue </a:t>
            </a:r>
            <a:r>
              <a:rPr lang="en-US" sz="1603" b="1" kern="1200" dirty="0">
                <a:latin typeface="Bookman Old Style" panose="02050604050505020204" pitchFamily="18" charset="0"/>
                <a:ea typeface="+mn-ea"/>
                <a:cs typeface="+mn-cs"/>
              </a:rPr>
              <a:t>spending rationalization</a:t>
            </a:r>
            <a:r>
              <a:rPr lang="en-US" sz="1603" kern="1200" dirty="0">
                <a:latin typeface="Bookman Old Style" panose="02050604050505020204" pitchFamily="18" charset="0"/>
                <a:ea typeface="+mn-ea"/>
                <a:cs typeface="+mn-cs"/>
              </a:rPr>
              <a:t>, spending on priority projects, and effective costing. </a:t>
            </a:r>
          </a:p>
          <a:p>
            <a:pPr marL="286837" indent="-286837" defTabSz="917878">
              <a:spcBef>
                <a:spcPts val="602"/>
              </a:spcBef>
              <a:spcAft>
                <a:spcPts val="602"/>
              </a:spcAft>
              <a:buClr>
                <a:srgbClr val="00B0F0"/>
              </a:buClr>
              <a:buFont typeface="Wingdings" panose="05000000000000000000" pitchFamily="2" charset="2"/>
              <a:buChar char="q"/>
              <a:defRPr/>
            </a:pPr>
            <a:endParaRPr lang="en-US" sz="1603" dirty="0">
              <a:solidFill>
                <a:srgbClr val="FF0000"/>
              </a:solidFill>
              <a:latin typeface="Bookman Old Style" panose="02050604050505020204" pitchFamily="18" charset="0"/>
            </a:endParaRPr>
          </a:p>
          <a:p>
            <a:pPr defTabSz="917878">
              <a:spcBef>
                <a:spcPts val="602"/>
              </a:spcBef>
              <a:spcAft>
                <a:spcPts val="602"/>
              </a:spcAft>
              <a:buClr>
                <a:srgbClr val="00B0F0"/>
              </a:buClr>
              <a:defRPr/>
            </a:pPr>
            <a:endParaRPr lang="en-US" sz="1603" kern="1200" dirty="0">
              <a:solidFill>
                <a:srgbClr val="FF0000"/>
              </a:solidFill>
              <a:latin typeface="Bookman Old Style" panose="02050604050505020204" pitchFamily="18" charset="0"/>
              <a:ea typeface="+mn-ea"/>
              <a:cs typeface="+mn-cs"/>
            </a:endParaRPr>
          </a:p>
        </p:txBody>
      </p:sp>
      <p:pic>
        <p:nvPicPr>
          <p:cNvPr id="3" name="Picture 2">
            <a:extLst>
              <a:ext uri="{FF2B5EF4-FFF2-40B4-BE49-F238E27FC236}">
                <a16:creationId xmlns:a16="http://schemas.microsoft.com/office/drawing/2014/main" id="{EF318B20-ADCD-71BD-7C9A-4B2259727C9F}"/>
              </a:ext>
            </a:extLst>
          </p:cNvPr>
          <p:cNvPicPr>
            <a:picLocks noChangeAspect="1"/>
          </p:cNvPicPr>
          <p:nvPr/>
        </p:nvPicPr>
        <p:blipFill>
          <a:blip r:embed="rId4"/>
          <a:stretch>
            <a:fillRect/>
          </a:stretch>
        </p:blipFill>
        <p:spPr>
          <a:xfrm>
            <a:off x="188382" y="591732"/>
            <a:ext cx="6314017" cy="5981700"/>
          </a:xfrm>
          <a:prstGeom prst="rect">
            <a:avLst/>
          </a:prstGeom>
          <a:ln>
            <a:solidFill>
              <a:schemeClr val="accent1">
                <a:lumMod val="20000"/>
                <a:lumOff val="80000"/>
              </a:schemeClr>
            </a:solidFill>
          </a:ln>
        </p:spPr>
      </p:pic>
    </p:spTree>
    <p:extLst>
      <p:ext uri="{BB962C8B-B14F-4D97-AF65-F5344CB8AC3E}">
        <p14:creationId xmlns:p14="http://schemas.microsoft.com/office/powerpoint/2010/main" val="4034436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11404569" y="391250"/>
            <a:ext cx="787588" cy="583375"/>
          </a:xfrm>
          <a:custGeom>
            <a:avLst/>
            <a:gdLst/>
            <a:ahLst/>
            <a:cxnLst/>
            <a:rect l="l" t="t" r="r" b="b"/>
            <a:pathLst>
              <a:path w="786129" h="582294">
                <a:moveTo>
                  <a:pt x="785945" y="0"/>
                </a:moveTo>
                <a:lnTo>
                  <a:pt x="2146" y="0"/>
                </a:lnTo>
                <a:lnTo>
                  <a:pt x="20952" y="44715"/>
                </a:lnTo>
                <a:lnTo>
                  <a:pt x="36652" y="90958"/>
                </a:lnTo>
                <a:lnTo>
                  <a:pt x="49106" y="138603"/>
                </a:lnTo>
                <a:lnTo>
                  <a:pt x="58173" y="187522"/>
                </a:lnTo>
                <a:lnTo>
                  <a:pt x="63716" y="237591"/>
                </a:lnTo>
                <a:lnTo>
                  <a:pt x="65595" y="288683"/>
                </a:lnTo>
                <a:lnTo>
                  <a:pt x="63654" y="340682"/>
                </a:lnTo>
                <a:lnTo>
                  <a:pt x="57925" y="391623"/>
                </a:lnTo>
                <a:lnTo>
                  <a:pt x="48552" y="441371"/>
                </a:lnTo>
                <a:lnTo>
                  <a:pt x="35678" y="489790"/>
                </a:lnTo>
                <a:lnTo>
                  <a:pt x="19446" y="536746"/>
                </a:lnTo>
                <a:lnTo>
                  <a:pt x="0" y="582104"/>
                </a:lnTo>
                <a:lnTo>
                  <a:pt x="785945" y="582104"/>
                </a:lnTo>
                <a:lnTo>
                  <a:pt x="785945" y="0"/>
                </a:lnTo>
                <a:close/>
              </a:path>
            </a:pathLst>
          </a:custGeom>
          <a:solidFill>
            <a:srgbClr val="2C5CA9"/>
          </a:solidFill>
        </p:spPr>
        <p:txBody>
          <a:bodyPr wrap="square" lIns="0" tIns="0" rIns="0" bIns="0" rtlCol="0"/>
          <a:lstStyle/>
          <a:p>
            <a:pPr defTabSz="916137">
              <a:buClrTx/>
              <a:defRPr/>
            </a:pPr>
            <a:endParaRPr sz="1803" kern="1200">
              <a:solidFill>
                <a:prstClr val="black"/>
              </a:solidFill>
              <a:latin typeface="Calibri"/>
              <a:ea typeface="+mn-ea"/>
              <a:cs typeface="+mn-cs"/>
            </a:endParaRPr>
          </a:p>
        </p:txBody>
      </p:sp>
      <p:grpSp>
        <p:nvGrpSpPr>
          <p:cNvPr id="12" name="object 12"/>
          <p:cNvGrpSpPr/>
          <p:nvPr/>
        </p:nvGrpSpPr>
        <p:grpSpPr>
          <a:xfrm>
            <a:off x="1414" y="6657705"/>
            <a:ext cx="12191081" cy="195307"/>
            <a:chOff x="0" y="6645376"/>
            <a:chExt cx="12168505" cy="194945"/>
          </a:xfrm>
        </p:grpSpPr>
        <p:sp>
          <p:nvSpPr>
            <p:cNvPr id="13" name="object 13"/>
            <p:cNvSpPr/>
            <p:nvPr/>
          </p:nvSpPr>
          <p:spPr>
            <a:xfrm>
              <a:off x="0" y="6645376"/>
              <a:ext cx="4050029" cy="194945"/>
            </a:xfrm>
            <a:custGeom>
              <a:avLst/>
              <a:gdLst/>
              <a:ahLst/>
              <a:cxnLst/>
              <a:rect l="l" t="t" r="r" b="b"/>
              <a:pathLst>
                <a:path w="4050029" h="194945">
                  <a:moveTo>
                    <a:pt x="4049890" y="0"/>
                  </a:moveTo>
                  <a:lnTo>
                    <a:pt x="0" y="0"/>
                  </a:lnTo>
                  <a:lnTo>
                    <a:pt x="0" y="194627"/>
                  </a:lnTo>
                  <a:lnTo>
                    <a:pt x="4049890" y="194627"/>
                  </a:lnTo>
                  <a:lnTo>
                    <a:pt x="4049890" y="0"/>
                  </a:lnTo>
                  <a:close/>
                </a:path>
              </a:pathLst>
            </a:custGeom>
            <a:solidFill>
              <a:srgbClr val="2C5CA9"/>
            </a:solidFill>
          </p:spPr>
          <p:txBody>
            <a:bodyPr wrap="square" lIns="0" tIns="0" rIns="0" bIns="0" rtlCol="0"/>
            <a:lstStyle/>
            <a:p>
              <a:pPr defTabSz="916137">
                <a:buClrTx/>
                <a:defRPr/>
              </a:pPr>
              <a:endParaRPr sz="1803" kern="1200">
                <a:solidFill>
                  <a:prstClr val="black"/>
                </a:solidFill>
                <a:latin typeface="Calibri"/>
                <a:ea typeface="+mn-ea"/>
                <a:cs typeface="+mn-cs"/>
              </a:endParaRPr>
            </a:p>
          </p:txBody>
        </p:sp>
        <p:sp>
          <p:nvSpPr>
            <p:cNvPr id="14" name="object 14"/>
            <p:cNvSpPr/>
            <p:nvPr/>
          </p:nvSpPr>
          <p:spPr>
            <a:xfrm>
              <a:off x="4049890" y="6645376"/>
              <a:ext cx="4068445" cy="194945"/>
            </a:xfrm>
            <a:custGeom>
              <a:avLst/>
              <a:gdLst/>
              <a:ahLst/>
              <a:cxnLst/>
              <a:rect l="l" t="t" r="r" b="b"/>
              <a:pathLst>
                <a:path w="4068445" h="194945">
                  <a:moveTo>
                    <a:pt x="4068229" y="0"/>
                  </a:moveTo>
                  <a:lnTo>
                    <a:pt x="0" y="0"/>
                  </a:lnTo>
                  <a:lnTo>
                    <a:pt x="0" y="194627"/>
                  </a:lnTo>
                  <a:lnTo>
                    <a:pt x="4068229" y="194627"/>
                  </a:lnTo>
                  <a:lnTo>
                    <a:pt x="4068229" y="0"/>
                  </a:lnTo>
                  <a:close/>
                </a:path>
              </a:pathLst>
            </a:custGeom>
            <a:solidFill>
              <a:srgbClr val="149ED9"/>
            </a:solidFill>
          </p:spPr>
          <p:txBody>
            <a:bodyPr wrap="square" lIns="0" tIns="0" rIns="0" bIns="0" rtlCol="0"/>
            <a:lstStyle/>
            <a:p>
              <a:pPr defTabSz="916137">
                <a:buClrTx/>
                <a:defRPr/>
              </a:pPr>
              <a:endParaRPr sz="1803" kern="1200">
                <a:solidFill>
                  <a:prstClr val="black"/>
                </a:solidFill>
                <a:latin typeface="Calibri"/>
                <a:ea typeface="+mn-ea"/>
                <a:cs typeface="+mn-cs"/>
              </a:endParaRPr>
            </a:p>
          </p:txBody>
        </p:sp>
        <p:sp>
          <p:nvSpPr>
            <p:cNvPr id="15" name="object 15"/>
            <p:cNvSpPr/>
            <p:nvPr/>
          </p:nvSpPr>
          <p:spPr>
            <a:xfrm>
              <a:off x="8118119" y="6645376"/>
              <a:ext cx="4050029" cy="194945"/>
            </a:xfrm>
            <a:custGeom>
              <a:avLst/>
              <a:gdLst/>
              <a:ahLst/>
              <a:cxnLst/>
              <a:rect l="l" t="t" r="r" b="b"/>
              <a:pathLst>
                <a:path w="4050029" h="194945">
                  <a:moveTo>
                    <a:pt x="4049864" y="0"/>
                  </a:moveTo>
                  <a:lnTo>
                    <a:pt x="0" y="0"/>
                  </a:lnTo>
                  <a:lnTo>
                    <a:pt x="0" y="194627"/>
                  </a:lnTo>
                  <a:lnTo>
                    <a:pt x="4049864" y="194627"/>
                  </a:lnTo>
                  <a:lnTo>
                    <a:pt x="4049864" y="0"/>
                  </a:lnTo>
                  <a:close/>
                </a:path>
              </a:pathLst>
            </a:custGeom>
            <a:solidFill>
              <a:srgbClr val="F8D10A"/>
            </a:solidFill>
          </p:spPr>
          <p:txBody>
            <a:bodyPr wrap="square" lIns="0" tIns="0" rIns="0" bIns="0" rtlCol="0"/>
            <a:lstStyle/>
            <a:p>
              <a:pPr defTabSz="916137">
                <a:buClrTx/>
                <a:defRPr/>
              </a:pPr>
              <a:endParaRPr sz="1803" kern="1200">
                <a:solidFill>
                  <a:prstClr val="black"/>
                </a:solidFill>
                <a:latin typeface="Calibri"/>
                <a:ea typeface="+mn-ea"/>
                <a:cs typeface="+mn-cs"/>
              </a:endParaRPr>
            </a:p>
          </p:txBody>
        </p:sp>
      </p:grpSp>
      <p:pic>
        <p:nvPicPr>
          <p:cNvPr id="16" name="object 16"/>
          <p:cNvPicPr/>
          <p:nvPr/>
        </p:nvPicPr>
        <p:blipFill>
          <a:blip r:embed="rId3" cstate="print"/>
          <a:stretch>
            <a:fillRect/>
          </a:stretch>
        </p:blipFill>
        <p:spPr>
          <a:xfrm>
            <a:off x="294056" y="201643"/>
            <a:ext cx="272814" cy="326002"/>
          </a:xfrm>
          <a:prstGeom prst="rect">
            <a:avLst/>
          </a:prstGeom>
        </p:spPr>
      </p:pic>
      <p:sp>
        <p:nvSpPr>
          <p:cNvPr id="44" name="object 44"/>
          <p:cNvSpPr txBox="1">
            <a:spLocks noGrp="1"/>
          </p:cNvSpPr>
          <p:nvPr>
            <p:ph type="title"/>
          </p:nvPr>
        </p:nvSpPr>
        <p:spPr>
          <a:xfrm>
            <a:off x="695439" y="98165"/>
            <a:ext cx="9293971" cy="444534"/>
          </a:xfrm>
          <a:prstGeom prst="rect">
            <a:avLst/>
          </a:prstGeom>
        </p:spPr>
        <p:txBody>
          <a:bodyPr vert="horz" wrap="square" lIns="0" tIns="12724" rIns="0" bIns="0" rtlCol="0">
            <a:spAutoFit/>
          </a:bodyPr>
          <a:lstStyle/>
          <a:p>
            <a:pPr marL="12724">
              <a:spcBef>
                <a:spcPts val="100"/>
              </a:spcBef>
            </a:pPr>
            <a:r>
              <a:rPr lang="en-US" sz="2805" spc="-260" dirty="0">
                <a:solidFill>
                  <a:srgbClr val="0070C0"/>
                </a:solidFill>
                <a:latin typeface="Trebuchet MS"/>
                <a:cs typeface="Trebuchet MS"/>
              </a:rPr>
              <a:t>Government’s fiscal priorities and recent tax reforms</a:t>
            </a:r>
            <a:endParaRPr sz="2805" dirty="0">
              <a:solidFill>
                <a:srgbClr val="0070C0"/>
              </a:solidFill>
              <a:latin typeface="Trebuchet MS"/>
              <a:cs typeface="Trebuchet MS"/>
            </a:endParaRPr>
          </a:p>
        </p:txBody>
      </p:sp>
      <p:sp>
        <p:nvSpPr>
          <p:cNvPr id="3" name="TextBox 2">
            <a:extLst>
              <a:ext uri="{FF2B5EF4-FFF2-40B4-BE49-F238E27FC236}">
                <a16:creationId xmlns:a16="http://schemas.microsoft.com/office/drawing/2014/main" id="{F74B7E65-F75A-CBE7-E523-9404525BFD1F}"/>
              </a:ext>
            </a:extLst>
          </p:cNvPr>
          <p:cNvSpPr txBox="1"/>
          <p:nvPr/>
        </p:nvSpPr>
        <p:spPr>
          <a:xfrm>
            <a:off x="6401365" y="870432"/>
            <a:ext cx="5789221" cy="5419048"/>
          </a:xfrm>
          <a:prstGeom prst="rect">
            <a:avLst/>
          </a:prstGeom>
          <a:noFill/>
          <a:ln>
            <a:solidFill>
              <a:schemeClr val="accent1">
                <a:lumMod val="20000"/>
                <a:lumOff val="80000"/>
              </a:schemeClr>
            </a:solidFill>
          </a:ln>
        </p:spPr>
        <p:txBody>
          <a:bodyPr wrap="square" rtlCol="0">
            <a:spAutoFit/>
          </a:bodyPr>
          <a:lstStyle/>
          <a:p>
            <a:pPr marL="286293" indent="-286293">
              <a:lnSpc>
                <a:spcPct val="150000"/>
              </a:lnSpc>
              <a:buClr>
                <a:srgbClr val="0070C0"/>
              </a:buClr>
              <a:buFont typeface="Wingdings" panose="05000000000000000000" pitchFamily="2" charset="2"/>
              <a:buChar char="q"/>
            </a:pPr>
            <a:r>
              <a:rPr lang="en-GB" sz="1200" dirty="0">
                <a:latin typeface="Trebuchet MS" panose="020B0603020202020204" pitchFamily="34" charset="0"/>
              </a:rPr>
              <a:t>Government committed to strengthening domestic revenue mobilization to support fiscal sustainability and economic growth</a:t>
            </a:r>
          </a:p>
          <a:p>
            <a:pPr>
              <a:lnSpc>
                <a:spcPct val="150000"/>
              </a:lnSpc>
              <a:buClr>
                <a:srgbClr val="0070C0"/>
              </a:buClr>
            </a:pPr>
            <a:endParaRPr lang="en-GB" sz="1200" dirty="0">
              <a:latin typeface="Trebuchet MS" panose="020B0603020202020204" pitchFamily="34" charset="0"/>
            </a:endParaRPr>
          </a:p>
          <a:p>
            <a:pPr marL="286293" indent="-286293">
              <a:lnSpc>
                <a:spcPct val="150000"/>
              </a:lnSpc>
              <a:buClr>
                <a:srgbClr val="0070C0"/>
              </a:buClr>
              <a:buFont typeface="Wingdings" panose="05000000000000000000" pitchFamily="2" charset="2"/>
              <a:buChar char="q"/>
            </a:pPr>
            <a:r>
              <a:rPr lang="en-GB" sz="1200" b="1" dirty="0">
                <a:latin typeface="Trebuchet MS" panose="020B0603020202020204" pitchFamily="34" charset="0"/>
              </a:rPr>
              <a:t>Recent Tax Reforms and Revenue Impact </a:t>
            </a:r>
          </a:p>
          <a:p>
            <a:pPr marL="858879" lvl="1" indent="-400810">
              <a:lnSpc>
                <a:spcPct val="150000"/>
              </a:lnSpc>
              <a:buClr>
                <a:srgbClr val="0070C0"/>
              </a:buClr>
              <a:buFont typeface="+mj-lt"/>
              <a:buAutoNum type="romanLcPeriod"/>
            </a:pPr>
            <a:r>
              <a:rPr lang="en-GB" sz="1200" b="1" dirty="0">
                <a:latin typeface="Trebuchet MS" panose="020B0603020202020204" pitchFamily="34" charset="0"/>
              </a:rPr>
              <a:t>Compensatory measures </a:t>
            </a:r>
          </a:p>
          <a:p>
            <a:pPr lvl="1">
              <a:lnSpc>
                <a:spcPct val="150000"/>
              </a:lnSpc>
              <a:buClr>
                <a:srgbClr val="0070C0"/>
              </a:buClr>
            </a:pPr>
            <a:r>
              <a:rPr lang="en-US" sz="1600" kern="100" dirty="0">
                <a:latin typeface="Calibri" panose="020F0502020204030204" pitchFamily="34" charset="0"/>
                <a:ea typeface="Calibri" panose="020F0502020204030204" pitchFamily="34" charset="0"/>
                <a:cs typeface="Times New Roman" panose="02020603050405020304" pitchFamily="18" charset="0"/>
              </a:rPr>
              <a:t>They include increases in excise taxes (beer, airtime, cigarettes), VAT reinstatement on ICT equipment, and adjustments to levies on gambling and imported vehicles.</a:t>
            </a:r>
          </a:p>
          <a:p>
            <a:pPr lvl="1">
              <a:lnSpc>
                <a:spcPct val="150000"/>
              </a:lnSpc>
              <a:buClr>
                <a:srgbClr val="0070C0"/>
              </a:buClr>
            </a:pPr>
            <a:r>
              <a:rPr lang="en-GB" sz="1200" b="1" dirty="0">
                <a:solidFill>
                  <a:srgbClr val="145DAC"/>
                </a:solidFill>
                <a:latin typeface="Trebuchet MS" panose="020B0603020202020204" pitchFamily="34" charset="0"/>
              </a:rPr>
              <a:t>ii. </a:t>
            </a:r>
            <a:r>
              <a:rPr lang="en-GB" sz="1200" b="1" dirty="0">
                <a:latin typeface="Trebuchet MS" panose="020B0603020202020204" pitchFamily="34" charset="0"/>
              </a:rPr>
              <a:t>Additional measures </a:t>
            </a:r>
          </a:p>
          <a:p>
            <a:pPr lvl="1">
              <a:lnSpc>
                <a:spcPct val="150000"/>
              </a:lnSpc>
              <a:buClr>
                <a:srgbClr val="0070C0"/>
              </a:buClr>
            </a:pPr>
            <a:r>
              <a:rPr lang="en-US" sz="1200" kern="100" dirty="0">
                <a:latin typeface="Calibri" panose="020F0502020204030204" pitchFamily="34" charset="0"/>
                <a:ea typeface="Calibri" panose="020F0502020204030204" pitchFamily="34" charset="0"/>
                <a:cs typeface="Times New Roman" panose="02020603050405020304" pitchFamily="18" charset="0"/>
              </a:rPr>
              <a:t>T</a:t>
            </a:r>
            <a:r>
              <a:rPr lang="en-US" sz="1600" kern="100" dirty="0">
                <a:latin typeface="Calibri" panose="020F0502020204030204" pitchFamily="34" charset="0"/>
                <a:ea typeface="Calibri" panose="020F0502020204030204" pitchFamily="34" charset="0"/>
                <a:cs typeface="Times New Roman" panose="02020603050405020304" pitchFamily="18" charset="0"/>
              </a:rPr>
              <a:t>hese aim to expand the tax base further, including an environmental levy, digital services tax, VAT reinstatement on fossil fuels, and a tourism tax.</a:t>
            </a:r>
          </a:p>
          <a:p>
            <a:pPr marL="286293" indent="-286293">
              <a:lnSpc>
                <a:spcPct val="150000"/>
              </a:lnSpc>
              <a:buClr>
                <a:srgbClr val="0070C0"/>
              </a:buClr>
              <a:buFont typeface="Wingdings" panose="05000000000000000000" pitchFamily="2" charset="2"/>
              <a:buChar char="q"/>
            </a:pPr>
            <a:r>
              <a:rPr lang="en-US" sz="1200" b="1" kern="100" dirty="0">
                <a:latin typeface="Calibri" panose="020F0502020204030204" pitchFamily="34" charset="0"/>
                <a:ea typeface="Calibri" panose="020F0502020204030204" pitchFamily="34" charset="0"/>
                <a:cs typeface="Times New Roman" panose="02020603050405020304" pitchFamily="18" charset="0"/>
              </a:rPr>
              <a:t>Planned Further Reforms </a:t>
            </a:r>
          </a:p>
          <a:p>
            <a:pPr lvl="1">
              <a:lnSpc>
                <a:spcPct val="150000"/>
              </a:lnSpc>
              <a:buClr>
                <a:srgbClr val="0070C0"/>
              </a:buClr>
            </a:pPr>
            <a:r>
              <a:rPr lang="en-US" sz="1600" kern="100" dirty="0">
                <a:latin typeface="Calibri" panose="020F0502020204030204" pitchFamily="34" charset="0"/>
                <a:ea typeface="Calibri" panose="020F0502020204030204" pitchFamily="34" charset="0"/>
                <a:cs typeface="Times New Roman" panose="02020603050405020304" pitchFamily="18" charset="0"/>
              </a:rPr>
              <a:t>Future reforms will focus on:</a:t>
            </a:r>
          </a:p>
          <a:p>
            <a:pPr marL="744362" lvl="1" indent="-286293">
              <a:lnSpc>
                <a:spcPct val="150000"/>
              </a:lnSpc>
              <a:buClr>
                <a:srgbClr val="0070C0"/>
              </a:buClr>
              <a:buFont typeface="Arial" panose="020B0604020202020204" pitchFamily="34" charset="0"/>
              <a:buChar char="•"/>
            </a:pPr>
            <a:r>
              <a:rPr lang="en-US" sz="1200" kern="100" dirty="0">
                <a:latin typeface="Calibri" panose="020F0502020204030204" pitchFamily="34" charset="0"/>
                <a:ea typeface="Calibri" panose="020F0502020204030204" pitchFamily="34" charset="0"/>
                <a:cs typeface="Times New Roman" panose="02020603050405020304" pitchFamily="18" charset="0"/>
              </a:rPr>
              <a:t>Reviewing VAT exemptions to enhance efficiency and fairness.</a:t>
            </a:r>
          </a:p>
          <a:p>
            <a:pPr marL="744362" lvl="1" indent="-286293">
              <a:lnSpc>
                <a:spcPct val="150000"/>
              </a:lnSpc>
              <a:buClr>
                <a:srgbClr val="0070C0"/>
              </a:buClr>
              <a:buFont typeface="Arial" panose="020B0604020202020204" pitchFamily="34" charset="0"/>
              <a:buChar char="•"/>
            </a:pPr>
            <a:r>
              <a:rPr lang="en-US" sz="1200" kern="100" dirty="0">
                <a:latin typeface="Calibri" panose="020F0502020204030204" pitchFamily="34" charset="0"/>
                <a:ea typeface="Calibri" panose="020F0502020204030204" pitchFamily="34" charset="0"/>
                <a:cs typeface="Times New Roman" panose="02020603050405020304" pitchFamily="18" charset="0"/>
              </a:rPr>
              <a:t>Strengthening digital and environmental taxation frameworks.</a:t>
            </a:r>
          </a:p>
          <a:p>
            <a:pPr marL="744362" lvl="1" indent="-286293">
              <a:lnSpc>
                <a:spcPct val="150000"/>
              </a:lnSpc>
              <a:buClr>
                <a:srgbClr val="0070C0"/>
              </a:buClr>
              <a:buFont typeface="Arial" panose="020B0604020202020204" pitchFamily="34" charset="0"/>
              <a:buChar char="•"/>
            </a:pPr>
            <a:r>
              <a:rPr lang="en-US" sz="1200" kern="100" dirty="0">
                <a:latin typeface="Calibri" panose="020F0502020204030204" pitchFamily="34" charset="0"/>
                <a:ea typeface="Calibri" panose="020F0502020204030204" pitchFamily="34" charset="0"/>
                <a:cs typeface="Times New Roman" panose="02020603050405020304" pitchFamily="18" charset="0"/>
              </a:rPr>
              <a:t>Exploring further rationalization of corporate tax incentives.</a:t>
            </a:r>
          </a:p>
        </p:txBody>
      </p:sp>
      <p:sp>
        <p:nvSpPr>
          <p:cNvPr id="2" name="Freeform 9">
            <a:extLst>
              <a:ext uri="{FF2B5EF4-FFF2-40B4-BE49-F238E27FC236}">
                <a16:creationId xmlns:a16="http://schemas.microsoft.com/office/drawing/2014/main" id="{C633DFA2-0452-5BCE-D6FC-6E2D3BA37AA4}"/>
              </a:ext>
            </a:extLst>
          </p:cNvPr>
          <p:cNvSpPr/>
          <p:nvPr/>
        </p:nvSpPr>
        <p:spPr>
          <a:xfrm>
            <a:off x="141373" y="662611"/>
            <a:ext cx="6181617" cy="5667361"/>
          </a:xfrm>
          <a:custGeom>
            <a:avLst/>
            <a:gdLst/>
            <a:ahLst/>
            <a:cxnLst/>
            <a:rect l="l" t="t" r="r" b="b"/>
            <a:pathLst>
              <a:path w="15964968" h="8261871">
                <a:moveTo>
                  <a:pt x="0" y="0"/>
                </a:moveTo>
                <a:lnTo>
                  <a:pt x="15964968" y="0"/>
                </a:lnTo>
                <a:lnTo>
                  <a:pt x="15964968" y="8261871"/>
                </a:lnTo>
                <a:lnTo>
                  <a:pt x="0" y="8261871"/>
                </a:lnTo>
                <a:lnTo>
                  <a:pt x="0" y="0"/>
                </a:lnTo>
                <a:close/>
              </a:path>
            </a:pathLst>
          </a:custGeom>
          <a:blipFill>
            <a:blip r:embed="rId4"/>
            <a:stretch>
              <a:fillRect/>
            </a:stretch>
          </a:blipFill>
        </p:spPr>
        <p:txBody>
          <a:bodyPr/>
          <a:lstStyle/>
          <a:p>
            <a:endParaRPr lang="en-US" sz="1403"/>
          </a:p>
        </p:txBody>
      </p:sp>
    </p:spTree>
    <p:extLst>
      <p:ext uri="{BB962C8B-B14F-4D97-AF65-F5344CB8AC3E}">
        <p14:creationId xmlns:p14="http://schemas.microsoft.com/office/powerpoint/2010/main" val="1413666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7FE36-6C2E-2DBE-75A7-98372C1F4E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B32BA5-4E27-5C06-0725-14046C24D6CB}"/>
              </a:ext>
            </a:extLst>
          </p:cNvPr>
          <p:cNvSpPr>
            <a:spLocks noGrp="1"/>
          </p:cNvSpPr>
          <p:nvPr>
            <p:ph type="title" idx="4294967295"/>
          </p:nvPr>
        </p:nvSpPr>
        <p:spPr>
          <a:xfrm>
            <a:off x="1163782" y="292100"/>
            <a:ext cx="7942118" cy="553998"/>
          </a:xfrm>
        </p:spPr>
        <p:txBody>
          <a:bodyPr/>
          <a:lstStyle/>
          <a:p>
            <a:pPr algn="l"/>
            <a:r>
              <a:rPr lang="en-GB" sz="3600" dirty="0">
                <a:solidFill>
                  <a:srgbClr val="0070C0"/>
                </a:solidFill>
                <a:latin typeface="Bahnschrift" panose="020B0502040204020203" pitchFamily="34" charset="0"/>
              </a:rPr>
              <a:t>Risks underlying fiscal outlook</a:t>
            </a:r>
          </a:p>
        </p:txBody>
      </p:sp>
      <p:sp>
        <p:nvSpPr>
          <p:cNvPr id="3" name="Text Placeholder 2">
            <a:extLst>
              <a:ext uri="{FF2B5EF4-FFF2-40B4-BE49-F238E27FC236}">
                <a16:creationId xmlns:a16="http://schemas.microsoft.com/office/drawing/2014/main" id="{6F3FE384-B3AF-2EEF-CC1B-DA51DB1FB4BD}"/>
              </a:ext>
            </a:extLst>
          </p:cNvPr>
          <p:cNvSpPr>
            <a:spLocks noGrp="1"/>
          </p:cNvSpPr>
          <p:nvPr>
            <p:ph type="body" idx="4294967295"/>
          </p:nvPr>
        </p:nvSpPr>
        <p:spPr>
          <a:xfrm>
            <a:off x="679048" y="1203325"/>
            <a:ext cx="10941934" cy="5132559"/>
          </a:xfrm>
          <a:ln>
            <a:solidFill>
              <a:schemeClr val="accent1">
                <a:lumMod val="20000"/>
                <a:lumOff val="80000"/>
              </a:schemeClr>
            </a:solidFill>
          </a:ln>
        </p:spPr>
        <p:txBody>
          <a:bodyPr/>
          <a:lstStyle/>
          <a:p>
            <a:pPr marL="571384" indent="-342830">
              <a:lnSpc>
                <a:spcPct val="250000"/>
              </a:lnSpc>
              <a:buClr>
                <a:srgbClr val="00B0F0"/>
              </a:buClr>
              <a:buFont typeface="Wingdings" panose="05000000000000000000" pitchFamily="2" charset="2"/>
              <a:buChar char="q"/>
            </a:pPr>
            <a:r>
              <a:rPr lang="en-GB" sz="1803" dirty="0">
                <a:latin typeface="Bahnschrift" panose="020B0502040204020203" pitchFamily="34" charset="0"/>
              </a:rPr>
              <a:t>Emerging health diseases outbreaks (</a:t>
            </a:r>
            <a:r>
              <a:rPr lang="en-GB" sz="1803" i="1" dirty="0">
                <a:latin typeface="Bahnschrift" panose="020B0502040204020203" pitchFamily="34" charset="0"/>
              </a:rPr>
              <a:t>i.e., Mpox and Marburg Virus in 2024</a:t>
            </a:r>
            <a:r>
              <a:rPr lang="en-GB" sz="1803" dirty="0">
                <a:latin typeface="Bahnschrift" panose="020B0502040204020203" pitchFamily="34" charset="0"/>
              </a:rPr>
              <a:t>).</a:t>
            </a:r>
          </a:p>
          <a:p>
            <a:pPr marL="571384" indent="-342830">
              <a:lnSpc>
                <a:spcPct val="250000"/>
              </a:lnSpc>
              <a:buClr>
                <a:srgbClr val="00B0F0"/>
              </a:buClr>
              <a:buFont typeface="Wingdings" panose="05000000000000000000" pitchFamily="2" charset="2"/>
              <a:buChar char="q"/>
            </a:pPr>
            <a:r>
              <a:rPr lang="en-GB" sz="1803" dirty="0">
                <a:latin typeface="Bahnschrift" panose="020B0502040204020203" pitchFamily="34" charset="0"/>
              </a:rPr>
              <a:t>Regional conflicts escalation to affect trade (i.e., cross-border and re-exports)</a:t>
            </a:r>
            <a:endParaRPr lang="en-US" sz="1803" dirty="0">
              <a:latin typeface="Bahnschrift" panose="020B0502040204020203" pitchFamily="34" charset="0"/>
            </a:endParaRPr>
          </a:p>
          <a:p>
            <a:pPr marL="571384" indent="-342830">
              <a:lnSpc>
                <a:spcPct val="250000"/>
              </a:lnSpc>
              <a:buClr>
                <a:srgbClr val="00B0F0"/>
              </a:buClr>
              <a:buFont typeface="Wingdings" panose="05000000000000000000" pitchFamily="2" charset="2"/>
              <a:buChar char="q"/>
            </a:pPr>
            <a:r>
              <a:rPr lang="en-US" sz="1803" dirty="0">
                <a:latin typeface="Bahnschrift" panose="020B0502040204020203" pitchFamily="34" charset="0"/>
              </a:rPr>
              <a:t>Economic sanctions and unstable diplomatic relations related to DRC conflicts</a:t>
            </a:r>
          </a:p>
          <a:p>
            <a:pPr marL="1029453" lvl="1" indent="-342830">
              <a:lnSpc>
                <a:spcPct val="250000"/>
              </a:lnSpc>
              <a:buClr>
                <a:srgbClr val="00B0F0"/>
              </a:buClr>
              <a:buFont typeface="Wingdings" panose="05000000000000000000" pitchFamily="2" charset="2"/>
              <a:buChar char="q"/>
            </a:pPr>
            <a:r>
              <a:rPr lang="en-US" sz="1803" dirty="0">
                <a:latin typeface="Bahnschrift" panose="020B0502040204020203" pitchFamily="34" charset="0"/>
              </a:rPr>
              <a:t>Suspension and cancelation  of cooperation, bilateral relations, budget support and aid </a:t>
            </a:r>
          </a:p>
          <a:p>
            <a:pPr marL="1029453" lvl="1" indent="-342830">
              <a:lnSpc>
                <a:spcPct val="250000"/>
              </a:lnSpc>
              <a:buClr>
                <a:srgbClr val="00B0F0"/>
              </a:buClr>
              <a:buFont typeface="Wingdings" panose="05000000000000000000" pitchFamily="2" charset="2"/>
              <a:buChar char="q"/>
            </a:pPr>
            <a:r>
              <a:rPr lang="en-US" sz="1803" dirty="0">
                <a:latin typeface="Bahnschrift" panose="020B0502040204020203" pitchFamily="34" charset="0"/>
              </a:rPr>
              <a:t>Complication in bilateral trade agreements and formal exports</a:t>
            </a:r>
          </a:p>
          <a:p>
            <a:pPr marL="571384" indent="-342830">
              <a:lnSpc>
                <a:spcPct val="250000"/>
              </a:lnSpc>
              <a:buClr>
                <a:srgbClr val="00B0F0"/>
              </a:buClr>
              <a:buFont typeface="Wingdings" panose="05000000000000000000" pitchFamily="2" charset="2"/>
              <a:buChar char="q"/>
            </a:pPr>
            <a:r>
              <a:rPr lang="en-US" sz="1803" dirty="0">
                <a:latin typeface="Bahnschrift" panose="020B0502040204020203" pitchFamily="34" charset="0"/>
              </a:rPr>
              <a:t>Effect on borrowing and resource mobilization channels i.e., Eurobond </a:t>
            </a:r>
          </a:p>
          <a:p>
            <a:pPr marL="1029453" lvl="1" indent="-342830">
              <a:lnSpc>
                <a:spcPct val="250000"/>
              </a:lnSpc>
              <a:buClr>
                <a:srgbClr val="00B0F0"/>
              </a:buClr>
              <a:buFont typeface="Wingdings" panose="05000000000000000000" pitchFamily="2" charset="2"/>
              <a:buChar char="q"/>
            </a:pPr>
            <a:r>
              <a:rPr lang="en-US" sz="1803" dirty="0">
                <a:latin typeface="Bahnschrift" panose="020B0502040204020203" pitchFamily="34" charset="0"/>
              </a:rPr>
              <a:t>Rising of cost of borrowing (interest rates) on international financial markets</a:t>
            </a:r>
            <a:endParaRPr lang="en-GB" sz="1803" dirty="0">
              <a:latin typeface="Bahnschrift" panose="020B0502040204020203" pitchFamily="34" charset="0"/>
            </a:endParaRPr>
          </a:p>
          <a:p>
            <a:pPr marL="1028490" lvl="1" indent="-342830">
              <a:buClr>
                <a:srgbClr val="00B0F0"/>
              </a:buClr>
              <a:buFont typeface="Arial" panose="020B0604020202020204" pitchFamily="34" charset="0"/>
              <a:buChar char="•"/>
            </a:pPr>
            <a:endParaRPr lang="en-GB" dirty="0"/>
          </a:p>
        </p:txBody>
      </p:sp>
      <p:grpSp>
        <p:nvGrpSpPr>
          <p:cNvPr id="4" name="object 12">
            <a:extLst>
              <a:ext uri="{FF2B5EF4-FFF2-40B4-BE49-F238E27FC236}">
                <a16:creationId xmlns:a16="http://schemas.microsoft.com/office/drawing/2014/main" id="{BD193A8A-DC8E-627C-E8BE-DB1B3CDB39AB}"/>
              </a:ext>
            </a:extLst>
          </p:cNvPr>
          <p:cNvGrpSpPr/>
          <p:nvPr/>
        </p:nvGrpSpPr>
        <p:grpSpPr>
          <a:xfrm>
            <a:off x="2829" y="6656956"/>
            <a:ext cx="12188254" cy="195262"/>
            <a:chOff x="0" y="6645376"/>
            <a:chExt cx="12168505" cy="194945"/>
          </a:xfrm>
        </p:grpSpPr>
        <p:sp>
          <p:nvSpPr>
            <p:cNvPr id="5" name="object 13">
              <a:extLst>
                <a:ext uri="{FF2B5EF4-FFF2-40B4-BE49-F238E27FC236}">
                  <a16:creationId xmlns:a16="http://schemas.microsoft.com/office/drawing/2014/main" id="{BEF580C2-E699-74C9-CD88-1E2B04C9438D}"/>
                </a:ext>
              </a:extLst>
            </p:cNvPr>
            <p:cNvSpPr/>
            <p:nvPr/>
          </p:nvSpPr>
          <p:spPr>
            <a:xfrm>
              <a:off x="0" y="6645376"/>
              <a:ext cx="4050029" cy="194945"/>
            </a:xfrm>
            <a:custGeom>
              <a:avLst/>
              <a:gdLst/>
              <a:ahLst/>
              <a:cxnLst/>
              <a:rect l="l" t="t" r="r" b="b"/>
              <a:pathLst>
                <a:path w="4050029" h="194945">
                  <a:moveTo>
                    <a:pt x="4049890" y="0"/>
                  </a:moveTo>
                  <a:lnTo>
                    <a:pt x="0" y="0"/>
                  </a:lnTo>
                  <a:lnTo>
                    <a:pt x="0" y="194627"/>
                  </a:lnTo>
                  <a:lnTo>
                    <a:pt x="4049890" y="194627"/>
                  </a:lnTo>
                  <a:lnTo>
                    <a:pt x="4049890" y="0"/>
                  </a:lnTo>
                  <a:close/>
                </a:path>
              </a:pathLst>
            </a:custGeom>
            <a:solidFill>
              <a:srgbClr val="2C5CA9"/>
            </a:solidFill>
          </p:spPr>
          <p:txBody>
            <a:bodyPr wrap="square" lIns="0" tIns="0" rIns="0" bIns="0" rtlCol="0"/>
            <a:lstStyle/>
            <a:p>
              <a:pPr defTabSz="914214"/>
              <a:endParaRPr sz="1403"/>
            </a:p>
          </p:txBody>
        </p:sp>
        <p:sp>
          <p:nvSpPr>
            <p:cNvPr id="6" name="object 14">
              <a:extLst>
                <a:ext uri="{FF2B5EF4-FFF2-40B4-BE49-F238E27FC236}">
                  <a16:creationId xmlns:a16="http://schemas.microsoft.com/office/drawing/2014/main" id="{FA05FC1E-E4A9-15E8-6726-6EDD7AB9F403}"/>
                </a:ext>
              </a:extLst>
            </p:cNvPr>
            <p:cNvSpPr/>
            <p:nvPr/>
          </p:nvSpPr>
          <p:spPr>
            <a:xfrm>
              <a:off x="4049890" y="6645376"/>
              <a:ext cx="4068445" cy="194945"/>
            </a:xfrm>
            <a:custGeom>
              <a:avLst/>
              <a:gdLst/>
              <a:ahLst/>
              <a:cxnLst/>
              <a:rect l="l" t="t" r="r" b="b"/>
              <a:pathLst>
                <a:path w="4068445" h="194945">
                  <a:moveTo>
                    <a:pt x="4068229" y="0"/>
                  </a:moveTo>
                  <a:lnTo>
                    <a:pt x="0" y="0"/>
                  </a:lnTo>
                  <a:lnTo>
                    <a:pt x="0" y="194627"/>
                  </a:lnTo>
                  <a:lnTo>
                    <a:pt x="4068229" y="194627"/>
                  </a:lnTo>
                  <a:lnTo>
                    <a:pt x="4068229" y="0"/>
                  </a:lnTo>
                  <a:close/>
                </a:path>
              </a:pathLst>
            </a:custGeom>
            <a:solidFill>
              <a:srgbClr val="149ED9"/>
            </a:solidFill>
          </p:spPr>
          <p:txBody>
            <a:bodyPr wrap="square" lIns="0" tIns="0" rIns="0" bIns="0" rtlCol="0"/>
            <a:lstStyle/>
            <a:p>
              <a:pPr defTabSz="914214"/>
              <a:endParaRPr sz="1403"/>
            </a:p>
          </p:txBody>
        </p:sp>
        <p:sp>
          <p:nvSpPr>
            <p:cNvPr id="7" name="object 15">
              <a:extLst>
                <a:ext uri="{FF2B5EF4-FFF2-40B4-BE49-F238E27FC236}">
                  <a16:creationId xmlns:a16="http://schemas.microsoft.com/office/drawing/2014/main" id="{C6EE05A3-F04C-8BB3-25F7-D7B0FE3787FB}"/>
                </a:ext>
              </a:extLst>
            </p:cNvPr>
            <p:cNvSpPr/>
            <p:nvPr/>
          </p:nvSpPr>
          <p:spPr>
            <a:xfrm>
              <a:off x="8118119" y="6645376"/>
              <a:ext cx="4050029" cy="194945"/>
            </a:xfrm>
            <a:custGeom>
              <a:avLst/>
              <a:gdLst/>
              <a:ahLst/>
              <a:cxnLst/>
              <a:rect l="l" t="t" r="r" b="b"/>
              <a:pathLst>
                <a:path w="4050029" h="194945">
                  <a:moveTo>
                    <a:pt x="4049864" y="0"/>
                  </a:moveTo>
                  <a:lnTo>
                    <a:pt x="0" y="0"/>
                  </a:lnTo>
                  <a:lnTo>
                    <a:pt x="0" y="194627"/>
                  </a:lnTo>
                  <a:lnTo>
                    <a:pt x="4049864" y="194627"/>
                  </a:lnTo>
                  <a:lnTo>
                    <a:pt x="4049864" y="0"/>
                  </a:lnTo>
                  <a:close/>
                </a:path>
              </a:pathLst>
            </a:custGeom>
            <a:solidFill>
              <a:srgbClr val="F8D10A"/>
            </a:solidFill>
          </p:spPr>
          <p:txBody>
            <a:bodyPr wrap="square" lIns="0" tIns="0" rIns="0" bIns="0" rtlCol="0"/>
            <a:lstStyle/>
            <a:p>
              <a:pPr defTabSz="914214"/>
              <a:endParaRPr sz="1403"/>
            </a:p>
          </p:txBody>
        </p:sp>
      </p:grpSp>
    </p:spTree>
    <p:extLst>
      <p:ext uri="{BB962C8B-B14F-4D97-AF65-F5344CB8AC3E}">
        <p14:creationId xmlns:p14="http://schemas.microsoft.com/office/powerpoint/2010/main" val="2645849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42977-3E0B-39AF-ED03-9124353146E9}"/>
            </a:ext>
          </a:extLst>
        </p:cNvPr>
        <p:cNvGrpSpPr/>
        <p:nvPr/>
      </p:nvGrpSpPr>
      <p:grpSpPr>
        <a:xfrm>
          <a:off x="0" y="0"/>
          <a:ext cx="0" cy="0"/>
          <a:chOff x="0" y="0"/>
          <a:chExt cx="0" cy="0"/>
        </a:xfrm>
      </p:grpSpPr>
      <p:sp>
        <p:nvSpPr>
          <p:cNvPr id="11" name="object 11">
            <a:extLst>
              <a:ext uri="{FF2B5EF4-FFF2-40B4-BE49-F238E27FC236}">
                <a16:creationId xmlns:a16="http://schemas.microsoft.com/office/drawing/2014/main" id="{A8E3702F-97D9-E735-D067-95EC17D9F71B}"/>
              </a:ext>
            </a:extLst>
          </p:cNvPr>
          <p:cNvSpPr/>
          <p:nvPr/>
        </p:nvSpPr>
        <p:spPr>
          <a:xfrm>
            <a:off x="11404569" y="391250"/>
            <a:ext cx="787588" cy="583375"/>
          </a:xfrm>
          <a:custGeom>
            <a:avLst/>
            <a:gdLst/>
            <a:ahLst/>
            <a:cxnLst/>
            <a:rect l="l" t="t" r="r" b="b"/>
            <a:pathLst>
              <a:path w="786129" h="582294">
                <a:moveTo>
                  <a:pt x="785945" y="0"/>
                </a:moveTo>
                <a:lnTo>
                  <a:pt x="2146" y="0"/>
                </a:lnTo>
                <a:lnTo>
                  <a:pt x="20952" y="44715"/>
                </a:lnTo>
                <a:lnTo>
                  <a:pt x="36652" y="90958"/>
                </a:lnTo>
                <a:lnTo>
                  <a:pt x="49106" y="138603"/>
                </a:lnTo>
                <a:lnTo>
                  <a:pt x="58173" y="187522"/>
                </a:lnTo>
                <a:lnTo>
                  <a:pt x="63716" y="237591"/>
                </a:lnTo>
                <a:lnTo>
                  <a:pt x="65595" y="288683"/>
                </a:lnTo>
                <a:lnTo>
                  <a:pt x="63654" y="340682"/>
                </a:lnTo>
                <a:lnTo>
                  <a:pt x="57925" y="391623"/>
                </a:lnTo>
                <a:lnTo>
                  <a:pt x="48552" y="441371"/>
                </a:lnTo>
                <a:lnTo>
                  <a:pt x="35678" y="489790"/>
                </a:lnTo>
                <a:lnTo>
                  <a:pt x="19446" y="536746"/>
                </a:lnTo>
                <a:lnTo>
                  <a:pt x="0" y="582104"/>
                </a:lnTo>
                <a:lnTo>
                  <a:pt x="785945" y="582104"/>
                </a:lnTo>
                <a:lnTo>
                  <a:pt x="785945" y="0"/>
                </a:lnTo>
                <a:close/>
              </a:path>
            </a:pathLst>
          </a:custGeom>
          <a:solidFill>
            <a:srgbClr val="2C5CA9"/>
          </a:solidFill>
        </p:spPr>
        <p:txBody>
          <a:bodyPr wrap="square" lIns="0" tIns="0" rIns="0" bIns="0" rtlCol="0"/>
          <a:lstStyle/>
          <a:p>
            <a:pPr defTabSz="916137">
              <a:buClrTx/>
              <a:defRPr/>
            </a:pPr>
            <a:endParaRPr sz="1803" kern="1200">
              <a:solidFill>
                <a:prstClr val="black"/>
              </a:solidFill>
              <a:latin typeface="Calibri"/>
              <a:ea typeface="+mn-ea"/>
              <a:cs typeface="+mn-cs"/>
            </a:endParaRPr>
          </a:p>
        </p:txBody>
      </p:sp>
      <p:grpSp>
        <p:nvGrpSpPr>
          <p:cNvPr id="12" name="object 12">
            <a:extLst>
              <a:ext uri="{FF2B5EF4-FFF2-40B4-BE49-F238E27FC236}">
                <a16:creationId xmlns:a16="http://schemas.microsoft.com/office/drawing/2014/main" id="{FD2F0814-45C5-870F-042B-ADDEC66D51E5}"/>
              </a:ext>
            </a:extLst>
          </p:cNvPr>
          <p:cNvGrpSpPr/>
          <p:nvPr/>
        </p:nvGrpSpPr>
        <p:grpSpPr>
          <a:xfrm>
            <a:off x="1414" y="6657705"/>
            <a:ext cx="12191081" cy="195307"/>
            <a:chOff x="0" y="6645376"/>
            <a:chExt cx="12168505" cy="194945"/>
          </a:xfrm>
        </p:grpSpPr>
        <p:sp>
          <p:nvSpPr>
            <p:cNvPr id="13" name="object 13">
              <a:extLst>
                <a:ext uri="{FF2B5EF4-FFF2-40B4-BE49-F238E27FC236}">
                  <a16:creationId xmlns:a16="http://schemas.microsoft.com/office/drawing/2014/main" id="{304FF2FF-303A-30AF-6CE1-416BA50D78C8}"/>
                </a:ext>
              </a:extLst>
            </p:cNvPr>
            <p:cNvSpPr/>
            <p:nvPr/>
          </p:nvSpPr>
          <p:spPr>
            <a:xfrm>
              <a:off x="0" y="6645376"/>
              <a:ext cx="4050029" cy="194945"/>
            </a:xfrm>
            <a:custGeom>
              <a:avLst/>
              <a:gdLst/>
              <a:ahLst/>
              <a:cxnLst/>
              <a:rect l="l" t="t" r="r" b="b"/>
              <a:pathLst>
                <a:path w="4050029" h="194945">
                  <a:moveTo>
                    <a:pt x="4049890" y="0"/>
                  </a:moveTo>
                  <a:lnTo>
                    <a:pt x="0" y="0"/>
                  </a:lnTo>
                  <a:lnTo>
                    <a:pt x="0" y="194627"/>
                  </a:lnTo>
                  <a:lnTo>
                    <a:pt x="4049890" y="194627"/>
                  </a:lnTo>
                  <a:lnTo>
                    <a:pt x="4049890" y="0"/>
                  </a:lnTo>
                  <a:close/>
                </a:path>
              </a:pathLst>
            </a:custGeom>
            <a:solidFill>
              <a:srgbClr val="2C5CA9"/>
            </a:solidFill>
          </p:spPr>
          <p:txBody>
            <a:bodyPr wrap="square" lIns="0" tIns="0" rIns="0" bIns="0" rtlCol="0"/>
            <a:lstStyle/>
            <a:p>
              <a:pPr defTabSz="916137">
                <a:buClrTx/>
                <a:defRPr/>
              </a:pPr>
              <a:endParaRPr sz="1803" kern="1200">
                <a:solidFill>
                  <a:prstClr val="black"/>
                </a:solidFill>
                <a:latin typeface="Calibri"/>
                <a:ea typeface="+mn-ea"/>
                <a:cs typeface="+mn-cs"/>
              </a:endParaRPr>
            </a:p>
          </p:txBody>
        </p:sp>
        <p:sp>
          <p:nvSpPr>
            <p:cNvPr id="14" name="object 14">
              <a:extLst>
                <a:ext uri="{FF2B5EF4-FFF2-40B4-BE49-F238E27FC236}">
                  <a16:creationId xmlns:a16="http://schemas.microsoft.com/office/drawing/2014/main" id="{B6AA68BD-D039-63A4-8917-6315817790E7}"/>
                </a:ext>
              </a:extLst>
            </p:cNvPr>
            <p:cNvSpPr/>
            <p:nvPr/>
          </p:nvSpPr>
          <p:spPr>
            <a:xfrm>
              <a:off x="4049890" y="6645376"/>
              <a:ext cx="4068445" cy="194945"/>
            </a:xfrm>
            <a:custGeom>
              <a:avLst/>
              <a:gdLst/>
              <a:ahLst/>
              <a:cxnLst/>
              <a:rect l="l" t="t" r="r" b="b"/>
              <a:pathLst>
                <a:path w="4068445" h="194945">
                  <a:moveTo>
                    <a:pt x="4068229" y="0"/>
                  </a:moveTo>
                  <a:lnTo>
                    <a:pt x="0" y="0"/>
                  </a:lnTo>
                  <a:lnTo>
                    <a:pt x="0" y="194627"/>
                  </a:lnTo>
                  <a:lnTo>
                    <a:pt x="4068229" y="194627"/>
                  </a:lnTo>
                  <a:lnTo>
                    <a:pt x="4068229" y="0"/>
                  </a:lnTo>
                  <a:close/>
                </a:path>
              </a:pathLst>
            </a:custGeom>
            <a:solidFill>
              <a:srgbClr val="149ED9"/>
            </a:solidFill>
          </p:spPr>
          <p:txBody>
            <a:bodyPr wrap="square" lIns="0" tIns="0" rIns="0" bIns="0" rtlCol="0"/>
            <a:lstStyle/>
            <a:p>
              <a:pPr defTabSz="916137">
                <a:buClrTx/>
                <a:defRPr/>
              </a:pPr>
              <a:endParaRPr sz="1803" kern="1200">
                <a:solidFill>
                  <a:prstClr val="black"/>
                </a:solidFill>
                <a:latin typeface="Calibri"/>
                <a:ea typeface="+mn-ea"/>
                <a:cs typeface="+mn-cs"/>
              </a:endParaRPr>
            </a:p>
          </p:txBody>
        </p:sp>
        <p:sp>
          <p:nvSpPr>
            <p:cNvPr id="15" name="object 15">
              <a:extLst>
                <a:ext uri="{FF2B5EF4-FFF2-40B4-BE49-F238E27FC236}">
                  <a16:creationId xmlns:a16="http://schemas.microsoft.com/office/drawing/2014/main" id="{84927B82-A0DB-77C9-8693-B97D1536F48A}"/>
                </a:ext>
              </a:extLst>
            </p:cNvPr>
            <p:cNvSpPr/>
            <p:nvPr/>
          </p:nvSpPr>
          <p:spPr>
            <a:xfrm>
              <a:off x="8118119" y="6645376"/>
              <a:ext cx="4050029" cy="194945"/>
            </a:xfrm>
            <a:custGeom>
              <a:avLst/>
              <a:gdLst/>
              <a:ahLst/>
              <a:cxnLst/>
              <a:rect l="l" t="t" r="r" b="b"/>
              <a:pathLst>
                <a:path w="4050029" h="194945">
                  <a:moveTo>
                    <a:pt x="4049864" y="0"/>
                  </a:moveTo>
                  <a:lnTo>
                    <a:pt x="0" y="0"/>
                  </a:lnTo>
                  <a:lnTo>
                    <a:pt x="0" y="194627"/>
                  </a:lnTo>
                  <a:lnTo>
                    <a:pt x="4049864" y="194627"/>
                  </a:lnTo>
                  <a:lnTo>
                    <a:pt x="4049864" y="0"/>
                  </a:lnTo>
                  <a:close/>
                </a:path>
              </a:pathLst>
            </a:custGeom>
            <a:solidFill>
              <a:srgbClr val="F8D10A"/>
            </a:solidFill>
          </p:spPr>
          <p:txBody>
            <a:bodyPr wrap="square" lIns="0" tIns="0" rIns="0" bIns="0" rtlCol="0"/>
            <a:lstStyle/>
            <a:p>
              <a:pPr defTabSz="916137">
                <a:buClrTx/>
                <a:defRPr/>
              </a:pPr>
              <a:endParaRPr sz="1803" kern="1200">
                <a:solidFill>
                  <a:prstClr val="black"/>
                </a:solidFill>
                <a:latin typeface="Calibri"/>
                <a:ea typeface="+mn-ea"/>
                <a:cs typeface="+mn-cs"/>
              </a:endParaRPr>
            </a:p>
          </p:txBody>
        </p:sp>
      </p:grpSp>
      <p:pic>
        <p:nvPicPr>
          <p:cNvPr id="16" name="object 16">
            <a:extLst>
              <a:ext uri="{FF2B5EF4-FFF2-40B4-BE49-F238E27FC236}">
                <a16:creationId xmlns:a16="http://schemas.microsoft.com/office/drawing/2014/main" id="{43F1073D-26E2-70F7-A582-0B4371C8E93E}"/>
              </a:ext>
            </a:extLst>
          </p:cNvPr>
          <p:cNvPicPr/>
          <p:nvPr/>
        </p:nvPicPr>
        <p:blipFill>
          <a:blip r:embed="rId3" cstate="print"/>
          <a:stretch>
            <a:fillRect/>
          </a:stretch>
        </p:blipFill>
        <p:spPr>
          <a:xfrm>
            <a:off x="294056" y="201643"/>
            <a:ext cx="272814" cy="326002"/>
          </a:xfrm>
          <a:prstGeom prst="rect">
            <a:avLst/>
          </a:prstGeom>
        </p:spPr>
      </p:pic>
      <p:sp>
        <p:nvSpPr>
          <p:cNvPr id="3" name="TextBox 2">
            <a:extLst>
              <a:ext uri="{FF2B5EF4-FFF2-40B4-BE49-F238E27FC236}">
                <a16:creationId xmlns:a16="http://schemas.microsoft.com/office/drawing/2014/main" id="{1E21FA58-FA92-6F09-ED0F-CD8F3A3C731A}"/>
              </a:ext>
            </a:extLst>
          </p:cNvPr>
          <p:cNvSpPr txBox="1"/>
          <p:nvPr/>
        </p:nvSpPr>
        <p:spPr>
          <a:xfrm>
            <a:off x="88641" y="1179090"/>
            <a:ext cx="11551534" cy="4915705"/>
          </a:xfrm>
          <a:prstGeom prst="rect">
            <a:avLst/>
          </a:prstGeom>
          <a:noFill/>
          <a:ln>
            <a:solidFill>
              <a:schemeClr val="accent1">
                <a:lumMod val="20000"/>
                <a:lumOff val="80000"/>
              </a:schemeClr>
            </a:solidFill>
          </a:ln>
        </p:spPr>
        <p:txBody>
          <a:bodyPr wrap="square" rtlCol="0">
            <a:spAutoFit/>
          </a:bodyPr>
          <a:lstStyle/>
          <a:p>
            <a:pPr>
              <a:lnSpc>
                <a:spcPct val="250000"/>
              </a:lnSpc>
              <a:buClr>
                <a:srgbClr val="0070C0"/>
              </a:buClr>
            </a:pPr>
            <a:r>
              <a:rPr lang="en-GB" sz="2400" b="1" dirty="0">
                <a:solidFill>
                  <a:schemeClr val="tx2"/>
                </a:solidFill>
                <a:latin typeface="Bahnschrift" panose="020B0502040204020203" pitchFamily="34" charset="0"/>
              </a:rPr>
              <a:t>Inhouse generated solutions:</a:t>
            </a:r>
          </a:p>
          <a:p>
            <a:pPr>
              <a:lnSpc>
                <a:spcPct val="250000"/>
              </a:lnSpc>
              <a:buClr>
                <a:srgbClr val="0070C0"/>
              </a:buClr>
            </a:pPr>
            <a:r>
              <a:rPr lang="en-GB" sz="2000" b="1" dirty="0">
                <a:solidFill>
                  <a:schemeClr val="tx2"/>
                </a:solidFill>
                <a:latin typeface="Bahnschrift" panose="020B0502040204020203" pitchFamily="34" charset="0"/>
              </a:rPr>
              <a:t> </a:t>
            </a:r>
            <a:r>
              <a:rPr lang="en-GB" sz="2000" dirty="0">
                <a:latin typeface="Bahnschrift" panose="020B0502040204020203" pitchFamily="34" charset="0"/>
              </a:rPr>
              <a:t>A blend of fiscal priorities (reprioritization &amp; consolidation) and improved domestic resource mobilization to support fiscal sustainability and economic growth will mitigate/offset the risks</a:t>
            </a:r>
          </a:p>
          <a:p>
            <a:pPr marL="285750" lvl="5" indent="-285750">
              <a:lnSpc>
                <a:spcPct val="200000"/>
              </a:lnSpc>
              <a:buClr>
                <a:srgbClr val="0070C0"/>
              </a:buClr>
              <a:buFont typeface="Wingdings" panose="05000000000000000000" pitchFamily="2" charset="2"/>
              <a:buChar char="q"/>
            </a:pPr>
            <a:r>
              <a:rPr lang="en-GB" sz="2000" dirty="0">
                <a:latin typeface="Bahnschrift Light" panose="020B0502040204020203" pitchFamily="34" charset="0"/>
              </a:rPr>
              <a:t>New tax (compensatory &amp; additional) reforms to be effective and productive and improve fiscal status in the next FY</a:t>
            </a:r>
          </a:p>
          <a:p>
            <a:pPr marL="285750" lvl="5" indent="-285750">
              <a:lnSpc>
                <a:spcPct val="200000"/>
              </a:lnSpc>
              <a:buClr>
                <a:srgbClr val="0070C0"/>
              </a:buClr>
              <a:buFont typeface="Wingdings" panose="05000000000000000000" pitchFamily="2" charset="2"/>
              <a:buChar char="q"/>
            </a:pPr>
            <a:r>
              <a:rPr lang="en-US" sz="2000" kern="100" dirty="0">
                <a:latin typeface="Bahnschrift Light" panose="020B0502040204020203" pitchFamily="34" charset="0"/>
                <a:ea typeface="Calibri" panose="020F0502020204030204" pitchFamily="34" charset="0"/>
                <a:cs typeface="Times New Roman" panose="02020603050405020304" pitchFamily="18" charset="0"/>
              </a:rPr>
              <a:t>Planned further reforms to affect budget in the near future/medium-term</a:t>
            </a:r>
          </a:p>
          <a:p>
            <a:pPr marL="285750" lvl="1" indent="-285750">
              <a:lnSpc>
                <a:spcPct val="200000"/>
              </a:lnSpc>
              <a:buClr>
                <a:srgbClr val="0070C0"/>
              </a:buClr>
              <a:buFont typeface="Wingdings" panose="05000000000000000000" pitchFamily="2" charset="2"/>
              <a:buChar char="q"/>
            </a:pPr>
            <a:r>
              <a:rPr lang="en-US" sz="2000" kern="100" dirty="0">
                <a:latin typeface="Bahnschrift Light" panose="020B0502040204020203" pitchFamily="34" charset="0"/>
                <a:ea typeface="Calibri" panose="020F0502020204030204" pitchFamily="34" charset="0"/>
                <a:cs typeface="Times New Roman" panose="02020603050405020304" pitchFamily="18" charset="0"/>
              </a:rPr>
              <a:t>Debt management measures related to SOEs to reduces fiscal risks to the budget</a:t>
            </a:r>
          </a:p>
        </p:txBody>
      </p:sp>
      <p:sp>
        <p:nvSpPr>
          <p:cNvPr id="4" name="object 44">
            <a:extLst>
              <a:ext uri="{FF2B5EF4-FFF2-40B4-BE49-F238E27FC236}">
                <a16:creationId xmlns:a16="http://schemas.microsoft.com/office/drawing/2014/main" id="{615CB6A0-216D-601C-91D0-E40B70009F68}"/>
              </a:ext>
            </a:extLst>
          </p:cNvPr>
          <p:cNvSpPr txBox="1">
            <a:spLocks/>
          </p:cNvSpPr>
          <p:nvPr/>
        </p:nvSpPr>
        <p:spPr>
          <a:xfrm>
            <a:off x="796434" y="142377"/>
            <a:ext cx="9293971" cy="505291"/>
          </a:xfrm>
          <a:prstGeom prst="rect">
            <a:avLst/>
          </a:prstGeom>
        </p:spPr>
        <p:txBody>
          <a:bodyPr vert="horz" wrap="square" lIns="0" tIns="12724" rIns="0" bIns="0" rtlCol="0">
            <a:spAutoFit/>
          </a:bodyPr>
          <a:lstStyle>
            <a:lvl1pPr>
              <a:defRPr sz="5811" b="1" i="0">
                <a:solidFill>
                  <a:srgbClr val="189ED9"/>
                </a:solidFill>
                <a:latin typeface="Arial"/>
                <a:ea typeface="+mj-ea"/>
                <a:cs typeface="Arial"/>
              </a:defRPr>
            </a:lvl1pPr>
          </a:lstStyle>
          <a:p>
            <a:pPr marL="12724">
              <a:spcBef>
                <a:spcPts val="100"/>
              </a:spcBef>
              <a:buClrTx/>
              <a:buFontTx/>
            </a:pPr>
            <a:r>
              <a:rPr lang="en-US" sz="3200" spc="-260" dirty="0">
                <a:solidFill>
                  <a:srgbClr val="0070C0"/>
                </a:solidFill>
                <a:latin typeface="Bahnschrift" panose="020B0502040204020203" pitchFamily="34" charset="0"/>
                <a:cs typeface="Trebuchet MS"/>
              </a:rPr>
              <a:t>Response and mitigation measures to risks</a:t>
            </a:r>
            <a:endParaRPr lang="en-US" sz="3200" dirty="0">
              <a:solidFill>
                <a:srgbClr val="0070C0"/>
              </a:solidFill>
              <a:latin typeface="Bahnschrift" panose="020B0502040204020203" pitchFamily="34" charset="0"/>
              <a:cs typeface="Trebuchet MS"/>
            </a:endParaRPr>
          </a:p>
        </p:txBody>
      </p:sp>
    </p:spTree>
    <p:extLst>
      <p:ext uri="{BB962C8B-B14F-4D97-AF65-F5344CB8AC3E}">
        <p14:creationId xmlns:p14="http://schemas.microsoft.com/office/powerpoint/2010/main" val="3848027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6" name="Google Shape;30;p5"/>
          <p:cNvSpPr txBox="1">
            <a:spLocks/>
          </p:cNvSpPr>
          <p:nvPr/>
        </p:nvSpPr>
        <p:spPr>
          <a:xfrm>
            <a:off x="1751643" y="2100382"/>
            <a:ext cx="8667536" cy="1421411"/>
          </a:xfrm>
          <a:prstGeom prst="rect">
            <a:avLst/>
          </a:prstGeom>
          <a:noFill/>
          <a:ln>
            <a:noFill/>
          </a:ln>
        </p:spPr>
        <p:txBody>
          <a:bodyPr spcFirstLastPara="1" vert="horz" wrap="square" lIns="68553" tIns="34267" rIns="68553" bIns="34267" numCol="1" anchor="ctr" anchorCtr="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000"/>
              <a:buFont typeface="Arial"/>
              <a:buNone/>
              <a:defRPr sz="4000" b="1"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defTabSz="914214" fontAlgn="base"/>
            <a:r>
              <a:rPr lang="en-US" sz="3599" dirty="0">
                <a:latin typeface="Arial" panose="020B0604020202020204" pitchFamily="34" charset="0"/>
                <a:cs typeface="Arial" panose="020B0604020202020204" pitchFamily="34" charset="0"/>
              </a:rPr>
              <a:t>Status of Rwanda’s Public Debt</a:t>
            </a:r>
          </a:p>
        </p:txBody>
      </p:sp>
    </p:spTree>
    <p:extLst>
      <p:ext uri="{BB962C8B-B14F-4D97-AF65-F5344CB8AC3E}">
        <p14:creationId xmlns:p14="http://schemas.microsoft.com/office/powerpoint/2010/main" val="3480547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676" y="168640"/>
            <a:ext cx="4225617" cy="719913"/>
          </a:xfrm>
        </p:spPr>
        <p:txBody>
          <a:bodyPr>
            <a:normAutofit/>
          </a:bodyPr>
          <a:lstStyle/>
          <a:p>
            <a:pPr>
              <a:lnSpc>
                <a:spcPct val="130000"/>
              </a:lnSpc>
              <a:spcBef>
                <a:spcPts val="1199"/>
              </a:spcBef>
              <a:buSzPct val="75000"/>
            </a:pPr>
            <a:r>
              <a:rPr lang="en-US" dirty="0">
                <a:solidFill>
                  <a:schemeClr val="tx2"/>
                </a:solidFill>
              </a:rPr>
              <a:t> </a:t>
            </a:r>
            <a:r>
              <a:rPr lang="en-US" sz="3000" spc="-409" dirty="0">
                <a:solidFill>
                  <a:srgbClr val="135DAB"/>
                </a:solidFill>
                <a:latin typeface="Verdana" panose="020B0604030504040204" pitchFamily="34" charset="0"/>
                <a:ea typeface="Verdana" panose="020B0604030504040204" pitchFamily="34" charset="0"/>
                <a:cs typeface="Arial" panose="020B0604020202020204" pitchFamily="34" charset="0"/>
              </a:rPr>
              <a:t>Debt Developments.</a:t>
            </a:r>
          </a:p>
        </p:txBody>
      </p:sp>
      <p:sp>
        <p:nvSpPr>
          <p:cNvPr id="16" name="Rectangle 15"/>
          <p:cNvSpPr/>
          <p:nvPr/>
        </p:nvSpPr>
        <p:spPr>
          <a:xfrm>
            <a:off x="7241121" y="1291442"/>
            <a:ext cx="4882616" cy="5456600"/>
          </a:xfrm>
          <a:prstGeom prst="rect">
            <a:avLst/>
          </a:prstGeom>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6293" indent="-286293" algn="just" defTabSz="914214">
              <a:buFont typeface="Wingdings" panose="05000000000000000000" pitchFamily="2" charset="2"/>
              <a:buChar char="q"/>
            </a:pPr>
            <a:endParaRPr lang="en-US" sz="1699" dirty="0">
              <a:solidFill>
                <a:prstClr val="black"/>
              </a:solidFill>
              <a:latin typeface="Times New Roman" panose="02020603050405020304" pitchFamily="18" charset="0"/>
              <a:cs typeface="Times New Roman" panose="02020603050405020304" pitchFamily="18" charset="0"/>
            </a:endParaRPr>
          </a:p>
          <a:p>
            <a:pPr marL="286293" indent="-286293" algn="just" defTabSz="914214">
              <a:buFont typeface="Wingdings" panose="05000000000000000000" pitchFamily="2" charset="2"/>
              <a:buChar char="q"/>
            </a:pPr>
            <a:endParaRPr lang="en-US" sz="1699" dirty="0">
              <a:solidFill>
                <a:prstClr val="black"/>
              </a:solidFill>
              <a:latin typeface="Times New Roman" panose="02020603050405020304" pitchFamily="18" charset="0"/>
              <a:cs typeface="Times New Roman" panose="02020603050405020304" pitchFamily="18" charset="0"/>
            </a:endParaRPr>
          </a:p>
          <a:p>
            <a:pPr marL="286293" indent="-286293" algn="just" defTabSz="914214">
              <a:buFont typeface="Wingdings" panose="05000000000000000000" pitchFamily="2" charset="2"/>
              <a:buChar char="q"/>
            </a:pPr>
            <a:endParaRPr lang="en-US" sz="1699" dirty="0">
              <a:solidFill>
                <a:prstClr val="black"/>
              </a:solidFill>
              <a:latin typeface="Times New Roman" panose="02020603050405020304" pitchFamily="18" charset="0"/>
              <a:cs typeface="Times New Roman" panose="02020603050405020304" pitchFamily="18" charset="0"/>
            </a:endParaRPr>
          </a:p>
          <a:p>
            <a:pPr algn="just" defTabSz="914214"/>
            <a:endParaRPr lang="en-US" sz="1699" dirty="0">
              <a:solidFill>
                <a:prstClr val="black"/>
              </a:solidFill>
              <a:latin typeface="Times New Roman" panose="02020603050405020304" pitchFamily="18" charset="0"/>
              <a:cs typeface="Times New Roman" panose="02020603050405020304" pitchFamily="18" charset="0"/>
            </a:endParaRPr>
          </a:p>
          <a:p>
            <a:pPr marL="286293" indent="-286293" algn="just" defTabSz="914214">
              <a:buFont typeface="Wingdings" panose="05000000000000000000" pitchFamily="2" charset="2"/>
              <a:buChar char="q"/>
            </a:pPr>
            <a:endParaRPr lang="en-US" sz="1699" dirty="0">
              <a:solidFill>
                <a:prstClr val="black"/>
              </a:solidFill>
              <a:latin typeface="Times New Roman" panose="02020603050405020304" pitchFamily="18" charset="0"/>
              <a:cs typeface="Times New Roman" panose="02020603050405020304" pitchFamily="18" charset="0"/>
            </a:endParaRPr>
          </a:p>
          <a:p>
            <a:pPr marL="286293" indent="-286293" algn="just" defTabSz="914214">
              <a:buFont typeface="Wingdings" panose="05000000000000000000" pitchFamily="2" charset="2"/>
              <a:buChar char="q"/>
            </a:pPr>
            <a:r>
              <a:rPr lang="en-US" sz="1699" dirty="0">
                <a:solidFill>
                  <a:prstClr val="black"/>
                </a:solidFill>
                <a:latin typeface="Times New Roman" panose="02020603050405020304" pitchFamily="18" charset="0"/>
                <a:cs typeface="Times New Roman" panose="02020603050405020304" pitchFamily="18" charset="0"/>
              </a:rPr>
              <a:t>Rwanda's nominal debt-to-GDP ratio rose to 78.9 percent in December 2024, from 73.5 percent recorded end December 2023.</a:t>
            </a:r>
          </a:p>
          <a:p>
            <a:pPr algn="just" defTabSz="914214"/>
            <a:endParaRPr lang="en-US" sz="1699" dirty="0">
              <a:solidFill>
                <a:prstClr val="black"/>
              </a:solidFill>
              <a:latin typeface="Times New Roman" panose="02020603050405020304" pitchFamily="18" charset="0"/>
              <a:cs typeface="Times New Roman" panose="02020603050405020304" pitchFamily="18" charset="0"/>
            </a:endParaRPr>
          </a:p>
          <a:p>
            <a:pPr marL="286293" indent="-286293" algn="just" defTabSz="914214">
              <a:buFont typeface="Wingdings" panose="05000000000000000000" pitchFamily="2" charset="2"/>
              <a:buChar char="q"/>
            </a:pPr>
            <a:r>
              <a:rPr lang="en-US" sz="1699" dirty="0">
                <a:solidFill>
                  <a:prstClr val="black"/>
                </a:solidFill>
                <a:latin typeface="Times New Roman" panose="02020603050405020304" pitchFamily="18" charset="0"/>
                <a:cs typeface="Times New Roman" panose="02020603050405020304" pitchFamily="18" charset="0"/>
              </a:rPr>
              <a:t>This increase stems from </a:t>
            </a:r>
            <a:r>
              <a:rPr lang="en-US" sz="1699" dirty="0">
                <a:solidFill>
                  <a:srgbClr val="0000FF"/>
                </a:solidFill>
                <a:latin typeface="Times New Roman" panose="02020603050405020304" pitchFamily="18" charset="0"/>
                <a:cs typeface="Times New Roman" panose="02020603050405020304" pitchFamily="18" charset="0"/>
              </a:rPr>
              <a:t>higher concessional disbursements </a:t>
            </a:r>
            <a:r>
              <a:rPr lang="en-US" sz="1699" dirty="0">
                <a:solidFill>
                  <a:prstClr val="black"/>
                </a:solidFill>
                <a:latin typeface="Times New Roman" panose="02020603050405020304" pitchFamily="18" charset="0"/>
                <a:cs typeface="Times New Roman" panose="02020603050405020304" pitchFamily="18" charset="0"/>
              </a:rPr>
              <a:t>including sustainable financing instrument (ESG loan) using the developed ESG Framework that attracted Euro 200 million from J.P Morgan to finance 37 projects in categories of social and green. </a:t>
            </a:r>
          </a:p>
          <a:p>
            <a:pPr marL="286293" indent="-286293" algn="just" defTabSz="914214">
              <a:buFont typeface="Wingdings" panose="05000000000000000000" pitchFamily="2" charset="2"/>
              <a:buChar char="q"/>
            </a:pPr>
            <a:endParaRPr lang="en-US" sz="1699" dirty="0">
              <a:solidFill>
                <a:prstClr val="black"/>
              </a:solidFill>
              <a:latin typeface="Times New Roman" panose="02020603050405020304" pitchFamily="18" charset="0"/>
              <a:cs typeface="Times New Roman" panose="02020603050405020304" pitchFamily="18" charset="0"/>
            </a:endParaRPr>
          </a:p>
          <a:p>
            <a:pPr marL="286293" indent="-286293" algn="just" defTabSz="914214">
              <a:buFont typeface="Wingdings" panose="05000000000000000000" pitchFamily="2" charset="2"/>
              <a:buChar char="q"/>
            </a:pPr>
            <a:r>
              <a:rPr lang="en-US" sz="1699" dirty="0">
                <a:solidFill>
                  <a:prstClr val="black"/>
                </a:solidFill>
                <a:latin typeface="Times New Roman" panose="02020603050405020304" pitchFamily="18" charset="0"/>
                <a:cs typeface="Times New Roman" panose="02020603050405020304" pitchFamily="18" charset="0"/>
              </a:rPr>
              <a:t>The increase is in addition to the  double exchange rate depreciation </a:t>
            </a:r>
            <a:r>
              <a:rPr lang="en-US" sz="1699" dirty="0">
                <a:solidFill>
                  <a:srgbClr val="0000FF"/>
                </a:solidFill>
                <a:latin typeface="Times New Roman" panose="02020603050405020304" pitchFamily="18" charset="0"/>
                <a:cs typeface="Times New Roman" panose="02020603050405020304" pitchFamily="18" charset="0"/>
              </a:rPr>
              <a:t>between SDR and USD, and  against the Frw</a:t>
            </a:r>
            <a:r>
              <a:rPr lang="en-US" sz="1699" dirty="0">
                <a:solidFill>
                  <a:prstClr val="black"/>
                </a:solidFill>
                <a:latin typeface="Times New Roman" panose="02020603050405020304" pitchFamily="18" charset="0"/>
                <a:cs typeface="Times New Roman" panose="02020603050405020304" pitchFamily="18" charset="0"/>
              </a:rPr>
              <a:t>.</a:t>
            </a:r>
          </a:p>
          <a:p>
            <a:pPr algn="just" defTabSz="914214"/>
            <a:endParaRPr lang="en-US" sz="1699" dirty="0">
              <a:solidFill>
                <a:prstClr val="black"/>
              </a:solidFill>
              <a:latin typeface="Times New Roman" panose="02020603050405020304" pitchFamily="18" charset="0"/>
              <a:cs typeface="Times New Roman" panose="02020603050405020304" pitchFamily="18" charset="0"/>
            </a:endParaRPr>
          </a:p>
          <a:p>
            <a:pPr marL="286293" indent="-286293" algn="just" defTabSz="914214">
              <a:buFont typeface="Wingdings" panose="05000000000000000000" pitchFamily="2" charset="2"/>
              <a:buChar char="q"/>
            </a:pPr>
            <a:r>
              <a:rPr lang="en-US" sz="1699" dirty="0">
                <a:solidFill>
                  <a:prstClr val="black"/>
                </a:solidFill>
                <a:latin typeface="Times New Roman" panose="02020603050405020304" pitchFamily="18" charset="0"/>
                <a:cs typeface="Times New Roman" panose="02020603050405020304" pitchFamily="18" charset="0"/>
              </a:rPr>
              <a:t> However, with 88.1% of external debt being concessional, Rwanda's debt remains sustainable despite global macroeconomic shocks and the ongoing geopolitical tensions.</a:t>
            </a:r>
          </a:p>
          <a:p>
            <a:pPr algn="just" defTabSz="914214"/>
            <a:endParaRPr lang="en-US" sz="1699" dirty="0">
              <a:solidFill>
                <a:prstClr val="black"/>
              </a:solidFill>
              <a:latin typeface="Times New Roman" panose="02020603050405020304" pitchFamily="18" charset="0"/>
              <a:cs typeface="Times New Roman" panose="02020603050405020304" pitchFamily="18" charset="0"/>
            </a:endParaRPr>
          </a:p>
          <a:p>
            <a:pPr marL="286293" indent="-286293" algn="just" defTabSz="914214">
              <a:buFont typeface="Wingdings" panose="05000000000000000000" pitchFamily="2" charset="2"/>
              <a:buChar char="q"/>
            </a:pPr>
            <a:endParaRPr lang="en-US" sz="1699" dirty="0">
              <a:solidFill>
                <a:prstClr val="black"/>
              </a:solidFill>
              <a:latin typeface="Times New Roman" panose="02020603050405020304" pitchFamily="18" charset="0"/>
              <a:cs typeface="Times New Roman" panose="02020603050405020304" pitchFamily="18" charset="0"/>
            </a:endParaRPr>
          </a:p>
          <a:p>
            <a:pPr marL="286293" indent="-286293" algn="just" defTabSz="914214">
              <a:buFont typeface="Wingdings" panose="05000000000000000000" pitchFamily="2" charset="2"/>
              <a:buChar char="q"/>
            </a:pPr>
            <a:endParaRPr lang="en-US" sz="1699" dirty="0">
              <a:solidFill>
                <a:prstClr val="black"/>
              </a:solidFill>
              <a:latin typeface="Times New Roman" panose="02020603050405020304" pitchFamily="18" charset="0"/>
              <a:cs typeface="Times New Roman" panose="02020603050405020304" pitchFamily="18" charset="0"/>
            </a:endParaRPr>
          </a:p>
          <a:p>
            <a:pPr marL="286293" indent="-286293" algn="just" defTabSz="914214">
              <a:buFont typeface="Wingdings" panose="05000000000000000000" pitchFamily="2" charset="2"/>
              <a:buChar char="q"/>
            </a:pPr>
            <a:endParaRPr lang="en-US" sz="1699" dirty="0">
              <a:solidFill>
                <a:prstClr val="black"/>
              </a:solidFill>
              <a:latin typeface="Times New Roman" panose="02020603050405020304" pitchFamily="18" charset="0"/>
              <a:cs typeface="Times New Roman" panose="02020603050405020304" pitchFamily="18" charset="0"/>
            </a:endParaRPr>
          </a:p>
          <a:p>
            <a:pPr marL="286293" indent="-286293" algn="just" defTabSz="914214">
              <a:buFont typeface="Wingdings" panose="05000000000000000000" pitchFamily="2" charset="2"/>
              <a:buChar char="q"/>
            </a:pPr>
            <a:endParaRPr lang="en-US" sz="1699" dirty="0">
              <a:solidFill>
                <a:prstClr val="black"/>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9018515A-0361-C9F3-A8AE-543C7C944502}"/>
              </a:ext>
            </a:extLst>
          </p:cNvPr>
          <p:cNvGraphicFramePr>
            <a:graphicFrameLocks noGrp="1"/>
          </p:cNvGraphicFramePr>
          <p:nvPr>
            <p:extLst>
              <p:ext uri="{D42A27DB-BD31-4B8C-83A1-F6EECF244321}">
                <p14:modId xmlns:p14="http://schemas.microsoft.com/office/powerpoint/2010/main" val="612989491"/>
              </p:ext>
            </p:extLst>
          </p:nvPr>
        </p:nvGraphicFramePr>
        <p:xfrm>
          <a:off x="405328" y="1291441"/>
          <a:ext cx="6655119" cy="5496583"/>
        </p:xfrm>
        <a:graphic>
          <a:graphicData uri="http://schemas.openxmlformats.org/drawingml/2006/table">
            <a:tbl>
              <a:tblPr/>
              <a:tblGrid>
                <a:gridCol w="2171374">
                  <a:extLst>
                    <a:ext uri="{9D8B030D-6E8A-4147-A177-3AD203B41FA5}">
                      <a16:colId xmlns:a16="http://schemas.microsoft.com/office/drawing/2014/main" val="1506445762"/>
                    </a:ext>
                  </a:extLst>
                </a:gridCol>
                <a:gridCol w="902389">
                  <a:extLst>
                    <a:ext uri="{9D8B030D-6E8A-4147-A177-3AD203B41FA5}">
                      <a16:colId xmlns:a16="http://schemas.microsoft.com/office/drawing/2014/main" val="244935558"/>
                    </a:ext>
                  </a:extLst>
                </a:gridCol>
                <a:gridCol w="606293">
                  <a:extLst>
                    <a:ext uri="{9D8B030D-6E8A-4147-A177-3AD203B41FA5}">
                      <a16:colId xmlns:a16="http://schemas.microsoft.com/office/drawing/2014/main" val="272071672"/>
                    </a:ext>
                  </a:extLst>
                </a:gridCol>
                <a:gridCol w="719091">
                  <a:extLst>
                    <a:ext uri="{9D8B030D-6E8A-4147-A177-3AD203B41FA5}">
                      <a16:colId xmlns:a16="http://schemas.microsoft.com/office/drawing/2014/main" val="1519703445"/>
                    </a:ext>
                  </a:extLst>
                </a:gridCol>
                <a:gridCol w="733191">
                  <a:extLst>
                    <a:ext uri="{9D8B030D-6E8A-4147-A177-3AD203B41FA5}">
                      <a16:colId xmlns:a16="http://schemas.microsoft.com/office/drawing/2014/main" val="1093378780"/>
                    </a:ext>
                  </a:extLst>
                </a:gridCol>
                <a:gridCol w="733191">
                  <a:extLst>
                    <a:ext uri="{9D8B030D-6E8A-4147-A177-3AD203B41FA5}">
                      <a16:colId xmlns:a16="http://schemas.microsoft.com/office/drawing/2014/main" val="3106577827"/>
                    </a:ext>
                  </a:extLst>
                </a:gridCol>
                <a:gridCol w="789590">
                  <a:extLst>
                    <a:ext uri="{9D8B030D-6E8A-4147-A177-3AD203B41FA5}">
                      <a16:colId xmlns:a16="http://schemas.microsoft.com/office/drawing/2014/main" val="591425617"/>
                    </a:ext>
                  </a:extLst>
                </a:gridCol>
              </a:tblGrid>
              <a:tr h="953313">
                <a:tc>
                  <a:txBody>
                    <a:bodyPr/>
                    <a:lstStyle/>
                    <a:p>
                      <a:pPr algn="ctr" fontAlgn="ctr"/>
                      <a:r>
                        <a:rPr lang="en-US" sz="1000" b="1" i="0" u="none" strike="noStrike">
                          <a:solidFill>
                            <a:srgbClr val="000000"/>
                          </a:solidFill>
                          <a:effectLst/>
                          <a:latin typeface="Times New Roman" panose="02020603050405020304" pitchFamily="18" charset="0"/>
                        </a:rPr>
                        <a:t>Public and Publicly Guaranteed Debt in Billion of FRW</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3">
                  <a:txBody>
                    <a:bodyPr/>
                    <a:lstStyle/>
                    <a:p>
                      <a:pPr algn="ctr" fontAlgn="ctr"/>
                      <a:r>
                        <a:rPr lang="en-US" sz="1000" b="1" i="0" u="none" strike="noStrike">
                          <a:solidFill>
                            <a:srgbClr val="000000"/>
                          </a:solidFill>
                          <a:effectLst/>
                          <a:latin typeface="Times New Roman" panose="02020603050405020304" pitchFamily="18" charset="0"/>
                        </a:rPr>
                        <a:t>December, 2023</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gridSpan="3">
                  <a:txBody>
                    <a:bodyPr/>
                    <a:lstStyle/>
                    <a:p>
                      <a:pPr algn="ctr" fontAlgn="ctr"/>
                      <a:r>
                        <a:rPr lang="en-US" sz="1000" b="1" i="0" u="none" strike="noStrike" dirty="0">
                          <a:solidFill>
                            <a:srgbClr val="000000"/>
                          </a:solidFill>
                          <a:effectLst/>
                          <a:latin typeface="Times New Roman" panose="02020603050405020304" pitchFamily="18" charset="0"/>
                        </a:rPr>
                        <a:t>Stock  Dec, 2024</a:t>
                      </a:r>
                    </a:p>
                    <a:p>
                      <a:pPr algn="ctr" fontAlgn="ctr"/>
                      <a:r>
                        <a:rPr lang="en-US" sz="1000" b="1" i="0" u="none" strike="noStrike" dirty="0">
                          <a:solidFill>
                            <a:srgbClr val="000000"/>
                          </a:solidFill>
                          <a:effectLst/>
                          <a:latin typeface="Times New Roman" panose="02020603050405020304" pitchFamily="18" charset="0"/>
                        </a:rPr>
                        <a:t>(Provisional)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09137511"/>
                  </a:ext>
                </a:extLst>
              </a:tr>
              <a:tr h="734309">
                <a:tc>
                  <a:txBody>
                    <a:bodyPr/>
                    <a:lstStyle/>
                    <a:p>
                      <a:pPr algn="ctr" fontAlgn="ctr"/>
                      <a:r>
                        <a:rPr lang="en-US" sz="1000" b="1" i="0" u="none" strike="noStrike" dirty="0">
                          <a:solidFill>
                            <a:srgbClr val="000000"/>
                          </a:solidFill>
                          <a:effectLst/>
                          <a:latin typeface="Times New Roman" panose="02020603050405020304" pitchFamily="18" charset="0"/>
                        </a:rPr>
                        <a:t>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1" i="0" u="none" strike="noStrike" dirty="0">
                          <a:solidFill>
                            <a:srgbClr val="000000"/>
                          </a:solidFill>
                          <a:effectLst/>
                          <a:latin typeface="Times New Roman" panose="02020603050405020304" pitchFamily="18" charset="0"/>
                        </a:rPr>
                        <a:t>Billion (FRW)</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1" i="0" u="none" strike="noStrike" dirty="0">
                          <a:solidFill>
                            <a:srgbClr val="000000"/>
                          </a:solidFill>
                          <a:effectLst/>
                          <a:latin typeface="Times New Roman" panose="02020603050405020304" pitchFamily="18" charset="0"/>
                        </a:rPr>
                        <a:t>% of GDP</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1" i="0" u="none" strike="noStrike" dirty="0">
                          <a:solidFill>
                            <a:srgbClr val="000000"/>
                          </a:solidFill>
                          <a:effectLst/>
                          <a:latin typeface="Times New Roman" panose="02020603050405020304" pitchFamily="18" charset="0"/>
                        </a:rPr>
                        <a:t>share of total debt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1" i="0" u="none" strike="noStrike" dirty="0">
                          <a:solidFill>
                            <a:srgbClr val="000000"/>
                          </a:solidFill>
                          <a:effectLst/>
                          <a:latin typeface="Times New Roman" panose="02020603050405020304" pitchFamily="18" charset="0"/>
                        </a:rPr>
                        <a:t>Billion (FRW)</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1" i="0" u="none" strike="noStrike" dirty="0">
                          <a:solidFill>
                            <a:srgbClr val="000000"/>
                          </a:solidFill>
                          <a:effectLst/>
                          <a:latin typeface="Times New Roman" panose="02020603050405020304" pitchFamily="18" charset="0"/>
                        </a:rPr>
                        <a:t>% of GDP</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1" i="0" u="none" strike="noStrike" dirty="0">
                          <a:solidFill>
                            <a:srgbClr val="000000"/>
                          </a:solidFill>
                          <a:effectLst/>
                          <a:latin typeface="Times New Roman" panose="02020603050405020304" pitchFamily="18" charset="0"/>
                        </a:rPr>
                        <a:t>share of total debt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2036866"/>
                  </a:ext>
                </a:extLst>
              </a:tr>
              <a:tr h="249064">
                <a:tc>
                  <a:txBody>
                    <a:bodyPr/>
                    <a:lstStyle/>
                    <a:p>
                      <a:pPr algn="l" fontAlgn="ctr"/>
                      <a:r>
                        <a:rPr lang="en-US" sz="1000" b="0" i="0" u="none" strike="noStrike">
                          <a:solidFill>
                            <a:srgbClr val="000000"/>
                          </a:solidFill>
                          <a:effectLst/>
                          <a:latin typeface="Times New Roman" panose="02020603050405020304" pitchFamily="18" charset="0"/>
                        </a:rPr>
                        <a:t>Total public debt</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dirty="0">
                          <a:solidFill>
                            <a:srgbClr val="000000"/>
                          </a:solidFill>
                          <a:effectLst/>
                          <a:latin typeface="Times New Roman" panose="02020603050405020304" pitchFamily="18" charset="0"/>
                        </a:rPr>
                        <a:t>12,022</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Times New Roman" panose="02020603050405020304" pitchFamily="18" charset="0"/>
                        </a:rPr>
                        <a:t>       73.5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Times New Roman" panose="02020603050405020304" pitchFamily="18" charset="0"/>
                        </a:rPr>
                        <a:t>100.0</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Times New Roman" panose="02020603050405020304" pitchFamily="18" charset="0"/>
                        </a:rPr>
                        <a:t>14,609</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Times New Roman" panose="02020603050405020304" pitchFamily="18" charset="0"/>
                        </a:rPr>
                        <a:t>78.9</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dirty="0">
                          <a:solidFill>
                            <a:srgbClr val="000000"/>
                          </a:solidFill>
                          <a:effectLst/>
                          <a:latin typeface="Times New Roman" panose="02020603050405020304" pitchFamily="18" charset="0"/>
                        </a:rPr>
                        <a:t>100.0</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40692218"/>
                  </a:ext>
                </a:extLst>
              </a:tr>
              <a:tr h="249064">
                <a:tc>
                  <a:txBody>
                    <a:bodyPr/>
                    <a:lstStyle/>
                    <a:p>
                      <a:pPr algn="l" fontAlgn="ctr"/>
                      <a:r>
                        <a:rPr lang="en-US" sz="1000" b="1" i="0" u="none" strike="noStrike">
                          <a:solidFill>
                            <a:srgbClr val="000000"/>
                          </a:solidFill>
                          <a:effectLst/>
                          <a:latin typeface="Times New Roman" panose="02020603050405020304" pitchFamily="18" charset="0"/>
                        </a:rPr>
                        <a:t>External</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9,305.5</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       56.9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77.4</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11,688.6</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63.2</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80.0</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61880738"/>
                  </a:ext>
                </a:extLst>
              </a:tr>
              <a:tr h="249064">
                <a:tc>
                  <a:txBody>
                    <a:bodyPr/>
                    <a:lstStyle/>
                    <a:p>
                      <a:pPr algn="l" fontAlgn="ctr"/>
                      <a:r>
                        <a:rPr lang="en-US" sz="1000" b="0" i="0" u="none" strike="noStrike">
                          <a:solidFill>
                            <a:srgbClr val="000000"/>
                          </a:solidFill>
                          <a:effectLst/>
                          <a:latin typeface="Times New Roman" panose="02020603050405020304" pitchFamily="18" charset="0"/>
                        </a:rPr>
                        <a:t>Concessional </a:t>
                      </a:r>
                    </a:p>
                  </a:txBody>
                  <a:tcPr marL="95427"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8,271</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       50.6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68.8</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10,296</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Times New Roman" panose="02020603050405020304" pitchFamily="18" charset="0"/>
                        </a:rPr>
                        <a:t>55.6</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88.1</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299188803"/>
                  </a:ext>
                </a:extLst>
              </a:tr>
              <a:tr h="249064">
                <a:tc>
                  <a:txBody>
                    <a:bodyPr/>
                    <a:lstStyle/>
                    <a:p>
                      <a:pPr algn="l" fontAlgn="ctr"/>
                      <a:r>
                        <a:rPr lang="en-US" sz="1000" b="0" i="0" u="none" strike="noStrike">
                          <a:solidFill>
                            <a:srgbClr val="000000"/>
                          </a:solidFill>
                          <a:effectLst/>
                          <a:latin typeface="Times New Roman" panose="02020603050405020304" pitchFamily="18" charset="0"/>
                        </a:rPr>
                        <a:t>Multilateral </a:t>
                      </a:r>
                    </a:p>
                  </a:txBody>
                  <a:tcPr marL="95427"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7,113</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       43.5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59.2</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8,789.8</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47.5</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60.2</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79241432"/>
                  </a:ext>
                </a:extLst>
              </a:tr>
              <a:tr h="249064">
                <a:tc>
                  <a:txBody>
                    <a:bodyPr/>
                    <a:lstStyle/>
                    <a:p>
                      <a:pPr algn="l" fontAlgn="ctr"/>
                      <a:r>
                        <a:rPr lang="en-US" sz="1000" b="0" i="0" u="none" strike="noStrike">
                          <a:solidFill>
                            <a:srgbClr val="000000"/>
                          </a:solidFill>
                          <a:effectLst/>
                          <a:latin typeface="Times New Roman" panose="02020603050405020304" pitchFamily="18" charset="0"/>
                        </a:rPr>
                        <a:t>Bilateral</a:t>
                      </a:r>
                    </a:p>
                  </a:txBody>
                  <a:tcPr marL="95427"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1,158</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         7.1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9.6</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1,506.1</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8.1</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10.3</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49118553"/>
                  </a:ext>
                </a:extLst>
              </a:tr>
              <a:tr h="249064">
                <a:tc>
                  <a:txBody>
                    <a:bodyPr/>
                    <a:lstStyle/>
                    <a:p>
                      <a:pPr algn="l" fontAlgn="ctr"/>
                      <a:r>
                        <a:rPr lang="en-US" sz="1000" b="0" i="0" u="none" strike="noStrike">
                          <a:solidFill>
                            <a:srgbClr val="000000"/>
                          </a:solidFill>
                          <a:effectLst/>
                          <a:latin typeface="Times New Roman" panose="02020603050405020304" pitchFamily="18" charset="0"/>
                        </a:rPr>
                        <a:t>Commercial</a:t>
                      </a:r>
                    </a:p>
                  </a:txBody>
                  <a:tcPr marL="95427"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1,034</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         6.3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8.6</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1,393</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7.5</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Times New Roman" panose="02020603050405020304" pitchFamily="18" charset="0"/>
                        </a:rPr>
                        <a:t>9.5</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23279447"/>
                  </a:ext>
                </a:extLst>
              </a:tr>
              <a:tr h="249064">
                <a:tc>
                  <a:txBody>
                    <a:bodyPr/>
                    <a:lstStyle/>
                    <a:p>
                      <a:pPr algn="ctr" fontAlgn="ctr"/>
                      <a:r>
                        <a:rPr lang="en-US" sz="1000" b="0" i="0" u="none" strike="noStrike">
                          <a:solidFill>
                            <a:srgbClr val="000000"/>
                          </a:solidFill>
                          <a:effectLst/>
                          <a:latin typeface="Times New Roman" panose="02020603050405020304" pitchFamily="18" charset="0"/>
                        </a:rPr>
                        <a:t>o/w: Eurobond</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784</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         4.8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6.5</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857.5</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4.6</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5.9</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06829530"/>
                  </a:ext>
                </a:extLst>
              </a:tr>
              <a:tr h="249064">
                <a:tc>
                  <a:txBody>
                    <a:bodyPr/>
                    <a:lstStyle/>
                    <a:p>
                      <a:pPr algn="ctr" fontAlgn="ctr"/>
                      <a:r>
                        <a:rPr lang="en-US" sz="1000" b="0" i="0" u="none" strike="noStrike">
                          <a:solidFill>
                            <a:srgbClr val="000000"/>
                          </a:solidFill>
                          <a:effectLst/>
                          <a:latin typeface="Times New Roman" panose="02020603050405020304" pitchFamily="18" charset="0"/>
                        </a:rPr>
                        <a:t>o/w: Other Commercial</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210</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         1.3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1.7</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503.7</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2.7</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3.4</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28365001"/>
                  </a:ext>
                </a:extLst>
              </a:tr>
              <a:tr h="249064">
                <a:tc>
                  <a:txBody>
                    <a:bodyPr/>
                    <a:lstStyle/>
                    <a:p>
                      <a:pPr algn="ctr" fontAlgn="ctr"/>
                      <a:r>
                        <a:rPr lang="en-US" sz="1000" b="0" i="0" u="none" strike="noStrike">
                          <a:solidFill>
                            <a:srgbClr val="000000"/>
                          </a:solidFill>
                          <a:effectLst/>
                          <a:latin typeface="Times New Roman" panose="02020603050405020304" pitchFamily="18" charset="0"/>
                        </a:rPr>
                        <a:t>o/w: State Owned Entreprises</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40.5</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         0.2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0.3</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31.6</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0.2</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0.2</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2802579"/>
                  </a:ext>
                </a:extLst>
              </a:tr>
              <a:tr h="249064">
                <a:tc>
                  <a:txBody>
                    <a:bodyPr/>
                    <a:lstStyle/>
                    <a:p>
                      <a:pPr algn="l" fontAlgn="ctr"/>
                      <a:r>
                        <a:rPr lang="en-US" sz="1000" b="1" i="0" u="none" strike="noStrike">
                          <a:solidFill>
                            <a:srgbClr val="000000"/>
                          </a:solidFill>
                          <a:effectLst/>
                          <a:latin typeface="Times New Roman" panose="02020603050405020304" pitchFamily="18" charset="0"/>
                        </a:rPr>
                        <a:t>Domestic</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2,716.3</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       16.6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22.6</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2,920.0</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15.8</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20.0</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58983350"/>
                  </a:ext>
                </a:extLst>
              </a:tr>
              <a:tr h="322065">
                <a:tc>
                  <a:txBody>
                    <a:bodyPr/>
                    <a:lstStyle/>
                    <a:p>
                      <a:pPr algn="ctr" fontAlgn="b"/>
                      <a:r>
                        <a:rPr lang="en-US" sz="1000" b="0" i="0" u="none" strike="noStrike">
                          <a:solidFill>
                            <a:srgbClr val="000000"/>
                          </a:solidFill>
                          <a:effectLst/>
                          <a:latin typeface="Times New Roman" panose="02020603050405020304" pitchFamily="18" charset="0"/>
                        </a:rPr>
                        <a:t>      o/w: General Government</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2,178.2</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       13.3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18.1</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2,486.4</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13.4</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17.0</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45876705"/>
                  </a:ext>
                </a:extLst>
              </a:tr>
              <a:tr h="249064">
                <a:tc>
                  <a:txBody>
                    <a:bodyPr/>
                    <a:lstStyle/>
                    <a:p>
                      <a:pPr algn="ctr" fontAlgn="b"/>
                      <a:r>
                        <a:rPr lang="en-US" sz="1000" b="0" i="0" u="none" strike="noStrike">
                          <a:solidFill>
                            <a:srgbClr val="000000"/>
                          </a:solidFill>
                          <a:effectLst/>
                          <a:latin typeface="Times New Roman" panose="02020603050405020304" pitchFamily="18" charset="0"/>
                        </a:rPr>
                        <a:t>      o/w: State Owned Entreprises</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538.1</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         3.3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4.5</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Times New Roman" panose="02020603050405020304" pitchFamily="18" charset="0"/>
                        </a:rPr>
                        <a:t>433.6</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2.3</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3.0</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10080715"/>
                  </a:ext>
                </a:extLst>
              </a:tr>
              <a:tr h="249064">
                <a:tc gridSpan="7">
                  <a:txBody>
                    <a:bodyPr/>
                    <a:lstStyle/>
                    <a:p>
                      <a:pPr algn="ctr" fontAlgn="b"/>
                      <a:r>
                        <a:rPr lang="en-US" sz="1000" b="0" i="0" u="none" strike="noStrike">
                          <a:solidFill>
                            <a:srgbClr val="000000"/>
                          </a:solidFill>
                          <a:effectLst/>
                          <a:latin typeface="Times New Roman" panose="02020603050405020304" pitchFamily="18" charset="0"/>
                        </a:rPr>
                        <a:t>Memorandum Items</a:t>
                      </a:r>
                    </a:p>
                  </a:txBody>
                  <a:tcPr marL="6362" marR="6362" marT="636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35374173"/>
                  </a:ext>
                </a:extLst>
              </a:tr>
              <a:tr h="249064">
                <a:tc>
                  <a:txBody>
                    <a:bodyPr/>
                    <a:lstStyle/>
                    <a:p>
                      <a:pPr algn="l" fontAlgn="ctr"/>
                      <a:r>
                        <a:rPr lang="en-US" sz="1000" b="0" i="0" u="none" strike="noStrike">
                          <a:solidFill>
                            <a:srgbClr val="000000"/>
                          </a:solidFill>
                          <a:effectLst/>
                          <a:latin typeface="Times New Roman" panose="02020603050405020304" pitchFamily="18" charset="0"/>
                        </a:rPr>
                        <a:t>GDP( current ) in billions of Rwf</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Times New Roman" panose="02020603050405020304" pitchFamily="18" charset="0"/>
                        </a:rPr>
                        <a:t>      16,355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a:solidFill>
                            <a:srgbClr val="000000"/>
                          </a:solidFill>
                          <a:effectLst/>
                          <a:latin typeface="Times New Roman" panose="02020603050405020304" pitchFamily="18" charset="0"/>
                        </a:rPr>
                        <a:t>      18,508.0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9172810"/>
                  </a:ext>
                </a:extLst>
              </a:tr>
              <a:tr h="249064">
                <a:tc>
                  <a:txBody>
                    <a:bodyPr/>
                    <a:lstStyle/>
                    <a:p>
                      <a:pPr algn="l" fontAlgn="ctr"/>
                      <a:r>
                        <a:rPr lang="en-US" sz="1000" b="0" i="0" u="none" strike="noStrike">
                          <a:solidFill>
                            <a:srgbClr val="000000"/>
                          </a:solidFill>
                          <a:effectLst/>
                          <a:latin typeface="Times New Roman" panose="02020603050405020304" pitchFamily="18" charset="0"/>
                        </a:rPr>
                        <a:t>Exchange Rate ( End of Period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a:solidFill>
                            <a:srgbClr val="000000"/>
                          </a:solidFill>
                          <a:effectLst/>
                          <a:latin typeface="Times New Roman" panose="02020603050405020304" pitchFamily="18" charset="0"/>
                        </a:rPr>
                        <a:t>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ctr"/>
                      <a:r>
                        <a:rPr lang="en-US" sz="1000" b="0" i="0" u="none" strike="noStrike">
                          <a:solidFill>
                            <a:srgbClr val="000000"/>
                          </a:solidFill>
                          <a:effectLst/>
                          <a:latin typeface="Times New Roman" panose="02020603050405020304" pitchFamily="18" charset="0"/>
                        </a:rPr>
                        <a:t>1,262.95</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Times New Roman" panose="02020603050405020304" pitchFamily="18" charset="0"/>
                        </a:rPr>
                        <a:t>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000" b="0" i="0" u="none" strike="noStrike">
                          <a:solidFill>
                            <a:srgbClr val="000000"/>
                          </a:solidFill>
                          <a:effectLst/>
                          <a:latin typeface="Times New Roman" panose="02020603050405020304" pitchFamily="18" charset="0"/>
                        </a:rPr>
                        <a:t> </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sz="1000" b="0" i="0" u="none" strike="noStrike" dirty="0">
                          <a:solidFill>
                            <a:srgbClr val="000000"/>
                          </a:solidFill>
                          <a:effectLst/>
                          <a:latin typeface="Times New Roman" panose="02020603050405020304" pitchFamily="18" charset="0"/>
                        </a:rPr>
                        <a:t>1382.987</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79336427"/>
                  </a:ext>
                </a:extLst>
              </a:tr>
            </a:tbl>
          </a:graphicData>
        </a:graphic>
      </p:graphicFrame>
    </p:spTree>
    <p:extLst>
      <p:ext uri="{BB962C8B-B14F-4D97-AF65-F5344CB8AC3E}">
        <p14:creationId xmlns:p14="http://schemas.microsoft.com/office/powerpoint/2010/main" val="680856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676" y="168640"/>
            <a:ext cx="10485872" cy="719913"/>
          </a:xfrm>
        </p:spPr>
        <p:txBody>
          <a:bodyPr>
            <a:normAutofit/>
          </a:bodyPr>
          <a:lstStyle/>
          <a:p>
            <a:r>
              <a:rPr lang="en-US" sz="3000" spc="-409" dirty="0">
                <a:solidFill>
                  <a:srgbClr val="135DAB"/>
                </a:solidFill>
                <a:latin typeface="Verdana" panose="020B0604030504040204" pitchFamily="34" charset="0"/>
                <a:ea typeface="Verdana" panose="020B0604030504040204" pitchFamily="34" charset="0"/>
                <a:cs typeface="Arial" panose="020B0604020202020204" pitchFamily="34" charset="0"/>
              </a:rPr>
              <a:t>SOEs Path in Fiscal Consolidation</a:t>
            </a:r>
            <a:endParaRPr lang="en-US" sz="3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DCF9D6AC-73FD-5A2C-60FD-66152AFBDB0A}"/>
              </a:ext>
            </a:extLst>
          </p:cNvPr>
          <p:cNvSpPr txBox="1">
            <a:spLocks/>
          </p:cNvSpPr>
          <p:nvPr/>
        </p:nvSpPr>
        <p:spPr>
          <a:xfrm>
            <a:off x="453966" y="1202482"/>
            <a:ext cx="5958584" cy="3315926"/>
          </a:xfrm>
          <a:prstGeom prst="rect">
            <a:avLst/>
          </a:prstGeom>
          <a:ln w="12700">
            <a:solidFill>
              <a:schemeClr val="accent1">
                <a:lumMod val="20000"/>
                <a:lumOff val="80000"/>
              </a:schemeClr>
            </a:solidFill>
          </a:ln>
        </p:spPr>
        <p:txBody>
          <a:bodyPr vert="horz" lIns="91419" tIns="45710" rIns="91419" bIns="4571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defTabSz="914214">
              <a:buNone/>
              <a:defRPr/>
            </a:pPr>
            <a:endParaRPr lang="en-US" sz="2400" dirty="0">
              <a:solidFill>
                <a:prstClr val="black"/>
              </a:solidFill>
              <a:latin typeface="Bookman Old Style" panose="02050604050505020204" pitchFamily="18" charset="0"/>
              <a:ea typeface="Cambria" panose="02040503050406030204" pitchFamily="18" charset="0"/>
            </a:endParaRPr>
          </a:p>
          <a:p>
            <a:pPr marL="0" indent="0" algn="just" defTabSz="914214">
              <a:buNone/>
              <a:defRPr/>
            </a:pPr>
            <a:endParaRPr lang="en-US" sz="2000" dirty="0">
              <a:solidFill>
                <a:prstClr val="black"/>
              </a:solidFill>
              <a:latin typeface="Bookman Old Style" panose="02050604050505020204" pitchFamily="18" charset="0"/>
              <a:ea typeface="Cambria" panose="02040503050406030204" pitchFamily="18" charset="0"/>
            </a:endParaRPr>
          </a:p>
        </p:txBody>
      </p:sp>
      <p:sp>
        <p:nvSpPr>
          <p:cNvPr id="22" name="Rectangle 21"/>
          <p:cNvSpPr/>
          <p:nvPr/>
        </p:nvSpPr>
        <p:spPr>
          <a:xfrm>
            <a:off x="453965" y="4628874"/>
            <a:ext cx="11520581" cy="2004499"/>
          </a:xfrm>
          <a:prstGeom prst="rect">
            <a:avLst/>
          </a:prstGeom>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692" indent="-285692" algn="just" defTabSz="914214">
              <a:buFont typeface="Wingdings" panose="05000000000000000000" pitchFamily="2" charset="2"/>
              <a:buChar char="q"/>
              <a:defRPr/>
            </a:pPr>
            <a:r>
              <a:rPr lang="en-US" sz="1703"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Rwanda has made significant efforts to enhance sound fiscal management with expansion of state-owned enterprises (SOEs) debt coverage to include non-guaranteed debt which reduces fiscal risks to the budget. The Government continues to monitor fiscal risks stemming from SOEs and ensure transparency through comprehensive reporting of Public Debt.</a:t>
            </a:r>
          </a:p>
          <a:p>
            <a:pPr algn="just" defTabSz="914214">
              <a:defRPr/>
            </a:pPr>
            <a:endParaRPr lang="en-US" sz="1703" dirty="0">
              <a:solidFill>
                <a:srgbClr val="1F497D"/>
              </a:solidFill>
              <a:latin typeface="Times New Roman" panose="02020603050405020304" pitchFamily="18" charset="0"/>
              <a:ea typeface="Calibri" panose="020F0502020204030204" pitchFamily="34" charset="0"/>
              <a:cs typeface="Times New Roman" panose="02020603050405020304" pitchFamily="18" charset="0"/>
            </a:endParaRPr>
          </a:p>
          <a:p>
            <a:pPr marL="285692" indent="-285692" algn="just" defTabSz="914214">
              <a:buFont typeface="Wingdings" panose="05000000000000000000" pitchFamily="2" charset="2"/>
              <a:buChar char="q"/>
              <a:defRPr/>
            </a:pPr>
            <a:r>
              <a:rPr lang="en-US" sz="1703"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The government remains committed to implement the fiscal consolidation measures as outlined in the IMF-PCI program. These measures aim to reduce the fiscal deficit and stabilize debt levels, with the debt-to-GDP ratio projected to converge to 65% of GDP by 2031.</a:t>
            </a:r>
            <a:r>
              <a:rPr lang="en-US" sz="1703" dirty="0">
                <a:solidFill>
                  <a:prstClr val="black"/>
                </a:solidFill>
                <a:latin typeface="Times New Roman" panose="02020603050405020304" pitchFamily="18" charset="0"/>
                <a:cs typeface="Times New Roman" panose="02020603050405020304" pitchFamily="18" charset="0"/>
              </a:rPr>
              <a:t> </a:t>
            </a:r>
          </a:p>
        </p:txBody>
      </p:sp>
      <p:sp>
        <p:nvSpPr>
          <p:cNvPr id="6" name="Content Placeholder 2">
            <a:extLst>
              <a:ext uri="{FF2B5EF4-FFF2-40B4-BE49-F238E27FC236}">
                <a16:creationId xmlns:a16="http://schemas.microsoft.com/office/drawing/2014/main" id="{CD282569-C86E-4D07-A90D-7D7B9E234A23}"/>
              </a:ext>
            </a:extLst>
          </p:cNvPr>
          <p:cNvSpPr txBox="1">
            <a:spLocks/>
          </p:cNvSpPr>
          <p:nvPr/>
        </p:nvSpPr>
        <p:spPr>
          <a:xfrm>
            <a:off x="6474679" y="1202482"/>
            <a:ext cx="5526532" cy="3313696"/>
          </a:xfrm>
          <a:prstGeom prst="rect">
            <a:avLst/>
          </a:prstGeom>
          <a:ln w="12700">
            <a:solidFill>
              <a:sysClr val="windowText" lastClr="000000"/>
            </a:solidFill>
          </a:ln>
        </p:spPr>
        <p:txBody>
          <a:bodyPr vert="horz" lIns="91419" tIns="45710" rIns="91419" bIns="4571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defTabSz="914214">
              <a:buNone/>
              <a:defRPr/>
            </a:pPr>
            <a:endParaRPr lang="en-US" sz="2400" dirty="0">
              <a:solidFill>
                <a:prstClr val="black"/>
              </a:solidFill>
              <a:latin typeface="Bookman Old Style" panose="02050604050505020204" pitchFamily="18" charset="0"/>
              <a:ea typeface="Cambria" panose="02040503050406030204" pitchFamily="18" charset="0"/>
            </a:endParaRPr>
          </a:p>
          <a:p>
            <a:pPr marL="0" indent="0" algn="just" defTabSz="914214">
              <a:buNone/>
              <a:defRPr/>
            </a:pPr>
            <a:endParaRPr lang="en-US" sz="2000" dirty="0">
              <a:solidFill>
                <a:prstClr val="black"/>
              </a:solidFill>
              <a:latin typeface="Bookman Old Style" panose="02050604050505020204" pitchFamily="18" charset="0"/>
              <a:ea typeface="Cambria" panose="02040503050406030204" pitchFamily="18" charset="0"/>
            </a:endParaRPr>
          </a:p>
        </p:txBody>
      </p:sp>
      <p:graphicFrame>
        <p:nvGraphicFramePr>
          <p:cNvPr id="3" name="Chart 2">
            <a:extLst>
              <a:ext uri="{FF2B5EF4-FFF2-40B4-BE49-F238E27FC236}">
                <a16:creationId xmlns:a16="http://schemas.microsoft.com/office/drawing/2014/main" id="{C2DBCCF5-5751-5736-D57A-1CAB8FFBC649}"/>
              </a:ext>
            </a:extLst>
          </p:cNvPr>
          <p:cNvGraphicFramePr>
            <a:graphicFrameLocks/>
          </p:cNvGraphicFramePr>
          <p:nvPr>
            <p:extLst>
              <p:ext uri="{D42A27DB-BD31-4B8C-83A1-F6EECF244321}">
                <p14:modId xmlns:p14="http://schemas.microsoft.com/office/powerpoint/2010/main" val="1455740582"/>
              </p:ext>
            </p:extLst>
          </p:nvPr>
        </p:nvGraphicFramePr>
        <p:xfrm>
          <a:off x="574069" y="1406169"/>
          <a:ext cx="5718377" cy="2906320"/>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2B299D2E-1BE5-2B31-A4F9-A58613CBD3CC}"/>
              </a:ext>
            </a:extLst>
          </p:cNvPr>
          <p:cNvPicPr>
            <a:picLocks noChangeAspect="1"/>
          </p:cNvPicPr>
          <p:nvPr/>
        </p:nvPicPr>
        <p:blipFill>
          <a:blip r:embed="rId3"/>
          <a:stretch>
            <a:fillRect/>
          </a:stretch>
        </p:blipFill>
        <p:spPr>
          <a:xfrm>
            <a:off x="6474680" y="1202482"/>
            <a:ext cx="5499867" cy="3313695"/>
          </a:xfrm>
          <a:prstGeom prst="rect">
            <a:avLst/>
          </a:prstGeom>
          <a:ln>
            <a:solidFill>
              <a:schemeClr val="accent1">
                <a:lumMod val="20000"/>
                <a:lumOff val="80000"/>
              </a:schemeClr>
            </a:solidFill>
          </a:ln>
        </p:spPr>
      </p:pic>
    </p:spTree>
    <p:extLst>
      <p:ext uri="{BB962C8B-B14F-4D97-AF65-F5344CB8AC3E}">
        <p14:creationId xmlns:p14="http://schemas.microsoft.com/office/powerpoint/2010/main" val="1165687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676" y="168640"/>
            <a:ext cx="10485872" cy="719913"/>
          </a:xfrm>
        </p:spPr>
        <p:txBody>
          <a:bodyPr>
            <a:normAutofit/>
          </a:bodyPr>
          <a:lstStyle/>
          <a:p>
            <a:r>
              <a:rPr lang="en-US" sz="3000" spc="-409" dirty="0">
                <a:solidFill>
                  <a:srgbClr val="135DAB"/>
                </a:solidFill>
                <a:latin typeface="Verdana" panose="020B0604030504040204" pitchFamily="34" charset="0"/>
                <a:ea typeface="Verdana" panose="020B0604030504040204" pitchFamily="34" charset="0"/>
                <a:cs typeface="Trebuchet MS"/>
              </a:rPr>
              <a:t>Debt Sustainability Indicators</a:t>
            </a:r>
            <a:r>
              <a:rPr lang="en-US" sz="3000" dirty="0">
                <a:solidFill>
                  <a:schemeClr val="tx2"/>
                </a:solidFill>
                <a:latin typeface="Verdana" panose="020B0604030504040204" pitchFamily="34" charset="0"/>
                <a:ea typeface="Verdana" panose="020B0604030504040204" pitchFamily="34" charset="0"/>
              </a:rPr>
              <a:t>.</a:t>
            </a:r>
            <a:endParaRPr lang="en-US" sz="3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9" name="Content Placeholder 2">
            <a:extLst>
              <a:ext uri="{FF2B5EF4-FFF2-40B4-BE49-F238E27FC236}">
                <a16:creationId xmlns:a16="http://schemas.microsoft.com/office/drawing/2014/main" id="{DCF9D6AC-73FD-5A2C-60FD-66152AFBDB0A}"/>
              </a:ext>
            </a:extLst>
          </p:cNvPr>
          <p:cNvSpPr txBox="1">
            <a:spLocks/>
          </p:cNvSpPr>
          <p:nvPr/>
        </p:nvSpPr>
        <p:spPr>
          <a:xfrm>
            <a:off x="453966" y="1202482"/>
            <a:ext cx="11520582" cy="3646392"/>
          </a:xfrm>
          <a:prstGeom prst="rect">
            <a:avLst/>
          </a:prstGeom>
          <a:ln w="12700">
            <a:solidFill>
              <a:sysClr val="windowText" lastClr="000000"/>
            </a:solidFill>
          </a:ln>
        </p:spPr>
        <p:txBody>
          <a:bodyPr vert="horz" lIns="91419" tIns="45710" rIns="91419" bIns="4571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defTabSz="914214">
              <a:buNone/>
              <a:defRPr/>
            </a:pPr>
            <a:endParaRPr lang="en-US" sz="2400" dirty="0">
              <a:solidFill>
                <a:prstClr val="black"/>
              </a:solidFill>
              <a:latin typeface="Bookman Old Style" panose="02050604050505020204" pitchFamily="18" charset="0"/>
              <a:ea typeface="Cambria" panose="02040503050406030204" pitchFamily="18" charset="0"/>
            </a:endParaRPr>
          </a:p>
          <a:p>
            <a:pPr marL="0" indent="0" algn="just" defTabSz="914214">
              <a:buNone/>
              <a:defRPr/>
            </a:pPr>
            <a:endParaRPr lang="en-US" sz="2000" dirty="0">
              <a:solidFill>
                <a:prstClr val="black"/>
              </a:solidFill>
              <a:latin typeface="Bookman Old Style" panose="02050604050505020204" pitchFamily="18" charset="0"/>
              <a:ea typeface="Cambria" panose="02040503050406030204" pitchFamily="18" charset="0"/>
            </a:endParaRPr>
          </a:p>
        </p:txBody>
      </p:sp>
      <p:sp>
        <p:nvSpPr>
          <p:cNvPr id="22" name="Rectangle 21"/>
          <p:cNvSpPr/>
          <p:nvPr/>
        </p:nvSpPr>
        <p:spPr>
          <a:xfrm>
            <a:off x="453965" y="4926112"/>
            <a:ext cx="11520581" cy="1866339"/>
          </a:xfrm>
          <a:prstGeom prst="rect">
            <a:avLst/>
          </a:prstGeom>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692" indent="-285692" algn="just" defTabSz="914214">
              <a:buFont typeface="Wingdings" panose="05000000000000000000" pitchFamily="2" charset="2"/>
              <a:buChar char="q"/>
              <a:defRPr/>
            </a:pPr>
            <a:endParaRPr lang="en-US" sz="169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285692" indent="-285692" algn="just" defTabSz="914214">
              <a:buFont typeface="Wingdings" panose="05000000000000000000" pitchFamily="2" charset="2"/>
              <a:buChar char="q"/>
              <a:defRPr/>
            </a:pPr>
            <a:r>
              <a:rPr lang="en-US" sz="1703"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The latest Debt Sustainability Analysis (DSA) indicates that Rwanda's public debt will remain at a manageable level, with all liquidity and solvency indicators staying below their respective thresholds.</a:t>
            </a:r>
          </a:p>
          <a:p>
            <a:pPr algn="just" defTabSz="914214">
              <a:defRPr/>
            </a:pPr>
            <a:endParaRPr lang="en-US" sz="1703" dirty="0">
              <a:solidFill>
                <a:srgbClr val="1F497D"/>
              </a:solidFill>
              <a:latin typeface="Times New Roman" panose="02020603050405020304" pitchFamily="18" charset="0"/>
              <a:ea typeface="Calibri" panose="020F0502020204030204" pitchFamily="34" charset="0"/>
              <a:cs typeface="Times New Roman" panose="02020603050405020304" pitchFamily="18" charset="0"/>
            </a:endParaRPr>
          </a:p>
          <a:p>
            <a:pPr marL="285692" indent="-285692" algn="just" defTabSz="914214">
              <a:buFont typeface="Wingdings" panose="05000000000000000000" pitchFamily="2" charset="2"/>
              <a:buChar char="q"/>
              <a:defRPr/>
            </a:pPr>
            <a:r>
              <a:rPr lang="en-US" sz="1703"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The present value (PV) of external debt-to-GDP is expected to be at 42.9 percent at the end of 2025 and projected to be 44.4 percent by the end of 2026, remaining below the agreed threshold—50 percent of GDP per EAC convergence criteria and 55 percent as per the IMF/WB debt sustainability guidance note. </a:t>
            </a:r>
          </a:p>
        </p:txBody>
      </p:sp>
      <p:graphicFrame>
        <p:nvGraphicFramePr>
          <p:cNvPr id="4" name="Table 3">
            <a:extLst>
              <a:ext uri="{FF2B5EF4-FFF2-40B4-BE49-F238E27FC236}">
                <a16:creationId xmlns:a16="http://schemas.microsoft.com/office/drawing/2014/main" id="{AE040EC8-6E06-42C5-EF0F-77DFD9178D13}"/>
              </a:ext>
            </a:extLst>
          </p:cNvPr>
          <p:cNvGraphicFramePr>
            <a:graphicFrameLocks noGrp="1"/>
          </p:cNvGraphicFramePr>
          <p:nvPr/>
        </p:nvGraphicFramePr>
        <p:xfrm>
          <a:off x="453962" y="1202481"/>
          <a:ext cx="11520581" cy="3646391"/>
        </p:xfrm>
        <a:graphic>
          <a:graphicData uri="http://schemas.openxmlformats.org/drawingml/2006/table">
            <a:tbl>
              <a:tblPr/>
              <a:tblGrid>
                <a:gridCol w="4022366">
                  <a:extLst>
                    <a:ext uri="{9D8B030D-6E8A-4147-A177-3AD203B41FA5}">
                      <a16:colId xmlns:a16="http://schemas.microsoft.com/office/drawing/2014/main" val="2885338014"/>
                    </a:ext>
                  </a:extLst>
                </a:gridCol>
                <a:gridCol w="918148">
                  <a:extLst>
                    <a:ext uri="{9D8B030D-6E8A-4147-A177-3AD203B41FA5}">
                      <a16:colId xmlns:a16="http://schemas.microsoft.com/office/drawing/2014/main" val="340522105"/>
                    </a:ext>
                  </a:extLst>
                </a:gridCol>
                <a:gridCol w="677682">
                  <a:extLst>
                    <a:ext uri="{9D8B030D-6E8A-4147-A177-3AD203B41FA5}">
                      <a16:colId xmlns:a16="http://schemas.microsoft.com/office/drawing/2014/main" val="3445532943"/>
                    </a:ext>
                  </a:extLst>
                </a:gridCol>
                <a:gridCol w="765124">
                  <a:extLst>
                    <a:ext uri="{9D8B030D-6E8A-4147-A177-3AD203B41FA5}">
                      <a16:colId xmlns:a16="http://schemas.microsoft.com/office/drawing/2014/main" val="1940751115"/>
                    </a:ext>
                  </a:extLst>
                </a:gridCol>
                <a:gridCol w="765124">
                  <a:extLst>
                    <a:ext uri="{9D8B030D-6E8A-4147-A177-3AD203B41FA5}">
                      <a16:colId xmlns:a16="http://schemas.microsoft.com/office/drawing/2014/main" val="3099274148"/>
                    </a:ext>
                  </a:extLst>
                </a:gridCol>
                <a:gridCol w="765124">
                  <a:extLst>
                    <a:ext uri="{9D8B030D-6E8A-4147-A177-3AD203B41FA5}">
                      <a16:colId xmlns:a16="http://schemas.microsoft.com/office/drawing/2014/main" val="3445302491"/>
                    </a:ext>
                  </a:extLst>
                </a:gridCol>
                <a:gridCol w="765124">
                  <a:extLst>
                    <a:ext uri="{9D8B030D-6E8A-4147-A177-3AD203B41FA5}">
                      <a16:colId xmlns:a16="http://schemas.microsoft.com/office/drawing/2014/main" val="236539971"/>
                    </a:ext>
                  </a:extLst>
                </a:gridCol>
                <a:gridCol w="765124">
                  <a:extLst>
                    <a:ext uri="{9D8B030D-6E8A-4147-A177-3AD203B41FA5}">
                      <a16:colId xmlns:a16="http://schemas.microsoft.com/office/drawing/2014/main" val="1361189219"/>
                    </a:ext>
                  </a:extLst>
                </a:gridCol>
                <a:gridCol w="765124">
                  <a:extLst>
                    <a:ext uri="{9D8B030D-6E8A-4147-A177-3AD203B41FA5}">
                      <a16:colId xmlns:a16="http://schemas.microsoft.com/office/drawing/2014/main" val="4150009237"/>
                    </a:ext>
                  </a:extLst>
                </a:gridCol>
                <a:gridCol w="1311641">
                  <a:extLst>
                    <a:ext uri="{9D8B030D-6E8A-4147-A177-3AD203B41FA5}">
                      <a16:colId xmlns:a16="http://schemas.microsoft.com/office/drawing/2014/main" val="2097145080"/>
                    </a:ext>
                  </a:extLst>
                </a:gridCol>
              </a:tblGrid>
              <a:tr h="762241">
                <a:tc gridSpan="9">
                  <a:txBody>
                    <a:bodyPr/>
                    <a:lstStyle/>
                    <a:p>
                      <a:pPr algn="ctr" rtl="0" fontAlgn="ctr"/>
                      <a:r>
                        <a:rPr lang="en-US" sz="1500" b="1" i="0" u="none" strike="noStrike" dirty="0">
                          <a:solidFill>
                            <a:srgbClr val="0000FF"/>
                          </a:solidFill>
                          <a:effectLst/>
                          <a:latin typeface="Cambria" panose="02040503050406030204" pitchFamily="18" charset="0"/>
                        </a:rPr>
                        <a:t>DSA, October, 2024</a:t>
                      </a:r>
                    </a:p>
                  </a:txBody>
                  <a:tcPr marL="6362" marR="6362" marT="636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500" b="1" i="0" u="none" strike="noStrike" dirty="0">
                          <a:solidFill>
                            <a:srgbClr val="FF0000"/>
                          </a:solidFill>
                          <a:effectLst/>
                          <a:latin typeface="Cambria" panose="02040503050406030204" pitchFamily="18" charset="0"/>
                        </a:rPr>
                        <a:t> Threshold</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4965278"/>
                  </a:ext>
                </a:extLst>
              </a:tr>
              <a:tr h="576830">
                <a:tc>
                  <a:txBody>
                    <a:bodyPr/>
                    <a:lstStyle/>
                    <a:p>
                      <a:pPr algn="l" fontAlgn="b"/>
                      <a:r>
                        <a:rPr lang="en-US" sz="1500" b="1" i="1" u="none" strike="noStrike">
                          <a:solidFill>
                            <a:srgbClr val="000000"/>
                          </a:solidFill>
                          <a:effectLst/>
                          <a:latin typeface="Cambria" panose="02040503050406030204" pitchFamily="18" charset="0"/>
                        </a:rPr>
                        <a:t> </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mbria" panose="02040503050406030204" pitchFamily="18" charset="0"/>
                        </a:rPr>
                        <a:t>2024</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mbria" panose="02040503050406030204" pitchFamily="18" charset="0"/>
                        </a:rPr>
                        <a:t>2025</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mbria" panose="02040503050406030204" pitchFamily="18" charset="0"/>
                        </a:rPr>
                        <a:t>2026</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mbria" panose="02040503050406030204" pitchFamily="18" charset="0"/>
                        </a:rPr>
                        <a:t>2027</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mbria" panose="02040503050406030204" pitchFamily="18" charset="0"/>
                        </a:rPr>
                        <a:t>2028</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mbria" panose="02040503050406030204" pitchFamily="18" charset="0"/>
                        </a:rPr>
                        <a:t>2029</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mbria" panose="02040503050406030204" pitchFamily="18" charset="0"/>
                        </a:rPr>
                        <a:t>2030</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000000"/>
                          </a:solidFill>
                          <a:effectLst/>
                          <a:latin typeface="Cambria" panose="02040503050406030204" pitchFamily="18" charset="0"/>
                        </a:rPr>
                        <a:t>2031</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500" b="1" i="1" u="none" strike="noStrike">
                          <a:solidFill>
                            <a:srgbClr val="FF0000"/>
                          </a:solidFill>
                          <a:effectLst/>
                          <a:latin typeface="Cambria" panose="02040503050406030204" pitchFamily="18" charset="0"/>
                        </a:rPr>
                        <a:t> </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6740196"/>
                  </a:ext>
                </a:extLst>
              </a:tr>
              <a:tr h="576830">
                <a:tc>
                  <a:txBody>
                    <a:bodyPr/>
                    <a:lstStyle/>
                    <a:p>
                      <a:pPr algn="l" fontAlgn="b"/>
                      <a:r>
                        <a:rPr lang="en-US" sz="1500" b="0" i="0" u="none" strike="noStrike" dirty="0">
                          <a:solidFill>
                            <a:srgbClr val="000000"/>
                          </a:solidFill>
                          <a:effectLst/>
                          <a:latin typeface="Cambria" panose="02040503050406030204" pitchFamily="18" charset="0"/>
                        </a:rPr>
                        <a:t>PV public debt to GDP</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55.2</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57.0</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54.5</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52.4</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a:solidFill>
                            <a:srgbClr val="000000"/>
                          </a:solidFill>
                          <a:effectLst/>
                          <a:latin typeface="Cambria" panose="02040503050406030204" pitchFamily="18" charset="0"/>
                        </a:rPr>
                        <a:t>49.5</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a:solidFill>
                            <a:srgbClr val="000000"/>
                          </a:solidFill>
                          <a:effectLst/>
                          <a:latin typeface="Cambria" panose="02040503050406030204" pitchFamily="18" charset="0"/>
                        </a:rPr>
                        <a:t>46.6</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a:solidFill>
                            <a:srgbClr val="000000"/>
                          </a:solidFill>
                          <a:effectLst/>
                          <a:latin typeface="Cambria" panose="02040503050406030204" pitchFamily="18" charset="0"/>
                        </a:rPr>
                        <a:t>43.7</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a:solidFill>
                            <a:srgbClr val="000000"/>
                          </a:solidFill>
                          <a:effectLst/>
                          <a:latin typeface="Cambria" panose="02040503050406030204" pitchFamily="18" charset="0"/>
                        </a:rPr>
                        <a:t>41.9</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a:solidFill>
                            <a:srgbClr val="FF0000"/>
                          </a:solidFill>
                          <a:effectLst/>
                          <a:latin typeface="Cambria" panose="02040503050406030204" pitchFamily="18" charset="0"/>
                        </a:rPr>
                        <a:t>70.0</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1478846"/>
                  </a:ext>
                </a:extLst>
              </a:tr>
              <a:tr h="576830">
                <a:tc>
                  <a:txBody>
                    <a:bodyPr/>
                    <a:lstStyle/>
                    <a:p>
                      <a:pPr algn="l" fontAlgn="b"/>
                      <a:r>
                        <a:rPr lang="en-US" sz="1500" b="0" i="0" u="none" strike="noStrike">
                          <a:solidFill>
                            <a:srgbClr val="000000"/>
                          </a:solidFill>
                          <a:effectLst/>
                          <a:latin typeface="Cambria" panose="02040503050406030204" pitchFamily="18" charset="0"/>
                        </a:rPr>
                        <a:t>PV External debt to GDP</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41.3</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42.9</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44.4</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44.3</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a:solidFill>
                            <a:srgbClr val="000000"/>
                          </a:solidFill>
                          <a:effectLst/>
                          <a:latin typeface="Cambria" panose="02040503050406030204" pitchFamily="18" charset="0"/>
                        </a:rPr>
                        <a:t>43.6</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a:solidFill>
                            <a:srgbClr val="000000"/>
                          </a:solidFill>
                          <a:effectLst/>
                          <a:latin typeface="Cambria" panose="02040503050406030204" pitchFamily="18" charset="0"/>
                        </a:rPr>
                        <a:t>41.3</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a:solidFill>
                            <a:srgbClr val="000000"/>
                          </a:solidFill>
                          <a:effectLst/>
                          <a:latin typeface="Cambria" panose="02040503050406030204" pitchFamily="18" charset="0"/>
                        </a:rPr>
                        <a:t>39.1</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a:solidFill>
                            <a:srgbClr val="000000"/>
                          </a:solidFill>
                          <a:effectLst/>
                          <a:latin typeface="Cambria" panose="02040503050406030204" pitchFamily="18" charset="0"/>
                        </a:rPr>
                        <a:t>37.2</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a:solidFill>
                            <a:srgbClr val="FF0000"/>
                          </a:solidFill>
                          <a:effectLst/>
                          <a:latin typeface="Cambria" panose="02040503050406030204" pitchFamily="18" charset="0"/>
                        </a:rPr>
                        <a:t>55.0</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8930140"/>
                  </a:ext>
                </a:extLst>
              </a:tr>
              <a:tr h="576830">
                <a:tc>
                  <a:txBody>
                    <a:bodyPr/>
                    <a:lstStyle/>
                    <a:p>
                      <a:pPr algn="l" fontAlgn="b"/>
                      <a:r>
                        <a:rPr lang="en-US" sz="1500" b="0" i="0" u="none" strike="noStrike">
                          <a:solidFill>
                            <a:srgbClr val="000000"/>
                          </a:solidFill>
                          <a:effectLst/>
                          <a:latin typeface="Cambria" panose="02040503050406030204" pitchFamily="18" charset="0"/>
                        </a:rPr>
                        <a:t>PV External debt Service to Exports</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a:solidFill>
                            <a:srgbClr val="000000"/>
                          </a:solidFill>
                          <a:effectLst/>
                          <a:latin typeface="Cambria" panose="02040503050406030204" pitchFamily="18" charset="0"/>
                        </a:rPr>
                        <a:t>7.6</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7.1</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7.6</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8.5</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8.5</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8.7</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a:solidFill>
                            <a:srgbClr val="000000"/>
                          </a:solidFill>
                          <a:effectLst/>
                          <a:latin typeface="Cambria" panose="02040503050406030204" pitchFamily="18" charset="0"/>
                        </a:rPr>
                        <a:t>8.6</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a:solidFill>
                            <a:srgbClr val="000000"/>
                          </a:solidFill>
                          <a:effectLst/>
                          <a:latin typeface="Cambria" panose="02040503050406030204" pitchFamily="18" charset="0"/>
                        </a:rPr>
                        <a:t>15.3</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a:solidFill>
                            <a:srgbClr val="FF0000"/>
                          </a:solidFill>
                          <a:effectLst/>
                          <a:latin typeface="Cambria" panose="02040503050406030204" pitchFamily="18" charset="0"/>
                        </a:rPr>
                        <a:t>21.0</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3451776"/>
                  </a:ext>
                </a:extLst>
              </a:tr>
              <a:tr h="576830">
                <a:tc>
                  <a:txBody>
                    <a:bodyPr/>
                    <a:lstStyle/>
                    <a:p>
                      <a:pPr algn="l" fontAlgn="b"/>
                      <a:r>
                        <a:rPr lang="en-US" sz="1500" b="0" i="0" u="none" strike="noStrike" dirty="0">
                          <a:solidFill>
                            <a:srgbClr val="000000"/>
                          </a:solidFill>
                          <a:effectLst/>
                          <a:latin typeface="Cambria" panose="02040503050406030204" pitchFamily="18" charset="0"/>
                        </a:rPr>
                        <a:t>PV external debt Service to Revenues</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a:solidFill>
                            <a:srgbClr val="000000"/>
                          </a:solidFill>
                          <a:effectLst/>
                          <a:latin typeface="Cambria" panose="02040503050406030204" pitchFamily="18" charset="0"/>
                        </a:rPr>
                        <a:t>12.4</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a:solidFill>
                            <a:srgbClr val="000000"/>
                          </a:solidFill>
                          <a:effectLst/>
                          <a:latin typeface="Cambria" panose="02040503050406030204" pitchFamily="18" charset="0"/>
                        </a:rPr>
                        <a:t>12.5</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14.1</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16.3</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16.7</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17.6</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15.9</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0" i="0" u="none" strike="noStrike" dirty="0">
                          <a:solidFill>
                            <a:srgbClr val="000000"/>
                          </a:solidFill>
                          <a:effectLst/>
                          <a:latin typeface="Cambria" panose="02040503050406030204" pitchFamily="18" charset="0"/>
                        </a:rPr>
                        <a:t>27.1</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500" b="1" i="0" u="none" strike="noStrike" dirty="0">
                          <a:solidFill>
                            <a:srgbClr val="FF0000"/>
                          </a:solidFill>
                          <a:effectLst/>
                          <a:latin typeface="Cambria" panose="02040503050406030204" pitchFamily="18" charset="0"/>
                        </a:rPr>
                        <a:t>23.0</a:t>
                      </a:r>
                    </a:p>
                  </a:txBody>
                  <a:tcPr marL="6362" marR="6362" marT="636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8845321"/>
                  </a:ext>
                </a:extLst>
              </a:tr>
            </a:tbl>
          </a:graphicData>
        </a:graphic>
      </p:graphicFrame>
    </p:spTree>
    <p:extLst>
      <p:ext uri="{BB962C8B-B14F-4D97-AF65-F5344CB8AC3E}">
        <p14:creationId xmlns:p14="http://schemas.microsoft.com/office/powerpoint/2010/main" val="1785786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18C08F0-480D-C11F-5E39-5938FAB76906}"/>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74C85AB2-DEA7-D31E-2D6D-BFC51E77E606}"/>
              </a:ext>
            </a:extLst>
          </p:cNvPr>
          <p:cNvGrpSpPr/>
          <p:nvPr/>
        </p:nvGrpSpPr>
        <p:grpSpPr>
          <a:xfrm>
            <a:off x="919" y="25129"/>
            <a:ext cx="12191081" cy="6807741"/>
            <a:chOff x="0" y="19062"/>
            <a:chExt cx="12168505" cy="6795134"/>
          </a:xfrm>
        </p:grpSpPr>
        <p:sp>
          <p:nvSpPr>
            <p:cNvPr id="3" name="object 3">
              <a:extLst>
                <a:ext uri="{FF2B5EF4-FFF2-40B4-BE49-F238E27FC236}">
                  <a16:creationId xmlns:a16="http://schemas.microsoft.com/office/drawing/2014/main" id="{BBE30FFE-9EE3-0D4D-5012-CB1820E3EC88}"/>
                </a:ext>
              </a:extLst>
            </p:cNvPr>
            <p:cNvSpPr/>
            <p:nvPr/>
          </p:nvSpPr>
          <p:spPr>
            <a:xfrm>
              <a:off x="0" y="3435210"/>
              <a:ext cx="6064885" cy="3378835"/>
            </a:xfrm>
            <a:custGeom>
              <a:avLst/>
              <a:gdLst/>
              <a:ahLst/>
              <a:cxnLst/>
              <a:rect l="l" t="t" r="r" b="b"/>
              <a:pathLst>
                <a:path w="6064885" h="3378834">
                  <a:moveTo>
                    <a:pt x="293344" y="0"/>
                  </a:moveTo>
                  <a:lnTo>
                    <a:pt x="257365" y="0"/>
                  </a:lnTo>
                  <a:lnTo>
                    <a:pt x="212407" y="50088"/>
                  </a:lnTo>
                  <a:lnTo>
                    <a:pt x="167449" y="0"/>
                  </a:lnTo>
                  <a:lnTo>
                    <a:pt x="131470" y="0"/>
                  </a:lnTo>
                  <a:lnTo>
                    <a:pt x="212407" y="90170"/>
                  </a:lnTo>
                  <a:lnTo>
                    <a:pt x="248386" y="50088"/>
                  </a:lnTo>
                  <a:lnTo>
                    <a:pt x="293344" y="0"/>
                  </a:lnTo>
                  <a:close/>
                </a:path>
                <a:path w="6064885" h="3378834">
                  <a:moveTo>
                    <a:pt x="650798" y="3057931"/>
                  </a:moveTo>
                  <a:lnTo>
                    <a:pt x="430504" y="2812504"/>
                  </a:lnTo>
                  <a:lnTo>
                    <a:pt x="210223" y="3057906"/>
                  </a:lnTo>
                  <a:lnTo>
                    <a:pt x="0" y="2823705"/>
                  </a:lnTo>
                  <a:lnTo>
                    <a:pt x="0" y="3292144"/>
                  </a:lnTo>
                  <a:lnTo>
                    <a:pt x="210210" y="3057931"/>
                  </a:lnTo>
                  <a:lnTo>
                    <a:pt x="430504" y="3303359"/>
                  </a:lnTo>
                  <a:lnTo>
                    <a:pt x="650798" y="3057931"/>
                  </a:lnTo>
                  <a:close/>
                </a:path>
                <a:path w="6064885" h="3378834">
                  <a:moveTo>
                    <a:pt x="650798" y="2475725"/>
                  </a:moveTo>
                  <a:lnTo>
                    <a:pt x="430504" y="2230297"/>
                  </a:lnTo>
                  <a:lnTo>
                    <a:pt x="210210" y="2475725"/>
                  </a:lnTo>
                  <a:lnTo>
                    <a:pt x="0" y="2241499"/>
                  </a:lnTo>
                  <a:lnTo>
                    <a:pt x="0" y="2709951"/>
                  </a:lnTo>
                  <a:lnTo>
                    <a:pt x="210210" y="2475750"/>
                  </a:lnTo>
                  <a:lnTo>
                    <a:pt x="430504" y="2721152"/>
                  </a:lnTo>
                  <a:lnTo>
                    <a:pt x="650798" y="2475725"/>
                  </a:lnTo>
                  <a:close/>
                </a:path>
                <a:path w="6064885" h="3378834">
                  <a:moveTo>
                    <a:pt x="650798" y="1885213"/>
                  </a:moveTo>
                  <a:lnTo>
                    <a:pt x="430504" y="1639785"/>
                  </a:lnTo>
                  <a:lnTo>
                    <a:pt x="210210" y="1885213"/>
                  </a:lnTo>
                  <a:lnTo>
                    <a:pt x="0" y="1651000"/>
                  </a:lnTo>
                  <a:lnTo>
                    <a:pt x="0" y="2119426"/>
                  </a:lnTo>
                  <a:lnTo>
                    <a:pt x="210210" y="1885226"/>
                  </a:lnTo>
                  <a:lnTo>
                    <a:pt x="430504" y="2130641"/>
                  </a:lnTo>
                  <a:lnTo>
                    <a:pt x="650798" y="1885213"/>
                  </a:lnTo>
                  <a:close/>
                </a:path>
                <a:path w="6064885" h="3378834">
                  <a:moveTo>
                    <a:pt x="650798" y="1303680"/>
                  </a:moveTo>
                  <a:lnTo>
                    <a:pt x="430504" y="1058252"/>
                  </a:lnTo>
                  <a:lnTo>
                    <a:pt x="210210" y="1303680"/>
                  </a:lnTo>
                  <a:lnTo>
                    <a:pt x="0" y="1069454"/>
                  </a:lnTo>
                  <a:lnTo>
                    <a:pt x="0" y="1537906"/>
                  </a:lnTo>
                  <a:lnTo>
                    <a:pt x="210210" y="1303705"/>
                  </a:lnTo>
                  <a:lnTo>
                    <a:pt x="430504" y="1549107"/>
                  </a:lnTo>
                  <a:lnTo>
                    <a:pt x="650798" y="1303680"/>
                  </a:lnTo>
                  <a:close/>
                </a:path>
                <a:path w="6064885" h="3378834">
                  <a:moveTo>
                    <a:pt x="650798" y="713168"/>
                  </a:moveTo>
                  <a:lnTo>
                    <a:pt x="430504" y="467741"/>
                  </a:lnTo>
                  <a:lnTo>
                    <a:pt x="210210" y="713168"/>
                  </a:lnTo>
                  <a:lnTo>
                    <a:pt x="0" y="478942"/>
                  </a:lnTo>
                  <a:lnTo>
                    <a:pt x="0" y="947394"/>
                  </a:lnTo>
                  <a:lnTo>
                    <a:pt x="210210" y="713181"/>
                  </a:lnTo>
                  <a:lnTo>
                    <a:pt x="430504" y="958596"/>
                  </a:lnTo>
                  <a:lnTo>
                    <a:pt x="650798" y="713168"/>
                  </a:lnTo>
                  <a:close/>
                </a:path>
                <a:path w="6064885" h="3378834">
                  <a:moveTo>
                    <a:pt x="650798" y="124472"/>
                  </a:moveTo>
                  <a:lnTo>
                    <a:pt x="539076" y="0"/>
                  </a:lnTo>
                  <a:lnTo>
                    <a:pt x="321932" y="0"/>
                  </a:lnTo>
                  <a:lnTo>
                    <a:pt x="210210" y="124472"/>
                  </a:lnTo>
                  <a:lnTo>
                    <a:pt x="98501" y="0"/>
                  </a:lnTo>
                  <a:lnTo>
                    <a:pt x="0" y="0"/>
                  </a:lnTo>
                  <a:lnTo>
                    <a:pt x="0" y="358698"/>
                  </a:lnTo>
                  <a:lnTo>
                    <a:pt x="210210" y="124485"/>
                  </a:lnTo>
                  <a:lnTo>
                    <a:pt x="430504" y="369900"/>
                  </a:lnTo>
                  <a:lnTo>
                    <a:pt x="650798" y="124472"/>
                  </a:lnTo>
                  <a:close/>
                </a:path>
                <a:path w="6064885" h="3378834">
                  <a:moveTo>
                    <a:pt x="733920" y="0"/>
                  </a:moveTo>
                  <a:lnTo>
                    <a:pt x="697941" y="0"/>
                  </a:lnTo>
                  <a:lnTo>
                    <a:pt x="652983" y="50088"/>
                  </a:lnTo>
                  <a:lnTo>
                    <a:pt x="608037" y="0"/>
                  </a:lnTo>
                  <a:lnTo>
                    <a:pt x="572058" y="0"/>
                  </a:lnTo>
                  <a:lnTo>
                    <a:pt x="652983" y="90170"/>
                  </a:lnTo>
                  <a:lnTo>
                    <a:pt x="688962" y="50088"/>
                  </a:lnTo>
                  <a:lnTo>
                    <a:pt x="733920" y="0"/>
                  </a:lnTo>
                  <a:close/>
                </a:path>
                <a:path w="6064885" h="3378834">
                  <a:moveTo>
                    <a:pt x="1091387" y="3057931"/>
                  </a:moveTo>
                  <a:lnTo>
                    <a:pt x="871093" y="2812504"/>
                  </a:lnTo>
                  <a:lnTo>
                    <a:pt x="650798" y="3057931"/>
                  </a:lnTo>
                  <a:lnTo>
                    <a:pt x="871093" y="3303359"/>
                  </a:lnTo>
                  <a:lnTo>
                    <a:pt x="1091387" y="3057931"/>
                  </a:lnTo>
                  <a:close/>
                </a:path>
                <a:path w="6064885" h="3378834">
                  <a:moveTo>
                    <a:pt x="1091387" y="2475725"/>
                  </a:moveTo>
                  <a:lnTo>
                    <a:pt x="871093" y="2230297"/>
                  </a:lnTo>
                  <a:lnTo>
                    <a:pt x="650798" y="2475725"/>
                  </a:lnTo>
                  <a:lnTo>
                    <a:pt x="871093" y="2721152"/>
                  </a:lnTo>
                  <a:lnTo>
                    <a:pt x="1091387" y="2475725"/>
                  </a:lnTo>
                  <a:close/>
                </a:path>
                <a:path w="6064885" h="3378834">
                  <a:moveTo>
                    <a:pt x="1091387" y="1885213"/>
                  </a:moveTo>
                  <a:lnTo>
                    <a:pt x="871093" y="1639785"/>
                  </a:lnTo>
                  <a:lnTo>
                    <a:pt x="650798" y="1885213"/>
                  </a:lnTo>
                  <a:lnTo>
                    <a:pt x="871093" y="2130641"/>
                  </a:lnTo>
                  <a:lnTo>
                    <a:pt x="1091387" y="1885213"/>
                  </a:lnTo>
                  <a:close/>
                </a:path>
                <a:path w="6064885" h="3378834">
                  <a:moveTo>
                    <a:pt x="1091387" y="1303680"/>
                  </a:moveTo>
                  <a:lnTo>
                    <a:pt x="871093" y="1058252"/>
                  </a:lnTo>
                  <a:lnTo>
                    <a:pt x="650798" y="1303680"/>
                  </a:lnTo>
                  <a:lnTo>
                    <a:pt x="871093" y="1549107"/>
                  </a:lnTo>
                  <a:lnTo>
                    <a:pt x="1091387" y="1303680"/>
                  </a:lnTo>
                  <a:close/>
                </a:path>
                <a:path w="6064885" h="3378834">
                  <a:moveTo>
                    <a:pt x="1091387" y="713168"/>
                  </a:moveTo>
                  <a:lnTo>
                    <a:pt x="871093" y="467741"/>
                  </a:lnTo>
                  <a:lnTo>
                    <a:pt x="650798" y="713168"/>
                  </a:lnTo>
                  <a:lnTo>
                    <a:pt x="871093" y="958596"/>
                  </a:lnTo>
                  <a:lnTo>
                    <a:pt x="1091387" y="713168"/>
                  </a:lnTo>
                  <a:close/>
                </a:path>
                <a:path w="6064885" h="3378834">
                  <a:moveTo>
                    <a:pt x="1091387" y="124472"/>
                  </a:moveTo>
                  <a:lnTo>
                    <a:pt x="979665" y="0"/>
                  </a:lnTo>
                  <a:lnTo>
                    <a:pt x="762520" y="0"/>
                  </a:lnTo>
                  <a:lnTo>
                    <a:pt x="650798" y="124472"/>
                  </a:lnTo>
                  <a:lnTo>
                    <a:pt x="871093" y="369900"/>
                  </a:lnTo>
                  <a:lnTo>
                    <a:pt x="1091387" y="124472"/>
                  </a:lnTo>
                  <a:close/>
                </a:path>
                <a:path w="6064885" h="3378834">
                  <a:moveTo>
                    <a:pt x="1174508" y="0"/>
                  </a:moveTo>
                  <a:lnTo>
                    <a:pt x="1138529" y="0"/>
                  </a:lnTo>
                  <a:lnTo>
                    <a:pt x="1093571" y="50088"/>
                  </a:lnTo>
                  <a:lnTo>
                    <a:pt x="1048613" y="0"/>
                  </a:lnTo>
                  <a:lnTo>
                    <a:pt x="1012634" y="0"/>
                  </a:lnTo>
                  <a:lnTo>
                    <a:pt x="1093571" y="90170"/>
                  </a:lnTo>
                  <a:lnTo>
                    <a:pt x="1129550" y="50088"/>
                  </a:lnTo>
                  <a:lnTo>
                    <a:pt x="1174508" y="0"/>
                  </a:lnTo>
                  <a:close/>
                </a:path>
                <a:path w="6064885" h="3378834">
                  <a:moveTo>
                    <a:pt x="1531975" y="124472"/>
                  </a:moveTo>
                  <a:lnTo>
                    <a:pt x="1420253" y="0"/>
                  </a:lnTo>
                  <a:lnTo>
                    <a:pt x="1203109" y="0"/>
                  </a:lnTo>
                  <a:lnTo>
                    <a:pt x="1091387" y="124472"/>
                  </a:lnTo>
                  <a:lnTo>
                    <a:pt x="1311681" y="369900"/>
                  </a:lnTo>
                  <a:lnTo>
                    <a:pt x="1531975" y="124472"/>
                  </a:lnTo>
                  <a:close/>
                </a:path>
                <a:path w="6064885" h="3378834">
                  <a:moveTo>
                    <a:pt x="1531988" y="3057931"/>
                  </a:moveTo>
                  <a:lnTo>
                    <a:pt x="1311694" y="2812504"/>
                  </a:lnTo>
                  <a:lnTo>
                    <a:pt x="1091399" y="3057931"/>
                  </a:lnTo>
                  <a:lnTo>
                    <a:pt x="1311694" y="3303359"/>
                  </a:lnTo>
                  <a:lnTo>
                    <a:pt x="1531988" y="3057931"/>
                  </a:lnTo>
                  <a:close/>
                </a:path>
                <a:path w="6064885" h="3378834">
                  <a:moveTo>
                    <a:pt x="1531988" y="2475725"/>
                  </a:moveTo>
                  <a:lnTo>
                    <a:pt x="1311694" y="2230297"/>
                  </a:lnTo>
                  <a:lnTo>
                    <a:pt x="1091399" y="2475725"/>
                  </a:lnTo>
                  <a:lnTo>
                    <a:pt x="1311694" y="2721152"/>
                  </a:lnTo>
                  <a:lnTo>
                    <a:pt x="1531988" y="2475725"/>
                  </a:lnTo>
                  <a:close/>
                </a:path>
                <a:path w="6064885" h="3378834">
                  <a:moveTo>
                    <a:pt x="1531988" y="1885213"/>
                  </a:moveTo>
                  <a:lnTo>
                    <a:pt x="1311694" y="1639785"/>
                  </a:lnTo>
                  <a:lnTo>
                    <a:pt x="1091399" y="1885213"/>
                  </a:lnTo>
                  <a:lnTo>
                    <a:pt x="1311694" y="2130641"/>
                  </a:lnTo>
                  <a:lnTo>
                    <a:pt x="1531988" y="1885213"/>
                  </a:lnTo>
                  <a:close/>
                </a:path>
                <a:path w="6064885" h="3378834">
                  <a:moveTo>
                    <a:pt x="1531988" y="1303680"/>
                  </a:moveTo>
                  <a:lnTo>
                    <a:pt x="1311694" y="1058252"/>
                  </a:lnTo>
                  <a:lnTo>
                    <a:pt x="1091399" y="1303680"/>
                  </a:lnTo>
                  <a:lnTo>
                    <a:pt x="1311694" y="1549107"/>
                  </a:lnTo>
                  <a:lnTo>
                    <a:pt x="1531988" y="1303680"/>
                  </a:lnTo>
                  <a:close/>
                </a:path>
                <a:path w="6064885" h="3378834">
                  <a:moveTo>
                    <a:pt x="1531988" y="713168"/>
                  </a:moveTo>
                  <a:lnTo>
                    <a:pt x="1311694" y="467741"/>
                  </a:lnTo>
                  <a:lnTo>
                    <a:pt x="1091399" y="713168"/>
                  </a:lnTo>
                  <a:lnTo>
                    <a:pt x="1311694" y="958596"/>
                  </a:lnTo>
                  <a:lnTo>
                    <a:pt x="1531988" y="713168"/>
                  </a:lnTo>
                  <a:close/>
                </a:path>
                <a:path w="6064885" h="3378834">
                  <a:moveTo>
                    <a:pt x="1615097" y="0"/>
                  </a:moveTo>
                  <a:lnTo>
                    <a:pt x="1579118" y="0"/>
                  </a:lnTo>
                  <a:lnTo>
                    <a:pt x="1534160" y="50088"/>
                  </a:lnTo>
                  <a:lnTo>
                    <a:pt x="1489202" y="0"/>
                  </a:lnTo>
                  <a:lnTo>
                    <a:pt x="1453222" y="0"/>
                  </a:lnTo>
                  <a:lnTo>
                    <a:pt x="1534160" y="90170"/>
                  </a:lnTo>
                  <a:lnTo>
                    <a:pt x="1570139" y="50088"/>
                  </a:lnTo>
                  <a:lnTo>
                    <a:pt x="1615097" y="0"/>
                  </a:lnTo>
                  <a:close/>
                </a:path>
                <a:path w="6064885" h="3378834">
                  <a:moveTo>
                    <a:pt x="2055685" y="0"/>
                  </a:moveTo>
                  <a:lnTo>
                    <a:pt x="2019706" y="0"/>
                  </a:lnTo>
                  <a:lnTo>
                    <a:pt x="1974761" y="50088"/>
                  </a:lnTo>
                  <a:lnTo>
                    <a:pt x="1929803" y="0"/>
                  </a:lnTo>
                  <a:lnTo>
                    <a:pt x="1893824" y="0"/>
                  </a:lnTo>
                  <a:lnTo>
                    <a:pt x="1974761" y="90170"/>
                  </a:lnTo>
                  <a:lnTo>
                    <a:pt x="2010727" y="50088"/>
                  </a:lnTo>
                  <a:lnTo>
                    <a:pt x="2055685" y="0"/>
                  </a:lnTo>
                  <a:close/>
                </a:path>
                <a:path w="6064885" h="3378834">
                  <a:moveTo>
                    <a:pt x="2413152" y="124472"/>
                  </a:moveTo>
                  <a:lnTo>
                    <a:pt x="2301430" y="0"/>
                  </a:lnTo>
                  <a:lnTo>
                    <a:pt x="2084285" y="0"/>
                  </a:lnTo>
                  <a:lnTo>
                    <a:pt x="1972564" y="124472"/>
                  </a:lnTo>
                  <a:lnTo>
                    <a:pt x="1860854" y="0"/>
                  </a:lnTo>
                  <a:lnTo>
                    <a:pt x="1643710" y="0"/>
                  </a:lnTo>
                  <a:lnTo>
                    <a:pt x="1531988" y="124472"/>
                  </a:lnTo>
                  <a:lnTo>
                    <a:pt x="1752282" y="369900"/>
                  </a:lnTo>
                  <a:lnTo>
                    <a:pt x="1972564" y="124485"/>
                  </a:lnTo>
                  <a:lnTo>
                    <a:pt x="2192858" y="369900"/>
                  </a:lnTo>
                  <a:lnTo>
                    <a:pt x="2413152" y="124472"/>
                  </a:lnTo>
                  <a:close/>
                </a:path>
                <a:path w="6064885" h="3378834">
                  <a:moveTo>
                    <a:pt x="2496274" y="0"/>
                  </a:moveTo>
                  <a:lnTo>
                    <a:pt x="2460294" y="0"/>
                  </a:lnTo>
                  <a:lnTo>
                    <a:pt x="2415336" y="50088"/>
                  </a:lnTo>
                  <a:lnTo>
                    <a:pt x="2370378" y="0"/>
                  </a:lnTo>
                  <a:lnTo>
                    <a:pt x="2334399" y="0"/>
                  </a:lnTo>
                  <a:lnTo>
                    <a:pt x="2415336" y="90170"/>
                  </a:lnTo>
                  <a:lnTo>
                    <a:pt x="2451316" y="50088"/>
                  </a:lnTo>
                  <a:lnTo>
                    <a:pt x="2496274" y="0"/>
                  </a:lnTo>
                  <a:close/>
                </a:path>
                <a:path w="6064885" h="3378834">
                  <a:moveTo>
                    <a:pt x="2853728" y="3057931"/>
                  </a:moveTo>
                  <a:lnTo>
                    <a:pt x="2633434" y="2812504"/>
                  </a:lnTo>
                  <a:lnTo>
                    <a:pt x="2413139" y="3057931"/>
                  </a:lnTo>
                  <a:lnTo>
                    <a:pt x="2192858" y="2812504"/>
                  </a:lnTo>
                  <a:lnTo>
                    <a:pt x="1972564" y="3057931"/>
                  </a:lnTo>
                  <a:lnTo>
                    <a:pt x="1752282" y="2812504"/>
                  </a:lnTo>
                  <a:lnTo>
                    <a:pt x="1531988" y="3057931"/>
                  </a:lnTo>
                  <a:lnTo>
                    <a:pt x="1752282" y="3303359"/>
                  </a:lnTo>
                  <a:lnTo>
                    <a:pt x="1972564" y="3057944"/>
                  </a:lnTo>
                  <a:lnTo>
                    <a:pt x="2192858" y="3303359"/>
                  </a:lnTo>
                  <a:lnTo>
                    <a:pt x="2413139" y="3057944"/>
                  </a:lnTo>
                  <a:lnTo>
                    <a:pt x="2633434" y="3303359"/>
                  </a:lnTo>
                  <a:lnTo>
                    <a:pt x="2853728" y="3057931"/>
                  </a:lnTo>
                  <a:close/>
                </a:path>
                <a:path w="6064885" h="3378834">
                  <a:moveTo>
                    <a:pt x="2853728" y="2475725"/>
                  </a:moveTo>
                  <a:lnTo>
                    <a:pt x="2633434" y="2230297"/>
                  </a:lnTo>
                  <a:lnTo>
                    <a:pt x="2413139" y="2475725"/>
                  </a:lnTo>
                  <a:lnTo>
                    <a:pt x="2192858" y="2230297"/>
                  </a:lnTo>
                  <a:lnTo>
                    <a:pt x="1972564" y="2475725"/>
                  </a:lnTo>
                  <a:lnTo>
                    <a:pt x="1752282" y="2230297"/>
                  </a:lnTo>
                  <a:lnTo>
                    <a:pt x="1531988" y="2475725"/>
                  </a:lnTo>
                  <a:lnTo>
                    <a:pt x="1752282" y="2721152"/>
                  </a:lnTo>
                  <a:lnTo>
                    <a:pt x="1972564" y="2475738"/>
                  </a:lnTo>
                  <a:lnTo>
                    <a:pt x="2192858" y="2721152"/>
                  </a:lnTo>
                  <a:lnTo>
                    <a:pt x="2413139" y="2475738"/>
                  </a:lnTo>
                  <a:lnTo>
                    <a:pt x="2633434" y="2721152"/>
                  </a:lnTo>
                  <a:lnTo>
                    <a:pt x="2853728" y="2475725"/>
                  </a:lnTo>
                  <a:close/>
                </a:path>
                <a:path w="6064885" h="3378834">
                  <a:moveTo>
                    <a:pt x="2853728" y="1885213"/>
                  </a:moveTo>
                  <a:lnTo>
                    <a:pt x="2633434" y="1639785"/>
                  </a:lnTo>
                  <a:lnTo>
                    <a:pt x="2413139" y="1885213"/>
                  </a:lnTo>
                  <a:lnTo>
                    <a:pt x="2192858" y="1639785"/>
                  </a:lnTo>
                  <a:lnTo>
                    <a:pt x="1972564" y="1885213"/>
                  </a:lnTo>
                  <a:lnTo>
                    <a:pt x="1752282" y="1639785"/>
                  </a:lnTo>
                  <a:lnTo>
                    <a:pt x="1531988" y="1885213"/>
                  </a:lnTo>
                  <a:lnTo>
                    <a:pt x="1752282" y="2130641"/>
                  </a:lnTo>
                  <a:lnTo>
                    <a:pt x="1972564" y="1885226"/>
                  </a:lnTo>
                  <a:lnTo>
                    <a:pt x="2192858" y="2130641"/>
                  </a:lnTo>
                  <a:lnTo>
                    <a:pt x="2413139" y="1885226"/>
                  </a:lnTo>
                  <a:lnTo>
                    <a:pt x="2633434" y="2130641"/>
                  </a:lnTo>
                  <a:lnTo>
                    <a:pt x="2853728" y="1885213"/>
                  </a:lnTo>
                  <a:close/>
                </a:path>
                <a:path w="6064885" h="3378834">
                  <a:moveTo>
                    <a:pt x="2853728" y="1303680"/>
                  </a:moveTo>
                  <a:lnTo>
                    <a:pt x="2633434" y="1058252"/>
                  </a:lnTo>
                  <a:lnTo>
                    <a:pt x="2413139" y="1303680"/>
                  </a:lnTo>
                  <a:lnTo>
                    <a:pt x="2192858" y="1058252"/>
                  </a:lnTo>
                  <a:lnTo>
                    <a:pt x="1972564" y="1303680"/>
                  </a:lnTo>
                  <a:lnTo>
                    <a:pt x="1752282" y="1058252"/>
                  </a:lnTo>
                  <a:lnTo>
                    <a:pt x="1531988" y="1303680"/>
                  </a:lnTo>
                  <a:lnTo>
                    <a:pt x="1752282" y="1549107"/>
                  </a:lnTo>
                  <a:lnTo>
                    <a:pt x="1972564" y="1303693"/>
                  </a:lnTo>
                  <a:lnTo>
                    <a:pt x="2192858" y="1549107"/>
                  </a:lnTo>
                  <a:lnTo>
                    <a:pt x="2413139" y="1303693"/>
                  </a:lnTo>
                  <a:lnTo>
                    <a:pt x="2633434" y="1549107"/>
                  </a:lnTo>
                  <a:lnTo>
                    <a:pt x="2853728" y="1303680"/>
                  </a:lnTo>
                  <a:close/>
                </a:path>
                <a:path w="6064885" h="3378834">
                  <a:moveTo>
                    <a:pt x="2853728" y="713168"/>
                  </a:moveTo>
                  <a:lnTo>
                    <a:pt x="2633434" y="467741"/>
                  </a:lnTo>
                  <a:lnTo>
                    <a:pt x="2413139" y="713168"/>
                  </a:lnTo>
                  <a:lnTo>
                    <a:pt x="2192858" y="467741"/>
                  </a:lnTo>
                  <a:lnTo>
                    <a:pt x="1972564" y="713168"/>
                  </a:lnTo>
                  <a:lnTo>
                    <a:pt x="1752282" y="467741"/>
                  </a:lnTo>
                  <a:lnTo>
                    <a:pt x="1531988" y="713168"/>
                  </a:lnTo>
                  <a:lnTo>
                    <a:pt x="1752282" y="958596"/>
                  </a:lnTo>
                  <a:lnTo>
                    <a:pt x="1972564" y="713181"/>
                  </a:lnTo>
                  <a:lnTo>
                    <a:pt x="2192858" y="958596"/>
                  </a:lnTo>
                  <a:lnTo>
                    <a:pt x="2413139" y="713181"/>
                  </a:lnTo>
                  <a:lnTo>
                    <a:pt x="2633434" y="958596"/>
                  </a:lnTo>
                  <a:lnTo>
                    <a:pt x="2853728" y="713168"/>
                  </a:lnTo>
                  <a:close/>
                </a:path>
                <a:path w="6064885" h="3378834">
                  <a:moveTo>
                    <a:pt x="2853740" y="124472"/>
                  </a:moveTo>
                  <a:lnTo>
                    <a:pt x="2742019" y="0"/>
                  </a:lnTo>
                  <a:lnTo>
                    <a:pt x="2524874" y="0"/>
                  </a:lnTo>
                  <a:lnTo>
                    <a:pt x="2413152" y="124472"/>
                  </a:lnTo>
                  <a:lnTo>
                    <a:pt x="2633446" y="369900"/>
                  </a:lnTo>
                  <a:lnTo>
                    <a:pt x="2853740" y="124472"/>
                  </a:lnTo>
                  <a:close/>
                </a:path>
                <a:path w="6064885" h="3378834">
                  <a:moveTo>
                    <a:pt x="2936875" y="0"/>
                  </a:moveTo>
                  <a:lnTo>
                    <a:pt x="2900896" y="0"/>
                  </a:lnTo>
                  <a:lnTo>
                    <a:pt x="2855938" y="50088"/>
                  </a:lnTo>
                  <a:lnTo>
                    <a:pt x="2810980" y="0"/>
                  </a:lnTo>
                  <a:lnTo>
                    <a:pt x="2774988" y="0"/>
                  </a:lnTo>
                  <a:lnTo>
                    <a:pt x="2855938" y="90170"/>
                  </a:lnTo>
                  <a:lnTo>
                    <a:pt x="2891917" y="50088"/>
                  </a:lnTo>
                  <a:lnTo>
                    <a:pt x="2936875" y="0"/>
                  </a:lnTo>
                  <a:close/>
                </a:path>
                <a:path w="6064885" h="3378834">
                  <a:moveTo>
                    <a:pt x="2976270" y="2921406"/>
                  </a:moveTo>
                  <a:lnTo>
                    <a:pt x="2853740" y="3057918"/>
                  </a:lnTo>
                  <a:lnTo>
                    <a:pt x="2976270" y="3194431"/>
                  </a:lnTo>
                  <a:lnTo>
                    <a:pt x="2976270" y="2921406"/>
                  </a:lnTo>
                  <a:close/>
                </a:path>
                <a:path w="6064885" h="3378834">
                  <a:moveTo>
                    <a:pt x="2976270" y="2339225"/>
                  </a:moveTo>
                  <a:lnTo>
                    <a:pt x="2853740" y="2475738"/>
                  </a:lnTo>
                  <a:lnTo>
                    <a:pt x="2976270" y="2612250"/>
                  </a:lnTo>
                  <a:lnTo>
                    <a:pt x="2976270" y="2339225"/>
                  </a:lnTo>
                  <a:close/>
                </a:path>
                <a:path w="6064885" h="3378834">
                  <a:moveTo>
                    <a:pt x="2976270" y="1748701"/>
                  </a:moveTo>
                  <a:lnTo>
                    <a:pt x="2853740" y="1885213"/>
                  </a:lnTo>
                  <a:lnTo>
                    <a:pt x="2976270" y="2021725"/>
                  </a:lnTo>
                  <a:lnTo>
                    <a:pt x="2976270" y="1748701"/>
                  </a:lnTo>
                  <a:close/>
                </a:path>
                <a:path w="6064885" h="3378834">
                  <a:moveTo>
                    <a:pt x="2976270" y="1167180"/>
                  </a:moveTo>
                  <a:lnTo>
                    <a:pt x="2853740" y="1303693"/>
                  </a:lnTo>
                  <a:lnTo>
                    <a:pt x="2976270" y="1440205"/>
                  </a:lnTo>
                  <a:lnTo>
                    <a:pt x="2976270" y="1167180"/>
                  </a:lnTo>
                  <a:close/>
                </a:path>
                <a:path w="6064885" h="3378834">
                  <a:moveTo>
                    <a:pt x="2976270" y="576656"/>
                  </a:moveTo>
                  <a:lnTo>
                    <a:pt x="2853740" y="713168"/>
                  </a:lnTo>
                  <a:lnTo>
                    <a:pt x="2976270" y="849680"/>
                  </a:lnTo>
                  <a:lnTo>
                    <a:pt x="2976270" y="576656"/>
                  </a:lnTo>
                  <a:close/>
                </a:path>
                <a:path w="6064885" h="3378834">
                  <a:moveTo>
                    <a:pt x="2976270" y="0"/>
                  </a:moveTo>
                  <a:lnTo>
                    <a:pt x="2965462" y="0"/>
                  </a:lnTo>
                  <a:lnTo>
                    <a:pt x="2853740" y="124472"/>
                  </a:lnTo>
                  <a:lnTo>
                    <a:pt x="2976270" y="260985"/>
                  </a:lnTo>
                  <a:lnTo>
                    <a:pt x="2976270" y="0"/>
                  </a:lnTo>
                  <a:close/>
                </a:path>
                <a:path w="6064885" h="3378834">
                  <a:moveTo>
                    <a:pt x="2976283" y="3229572"/>
                  </a:moveTo>
                  <a:lnTo>
                    <a:pt x="2889834" y="3133255"/>
                  </a:lnTo>
                  <a:lnTo>
                    <a:pt x="2853855" y="3093161"/>
                  </a:lnTo>
                  <a:lnTo>
                    <a:pt x="2633561" y="3338601"/>
                  </a:lnTo>
                  <a:lnTo>
                    <a:pt x="2449233" y="3133255"/>
                  </a:lnTo>
                  <a:lnTo>
                    <a:pt x="2413254" y="3093161"/>
                  </a:lnTo>
                  <a:lnTo>
                    <a:pt x="2192972" y="3338601"/>
                  </a:lnTo>
                  <a:lnTo>
                    <a:pt x="2008657" y="3133255"/>
                  </a:lnTo>
                  <a:lnTo>
                    <a:pt x="1972678" y="3093161"/>
                  </a:lnTo>
                  <a:lnTo>
                    <a:pt x="1752384" y="3338588"/>
                  </a:lnTo>
                  <a:lnTo>
                    <a:pt x="1568081" y="3133255"/>
                  </a:lnTo>
                  <a:lnTo>
                    <a:pt x="1532102" y="3093161"/>
                  </a:lnTo>
                  <a:lnTo>
                    <a:pt x="1311795" y="3338601"/>
                  </a:lnTo>
                  <a:lnTo>
                    <a:pt x="1127480" y="3133255"/>
                  </a:lnTo>
                  <a:lnTo>
                    <a:pt x="1091501" y="3093161"/>
                  </a:lnTo>
                  <a:lnTo>
                    <a:pt x="871207" y="3338601"/>
                  </a:lnTo>
                  <a:lnTo>
                    <a:pt x="686892" y="3133255"/>
                  </a:lnTo>
                  <a:lnTo>
                    <a:pt x="650913" y="3093161"/>
                  </a:lnTo>
                  <a:lnTo>
                    <a:pt x="430606" y="3338601"/>
                  </a:lnTo>
                  <a:lnTo>
                    <a:pt x="246303" y="3133255"/>
                  </a:lnTo>
                  <a:lnTo>
                    <a:pt x="210324" y="3093161"/>
                  </a:lnTo>
                  <a:lnTo>
                    <a:pt x="0" y="3327489"/>
                  </a:lnTo>
                  <a:lnTo>
                    <a:pt x="0" y="3367582"/>
                  </a:lnTo>
                  <a:lnTo>
                    <a:pt x="210324" y="3133255"/>
                  </a:lnTo>
                  <a:lnTo>
                    <a:pt x="430606" y="3378682"/>
                  </a:lnTo>
                  <a:lnTo>
                    <a:pt x="466585" y="3338601"/>
                  </a:lnTo>
                  <a:lnTo>
                    <a:pt x="650913" y="3133255"/>
                  </a:lnTo>
                  <a:lnTo>
                    <a:pt x="871207" y="3378682"/>
                  </a:lnTo>
                  <a:lnTo>
                    <a:pt x="907186" y="3338601"/>
                  </a:lnTo>
                  <a:lnTo>
                    <a:pt x="889190" y="3338601"/>
                  </a:lnTo>
                  <a:lnTo>
                    <a:pt x="907186" y="3338588"/>
                  </a:lnTo>
                  <a:lnTo>
                    <a:pt x="1091501" y="3133255"/>
                  </a:lnTo>
                  <a:lnTo>
                    <a:pt x="1311795" y="3378682"/>
                  </a:lnTo>
                  <a:lnTo>
                    <a:pt x="1347774" y="3338601"/>
                  </a:lnTo>
                  <a:lnTo>
                    <a:pt x="1532102" y="3133255"/>
                  </a:lnTo>
                  <a:lnTo>
                    <a:pt x="1752384" y="3378682"/>
                  </a:lnTo>
                  <a:lnTo>
                    <a:pt x="1788363" y="3338588"/>
                  </a:lnTo>
                  <a:lnTo>
                    <a:pt x="1972678" y="3133255"/>
                  </a:lnTo>
                  <a:lnTo>
                    <a:pt x="2192972" y="3378682"/>
                  </a:lnTo>
                  <a:lnTo>
                    <a:pt x="2228939" y="3338601"/>
                  </a:lnTo>
                  <a:lnTo>
                    <a:pt x="2413254" y="3133255"/>
                  </a:lnTo>
                  <a:lnTo>
                    <a:pt x="2633561" y="3378682"/>
                  </a:lnTo>
                  <a:lnTo>
                    <a:pt x="2669540" y="3338601"/>
                  </a:lnTo>
                  <a:lnTo>
                    <a:pt x="2651544" y="3338601"/>
                  </a:lnTo>
                  <a:lnTo>
                    <a:pt x="2669540" y="3338588"/>
                  </a:lnTo>
                  <a:lnTo>
                    <a:pt x="2853855" y="3133255"/>
                  </a:lnTo>
                  <a:lnTo>
                    <a:pt x="2976283" y="3269653"/>
                  </a:lnTo>
                  <a:lnTo>
                    <a:pt x="2976283" y="3229572"/>
                  </a:lnTo>
                  <a:close/>
                </a:path>
                <a:path w="6064885" h="3378834">
                  <a:moveTo>
                    <a:pt x="2976283" y="2647365"/>
                  </a:moveTo>
                  <a:lnTo>
                    <a:pt x="2889821" y="2551049"/>
                  </a:lnTo>
                  <a:lnTo>
                    <a:pt x="2853855" y="2510967"/>
                  </a:lnTo>
                  <a:lnTo>
                    <a:pt x="2633561" y="2756395"/>
                  </a:lnTo>
                  <a:lnTo>
                    <a:pt x="2449233" y="2551049"/>
                  </a:lnTo>
                  <a:lnTo>
                    <a:pt x="2413254" y="2510967"/>
                  </a:lnTo>
                  <a:lnTo>
                    <a:pt x="2192972" y="2756395"/>
                  </a:lnTo>
                  <a:lnTo>
                    <a:pt x="2008657" y="2551049"/>
                  </a:lnTo>
                  <a:lnTo>
                    <a:pt x="1972678" y="2510967"/>
                  </a:lnTo>
                  <a:lnTo>
                    <a:pt x="1752384" y="2756395"/>
                  </a:lnTo>
                  <a:lnTo>
                    <a:pt x="1568069" y="2551049"/>
                  </a:lnTo>
                  <a:lnTo>
                    <a:pt x="1532102" y="2510967"/>
                  </a:lnTo>
                  <a:lnTo>
                    <a:pt x="1311795" y="2756395"/>
                  </a:lnTo>
                  <a:lnTo>
                    <a:pt x="1127480" y="2551049"/>
                  </a:lnTo>
                  <a:lnTo>
                    <a:pt x="1091501" y="2510967"/>
                  </a:lnTo>
                  <a:lnTo>
                    <a:pt x="871207" y="2756395"/>
                  </a:lnTo>
                  <a:lnTo>
                    <a:pt x="686892" y="2551049"/>
                  </a:lnTo>
                  <a:lnTo>
                    <a:pt x="650913" y="2510967"/>
                  </a:lnTo>
                  <a:lnTo>
                    <a:pt x="430606" y="2756395"/>
                  </a:lnTo>
                  <a:lnTo>
                    <a:pt x="246291" y="2551049"/>
                  </a:lnTo>
                  <a:lnTo>
                    <a:pt x="210324" y="2510967"/>
                  </a:lnTo>
                  <a:lnTo>
                    <a:pt x="0" y="2745308"/>
                  </a:lnTo>
                  <a:lnTo>
                    <a:pt x="0" y="2785389"/>
                  </a:lnTo>
                  <a:lnTo>
                    <a:pt x="210324" y="2551049"/>
                  </a:lnTo>
                  <a:lnTo>
                    <a:pt x="430606" y="2796489"/>
                  </a:lnTo>
                  <a:lnTo>
                    <a:pt x="466585" y="2756395"/>
                  </a:lnTo>
                  <a:lnTo>
                    <a:pt x="650913" y="2551049"/>
                  </a:lnTo>
                  <a:lnTo>
                    <a:pt x="871207" y="2796489"/>
                  </a:lnTo>
                  <a:lnTo>
                    <a:pt x="907186" y="2756395"/>
                  </a:lnTo>
                  <a:lnTo>
                    <a:pt x="1091501" y="2551049"/>
                  </a:lnTo>
                  <a:lnTo>
                    <a:pt x="1311795" y="2796489"/>
                  </a:lnTo>
                  <a:lnTo>
                    <a:pt x="1347774" y="2756395"/>
                  </a:lnTo>
                  <a:lnTo>
                    <a:pt x="1532102" y="2551049"/>
                  </a:lnTo>
                  <a:lnTo>
                    <a:pt x="1752384" y="2796476"/>
                  </a:lnTo>
                  <a:lnTo>
                    <a:pt x="1788363" y="2756395"/>
                  </a:lnTo>
                  <a:lnTo>
                    <a:pt x="1972678" y="2551049"/>
                  </a:lnTo>
                  <a:lnTo>
                    <a:pt x="2192972" y="2796489"/>
                  </a:lnTo>
                  <a:lnTo>
                    <a:pt x="2228951" y="2756395"/>
                  </a:lnTo>
                  <a:lnTo>
                    <a:pt x="2413254" y="2551049"/>
                  </a:lnTo>
                  <a:lnTo>
                    <a:pt x="2633561" y="2796489"/>
                  </a:lnTo>
                  <a:lnTo>
                    <a:pt x="2669540" y="2756395"/>
                  </a:lnTo>
                  <a:lnTo>
                    <a:pt x="2853855" y="2551049"/>
                  </a:lnTo>
                  <a:lnTo>
                    <a:pt x="2976283" y="2687459"/>
                  </a:lnTo>
                  <a:lnTo>
                    <a:pt x="2976283" y="2647365"/>
                  </a:lnTo>
                  <a:close/>
                </a:path>
                <a:path w="6064885" h="3378834">
                  <a:moveTo>
                    <a:pt x="2976283" y="2056841"/>
                  </a:moveTo>
                  <a:lnTo>
                    <a:pt x="2889821" y="1960524"/>
                  </a:lnTo>
                  <a:lnTo>
                    <a:pt x="2853855" y="1920443"/>
                  </a:lnTo>
                  <a:lnTo>
                    <a:pt x="2633561" y="2165870"/>
                  </a:lnTo>
                  <a:lnTo>
                    <a:pt x="2449233" y="1960524"/>
                  </a:lnTo>
                  <a:lnTo>
                    <a:pt x="2413254" y="1920443"/>
                  </a:lnTo>
                  <a:lnTo>
                    <a:pt x="2192972" y="2165870"/>
                  </a:lnTo>
                  <a:lnTo>
                    <a:pt x="2008657" y="1960524"/>
                  </a:lnTo>
                  <a:lnTo>
                    <a:pt x="1972678" y="1920443"/>
                  </a:lnTo>
                  <a:lnTo>
                    <a:pt x="1752384" y="2165870"/>
                  </a:lnTo>
                  <a:lnTo>
                    <a:pt x="1568069" y="1960524"/>
                  </a:lnTo>
                  <a:lnTo>
                    <a:pt x="1532102" y="1920443"/>
                  </a:lnTo>
                  <a:lnTo>
                    <a:pt x="1311795" y="2165870"/>
                  </a:lnTo>
                  <a:lnTo>
                    <a:pt x="1127480" y="1960524"/>
                  </a:lnTo>
                  <a:lnTo>
                    <a:pt x="1091501" y="1920443"/>
                  </a:lnTo>
                  <a:lnTo>
                    <a:pt x="871207" y="2165870"/>
                  </a:lnTo>
                  <a:lnTo>
                    <a:pt x="686892" y="1960524"/>
                  </a:lnTo>
                  <a:lnTo>
                    <a:pt x="650913" y="1920443"/>
                  </a:lnTo>
                  <a:lnTo>
                    <a:pt x="430606" y="2165870"/>
                  </a:lnTo>
                  <a:lnTo>
                    <a:pt x="246291" y="1960524"/>
                  </a:lnTo>
                  <a:lnTo>
                    <a:pt x="210324" y="1920443"/>
                  </a:lnTo>
                  <a:lnTo>
                    <a:pt x="0" y="2154783"/>
                  </a:lnTo>
                  <a:lnTo>
                    <a:pt x="0" y="2194877"/>
                  </a:lnTo>
                  <a:lnTo>
                    <a:pt x="210324" y="1960524"/>
                  </a:lnTo>
                  <a:lnTo>
                    <a:pt x="430606" y="2205964"/>
                  </a:lnTo>
                  <a:lnTo>
                    <a:pt x="466585" y="2165870"/>
                  </a:lnTo>
                  <a:lnTo>
                    <a:pt x="650913" y="1960524"/>
                  </a:lnTo>
                  <a:lnTo>
                    <a:pt x="871207" y="2205964"/>
                  </a:lnTo>
                  <a:lnTo>
                    <a:pt x="907186" y="2165870"/>
                  </a:lnTo>
                  <a:lnTo>
                    <a:pt x="1091501" y="1960524"/>
                  </a:lnTo>
                  <a:lnTo>
                    <a:pt x="1311795" y="2205964"/>
                  </a:lnTo>
                  <a:lnTo>
                    <a:pt x="1347774" y="2165870"/>
                  </a:lnTo>
                  <a:lnTo>
                    <a:pt x="1532102" y="1960524"/>
                  </a:lnTo>
                  <a:lnTo>
                    <a:pt x="1752384" y="2205964"/>
                  </a:lnTo>
                  <a:lnTo>
                    <a:pt x="1788363" y="2165870"/>
                  </a:lnTo>
                  <a:lnTo>
                    <a:pt x="1972678" y="1960524"/>
                  </a:lnTo>
                  <a:lnTo>
                    <a:pt x="2192972" y="2205964"/>
                  </a:lnTo>
                  <a:lnTo>
                    <a:pt x="2228951" y="2165870"/>
                  </a:lnTo>
                  <a:lnTo>
                    <a:pt x="2413254" y="1960524"/>
                  </a:lnTo>
                  <a:lnTo>
                    <a:pt x="2633561" y="2205964"/>
                  </a:lnTo>
                  <a:lnTo>
                    <a:pt x="2669540" y="2165870"/>
                  </a:lnTo>
                  <a:lnTo>
                    <a:pt x="2853855" y="1960524"/>
                  </a:lnTo>
                  <a:lnTo>
                    <a:pt x="2976283" y="2096935"/>
                  </a:lnTo>
                  <a:lnTo>
                    <a:pt x="2976283" y="2056841"/>
                  </a:lnTo>
                  <a:close/>
                </a:path>
                <a:path w="6064885" h="3378834">
                  <a:moveTo>
                    <a:pt x="2976283" y="1475320"/>
                  </a:moveTo>
                  <a:lnTo>
                    <a:pt x="2889821" y="1379004"/>
                  </a:lnTo>
                  <a:lnTo>
                    <a:pt x="2853855" y="1338922"/>
                  </a:lnTo>
                  <a:lnTo>
                    <a:pt x="2633561" y="1584350"/>
                  </a:lnTo>
                  <a:lnTo>
                    <a:pt x="2449233" y="1379004"/>
                  </a:lnTo>
                  <a:lnTo>
                    <a:pt x="2413254" y="1338922"/>
                  </a:lnTo>
                  <a:lnTo>
                    <a:pt x="2192972" y="1584350"/>
                  </a:lnTo>
                  <a:lnTo>
                    <a:pt x="2008657" y="1379004"/>
                  </a:lnTo>
                  <a:lnTo>
                    <a:pt x="1972678" y="1338922"/>
                  </a:lnTo>
                  <a:lnTo>
                    <a:pt x="1752384" y="1584350"/>
                  </a:lnTo>
                  <a:lnTo>
                    <a:pt x="1568069" y="1379004"/>
                  </a:lnTo>
                  <a:lnTo>
                    <a:pt x="1532102" y="1338922"/>
                  </a:lnTo>
                  <a:lnTo>
                    <a:pt x="1311795" y="1584350"/>
                  </a:lnTo>
                  <a:lnTo>
                    <a:pt x="1127480" y="1379004"/>
                  </a:lnTo>
                  <a:lnTo>
                    <a:pt x="1091501" y="1338922"/>
                  </a:lnTo>
                  <a:lnTo>
                    <a:pt x="871207" y="1584350"/>
                  </a:lnTo>
                  <a:lnTo>
                    <a:pt x="686892" y="1379004"/>
                  </a:lnTo>
                  <a:lnTo>
                    <a:pt x="650913" y="1338922"/>
                  </a:lnTo>
                  <a:lnTo>
                    <a:pt x="430606" y="1584350"/>
                  </a:lnTo>
                  <a:lnTo>
                    <a:pt x="246291" y="1379004"/>
                  </a:lnTo>
                  <a:lnTo>
                    <a:pt x="210324" y="1338922"/>
                  </a:lnTo>
                  <a:lnTo>
                    <a:pt x="0" y="1573263"/>
                  </a:lnTo>
                  <a:lnTo>
                    <a:pt x="0" y="1613344"/>
                  </a:lnTo>
                  <a:lnTo>
                    <a:pt x="210324" y="1379004"/>
                  </a:lnTo>
                  <a:lnTo>
                    <a:pt x="430606" y="1624431"/>
                  </a:lnTo>
                  <a:lnTo>
                    <a:pt x="466585" y="1584350"/>
                  </a:lnTo>
                  <a:lnTo>
                    <a:pt x="650913" y="1379004"/>
                  </a:lnTo>
                  <a:lnTo>
                    <a:pt x="871207" y="1624431"/>
                  </a:lnTo>
                  <a:lnTo>
                    <a:pt x="907186" y="1584350"/>
                  </a:lnTo>
                  <a:lnTo>
                    <a:pt x="1091501" y="1379004"/>
                  </a:lnTo>
                  <a:lnTo>
                    <a:pt x="1311795" y="1624431"/>
                  </a:lnTo>
                  <a:lnTo>
                    <a:pt x="1347774" y="1584350"/>
                  </a:lnTo>
                  <a:lnTo>
                    <a:pt x="1532102" y="1379004"/>
                  </a:lnTo>
                  <a:lnTo>
                    <a:pt x="1752384" y="1624431"/>
                  </a:lnTo>
                  <a:lnTo>
                    <a:pt x="1788363" y="1584350"/>
                  </a:lnTo>
                  <a:lnTo>
                    <a:pt x="1972678" y="1379004"/>
                  </a:lnTo>
                  <a:lnTo>
                    <a:pt x="2192972" y="1624431"/>
                  </a:lnTo>
                  <a:lnTo>
                    <a:pt x="2228939" y="1584350"/>
                  </a:lnTo>
                  <a:lnTo>
                    <a:pt x="2413254" y="1379004"/>
                  </a:lnTo>
                  <a:lnTo>
                    <a:pt x="2633561" y="1624431"/>
                  </a:lnTo>
                  <a:lnTo>
                    <a:pt x="2669540" y="1584350"/>
                  </a:lnTo>
                  <a:lnTo>
                    <a:pt x="2853855" y="1379004"/>
                  </a:lnTo>
                  <a:lnTo>
                    <a:pt x="2976283" y="1515402"/>
                  </a:lnTo>
                  <a:lnTo>
                    <a:pt x="2976283" y="1475320"/>
                  </a:lnTo>
                  <a:close/>
                </a:path>
                <a:path w="6064885" h="3378834">
                  <a:moveTo>
                    <a:pt x="2976283" y="884809"/>
                  </a:moveTo>
                  <a:lnTo>
                    <a:pt x="2889821" y="788492"/>
                  </a:lnTo>
                  <a:lnTo>
                    <a:pt x="2853855" y="748411"/>
                  </a:lnTo>
                  <a:lnTo>
                    <a:pt x="2633561" y="993838"/>
                  </a:lnTo>
                  <a:lnTo>
                    <a:pt x="2449233" y="788492"/>
                  </a:lnTo>
                  <a:lnTo>
                    <a:pt x="2413254" y="748411"/>
                  </a:lnTo>
                  <a:lnTo>
                    <a:pt x="2192972" y="993838"/>
                  </a:lnTo>
                  <a:lnTo>
                    <a:pt x="2008657" y="788492"/>
                  </a:lnTo>
                  <a:lnTo>
                    <a:pt x="1972678" y="748411"/>
                  </a:lnTo>
                  <a:lnTo>
                    <a:pt x="1752384" y="993838"/>
                  </a:lnTo>
                  <a:lnTo>
                    <a:pt x="1568069" y="788492"/>
                  </a:lnTo>
                  <a:lnTo>
                    <a:pt x="1532102" y="748411"/>
                  </a:lnTo>
                  <a:lnTo>
                    <a:pt x="1311795" y="993838"/>
                  </a:lnTo>
                  <a:lnTo>
                    <a:pt x="1127480" y="788492"/>
                  </a:lnTo>
                  <a:lnTo>
                    <a:pt x="1091501" y="748411"/>
                  </a:lnTo>
                  <a:lnTo>
                    <a:pt x="871207" y="993838"/>
                  </a:lnTo>
                  <a:lnTo>
                    <a:pt x="686892" y="788492"/>
                  </a:lnTo>
                  <a:lnTo>
                    <a:pt x="650913" y="748411"/>
                  </a:lnTo>
                  <a:lnTo>
                    <a:pt x="430606" y="993838"/>
                  </a:lnTo>
                  <a:lnTo>
                    <a:pt x="246291" y="788492"/>
                  </a:lnTo>
                  <a:lnTo>
                    <a:pt x="210324" y="748411"/>
                  </a:lnTo>
                  <a:lnTo>
                    <a:pt x="0" y="982738"/>
                  </a:lnTo>
                  <a:lnTo>
                    <a:pt x="0" y="1022819"/>
                  </a:lnTo>
                  <a:lnTo>
                    <a:pt x="210324" y="788492"/>
                  </a:lnTo>
                  <a:lnTo>
                    <a:pt x="430606" y="1033932"/>
                  </a:lnTo>
                  <a:lnTo>
                    <a:pt x="466585" y="993838"/>
                  </a:lnTo>
                  <a:lnTo>
                    <a:pt x="650913" y="788492"/>
                  </a:lnTo>
                  <a:lnTo>
                    <a:pt x="871207" y="1033932"/>
                  </a:lnTo>
                  <a:lnTo>
                    <a:pt x="907186" y="993838"/>
                  </a:lnTo>
                  <a:lnTo>
                    <a:pt x="1091501" y="788492"/>
                  </a:lnTo>
                  <a:lnTo>
                    <a:pt x="1311795" y="1033932"/>
                  </a:lnTo>
                  <a:lnTo>
                    <a:pt x="1347774" y="993838"/>
                  </a:lnTo>
                  <a:lnTo>
                    <a:pt x="1532102" y="788492"/>
                  </a:lnTo>
                  <a:lnTo>
                    <a:pt x="1752384" y="1033919"/>
                  </a:lnTo>
                  <a:lnTo>
                    <a:pt x="1788363" y="993838"/>
                  </a:lnTo>
                  <a:lnTo>
                    <a:pt x="1972678" y="788492"/>
                  </a:lnTo>
                  <a:lnTo>
                    <a:pt x="2192972" y="1033932"/>
                  </a:lnTo>
                  <a:lnTo>
                    <a:pt x="2228951" y="993838"/>
                  </a:lnTo>
                  <a:lnTo>
                    <a:pt x="2413254" y="788492"/>
                  </a:lnTo>
                  <a:lnTo>
                    <a:pt x="2633561" y="1033932"/>
                  </a:lnTo>
                  <a:lnTo>
                    <a:pt x="2669540" y="993838"/>
                  </a:lnTo>
                  <a:lnTo>
                    <a:pt x="2853855" y="788492"/>
                  </a:lnTo>
                  <a:lnTo>
                    <a:pt x="2976283" y="924902"/>
                  </a:lnTo>
                  <a:lnTo>
                    <a:pt x="2976283" y="884809"/>
                  </a:lnTo>
                  <a:close/>
                </a:path>
                <a:path w="6064885" h="3378834">
                  <a:moveTo>
                    <a:pt x="2976283" y="296113"/>
                  </a:moveTo>
                  <a:lnTo>
                    <a:pt x="2889821" y="199796"/>
                  </a:lnTo>
                  <a:lnTo>
                    <a:pt x="2853855" y="159715"/>
                  </a:lnTo>
                  <a:lnTo>
                    <a:pt x="2633561" y="405142"/>
                  </a:lnTo>
                  <a:lnTo>
                    <a:pt x="2449233" y="199796"/>
                  </a:lnTo>
                  <a:lnTo>
                    <a:pt x="2413254" y="159715"/>
                  </a:lnTo>
                  <a:lnTo>
                    <a:pt x="2192972" y="405142"/>
                  </a:lnTo>
                  <a:lnTo>
                    <a:pt x="2008657" y="199796"/>
                  </a:lnTo>
                  <a:lnTo>
                    <a:pt x="1972678" y="159715"/>
                  </a:lnTo>
                  <a:lnTo>
                    <a:pt x="1752384" y="405142"/>
                  </a:lnTo>
                  <a:lnTo>
                    <a:pt x="1568069" y="199796"/>
                  </a:lnTo>
                  <a:lnTo>
                    <a:pt x="1532102" y="159715"/>
                  </a:lnTo>
                  <a:lnTo>
                    <a:pt x="1311795" y="405142"/>
                  </a:lnTo>
                  <a:lnTo>
                    <a:pt x="1127480" y="199796"/>
                  </a:lnTo>
                  <a:lnTo>
                    <a:pt x="1091501" y="159715"/>
                  </a:lnTo>
                  <a:lnTo>
                    <a:pt x="871207" y="405142"/>
                  </a:lnTo>
                  <a:lnTo>
                    <a:pt x="686892" y="199796"/>
                  </a:lnTo>
                  <a:lnTo>
                    <a:pt x="650913" y="159715"/>
                  </a:lnTo>
                  <a:lnTo>
                    <a:pt x="430606" y="405142"/>
                  </a:lnTo>
                  <a:lnTo>
                    <a:pt x="246291" y="199796"/>
                  </a:lnTo>
                  <a:lnTo>
                    <a:pt x="210324" y="159715"/>
                  </a:lnTo>
                  <a:lnTo>
                    <a:pt x="0" y="394055"/>
                  </a:lnTo>
                  <a:lnTo>
                    <a:pt x="0" y="434136"/>
                  </a:lnTo>
                  <a:lnTo>
                    <a:pt x="210324" y="199796"/>
                  </a:lnTo>
                  <a:lnTo>
                    <a:pt x="430606" y="445223"/>
                  </a:lnTo>
                  <a:lnTo>
                    <a:pt x="466585" y="405142"/>
                  </a:lnTo>
                  <a:lnTo>
                    <a:pt x="650913" y="199796"/>
                  </a:lnTo>
                  <a:lnTo>
                    <a:pt x="871207" y="445223"/>
                  </a:lnTo>
                  <a:lnTo>
                    <a:pt x="907186" y="405142"/>
                  </a:lnTo>
                  <a:lnTo>
                    <a:pt x="1091501" y="199796"/>
                  </a:lnTo>
                  <a:lnTo>
                    <a:pt x="1311795" y="445223"/>
                  </a:lnTo>
                  <a:lnTo>
                    <a:pt x="1347774" y="405142"/>
                  </a:lnTo>
                  <a:lnTo>
                    <a:pt x="1532102" y="199796"/>
                  </a:lnTo>
                  <a:lnTo>
                    <a:pt x="1752384" y="445223"/>
                  </a:lnTo>
                  <a:lnTo>
                    <a:pt x="1788363" y="405142"/>
                  </a:lnTo>
                  <a:lnTo>
                    <a:pt x="1972678" y="199796"/>
                  </a:lnTo>
                  <a:lnTo>
                    <a:pt x="2192972" y="445223"/>
                  </a:lnTo>
                  <a:lnTo>
                    <a:pt x="2228939" y="405142"/>
                  </a:lnTo>
                  <a:lnTo>
                    <a:pt x="2413254" y="199796"/>
                  </a:lnTo>
                  <a:lnTo>
                    <a:pt x="2633561" y="445223"/>
                  </a:lnTo>
                  <a:lnTo>
                    <a:pt x="2669540" y="405142"/>
                  </a:lnTo>
                  <a:lnTo>
                    <a:pt x="2853855" y="199796"/>
                  </a:lnTo>
                  <a:lnTo>
                    <a:pt x="2976283" y="336194"/>
                  </a:lnTo>
                  <a:lnTo>
                    <a:pt x="2976283" y="296113"/>
                  </a:lnTo>
                  <a:close/>
                </a:path>
                <a:path w="6064885" h="3378834">
                  <a:moveTo>
                    <a:pt x="3105645" y="124472"/>
                  </a:moveTo>
                  <a:lnTo>
                    <a:pt x="2993923" y="0"/>
                  </a:lnTo>
                  <a:lnTo>
                    <a:pt x="2983128" y="0"/>
                  </a:lnTo>
                  <a:lnTo>
                    <a:pt x="2983128" y="260972"/>
                  </a:lnTo>
                  <a:lnTo>
                    <a:pt x="3105645" y="124472"/>
                  </a:lnTo>
                  <a:close/>
                </a:path>
                <a:path w="6064885" h="3378834">
                  <a:moveTo>
                    <a:pt x="3546246" y="713168"/>
                  </a:moveTo>
                  <a:lnTo>
                    <a:pt x="3325952" y="467741"/>
                  </a:lnTo>
                  <a:lnTo>
                    <a:pt x="3105658" y="713168"/>
                  </a:lnTo>
                  <a:lnTo>
                    <a:pt x="3325952" y="958596"/>
                  </a:lnTo>
                  <a:lnTo>
                    <a:pt x="3546246" y="713168"/>
                  </a:lnTo>
                  <a:close/>
                </a:path>
                <a:path w="6064885" h="3378834">
                  <a:moveTo>
                    <a:pt x="3546246" y="124472"/>
                  </a:moveTo>
                  <a:lnTo>
                    <a:pt x="3434524" y="0"/>
                  </a:lnTo>
                  <a:lnTo>
                    <a:pt x="3217380" y="0"/>
                  </a:lnTo>
                  <a:lnTo>
                    <a:pt x="3105658" y="124472"/>
                  </a:lnTo>
                  <a:lnTo>
                    <a:pt x="3325952" y="369900"/>
                  </a:lnTo>
                  <a:lnTo>
                    <a:pt x="3546246" y="124472"/>
                  </a:lnTo>
                  <a:close/>
                </a:path>
                <a:path w="6064885" h="3378834">
                  <a:moveTo>
                    <a:pt x="4427410" y="713168"/>
                  </a:moveTo>
                  <a:lnTo>
                    <a:pt x="4207116" y="467741"/>
                  </a:lnTo>
                  <a:lnTo>
                    <a:pt x="3986822" y="713168"/>
                  </a:lnTo>
                  <a:lnTo>
                    <a:pt x="3766540" y="467741"/>
                  </a:lnTo>
                  <a:lnTo>
                    <a:pt x="3546246" y="713168"/>
                  </a:lnTo>
                  <a:lnTo>
                    <a:pt x="3766540" y="958596"/>
                  </a:lnTo>
                  <a:lnTo>
                    <a:pt x="3986822" y="713181"/>
                  </a:lnTo>
                  <a:lnTo>
                    <a:pt x="4207116" y="958596"/>
                  </a:lnTo>
                  <a:lnTo>
                    <a:pt x="4427410" y="713168"/>
                  </a:lnTo>
                  <a:close/>
                </a:path>
                <a:path w="6064885" h="3378834">
                  <a:moveTo>
                    <a:pt x="4427410" y="124472"/>
                  </a:moveTo>
                  <a:lnTo>
                    <a:pt x="4315688" y="0"/>
                  </a:lnTo>
                  <a:lnTo>
                    <a:pt x="4098544" y="0"/>
                  </a:lnTo>
                  <a:lnTo>
                    <a:pt x="3986822" y="124472"/>
                  </a:lnTo>
                  <a:lnTo>
                    <a:pt x="3875113" y="0"/>
                  </a:lnTo>
                  <a:lnTo>
                    <a:pt x="3657968" y="0"/>
                  </a:lnTo>
                  <a:lnTo>
                    <a:pt x="3546246" y="124472"/>
                  </a:lnTo>
                  <a:lnTo>
                    <a:pt x="3766540" y="369900"/>
                  </a:lnTo>
                  <a:lnTo>
                    <a:pt x="3986822" y="124485"/>
                  </a:lnTo>
                  <a:lnTo>
                    <a:pt x="4207116" y="369900"/>
                  </a:lnTo>
                  <a:lnTo>
                    <a:pt x="4427410" y="124472"/>
                  </a:lnTo>
                  <a:close/>
                </a:path>
                <a:path w="6064885" h="3378834">
                  <a:moveTo>
                    <a:pt x="4867999" y="713168"/>
                  </a:moveTo>
                  <a:lnTo>
                    <a:pt x="4647704" y="467741"/>
                  </a:lnTo>
                  <a:lnTo>
                    <a:pt x="4427410" y="713168"/>
                  </a:lnTo>
                  <a:lnTo>
                    <a:pt x="4647704" y="958596"/>
                  </a:lnTo>
                  <a:lnTo>
                    <a:pt x="4867999" y="713168"/>
                  </a:lnTo>
                  <a:close/>
                </a:path>
                <a:path w="6064885" h="3378834">
                  <a:moveTo>
                    <a:pt x="4867999" y="124472"/>
                  </a:moveTo>
                  <a:lnTo>
                    <a:pt x="4756277" y="0"/>
                  </a:lnTo>
                  <a:lnTo>
                    <a:pt x="4539132" y="0"/>
                  </a:lnTo>
                  <a:lnTo>
                    <a:pt x="4427410" y="124472"/>
                  </a:lnTo>
                  <a:lnTo>
                    <a:pt x="4647704" y="369900"/>
                  </a:lnTo>
                  <a:lnTo>
                    <a:pt x="4867999" y="124472"/>
                  </a:lnTo>
                  <a:close/>
                </a:path>
                <a:path w="6064885" h="3378834">
                  <a:moveTo>
                    <a:pt x="6064339" y="299313"/>
                  </a:moveTo>
                  <a:lnTo>
                    <a:pt x="5969343" y="405142"/>
                  </a:lnTo>
                  <a:lnTo>
                    <a:pt x="5749074" y="159715"/>
                  </a:lnTo>
                  <a:lnTo>
                    <a:pt x="5528780" y="405142"/>
                  </a:lnTo>
                  <a:lnTo>
                    <a:pt x="5308485" y="159715"/>
                  </a:lnTo>
                  <a:lnTo>
                    <a:pt x="5088191" y="405142"/>
                  </a:lnTo>
                  <a:lnTo>
                    <a:pt x="4867884" y="159715"/>
                  </a:lnTo>
                  <a:lnTo>
                    <a:pt x="4647590" y="405142"/>
                  </a:lnTo>
                  <a:lnTo>
                    <a:pt x="4427296" y="159715"/>
                  </a:lnTo>
                  <a:lnTo>
                    <a:pt x="4207002" y="405142"/>
                  </a:lnTo>
                  <a:lnTo>
                    <a:pt x="3986720" y="159715"/>
                  </a:lnTo>
                  <a:lnTo>
                    <a:pt x="3766439" y="405142"/>
                  </a:lnTo>
                  <a:lnTo>
                    <a:pt x="3546132" y="159715"/>
                  </a:lnTo>
                  <a:lnTo>
                    <a:pt x="3325825" y="405142"/>
                  </a:lnTo>
                  <a:lnTo>
                    <a:pt x="3105543" y="159715"/>
                  </a:lnTo>
                  <a:lnTo>
                    <a:pt x="2983128" y="296100"/>
                  </a:lnTo>
                  <a:lnTo>
                    <a:pt x="2983128" y="336181"/>
                  </a:lnTo>
                  <a:lnTo>
                    <a:pt x="3105543" y="199796"/>
                  </a:lnTo>
                  <a:lnTo>
                    <a:pt x="3325825" y="445223"/>
                  </a:lnTo>
                  <a:lnTo>
                    <a:pt x="3546132" y="199796"/>
                  </a:lnTo>
                  <a:lnTo>
                    <a:pt x="3766439" y="445223"/>
                  </a:lnTo>
                  <a:lnTo>
                    <a:pt x="3986720" y="199796"/>
                  </a:lnTo>
                  <a:lnTo>
                    <a:pt x="4207002" y="445223"/>
                  </a:lnTo>
                  <a:lnTo>
                    <a:pt x="4427296" y="199796"/>
                  </a:lnTo>
                  <a:lnTo>
                    <a:pt x="4647590" y="445223"/>
                  </a:lnTo>
                  <a:lnTo>
                    <a:pt x="4867884" y="199796"/>
                  </a:lnTo>
                  <a:lnTo>
                    <a:pt x="5088191" y="445223"/>
                  </a:lnTo>
                  <a:lnTo>
                    <a:pt x="5308485" y="199796"/>
                  </a:lnTo>
                  <a:lnTo>
                    <a:pt x="5528780" y="445223"/>
                  </a:lnTo>
                  <a:lnTo>
                    <a:pt x="5749074" y="199796"/>
                  </a:lnTo>
                  <a:lnTo>
                    <a:pt x="5969343" y="445223"/>
                  </a:lnTo>
                  <a:lnTo>
                    <a:pt x="6064339" y="339394"/>
                  </a:lnTo>
                  <a:lnTo>
                    <a:pt x="6064339" y="299313"/>
                  </a:lnTo>
                  <a:close/>
                </a:path>
                <a:path w="6064885" h="3378834">
                  <a:moveTo>
                    <a:pt x="6064351" y="573455"/>
                  </a:moveTo>
                  <a:lnTo>
                    <a:pt x="5969457" y="467728"/>
                  </a:lnTo>
                  <a:lnTo>
                    <a:pt x="5749163" y="713168"/>
                  </a:lnTo>
                  <a:lnTo>
                    <a:pt x="5528881" y="467741"/>
                  </a:lnTo>
                  <a:lnTo>
                    <a:pt x="5308587" y="713168"/>
                  </a:lnTo>
                  <a:lnTo>
                    <a:pt x="5088306" y="467741"/>
                  </a:lnTo>
                  <a:lnTo>
                    <a:pt x="4868011" y="713168"/>
                  </a:lnTo>
                  <a:lnTo>
                    <a:pt x="5088306" y="958596"/>
                  </a:lnTo>
                  <a:lnTo>
                    <a:pt x="5308587" y="713181"/>
                  </a:lnTo>
                  <a:lnTo>
                    <a:pt x="5528881" y="958596"/>
                  </a:lnTo>
                  <a:lnTo>
                    <a:pt x="5749163" y="713181"/>
                  </a:lnTo>
                  <a:lnTo>
                    <a:pt x="5969457" y="958596"/>
                  </a:lnTo>
                  <a:lnTo>
                    <a:pt x="6064351" y="852868"/>
                  </a:lnTo>
                  <a:lnTo>
                    <a:pt x="6064351" y="573455"/>
                  </a:lnTo>
                  <a:close/>
                </a:path>
                <a:path w="6064885" h="3378834">
                  <a:moveTo>
                    <a:pt x="6064351" y="0"/>
                  </a:moveTo>
                  <a:lnTo>
                    <a:pt x="5860885" y="0"/>
                  </a:lnTo>
                  <a:lnTo>
                    <a:pt x="5749163" y="124472"/>
                  </a:lnTo>
                  <a:lnTo>
                    <a:pt x="5637454" y="0"/>
                  </a:lnTo>
                  <a:lnTo>
                    <a:pt x="5420309" y="0"/>
                  </a:lnTo>
                  <a:lnTo>
                    <a:pt x="5308600" y="124460"/>
                  </a:lnTo>
                  <a:lnTo>
                    <a:pt x="5196891" y="0"/>
                  </a:lnTo>
                  <a:lnTo>
                    <a:pt x="4979746" y="0"/>
                  </a:lnTo>
                  <a:lnTo>
                    <a:pt x="4868024" y="124472"/>
                  </a:lnTo>
                  <a:lnTo>
                    <a:pt x="5088318" y="369900"/>
                  </a:lnTo>
                  <a:lnTo>
                    <a:pt x="5308600" y="124498"/>
                  </a:lnTo>
                  <a:lnTo>
                    <a:pt x="5528881" y="369900"/>
                  </a:lnTo>
                  <a:lnTo>
                    <a:pt x="5749163" y="124485"/>
                  </a:lnTo>
                  <a:lnTo>
                    <a:pt x="5969457" y="369900"/>
                  </a:lnTo>
                  <a:lnTo>
                    <a:pt x="6064351" y="264172"/>
                  </a:lnTo>
                  <a:lnTo>
                    <a:pt x="6064351" y="0"/>
                  </a:lnTo>
                  <a:close/>
                </a:path>
              </a:pathLst>
            </a:custGeom>
            <a:solidFill>
              <a:srgbClr val="8AA1AD">
                <a:alpha val="3999"/>
              </a:srgbClr>
            </a:solidFill>
          </p:spPr>
          <p:txBody>
            <a:bodyPr wrap="square" lIns="0" tIns="0" rIns="0" bIns="0" rtlCol="0"/>
            <a:lstStyle/>
            <a:p>
              <a:pPr defTabSz="916137">
                <a:buClrTx/>
              </a:pPr>
              <a:endParaRPr sz="1803" kern="1200">
                <a:solidFill>
                  <a:prstClr val="black"/>
                </a:solidFill>
                <a:latin typeface="Calibri"/>
                <a:ea typeface="+mn-ea"/>
                <a:cs typeface="+mn-cs"/>
              </a:endParaRPr>
            </a:p>
          </p:txBody>
        </p:sp>
        <p:sp>
          <p:nvSpPr>
            <p:cNvPr id="6" name="object 6">
              <a:extLst>
                <a:ext uri="{FF2B5EF4-FFF2-40B4-BE49-F238E27FC236}">
                  <a16:creationId xmlns:a16="http://schemas.microsoft.com/office/drawing/2014/main" id="{B27166D6-09FE-3AC0-6721-C73DA589023E}"/>
                </a:ext>
              </a:extLst>
            </p:cNvPr>
            <p:cNvSpPr/>
            <p:nvPr/>
          </p:nvSpPr>
          <p:spPr>
            <a:xfrm>
              <a:off x="0" y="19062"/>
              <a:ext cx="12168505" cy="6795134"/>
            </a:xfrm>
            <a:custGeom>
              <a:avLst/>
              <a:gdLst/>
              <a:ahLst/>
              <a:cxnLst/>
              <a:rect l="l" t="t" r="r" b="b"/>
              <a:pathLst>
                <a:path w="12168505" h="6795134">
                  <a:moveTo>
                    <a:pt x="293331" y="0"/>
                  </a:moveTo>
                  <a:lnTo>
                    <a:pt x="257352" y="0"/>
                  </a:lnTo>
                  <a:lnTo>
                    <a:pt x="212407" y="50076"/>
                  </a:lnTo>
                  <a:lnTo>
                    <a:pt x="167462" y="0"/>
                  </a:lnTo>
                  <a:lnTo>
                    <a:pt x="131483" y="0"/>
                  </a:lnTo>
                  <a:lnTo>
                    <a:pt x="212407" y="90157"/>
                  </a:lnTo>
                  <a:lnTo>
                    <a:pt x="248386" y="50076"/>
                  </a:lnTo>
                  <a:lnTo>
                    <a:pt x="293331" y="0"/>
                  </a:lnTo>
                  <a:close/>
                </a:path>
                <a:path w="12168505" h="6795134">
                  <a:moveTo>
                    <a:pt x="650786" y="124460"/>
                  </a:moveTo>
                  <a:lnTo>
                    <a:pt x="539076" y="0"/>
                  </a:lnTo>
                  <a:lnTo>
                    <a:pt x="321919" y="0"/>
                  </a:lnTo>
                  <a:lnTo>
                    <a:pt x="210210" y="124460"/>
                  </a:lnTo>
                  <a:lnTo>
                    <a:pt x="98501" y="0"/>
                  </a:lnTo>
                  <a:lnTo>
                    <a:pt x="0" y="0"/>
                  </a:lnTo>
                  <a:lnTo>
                    <a:pt x="0" y="358673"/>
                  </a:lnTo>
                  <a:lnTo>
                    <a:pt x="210210" y="124472"/>
                  </a:lnTo>
                  <a:lnTo>
                    <a:pt x="430504" y="369887"/>
                  </a:lnTo>
                  <a:lnTo>
                    <a:pt x="650786" y="124460"/>
                  </a:lnTo>
                  <a:close/>
                </a:path>
                <a:path w="12168505" h="6795134">
                  <a:moveTo>
                    <a:pt x="650798" y="3057906"/>
                  </a:moveTo>
                  <a:lnTo>
                    <a:pt x="430504" y="2812478"/>
                  </a:lnTo>
                  <a:lnTo>
                    <a:pt x="210210" y="3057906"/>
                  </a:lnTo>
                  <a:lnTo>
                    <a:pt x="0" y="2823680"/>
                  </a:lnTo>
                  <a:lnTo>
                    <a:pt x="0" y="3292132"/>
                  </a:lnTo>
                  <a:lnTo>
                    <a:pt x="210210" y="3057931"/>
                  </a:lnTo>
                  <a:lnTo>
                    <a:pt x="430504" y="3303333"/>
                  </a:lnTo>
                  <a:lnTo>
                    <a:pt x="650798" y="3057906"/>
                  </a:lnTo>
                  <a:close/>
                </a:path>
                <a:path w="12168505" h="6795134">
                  <a:moveTo>
                    <a:pt x="650798" y="2475712"/>
                  </a:moveTo>
                  <a:lnTo>
                    <a:pt x="430504" y="2230285"/>
                  </a:lnTo>
                  <a:lnTo>
                    <a:pt x="210210" y="2475712"/>
                  </a:lnTo>
                  <a:lnTo>
                    <a:pt x="0" y="2241512"/>
                  </a:lnTo>
                  <a:lnTo>
                    <a:pt x="0" y="2709926"/>
                  </a:lnTo>
                  <a:lnTo>
                    <a:pt x="210210" y="2475725"/>
                  </a:lnTo>
                  <a:lnTo>
                    <a:pt x="430504" y="2721140"/>
                  </a:lnTo>
                  <a:lnTo>
                    <a:pt x="650798" y="2475712"/>
                  </a:lnTo>
                  <a:close/>
                </a:path>
                <a:path w="12168505" h="6795134">
                  <a:moveTo>
                    <a:pt x="650798" y="1885200"/>
                  </a:moveTo>
                  <a:lnTo>
                    <a:pt x="430504" y="1639773"/>
                  </a:lnTo>
                  <a:lnTo>
                    <a:pt x="210223" y="1885188"/>
                  </a:lnTo>
                  <a:lnTo>
                    <a:pt x="0" y="1650987"/>
                  </a:lnTo>
                  <a:lnTo>
                    <a:pt x="0" y="2119426"/>
                  </a:lnTo>
                  <a:lnTo>
                    <a:pt x="210210" y="1885213"/>
                  </a:lnTo>
                  <a:lnTo>
                    <a:pt x="430504" y="2130628"/>
                  </a:lnTo>
                  <a:lnTo>
                    <a:pt x="650798" y="1885200"/>
                  </a:lnTo>
                  <a:close/>
                </a:path>
                <a:path w="12168505" h="6795134">
                  <a:moveTo>
                    <a:pt x="650798" y="1303667"/>
                  </a:moveTo>
                  <a:lnTo>
                    <a:pt x="430504" y="1058240"/>
                  </a:lnTo>
                  <a:lnTo>
                    <a:pt x="210210" y="1303667"/>
                  </a:lnTo>
                  <a:lnTo>
                    <a:pt x="0" y="1069441"/>
                  </a:lnTo>
                  <a:lnTo>
                    <a:pt x="0" y="1537893"/>
                  </a:lnTo>
                  <a:lnTo>
                    <a:pt x="210210" y="1303680"/>
                  </a:lnTo>
                  <a:lnTo>
                    <a:pt x="430504" y="1549095"/>
                  </a:lnTo>
                  <a:lnTo>
                    <a:pt x="650798" y="1303667"/>
                  </a:lnTo>
                  <a:close/>
                </a:path>
                <a:path w="12168505" h="6795134">
                  <a:moveTo>
                    <a:pt x="650798" y="713155"/>
                  </a:moveTo>
                  <a:lnTo>
                    <a:pt x="430504" y="467728"/>
                  </a:lnTo>
                  <a:lnTo>
                    <a:pt x="210223" y="713143"/>
                  </a:lnTo>
                  <a:lnTo>
                    <a:pt x="0" y="478942"/>
                  </a:lnTo>
                  <a:lnTo>
                    <a:pt x="0" y="947369"/>
                  </a:lnTo>
                  <a:lnTo>
                    <a:pt x="210210" y="713168"/>
                  </a:lnTo>
                  <a:lnTo>
                    <a:pt x="430504" y="958583"/>
                  </a:lnTo>
                  <a:lnTo>
                    <a:pt x="650798" y="713155"/>
                  </a:lnTo>
                  <a:close/>
                </a:path>
                <a:path w="12168505" h="6795134">
                  <a:moveTo>
                    <a:pt x="733920" y="0"/>
                  </a:moveTo>
                  <a:lnTo>
                    <a:pt x="697928" y="0"/>
                  </a:lnTo>
                  <a:lnTo>
                    <a:pt x="652983" y="50076"/>
                  </a:lnTo>
                  <a:lnTo>
                    <a:pt x="608037" y="0"/>
                  </a:lnTo>
                  <a:lnTo>
                    <a:pt x="572058" y="0"/>
                  </a:lnTo>
                  <a:lnTo>
                    <a:pt x="652983" y="90170"/>
                  </a:lnTo>
                  <a:lnTo>
                    <a:pt x="688975" y="50076"/>
                  </a:lnTo>
                  <a:lnTo>
                    <a:pt x="733920" y="0"/>
                  </a:lnTo>
                  <a:close/>
                </a:path>
                <a:path w="12168505" h="6795134">
                  <a:moveTo>
                    <a:pt x="1091387" y="3057906"/>
                  </a:moveTo>
                  <a:lnTo>
                    <a:pt x="871093" y="2812478"/>
                  </a:lnTo>
                  <a:lnTo>
                    <a:pt x="650798" y="3057906"/>
                  </a:lnTo>
                  <a:lnTo>
                    <a:pt x="871093" y="3303333"/>
                  </a:lnTo>
                  <a:lnTo>
                    <a:pt x="1091387" y="3057906"/>
                  </a:lnTo>
                  <a:close/>
                </a:path>
                <a:path w="12168505" h="6795134">
                  <a:moveTo>
                    <a:pt x="1091387" y="2475712"/>
                  </a:moveTo>
                  <a:lnTo>
                    <a:pt x="871093" y="2230285"/>
                  </a:lnTo>
                  <a:lnTo>
                    <a:pt x="650798" y="2475712"/>
                  </a:lnTo>
                  <a:lnTo>
                    <a:pt x="871093" y="2721140"/>
                  </a:lnTo>
                  <a:lnTo>
                    <a:pt x="1091387" y="2475712"/>
                  </a:lnTo>
                  <a:close/>
                </a:path>
                <a:path w="12168505" h="6795134">
                  <a:moveTo>
                    <a:pt x="1091387" y="1885200"/>
                  </a:moveTo>
                  <a:lnTo>
                    <a:pt x="871093" y="1639773"/>
                  </a:lnTo>
                  <a:lnTo>
                    <a:pt x="650798" y="1885200"/>
                  </a:lnTo>
                  <a:lnTo>
                    <a:pt x="871093" y="2130628"/>
                  </a:lnTo>
                  <a:lnTo>
                    <a:pt x="1091387" y="1885200"/>
                  </a:lnTo>
                  <a:close/>
                </a:path>
                <a:path w="12168505" h="6795134">
                  <a:moveTo>
                    <a:pt x="1091387" y="1303667"/>
                  </a:moveTo>
                  <a:lnTo>
                    <a:pt x="871093" y="1058240"/>
                  </a:lnTo>
                  <a:lnTo>
                    <a:pt x="650798" y="1303667"/>
                  </a:lnTo>
                  <a:lnTo>
                    <a:pt x="871093" y="1549095"/>
                  </a:lnTo>
                  <a:lnTo>
                    <a:pt x="1091387" y="1303667"/>
                  </a:lnTo>
                  <a:close/>
                </a:path>
                <a:path w="12168505" h="6795134">
                  <a:moveTo>
                    <a:pt x="1091387" y="713155"/>
                  </a:moveTo>
                  <a:lnTo>
                    <a:pt x="871093" y="467728"/>
                  </a:lnTo>
                  <a:lnTo>
                    <a:pt x="650798" y="713155"/>
                  </a:lnTo>
                  <a:lnTo>
                    <a:pt x="871093" y="958583"/>
                  </a:lnTo>
                  <a:lnTo>
                    <a:pt x="1091387" y="713155"/>
                  </a:lnTo>
                  <a:close/>
                </a:path>
                <a:path w="12168505" h="6795134">
                  <a:moveTo>
                    <a:pt x="1091387" y="124460"/>
                  </a:moveTo>
                  <a:lnTo>
                    <a:pt x="979678" y="0"/>
                  </a:lnTo>
                  <a:lnTo>
                    <a:pt x="762520" y="0"/>
                  </a:lnTo>
                  <a:lnTo>
                    <a:pt x="650811" y="124460"/>
                  </a:lnTo>
                  <a:lnTo>
                    <a:pt x="871105" y="369887"/>
                  </a:lnTo>
                  <a:lnTo>
                    <a:pt x="1091387" y="124460"/>
                  </a:lnTo>
                  <a:close/>
                </a:path>
                <a:path w="12168505" h="6795134">
                  <a:moveTo>
                    <a:pt x="1174508" y="0"/>
                  </a:moveTo>
                  <a:lnTo>
                    <a:pt x="1138516" y="0"/>
                  </a:lnTo>
                  <a:lnTo>
                    <a:pt x="1093571" y="50076"/>
                  </a:lnTo>
                  <a:lnTo>
                    <a:pt x="1048626" y="0"/>
                  </a:lnTo>
                  <a:lnTo>
                    <a:pt x="1012634" y="0"/>
                  </a:lnTo>
                  <a:lnTo>
                    <a:pt x="1093571" y="90170"/>
                  </a:lnTo>
                  <a:lnTo>
                    <a:pt x="1129563" y="50076"/>
                  </a:lnTo>
                  <a:lnTo>
                    <a:pt x="1174508" y="0"/>
                  </a:lnTo>
                  <a:close/>
                </a:path>
                <a:path w="12168505" h="6795134">
                  <a:moveTo>
                    <a:pt x="1531975" y="124460"/>
                  </a:moveTo>
                  <a:lnTo>
                    <a:pt x="1420266" y="0"/>
                  </a:lnTo>
                  <a:lnTo>
                    <a:pt x="1203109" y="0"/>
                  </a:lnTo>
                  <a:lnTo>
                    <a:pt x="1091399" y="124460"/>
                  </a:lnTo>
                  <a:lnTo>
                    <a:pt x="1311694" y="369887"/>
                  </a:lnTo>
                  <a:lnTo>
                    <a:pt x="1531975" y="124460"/>
                  </a:lnTo>
                  <a:close/>
                </a:path>
                <a:path w="12168505" h="6795134">
                  <a:moveTo>
                    <a:pt x="1531988" y="3057906"/>
                  </a:moveTo>
                  <a:lnTo>
                    <a:pt x="1311694" y="2812478"/>
                  </a:lnTo>
                  <a:lnTo>
                    <a:pt x="1091399" y="3057906"/>
                  </a:lnTo>
                  <a:lnTo>
                    <a:pt x="1311694" y="3303333"/>
                  </a:lnTo>
                  <a:lnTo>
                    <a:pt x="1531988" y="3057906"/>
                  </a:lnTo>
                  <a:close/>
                </a:path>
                <a:path w="12168505" h="6795134">
                  <a:moveTo>
                    <a:pt x="1531988" y="2475712"/>
                  </a:moveTo>
                  <a:lnTo>
                    <a:pt x="1311694" y="2230285"/>
                  </a:lnTo>
                  <a:lnTo>
                    <a:pt x="1091399" y="2475712"/>
                  </a:lnTo>
                  <a:lnTo>
                    <a:pt x="1311694" y="2721140"/>
                  </a:lnTo>
                  <a:lnTo>
                    <a:pt x="1531988" y="2475712"/>
                  </a:lnTo>
                  <a:close/>
                </a:path>
                <a:path w="12168505" h="6795134">
                  <a:moveTo>
                    <a:pt x="1531988" y="1885200"/>
                  </a:moveTo>
                  <a:lnTo>
                    <a:pt x="1311694" y="1639773"/>
                  </a:lnTo>
                  <a:lnTo>
                    <a:pt x="1091399" y="1885200"/>
                  </a:lnTo>
                  <a:lnTo>
                    <a:pt x="1311694" y="2130628"/>
                  </a:lnTo>
                  <a:lnTo>
                    <a:pt x="1531988" y="1885200"/>
                  </a:lnTo>
                  <a:close/>
                </a:path>
                <a:path w="12168505" h="6795134">
                  <a:moveTo>
                    <a:pt x="1531988" y="1303667"/>
                  </a:moveTo>
                  <a:lnTo>
                    <a:pt x="1311694" y="1058240"/>
                  </a:lnTo>
                  <a:lnTo>
                    <a:pt x="1091399" y="1303667"/>
                  </a:lnTo>
                  <a:lnTo>
                    <a:pt x="1311694" y="1549095"/>
                  </a:lnTo>
                  <a:lnTo>
                    <a:pt x="1531988" y="1303667"/>
                  </a:lnTo>
                  <a:close/>
                </a:path>
                <a:path w="12168505" h="6795134">
                  <a:moveTo>
                    <a:pt x="1531988" y="713155"/>
                  </a:moveTo>
                  <a:lnTo>
                    <a:pt x="1311694" y="467728"/>
                  </a:lnTo>
                  <a:lnTo>
                    <a:pt x="1091399" y="713155"/>
                  </a:lnTo>
                  <a:lnTo>
                    <a:pt x="1311694" y="958583"/>
                  </a:lnTo>
                  <a:lnTo>
                    <a:pt x="1531988" y="713155"/>
                  </a:lnTo>
                  <a:close/>
                </a:path>
                <a:path w="12168505" h="6795134">
                  <a:moveTo>
                    <a:pt x="1615097" y="0"/>
                  </a:moveTo>
                  <a:lnTo>
                    <a:pt x="1579105" y="0"/>
                  </a:lnTo>
                  <a:lnTo>
                    <a:pt x="1534160" y="50076"/>
                  </a:lnTo>
                  <a:lnTo>
                    <a:pt x="1489214" y="0"/>
                  </a:lnTo>
                  <a:lnTo>
                    <a:pt x="1453222" y="0"/>
                  </a:lnTo>
                  <a:lnTo>
                    <a:pt x="1534160" y="90170"/>
                  </a:lnTo>
                  <a:lnTo>
                    <a:pt x="1570151" y="50076"/>
                  </a:lnTo>
                  <a:lnTo>
                    <a:pt x="1615097" y="0"/>
                  </a:lnTo>
                  <a:close/>
                </a:path>
                <a:path w="12168505" h="6795134">
                  <a:moveTo>
                    <a:pt x="1972564" y="124460"/>
                  </a:moveTo>
                  <a:lnTo>
                    <a:pt x="1860854" y="0"/>
                  </a:lnTo>
                  <a:lnTo>
                    <a:pt x="1643697" y="0"/>
                  </a:lnTo>
                  <a:lnTo>
                    <a:pt x="1531988" y="124460"/>
                  </a:lnTo>
                  <a:lnTo>
                    <a:pt x="1752282" y="369887"/>
                  </a:lnTo>
                  <a:lnTo>
                    <a:pt x="1972564" y="124460"/>
                  </a:lnTo>
                  <a:close/>
                </a:path>
                <a:path w="12168505" h="6795134">
                  <a:moveTo>
                    <a:pt x="2055672" y="0"/>
                  </a:moveTo>
                  <a:lnTo>
                    <a:pt x="2019693" y="0"/>
                  </a:lnTo>
                  <a:lnTo>
                    <a:pt x="1974748" y="50076"/>
                  </a:lnTo>
                  <a:lnTo>
                    <a:pt x="1929803" y="0"/>
                  </a:lnTo>
                  <a:lnTo>
                    <a:pt x="1893824" y="0"/>
                  </a:lnTo>
                  <a:lnTo>
                    <a:pt x="1974748" y="90157"/>
                  </a:lnTo>
                  <a:lnTo>
                    <a:pt x="2010727" y="50076"/>
                  </a:lnTo>
                  <a:lnTo>
                    <a:pt x="2055672" y="0"/>
                  </a:lnTo>
                  <a:close/>
                </a:path>
                <a:path w="12168505" h="6795134">
                  <a:moveTo>
                    <a:pt x="2413139" y="124460"/>
                  </a:moveTo>
                  <a:lnTo>
                    <a:pt x="2301430" y="0"/>
                  </a:lnTo>
                  <a:lnTo>
                    <a:pt x="2084273" y="0"/>
                  </a:lnTo>
                  <a:lnTo>
                    <a:pt x="1972564" y="124460"/>
                  </a:lnTo>
                  <a:lnTo>
                    <a:pt x="2192858" y="369887"/>
                  </a:lnTo>
                  <a:lnTo>
                    <a:pt x="2413139" y="124460"/>
                  </a:lnTo>
                  <a:close/>
                </a:path>
                <a:path w="12168505" h="6795134">
                  <a:moveTo>
                    <a:pt x="2496261" y="0"/>
                  </a:moveTo>
                  <a:lnTo>
                    <a:pt x="2460282" y="0"/>
                  </a:lnTo>
                  <a:lnTo>
                    <a:pt x="2415336" y="50076"/>
                  </a:lnTo>
                  <a:lnTo>
                    <a:pt x="2370391" y="0"/>
                  </a:lnTo>
                  <a:lnTo>
                    <a:pt x="2334399" y="0"/>
                  </a:lnTo>
                  <a:lnTo>
                    <a:pt x="2415336" y="90170"/>
                  </a:lnTo>
                  <a:lnTo>
                    <a:pt x="2451316" y="50076"/>
                  </a:lnTo>
                  <a:lnTo>
                    <a:pt x="2496261" y="0"/>
                  </a:lnTo>
                  <a:close/>
                </a:path>
                <a:path w="12168505" h="6795134">
                  <a:moveTo>
                    <a:pt x="2853728" y="3057906"/>
                  </a:moveTo>
                  <a:lnTo>
                    <a:pt x="2633434" y="2812478"/>
                  </a:lnTo>
                  <a:lnTo>
                    <a:pt x="2413139" y="3057906"/>
                  </a:lnTo>
                  <a:lnTo>
                    <a:pt x="2192858" y="2812478"/>
                  </a:lnTo>
                  <a:lnTo>
                    <a:pt x="1972564" y="3057906"/>
                  </a:lnTo>
                  <a:lnTo>
                    <a:pt x="1752282" y="2812478"/>
                  </a:lnTo>
                  <a:lnTo>
                    <a:pt x="1531988" y="3057906"/>
                  </a:lnTo>
                  <a:lnTo>
                    <a:pt x="1752282" y="3303333"/>
                  </a:lnTo>
                  <a:lnTo>
                    <a:pt x="1972564" y="3057918"/>
                  </a:lnTo>
                  <a:lnTo>
                    <a:pt x="2192858" y="3303333"/>
                  </a:lnTo>
                  <a:lnTo>
                    <a:pt x="2413139" y="3057918"/>
                  </a:lnTo>
                  <a:lnTo>
                    <a:pt x="2633434" y="3303333"/>
                  </a:lnTo>
                  <a:lnTo>
                    <a:pt x="2853728" y="3057906"/>
                  </a:lnTo>
                  <a:close/>
                </a:path>
                <a:path w="12168505" h="6795134">
                  <a:moveTo>
                    <a:pt x="2853728" y="2475712"/>
                  </a:moveTo>
                  <a:lnTo>
                    <a:pt x="2633434" y="2230285"/>
                  </a:lnTo>
                  <a:lnTo>
                    <a:pt x="2413139" y="2475712"/>
                  </a:lnTo>
                  <a:lnTo>
                    <a:pt x="2192858" y="2230285"/>
                  </a:lnTo>
                  <a:lnTo>
                    <a:pt x="1972564" y="2475712"/>
                  </a:lnTo>
                  <a:lnTo>
                    <a:pt x="1752282" y="2230285"/>
                  </a:lnTo>
                  <a:lnTo>
                    <a:pt x="1531988" y="2475712"/>
                  </a:lnTo>
                  <a:lnTo>
                    <a:pt x="1752282" y="2721140"/>
                  </a:lnTo>
                  <a:lnTo>
                    <a:pt x="1972564" y="2475725"/>
                  </a:lnTo>
                  <a:lnTo>
                    <a:pt x="2192858" y="2721140"/>
                  </a:lnTo>
                  <a:lnTo>
                    <a:pt x="2413139" y="2475725"/>
                  </a:lnTo>
                  <a:lnTo>
                    <a:pt x="2633434" y="2721140"/>
                  </a:lnTo>
                  <a:lnTo>
                    <a:pt x="2853728" y="2475712"/>
                  </a:lnTo>
                  <a:close/>
                </a:path>
                <a:path w="12168505" h="6795134">
                  <a:moveTo>
                    <a:pt x="2853728" y="1885200"/>
                  </a:moveTo>
                  <a:lnTo>
                    <a:pt x="2633434" y="1639773"/>
                  </a:lnTo>
                  <a:lnTo>
                    <a:pt x="2413139" y="1885200"/>
                  </a:lnTo>
                  <a:lnTo>
                    <a:pt x="2192858" y="1639773"/>
                  </a:lnTo>
                  <a:lnTo>
                    <a:pt x="1972564" y="1885200"/>
                  </a:lnTo>
                  <a:lnTo>
                    <a:pt x="1752282" y="1639773"/>
                  </a:lnTo>
                  <a:lnTo>
                    <a:pt x="1531988" y="1885200"/>
                  </a:lnTo>
                  <a:lnTo>
                    <a:pt x="1752282" y="2130628"/>
                  </a:lnTo>
                  <a:lnTo>
                    <a:pt x="1972564" y="1885213"/>
                  </a:lnTo>
                  <a:lnTo>
                    <a:pt x="2192858" y="2130628"/>
                  </a:lnTo>
                  <a:lnTo>
                    <a:pt x="2413139" y="1885213"/>
                  </a:lnTo>
                  <a:lnTo>
                    <a:pt x="2633434" y="2130628"/>
                  </a:lnTo>
                  <a:lnTo>
                    <a:pt x="2853728" y="1885200"/>
                  </a:lnTo>
                  <a:close/>
                </a:path>
                <a:path w="12168505" h="6795134">
                  <a:moveTo>
                    <a:pt x="2853728" y="1303667"/>
                  </a:moveTo>
                  <a:lnTo>
                    <a:pt x="2633434" y="1058240"/>
                  </a:lnTo>
                  <a:lnTo>
                    <a:pt x="2413139" y="1303667"/>
                  </a:lnTo>
                  <a:lnTo>
                    <a:pt x="2192858" y="1058240"/>
                  </a:lnTo>
                  <a:lnTo>
                    <a:pt x="1972564" y="1303667"/>
                  </a:lnTo>
                  <a:lnTo>
                    <a:pt x="1752282" y="1058240"/>
                  </a:lnTo>
                  <a:lnTo>
                    <a:pt x="1531988" y="1303667"/>
                  </a:lnTo>
                  <a:lnTo>
                    <a:pt x="1752282" y="1549095"/>
                  </a:lnTo>
                  <a:lnTo>
                    <a:pt x="1972564" y="1303680"/>
                  </a:lnTo>
                  <a:lnTo>
                    <a:pt x="2192858" y="1549095"/>
                  </a:lnTo>
                  <a:lnTo>
                    <a:pt x="2413139" y="1303680"/>
                  </a:lnTo>
                  <a:lnTo>
                    <a:pt x="2633434" y="1549095"/>
                  </a:lnTo>
                  <a:lnTo>
                    <a:pt x="2853728" y="1303667"/>
                  </a:lnTo>
                  <a:close/>
                </a:path>
                <a:path w="12168505" h="6795134">
                  <a:moveTo>
                    <a:pt x="2853728" y="713155"/>
                  </a:moveTo>
                  <a:lnTo>
                    <a:pt x="2633434" y="467728"/>
                  </a:lnTo>
                  <a:lnTo>
                    <a:pt x="2413139" y="713155"/>
                  </a:lnTo>
                  <a:lnTo>
                    <a:pt x="2192858" y="467728"/>
                  </a:lnTo>
                  <a:lnTo>
                    <a:pt x="1972564" y="713155"/>
                  </a:lnTo>
                  <a:lnTo>
                    <a:pt x="1752282" y="467728"/>
                  </a:lnTo>
                  <a:lnTo>
                    <a:pt x="1531988" y="713155"/>
                  </a:lnTo>
                  <a:lnTo>
                    <a:pt x="1752282" y="958583"/>
                  </a:lnTo>
                  <a:lnTo>
                    <a:pt x="1972564" y="713168"/>
                  </a:lnTo>
                  <a:lnTo>
                    <a:pt x="2192858" y="958583"/>
                  </a:lnTo>
                  <a:lnTo>
                    <a:pt x="2413139" y="713168"/>
                  </a:lnTo>
                  <a:lnTo>
                    <a:pt x="2633434" y="958583"/>
                  </a:lnTo>
                  <a:lnTo>
                    <a:pt x="2853728" y="713155"/>
                  </a:lnTo>
                  <a:close/>
                </a:path>
                <a:path w="12168505" h="6795134">
                  <a:moveTo>
                    <a:pt x="2853728" y="124460"/>
                  </a:moveTo>
                  <a:lnTo>
                    <a:pt x="2742019" y="0"/>
                  </a:lnTo>
                  <a:lnTo>
                    <a:pt x="2524861" y="0"/>
                  </a:lnTo>
                  <a:lnTo>
                    <a:pt x="2413152" y="124460"/>
                  </a:lnTo>
                  <a:lnTo>
                    <a:pt x="2633446" y="369887"/>
                  </a:lnTo>
                  <a:lnTo>
                    <a:pt x="2853728" y="124460"/>
                  </a:lnTo>
                  <a:close/>
                </a:path>
                <a:path w="12168505" h="6795134">
                  <a:moveTo>
                    <a:pt x="2936875" y="0"/>
                  </a:moveTo>
                  <a:lnTo>
                    <a:pt x="2900883" y="0"/>
                  </a:lnTo>
                  <a:lnTo>
                    <a:pt x="2855938" y="50076"/>
                  </a:lnTo>
                  <a:lnTo>
                    <a:pt x="2810980" y="0"/>
                  </a:lnTo>
                  <a:lnTo>
                    <a:pt x="2775000" y="0"/>
                  </a:lnTo>
                  <a:lnTo>
                    <a:pt x="2855938" y="90170"/>
                  </a:lnTo>
                  <a:lnTo>
                    <a:pt x="2891929" y="50076"/>
                  </a:lnTo>
                  <a:lnTo>
                    <a:pt x="2936875" y="0"/>
                  </a:lnTo>
                  <a:close/>
                </a:path>
                <a:path w="12168505" h="6795134">
                  <a:moveTo>
                    <a:pt x="2976270" y="2921406"/>
                  </a:moveTo>
                  <a:lnTo>
                    <a:pt x="2853740" y="3057918"/>
                  </a:lnTo>
                  <a:lnTo>
                    <a:pt x="2976270" y="3194431"/>
                  </a:lnTo>
                  <a:lnTo>
                    <a:pt x="2976270" y="2921406"/>
                  </a:lnTo>
                  <a:close/>
                </a:path>
                <a:path w="12168505" h="6795134">
                  <a:moveTo>
                    <a:pt x="2976270" y="2339200"/>
                  </a:moveTo>
                  <a:lnTo>
                    <a:pt x="2853740" y="2475712"/>
                  </a:lnTo>
                  <a:lnTo>
                    <a:pt x="2976270" y="2612225"/>
                  </a:lnTo>
                  <a:lnTo>
                    <a:pt x="2976270" y="2339200"/>
                  </a:lnTo>
                  <a:close/>
                </a:path>
                <a:path w="12168505" h="6795134">
                  <a:moveTo>
                    <a:pt x="2976270" y="1748688"/>
                  </a:moveTo>
                  <a:lnTo>
                    <a:pt x="2853740" y="1885200"/>
                  </a:lnTo>
                  <a:lnTo>
                    <a:pt x="2976270" y="2021713"/>
                  </a:lnTo>
                  <a:lnTo>
                    <a:pt x="2976270" y="1748688"/>
                  </a:lnTo>
                  <a:close/>
                </a:path>
                <a:path w="12168505" h="6795134">
                  <a:moveTo>
                    <a:pt x="2976270" y="1167155"/>
                  </a:moveTo>
                  <a:lnTo>
                    <a:pt x="2853740" y="1303667"/>
                  </a:lnTo>
                  <a:lnTo>
                    <a:pt x="2976270" y="1440180"/>
                  </a:lnTo>
                  <a:lnTo>
                    <a:pt x="2976270" y="1167155"/>
                  </a:lnTo>
                  <a:close/>
                </a:path>
                <a:path w="12168505" h="6795134">
                  <a:moveTo>
                    <a:pt x="2976270" y="576643"/>
                  </a:moveTo>
                  <a:lnTo>
                    <a:pt x="2853740" y="713155"/>
                  </a:lnTo>
                  <a:lnTo>
                    <a:pt x="2976270" y="849668"/>
                  </a:lnTo>
                  <a:lnTo>
                    <a:pt x="2976270" y="576643"/>
                  </a:lnTo>
                  <a:close/>
                </a:path>
                <a:path w="12168505" h="6795134">
                  <a:moveTo>
                    <a:pt x="2976270" y="0"/>
                  </a:moveTo>
                  <a:lnTo>
                    <a:pt x="2965450" y="0"/>
                  </a:lnTo>
                  <a:lnTo>
                    <a:pt x="2853740" y="124460"/>
                  </a:lnTo>
                  <a:lnTo>
                    <a:pt x="2976270" y="260972"/>
                  </a:lnTo>
                  <a:lnTo>
                    <a:pt x="2976270" y="0"/>
                  </a:lnTo>
                  <a:close/>
                </a:path>
                <a:path w="12168505" h="6795134">
                  <a:moveTo>
                    <a:pt x="2976283" y="3229546"/>
                  </a:moveTo>
                  <a:lnTo>
                    <a:pt x="2889834" y="3133242"/>
                  </a:lnTo>
                  <a:lnTo>
                    <a:pt x="2853855" y="3093148"/>
                  </a:lnTo>
                  <a:lnTo>
                    <a:pt x="2633561" y="3338576"/>
                  </a:lnTo>
                  <a:lnTo>
                    <a:pt x="2449245" y="3133242"/>
                  </a:lnTo>
                  <a:lnTo>
                    <a:pt x="2413254" y="3093148"/>
                  </a:lnTo>
                  <a:lnTo>
                    <a:pt x="2192972" y="3338576"/>
                  </a:lnTo>
                  <a:lnTo>
                    <a:pt x="2008657" y="3133242"/>
                  </a:lnTo>
                  <a:lnTo>
                    <a:pt x="1972678" y="3093148"/>
                  </a:lnTo>
                  <a:lnTo>
                    <a:pt x="1752384" y="3338576"/>
                  </a:lnTo>
                  <a:lnTo>
                    <a:pt x="1568081" y="3133242"/>
                  </a:lnTo>
                  <a:lnTo>
                    <a:pt x="1532102" y="3093148"/>
                  </a:lnTo>
                  <a:lnTo>
                    <a:pt x="1311795" y="3338576"/>
                  </a:lnTo>
                  <a:lnTo>
                    <a:pt x="1127480" y="3133242"/>
                  </a:lnTo>
                  <a:lnTo>
                    <a:pt x="1091501" y="3093148"/>
                  </a:lnTo>
                  <a:lnTo>
                    <a:pt x="871207" y="3338576"/>
                  </a:lnTo>
                  <a:lnTo>
                    <a:pt x="686892" y="3133242"/>
                  </a:lnTo>
                  <a:lnTo>
                    <a:pt x="650913" y="3093148"/>
                  </a:lnTo>
                  <a:lnTo>
                    <a:pt x="430606" y="3338576"/>
                  </a:lnTo>
                  <a:lnTo>
                    <a:pt x="246303" y="3133242"/>
                  </a:lnTo>
                  <a:lnTo>
                    <a:pt x="210324" y="3093148"/>
                  </a:lnTo>
                  <a:lnTo>
                    <a:pt x="0" y="3327489"/>
                  </a:lnTo>
                  <a:lnTo>
                    <a:pt x="0" y="3367570"/>
                  </a:lnTo>
                  <a:lnTo>
                    <a:pt x="210324" y="3133242"/>
                  </a:lnTo>
                  <a:lnTo>
                    <a:pt x="430606" y="3378657"/>
                  </a:lnTo>
                  <a:lnTo>
                    <a:pt x="466585" y="3338576"/>
                  </a:lnTo>
                  <a:lnTo>
                    <a:pt x="650913" y="3133242"/>
                  </a:lnTo>
                  <a:lnTo>
                    <a:pt x="871207" y="3378657"/>
                  </a:lnTo>
                  <a:lnTo>
                    <a:pt x="907186" y="3338576"/>
                  </a:lnTo>
                  <a:lnTo>
                    <a:pt x="1091501" y="3133242"/>
                  </a:lnTo>
                  <a:lnTo>
                    <a:pt x="1311795" y="3378657"/>
                  </a:lnTo>
                  <a:lnTo>
                    <a:pt x="1347774" y="3338576"/>
                  </a:lnTo>
                  <a:lnTo>
                    <a:pt x="1532102" y="3133242"/>
                  </a:lnTo>
                  <a:lnTo>
                    <a:pt x="1752384" y="3378657"/>
                  </a:lnTo>
                  <a:lnTo>
                    <a:pt x="1788363" y="3338576"/>
                  </a:lnTo>
                  <a:lnTo>
                    <a:pt x="1972678" y="3133242"/>
                  </a:lnTo>
                  <a:lnTo>
                    <a:pt x="2192972" y="3378657"/>
                  </a:lnTo>
                  <a:lnTo>
                    <a:pt x="2228939" y="3338576"/>
                  </a:lnTo>
                  <a:lnTo>
                    <a:pt x="2413254" y="3133242"/>
                  </a:lnTo>
                  <a:lnTo>
                    <a:pt x="2633561" y="3378657"/>
                  </a:lnTo>
                  <a:lnTo>
                    <a:pt x="2669540" y="3338576"/>
                  </a:lnTo>
                  <a:lnTo>
                    <a:pt x="2853855" y="3133242"/>
                  </a:lnTo>
                  <a:lnTo>
                    <a:pt x="2976283" y="3269627"/>
                  </a:lnTo>
                  <a:lnTo>
                    <a:pt x="2976283" y="3229546"/>
                  </a:lnTo>
                  <a:close/>
                </a:path>
                <a:path w="12168505" h="6795134">
                  <a:moveTo>
                    <a:pt x="2976283" y="2647365"/>
                  </a:moveTo>
                  <a:lnTo>
                    <a:pt x="2889834" y="2551049"/>
                  </a:lnTo>
                  <a:lnTo>
                    <a:pt x="2853855" y="2510955"/>
                  </a:lnTo>
                  <a:lnTo>
                    <a:pt x="2633561" y="2756395"/>
                  </a:lnTo>
                  <a:lnTo>
                    <a:pt x="2449233" y="2551049"/>
                  </a:lnTo>
                  <a:lnTo>
                    <a:pt x="2413254" y="2510955"/>
                  </a:lnTo>
                  <a:lnTo>
                    <a:pt x="2192972" y="2756395"/>
                  </a:lnTo>
                  <a:lnTo>
                    <a:pt x="2008657" y="2551049"/>
                  </a:lnTo>
                  <a:lnTo>
                    <a:pt x="1972678" y="2510955"/>
                  </a:lnTo>
                  <a:lnTo>
                    <a:pt x="1752384" y="2756382"/>
                  </a:lnTo>
                  <a:lnTo>
                    <a:pt x="1568081" y="2551049"/>
                  </a:lnTo>
                  <a:lnTo>
                    <a:pt x="1532102" y="2510955"/>
                  </a:lnTo>
                  <a:lnTo>
                    <a:pt x="1311795" y="2756395"/>
                  </a:lnTo>
                  <a:lnTo>
                    <a:pt x="1127480" y="2551049"/>
                  </a:lnTo>
                  <a:lnTo>
                    <a:pt x="1091501" y="2510955"/>
                  </a:lnTo>
                  <a:lnTo>
                    <a:pt x="871207" y="2756395"/>
                  </a:lnTo>
                  <a:lnTo>
                    <a:pt x="686892" y="2551049"/>
                  </a:lnTo>
                  <a:lnTo>
                    <a:pt x="650913" y="2510955"/>
                  </a:lnTo>
                  <a:lnTo>
                    <a:pt x="430606" y="2756395"/>
                  </a:lnTo>
                  <a:lnTo>
                    <a:pt x="246303" y="2551049"/>
                  </a:lnTo>
                  <a:lnTo>
                    <a:pt x="210324" y="2510955"/>
                  </a:lnTo>
                  <a:lnTo>
                    <a:pt x="0" y="2745282"/>
                  </a:lnTo>
                  <a:lnTo>
                    <a:pt x="0" y="2785376"/>
                  </a:lnTo>
                  <a:lnTo>
                    <a:pt x="210324" y="2551049"/>
                  </a:lnTo>
                  <a:lnTo>
                    <a:pt x="430606" y="2796476"/>
                  </a:lnTo>
                  <a:lnTo>
                    <a:pt x="466585" y="2756395"/>
                  </a:lnTo>
                  <a:lnTo>
                    <a:pt x="650913" y="2551049"/>
                  </a:lnTo>
                  <a:lnTo>
                    <a:pt x="871207" y="2796476"/>
                  </a:lnTo>
                  <a:lnTo>
                    <a:pt x="907186" y="2756395"/>
                  </a:lnTo>
                  <a:lnTo>
                    <a:pt x="889190" y="2756395"/>
                  </a:lnTo>
                  <a:lnTo>
                    <a:pt x="907186" y="2756382"/>
                  </a:lnTo>
                  <a:lnTo>
                    <a:pt x="1091501" y="2551049"/>
                  </a:lnTo>
                  <a:lnTo>
                    <a:pt x="1311795" y="2796476"/>
                  </a:lnTo>
                  <a:lnTo>
                    <a:pt x="1347774" y="2756395"/>
                  </a:lnTo>
                  <a:lnTo>
                    <a:pt x="1532102" y="2551049"/>
                  </a:lnTo>
                  <a:lnTo>
                    <a:pt x="1752384" y="2796476"/>
                  </a:lnTo>
                  <a:lnTo>
                    <a:pt x="1788363" y="2756382"/>
                  </a:lnTo>
                  <a:lnTo>
                    <a:pt x="1972678" y="2551049"/>
                  </a:lnTo>
                  <a:lnTo>
                    <a:pt x="2192972" y="2796476"/>
                  </a:lnTo>
                  <a:lnTo>
                    <a:pt x="2228939" y="2756395"/>
                  </a:lnTo>
                  <a:lnTo>
                    <a:pt x="2413254" y="2551049"/>
                  </a:lnTo>
                  <a:lnTo>
                    <a:pt x="2633561" y="2796476"/>
                  </a:lnTo>
                  <a:lnTo>
                    <a:pt x="2669540" y="2756395"/>
                  </a:lnTo>
                  <a:lnTo>
                    <a:pt x="2651544" y="2756395"/>
                  </a:lnTo>
                  <a:lnTo>
                    <a:pt x="2669540" y="2756382"/>
                  </a:lnTo>
                  <a:lnTo>
                    <a:pt x="2853855" y="2551049"/>
                  </a:lnTo>
                  <a:lnTo>
                    <a:pt x="2976283" y="2687447"/>
                  </a:lnTo>
                  <a:lnTo>
                    <a:pt x="2976283" y="2647365"/>
                  </a:lnTo>
                  <a:close/>
                </a:path>
                <a:path w="12168505" h="6795134">
                  <a:moveTo>
                    <a:pt x="2976283" y="2056841"/>
                  </a:moveTo>
                  <a:lnTo>
                    <a:pt x="2889834" y="1960524"/>
                  </a:lnTo>
                  <a:lnTo>
                    <a:pt x="2853855" y="1920430"/>
                  </a:lnTo>
                  <a:lnTo>
                    <a:pt x="2633561" y="2165870"/>
                  </a:lnTo>
                  <a:lnTo>
                    <a:pt x="2449233" y="1960524"/>
                  </a:lnTo>
                  <a:lnTo>
                    <a:pt x="2413254" y="1920430"/>
                  </a:lnTo>
                  <a:lnTo>
                    <a:pt x="2192972" y="2165870"/>
                  </a:lnTo>
                  <a:lnTo>
                    <a:pt x="2008657" y="1960524"/>
                  </a:lnTo>
                  <a:lnTo>
                    <a:pt x="1972678" y="1920430"/>
                  </a:lnTo>
                  <a:lnTo>
                    <a:pt x="1752384" y="2165858"/>
                  </a:lnTo>
                  <a:lnTo>
                    <a:pt x="1568081" y="1960524"/>
                  </a:lnTo>
                  <a:lnTo>
                    <a:pt x="1532102" y="1920430"/>
                  </a:lnTo>
                  <a:lnTo>
                    <a:pt x="1311795" y="2165870"/>
                  </a:lnTo>
                  <a:lnTo>
                    <a:pt x="1127480" y="1960524"/>
                  </a:lnTo>
                  <a:lnTo>
                    <a:pt x="1091501" y="1920430"/>
                  </a:lnTo>
                  <a:lnTo>
                    <a:pt x="871207" y="2165870"/>
                  </a:lnTo>
                  <a:lnTo>
                    <a:pt x="686892" y="1960524"/>
                  </a:lnTo>
                  <a:lnTo>
                    <a:pt x="650913" y="1920430"/>
                  </a:lnTo>
                  <a:lnTo>
                    <a:pt x="430606" y="2165870"/>
                  </a:lnTo>
                  <a:lnTo>
                    <a:pt x="246303" y="1960524"/>
                  </a:lnTo>
                  <a:lnTo>
                    <a:pt x="210324" y="1920430"/>
                  </a:lnTo>
                  <a:lnTo>
                    <a:pt x="0" y="2154771"/>
                  </a:lnTo>
                  <a:lnTo>
                    <a:pt x="0" y="2194864"/>
                  </a:lnTo>
                  <a:lnTo>
                    <a:pt x="210324" y="1960524"/>
                  </a:lnTo>
                  <a:lnTo>
                    <a:pt x="430606" y="2205952"/>
                  </a:lnTo>
                  <a:lnTo>
                    <a:pt x="466585" y="2165870"/>
                  </a:lnTo>
                  <a:lnTo>
                    <a:pt x="650913" y="1960524"/>
                  </a:lnTo>
                  <a:lnTo>
                    <a:pt x="871207" y="2205952"/>
                  </a:lnTo>
                  <a:lnTo>
                    <a:pt x="907186" y="2165870"/>
                  </a:lnTo>
                  <a:lnTo>
                    <a:pt x="889190" y="2165870"/>
                  </a:lnTo>
                  <a:lnTo>
                    <a:pt x="907186" y="2165858"/>
                  </a:lnTo>
                  <a:lnTo>
                    <a:pt x="1091501" y="1960524"/>
                  </a:lnTo>
                  <a:lnTo>
                    <a:pt x="1311795" y="2205952"/>
                  </a:lnTo>
                  <a:lnTo>
                    <a:pt x="1347774" y="2165870"/>
                  </a:lnTo>
                  <a:lnTo>
                    <a:pt x="1532102" y="1960524"/>
                  </a:lnTo>
                  <a:lnTo>
                    <a:pt x="1752384" y="2205952"/>
                  </a:lnTo>
                  <a:lnTo>
                    <a:pt x="1788363" y="2165858"/>
                  </a:lnTo>
                  <a:lnTo>
                    <a:pt x="1972678" y="1960524"/>
                  </a:lnTo>
                  <a:lnTo>
                    <a:pt x="2192972" y="2205952"/>
                  </a:lnTo>
                  <a:lnTo>
                    <a:pt x="2228939" y="2165870"/>
                  </a:lnTo>
                  <a:lnTo>
                    <a:pt x="2413254" y="1960524"/>
                  </a:lnTo>
                  <a:lnTo>
                    <a:pt x="2633561" y="2205952"/>
                  </a:lnTo>
                  <a:lnTo>
                    <a:pt x="2669540" y="2165870"/>
                  </a:lnTo>
                  <a:lnTo>
                    <a:pt x="2651544" y="2165870"/>
                  </a:lnTo>
                  <a:lnTo>
                    <a:pt x="2669540" y="2165858"/>
                  </a:lnTo>
                  <a:lnTo>
                    <a:pt x="2853855" y="1960524"/>
                  </a:lnTo>
                  <a:lnTo>
                    <a:pt x="2976283" y="2096922"/>
                  </a:lnTo>
                  <a:lnTo>
                    <a:pt x="2976283" y="2056841"/>
                  </a:lnTo>
                  <a:close/>
                </a:path>
                <a:path w="12168505" h="6795134">
                  <a:moveTo>
                    <a:pt x="2976283" y="1475308"/>
                  </a:moveTo>
                  <a:lnTo>
                    <a:pt x="2889834" y="1379004"/>
                  </a:lnTo>
                  <a:lnTo>
                    <a:pt x="2853855" y="1338910"/>
                  </a:lnTo>
                  <a:lnTo>
                    <a:pt x="2633561" y="1584337"/>
                  </a:lnTo>
                  <a:lnTo>
                    <a:pt x="2449245" y="1379004"/>
                  </a:lnTo>
                  <a:lnTo>
                    <a:pt x="2413254" y="1338910"/>
                  </a:lnTo>
                  <a:lnTo>
                    <a:pt x="2192972" y="1584337"/>
                  </a:lnTo>
                  <a:lnTo>
                    <a:pt x="2008657" y="1379004"/>
                  </a:lnTo>
                  <a:lnTo>
                    <a:pt x="1972678" y="1338910"/>
                  </a:lnTo>
                  <a:lnTo>
                    <a:pt x="1752384" y="1584337"/>
                  </a:lnTo>
                  <a:lnTo>
                    <a:pt x="1568081" y="1379004"/>
                  </a:lnTo>
                  <a:lnTo>
                    <a:pt x="1532102" y="1338910"/>
                  </a:lnTo>
                  <a:lnTo>
                    <a:pt x="1311795" y="1584337"/>
                  </a:lnTo>
                  <a:lnTo>
                    <a:pt x="1127480" y="1379004"/>
                  </a:lnTo>
                  <a:lnTo>
                    <a:pt x="1091501" y="1338910"/>
                  </a:lnTo>
                  <a:lnTo>
                    <a:pt x="871207" y="1584337"/>
                  </a:lnTo>
                  <a:lnTo>
                    <a:pt x="686892" y="1379004"/>
                  </a:lnTo>
                  <a:lnTo>
                    <a:pt x="650913" y="1338910"/>
                  </a:lnTo>
                  <a:lnTo>
                    <a:pt x="430606" y="1584337"/>
                  </a:lnTo>
                  <a:lnTo>
                    <a:pt x="246303" y="1379004"/>
                  </a:lnTo>
                  <a:lnTo>
                    <a:pt x="210324" y="1338910"/>
                  </a:lnTo>
                  <a:lnTo>
                    <a:pt x="0" y="1573250"/>
                  </a:lnTo>
                  <a:lnTo>
                    <a:pt x="0" y="1613331"/>
                  </a:lnTo>
                  <a:lnTo>
                    <a:pt x="210324" y="1379004"/>
                  </a:lnTo>
                  <a:lnTo>
                    <a:pt x="430606" y="1624431"/>
                  </a:lnTo>
                  <a:lnTo>
                    <a:pt x="466598" y="1584337"/>
                  </a:lnTo>
                  <a:lnTo>
                    <a:pt x="650913" y="1379004"/>
                  </a:lnTo>
                  <a:lnTo>
                    <a:pt x="871207" y="1624431"/>
                  </a:lnTo>
                  <a:lnTo>
                    <a:pt x="907186" y="1584337"/>
                  </a:lnTo>
                  <a:lnTo>
                    <a:pt x="1091501" y="1379004"/>
                  </a:lnTo>
                  <a:lnTo>
                    <a:pt x="1311795" y="1624431"/>
                  </a:lnTo>
                  <a:lnTo>
                    <a:pt x="1347787" y="1584337"/>
                  </a:lnTo>
                  <a:lnTo>
                    <a:pt x="1532102" y="1379004"/>
                  </a:lnTo>
                  <a:lnTo>
                    <a:pt x="1752384" y="1624418"/>
                  </a:lnTo>
                  <a:lnTo>
                    <a:pt x="1788363" y="1584337"/>
                  </a:lnTo>
                  <a:lnTo>
                    <a:pt x="1972678" y="1379004"/>
                  </a:lnTo>
                  <a:lnTo>
                    <a:pt x="2192972" y="1624431"/>
                  </a:lnTo>
                  <a:lnTo>
                    <a:pt x="2228951" y="1584337"/>
                  </a:lnTo>
                  <a:lnTo>
                    <a:pt x="2413254" y="1379004"/>
                  </a:lnTo>
                  <a:lnTo>
                    <a:pt x="2633561" y="1624431"/>
                  </a:lnTo>
                  <a:lnTo>
                    <a:pt x="2669540" y="1584337"/>
                  </a:lnTo>
                  <a:lnTo>
                    <a:pt x="2853855" y="1379004"/>
                  </a:lnTo>
                  <a:lnTo>
                    <a:pt x="2976283" y="1515402"/>
                  </a:lnTo>
                  <a:lnTo>
                    <a:pt x="2976283" y="1475308"/>
                  </a:lnTo>
                  <a:close/>
                </a:path>
                <a:path w="12168505" h="6795134">
                  <a:moveTo>
                    <a:pt x="2976283" y="884796"/>
                  </a:moveTo>
                  <a:lnTo>
                    <a:pt x="2889847" y="788492"/>
                  </a:lnTo>
                  <a:lnTo>
                    <a:pt x="2853855" y="748385"/>
                  </a:lnTo>
                  <a:lnTo>
                    <a:pt x="2633561" y="993825"/>
                  </a:lnTo>
                  <a:lnTo>
                    <a:pt x="2449245" y="788492"/>
                  </a:lnTo>
                  <a:lnTo>
                    <a:pt x="2413254" y="748385"/>
                  </a:lnTo>
                  <a:lnTo>
                    <a:pt x="2192972" y="993825"/>
                  </a:lnTo>
                  <a:lnTo>
                    <a:pt x="2008670" y="788492"/>
                  </a:lnTo>
                  <a:lnTo>
                    <a:pt x="1972678" y="748385"/>
                  </a:lnTo>
                  <a:lnTo>
                    <a:pt x="1752384" y="993813"/>
                  </a:lnTo>
                  <a:lnTo>
                    <a:pt x="1568094" y="788492"/>
                  </a:lnTo>
                  <a:lnTo>
                    <a:pt x="1532102" y="748385"/>
                  </a:lnTo>
                  <a:lnTo>
                    <a:pt x="1311795" y="993825"/>
                  </a:lnTo>
                  <a:lnTo>
                    <a:pt x="1127493" y="788492"/>
                  </a:lnTo>
                  <a:lnTo>
                    <a:pt x="1091501" y="748385"/>
                  </a:lnTo>
                  <a:lnTo>
                    <a:pt x="871207" y="993825"/>
                  </a:lnTo>
                  <a:lnTo>
                    <a:pt x="686904" y="788492"/>
                  </a:lnTo>
                  <a:lnTo>
                    <a:pt x="650913" y="748385"/>
                  </a:lnTo>
                  <a:lnTo>
                    <a:pt x="430606" y="993825"/>
                  </a:lnTo>
                  <a:lnTo>
                    <a:pt x="246316" y="788492"/>
                  </a:lnTo>
                  <a:lnTo>
                    <a:pt x="210324" y="748385"/>
                  </a:lnTo>
                  <a:lnTo>
                    <a:pt x="0" y="982726"/>
                  </a:lnTo>
                  <a:lnTo>
                    <a:pt x="0" y="1022819"/>
                  </a:lnTo>
                  <a:lnTo>
                    <a:pt x="210324" y="788492"/>
                  </a:lnTo>
                  <a:lnTo>
                    <a:pt x="430606" y="1033907"/>
                  </a:lnTo>
                  <a:lnTo>
                    <a:pt x="466585" y="993825"/>
                  </a:lnTo>
                  <a:lnTo>
                    <a:pt x="650913" y="788492"/>
                  </a:lnTo>
                  <a:lnTo>
                    <a:pt x="871207" y="1033907"/>
                  </a:lnTo>
                  <a:lnTo>
                    <a:pt x="907186" y="993825"/>
                  </a:lnTo>
                  <a:lnTo>
                    <a:pt x="1091501" y="788492"/>
                  </a:lnTo>
                  <a:lnTo>
                    <a:pt x="1311795" y="1033907"/>
                  </a:lnTo>
                  <a:lnTo>
                    <a:pt x="1347774" y="993825"/>
                  </a:lnTo>
                  <a:lnTo>
                    <a:pt x="1532102" y="788492"/>
                  </a:lnTo>
                  <a:lnTo>
                    <a:pt x="1752384" y="1033907"/>
                  </a:lnTo>
                  <a:lnTo>
                    <a:pt x="1788375" y="993813"/>
                  </a:lnTo>
                  <a:lnTo>
                    <a:pt x="1972678" y="788492"/>
                  </a:lnTo>
                  <a:lnTo>
                    <a:pt x="2192972" y="1033907"/>
                  </a:lnTo>
                  <a:lnTo>
                    <a:pt x="2228939" y="993825"/>
                  </a:lnTo>
                  <a:lnTo>
                    <a:pt x="2413254" y="788492"/>
                  </a:lnTo>
                  <a:lnTo>
                    <a:pt x="2633561" y="1033907"/>
                  </a:lnTo>
                  <a:lnTo>
                    <a:pt x="2669540" y="993825"/>
                  </a:lnTo>
                  <a:lnTo>
                    <a:pt x="2853855" y="788492"/>
                  </a:lnTo>
                  <a:lnTo>
                    <a:pt x="2976283" y="924877"/>
                  </a:lnTo>
                  <a:lnTo>
                    <a:pt x="2976283" y="884796"/>
                  </a:lnTo>
                  <a:close/>
                </a:path>
                <a:path w="12168505" h="6795134">
                  <a:moveTo>
                    <a:pt x="2976283" y="296100"/>
                  </a:moveTo>
                  <a:lnTo>
                    <a:pt x="2889834" y="199796"/>
                  </a:lnTo>
                  <a:lnTo>
                    <a:pt x="2853855" y="159702"/>
                  </a:lnTo>
                  <a:lnTo>
                    <a:pt x="2633561" y="405130"/>
                  </a:lnTo>
                  <a:lnTo>
                    <a:pt x="2449245" y="199796"/>
                  </a:lnTo>
                  <a:lnTo>
                    <a:pt x="2413254" y="159702"/>
                  </a:lnTo>
                  <a:lnTo>
                    <a:pt x="2192972" y="405130"/>
                  </a:lnTo>
                  <a:lnTo>
                    <a:pt x="2008657" y="199796"/>
                  </a:lnTo>
                  <a:lnTo>
                    <a:pt x="1972678" y="159702"/>
                  </a:lnTo>
                  <a:lnTo>
                    <a:pt x="1752384" y="405130"/>
                  </a:lnTo>
                  <a:lnTo>
                    <a:pt x="1568081" y="199796"/>
                  </a:lnTo>
                  <a:lnTo>
                    <a:pt x="1532102" y="159702"/>
                  </a:lnTo>
                  <a:lnTo>
                    <a:pt x="1311795" y="405130"/>
                  </a:lnTo>
                  <a:lnTo>
                    <a:pt x="1127480" y="199796"/>
                  </a:lnTo>
                  <a:lnTo>
                    <a:pt x="1091501" y="159702"/>
                  </a:lnTo>
                  <a:lnTo>
                    <a:pt x="871207" y="405130"/>
                  </a:lnTo>
                  <a:lnTo>
                    <a:pt x="686892" y="199796"/>
                  </a:lnTo>
                  <a:lnTo>
                    <a:pt x="650913" y="159702"/>
                  </a:lnTo>
                  <a:lnTo>
                    <a:pt x="430606" y="405130"/>
                  </a:lnTo>
                  <a:lnTo>
                    <a:pt x="246303" y="199796"/>
                  </a:lnTo>
                  <a:lnTo>
                    <a:pt x="210324" y="159702"/>
                  </a:lnTo>
                  <a:lnTo>
                    <a:pt x="0" y="394042"/>
                  </a:lnTo>
                  <a:lnTo>
                    <a:pt x="0" y="434124"/>
                  </a:lnTo>
                  <a:lnTo>
                    <a:pt x="210324" y="199796"/>
                  </a:lnTo>
                  <a:lnTo>
                    <a:pt x="430606" y="445223"/>
                  </a:lnTo>
                  <a:lnTo>
                    <a:pt x="466598" y="405130"/>
                  </a:lnTo>
                  <a:lnTo>
                    <a:pt x="650913" y="199796"/>
                  </a:lnTo>
                  <a:lnTo>
                    <a:pt x="871207" y="445223"/>
                  </a:lnTo>
                  <a:lnTo>
                    <a:pt x="907186" y="405130"/>
                  </a:lnTo>
                  <a:lnTo>
                    <a:pt x="1091501" y="199796"/>
                  </a:lnTo>
                  <a:lnTo>
                    <a:pt x="1311795" y="445223"/>
                  </a:lnTo>
                  <a:lnTo>
                    <a:pt x="1347787" y="405130"/>
                  </a:lnTo>
                  <a:lnTo>
                    <a:pt x="1532102" y="199796"/>
                  </a:lnTo>
                  <a:lnTo>
                    <a:pt x="1752384" y="445211"/>
                  </a:lnTo>
                  <a:lnTo>
                    <a:pt x="1788363" y="405130"/>
                  </a:lnTo>
                  <a:lnTo>
                    <a:pt x="1972678" y="199796"/>
                  </a:lnTo>
                  <a:lnTo>
                    <a:pt x="2192972" y="445223"/>
                  </a:lnTo>
                  <a:lnTo>
                    <a:pt x="2228951" y="405130"/>
                  </a:lnTo>
                  <a:lnTo>
                    <a:pt x="2413254" y="199796"/>
                  </a:lnTo>
                  <a:lnTo>
                    <a:pt x="2633561" y="445223"/>
                  </a:lnTo>
                  <a:lnTo>
                    <a:pt x="2669540" y="405130"/>
                  </a:lnTo>
                  <a:lnTo>
                    <a:pt x="2853855" y="199796"/>
                  </a:lnTo>
                  <a:lnTo>
                    <a:pt x="2976283" y="336194"/>
                  </a:lnTo>
                  <a:lnTo>
                    <a:pt x="2976283" y="296100"/>
                  </a:lnTo>
                  <a:close/>
                </a:path>
                <a:path w="12168505" h="6795134">
                  <a:moveTo>
                    <a:pt x="3986822" y="124460"/>
                  </a:moveTo>
                  <a:lnTo>
                    <a:pt x="3875113" y="0"/>
                  </a:lnTo>
                  <a:lnTo>
                    <a:pt x="3657955" y="0"/>
                  </a:lnTo>
                  <a:lnTo>
                    <a:pt x="3546246" y="124460"/>
                  </a:lnTo>
                  <a:lnTo>
                    <a:pt x="3766540" y="369887"/>
                  </a:lnTo>
                  <a:lnTo>
                    <a:pt x="3986822" y="124460"/>
                  </a:lnTo>
                  <a:close/>
                </a:path>
                <a:path w="12168505" h="6795134">
                  <a:moveTo>
                    <a:pt x="4427398" y="124460"/>
                  </a:moveTo>
                  <a:lnTo>
                    <a:pt x="4315688" y="0"/>
                  </a:lnTo>
                  <a:lnTo>
                    <a:pt x="4098531" y="0"/>
                  </a:lnTo>
                  <a:lnTo>
                    <a:pt x="3986822" y="124460"/>
                  </a:lnTo>
                  <a:lnTo>
                    <a:pt x="4207116" y="369887"/>
                  </a:lnTo>
                  <a:lnTo>
                    <a:pt x="4427398" y="124460"/>
                  </a:lnTo>
                  <a:close/>
                </a:path>
                <a:path w="12168505" h="6795134">
                  <a:moveTo>
                    <a:pt x="4867986" y="124460"/>
                  </a:moveTo>
                  <a:lnTo>
                    <a:pt x="4756277" y="0"/>
                  </a:lnTo>
                  <a:lnTo>
                    <a:pt x="4539119" y="0"/>
                  </a:lnTo>
                  <a:lnTo>
                    <a:pt x="4427410" y="124460"/>
                  </a:lnTo>
                  <a:lnTo>
                    <a:pt x="4647704" y="369887"/>
                  </a:lnTo>
                  <a:lnTo>
                    <a:pt x="4867986" y="124460"/>
                  </a:lnTo>
                  <a:close/>
                </a:path>
                <a:path w="12168505" h="6795134">
                  <a:moveTo>
                    <a:pt x="5308600" y="124460"/>
                  </a:moveTo>
                  <a:lnTo>
                    <a:pt x="5196891" y="0"/>
                  </a:lnTo>
                  <a:lnTo>
                    <a:pt x="4979733" y="0"/>
                  </a:lnTo>
                  <a:lnTo>
                    <a:pt x="4868024" y="124460"/>
                  </a:lnTo>
                  <a:lnTo>
                    <a:pt x="5088318" y="369887"/>
                  </a:lnTo>
                  <a:lnTo>
                    <a:pt x="5308600" y="124460"/>
                  </a:lnTo>
                  <a:close/>
                </a:path>
                <a:path w="12168505" h="6795134">
                  <a:moveTo>
                    <a:pt x="6064339" y="0"/>
                  </a:moveTo>
                  <a:lnTo>
                    <a:pt x="5860872" y="0"/>
                  </a:lnTo>
                  <a:lnTo>
                    <a:pt x="5749163" y="124460"/>
                  </a:lnTo>
                  <a:lnTo>
                    <a:pt x="5637466" y="0"/>
                  </a:lnTo>
                  <a:lnTo>
                    <a:pt x="5420309" y="0"/>
                  </a:lnTo>
                  <a:lnTo>
                    <a:pt x="5308600" y="124460"/>
                  </a:lnTo>
                  <a:lnTo>
                    <a:pt x="5528894" y="369887"/>
                  </a:lnTo>
                  <a:lnTo>
                    <a:pt x="5749163" y="124472"/>
                  </a:lnTo>
                  <a:lnTo>
                    <a:pt x="5969457" y="369887"/>
                  </a:lnTo>
                  <a:lnTo>
                    <a:pt x="6064339" y="264172"/>
                  </a:lnTo>
                  <a:lnTo>
                    <a:pt x="6064339" y="0"/>
                  </a:lnTo>
                  <a:close/>
                </a:path>
                <a:path w="12168505" h="6795134">
                  <a:moveTo>
                    <a:pt x="9299435" y="6474079"/>
                  </a:moveTo>
                  <a:lnTo>
                    <a:pt x="9176918" y="6337579"/>
                  </a:lnTo>
                  <a:lnTo>
                    <a:pt x="9176918" y="6610578"/>
                  </a:lnTo>
                  <a:lnTo>
                    <a:pt x="9299435" y="6474079"/>
                  </a:lnTo>
                  <a:close/>
                </a:path>
                <a:path w="12168505" h="6795134">
                  <a:moveTo>
                    <a:pt x="9378201" y="3416147"/>
                  </a:moveTo>
                  <a:lnTo>
                    <a:pt x="9342209" y="3416147"/>
                  </a:lnTo>
                  <a:lnTo>
                    <a:pt x="9297251" y="3466236"/>
                  </a:lnTo>
                  <a:lnTo>
                    <a:pt x="9252293" y="3416147"/>
                  </a:lnTo>
                  <a:lnTo>
                    <a:pt x="9216314" y="3416147"/>
                  </a:lnTo>
                  <a:lnTo>
                    <a:pt x="9297251" y="3506317"/>
                  </a:lnTo>
                  <a:lnTo>
                    <a:pt x="9333243" y="3466236"/>
                  </a:lnTo>
                  <a:lnTo>
                    <a:pt x="9378201" y="3416147"/>
                  </a:lnTo>
                  <a:close/>
                </a:path>
                <a:path w="12168505" h="6795134">
                  <a:moveTo>
                    <a:pt x="9740036" y="6474079"/>
                  </a:moveTo>
                  <a:lnTo>
                    <a:pt x="9519742" y="6228651"/>
                  </a:lnTo>
                  <a:lnTo>
                    <a:pt x="9299448" y="6474079"/>
                  </a:lnTo>
                  <a:lnTo>
                    <a:pt x="9519742" y="6719506"/>
                  </a:lnTo>
                  <a:lnTo>
                    <a:pt x="9740036" y="6474079"/>
                  </a:lnTo>
                  <a:close/>
                </a:path>
                <a:path w="12168505" h="6795134">
                  <a:moveTo>
                    <a:pt x="9818789" y="3416147"/>
                  </a:moveTo>
                  <a:lnTo>
                    <a:pt x="9782810" y="3416147"/>
                  </a:lnTo>
                  <a:lnTo>
                    <a:pt x="9737852" y="3466236"/>
                  </a:lnTo>
                  <a:lnTo>
                    <a:pt x="9692894" y="3416147"/>
                  </a:lnTo>
                  <a:lnTo>
                    <a:pt x="9656915" y="3416147"/>
                  </a:lnTo>
                  <a:lnTo>
                    <a:pt x="9737852" y="3506317"/>
                  </a:lnTo>
                  <a:lnTo>
                    <a:pt x="9773831" y="3466236"/>
                  </a:lnTo>
                  <a:lnTo>
                    <a:pt x="9818789" y="3416147"/>
                  </a:lnTo>
                  <a:close/>
                </a:path>
                <a:path w="12168505" h="6795134">
                  <a:moveTo>
                    <a:pt x="10259365" y="3416147"/>
                  </a:moveTo>
                  <a:lnTo>
                    <a:pt x="10223386" y="3416147"/>
                  </a:lnTo>
                  <a:lnTo>
                    <a:pt x="10178428" y="3466236"/>
                  </a:lnTo>
                  <a:lnTo>
                    <a:pt x="10133470" y="3416147"/>
                  </a:lnTo>
                  <a:lnTo>
                    <a:pt x="10097491" y="3416147"/>
                  </a:lnTo>
                  <a:lnTo>
                    <a:pt x="10178428" y="3506317"/>
                  </a:lnTo>
                  <a:lnTo>
                    <a:pt x="10214407" y="3466236"/>
                  </a:lnTo>
                  <a:lnTo>
                    <a:pt x="10259365" y="3416147"/>
                  </a:lnTo>
                  <a:close/>
                </a:path>
                <a:path w="12168505" h="6795134">
                  <a:moveTo>
                    <a:pt x="10621201" y="6474079"/>
                  </a:moveTo>
                  <a:lnTo>
                    <a:pt x="10400906" y="6228651"/>
                  </a:lnTo>
                  <a:lnTo>
                    <a:pt x="10180612" y="6474079"/>
                  </a:lnTo>
                  <a:lnTo>
                    <a:pt x="9960331" y="6228651"/>
                  </a:lnTo>
                  <a:lnTo>
                    <a:pt x="9740036" y="6474079"/>
                  </a:lnTo>
                  <a:lnTo>
                    <a:pt x="9960331" y="6719506"/>
                  </a:lnTo>
                  <a:lnTo>
                    <a:pt x="10180612" y="6474092"/>
                  </a:lnTo>
                  <a:lnTo>
                    <a:pt x="10400906" y="6719506"/>
                  </a:lnTo>
                  <a:lnTo>
                    <a:pt x="10621201" y="6474079"/>
                  </a:lnTo>
                  <a:close/>
                </a:path>
                <a:path w="12168505" h="6795134">
                  <a:moveTo>
                    <a:pt x="10699953" y="3416147"/>
                  </a:moveTo>
                  <a:lnTo>
                    <a:pt x="10663974" y="3416147"/>
                  </a:lnTo>
                  <a:lnTo>
                    <a:pt x="10619016" y="3466236"/>
                  </a:lnTo>
                  <a:lnTo>
                    <a:pt x="10574058" y="3416147"/>
                  </a:lnTo>
                  <a:lnTo>
                    <a:pt x="10538079" y="3416147"/>
                  </a:lnTo>
                  <a:lnTo>
                    <a:pt x="10619016" y="3506317"/>
                  </a:lnTo>
                  <a:lnTo>
                    <a:pt x="10654995" y="3466236"/>
                  </a:lnTo>
                  <a:lnTo>
                    <a:pt x="10699953" y="3416147"/>
                  </a:lnTo>
                  <a:close/>
                </a:path>
                <a:path w="12168505" h="6795134">
                  <a:moveTo>
                    <a:pt x="11061789" y="6474079"/>
                  </a:moveTo>
                  <a:lnTo>
                    <a:pt x="10841495" y="6228651"/>
                  </a:lnTo>
                  <a:lnTo>
                    <a:pt x="10621201" y="6474079"/>
                  </a:lnTo>
                  <a:lnTo>
                    <a:pt x="10841495" y="6719506"/>
                  </a:lnTo>
                  <a:lnTo>
                    <a:pt x="11061789" y="6474079"/>
                  </a:lnTo>
                  <a:close/>
                </a:path>
                <a:path w="12168505" h="6795134">
                  <a:moveTo>
                    <a:pt x="11140554" y="3416147"/>
                  </a:moveTo>
                  <a:lnTo>
                    <a:pt x="11104575" y="3416147"/>
                  </a:lnTo>
                  <a:lnTo>
                    <a:pt x="11059617" y="3466236"/>
                  </a:lnTo>
                  <a:lnTo>
                    <a:pt x="11014659" y="3416147"/>
                  </a:lnTo>
                  <a:lnTo>
                    <a:pt x="10978680" y="3416147"/>
                  </a:lnTo>
                  <a:lnTo>
                    <a:pt x="11059617" y="3506317"/>
                  </a:lnTo>
                  <a:lnTo>
                    <a:pt x="11095596" y="3466236"/>
                  </a:lnTo>
                  <a:lnTo>
                    <a:pt x="11140554" y="3416147"/>
                  </a:lnTo>
                  <a:close/>
                </a:path>
                <a:path w="12168505" h="6795134">
                  <a:moveTo>
                    <a:pt x="11502390" y="6474079"/>
                  </a:moveTo>
                  <a:lnTo>
                    <a:pt x="11282096" y="6228651"/>
                  </a:lnTo>
                  <a:lnTo>
                    <a:pt x="11061802" y="6474079"/>
                  </a:lnTo>
                  <a:lnTo>
                    <a:pt x="11282096" y="6719506"/>
                  </a:lnTo>
                  <a:lnTo>
                    <a:pt x="11502390" y="6474079"/>
                  </a:lnTo>
                  <a:close/>
                </a:path>
                <a:path w="12168505" h="6795134">
                  <a:moveTo>
                    <a:pt x="11581143" y="3416147"/>
                  </a:moveTo>
                  <a:lnTo>
                    <a:pt x="11545164" y="3416147"/>
                  </a:lnTo>
                  <a:lnTo>
                    <a:pt x="11500206" y="3466236"/>
                  </a:lnTo>
                  <a:lnTo>
                    <a:pt x="11455248" y="3416147"/>
                  </a:lnTo>
                  <a:lnTo>
                    <a:pt x="11419269" y="3416147"/>
                  </a:lnTo>
                  <a:lnTo>
                    <a:pt x="11500206" y="3506317"/>
                  </a:lnTo>
                  <a:lnTo>
                    <a:pt x="11536185" y="3466236"/>
                  </a:lnTo>
                  <a:lnTo>
                    <a:pt x="11581143" y="3416147"/>
                  </a:lnTo>
                  <a:close/>
                </a:path>
                <a:path w="12168505" h="6795134">
                  <a:moveTo>
                    <a:pt x="12021718" y="3416147"/>
                  </a:moveTo>
                  <a:lnTo>
                    <a:pt x="11985739" y="3416147"/>
                  </a:lnTo>
                  <a:lnTo>
                    <a:pt x="11940781" y="3466236"/>
                  </a:lnTo>
                  <a:lnTo>
                    <a:pt x="11895823" y="3416147"/>
                  </a:lnTo>
                  <a:lnTo>
                    <a:pt x="11859844" y="3416147"/>
                  </a:lnTo>
                  <a:lnTo>
                    <a:pt x="11940781" y="3506317"/>
                  </a:lnTo>
                  <a:lnTo>
                    <a:pt x="11976760" y="3466236"/>
                  </a:lnTo>
                  <a:lnTo>
                    <a:pt x="12021718" y="3416147"/>
                  </a:lnTo>
                  <a:close/>
                </a:path>
                <a:path w="12168505" h="6795134">
                  <a:moveTo>
                    <a:pt x="12167972" y="6233884"/>
                  </a:moveTo>
                  <a:lnTo>
                    <a:pt x="12163273" y="6228639"/>
                  </a:lnTo>
                  <a:lnTo>
                    <a:pt x="11942966" y="6474066"/>
                  </a:lnTo>
                  <a:lnTo>
                    <a:pt x="11722684" y="6228651"/>
                  </a:lnTo>
                  <a:lnTo>
                    <a:pt x="11502390" y="6474079"/>
                  </a:lnTo>
                  <a:lnTo>
                    <a:pt x="11722684" y="6719506"/>
                  </a:lnTo>
                  <a:lnTo>
                    <a:pt x="11942966" y="6474092"/>
                  </a:lnTo>
                  <a:lnTo>
                    <a:pt x="12163273" y="6719506"/>
                  </a:lnTo>
                  <a:lnTo>
                    <a:pt x="12167972" y="6714261"/>
                  </a:lnTo>
                  <a:lnTo>
                    <a:pt x="12167972" y="6233884"/>
                  </a:lnTo>
                  <a:close/>
                </a:path>
                <a:path w="12168505" h="6795134">
                  <a:moveTo>
                    <a:pt x="12167984" y="6749351"/>
                  </a:moveTo>
                  <a:lnTo>
                    <a:pt x="12163158" y="6754736"/>
                  </a:lnTo>
                  <a:lnTo>
                    <a:pt x="11978856" y="6549403"/>
                  </a:lnTo>
                  <a:lnTo>
                    <a:pt x="11942877" y="6509309"/>
                  </a:lnTo>
                  <a:lnTo>
                    <a:pt x="11722583" y="6754749"/>
                  </a:lnTo>
                  <a:lnTo>
                    <a:pt x="11538268" y="6549403"/>
                  </a:lnTo>
                  <a:lnTo>
                    <a:pt x="11502288" y="6509309"/>
                  </a:lnTo>
                  <a:lnTo>
                    <a:pt x="11282007" y="6754749"/>
                  </a:lnTo>
                  <a:lnTo>
                    <a:pt x="11097666" y="6549403"/>
                  </a:lnTo>
                  <a:lnTo>
                    <a:pt x="11061687" y="6509309"/>
                  </a:lnTo>
                  <a:lnTo>
                    <a:pt x="10841393" y="6754749"/>
                  </a:lnTo>
                  <a:lnTo>
                    <a:pt x="10657078" y="6549403"/>
                  </a:lnTo>
                  <a:lnTo>
                    <a:pt x="10621099" y="6509309"/>
                  </a:lnTo>
                  <a:lnTo>
                    <a:pt x="10400817" y="6754736"/>
                  </a:lnTo>
                  <a:lnTo>
                    <a:pt x="10216502" y="6549403"/>
                  </a:lnTo>
                  <a:lnTo>
                    <a:pt x="10180523" y="6509309"/>
                  </a:lnTo>
                  <a:lnTo>
                    <a:pt x="9960242" y="6754749"/>
                  </a:lnTo>
                  <a:lnTo>
                    <a:pt x="9775927" y="6549403"/>
                  </a:lnTo>
                  <a:lnTo>
                    <a:pt x="9739947" y="6509309"/>
                  </a:lnTo>
                  <a:lnTo>
                    <a:pt x="9519628" y="6754749"/>
                  </a:lnTo>
                  <a:lnTo>
                    <a:pt x="9335325" y="6549403"/>
                  </a:lnTo>
                  <a:lnTo>
                    <a:pt x="9299346" y="6509309"/>
                  </a:lnTo>
                  <a:lnTo>
                    <a:pt x="9176931" y="6645707"/>
                  </a:lnTo>
                  <a:lnTo>
                    <a:pt x="9176931" y="6685788"/>
                  </a:lnTo>
                  <a:lnTo>
                    <a:pt x="9299346" y="6549403"/>
                  </a:lnTo>
                  <a:lnTo>
                    <a:pt x="9519628" y="6794830"/>
                  </a:lnTo>
                  <a:lnTo>
                    <a:pt x="9555607" y="6754749"/>
                  </a:lnTo>
                  <a:lnTo>
                    <a:pt x="9739947" y="6549403"/>
                  </a:lnTo>
                  <a:lnTo>
                    <a:pt x="9960242" y="6794830"/>
                  </a:lnTo>
                  <a:lnTo>
                    <a:pt x="9996208" y="6754749"/>
                  </a:lnTo>
                  <a:lnTo>
                    <a:pt x="10180523" y="6549403"/>
                  </a:lnTo>
                  <a:lnTo>
                    <a:pt x="10400817" y="6794830"/>
                  </a:lnTo>
                  <a:lnTo>
                    <a:pt x="10436796" y="6754736"/>
                  </a:lnTo>
                  <a:lnTo>
                    <a:pt x="10621099" y="6549403"/>
                  </a:lnTo>
                  <a:lnTo>
                    <a:pt x="10841393" y="6794830"/>
                  </a:lnTo>
                  <a:lnTo>
                    <a:pt x="10877360" y="6754749"/>
                  </a:lnTo>
                  <a:lnTo>
                    <a:pt x="11061687" y="6549403"/>
                  </a:lnTo>
                  <a:lnTo>
                    <a:pt x="11282007" y="6794830"/>
                  </a:lnTo>
                  <a:lnTo>
                    <a:pt x="11317973" y="6754749"/>
                  </a:lnTo>
                  <a:lnTo>
                    <a:pt x="11502288" y="6549403"/>
                  </a:lnTo>
                  <a:lnTo>
                    <a:pt x="11722583" y="6794830"/>
                  </a:lnTo>
                  <a:lnTo>
                    <a:pt x="11758549" y="6754749"/>
                  </a:lnTo>
                  <a:lnTo>
                    <a:pt x="11942877" y="6549403"/>
                  </a:lnTo>
                  <a:lnTo>
                    <a:pt x="12163158" y="6794830"/>
                  </a:lnTo>
                  <a:lnTo>
                    <a:pt x="12167984" y="6789445"/>
                  </a:lnTo>
                  <a:lnTo>
                    <a:pt x="12167984" y="6754736"/>
                  </a:lnTo>
                  <a:lnTo>
                    <a:pt x="12167984" y="6749351"/>
                  </a:lnTo>
                  <a:close/>
                </a:path>
              </a:pathLst>
            </a:custGeom>
            <a:solidFill>
              <a:srgbClr val="8AA1AD">
                <a:alpha val="3999"/>
              </a:srgbClr>
            </a:solidFill>
          </p:spPr>
          <p:txBody>
            <a:bodyPr wrap="square" lIns="0" tIns="0" rIns="0" bIns="0" rtlCol="0"/>
            <a:lstStyle/>
            <a:p>
              <a:pPr defTabSz="916137">
                <a:buClrTx/>
              </a:pPr>
              <a:endParaRPr sz="1803" kern="1200">
                <a:solidFill>
                  <a:prstClr val="black"/>
                </a:solidFill>
                <a:latin typeface="Calibri"/>
                <a:ea typeface="+mn-ea"/>
                <a:cs typeface="+mn-cs"/>
              </a:endParaRPr>
            </a:p>
          </p:txBody>
        </p:sp>
        <p:sp>
          <p:nvSpPr>
            <p:cNvPr id="7" name="object 7">
              <a:extLst>
                <a:ext uri="{FF2B5EF4-FFF2-40B4-BE49-F238E27FC236}">
                  <a16:creationId xmlns:a16="http://schemas.microsoft.com/office/drawing/2014/main" id="{75DCF256-E943-6021-7DB4-F39371FF471D}"/>
                </a:ext>
              </a:extLst>
            </p:cNvPr>
            <p:cNvSpPr/>
            <p:nvPr/>
          </p:nvSpPr>
          <p:spPr>
            <a:xfrm>
              <a:off x="2983128" y="2127250"/>
              <a:ext cx="6452972" cy="1270647"/>
            </a:xfrm>
            <a:custGeom>
              <a:avLst/>
              <a:gdLst/>
              <a:ahLst/>
              <a:cxnLst/>
              <a:rect l="l" t="t" r="r" b="b"/>
              <a:pathLst>
                <a:path w="6187440" h="3378835">
                  <a:moveTo>
                    <a:pt x="122516" y="3057906"/>
                  </a:moveTo>
                  <a:lnTo>
                    <a:pt x="0" y="2921406"/>
                  </a:lnTo>
                  <a:lnTo>
                    <a:pt x="0" y="3194405"/>
                  </a:lnTo>
                  <a:lnTo>
                    <a:pt x="122516" y="3057906"/>
                  </a:lnTo>
                  <a:close/>
                </a:path>
                <a:path w="6187440" h="3378835">
                  <a:moveTo>
                    <a:pt x="122516" y="2475712"/>
                  </a:moveTo>
                  <a:lnTo>
                    <a:pt x="0" y="2339213"/>
                  </a:lnTo>
                  <a:lnTo>
                    <a:pt x="0" y="2612212"/>
                  </a:lnTo>
                  <a:lnTo>
                    <a:pt x="122516" y="2475712"/>
                  </a:lnTo>
                  <a:close/>
                </a:path>
                <a:path w="6187440" h="3378835">
                  <a:moveTo>
                    <a:pt x="122516" y="1885200"/>
                  </a:moveTo>
                  <a:lnTo>
                    <a:pt x="0" y="1748701"/>
                  </a:lnTo>
                  <a:lnTo>
                    <a:pt x="0" y="2021700"/>
                  </a:lnTo>
                  <a:lnTo>
                    <a:pt x="122516" y="1885200"/>
                  </a:lnTo>
                  <a:close/>
                </a:path>
                <a:path w="6187440" h="3378835">
                  <a:moveTo>
                    <a:pt x="122516" y="1303667"/>
                  </a:moveTo>
                  <a:lnTo>
                    <a:pt x="0" y="1167168"/>
                  </a:lnTo>
                  <a:lnTo>
                    <a:pt x="0" y="1440167"/>
                  </a:lnTo>
                  <a:lnTo>
                    <a:pt x="122516" y="1303667"/>
                  </a:lnTo>
                  <a:close/>
                </a:path>
                <a:path w="6187440" h="3378835">
                  <a:moveTo>
                    <a:pt x="122516" y="713143"/>
                  </a:moveTo>
                  <a:lnTo>
                    <a:pt x="0" y="576643"/>
                  </a:lnTo>
                  <a:lnTo>
                    <a:pt x="0" y="849642"/>
                  </a:lnTo>
                  <a:lnTo>
                    <a:pt x="122516" y="713143"/>
                  </a:lnTo>
                  <a:close/>
                </a:path>
                <a:path w="6187440" h="3378835">
                  <a:moveTo>
                    <a:pt x="122516" y="124460"/>
                  </a:moveTo>
                  <a:lnTo>
                    <a:pt x="10807" y="0"/>
                  </a:lnTo>
                  <a:lnTo>
                    <a:pt x="0" y="0"/>
                  </a:lnTo>
                  <a:lnTo>
                    <a:pt x="0" y="260959"/>
                  </a:lnTo>
                  <a:lnTo>
                    <a:pt x="122516" y="124460"/>
                  </a:lnTo>
                  <a:close/>
                </a:path>
                <a:path w="6187440" h="3378835">
                  <a:moveTo>
                    <a:pt x="201282" y="0"/>
                  </a:moveTo>
                  <a:lnTo>
                    <a:pt x="165290" y="0"/>
                  </a:lnTo>
                  <a:lnTo>
                    <a:pt x="120345" y="50076"/>
                  </a:lnTo>
                  <a:lnTo>
                    <a:pt x="75399" y="0"/>
                  </a:lnTo>
                  <a:lnTo>
                    <a:pt x="39408" y="0"/>
                  </a:lnTo>
                  <a:lnTo>
                    <a:pt x="120345" y="90170"/>
                  </a:lnTo>
                  <a:lnTo>
                    <a:pt x="156324" y="50076"/>
                  </a:lnTo>
                  <a:lnTo>
                    <a:pt x="201282" y="0"/>
                  </a:lnTo>
                  <a:close/>
                </a:path>
                <a:path w="6187440" h="3378835">
                  <a:moveTo>
                    <a:pt x="563105" y="124460"/>
                  </a:moveTo>
                  <a:lnTo>
                    <a:pt x="451396" y="0"/>
                  </a:lnTo>
                  <a:lnTo>
                    <a:pt x="234238" y="0"/>
                  </a:lnTo>
                  <a:lnTo>
                    <a:pt x="122529" y="124460"/>
                  </a:lnTo>
                  <a:lnTo>
                    <a:pt x="342823" y="369887"/>
                  </a:lnTo>
                  <a:lnTo>
                    <a:pt x="563105" y="124460"/>
                  </a:lnTo>
                  <a:close/>
                </a:path>
                <a:path w="6187440" h="3378835">
                  <a:moveTo>
                    <a:pt x="563118" y="3057906"/>
                  </a:moveTo>
                  <a:lnTo>
                    <a:pt x="342823" y="2812478"/>
                  </a:lnTo>
                  <a:lnTo>
                    <a:pt x="122529" y="3057906"/>
                  </a:lnTo>
                  <a:lnTo>
                    <a:pt x="342823" y="3303333"/>
                  </a:lnTo>
                  <a:lnTo>
                    <a:pt x="563118" y="3057906"/>
                  </a:lnTo>
                  <a:close/>
                </a:path>
                <a:path w="6187440" h="3378835">
                  <a:moveTo>
                    <a:pt x="563118" y="2475712"/>
                  </a:moveTo>
                  <a:lnTo>
                    <a:pt x="342823" y="2230285"/>
                  </a:lnTo>
                  <a:lnTo>
                    <a:pt x="122529" y="2475712"/>
                  </a:lnTo>
                  <a:lnTo>
                    <a:pt x="342823" y="2721140"/>
                  </a:lnTo>
                  <a:lnTo>
                    <a:pt x="563118" y="2475712"/>
                  </a:lnTo>
                  <a:close/>
                </a:path>
                <a:path w="6187440" h="3378835">
                  <a:moveTo>
                    <a:pt x="563118" y="1885200"/>
                  </a:moveTo>
                  <a:lnTo>
                    <a:pt x="342823" y="1639773"/>
                  </a:lnTo>
                  <a:lnTo>
                    <a:pt x="122529" y="1885200"/>
                  </a:lnTo>
                  <a:lnTo>
                    <a:pt x="342823" y="2130628"/>
                  </a:lnTo>
                  <a:lnTo>
                    <a:pt x="563118" y="1885200"/>
                  </a:lnTo>
                  <a:close/>
                </a:path>
                <a:path w="6187440" h="3378835">
                  <a:moveTo>
                    <a:pt x="563118" y="1303667"/>
                  </a:moveTo>
                  <a:lnTo>
                    <a:pt x="342823" y="1058240"/>
                  </a:lnTo>
                  <a:lnTo>
                    <a:pt x="122529" y="1303667"/>
                  </a:lnTo>
                  <a:lnTo>
                    <a:pt x="342823" y="1549095"/>
                  </a:lnTo>
                  <a:lnTo>
                    <a:pt x="563118" y="1303667"/>
                  </a:lnTo>
                  <a:close/>
                </a:path>
                <a:path w="6187440" h="3378835">
                  <a:moveTo>
                    <a:pt x="563118" y="713155"/>
                  </a:moveTo>
                  <a:lnTo>
                    <a:pt x="342823" y="467728"/>
                  </a:lnTo>
                  <a:lnTo>
                    <a:pt x="122529" y="713155"/>
                  </a:lnTo>
                  <a:lnTo>
                    <a:pt x="342823" y="958583"/>
                  </a:lnTo>
                  <a:lnTo>
                    <a:pt x="563118" y="713155"/>
                  </a:lnTo>
                  <a:close/>
                </a:path>
                <a:path w="6187440" h="3378835">
                  <a:moveTo>
                    <a:pt x="641870" y="0"/>
                  </a:moveTo>
                  <a:lnTo>
                    <a:pt x="605878" y="0"/>
                  </a:lnTo>
                  <a:lnTo>
                    <a:pt x="560933" y="50076"/>
                  </a:lnTo>
                  <a:lnTo>
                    <a:pt x="515988" y="0"/>
                  </a:lnTo>
                  <a:lnTo>
                    <a:pt x="479996" y="0"/>
                  </a:lnTo>
                  <a:lnTo>
                    <a:pt x="560933" y="90170"/>
                  </a:lnTo>
                  <a:lnTo>
                    <a:pt x="596912" y="50076"/>
                  </a:lnTo>
                  <a:lnTo>
                    <a:pt x="641870" y="0"/>
                  </a:lnTo>
                  <a:close/>
                </a:path>
                <a:path w="6187440" h="3378835">
                  <a:moveTo>
                    <a:pt x="1003693" y="124460"/>
                  </a:moveTo>
                  <a:lnTo>
                    <a:pt x="891984" y="0"/>
                  </a:lnTo>
                  <a:lnTo>
                    <a:pt x="674827" y="0"/>
                  </a:lnTo>
                  <a:lnTo>
                    <a:pt x="563118" y="124460"/>
                  </a:lnTo>
                  <a:lnTo>
                    <a:pt x="783412" y="369887"/>
                  </a:lnTo>
                  <a:lnTo>
                    <a:pt x="1003693" y="124460"/>
                  </a:lnTo>
                  <a:close/>
                </a:path>
                <a:path w="6187440" h="3378835">
                  <a:moveTo>
                    <a:pt x="1082446" y="0"/>
                  </a:moveTo>
                  <a:lnTo>
                    <a:pt x="1046467" y="0"/>
                  </a:lnTo>
                  <a:lnTo>
                    <a:pt x="1001522" y="50076"/>
                  </a:lnTo>
                  <a:lnTo>
                    <a:pt x="956564" y="0"/>
                  </a:lnTo>
                  <a:lnTo>
                    <a:pt x="920584" y="0"/>
                  </a:lnTo>
                  <a:lnTo>
                    <a:pt x="1001522" y="90157"/>
                  </a:lnTo>
                  <a:lnTo>
                    <a:pt x="1037488" y="50076"/>
                  </a:lnTo>
                  <a:lnTo>
                    <a:pt x="1082446" y="0"/>
                  </a:lnTo>
                  <a:close/>
                </a:path>
                <a:path w="6187440" h="3378835">
                  <a:moveTo>
                    <a:pt x="1444282" y="3057906"/>
                  </a:moveTo>
                  <a:lnTo>
                    <a:pt x="1223987" y="2812478"/>
                  </a:lnTo>
                  <a:lnTo>
                    <a:pt x="1003693" y="3057906"/>
                  </a:lnTo>
                  <a:lnTo>
                    <a:pt x="783412" y="2812478"/>
                  </a:lnTo>
                  <a:lnTo>
                    <a:pt x="563118" y="3057906"/>
                  </a:lnTo>
                  <a:lnTo>
                    <a:pt x="783412" y="3303333"/>
                  </a:lnTo>
                  <a:lnTo>
                    <a:pt x="1003693" y="3057918"/>
                  </a:lnTo>
                  <a:lnTo>
                    <a:pt x="1223987" y="3303333"/>
                  </a:lnTo>
                  <a:lnTo>
                    <a:pt x="1444282" y="3057906"/>
                  </a:lnTo>
                  <a:close/>
                </a:path>
                <a:path w="6187440" h="3378835">
                  <a:moveTo>
                    <a:pt x="1444282" y="2475712"/>
                  </a:moveTo>
                  <a:lnTo>
                    <a:pt x="1223987" y="2230285"/>
                  </a:lnTo>
                  <a:lnTo>
                    <a:pt x="1003693" y="2475712"/>
                  </a:lnTo>
                  <a:lnTo>
                    <a:pt x="783412" y="2230285"/>
                  </a:lnTo>
                  <a:lnTo>
                    <a:pt x="563118" y="2475712"/>
                  </a:lnTo>
                  <a:lnTo>
                    <a:pt x="783412" y="2721140"/>
                  </a:lnTo>
                  <a:lnTo>
                    <a:pt x="1003693" y="2475725"/>
                  </a:lnTo>
                  <a:lnTo>
                    <a:pt x="1223987" y="2721140"/>
                  </a:lnTo>
                  <a:lnTo>
                    <a:pt x="1444282" y="2475712"/>
                  </a:lnTo>
                  <a:close/>
                </a:path>
                <a:path w="6187440" h="3378835">
                  <a:moveTo>
                    <a:pt x="1444282" y="1885200"/>
                  </a:moveTo>
                  <a:lnTo>
                    <a:pt x="1223987" y="1639773"/>
                  </a:lnTo>
                  <a:lnTo>
                    <a:pt x="1003693" y="1885200"/>
                  </a:lnTo>
                  <a:lnTo>
                    <a:pt x="783412" y="1639773"/>
                  </a:lnTo>
                  <a:lnTo>
                    <a:pt x="563118" y="1885200"/>
                  </a:lnTo>
                  <a:lnTo>
                    <a:pt x="783412" y="2130628"/>
                  </a:lnTo>
                  <a:lnTo>
                    <a:pt x="1003693" y="1885213"/>
                  </a:lnTo>
                  <a:lnTo>
                    <a:pt x="1223987" y="2130628"/>
                  </a:lnTo>
                  <a:lnTo>
                    <a:pt x="1444282" y="1885200"/>
                  </a:lnTo>
                  <a:close/>
                </a:path>
                <a:path w="6187440" h="3378835">
                  <a:moveTo>
                    <a:pt x="1444282" y="1303667"/>
                  </a:moveTo>
                  <a:lnTo>
                    <a:pt x="1223987" y="1058240"/>
                  </a:lnTo>
                  <a:lnTo>
                    <a:pt x="1003693" y="1303667"/>
                  </a:lnTo>
                  <a:lnTo>
                    <a:pt x="783412" y="1058240"/>
                  </a:lnTo>
                  <a:lnTo>
                    <a:pt x="563118" y="1303667"/>
                  </a:lnTo>
                  <a:lnTo>
                    <a:pt x="783412" y="1549095"/>
                  </a:lnTo>
                  <a:lnTo>
                    <a:pt x="1003693" y="1303680"/>
                  </a:lnTo>
                  <a:lnTo>
                    <a:pt x="1223987" y="1549095"/>
                  </a:lnTo>
                  <a:lnTo>
                    <a:pt x="1444282" y="1303667"/>
                  </a:lnTo>
                  <a:close/>
                </a:path>
                <a:path w="6187440" h="3378835">
                  <a:moveTo>
                    <a:pt x="1444282" y="713155"/>
                  </a:moveTo>
                  <a:lnTo>
                    <a:pt x="1223987" y="467728"/>
                  </a:lnTo>
                  <a:lnTo>
                    <a:pt x="1003693" y="713155"/>
                  </a:lnTo>
                  <a:lnTo>
                    <a:pt x="783412" y="467728"/>
                  </a:lnTo>
                  <a:lnTo>
                    <a:pt x="563118" y="713155"/>
                  </a:lnTo>
                  <a:lnTo>
                    <a:pt x="783412" y="958583"/>
                  </a:lnTo>
                  <a:lnTo>
                    <a:pt x="1003693" y="713168"/>
                  </a:lnTo>
                  <a:lnTo>
                    <a:pt x="1223987" y="958583"/>
                  </a:lnTo>
                  <a:lnTo>
                    <a:pt x="1444282" y="713155"/>
                  </a:lnTo>
                  <a:close/>
                </a:path>
                <a:path w="6187440" h="3378835">
                  <a:moveTo>
                    <a:pt x="1523034" y="0"/>
                  </a:moveTo>
                  <a:lnTo>
                    <a:pt x="1487055" y="0"/>
                  </a:lnTo>
                  <a:lnTo>
                    <a:pt x="1442110" y="50076"/>
                  </a:lnTo>
                  <a:lnTo>
                    <a:pt x="1397165" y="0"/>
                  </a:lnTo>
                  <a:lnTo>
                    <a:pt x="1361173" y="0"/>
                  </a:lnTo>
                  <a:lnTo>
                    <a:pt x="1442110" y="90170"/>
                  </a:lnTo>
                  <a:lnTo>
                    <a:pt x="1478089" y="50076"/>
                  </a:lnTo>
                  <a:lnTo>
                    <a:pt x="1523034" y="0"/>
                  </a:lnTo>
                  <a:close/>
                </a:path>
                <a:path w="6187440" h="3378835">
                  <a:moveTo>
                    <a:pt x="1884870" y="3057906"/>
                  </a:moveTo>
                  <a:lnTo>
                    <a:pt x="1664576" y="2812478"/>
                  </a:lnTo>
                  <a:lnTo>
                    <a:pt x="1444282" y="3057906"/>
                  </a:lnTo>
                  <a:lnTo>
                    <a:pt x="1664576" y="3303333"/>
                  </a:lnTo>
                  <a:lnTo>
                    <a:pt x="1884870" y="3057906"/>
                  </a:lnTo>
                  <a:close/>
                </a:path>
                <a:path w="6187440" h="3378835">
                  <a:moveTo>
                    <a:pt x="1884870" y="2475712"/>
                  </a:moveTo>
                  <a:lnTo>
                    <a:pt x="1664576" y="2230285"/>
                  </a:lnTo>
                  <a:lnTo>
                    <a:pt x="1444282" y="2475712"/>
                  </a:lnTo>
                  <a:lnTo>
                    <a:pt x="1664576" y="2721140"/>
                  </a:lnTo>
                  <a:lnTo>
                    <a:pt x="1884870" y="2475712"/>
                  </a:lnTo>
                  <a:close/>
                </a:path>
                <a:path w="6187440" h="3378835">
                  <a:moveTo>
                    <a:pt x="1884870" y="1885200"/>
                  </a:moveTo>
                  <a:lnTo>
                    <a:pt x="1664576" y="1639773"/>
                  </a:lnTo>
                  <a:lnTo>
                    <a:pt x="1444282" y="1885200"/>
                  </a:lnTo>
                  <a:lnTo>
                    <a:pt x="1664576" y="2130628"/>
                  </a:lnTo>
                  <a:lnTo>
                    <a:pt x="1884870" y="1885200"/>
                  </a:lnTo>
                  <a:close/>
                </a:path>
                <a:path w="6187440" h="3378835">
                  <a:moveTo>
                    <a:pt x="1884870" y="1303667"/>
                  </a:moveTo>
                  <a:lnTo>
                    <a:pt x="1664576" y="1058240"/>
                  </a:lnTo>
                  <a:lnTo>
                    <a:pt x="1444282" y="1303667"/>
                  </a:lnTo>
                  <a:lnTo>
                    <a:pt x="1664576" y="1549095"/>
                  </a:lnTo>
                  <a:lnTo>
                    <a:pt x="1884870" y="1303667"/>
                  </a:lnTo>
                  <a:close/>
                </a:path>
                <a:path w="6187440" h="3378835">
                  <a:moveTo>
                    <a:pt x="1884870" y="713155"/>
                  </a:moveTo>
                  <a:lnTo>
                    <a:pt x="1664576" y="467728"/>
                  </a:lnTo>
                  <a:lnTo>
                    <a:pt x="1444282" y="713155"/>
                  </a:lnTo>
                  <a:lnTo>
                    <a:pt x="1664576" y="958583"/>
                  </a:lnTo>
                  <a:lnTo>
                    <a:pt x="1884870" y="713155"/>
                  </a:lnTo>
                  <a:close/>
                </a:path>
                <a:path w="6187440" h="3378835">
                  <a:moveTo>
                    <a:pt x="1963635" y="0"/>
                  </a:moveTo>
                  <a:lnTo>
                    <a:pt x="1927644" y="0"/>
                  </a:lnTo>
                  <a:lnTo>
                    <a:pt x="1882698" y="50076"/>
                  </a:lnTo>
                  <a:lnTo>
                    <a:pt x="1837753" y="0"/>
                  </a:lnTo>
                  <a:lnTo>
                    <a:pt x="1801761" y="0"/>
                  </a:lnTo>
                  <a:lnTo>
                    <a:pt x="1882698" y="90170"/>
                  </a:lnTo>
                  <a:lnTo>
                    <a:pt x="1918677" y="50076"/>
                  </a:lnTo>
                  <a:lnTo>
                    <a:pt x="1963635" y="0"/>
                  </a:lnTo>
                  <a:close/>
                </a:path>
                <a:path w="6187440" h="3378835">
                  <a:moveTo>
                    <a:pt x="2404224" y="0"/>
                  </a:moveTo>
                  <a:lnTo>
                    <a:pt x="2368245" y="0"/>
                  </a:lnTo>
                  <a:lnTo>
                    <a:pt x="2323287" y="50076"/>
                  </a:lnTo>
                  <a:lnTo>
                    <a:pt x="2278342" y="0"/>
                  </a:lnTo>
                  <a:lnTo>
                    <a:pt x="2242350" y="0"/>
                  </a:lnTo>
                  <a:lnTo>
                    <a:pt x="2323287" y="90170"/>
                  </a:lnTo>
                  <a:lnTo>
                    <a:pt x="2359266" y="50076"/>
                  </a:lnTo>
                  <a:lnTo>
                    <a:pt x="2404224" y="0"/>
                  </a:lnTo>
                  <a:close/>
                </a:path>
                <a:path w="6187440" h="3378835">
                  <a:moveTo>
                    <a:pt x="2844787" y="0"/>
                  </a:moveTo>
                  <a:lnTo>
                    <a:pt x="2808808" y="0"/>
                  </a:lnTo>
                  <a:lnTo>
                    <a:pt x="2763863" y="50076"/>
                  </a:lnTo>
                  <a:lnTo>
                    <a:pt x="2718917" y="0"/>
                  </a:lnTo>
                  <a:lnTo>
                    <a:pt x="2682938" y="0"/>
                  </a:lnTo>
                  <a:lnTo>
                    <a:pt x="2763863" y="90157"/>
                  </a:lnTo>
                  <a:lnTo>
                    <a:pt x="2799829" y="50076"/>
                  </a:lnTo>
                  <a:lnTo>
                    <a:pt x="2844787" y="0"/>
                  </a:lnTo>
                  <a:close/>
                </a:path>
                <a:path w="6187440" h="3378835">
                  <a:moveTo>
                    <a:pt x="3081210" y="3232747"/>
                  </a:moveTo>
                  <a:lnTo>
                    <a:pt x="2986214" y="3338576"/>
                  </a:lnTo>
                  <a:lnTo>
                    <a:pt x="2765945" y="3093148"/>
                  </a:lnTo>
                  <a:lnTo>
                    <a:pt x="2545651" y="3338576"/>
                  </a:lnTo>
                  <a:lnTo>
                    <a:pt x="2325357" y="3093148"/>
                  </a:lnTo>
                  <a:lnTo>
                    <a:pt x="2105063" y="3338576"/>
                  </a:lnTo>
                  <a:lnTo>
                    <a:pt x="1884756" y="3093148"/>
                  </a:lnTo>
                  <a:lnTo>
                    <a:pt x="1664462" y="3338576"/>
                  </a:lnTo>
                  <a:lnTo>
                    <a:pt x="1444167" y="3093148"/>
                  </a:lnTo>
                  <a:lnTo>
                    <a:pt x="1223873" y="3338576"/>
                  </a:lnTo>
                  <a:lnTo>
                    <a:pt x="1003592" y="3093148"/>
                  </a:lnTo>
                  <a:lnTo>
                    <a:pt x="783310" y="3338576"/>
                  </a:lnTo>
                  <a:lnTo>
                    <a:pt x="563003" y="3093148"/>
                  </a:lnTo>
                  <a:lnTo>
                    <a:pt x="342696" y="3338576"/>
                  </a:lnTo>
                  <a:lnTo>
                    <a:pt x="122415" y="3093148"/>
                  </a:lnTo>
                  <a:lnTo>
                    <a:pt x="0" y="3229533"/>
                  </a:lnTo>
                  <a:lnTo>
                    <a:pt x="0" y="3269615"/>
                  </a:lnTo>
                  <a:lnTo>
                    <a:pt x="122415" y="3133242"/>
                  </a:lnTo>
                  <a:lnTo>
                    <a:pt x="342696" y="3378657"/>
                  </a:lnTo>
                  <a:lnTo>
                    <a:pt x="563003" y="3133242"/>
                  </a:lnTo>
                  <a:lnTo>
                    <a:pt x="783310" y="3378657"/>
                  </a:lnTo>
                  <a:lnTo>
                    <a:pt x="1003592" y="3133242"/>
                  </a:lnTo>
                  <a:lnTo>
                    <a:pt x="1223873" y="3378657"/>
                  </a:lnTo>
                  <a:lnTo>
                    <a:pt x="1444167" y="3133242"/>
                  </a:lnTo>
                  <a:lnTo>
                    <a:pt x="1664462" y="3378657"/>
                  </a:lnTo>
                  <a:lnTo>
                    <a:pt x="1884756" y="3133242"/>
                  </a:lnTo>
                  <a:lnTo>
                    <a:pt x="2105063" y="3378657"/>
                  </a:lnTo>
                  <a:lnTo>
                    <a:pt x="2325357" y="3133242"/>
                  </a:lnTo>
                  <a:lnTo>
                    <a:pt x="2545651" y="3378657"/>
                  </a:lnTo>
                  <a:lnTo>
                    <a:pt x="2765945" y="3133242"/>
                  </a:lnTo>
                  <a:lnTo>
                    <a:pt x="2986214" y="3378657"/>
                  </a:lnTo>
                  <a:lnTo>
                    <a:pt x="3081210" y="3272828"/>
                  </a:lnTo>
                  <a:lnTo>
                    <a:pt x="3081210" y="3232747"/>
                  </a:lnTo>
                  <a:close/>
                </a:path>
                <a:path w="6187440" h="3378835">
                  <a:moveTo>
                    <a:pt x="3081210" y="2650553"/>
                  </a:moveTo>
                  <a:lnTo>
                    <a:pt x="2986214" y="2756382"/>
                  </a:lnTo>
                  <a:lnTo>
                    <a:pt x="2765945" y="2510955"/>
                  </a:lnTo>
                  <a:lnTo>
                    <a:pt x="2545651" y="2756395"/>
                  </a:lnTo>
                  <a:lnTo>
                    <a:pt x="2325357" y="2510955"/>
                  </a:lnTo>
                  <a:lnTo>
                    <a:pt x="2105063" y="2756395"/>
                  </a:lnTo>
                  <a:lnTo>
                    <a:pt x="1884756" y="2510955"/>
                  </a:lnTo>
                  <a:lnTo>
                    <a:pt x="1664462" y="2756395"/>
                  </a:lnTo>
                  <a:lnTo>
                    <a:pt x="1444167" y="2510955"/>
                  </a:lnTo>
                  <a:lnTo>
                    <a:pt x="1223873" y="2756382"/>
                  </a:lnTo>
                  <a:lnTo>
                    <a:pt x="1003592" y="2510955"/>
                  </a:lnTo>
                  <a:lnTo>
                    <a:pt x="783310" y="2756395"/>
                  </a:lnTo>
                  <a:lnTo>
                    <a:pt x="563003" y="2510955"/>
                  </a:lnTo>
                  <a:lnTo>
                    <a:pt x="342696" y="2756395"/>
                  </a:lnTo>
                  <a:lnTo>
                    <a:pt x="122415" y="2510955"/>
                  </a:lnTo>
                  <a:lnTo>
                    <a:pt x="0" y="2647353"/>
                  </a:lnTo>
                  <a:lnTo>
                    <a:pt x="0" y="2687434"/>
                  </a:lnTo>
                  <a:lnTo>
                    <a:pt x="122415" y="2551049"/>
                  </a:lnTo>
                  <a:lnTo>
                    <a:pt x="342696" y="2796476"/>
                  </a:lnTo>
                  <a:lnTo>
                    <a:pt x="563003" y="2551049"/>
                  </a:lnTo>
                  <a:lnTo>
                    <a:pt x="783310" y="2796476"/>
                  </a:lnTo>
                  <a:lnTo>
                    <a:pt x="1003592" y="2551049"/>
                  </a:lnTo>
                  <a:lnTo>
                    <a:pt x="1223873" y="2796476"/>
                  </a:lnTo>
                  <a:lnTo>
                    <a:pt x="1444167" y="2551049"/>
                  </a:lnTo>
                  <a:lnTo>
                    <a:pt x="1664462" y="2796476"/>
                  </a:lnTo>
                  <a:lnTo>
                    <a:pt x="1884756" y="2551049"/>
                  </a:lnTo>
                  <a:lnTo>
                    <a:pt x="2105063" y="2796476"/>
                  </a:lnTo>
                  <a:lnTo>
                    <a:pt x="2325357" y="2551049"/>
                  </a:lnTo>
                  <a:lnTo>
                    <a:pt x="2545651" y="2796476"/>
                  </a:lnTo>
                  <a:lnTo>
                    <a:pt x="2765945" y="2551049"/>
                  </a:lnTo>
                  <a:lnTo>
                    <a:pt x="2986214" y="2796476"/>
                  </a:lnTo>
                  <a:lnTo>
                    <a:pt x="3081210" y="2690647"/>
                  </a:lnTo>
                  <a:lnTo>
                    <a:pt x="3081210" y="2650553"/>
                  </a:lnTo>
                  <a:close/>
                </a:path>
                <a:path w="6187440" h="3378835">
                  <a:moveTo>
                    <a:pt x="3081210" y="2060028"/>
                  </a:moveTo>
                  <a:lnTo>
                    <a:pt x="2986214" y="2165858"/>
                  </a:lnTo>
                  <a:lnTo>
                    <a:pt x="2765945" y="1920430"/>
                  </a:lnTo>
                  <a:lnTo>
                    <a:pt x="2545651" y="2165870"/>
                  </a:lnTo>
                  <a:lnTo>
                    <a:pt x="2325357" y="1920430"/>
                  </a:lnTo>
                  <a:lnTo>
                    <a:pt x="2105063" y="2165870"/>
                  </a:lnTo>
                  <a:lnTo>
                    <a:pt x="1884756" y="1920430"/>
                  </a:lnTo>
                  <a:lnTo>
                    <a:pt x="1664462" y="2165870"/>
                  </a:lnTo>
                  <a:lnTo>
                    <a:pt x="1444167" y="1920430"/>
                  </a:lnTo>
                  <a:lnTo>
                    <a:pt x="1223873" y="2165858"/>
                  </a:lnTo>
                  <a:lnTo>
                    <a:pt x="1003592" y="1920430"/>
                  </a:lnTo>
                  <a:lnTo>
                    <a:pt x="783310" y="2165870"/>
                  </a:lnTo>
                  <a:lnTo>
                    <a:pt x="563003" y="1920430"/>
                  </a:lnTo>
                  <a:lnTo>
                    <a:pt x="342696" y="2165870"/>
                  </a:lnTo>
                  <a:lnTo>
                    <a:pt x="122415" y="1920430"/>
                  </a:lnTo>
                  <a:lnTo>
                    <a:pt x="0" y="2056828"/>
                  </a:lnTo>
                  <a:lnTo>
                    <a:pt x="0" y="2096909"/>
                  </a:lnTo>
                  <a:lnTo>
                    <a:pt x="122415" y="1960524"/>
                  </a:lnTo>
                  <a:lnTo>
                    <a:pt x="342696" y="2205952"/>
                  </a:lnTo>
                  <a:lnTo>
                    <a:pt x="563003" y="1960524"/>
                  </a:lnTo>
                  <a:lnTo>
                    <a:pt x="783310" y="2205952"/>
                  </a:lnTo>
                  <a:lnTo>
                    <a:pt x="1003592" y="1960524"/>
                  </a:lnTo>
                  <a:lnTo>
                    <a:pt x="1223873" y="2205952"/>
                  </a:lnTo>
                  <a:lnTo>
                    <a:pt x="1444167" y="1960524"/>
                  </a:lnTo>
                  <a:lnTo>
                    <a:pt x="1664462" y="2205952"/>
                  </a:lnTo>
                  <a:lnTo>
                    <a:pt x="1884756" y="1960524"/>
                  </a:lnTo>
                  <a:lnTo>
                    <a:pt x="2105063" y="2205952"/>
                  </a:lnTo>
                  <a:lnTo>
                    <a:pt x="2325357" y="1960524"/>
                  </a:lnTo>
                  <a:lnTo>
                    <a:pt x="2545651" y="2205952"/>
                  </a:lnTo>
                  <a:lnTo>
                    <a:pt x="2765945" y="1960524"/>
                  </a:lnTo>
                  <a:lnTo>
                    <a:pt x="2986214" y="2205952"/>
                  </a:lnTo>
                  <a:lnTo>
                    <a:pt x="3081210" y="2100122"/>
                  </a:lnTo>
                  <a:lnTo>
                    <a:pt x="3081210" y="2060028"/>
                  </a:lnTo>
                  <a:close/>
                </a:path>
                <a:path w="6187440" h="3378835">
                  <a:moveTo>
                    <a:pt x="3081210" y="1478508"/>
                  </a:moveTo>
                  <a:lnTo>
                    <a:pt x="2986214" y="1584337"/>
                  </a:lnTo>
                  <a:lnTo>
                    <a:pt x="2765945" y="1338910"/>
                  </a:lnTo>
                  <a:lnTo>
                    <a:pt x="2545651" y="1584337"/>
                  </a:lnTo>
                  <a:lnTo>
                    <a:pt x="2325357" y="1338910"/>
                  </a:lnTo>
                  <a:lnTo>
                    <a:pt x="2105063" y="1584337"/>
                  </a:lnTo>
                  <a:lnTo>
                    <a:pt x="1884756" y="1338910"/>
                  </a:lnTo>
                  <a:lnTo>
                    <a:pt x="1664462" y="1584337"/>
                  </a:lnTo>
                  <a:lnTo>
                    <a:pt x="1444167" y="1338910"/>
                  </a:lnTo>
                  <a:lnTo>
                    <a:pt x="1223873" y="1584337"/>
                  </a:lnTo>
                  <a:lnTo>
                    <a:pt x="1003592" y="1338910"/>
                  </a:lnTo>
                  <a:lnTo>
                    <a:pt x="783310" y="1584337"/>
                  </a:lnTo>
                  <a:lnTo>
                    <a:pt x="563003" y="1338910"/>
                  </a:lnTo>
                  <a:lnTo>
                    <a:pt x="342696" y="1584337"/>
                  </a:lnTo>
                  <a:lnTo>
                    <a:pt x="122415" y="1338910"/>
                  </a:lnTo>
                  <a:lnTo>
                    <a:pt x="0" y="1475295"/>
                  </a:lnTo>
                  <a:lnTo>
                    <a:pt x="0" y="1515389"/>
                  </a:lnTo>
                  <a:lnTo>
                    <a:pt x="122415" y="1379004"/>
                  </a:lnTo>
                  <a:lnTo>
                    <a:pt x="342696" y="1624431"/>
                  </a:lnTo>
                  <a:lnTo>
                    <a:pt x="563003" y="1379004"/>
                  </a:lnTo>
                  <a:lnTo>
                    <a:pt x="783310" y="1624431"/>
                  </a:lnTo>
                  <a:lnTo>
                    <a:pt x="1003592" y="1379004"/>
                  </a:lnTo>
                  <a:lnTo>
                    <a:pt x="1223873" y="1624418"/>
                  </a:lnTo>
                  <a:lnTo>
                    <a:pt x="1444167" y="1379004"/>
                  </a:lnTo>
                  <a:lnTo>
                    <a:pt x="1664462" y="1624431"/>
                  </a:lnTo>
                  <a:lnTo>
                    <a:pt x="1884756" y="1379004"/>
                  </a:lnTo>
                  <a:lnTo>
                    <a:pt x="2105063" y="1624431"/>
                  </a:lnTo>
                  <a:lnTo>
                    <a:pt x="2325357" y="1379004"/>
                  </a:lnTo>
                  <a:lnTo>
                    <a:pt x="2545651" y="1624431"/>
                  </a:lnTo>
                  <a:lnTo>
                    <a:pt x="2765945" y="1379004"/>
                  </a:lnTo>
                  <a:lnTo>
                    <a:pt x="2986214" y="1624418"/>
                  </a:lnTo>
                  <a:lnTo>
                    <a:pt x="3081210" y="1518589"/>
                  </a:lnTo>
                  <a:lnTo>
                    <a:pt x="3081210" y="1478508"/>
                  </a:lnTo>
                  <a:close/>
                </a:path>
                <a:path w="6187440" h="3378835">
                  <a:moveTo>
                    <a:pt x="3081210" y="887984"/>
                  </a:moveTo>
                  <a:lnTo>
                    <a:pt x="2986214" y="993813"/>
                  </a:lnTo>
                  <a:lnTo>
                    <a:pt x="2765945" y="748385"/>
                  </a:lnTo>
                  <a:lnTo>
                    <a:pt x="2545651" y="993825"/>
                  </a:lnTo>
                  <a:lnTo>
                    <a:pt x="2325357" y="748385"/>
                  </a:lnTo>
                  <a:lnTo>
                    <a:pt x="2105063" y="993825"/>
                  </a:lnTo>
                  <a:lnTo>
                    <a:pt x="1884756" y="748385"/>
                  </a:lnTo>
                  <a:lnTo>
                    <a:pt x="1664462" y="993825"/>
                  </a:lnTo>
                  <a:lnTo>
                    <a:pt x="1444167" y="748385"/>
                  </a:lnTo>
                  <a:lnTo>
                    <a:pt x="1223873" y="993813"/>
                  </a:lnTo>
                  <a:lnTo>
                    <a:pt x="1003592" y="748385"/>
                  </a:lnTo>
                  <a:lnTo>
                    <a:pt x="783310" y="993825"/>
                  </a:lnTo>
                  <a:lnTo>
                    <a:pt x="563003" y="748385"/>
                  </a:lnTo>
                  <a:lnTo>
                    <a:pt x="342696" y="993825"/>
                  </a:lnTo>
                  <a:lnTo>
                    <a:pt x="122415" y="748385"/>
                  </a:lnTo>
                  <a:lnTo>
                    <a:pt x="0" y="884783"/>
                  </a:lnTo>
                  <a:lnTo>
                    <a:pt x="0" y="924864"/>
                  </a:lnTo>
                  <a:lnTo>
                    <a:pt x="122415" y="788492"/>
                  </a:lnTo>
                  <a:lnTo>
                    <a:pt x="342696" y="1033907"/>
                  </a:lnTo>
                  <a:lnTo>
                    <a:pt x="563003" y="788492"/>
                  </a:lnTo>
                  <a:lnTo>
                    <a:pt x="783310" y="1033907"/>
                  </a:lnTo>
                  <a:lnTo>
                    <a:pt x="1003592" y="788492"/>
                  </a:lnTo>
                  <a:lnTo>
                    <a:pt x="1223873" y="1033907"/>
                  </a:lnTo>
                  <a:lnTo>
                    <a:pt x="1444167" y="788492"/>
                  </a:lnTo>
                  <a:lnTo>
                    <a:pt x="1664462" y="1033907"/>
                  </a:lnTo>
                  <a:lnTo>
                    <a:pt x="1884756" y="788492"/>
                  </a:lnTo>
                  <a:lnTo>
                    <a:pt x="2105063" y="1033907"/>
                  </a:lnTo>
                  <a:lnTo>
                    <a:pt x="2325357" y="788492"/>
                  </a:lnTo>
                  <a:lnTo>
                    <a:pt x="2545651" y="1033907"/>
                  </a:lnTo>
                  <a:lnTo>
                    <a:pt x="2765945" y="788492"/>
                  </a:lnTo>
                  <a:lnTo>
                    <a:pt x="2986214" y="1033907"/>
                  </a:lnTo>
                  <a:lnTo>
                    <a:pt x="3081210" y="928077"/>
                  </a:lnTo>
                  <a:lnTo>
                    <a:pt x="3081210" y="887984"/>
                  </a:lnTo>
                  <a:close/>
                </a:path>
                <a:path w="6187440" h="3378835">
                  <a:moveTo>
                    <a:pt x="3081210" y="299300"/>
                  </a:moveTo>
                  <a:lnTo>
                    <a:pt x="2986214" y="405130"/>
                  </a:lnTo>
                  <a:lnTo>
                    <a:pt x="2765945" y="159702"/>
                  </a:lnTo>
                  <a:lnTo>
                    <a:pt x="2545651" y="405130"/>
                  </a:lnTo>
                  <a:lnTo>
                    <a:pt x="2325357" y="159702"/>
                  </a:lnTo>
                  <a:lnTo>
                    <a:pt x="2105063" y="405130"/>
                  </a:lnTo>
                  <a:lnTo>
                    <a:pt x="1884756" y="159702"/>
                  </a:lnTo>
                  <a:lnTo>
                    <a:pt x="1664462" y="405130"/>
                  </a:lnTo>
                  <a:lnTo>
                    <a:pt x="1444167" y="159702"/>
                  </a:lnTo>
                  <a:lnTo>
                    <a:pt x="1223873" y="405130"/>
                  </a:lnTo>
                  <a:lnTo>
                    <a:pt x="1003592" y="159702"/>
                  </a:lnTo>
                  <a:lnTo>
                    <a:pt x="783310" y="405130"/>
                  </a:lnTo>
                  <a:lnTo>
                    <a:pt x="563003" y="159702"/>
                  </a:lnTo>
                  <a:lnTo>
                    <a:pt x="342696" y="405130"/>
                  </a:lnTo>
                  <a:lnTo>
                    <a:pt x="122415" y="159702"/>
                  </a:lnTo>
                  <a:lnTo>
                    <a:pt x="0" y="296087"/>
                  </a:lnTo>
                  <a:lnTo>
                    <a:pt x="0" y="336181"/>
                  </a:lnTo>
                  <a:lnTo>
                    <a:pt x="122415" y="199796"/>
                  </a:lnTo>
                  <a:lnTo>
                    <a:pt x="342696" y="445223"/>
                  </a:lnTo>
                  <a:lnTo>
                    <a:pt x="563003" y="199796"/>
                  </a:lnTo>
                  <a:lnTo>
                    <a:pt x="783310" y="445223"/>
                  </a:lnTo>
                  <a:lnTo>
                    <a:pt x="1003592" y="199796"/>
                  </a:lnTo>
                  <a:lnTo>
                    <a:pt x="1223873" y="445211"/>
                  </a:lnTo>
                  <a:lnTo>
                    <a:pt x="1444167" y="199796"/>
                  </a:lnTo>
                  <a:lnTo>
                    <a:pt x="1664462" y="445223"/>
                  </a:lnTo>
                  <a:lnTo>
                    <a:pt x="1884756" y="199796"/>
                  </a:lnTo>
                  <a:lnTo>
                    <a:pt x="2105063" y="445223"/>
                  </a:lnTo>
                  <a:lnTo>
                    <a:pt x="2325357" y="199796"/>
                  </a:lnTo>
                  <a:lnTo>
                    <a:pt x="2545651" y="445223"/>
                  </a:lnTo>
                  <a:lnTo>
                    <a:pt x="2765945" y="199796"/>
                  </a:lnTo>
                  <a:lnTo>
                    <a:pt x="2986214" y="445211"/>
                  </a:lnTo>
                  <a:lnTo>
                    <a:pt x="3081210" y="339382"/>
                  </a:lnTo>
                  <a:lnTo>
                    <a:pt x="3081210" y="299300"/>
                  </a:lnTo>
                  <a:close/>
                </a:path>
                <a:path w="6187440" h="3378835">
                  <a:moveTo>
                    <a:pt x="3081223" y="2918206"/>
                  </a:moveTo>
                  <a:lnTo>
                    <a:pt x="2986328" y="2812478"/>
                  </a:lnTo>
                  <a:lnTo>
                    <a:pt x="2766047" y="3057906"/>
                  </a:lnTo>
                  <a:lnTo>
                    <a:pt x="2545753" y="2812478"/>
                  </a:lnTo>
                  <a:lnTo>
                    <a:pt x="2325459" y="3057906"/>
                  </a:lnTo>
                  <a:lnTo>
                    <a:pt x="2105177" y="2812478"/>
                  </a:lnTo>
                  <a:lnTo>
                    <a:pt x="1884883" y="3057906"/>
                  </a:lnTo>
                  <a:lnTo>
                    <a:pt x="2105177" y="3303333"/>
                  </a:lnTo>
                  <a:lnTo>
                    <a:pt x="2325459" y="3057918"/>
                  </a:lnTo>
                  <a:lnTo>
                    <a:pt x="2545753" y="3303333"/>
                  </a:lnTo>
                  <a:lnTo>
                    <a:pt x="2766034" y="3057931"/>
                  </a:lnTo>
                  <a:lnTo>
                    <a:pt x="2986328" y="3303346"/>
                  </a:lnTo>
                  <a:lnTo>
                    <a:pt x="3081223" y="3197618"/>
                  </a:lnTo>
                  <a:lnTo>
                    <a:pt x="3081223" y="2918206"/>
                  </a:lnTo>
                  <a:close/>
                </a:path>
                <a:path w="6187440" h="3378835">
                  <a:moveTo>
                    <a:pt x="3081223" y="2336012"/>
                  </a:moveTo>
                  <a:lnTo>
                    <a:pt x="2986328" y="2230285"/>
                  </a:lnTo>
                  <a:lnTo>
                    <a:pt x="2766034" y="2475712"/>
                  </a:lnTo>
                  <a:lnTo>
                    <a:pt x="2545753" y="2230285"/>
                  </a:lnTo>
                  <a:lnTo>
                    <a:pt x="2325459" y="2475712"/>
                  </a:lnTo>
                  <a:lnTo>
                    <a:pt x="2105177" y="2230285"/>
                  </a:lnTo>
                  <a:lnTo>
                    <a:pt x="1884883" y="2475712"/>
                  </a:lnTo>
                  <a:lnTo>
                    <a:pt x="2105177" y="2721140"/>
                  </a:lnTo>
                  <a:lnTo>
                    <a:pt x="2325459" y="2475725"/>
                  </a:lnTo>
                  <a:lnTo>
                    <a:pt x="2545753" y="2721140"/>
                  </a:lnTo>
                  <a:lnTo>
                    <a:pt x="2766034" y="2475725"/>
                  </a:lnTo>
                  <a:lnTo>
                    <a:pt x="2986328" y="2721140"/>
                  </a:lnTo>
                  <a:lnTo>
                    <a:pt x="3081223" y="2615412"/>
                  </a:lnTo>
                  <a:lnTo>
                    <a:pt x="3081223" y="2336012"/>
                  </a:lnTo>
                  <a:close/>
                </a:path>
                <a:path w="6187440" h="3378835">
                  <a:moveTo>
                    <a:pt x="3081223" y="1745500"/>
                  </a:moveTo>
                  <a:lnTo>
                    <a:pt x="2986328" y="1639773"/>
                  </a:lnTo>
                  <a:lnTo>
                    <a:pt x="2766034" y="1885200"/>
                  </a:lnTo>
                  <a:lnTo>
                    <a:pt x="2545753" y="1639773"/>
                  </a:lnTo>
                  <a:lnTo>
                    <a:pt x="2325459" y="1885200"/>
                  </a:lnTo>
                  <a:lnTo>
                    <a:pt x="2105177" y="1639773"/>
                  </a:lnTo>
                  <a:lnTo>
                    <a:pt x="1884883" y="1885200"/>
                  </a:lnTo>
                  <a:lnTo>
                    <a:pt x="2105177" y="2130628"/>
                  </a:lnTo>
                  <a:lnTo>
                    <a:pt x="2325459" y="1885213"/>
                  </a:lnTo>
                  <a:lnTo>
                    <a:pt x="2545753" y="2130628"/>
                  </a:lnTo>
                  <a:lnTo>
                    <a:pt x="2766034" y="1885213"/>
                  </a:lnTo>
                  <a:lnTo>
                    <a:pt x="2986328" y="2130641"/>
                  </a:lnTo>
                  <a:lnTo>
                    <a:pt x="3081223" y="2024913"/>
                  </a:lnTo>
                  <a:lnTo>
                    <a:pt x="3081223" y="1745500"/>
                  </a:lnTo>
                  <a:close/>
                </a:path>
                <a:path w="6187440" h="3378835">
                  <a:moveTo>
                    <a:pt x="3081223" y="1163955"/>
                  </a:moveTo>
                  <a:lnTo>
                    <a:pt x="2986328" y="1058227"/>
                  </a:lnTo>
                  <a:lnTo>
                    <a:pt x="2766034" y="1303667"/>
                  </a:lnTo>
                  <a:lnTo>
                    <a:pt x="2545753" y="1058240"/>
                  </a:lnTo>
                  <a:lnTo>
                    <a:pt x="2325459" y="1303667"/>
                  </a:lnTo>
                  <a:lnTo>
                    <a:pt x="2105177" y="1058240"/>
                  </a:lnTo>
                  <a:lnTo>
                    <a:pt x="1884883" y="1303667"/>
                  </a:lnTo>
                  <a:lnTo>
                    <a:pt x="2105177" y="1549095"/>
                  </a:lnTo>
                  <a:lnTo>
                    <a:pt x="2325459" y="1303680"/>
                  </a:lnTo>
                  <a:lnTo>
                    <a:pt x="2545753" y="1549095"/>
                  </a:lnTo>
                  <a:lnTo>
                    <a:pt x="2766034" y="1303680"/>
                  </a:lnTo>
                  <a:lnTo>
                    <a:pt x="2986328" y="1549095"/>
                  </a:lnTo>
                  <a:lnTo>
                    <a:pt x="3081223" y="1443367"/>
                  </a:lnTo>
                  <a:lnTo>
                    <a:pt x="3081223" y="1163955"/>
                  </a:lnTo>
                  <a:close/>
                </a:path>
                <a:path w="6187440" h="3378835">
                  <a:moveTo>
                    <a:pt x="3081223" y="573455"/>
                  </a:moveTo>
                  <a:lnTo>
                    <a:pt x="2986328" y="467728"/>
                  </a:lnTo>
                  <a:lnTo>
                    <a:pt x="2766034" y="713155"/>
                  </a:lnTo>
                  <a:lnTo>
                    <a:pt x="2545753" y="467728"/>
                  </a:lnTo>
                  <a:lnTo>
                    <a:pt x="2325459" y="713155"/>
                  </a:lnTo>
                  <a:lnTo>
                    <a:pt x="2105177" y="467728"/>
                  </a:lnTo>
                  <a:lnTo>
                    <a:pt x="1884883" y="713155"/>
                  </a:lnTo>
                  <a:lnTo>
                    <a:pt x="2105177" y="958583"/>
                  </a:lnTo>
                  <a:lnTo>
                    <a:pt x="2325459" y="713168"/>
                  </a:lnTo>
                  <a:lnTo>
                    <a:pt x="2545753" y="958583"/>
                  </a:lnTo>
                  <a:lnTo>
                    <a:pt x="2766034" y="713168"/>
                  </a:lnTo>
                  <a:lnTo>
                    <a:pt x="2986328" y="958583"/>
                  </a:lnTo>
                  <a:lnTo>
                    <a:pt x="3081223" y="852855"/>
                  </a:lnTo>
                  <a:lnTo>
                    <a:pt x="3081223" y="573455"/>
                  </a:lnTo>
                  <a:close/>
                </a:path>
                <a:path w="6187440" h="3378835">
                  <a:moveTo>
                    <a:pt x="3861460" y="124460"/>
                  </a:moveTo>
                  <a:lnTo>
                    <a:pt x="3749751" y="0"/>
                  </a:lnTo>
                  <a:lnTo>
                    <a:pt x="3532594" y="0"/>
                  </a:lnTo>
                  <a:lnTo>
                    <a:pt x="3420884" y="124460"/>
                  </a:lnTo>
                  <a:lnTo>
                    <a:pt x="3309175" y="0"/>
                  </a:lnTo>
                  <a:lnTo>
                    <a:pt x="3105708" y="0"/>
                  </a:lnTo>
                  <a:lnTo>
                    <a:pt x="3105708" y="264172"/>
                  </a:lnTo>
                  <a:lnTo>
                    <a:pt x="3200603" y="369887"/>
                  </a:lnTo>
                  <a:lnTo>
                    <a:pt x="3420884" y="124472"/>
                  </a:lnTo>
                  <a:lnTo>
                    <a:pt x="3641179" y="369887"/>
                  </a:lnTo>
                  <a:lnTo>
                    <a:pt x="3861460" y="124460"/>
                  </a:lnTo>
                  <a:close/>
                </a:path>
                <a:path w="6187440" h="3378835">
                  <a:moveTo>
                    <a:pt x="4302049" y="1303667"/>
                  </a:moveTo>
                  <a:lnTo>
                    <a:pt x="4081754" y="1058240"/>
                  </a:lnTo>
                  <a:lnTo>
                    <a:pt x="3861460" y="1303667"/>
                  </a:lnTo>
                  <a:lnTo>
                    <a:pt x="3641179" y="1058240"/>
                  </a:lnTo>
                  <a:lnTo>
                    <a:pt x="3420884" y="1303667"/>
                  </a:lnTo>
                  <a:lnTo>
                    <a:pt x="3200603" y="1058227"/>
                  </a:lnTo>
                  <a:lnTo>
                    <a:pt x="3105708" y="1163955"/>
                  </a:lnTo>
                  <a:lnTo>
                    <a:pt x="3105708" y="1443367"/>
                  </a:lnTo>
                  <a:lnTo>
                    <a:pt x="3200603" y="1549095"/>
                  </a:lnTo>
                  <a:lnTo>
                    <a:pt x="3420884" y="1303680"/>
                  </a:lnTo>
                  <a:lnTo>
                    <a:pt x="3641179" y="1549095"/>
                  </a:lnTo>
                  <a:lnTo>
                    <a:pt x="3861460" y="1303680"/>
                  </a:lnTo>
                  <a:lnTo>
                    <a:pt x="4081754" y="1549095"/>
                  </a:lnTo>
                  <a:lnTo>
                    <a:pt x="4302049" y="1303667"/>
                  </a:lnTo>
                  <a:close/>
                </a:path>
                <a:path w="6187440" h="3378835">
                  <a:moveTo>
                    <a:pt x="4302049" y="713155"/>
                  </a:moveTo>
                  <a:lnTo>
                    <a:pt x="4081754" y="467728"/>
                  </a:lnTo>
                  <a:lnTo>
                    <a:pt x="3861460" y="713155"/>
                  </a:lnTo>
                  <a:lnTo>
                    <a:pt x="3641179" y="467728"/>
                  </a:lnTo>
                  <a:lnTo>
                    <a:pt x="3420897" y="713143"/>
                  </a:lnTo>
                  <a:lnTo>
                    <a:pt x="3200603" y="467728"/>
                  </a:lnTo>
                  <a:lnTo>
                    <a:pt x="3105708" y="573443"/>
                  </a:lnTo>
                  <a:lnTo>
                    <a:pt x="3105708" y="852855"/>
                  </a:lnTo>
                  <a:lnTo>
                    <a:pt x="3200603" y="958570"/>
                  </a:lnTo>
                  <a:lnTo>
                    <a:pt x="3420884" y="713168"/>
                  </a:lnTo>
                  <a:lnTo>
                    <a:pt x="3641179" y="958583"/>
                  </a:lnTo>
                  <a:lnTo>
                    <a:pt x="3861460" y="713168"/>
                  </a:lnTo>
                  <a:lnTo>
                    <a:pt x="4081754" y="958583"/>
                  </a:lnTo>
                  <a:lnTo>
                    <a:pt x="4302049" y="713155"/>
                  </a:lnTo>
                  <a:close/>
                </a:path>
                <a:path w="6187440" h="3378835">
                  <a:moveTo>
                    <a:pt x="4302049" y="124460"/>
                  </a:moveTo>
                  <a:lnTo>
                    <a:pt x="4190339" y="0"/>
                  </a:lnTo>
                  <a:lnTo>
                    <a:pt x="3973182" y="0"/>
                  </a:lnTo>
                  <a:lnTo>
                    <a:pt x="3861473" y="124460"/>
                  </a:lnTo>
                  <a:lnTo>
                    <a:pt x="4081767" y="369887"/>
                  </a:lnTo>
                  <a:lnTo>
                    <a:pt x="4302049" y="124460"/>
                  </a:lnTo>
                  <a:close/>
                </a:path>
                <a:path w="6187440" h="3378835">
                  <a:moveTo>
                    <a:pt x="4742637" y="124460"/>
                  </a:moveTo>
                  <a:lnTo>
                    <a:pt x="4630928" y="0"/>
                  </a:lnTo>
                  <a:lnTo>
                    <a:pt x="4413770" y="0"/>
                  </a:lnTo>
                  <a:lnTo>
                    <a:pt x="4302061" y="124460"/>
                  </a:lnTo>
                  <a:lnTo>
                    <a:pt x="4522355" y="369887"/>
                  </a:lnTo>
                  <a:lnTo>
                    <a:pt x="4742637" y="124460"/>
                  </a:lnTo>
                  <a:close/>
                </a:path>
                <a:path w="6187440" h="3378835">
                  <a:moveTo>
                    <a:pt x="4742650" y="713155"/>
                  </a:moveTo>
                  <a:lnTo>
                    <a:pt x="4522355" y="467728"/>
                  </a:lnTo>
                  <a:lnTo>
                    <a:pt x="4302061" y="713155"/>
                  </a:lnTo>
                  <a:lnTo>
                    <a:pt x="4522355" y="958583"/>
                  </a:lnTo>
                  <a:lnTo>
                    <a:pt x="4742650" y="713155"/>
                  </a:lnTo>
                  <a:close/>
                </a:path>
                <a:path w="6187440" h="3378835">
                  <a:moveTo>
                    <a:pt x="5623801" y="124460"/>
                  </a:moveTo>
                  <a:lnTo>
                    <a:pt x="5512092" y="0"/>
                  </a:lnTo>
                  <a:lnTo>
                    <a:pt x="5294935" y="0"/>
                  </a:lnTo>
                  <a:lnTo>
                    <a:pt x="5183225" y="124460"/>
                  </a:lnTo>
                  <a:lnTo>
                    <a:pt x="5071529" y="0"/>
                  </a:lnTo>
                  <a:lnTo>
                    <a:pt x="4854372" y="0"/>
                  </a:lnTo>
                  <a:lnTo>
                    <a:pt x="4742662" y="124460"/>
                  </a:lnTo>
                  <a:lnTo>
                    <a:pt x="4962957" y="369887"/>
                  </a:lnTo>
                  <a:lnTo>
                    <a:pt x="5183225" y="124472"/>
                  </a:lnTo>
                  <a:lnTo>
                    <a:pt x="5403520" y="369887"/>
                  </a:lnTo>
                  <a:lnTo>
                    <a:pt x="5623801" y="124460"/>
                  </a:lnTo>
                  <a:close/>
                </a:path>
                <a:path w="6187440" h="3378835">
                  <a:moveTo>
                    <a:pt x="5623814" y="713155"/>
                  </a:moveTo>
                  <a:lnTo>
                    <a:pt x="5403520" y="467728"/>
                  </a:lnTo>
                  <a:lnTo>
                    <a:pt x="5183225" y="713155"/>
                  </a:lnTo>
                  <a:lnTo>
                    <a:pt x="4962944" y="467728"/>
                  </a:lnTo>
                  <a:lnTo>
                    <a:pt x="4742650" y="713155"/>
                  </a:lnTo>
                  <a:lnTo>
                    <a:pt x="4962944" y="958583"/>
                  </a:lnTo>
                  <a:lnTo>
                    <a:pt x="5183225" y="713168"/>
                  </a:lnTo>
                  <a:lnTo>
                    <a:pt x="5403520" y="958583"/>
                  </a:lnTo>
                  <a:lnTo>
                    <a:pt x="5623814" y="713155"/>
                  </a:lnTo>
                  <a:close/>
                </a:path>
                <a:path w="6187440" h="3378835">
                  <a:moveTo>
                    <a:pt x="6064389" y="124460"/>
                  </a:moveTo>
                  <a:lnTo>
                    <a:pt x="5952680" y="0"/>
                  </a:lnTo>
                  <a:lnTo>
                    <a:pt x="5735523" y="0"/>
                  </a:lnTo>
                  <a:lnTo>
                    <a:pt x="5623814" y="124460"/>
                  </a:lnTo>
                  <a:lnTo>
                    <a:pt x="5844108" y="369887"/>
                  </a:lnTo>
                  <a:lnTo>
                    <a:pt x="6064389" y="124460"/>
                  </a:lnTo>
                  <a:close/>
                </a:path>
                <a:path w="6187440" h="3378835">
                  <a:moveTo>
                    <a:pt x="6064402" y="713155"/>
                  </a:moveTo>
                  <a:lnTo>
                    <a:pt x="5844108" y="467728"/>
                  </a:lnTo>
                  <a:lnTo>
                    <a:pt x="5623814" y="713155"/>
                  </a:lnTo>
                  <a:lnTo>
                    <a:pt x="5844108" y="958583"/>
                  </a:lnTo>
                  <a:lnTo>
                    <a:pt x="6064402" y="713155"/>
                  </a:lnTo>
                  <a:close/>
                </a:path>
                <a:path w="6187440" h="3378835">
                  <a:moveTo>
                    <a:pt x="6186932" y="884783"/>
                  </a:moveTo>
                  <a:lnTo>
                    <a:pt x="6064516" y="748385"/>
                  </a:lnTo>
                  <a:lnTo>
                    <a:pt x="5844222" y="993825"/>
                  </a:lnTo>
                  <a:lnTo>
                    <a:pt x="5623903" y="748385"/>
                  </a:lnTo>
                  <a:lnTo>
                    <a:pt x="5403621" y="993825"/>
                  </a:lnTo>
                  <a:lnTo>
                    <a:pt x="5183327" y="748385"/>
                  </a:lnTo>
                  <a:lnTo>
                    <a:pt x="4963033" y="993813"/>
                  </a:lnTo>
                  <a:lnTo>
                    <a:pt x="4742764" y="748385"/>
                  </a:lnTo>
                  <a:lnTo>
                    <a:pt x="4522457" y="993825"/>
                  </a:lnTo>
                  <a:lnTo>
                    <a:pt x="4302163" y="748385"/>
                  </a:lnTo>
                  <a:lnTo>
                    <a:pt x="4081856" y="993825"/>
                  </a:lnTo>
                  <a:lnTo>
                    <a:pt x="3861562" y="748385"/>
                  </a:lnTo>
                  <a:lnTo>
                    <a:pt x="3641267" y="993825"/>
                  </a:lnTo>
                  <a:lnTo>
                    <a:pt x="3420986" y="748385"/>
                  </a:lnTo>
                  <a:lnTo>
                    <a:pt x="3200692" y="993813"/>
                  </a:lnTo>
                  <a:lnTo>
                    <a:pt x="3105696" y="887984"/>
                  </a:lnTo>
                  <a:lnTo>
                    <a:pt x="3105696" y="928077"/>
                  </a:lnTo>
                  <a:lnTo>
                    <a:pt x="3200692" y="1033907"/>
                  </a:lnTo>
                  <a:lnTo>
                    <a:pt x="3420986" y="788492"/>
                  </a:lnTo>
                  <a:lnTo>
                    <a:pt x="3641267" y="1033907"/>
                  </a:lnTo>
                  <a:lnTo>
                    <a:pt x="3861562" y="788492"/>
                  </a:lnTo>
                  <a:lnTo>
                    <a:pt x="4081856" y="1033907"/>
                  </a:lnTo>
                  <a:lnTo>
                    <a:pt x="4302163" y="788492"/>
                  </a:lnTo>
                  <a:lnTo>
                    <a:pt x="4522457" y="1033907"/>
                  </a:lnTo>
                  <a:lnTo>
                    <a:pt x="4742764" y="788492"/>
                  </a:lnTo>
                  <a:lnTo>
                    <a:pt x="4963033" y="1033907"/>
                  </a:lnTo>
                  <a:lnTo>
                    <a:pt x="5183327" y="788492"/>
                  </a:lnTo>
                  <a:lnTo>
                    <a:pt x="5403621" y="1033907"/>
                  </a:lnTo>
                  <a:lnTo>
                    <a:pt x="5623903" y="788492"/>
                  </a:lnTo>
                  <a:lnTo>
                    <a:pt x="5844222" y="1033907"/>
                  </a:lnTo>
                  <a:lnTo>
                    <a:pt x="6064516" y="788492"/>
                  </a:lnTo>
                  <a:lnTo>
                    <a:pt x="6186932" y="924864"/>
                  </a:lnTo>
                  <a:lnTo>
                    <a:pt x="6186932" y="884783"/>
                  </a:lnTo>
                  <a:close/>
                </a:path>
                <a:path w="6187440" h="3378835">
                  <a:moveTo>
                    <a:pt x="6186932" y="576656"/>
                  </a:moveTo>
                  <a:lnTo>
                    <a:pt x="6064415" y="713155"/>
                  </a:lnTo>
                  <a:lnTo>
                    <a:pt x="6186932" y="849655"/>
                  </a:lnTo>
                  <a:lnTo>
                    <a:pt x="6186932" y="576656"/>
                  </a:lnTo>
                  <a:close/>
                </a:path>
                <a:path w="6187440" h="3378835">
                  <a:moveTo>
                    <a:pt x="6186932" y="296087"/>
                  </a:moveTo>
                  <a:lnTo>
                    <a:pt x="6064516" y="159702"/>
                  </a:lnTo>
                  <a:lnTo>
                    <a:pt x="5844222" y="405130"/>
                  </a:lnTo>
                  <a:lnTo>
                    <a:pt x="5623903" y="159702"/>
                  </a:lnTo>
                  <a:lnTo>
                    <a:pt x="5403621" y="405130"/>
                  </a:lnTo>
                  <a:lnTo>
                    <a:pt x="5183327" y="159702"/>
                  </a:lnTo>
                  <a:lnTo>
                    <a:pt x="4963033" y="405130"/>
                  </a:lnTo>
                  <a:lnTo>
                    <a:pt x="4742764" y="159702"/>
                  </a:lnTo>
                  <a:lnTo>
                    <a:pt x="4522457" y="405130"/>
                  </a:lnTo>
                  <a:lnTo>
                    <a:pt x="4302163" y="159702"/>
                  </a:lnTo>
                  <a:lnTo>
                    <a:pt x="4081856" y="405130"/>
                  </a:lnTo>
                  <a:lnTo>
                    <a:pt x="3861562" y="159702"/>
                  </a:lnTo>
                  <a:lnTo>
                    <a:pt x="3641267" y="405130"/>
                  </a:lnTo>
                  <a:lnTo>
                    <a:pt x="3420986" y="159702"/>
                  </a:lnTo>
                  <a:lnTo>
                    <a:pt x="3200692" y="405130"/>
                  </a:lnTo>
                  <a:lnTo>
                    <a:pt x="3105696" y="299300"/>
                  </a:lnTo>
                  <a:lnTo>
                    <a:pt x="3105696" y="339382"/>
                  </a:lnTo>
                  <a:lnTo>
                    <a:pt x="3200692" y="445211"/>
                  </a:lnTo>
                  <a:lnTo>
                    <a:pt x="3420986" y="199796"/>
                  </a:lnTo>
                  <a:lnTo>
                    <a:pt x="3641267" y="445223"/>
                  </a:lnTo>
                  <a:lnTo>
                    <a:pt x="3861562" y="199796"/>
                  </a:lnTo>
                  <a:lnTo>
                    <a:pt x="4081856" y="445223"/>
                  </a:lnTo>
                  <a:lnTo>
                    <a:pt x="4302163" y="199796"/>
                  </a:lnTo>
                  <a:lnTo>
                    <a:pt x="4522457" y="445223"/>
                  </a:lnTo>
                  <a:lnTo>
                    <a:pt x="4742764" y="199796"/>
                  </a:lnTo>
                  <a:lnTo>
                    <a:pt x="4963033" y="445211"/>
                  </a:lnTo>
                  <a:lnTo>
                    <a:pt x="5183327" y="199796"/>
                  </a:lnTo>
                  <a:lnTo>
                    <a:pt x="5403621" y="445223"/>
                  </a:lnTo>
                  <a:lnTo>
                    <a:pt x="5623903" y="199796"/>
                  </a:lnTo>
                  <a:lnTo>
                    <a:pt x="5844222" y="445223"/>
                  </a:lnTo>
                  <a:lnTo>
                    <a:pt x="6064516" y="199796"/>
                  </a:lnTo>
                  <a:lnTo>
                    <a:pt x="6186932" y="336181"/>
                  </a:lnTo>
                  <a:lnTo>
                    <a:pt x="6186932" y="296087"/>
                  </a:lnTo>
                  <a:close/>
                </a:path>
                <a:path w="6187440" h="3378835">
                  <a:moveTo>
                    <a:pt x="6186932" y="0"/>
                  </a:moveTo>
                  <a:lnTo>
                    <a:pt x="6176124" y="0"/>
                  </a:lnTo>
                  <a:lnTo>
                    <a:pt x="6064415" y="124460"/>
                  </a:lnTo>
                  <a:lnTo>
                    <a:pt x="6186932" y="260959"/>
                  </a:lnTo>
                  <a:lnTo>
                    <a:pt x="6186932" y="0"/>
                  </a:lnTo>
                  <a:close/>
                </a:path>
              </a:pathLst>
            </a:custGeom>
            <a:solidFill>
              <a:srgbClr val="8AA1AD">
                <a:alpha val="3999"/>
              </a:srgbClr>
            </a:solidFill>
          </p:spPr>
          <p:txBody>
            <a:bodyPr wrap="square" lIns="0" tIns="0" rIns="0" bIns="0" rtlCol="0"/>
            <a:lstStyle/>
            <a:p>
              <a:pPr defTabSz="916137">
                <a:buClrTx/>
              </a:pPr>
              <a:endParaRPr sz="1803" kern="1200">
                <a:solidFill>
                  <a:prstClr val="black"/>
                </a:solidFill>
                <a:latin typeface="Calibri"/>
                <a:ea typeface="+mn-ea"/>
                <a:cs typeface="+mn-cs"/>
              </a:endParaRPr>
            </a:p>
          </p:txBody>
        </p:sp>
        <p:sp>
          <p:nvSpPr>
            <p:cNvPr id="9" name="object 9">
              <a:extLst>
                <a:ext uri="{FF2B5EF4-FFF2-40B4-BE49-F238E27FC236}">
                  <a16:creationId xmlns:a16="http://schemas.microsoft.com/office/drawing/2014/main" id="{D5E1F3B0-DB55-A784-430B-55898C735848}"/>
                </a:ext>
              </a:extLst>
            </p:cNvPr>
            <p:cNvSpPr/>
            <p:nvPr/>
          </p:nvSpPr>
          <p:spPr>
            <a:xfrm>
              <a:off x="9176918" y="19062"/>
              <a:ext cx="2991485" cy="3378835"/>
            </a:xfrm>
            <a:custGeom>
              <a:avLst/>
              <a:gdLst/>
              <a:ahLst/>
              <a:cxnLst/>
              <a:rect l="l" t="t" r="r" b="b"/>
              <a:pathLst>
                <a:path w="2991484" h="3378835">
                  <a:moveTo>
                    <a:pt x="122516" y="3057906"/>
                  </a:moveTo>
                  <a:lnTo>
                    <a:pt x="0" y="2921406"/>
                  </a:lnTo>
                  <a:lnTo>
                    <a:pt x="0" y="3194405"/>
                  </a:lnTo>
                  <a:lnTo>
                    <a:pt x="122516" y="3057906"/>
                  </a:lnTo>
                  <a:close/>
                </a:path>
                <a:path w="2991484" h="3378835">
                  <a:moveTo>
                    <a:pt x="122516" y="2475712"/>
                  </a:moveTo>
                  <a:lnTo>
                    <a:pt x="0" y="2339213"/>
                  </a:lnTo>
                  <a:lnTo>
                    <a:pt x="0" y="2612212"/>
                  </a:lnTo>
                  <a:lnTo>
                    <a:pt x="122516" y="2475712"/>
                  </a:lnTo>
                  <a:close/>
                </a:path>
                <a:path w="2991484" h="3378835">
                  <a:moveTo>
                    <a:pt x="201269" y="0"/>
                  </a:moveTo>
                  <a:lnTo>
                    <a:pt x="165277" y="0"/>
                  </a:lnTo>
                  <a:lnTo>
                    <a:pt x="120332" y="50076"/>
                  </a:lnTo>
                  <a:lnTo>
                    <a:pt x="75387" y="0"/>
                  </a:lnTo>
                  <a:lnTo>
                    <a:pt x="39395" y="0"/>
                  </a:lnTo>
                  <a:lnTo>
                    <a:pt x="120332" y="90170"/>
                  </a:lnTo>
                  <a:lnTo>
                    <a:pt x="156324" y="50076"/>
                  </a:lnTo>
                  <a:lnTo>
                    <a:pt x="201269" y="0"/>
                  </a:lnTo>
                  <a:close/>
                </a:path>
                <a:path w="2991484" h="3378835">
                  <a:moveTo>
                    <a:pt x="563118" y="3057906"/>
                  </a:moveTo>
                  <a:lnTo>
                    <a:pt x="342823" y="2812478"/>
                  </a:lnTo>
                  <a:lnTo>
                    <a:pt x="122529" y="3057906"/>
                  </a:lnTo>
                  <a:lnTo>
                    <a:pt x="342823" y="3303333"/>
                  </a:lnTo>
                  <a:lnTo>
                    <a:pt x="563118" y="3057906"/>
                  </a:lnTo>
                  <a:close/>
                </a:path>
                <a:path w="2991484" h="3378835">
                  <a:moveTo>
                    <a:pt x="563118" y="2475712"/>
                  </a:moveTo>
                  <a:lnTo>
                    <a:pt x="342823" y="2230285"/>
                  </a:lnTo>
                  <a:lnTo>
                    <a:pt x="122529" y="2475712"/>
                  </a:lnTo>
                  <a:lnTo>
                    <a:pt x="342823" y="2721140"/>
                  </a:lnTo>
                  <a:lnTo>
                    <a:pt x="563118" y="2475712"/>
                  </a:lnTo>
                  <a:close/>
                </a:path>
                <a:path w="2991484" h="3378835">
                  <a:moveTo>
                    <a:pt x="641870" y="0"/>
                  </a:moveTo>
                  <a:lnTo>
                    <a:pt x="605878" y="0"/>
                  </a:lnTo>
                  <a:lnTo>
                    <a:pt x="560933" y="50076"/>
                  </a:lnTo>
                  <a:lnTo>
                    <a:pt x="515988" y="0"/>
                  </a:lnTo>
                  <a:lnTo>
                    <a:pt x="479996" y="0"/>
                  </a:lnTo>
                  <a:lnTo>
                    <a:pt x="560933" y="90170"/>
                  </a:lnTo>
                  <a:lnTo>
                    <a:pt x="596925" y="50076"/>
                  </a:lnTo>
                  <a:lnTo>
                    <a:pt x="641870" y="0"/>
                  </a:lnTo>
                  <a:close/>
                </a:path>
                <a:path w="2991484" h="3378835">
                  <a:moveTo>
                    <a:pt x="1082433" y="0"/>
                  </a:moveTo>
                  <a:lnTo>
                    <a:pt x="1046454" y="0"/>
                  </a:lnTo>
                  <a:lnTo>
                    <a:pt x="1001509" y="50076"/>
                  </a:lnTo>
                  <a:lnTo>
                    <a:pt x="956564" y="0"/>
                  </a:lnTo>
                  <a:lnTo>
                    <a:pt x="920584" y="0"/>
                  </a:lnTo>
                  <a:lnTo>
                    <a:pt x="1001509" y="90157"/>
                  </a:lnTo>
                  <a:lnTo>
                    <a:pt x="1037488" y="50076"/>
                  </a:lnTo>
                  <a:lnTo>
                    <a:pt x="1082433" y="0"/>
                  </a:lnTo>
                  <a:close/>
                </a:path>
                <a:path w="2991484" h="3378835">
                  <a:moveTo>
                    <a:pt x="1444282" y="3057906"/>
                  </a:moveTo>
                  <a:lnTo>
                    <a:pt x="1223987" y="2812478"/>
                  </a:lnTo>
                  <a:lnTo>
                    <a:pt x="1003693" y="3057906"/>
                  </a:lnTo>
                  <a:lnTo>
                    <a:pt x="783412" y="2812478"/>
                  </a:lnTo>
                  <a:lnTo>
                    <a:pt x="563118" y="3057906"/>
                  </a:lnTo>
                  <a:lnTo>
                    <a:pt x="783412" y="3303333"/>
                  </a:lnTo>
                  <a:lnTo>
                    <a:pt x="1003693" y="3057918"/>
                  </a:lnTo>
                  <a:lnTo>
                    <a:pt x="1223987" y="3303333"/>
                  </a:lnTo>
                  <a:lnTo>
                    <a:pt x="1444282" y="3057906"/>
                  </a:lnTo>
                  <a:close/>
                </a:path>
                <a:path w="2991484" h="3378835">
                  <a:moveTo>
                    <a:pt x="1444282" y="2475712"/>
                  </a:moveTo>
                  <a:lnTo>
                    <a:pt x="1223987" y="2230285"/>
                  </a:lnTo>
                  <a:lnTo>
                    <a:pt x="1003693" y="2475712"/>
                  </a:lnTo>
                  <a:lnTo>
                    <a:pt x="783412" y="2230285"/>
                  </a:lnTo>
                  <a:lnTo>
                    <a:pt x="563118" y="2475712"/>
                  </a:lnTo>
                  <a:lnTo>
                    <a:pt x="783412" y="2721140"/>
                  </a:lnTo>
                  <a:lnTo>
                    <a:pt x="1003693" y="2475725"/>
                  </a:lnTo>
                  <a:lnTo>
                    <a:pt x="1223987" y="2721140"/>
                  </a:lnTo>
                  <a:lnTo>
                    <a:pt x="1444282" y="2475712"/>
                  </a:lnTo>
                  <a:close/>
                </a:path>
                <a:path w="2991484" h="3378835">
                  <a:moveTo>
                    <a:pt x="1523034" y="0"/>
                  </a:moveTo>
                  <a:lnTo>
                    <a:pt x="1487043" y="0"/>
                  </a:lnTo>
                  <a:lnTo>
                    <a:pt x="1442097" y="50076"/>
                  </a:lnTo>
                  <a:lnTo>
                    <a:pt x="1397152" y="0"/>
                  </a:lnTo>
                  <a:lnTo>
                    <a:pt x="1361160" y="0"/>
                  </a:lnTo>
                  <a:lnTo>
                    <a:pt x="1442097" y="90170"/>
                  </a:lnTo>
                  <a:lnTo>
                    <a:pt x="1478089" y="50076"/>
                  </a:lnTo>
                  <a:lnTo>
                    <a:pt x="1523034" y="0"/>
                  </a:lnTo>
                  <a:close/>
                </a:path>
                <a:path w="2991484" h="3378835">
                  <a:moveTo>
                    <a:pt x="1884870" y="3057906"/>
                  </a:moveTo>
                  <a:lnTo>
                    <a:pt x="1664576" y="2812478"/>
                  </a:lnTo>
                  <a:lnTo>
                    <a:pt x="1444282" y="3057906"/>
                  </a:lnTo>
                  <a:lnTo>
                    <a:pt x="1664576" y="3303333"/>
                  </a:lnTo>
                  <a:lnTo>
                    <a:pt x="1884870" y="3057906"/>
                  </a:lnTo>
                  <a:close/>
                </a:path>
                <a:path w="2991484" h="3378835">
                  <a:moveTo>
                    <a:pt x="1884870" y="2475712"/>
                  </a:moveTo>
                  <a:lnTo>
                    <a:pt x="1664576" y="2230285"/>
                  </a:lnTo>
                  <a:lnTo>
                    <a:pt x="1444282" y="2475712"/>
                  </a:lnTo>
                  <a:lnTo>
                    <a:pt x="1664576" y="2721140"/>
                  </a:lnTo>
                  <a:lnTo>
                    <a:pt x="1884870" y="2475712"/>
                  </a:lnTo>
                  <a:close/>
                </a:path>
                <a:path w="2991484" h="3378835">
                  <a:moveTo>
                    <a:pt x="1963635" y="0"/>
                  </a:moveTo>
                  <a:lnTo>
                    <a:pt x="1927644" y="0"/>
                  </a:lnTo>
                  <a:lnTo>
                    <a:pt x="1882698" y="50076"/>
                  </a:lnTo>
                  <a:lnTo>
                    <a:pt x="1837753" y="0"/>
                  </a:lnTo>
                  <a:lnTo>
                    <a:pt x="1801761" y="0"/>
                  </a:lnTo>
                  <a:lnTo>
                    <a:pt x="1882698" y="90170"/>
                  </a:lnTo>
                  <a:lnTo>
                    <a:pt x="1918690" y="50076"/>
                  </a:lnTo>
                  <a:lnTo>
                    <a:pt x="1963635" y="0"/>
                  </a:lnTo>
                  <a:close/>
                </a:path>
                <a:path w="2991484" h="3378835">
                  <a:moveTo>
                    <a:pt x="2325471" y="3057906"/>
                  </a:moveTo>
                  <a:lnTo>
                    <a:pt x="2105177" y="2812478"/>
                  </a:lnTo>
                  <a:lnTo>
                    <a:pt x="1884883" y="3057906"/>
                  </a:lnTo>
                  <a:lnTo>
                    <a:pt x="2105177" y="3303333"/>
                  </a:lnTo>
                  <a:lnTo>
                    <a:pt x="2325471" y="3057906"/>
                  </a:lnTo>
                  <a:close/>
                </a:path>
                <a:path w="2991484" h="3378835">
                  <a:moveTo>
                    <a:pt x="2325471" y="2475712"/>
                  </a:moveTo>
                  <a:lnTo>
                    <a:pt x="2105177" y="2230285"/>
                  </a:lnTo>
                  <a:lnTo>
                    <a:pt x="1884883" y="2475712"/>
                  </a:lnTo>
                  <a:lnTo>
                    <a:pt x="2105177" y="2721140"/>
                  </a:lnTo>
                  <a:lnTo>
                    <a:pt x="2325471" y="2475712"/>
                  </a:lnTo>
                  <a:close/>
                </a:path>
                <a:path w="2991484" h="3378835">
                  <a:moveTo>
                    <a:pt x="2404211" y="0"/>
                  </a:moveTo>
                  <a:lnTo>
                    <a:pt x="2368232" y="0"/>
                  </a:lnTo>
                  <a:lnTo>
                    <a:pt x="2323287" y="50076"/>
                  </a:lnTo>
                  <a:lnTo>
                    <a:pt x="2278342" y="0"/>
                  </a:lnTo>
                  <a:lnTo>
                    <a:pt x="2242350" y="0"/>
                  </a:lnTo>
                  <a:lnTo>
                    <a:pt x="2323287" y="90170"/>
                  </a:lnTo>
                  <a:lnTo>
                    <a:pt x="2359279" y="50076"/>
                  </a:lnTo>
                  <a:lnTo>
                    <a:pt x="2404211" y="0"/>
                  </a:lnTo>
                  <a:close/>
                </a:path>
                <a:path w="2991484" h="3378835">
                  <a:moveTo>
                    <a:pt x="2844787" y="0"/>
                  </a:moveTo>
                  <a:lnTo>
                    <a:pt x="2808808" y="0"/>
                  </a:lnTo>
                  <a:lnTo>
                    <a:pt x="2763863" y="50076"/>
                  </a:lnTo>
                  <a:lnTo>
                    <a:pt x="2718917" y="0"/>
                  </a:lnTo>
                  <a:lnTo>
                    <a:pt x="2682938" y="0"/>
                  </a:lnTo>
                  <a:lnTo>
                    <a:pt x="2763863" y="90157"/>
                  </a:lnTo>
                  <a:lnTo>
                    <a:pt x="2799842" y="50076"/>
                  </a:lnTo>
                  <a:lnTo>
                    <a:pt x="2844787" y="0"/>
                  </a:lnTo>
                  <a:close/>
                </a:path>
                <a:path w="2991484" h="3378835">
                  <a:moveTo>
                    <a:pt x="2991053" y="2817723"/>
                  </a:moveTo>
                  <a:lnTo>
                    <a:pt x="2986354" y="2812478"/>
                  </a:lnTo>
                  <a:lnTo>
                    <a:pt x="2766060" y="3057906"/>
                  </a:lnTo>
                  <a:lnTo>
                    <a:pt x="2545765" y="2812478"/>
                  </a:lnTo>
                  <a:lnTo>
                    <a:pt x="2325471" y="3057906"/>
                  </a:lnTo>
                  <a:lnTo>
                    <a:pt x="2545765" y="3303333"/>
                  </a:lnTo>
                  <a:lnTo>
                    <a:pt x="2766047" y="3057931"/>
                  </a:lnTo>
                  <a:lnTo>
                    <a:pt x="2986354" y="3303346"/>
                  </a:lnTo>
                  <a:lnTo>
                    <a:pt x="2991053" y="3298088"/>
                  </a:lnTo>
                  <a:lnTo>
                    <a:pt x="2991053" y="2817723"/>
                  </a:lnTo>
                  <a:close/>
                </a:path>
                <a:path w="2991484" h="3378835">
                  <a:moveTo>
                    <a:pt x="2991053" y="2235543"/>
                  </a:moveTo>
                  <a:lnTo>
                    <a:pt x="2986354" y="2230285"/>
                  </a:lnTo>
                  <a:lnTo>
                    <a:pt x="2766047" y="2475712"/>
                  </a:lnTo>
                  <a:lnTo>
                    <a:pt x="2545765" y="2230285"/>
                  </a:lnTo>
                  <a:lnTo>
                    <a:pt x="2325471" y="2475712"/>
                  </a:lnTo>
                  <a:lnTo>
                    <a:pt x="2545765" y="2721140"/>
                  </a:lnTo>
                  <a:lnTo>
                    <a:pt x="2766047" y="2475725"/>
                  </a:lnTo>
                  <a:lnTo>
                    <a:pt x="2986354" y="2721140"/>
                  </a:lnTo>
                  <a:lnTo>
                    <a:pt x="2991053" y="2715895"/>
                  </a:lnTo>
                  <a:lnTo>
                    <a:pt x="2991053" y="2235543"/>
                  </a:lnTo>
                  <a:close/>
                </a:path>
                <a:path w="2991484" h="3378835">
                  <a:moveTo>
                    <a:pt x="2991066" y="3333204"/>
                  </a:moveTo>
                  <a:lnTo>
                    <a:pt x="2986240" y="3338576"/>
                  </a:lnTo>
                  <a:lnTo>
                    <a:pt x="2801937" y="3133242"/>
                  </a:lnTo>
                  <a:lnTo>
                    <a:pt x="2765958" y="3093148"/>
                  </a:lnTo>
                  <a:lnTo>
                    <a:pt x="2545664" y="3338576"/>
                  </a:lnTo>
                  <a:lnTo>
                    <a:pt x="2361349" y="3133242"/>
                  </a:lnTo>
                  <a:lnTo>
                    <a:pt x="2325370" y="3093148"/>
                  </a:lnTo>
                  <a:lnTo>
                    <a:pt x="2105088" y="3338576"/>
                  </a:lnTo>
                  <a:lnTo>
                    <a:pt x="1920760" y="3133242"/>
                  </a:lnTo>
                  <a:lnTo>
                    <a:pt x="1884768" y="3093148"/>
                  </a:lnTo>
                  <a:lnTo>
                    <a:pt x="1664474" y="3338576"/>
                  </a:lnTo>
                  <a:lnTo>
                    <a:pt x="1480159" y="3133242"/>
                  </a:lnTo>
                  <a:lnTo>
                    <a:pt x="1444180" y="3093148"/>
                  </a:lnTo>
                  <a:lnTo>
                    <a:pt x="1223899" y="3338576"/>
                  </a:lnTo>
                  <a:lnTo>
                    <a:pt x="1039583" y="3133242"/>
                  </a:lnTo>
                  <a:lnTo>
                    <a:pt x="1003604" y="3093148"/>
                  </a:lnTo>
                  <a:lnTo>
                    <a:pt x="783323" y="3338576"/>
                  </a:lnTo>
                  <a:lnTo>
                    <a:pt x="599008" y="3133242"/>
                  </a:lnTo>
                  <a:lnTo>
                    <a:pt x="563029" y="3093148"/>
                  </a:lnTo>
                  <a:lnTo>
                    <a:pt x="342709" y="3338576"/>
                  </a:lnTo>
                  <a:lnTo>
                    <a:pt x="158407" y="3133242"/>
                  </a:lnTo>
                  <a:lnTo>
                    <a:pt x="122428" y="3093148"/>
                  </a:lnTo>
                  <a:lnTo>
                    <a:pt x="12" y="3229533"/>
                  </a:lnTo>
                  <a:lnTo>
                    <a:pt x="12" y="3269615"/>
                  </a:lnTo>
                  <a:lnTo>
                    <a:pt x="122428" y="3133242"/>
                  </a:lnTo>
                  <a:lnTo>
                    <a:pt x="342709" y="3378657"/>
                  </a:lnTo>
                  <a:lnTo>
                    <a:pt x="378688" y="3338576"/>
                  </a:lnTo>
                  <a:lnTo>
                    <a:pt x="563029" y="3133242"/>
                  </a:lnTo>
                  <a:lnTo>
                    <a:pt x="783323" y="3378657"/>
                  </a:lnTo>
                  <a:lnTo>
                    <a:pt x="819289" y="3338576"/>
                  </a:lnTo>
                  <a:lnTo>
                    <a:pt x="1003604" y="3133242"/>
                  </a:lnTo>
                  <a:lnTo>
                    <a:pt x="1223899" y="3378657"/>
                  </a:lnTo>
                  <a:lnTo>
                    <a:pt x="1259865" y="3338576"/>
                  </a:lnTo>
                  <a:lnTo>
                    <a:pt x="1444180" y="3133242"/>
                  </a:lnTo>
                  <a:lnTo>
                    <a:pt x="1664474" y="3378657"/>
                  </a:lnTo>
                  <a:lnTo>
                    <a:pt x="1700453" y="3338576"/>
                  </a:lnTo>
                  <a:lnTo>
                    <a:pt x="1884768" y="3133242"/>
                  </a:lnTo>
                  <a:lnTo>
                    <a:pt x="2105088" y="3378657"/>
                  </a:lnTo>
                  <a:lnTo>
                    <a:pt x="2141055" y="3338576"/>
                  </a:lnTo>
                  <a:lnTo>
                    <a:pt x="2325370" y="3133242"/>
                  </a:lnTo>
                  <a:lnTo>
                    <a:pt x="2545664" y="3378657"/>
                  </a:lnTo>
                  <a:lnTo>
                    <a:pt x="2581643" y="3338576"/>
                  </a:lnTo>
                  <a:lnTo>
                    <a:pt x="2765958" y="3133242"/>
                  </a:lnTo>
                  <a:lnTo>
                    <a:pt x="2986240" y="3378657"/>
                  </a:lnTo>
                  <a:lnTo>
                    <a:pt x="2991066" y="3373285"/>
                  </a:lnTo>
                  <a:lnTo>
                    <a:pt x="2991066" y="3338576"/>
                  </a:lnTo>
                  <a:lnTo>
                    <a:pt x="2991066" y="3333204"/>
                  </a:lnTo>
                  <a:close/>
                </a:path>
                <a:path w="2991484" h="3378835">
                  <a:moveTo>
                    <a:pt x="2991066" y="2750997"/>
                  </a:moveTo>
                  <a:lnTo>
                    <a:pt x="2986240" y="2756382"/>
                  </a:lnTo>
                  <a:lnTo>
                    <a:pt x="2801937" y="2551049"/>
                  </a:lnTo>
                  <a:lnTo>
                    <a:pt x="2765958" y="2510955"/>
                  </a:lnTo>
                  <a:lnTo>
                    <a:pt x="2545664" y="2756395"/>
                  </a:lnTo>
                  <a:lnTo>
                    <a:pt x="2361349" y="2551049"/>
                  </a:lnTo>
                  <a:lnTo>
                    <a:pt x="2325370" y="2510955"/>
                  </a:lnTo>
                  <a:lnTo>
                    <a:pt x="2105088" y="2756395"/>
                  </a:lnTo>
                  <a:lnTo>
                    <a:pt x="1920748" y="2551049"/>
                  </a:lnTo>
                  <a:lnTo>
                    <a:pt x="1884768" y="2510955"/>
                  </a:lnTo>
                  <a:lnTo>
                    <a:pt x="1664474" y="2756395"/>
                  </a:lnTo>
                  <a:lnTo>
                    <a:pt x="1480159" y="2551049"/>
                  </a:lnTo>
                  <a:lnTo>
                    <a:pt x="1444180" y="2510955"/>
                  </a:lnTo>
                  <a:lnTo>
                    <a:pt x="1223899" y="2756382"/>
                  </a:lnTo>
                  <a:lnTo>
                    <a:pt x="1039583" y="2551049"/>
                  </a:lnTo>
                  <a:lnTo>
                    <a:pt x="1003604" y="2510955"/>
                  </a:lnTo>
                  <a:lnTo>
                    <a:pt x="783323" y="2756395"/>
                  </a:lnTo>
                  <a:lnTo>
                    <a:pt x="599008" y="2551049"/>
                  </a:lnTo>
                  <a:lnTo>
                    <a:pt x="563029" y="2510955"/>
                  </a:lnTo>
                  <a:lnTo>
                    <a:pt x="342709" y="2756395"/>
                  </a:lnTo>
                  <a:lnTo>
                    <a:pt x="158407" y="2551049"/>
                  </a:lnTo>
                  <a:lnTo>
                    <a:pt x="122428" y="2510955"/>
                  </a:lnTo>
                  <a:lnTo>
                    <a:pt x="12" y="2647353"/>
                  </a:lnTo>
                  <a:lnTo>
                    <a:pt x="12" y="2687434"/>
                  </a:lnTo>
                  <a:lnTo>
                    <a:pt x="122428" y="2551049"/>
                  </a:lnTo>
                  <a:lnTo>
                    <a:pt x="342709" y="2796476"/>
                  </a:lnTo>
                  <a:lnTo>
                    <a:pt x="378688" y="2756395"/>
                  </a:lnTo>
                  <a:lnTo>
                    <a:pt x="563029" y="2551049"/>
                  </a:lnTo>
                  <a:lnTo>
                    <a:pt x="783323" y="2796476"/>
                  </a:lnTo>
                  <a:lnTo>
                    <a:pt x="819289" y="2756395"/>
                  </a:lnTo>
                  <a:lnTo>
                    <a:pt x="1003604" y="2551049"/>
                  </a:lnTo>
                  <a:lnTo>
                    <a:pt x="1223899" y="2796476"/>
                  </a:lnTo>
                  <a:lnTo>
                    <a:pt x="1259878" y="2756382"/>
                  </a:lnTo>
                  <a:lnTo>
                    <a:pt x="1444180" y="2551049"/>
                  </a:lnTo>
                  <a:lnTo>
                    <a:pt x="1664474" y="2796476"/>
                  </a:lnTo>
                  <a:lnTo>
                    <a:pt x="1700441" y="2756395"/>
                  </a:lnTo>
                  <a:lnTo>
                    <a:pt x="1884768" y="2551049"/>
                  </a:lnTo>
                  <a:lnTo>
                    <a:pt x="2105088" y="2796476"/>
                  </a:lnTo>
                  <a:lnTo>
                    <a:pt x="2141055" y="2756395"/>
                  </a:lnTo>
                  <a:lnTo>
                    <a:pt x="2325370" y="2551049"/>
                  </a:lnTo>
                  <a:lnTo>
                    <a:pt x="2545664" y="2796476"/>
                  </a:lnTo>
                  <a:lnTo>
                    <a:pt x="2581630" y="2756395"/>
                  </a:lnTo>
                  <a:lnTo>
                    <a:pt x="2765958" y="2551049"/>
                  </a:lnTo>
                  <a:lnTo>
                    <a:pt x="2986240" y="2796476"/>
                  </a:lnTo>
                  <a:lnTo>
                    <a:pt x="2991066" y="2791091"/>
                  </a:lnTo>
                  <a:lnTo>
                    <a:pt x="2991066" y="2756382"/>
                  </a:lnTo>
                  <a:lnTo>
                    <a:pt x="2991066" y="2750997"/>
                  </a:lnTo>
                  <a:close/>
                </a:path>
                <a:path w="2991484" h="3378835">
                  <a:moveTo>
                    <a:pt x="2991066" y="2160486"/>
                  </a:moveTo>
                  <a:lnTo>
                    <a:pt x="2986240" y="2165858"/>
                  </a:lnTo>
                  <a:lnTo>
                    <a:pt x="2801937" y="1960524"/>
                  </a:lnTo>
                  <a:lnTo>
                    <a:pt x="2765958" y="1920430"/>
                  </a:lnTo>
                  <a:lnTo>
                    <a:pt x="2545664" y="2165870"/>
                  </a:lnTo>
                  <a:lnTo>
                    <a:pt x="2361349" y="1960524"/>
                  </a:lnTo>
                  <a:lnTo>
                    <a:pt x="2325370" y="1920430"/>
                  </a:lnTo>
                  <a:lnTo>
                    <a:pt x="2105088" y="2165870"/>
                  </a:lnTo>
                  <a:lnTo>
                    <a:pt x="1920748" y="1960524"/>
                  </a:lnTo>
                  <a:lnTo>
                    <a:pt x="1884768" y="1920430"/>
                  </a:lnTo>
                  <a:lnTo>
                    <a:pt x="1664474" y="2165870"/>
                  </a:lnTo>
                  <a:lnTo>
                    <a:pt x="1480159" y="1960524"/>
                  </a:lnTo>
                  <a:lnTo>
                    <a:pt x="1444180" y="1920430"/>
                  </a:lnTo>
                  <a:lnTo>
                    <a:pt x="1223899" y="2165858"/>
                  </a:lnTo>
                  <a:lnTo>
                    <a:pt x="1039583" y="1960524"/>
                  </a:lnTo>
                  <a:lnTo>
                    <a:pt x="1003604" y="1920430"/>
                  </a:lnTo>
                  <a:lnTo>
                    <a:pt x="783323" y="2165870"/>
                  </a:lnTo>
                  <a:lnTo>
                    <a:pt x="599008" y="1960524"/>
                  </a:lnTo>
                  <a:lnTo>
                    <a:pt x="563029" y="1920430"/>
                  </a:lnTo>
                  <a:lnTo>
                    <a:pt x="342709" y="2165870"/>
                  </a:lnTo>
                  <a:lnTo>
                    <a:pt x="158407" y="1960524"/>
                  </a:lnTo>
                  <a:lnTo>
                    <a:pt x="122428" y="1920430"/>
                  </a:lnTo>
                  <a:lnTo>
                    <a:pt x="12" y="2056828"/>
                  </a:lnTo>
                  <a:lnTo>
                    <a:pt x="12" y="2096909"/>
                  </a:lnTo>
                  <a:lnTo>
                    <a:pt x="122428" y="1960524"/>
                  </a:lnTo>
                  <a:lnTo>
                    <a:pt x="342709" y="2205952"/>
                  </a:lnTo>
                  <a:lnTo>
                    <a:pt x="378688" y="2165870"/>
                  </a:lnTo>
                  <a:lnTo>
                    <a:pt x="563029" y="1960524"/>
                  </a:lnTo>
                  <a:lnTo>
                    <a:pt x="783323" y="2205952"/>
                  </a:lnTo>
                  <a:lnTo>
                    <a:pt x="819289" y="2165870"/>
                  </a:lnTo>
                  <a:lnTo>
                    <a:pt x="1003604" y="1960524"/>
                  </a:lnTo>
                  <a:lnTo>
                    <a:pt x="1223899" y="2205952"/>
                  </a:lnTo>
                  <a:lnTo>
                    <a:pt x="1259878" y="2165858"/>
                  </a:lnTo>
                  <a:lnTo>
                    <a:pt x="1444180" y="1960524"/>
                  </a:lnTo>
                  <a:lnTo>
                    <a:pt x="1664474" y="2205952"/>
                  </a:lnTo>
                  <a:lnTo>
                    <a:pt x="1700441" y="2165870"/>
                  </a:lnTo>
                  <a:lnTo>
                    <a:pt x="1884768" y="1960524"/>
                  </a:lnTo>
                  <a:lnTo>
                    <a:pt x="2105088" y="2205952"/>
                  </a:lnTo>
                  <a:lnTo>
                    <a:pt x="2141055" y="2165870"/>
                  </a:lnTo>
                  <a:lnTo>
                    <a:pt x="2325370" y="1960524"/>
                  </a:lnTo>
                  <a:lnTo>
                    <a:pt x="2545664" y="2205952"/>
                  </a:lnTo>
                  <a:lnTo>
                    <a:pt x="2581630" y="2165870"/>
                  </a:lnTo>
                  <a:lnTo>
                    <a:pt x="2765958" y="1960524"/>
                  </a:lnTo>
                  <a:lnTo>
                    <a:pt x="2986240" y="2205952"/>
                  </a:lnTo>
                  <a:lnTo>
                    <a:pt x="2991066" y="2200579"/>
                  </a:lnTo>
                  <a:lnTo>
                    <a:pt x="2991066" y="2165858"/>
                  </a:lnTo>
                  <a:lnTo>
                    <a:pt x="2991066" y="2160486"/>
                  </a:lnTo>
                  <a:close/>
                </a:path>
              </a:pathLst>
            </a:custGeom>
            <a:solidFill>
              <a:srgbClr val="8AA1AD">
                <a:alpha val="3999"/>
              </a:srgbClr>
            </a:solidFill>
          </p:spPr>
          <p:txBody>
            <a:bodyPr wrap="square" lIns="0" tIns="0" rIns="0" bIns="0" rtlCol="0"/>
            <a:lstStyle/>
            <a:p>
              <a:pPr defTabSz="916137">
                <a:buClrTx/>
              </a:pPr>
              <a:endParaRPr sz="1803" kern="1200">
                <a:solidFill>
                  <a:prstClr val="black"/>
                </a:solidFill>
                <a:latin typeface="Calibri"/>
                <a:ea typeface="+mn-ea"/>
                <a:cs typeface="+mn-cs"/>
              </a:endParaRPr>
            </a:p>
          </p:txBody>
        </p:sp>
      </p:grpSp>
      <p:grpSp>
        <p:nvGrpSpPr>
          <p:cNvPr id="23" name="object 23">
            <a:extLst>
              <a:ext uri="{FF2B5EF4-FFF2-40B4-BE49-F238E27FC236}">
                <a16:creationId xmlns:a16="http://schemas.microsoft.com/office/drawing/2014/main" id="{CB3EC390-A4A7-6B3A-26A5-B3442EA8C497}"/>
              </a:ext>
            </a:extLst>
          </p:cNvPr>
          <p:cNvGrpSpPr/>
          <p:nvPr/>
        </p:nvGrpSpPr>
        <p:grpSpPr>
          <a:xfrm>
            <a:off x="1414" y="6657705"/>
            <a:ext cx="12191081" cy="195307"/>
            <a:chOff x="0" y="6645376"/>
            <a:chExt cx="12168505" cy="194945"/>
          </a:xfrm>
        </p:grpSpPr>
        <p:sp>
          <p:nvSpPr>
            <p:cNvPr id="24" name="object 24">
              <a:extLst>
                <a:ext uri="{FF2B5EF4-FFF2-40B4-BE49-F238E27FC236}">
                  <a16:creationId xmlns:a16="http://schemas.microsoft.com/office/drawing/2014/main" id="{F09AE043-437D-197A-6B82-8733785E7347}"/>
                </a:ext>
              </a:extLst>
            </p:cNvPr>
            <p:cNvSpPr/>
            <p:nvPr/>
          </p:nvSpPr>
          <p:spPr>
            <a:xfrm>
              <a:off x="0" y="6645376"/>
              <a:ext cx="4043045" cy="194945"/>
            </a:xfrm>
            <a:custGeom>
              <a:avLst/>
              <a:gdLst/>
              <a:ahLst/>
              <a:cxnLst/>
              <a:rect l="l" t="t" r="r" b="b"/>
              <a:pathLst>
                <a:path w="4043045" h="194945">
                  <a:moveTo>
                    <a:pt x="4042486" y="0"/>
                  </a:moveTo>
                  <a:lnTo>
                    <a:pt x="0" y="0"/>
                  </a:lnTo>
                  <a:lnTo>
                    <a:pt x="0" y="194627"/>
                  </a:lnTo>
                  <a:lnTo>
                    <a:pt x="4042486" y="194627"/>
                  </a:lnTo>
                  <a:lnTo>
                    <a:pt x="4042486" y="0"/>
                  </a:lnTo>
                  <a:close/>
                </a:path>
              </a:pathLst>
            </a:custGeom>
            <a:solidFill>
              <a:srgbClr val="2C5CA9"/>
            </a:solidFill>
          </p:spPr>
          <p:txBody>
            <a:bodyPr wrap="square" lIns="0" tIns="0" rIns="0" bIns="0" rtlCol="0"/>
            <a:lstStyle/>
            <a:p>
              <a:pPr defTabSz="916137">
                <a:buClrTx/>
              </a:pPr>
              <a:endParaRPr sz="1803" kern="1200">
                <a:solidFill>
                  <a:prstClr val="black"/>
                </a:solidFill>
                <a:latin typeface="Calibri"/>
                <a:ea typeface="+mn-ea"/>
                <a:cs typeface="+mn-cs"/>
              </a:endParaRPr>
            </a:p>
          </p:txBody>
        </p:sp>
        <p:sp>
          <p:nvSpPr>
            <p:cNvPr id="25" name="object 25">
              <a:extLst>
                <a:ext uri="{FF2B5EF4-FFF2-40B4-BE49-F238E27FC236}">
                  <a16:creationId xmlns:a16="http://schemas.microsoft.com/office/drawing/2014/main" id="{208A4CD4-AF90-A3F5-7997-84239511D6F9}"/>
                </a:ext>
              </a:extLst>
            </p:cNvPr>
            <p:cNvSpPr/>
            <p:nvPr/>
          </p:nvSpPr>
          <p:spPr>
            <a:xfrm>
              <a:off x="4042486" y="6645376"/>
              <a:ext cx="4068445" cy="194945"/>
            </a:xfrm>
            <a:custGeom>
              <a:avLst/>
              <a:gdLst/>
              <a:ahLst/>
              <a:cxnLst/>
              <a:rect l="l" t="t" r="r" b="b"/>
              <a:pathLst>
                <a:path w="4068445" h="194945">
                  <a:moveTo>
                    <a:pt x="4068229" y="0"/>
                  </a:moveTo>
                  <a:lnTo>
                    <a:pt x="0" y="0"/>
                  </a:lnTo>
                  <a:lnTo>
                    <a:pt x="0" y="194627"/>
                  </a:lnTo>
                  <a:lnTo>
                    <a:pt x="4068229" y="194627"/>
                  </a:lnTo>
                  <a:lnTo>
                    <a:pt x="4068229" y="0"/>
                  </a:lnTo>
                  <a:close/>
                </a:path>
              </a:pathLst>
            </a:custGeom>
            <a:solidFill>
              <a:srgbClr val="149ED9"/>
            </a:solidFill>
          </p:spPr>
          <p:txBody>
            <a:bodyPr wrap="square" lIns="0" tIns="0" rIns="0" bIns="0" rtlCol="0"/>
            <a:lstStyle/>
            <a:p>
              <a:pPr defTabSz="916137">
                <a:buClrTx/>
              </a:pPr>
              <a:endParaRPr sz="1803" kern="1200">
                <a:solidFill>
                  <a:prstClr val="black"/>
                </a:solidFill>
                <a:latin typeface="Calibri"/>
                <a:ea typeface="+mn-ea"/>
                <a:cs typeface="+mn-cs"/>
              </a:endParaRPr>
            </a:p>
          </p:txBody>
        </p:sp>
        <p:sp>
          <p:nvSpPr>
            <p:cNvPr id="26" name="object 26">
              <a:extLst>
                <a:ext uri="{FF2B5EF4-FFF2-40B4-BE49-F238E27FC236}">
                  <a16:creationId xmlns:a16="http://schemas.microsoft.com/office/drawing/2014/main" id="{5F5696A4-AB28-6ACD-C6F2-9023DBC8FB13}"/>
                </a:ext>
              </a:extLst>
            </p:cNvPr>
            <p:cNvSpPr/>
            <p:nvPr/>
          </p:nvSpPr>
          <p:spPr>
            <a:xfrm>
              <a:off x="8110715" y="6645376"/>
              <a:ext cx="4057650" cy="194945"/>
            </a:xfrm>
            <a:custGeom>
              <a:avLst/>
              <a:gdLst/>
              <a:ahLst/>
              <a:cxnLst/>
              <a:rect l="l" t="t" r="r" b="b"/>
              <a:pathLst>
                <a:path w="4057650" h="194945">
                  <a:moveTo>
                    <a:pt x="4057269" y="0"/>
                  </a:moveTo>
                  <a:lnTo>
                    <a:pt x="0" y="0"/>
                  </a:lnTo>
                  <a:lnTo>
                    <a:pt x="0" y="194627"/>
                  </a:lnTo>
                  <a:lnTo>
                    <a:pt x="4057269" y="194627"/>
                  </a:lnTo>
                  <a:lnTo>
                    <a:pt x="4057269" y="0"/>
                  </a:lnTo>
                  <a:close/>
                </a:path>
              </a:pathLst>
            </a:custGeom>
            <a:solidFill>
              <a:srgbClr val="F8D10A"/>
            </a:solidFill>
          </p:spPr>
          <p:txBody>
            <a:bodyPr wrap="square" lIns="0" tIns="0" rIns="0" bIns="0" rtlCol="0"/>
            <a:lstStyle/>
            <a:p>
              <a:pPr defTabSz="916137">
                <a:buClrTx/>
              </a:pPr>
              <a:endParaRPr sz="1803" kern="1200">
                <a:solidFill>
                  <a:prstClr val="black"/>
                </a:solidFill>
                <a:latin typeface="Calibri"/>
                <a:ea typeface="+mn-ea"/>
                <a:cs typeface="+mn-cs"/>
              </a:endParaRPr>
            </a:p>
          </p:txBody>
        </p:sp>
      </p:grpSp>
      <p:pic>
        <p:nvPicPr>
          <p:cNvPr id="32" name="object 32">
            <a:extLst>
              <a:ext uri="{FF2B5EF4-FFF2-40B4-BE49-F238E27FC236}">
                <a16:creationId xmlns:a16="http://schemas.microsoft.com/office/drawing/2014/main" id="{5B6FCE86-2778-D252-2370-1E4C53B7017B}"/>
              </a:ext>
            </a:extLst>
          </p:cNvPr>
          <p:cNvPicPr/>
          <p:nvPr/>
        </p:nvPicPr>
        <p:blipFill>
          <a:blip r:embed="rId2" cstate="print"/>
          <a:stretch>
            <a:fillRect/>
          </a:stretch>
        </p:blipFill>
        <p:spPr>
          <a:xfrm>
            <a:off x="294056" y="146321"/>
            <a:ext cx="1053887" cy="1181734"/>
          </a:xfrm>
          <a:prstGeom prst="rect">
            <a:avLst/>
          </a:prstGeom>
        </p:spPr>
      </p:pic>
      <p:sp>
        <p:nvSpPr>
          <p:cNvPr id="33" name="object 33">
            <a:extLst>
              <a:ext uri="{FF2B5EF4-FFF2-40B4-BE49-F238E27FC236}">
                <a16:creationId xmlns:a16="http://schemas.microsoft.com/office/drawing/2014/main" id="{6E8ED89C-D402-8A81-872C-1B1CCB0A87E8}"/>
              </a:ext>
            </a:extLst>
          </p:cNvPr>
          <p:cNvSpPr txBox="1"/>
          <p:nvPr/>
        </p:nvSpPr>
        <p:spPr>
          <a:xfrm>
            <a:off x="352436" y="1403387"/>
            <a:ext cx="946633" cy="141005"/>
          </a:xfrm>
          <a:prstGeom prst="rect">
            <a:avLst/>
          </a:prstGeom>
        </p:spPr>
        <p:txBody>
          <a:bodyPr vert="horz" wrap="square" lIns="0" tIns="17177" rIns="0" bIns="0" rtlCol="0">
            <a:spAutoFit/>
          </a:bodyPr>
          <a:lstStyle/>
          <a:p>
            <a:pPr marL="12724" defTabSz="916137">
              <a:spcBef>
                <a:spcPts val="135"/>
              </a:spcBef>
              <a:buClrTx/>
            </a:pPr>
            <a:r>
              <a:rPr sz="802" b="1" kern="1200" spc="-55" dirty="0">
                <a:solidFill>
                  <a:prstClr val="black"/>
                </a:solidFill>
                <a:latin typeface="Trebuchet MS"/>
                <a:ea typeface="+mn-ea"/>
                <a:cs typeface="Trebuchet MS"/>
              </a:rPr>
              <a:t>REPUBLIC</a:t>
            </a:r>
            <a:r>
              <a:rPr sz="802" b="1" kern="1200" spc="-75" dirty="0">
                <a:solidFill>
                  <a:prstClr val="black"/>
                </a:solidFill>
                <a:latin typeface="Trebuchet MS"/>
                <a:ea typeface="+mn-ea"/>
                <a:cs typeface="Trebuchet MS"/>
              </a:rPr>
              <a:t> </a:t>
            </a:r>
            <a:r>
              <a:rPr sz="802" b="1" kern="1200" spc="-90" dirty="0">
                <a:solidFill>
                  <a:prstClr val="black"/>
                </a:solidFill>
                <a:latin typeface="Trebuchet MS"/>
                <a:ea typeface="+mn-ea"/>
                <a:cs typeface="Trebuchet MS"/>
              </a:rPr>
              <a:t>OF</a:t>
            </a:r>
            <a:r>
              <a:rPr sz="802" b="1" kern="1200" spc="-75" dirty="0">
                <a:solidFill>
                  <a:prstClr val="black"/>
                </a:solidFill>
                <a:latin typeface="Trebuchet MS"/>
                <a:ea typeface="+mn-ea"/>
                <a:cs typeface="Trebuchet MS"/>
              </a:rPr>
              <a:t> </a:t>
            </a:r>
            <a:r>
              <a:rPr sz="802" b="1" kern="1200" spc="-65" dirty="0">
                <a:solidFill>
                  <a:prstClr val="black"/>
                </a:solidFill>
                <a:latin typeface="Trebuchet MS"/>
                <a:ea typeface="+mn-ea"/>
                <a:cs typeface="Trebuchet MS"/>
              </a:rPr>
              <a:t>RWANDA</a:t>
            </a:r>
            <a:endParaRPr sz="802" kern="1200" dirty="0">
              <a:solidFill>
                <a:prstClr val="black"/>
              </a:solidFill>
              <a:latin typeface="Trebuchet MS"/>
              <a:ea typeface="+mn-ea"/>
              <a:cs typeface="Trebuchet MS"/>
            </a:endParaRPr>
          </a:p>
        </p:txBody>
      </p:sp>
      <p:sp>
        <p:nvSpPr>
          <p:cNvPr id="37" name="Title 1">
            <a:extLst>
              <a:ext uri="{FF2B5EF4-FFF2-40B4-BE49-F238E27FC236}">
                <a16:creationId xmlns:a16="http://schemas.microsoft.com/office/drawing/2014/main" id="{AA964A0F-1358-A18D-D62F-CC1368A70120}"/>
              </a:ext>
            </a:extLst>
          </p:cNvPr>
          <p:cNvSpPr>
            <a:spLocks noGrp="1"/>
          </p:cNvSpPr>
          <p:nvPr>
            <p:ph type="title" idx="4294967295"/>
          </p:nvPr>
        </p:nvSpPr>
        <p:spPr>
          <a:xfrm>
            <a:off x="294056" y="1942005"/>
            <a:ext cx="11282736" cy="677108"/>
          </a:xfrm>
          <a:prstGeom prst="rect">
            <a:avLst/>
          </a:prstGeom>
        </p:spPr>
        <p:txBody>
          <a:bodyPr/>
          <a:lstStyle/>
          <a:p>
            <a:pPr marL="3588205" marR="1495085" algn="l" rtl="0">
              <a:spcBef>
                <a:spcPts val="90"/>
              </a:spcBef>
            </a:pPr>
            <a:r>
              <a:rPr lang="en-US" sz="4400" kern="1200" spc="-410" dirty="0">
                <a:solidFill>
                  <a:srgbClr val="135DAB"/>
                </a:solidFill>
                <a:latin typeface="Bahnschrift" panose="020B0502040204020203" pitchFamily="34" charset="0"/>
                <a:ea typeface="+mn-ea"/>
                <a:cs typeface="Trebuchet MS"/>
              </a:rPr>
              <a:t>Real Economic Activities </a:t>
            </a:r>
          </a:p>
        </p:txBody>
      </p:sp>
      <p:sp>
        <p:nvSpPr>
          <p:cNvPr id="22" name="Google Shape;31;p5">
            <a:extLst>
              <a:ext uri="{FF2B5EF4-FFF2-40B4-BE49-F238E27FC236}">
                <a16:creationId xmlns:a16="http://schemas.microsoft.com/office/drawing/2014/main" id="{F57CF44A-5B01-6A10-23C3-E3B78A5D8B8E}"/>
              </a:ext>
            </a:extLst>
          </p:cNvPr>
          <p:cNvSpPr txBox="1">
            <a:spLocks noGrp="1"/>
          </p:cNvSpPr>
          <p:nvPr>
            <p:ph type="body" idx="4294967295"/>
          </p:nvPr>
        </p:nvSpPr>
        <p:spPr>
          <a:xfrm>
            <a:off x="4356171" y="6033477"/>
            <a:ext cx="7786820" cy="831794"/>
          </a:xfrm>
          <a:prstGeom prst="rect">
            <a:avLst/>
          </a:prstGeom>
        </p:spPr>
        <p:txBody>
          <a:bodyPr spcFirstLastPara="1" vert="horz" wrap="square" lIns="91595" tIns="45785" rIns="91595" bIns="45785" numCol="1" anchor="t" anchorCtr="0" compatLnSpc="1">
            <a:prstTxWarp prst="textNoShape">
              <a:avLst/>
            </a:prstTxWarp>
            <a:noAutofit/>
          </a:bodyPr>
          <a:lstStyle/>
          <a:p>
            <a:pPr algn="r"/>
            <a:r>
              <a:rPr lang="en-US" sz="1803" b="1" dirty="0">
                <a:latin typeface="Bahnschrift" panose="020B0502040204020203" pitchFamily="34" charset="0"/>
              </a:rPr>
              <a:t>Macro - OCE</a:t>
            </a:r>
          </a:p>
          <a:p>
            <a:pPr algn="r"/>
            <a:r>
              <a:rPr lang="en-US" sz="1803" b="1" dirty="0">
                <a:latin typeface="Bahnschrift" panose="020B0502040204020203" pitchFamily="34" charset="0"/>
              </a:rPr>
              <a:t>Ministry of Finance and Economic Planning (MINECOFIN)</a:t>
            </a:r>
            <a:endParaRPr sz="1803" b="1" dirty="0">
              <a:latin typeface="Bahnschrift" panose="020B0502040204020203" pitchFamily="34" charset="0"/>
            </a:endParaRPr>
          </a:p>
        </p:txBody>
      </p:sp>
    </p:spTree>
    <p:extLst>
      <p:ext uri="{BB962C8B-B14F-4D97-AF65-F5344CB8AC3E}">
        <p14:creationId xmlns:p14="http://schemas.microsoft.com/office/powerpoint/2010/main" val="2171801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676" y="168640"/>
            <a:ext cx="10485872" cy="719913"/>
          </a:xfrm>
        </p:spPr>
        <p:txBody>
          <a:bodyPr>
            <a:normAutofit/>
          </a:bodyPr>
          <a:lstStyle/>
          <a:p>
            <a:r>
              <a:rPr lang="en-US" sz="3000" spc="-409" dirty="0">
                <a:solidFill>
                  <a:srgbClr val="135DAB"/>
                </a:solidFill>
                <a:latin typeface="Verdana" panose="020B0604030504040204" pitchFamily="34" charset="0"/>
                <a:ea typeface="Verdana" panose="020B0604030504040204" pitchFamily="34" charset="0"/>
                <a:cs typeface="Trebuchet MS"/>
              </a:rPr>
              <a:t>Sensitivity Analysis-Cost and Risks</a:t>
            </a:r>
            <a:endParaRPr lang="en-US" sz="3000" dirty="0">
              <a:solidFill>
                <a:schemeClr val="accent6">
                  <a:lumMod val="75000"/>
                </a:schemeClr>
              </a:solidFill>
              <a:latin typeface="Verdana" panose="020B0604030504040204" pitchFamily="34" charset="0"/>
              <a:ea typeface="Verdana" panose="020B0604030504040204" pitchFamily="34" charset="0"/>
              <a:cs typeface="Arial" panose="020B0604020202020204" pitchFamily="34" charset="0"/>
            </a:endParaRPr>
          </a:p>
        </p:txBody>
      </p:sp>
      <p:sp>
        <p:nvSpPr>
          <p:cNvPr id="22" name="Rectangle 21"/>
          <p:cNvSpPr/>
          <p:nvPr/>
        </p:nvSpPr>
        <p:spPr>
          <a:xfrm>
            <a:off x="141373" y="5184851"/>
            <a:ext cx="11836391" cy="1585338"/>
          </a:xfrm>
          <a:prstGeom prst="rect">
            <a:avLst/>
          </a:prstGeom>
          <a:ln>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marL="285692" indent="-285692" algn="just" defTabSz="914214">
              <a:buFont typeface="Wingdings" panose="05000000000000000000" pitchFamily="2" charset="2"/>
              <a:buChar char="q"/>
              <a:defRPr/>
            </a:pPr>
            <a:r>
              <a:rPr lang="en-US" sz="1703"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The latest MTDS shows a rise in interest payments as a share of GDP due to a liability management exercise that aimed at retiring some short-term debt and converting others into long-term debt to mitigate refinancing risks.</a:t>
            </a:r>
          </a:p>
          <a:p>
            <a:pPr algn="just" defTabSz="914214">
              <a:defRPr/>
            </a:pPr>
            <a:endParaRPr lang="en-US" sz="1703" dirty="0">
              <a:solidFill>
                <a:srgbClr val="1F497D"/>
              </a:solidFill>
              <a:latin typeface="Times New Roman" panose="02020603050405020304" pitchFamily="18" charset="0"/>
              <a:ea typeface="Calibri" panose="020F0502020204030204" pitchFamily="34" charset="0"/>
              <a:cs typeface="Times New Roman" panose="02020603050405020304" pitchFamily="18" charset="0"/>
            </a:endParaRPr>
          </a:p>
          <a:p>
            <a:pPr marL="285692" indent="-285692" algn="just" defTabSz="914214">
              <a:buFont typeface="Wingdings" panose="05000000000000000000" pitchFamily="2" charset="2"/>
              <a:buChar char="q"/>
              <a:defRPr/>
            </a:pPr>
            <a:r>
              <a:rPr lang="en-US" sz="1703"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On the other hand, risk indicators have all improved due to the country's continued leverage of a large pool of concessional financing from development partners.</a:t>
            </a:r>
          </a:p>
        </p:txBody>
      </p:sp>
      <p:graphicFrame>
        <p:nvGraphicFramePr>
          <p:cNvPr id="3" name="Table 2">
            <a:extLst>
              <a:ext uri="{FF2B5EF4-FFF2-40B4-BE49-F238E27FC236}">
                <a16:creationId xmlns:a16="http://schemas.microsoft.com/office/drawing/2014/main" id="{E7C12061-4ED6-2820-8CCF-E5F0DF897D83}"/>
              </a:ext>
            </a:extLst>
          </p:cNvPr>
          <p:cNvGraphicFramePr>
            <a:graphicFrameLocks noGrp="1"/>
          </p:cNvGraphicFramePr>
          <p:nvPr/>
        </p:nvGraphicFramePr>
        <p:xfrm>
          <a:off x="141373" y="1444125"/>
          <a:ext cx="11603887" cy="3530223"/>
        </p:xfrm>
        <a:graphic>
          <a:graphicData uri="http://schemas.openxmlformats.org/drawingml/2006/table">
            <a:tbl>
              <a:tblPr/>
              <a:tblGrid>
                <a:gridCol w="2077391">
                  <a:extLst>
                    <a:ext uri="{9D8B030D-6E8A-4147-A177-3AD203B41FA5}">
                      <a16:colId xmlns:a16="http://schemas.microsoft.com/office/drawing/2014/main" val="2199860959"/>
                    </a:ext>
                  </a:extLst>
                </a:gridCol>
                <a:gridCol w="2077391">
                  <a:extLst>
                    <a:ext uri="{9D8B030D-6E8A-4147-A177-3AD203B41FA5}">
                      <a16:colId xmlns:a16="http://schemas.microsoft.com/office/drawing/2014/main" val="2793213867"/>
                    </a:ext>
                  </a:extLst>
                </a:gridCol>
                <a:gridCol w="1020257">
                  <a:extLst>
                    <a:ext uri="{9D8B030D-6E8A-4147-A177-3AD203B41FA5}">
                      <a16:colId xmlns:a16="http://schemas.microsoft.com/office/drawing/2014/main" val="2951540257"/>
                    </a:ext>
                  </a:extLst>
                </a:gridCol>
                <a:gridCol w="971088">
                  <a:extLst>
                    <a:ext uri="{9D8B030D-6E8A-4147-A177-3AD203B41FA5}">
                      <a16:colId xmlns:a16="http://schemas.microsoft.com/office/drawing/2014/main" val="3986601608"/>
                    </a:ext>
                  </a:extLst>
                </a:gridCol>
                <a:gridCol w="958796">
                  <a:extLst>
                    <a:ext uri="{9D8B030D-6E8A-4147-A177-3AD203B41FA5}">
                      <a16:colId xmlns:a16="http://schemas.microsoft.com/office/drawing/2014/main" val="3266780545"/>
                    </a:ext>
                  </a:extLst>
                </a:gridCol>
                <a:gridCol w="958796">
                  <a:extLst>
                    <a:ext uri="{9D8B030D-6E8A-4147-A177-3AD203B41FA5}">
                      <a16:colId xmlns:a16="http://schemas.microsoft.com/office/drawing/2014/main" val="1783245089"/>
                    </a:ext>
                  </a:extLst>
                </a:gridCol>
                <a:gridCol w="885042">
                  <a:extLst>
                    <a:ext uri="{9D8B030D-6E8A-4147-A177-3AD203B41FA5}">
                      <a16:colId xmlns:a16="http://schemas.microsoft.com/office/drawing/2014/main" val="2563368500"/>
                    </a:ext>
                  </a:extLst>
                </a:gridCol>
                <a:gridCol w="1327563">
                  <a:extLst>
                    <a:ext uri="{9D8B030D-6E8A-4147-A177-3AD203B41FA5}">
                      <a16:colId xmlns:a16="http://schemas.microsoft.com/office/drawing/2014/main" val="1187252411"/>
                    </a:ext>
                  </a:extLst>
                </a:gridCol>
                <a:gridCol w="1327563">
                  <a:extLst>
                    <a:ext uri="{9D8B030D-6E8A-4147-A177-3AD203B41FA5}">
                      <a16:colId xmlns:a16="http://schemas.microsoft.com/office/drawing/2014/main" val="3249518799"/>
                    </a:ext>
                  </a:extLst>
                </a:gridCol>
              </a:tblGrid>
              <a:tr h="198600">
                <a:tc gridSpan="2">
                  <a:txBody>
                    <a:bodyPr/>
                    <a:lstStyle/>
                    <a:p>
                      <a:pPr algn="ctr" rtl="0" fontAlgn="ctr"/>
                      <a:r>
                        <a:rPr lang="en-US" sz="1000" b="0" i="0" u="none" strike="noStrike">
                          <a:solidFill>
                            <a:srgbClr val="FFFFFF"/>
                          </a:solidFill>
                          <a:effectLst/>
                          <a:latin typeface="Cambria" panose="02040503050406030204" pitchFamily="18" charset="0"/>
                        </a:rPr>
                        <a:t>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97D"/>
                    </a:solidFill>
                  </a:tcPr>
                </a:tc>
                <a:tc hMerge="1">
                  <a:txBody>
                    <a:bodyPr/>
                    <a:lstStyle/>
                    <a:p>
                      <a:endParaRPr lang="en-US"/>
                    </a:p>
                  </a:txBody>
                  <a:tcPr/>
                </a:tc>
                <a:tc gridSpan="3">
                  <a:txBody>
                    <a:bodyPr/>
                    <a:lstStyle/>
                    <a:p>
                      <a:pPr algn="ctr" rtl="0" fontAlgn="ctr"/>
                      <a:r>
                        <a:rPr lang="en-US" sz="1000" b="0" i="0" u="none" strike="noStrike">
                          <a:solidFill>
                            <a:srgbClr val="FFFFFF"/>
                          </a:solidFill>
                          <a:effectLst/>
                          <a:latin typeface="Cambria" panose="02040503050406030204" pitchFamily="18" charset="0"/>
                        </a:rPr>
                        <a:t>June, 2023</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97D"/>
                    </a:solidFill>
                  </a:tcPr>
                </a:tc>
                <a:tc hMerge="1">
                  <a:txBody>
                    <a:bodyPr/>
                    <a:lstStyle/>
                    <a:p>
                      <a:endParaRPr lang="en-US"/>
                    </a:p>
                  </a:txBody>
                  <a:tcPr/>
                </a:tc>
                <a:tc hMerge="1">
                  <a:txBody>
                    <a:bodyPr/>
                    <a:lstStyle/>
                    <a:p>
                      <a:endParaRPr lang="en-US"/>
                    </a:p>
                  </a:txBody>
                  <a:tcPr/>
                </a:tc>
                <a:tc gridSpan="3">
                  <a:txBody>
                    <a:bodyPr/>
                    <a:lstStyle/>
                    <a:p>
                      <a:pPr algn="ctr" rtl="0" fontAlgn="ctr"/>
                      <a:r>
                        <a:rPr lang="en-US" sz="1000" b="0" i="0" u="none" strike="noStrike">
                          <a:solidFill>
                            <a:srgbClr val="FFFFFF"/>
                          </a:solidFill>
                          <a:effectLst/>
                          <a:latin typeface="Cambria" panose="02040503050406030204" pitchFamily="18" charset="0"/>
                        </a:rPr>
                        <a:t>June, 2024</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97D"/>
                    </a:solidFill>
                  </a:tcPr>
                </a:tc>
                <a:tc hMerge="1">
                  <a:txBody>
                    <a:bodyPr/>
                    <a:lstStyle/>
                    <a:p>
                      <a:endParaRPr lang="en-US"/>
                    </a:p>
                  </a:txBody>
                  <a:tcPr/>
                </a:tc>
                <a:tc hMerge="1">
                  <a:txBody>
                    <a:bodyPr/>
                    <a:lstStyle/>
                    <a:p>
                      <a:endParaRPr lang="en-US"/>
                    </a:p>
                  </a:txBody>
                  <a:tcPr/>
                </a:tc>
                <a:tc>
                  <a:txBody>
                    <a:bodyPr/>
                    <a:lstStyle/>
                    <a:p>
                      <a:pPr algn="l" rtl="0" fontAlgn="ctr"/>
                      <a:r>
                        <a:rPr lang="en-US" sz="1000" b="0" i="0" u="none" strike="noStrike">
                          <a:solidFill>
                            <a:srgbClr val="FFFFFF"/>
                          </a:solidFill>
                          <a:effectLst/>
                          <a:latin typeface="Cambria" panose="02040503050406030204" pitchFamily="18" charset="0"/>
                        </a:rPr>
                        <a:t>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97D"/>
                    </a:solidFill>
                  </a:tcPr>
                </a:tc>
                <a:extLst>
                  <a:ext uri="{0D108BD9-81ED-4DB2-BD59-A6C34878D82A}">
                    <a16:rowId xmlns:a16="http://schemas.microsoft.com/office/drawing/2014/main" val="2108509878"/>
                  </a:ext>
                </a:extLst>
              </a:tr>
              <a:tr h="337620">
                <a:tc gridSpan="2">
                  <a:txBody>
                    <a:bodyPr/>
                    <a:lstStyle/>
                    <a:p>
                      <a:pPr algn="l" rtl="0" fontAlgn="ctr"/>
                      <a:r>
                        <a:rPr lang="en-US" sz="1000" b="1" i="0" u="none" strike="noStrike">
                          <a:solidFill>
                            <a:srgbClr val="000000"/>
                          </a:solidFill>
                          <a:effectLst/>
                          <a:latin typeface="Cambria" panose="02040503050406030204" pitchFamily="18" charset="0"/>
                        </a:rPr>
                        <a:t>Risk Indicators</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a:txBody>
                    <a:bodyPr/>
                    <a:lstStyle/>
                    <a:p>
                      <a:pPr algn="ctr" rtl="0" fontAlgn="ctr"/>
                      <a:r>
                        <a:rPr lang="en-US" sz="1000" b="1" i="0" u="none" strike="noStrike">
                          <a:solidFill>
                            <a:srgbClr val="000000"/>
                          </a:solidFill>
                          <a:effectLst/>
                          <a:latin typeface="Cambria" panose="02040503050406030204" pitchFamily="18" charset="0"/>
                        </a:rPr>
                        <a:t>External Debt</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Cambria" panose="02040503050406030204" pitchFamily="18" charset="0"/>
                        </a:rPr>
                        <a:t>Domestic Debt</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Cambria" panose="02040503050406030204" pitchFamily="18" charset="0"/>
                        </a:rPr>
                        <a:t>Total Debt</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Cambria" panose="02040503050406030204" pitchFamily="18" charset="0"/>
                        </a:rPr>
                        <a:t>External Debt</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Cambria" panose="02040503050406030204" pitchFamily="18" charset="0"/>
                        </a:rPr>
                        <a:t>Domestic Debt</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000000"/>
                          </a:solidFill>
                          <a:effectLst/>
                          <a:latin typeface="Cambria" panose="02040503050406030204" pitchFamily="18" charset="0"/>
                        </a:rPr>
                        <a:t>Total Debt</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1" i="0" u="none" strike="noStrike">
                          <a:solidFill>
                            <a:srgbClr val="FF0000"/>
                          </a:solidFill>
                          <a:effectLst/>
                          <a:latin typeface="Cambria" panose="02040503050406030204" pitchFamily="18" charset="0"/>
                        </a:rPr>
                        <a:t>June,2024 Benchmarks</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595003999"/>
                  </a:ext>
                </a:extLst>
              </a:tr>
              <a:tr h="311727">
                <a:tc gridSpan="2">
                  <a:txBody>
                    <a:bodyPr/>
                    <a:lstStyle/>
                    <a:p>
                      <a:pPr algn="l" rtl="0" fontAlgn="ctr"/>
                      <a:r>
                        <a:rPr lang="en-US" sz="1000" b="1" i="0" u="none" strike="noStrike">
                          <a:solidFill>
                            <a:srgbClr val="000000"/>
                          </a:solidFill>
                          <a:effectLst/>
                          <a:latin typeface="Cambria" panose="02040503050406030204" pitchFamily="18" charset="0"/>
                        </a:rPr>
                        <a:t>Amount (in millions of RWF)</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ctr" rtl="0" fontAlgn="ctr"/>
                      <a:r>
                        <a:rPr lang="en-US" sz="1000" b="0" i="0" u="none" strike="noStrike" dirty="0">
                          <a:solidFill>
                            <a:srgbClr val="000000"/>
                          </a:solidFill>
                          <a:effectLst/>
                          <a:latin typeface="Cambria" panose="02040503050406030204" pitchFamily="18" charset="0"/>
                        </a:rPr>
                        <a:t>                      7,757.6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                     2,515.4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          </a:t>
                      </a:r>
                    </a:p>
                    <a:p>
                      <a:pPr algn="ctr" rtl="0" fontAlgn="ctr"/>
                      <a:r>
                        <a:rPr lang="en-US" sz="1000" b="0" i="0" u="none" strike="noStrike" dirty="0">
                          <a:solidFill>
                            <a:srgbClr val="000000"/>
                          </a:solidFill>
                          <a:effectLst/>
                          <a:latin typeface="Cambria" panose="02040503050406030204" pitchFamily="18" charset="0"/>
                        </a:rPr>
                        <a:t>  10,273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                 10,202.9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              </a:t>
                      </a:r>
                    </a:p>
                    <a:p>
                      <a:pPr algn="ctr" rtl="0" fontAlgn="ctr"/>
                      <a:r>
                        <a:rPr lang="en-US" sz="1000" b="0" i="0" u="none" strike="noStrike" dirty="0">
                          <a:solidFill>
                            <a:srgbClr val="000000"/>
                          </a:solidFill>
                          <a:effectLst/>
                          <a:latin typeface="Cambria" panose="02040503050406030204" pitchFamily="18" charset="0"/>
                        </a:rPr>
                        <a:t>2,637.94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   </a:t>
                      </a:r>
                    </a:p>
                    <a:p>
                      <a:pPr algn="ctr" rtl="0" fontAlgn="ctr"/>
                      <a:r>
                        <a:rPr lang="en-US" sz="1000" b="0" i="0" u="none" strike="noStrike" dirty="0">
                          <a:solidFill>
                            <a:srgbClr val="000000"/>
                          </a:solidFill>
                          <a:effectLst/>
                          <a:latin typeface="Cambria" panose="02040503050406030204" pitchFamily="18" charset="0"/>
                        </a:rPr>
                        <a:t> 12,840.8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rtl="0" fontAlgn="ctr"/>
                      <a:r>
                        <a:rPr lang="en-US" sz="1000" b="1" i="0" u="none" strike="noStrike">
                          <a:solidFill>
                            <a:srgbClr val="FF0000"/>
                          </a:solidFill>
                          <a:effectLst/>
                          <a:latin typeface="Cambria" panose="02040503050406030204" pitchFamily="18" charset="0"/>
                        </a:rPr>
                        <a:t>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1368961"/>
                  </a:ext>
                </a:extLst>
              </a:tr>
              <a:tr h="311727">
                <a:tc gridSpan="2">
                  <a:txBody>
                    <a:bodyPr/>
                    <a:lstStyle/>
                    <a:p>
                      <a:pPr algn="l" rtl="0" fontAlgn="ctr"/>
                      <a:r>
                        <a:rPr lang="en-US" sz="1000" b="1" i="0" u="none" strike="noStrike">
                          <a:solidFill>
                            <a:srgbClr val="000000"/>
                          </a:solidFill>
                          <a:effectLst/>
                          <a:latin typeface="Cambria" panose="02040503050406030204" pitchFamily="18" charset="0"/>
                        </a:rPr>
                        <a:t>Amount (in millions of USD)</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ctr" rtl="0" fontAlgn="ctr"/>
                      <a:r>
                        <a:rPr lang="en-US" sz="1000" b="0" i="0" u="none" strike="noStrike" dirty="0">
                          <a:solidFill>
                            <a:srgbClr val="000000"/>
                          </a:solidFill>
                          <a:effectLst/>
                          <a:latin typeface="Cambria" panose="02040503050406030204" pitchFamily="18" charset="0"/>
                        </a:rPr>
                        <a:t>                          6,661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                        2,160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            </a:t>
                      </a:r>
                    </a:p>
                    <a:p>
                      <a:pPr algn="ctr" rtl="0" fontAlgn="ctr"/>
                      <a:r>
                        <a:rPr lang="en-US" sz="1000" b="0" i="0" u="none" strike="noStrike" dirty="0">
                          <a:solidFill>
                            <a:srgbClr val="000000"/>
                          </a:solidFill>
                          <a:effectLst/>
                          <a:latin typeface="Cambria" panose="02040503050406030204" pitchFamily="18" charset="0"/>
                        </a:rPr>
                        <a:t>   8,821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                        7,623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              </a:t>
                      </a:r>
                    </a:p>
                    <a:p>
                      <a:pPr algn="ctr" rtl="0" fontAlgn="ctr"/>
                      <a:r>
                        <a:rPr lang="en-US" sz="1000" b="0" i="0" u="none" strike="noStrike" dirty="0">
                          <a:solidFill>
                            <a:srgbClr val="000000"/>
                          </a:solidFill>
                          <a:effectLst/>
                          <a:latin typeface="Cambria" panose="02040503050406030204" pitchFamily="18" charset="0"/>
                        </a:rPr>
                        <a:t>1,970.81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       </a:t>
                      </a:r>
                    </a:p>
                    <a:p>
                      <a:pPr algn="ctr" rtl="0" fontAlgn="ctr"/>
                      <a:r>
                        <a:rPr lang="en-US" sz="1000" b="0" i="0" u="none" strike="noStrike" dirty="0">
                          <a:solidFill>
                            <a:srgbClr val="000000"/>
                          </a:solidFill>
                          <a:effectLst/>
                          <a:latin typeface="Cambria" panose="02040503050406030204" pitchFamily="18" charset="0"/>
                        </a:rPr>
                        <a:t>9,593.4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rtl="0" fontAlgn="ctr"/>
                      <a:r>
                        <a:rPr lang="en-US" sz="1000" b="1" i="0" u="none" strike="noStrike">
                          <a:solidFill>
                            <a:srgbClr val="FF0000"/>
                          </a:solidFill>
                          <a:effectLst/>
                          <a:latin typeface="Cambria" panose="02040503050406030204" pitchFamily="18" charset="0"/>
                        </a:rPr>
                        <a:t>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1516832"/>
                  </a:ext>
                </a:extLst>
              </a:tr>
              <a:tr h="311727">
                <a:tc gridSpan="2">
                  <a:txBody>
                    <a:bodyPr/>
                    <a:lstStyle/>
                    <a:p>
                      <a:pPr algn="l" rtl="0" fontAlgn="ctr"/>
                      <a:r>
                        <a:rPr lang="en-US" sz="1000" b="1" i="0" u="none" strike="noStrike">
                          <a:solidFill>
                            <a:srgbClr val="C00000"/>
                          </a:solidFill>
                          <a:effectLst/>
                          <a:latin typeface="Cambria" panose="02040503050406030204" pitchFamily="18" charset="0"/>
                        </a:rPr>
                        <a:t>Nominal debt as % GDP</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ctr" rtl="0" fontAlgn="ctr"/>
                      <a:r>
                        <a:rPr lang="en-US" sz="1000" b="0" i="0" u="none" strike="noStrike" dirty="0">
                          <a:solidFill>
                            <a:srgbClr val="C00000"/>
                          </a:solidFill>
                          <a:effectLst/>
                          <a:latin typeface="Cambria" panose="02040503050406030204" pitchFamily="18" charset="0"/>
                        </a:rPr>
                        <a:t>                                 51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endParaRPr lang="en-US" sz="1000" b="0" i="0" u="none" strike="noStrike" dirty="0">
                        <a:solidFill>
                          <a:srgbClr val="C00000"/>
                        </a:solidFill>
                        <a:effectLst/>
                        <a:latin typeface="Cambria" panose="02040503050406030204" pitchFamily="18" charset="0"/>
                      </a:endParaRPr>
                    </a:p>
                    <a:p>
                      <a:pPr algn="ctr" rtl="0" fontAlgn="ctr"/>
                      <a:r>
                        <a:rPr lang="en-US" sz="1000" b="0" i="0" u="none" strike="noStrike" dirty="0">
                          <a:solidFill>
                            <a:srgbClr val="C00000"/>
                          </a:solidFill>
                          <a:effectLst/>
                          <a:latin typeface="Cambria" panose="02040503050406030204" pitchFamily="18" charset="0"/>
                        </a:rPr>
                        <a:t>16</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endParaRPr lang="en-US" sz="1000" b="0" i="0" u="none" strike="noStrike" dirty="0">
                        <a:solidFill>
                          <a:srgbClr val="C00000"/>
                        </a:solidFill>
                        <a:effectLst/>
                        <a:latin typeface="Cambria" panose="02040503050406030204" pitchFamily="18" charset="0"/>
                      </a:endParaRPr>
                    </a:p>
                    <a:p>
                      <a:pPr algn="ctr" rtl="0" fontAlgn="ctr"/>
                      <a:r>
                        <a:rPr lang="en-US" sz="1000" b="0" i="0" u="none" strike="noStrike" dirty="0">
                          <a:solidFill>
                            <a:srgbClr val="C00000"/>
                          </a:solidFill>
                          <a:effectLst/>
                          <a:latin typeface="Cambria" panose="02040503050406030204" pitchFamily="18" charset="0"/>
                        </a:rPr>
                        <a:t>67</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endParaRPr lang="en-US" sz="1000" b="0" i="0" u="none" strike="noStrike" dirty="0">
                        <a:solidFill>
                          <a:srgbClr val="C00000"/>
                        </a:solidFill>
                        <a:effectLst/>
                        <a:latin typeface="Cambria" panose="02040503050406030204" pitchFamily="18" charset="0"/>
                      </a:endParaRPr>
                    </a:p>
                    <a:p>
                      <a:pPr algn="ctr" rtl="0" fontAlgn="ctr"/>
                      <a:r>
                        <a:rPr lang="en-US" sz="1000" b="0" i="0" u="none" strike="noStrike" dirty="0">
                          <a:solidFill>
                            <a:srgbClr val="C00000"/>
                          </a:solidFill>
                          <a:effectLst/>
                          <a:latin typeface="Cambria" panose="02040503050406030204" pitchFamily="18" charset="0"/>
                        </a:rPr>
                        <a:t>59</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endParaRPr lang="en-US" sz="1000" b="0" i="0" u="none" strike="noStrike" dirty="0">
                        <a:solidFill>
                          <a:srgbClr val="C00000"/>
                        </a:solidFill>
                        <a:effectLst/>
                        <a:latin typeface="Cambria" panose="02040503050406030204" pitchFamily="18" charset="0"/>
                      </a:endParaRPr>
                    </a:p>
                    <a:p>
                      <a:pPr algn="ctr" rtl="0" fontAlgn="ctr"/>
                      <a:r>
                        <a:rPr lang="en-US" sz="1000" b="0" i="0" u="none" strike="noStrike" dirty="0">
                          <a:solidFill>
                            <a:srgbClr val="C00000"/>
                          </a:solidFill>
                          <a:effectLst/>
                          <a:latin typeface="Cambria" panose="02040503050406030204" pitchFamily="18" charset="0"/>
                        </a:rPr>
                        <a:t>15</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endParaRPr lang="en-US" sz="1000" b="0" i="0" u="none" strike="noStrike" dirty="0">
                        <a:solidFill>
                          <a:srgbClr val="C00000"/>
                        </a:solidFill>
                        <a:effectLst/>
                        <a:latin typeface="Cambria" panose="02040503050406030204" pitchFamily="18" charset="0"/>
                      </a:endParaRPr>
                    </a:p>
                    <a:p>
                      <a:pPr algn="ctr" rtl="0" fontAlgn="ctr"/>
                      <a:r>
                        <a:rPr lang="en-US" sz="1000" b="0" i="0" u="none" strike="noStrike" dirty="0">
                          <a:solidFill>
                            <a:srgbClr val="C00000"/>
                          </a:solidFill>
                          <a:effectLst/>
                          <a:latin typeface="Cambria" panose="02040503050406030204" pitchFamily="18" charset="0"/>
                        </a:rPr>
                        <a:t>74.4</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rtl="0" fontAlgn="ctr"/>
                      <a:r>
                        <a:rPr lang="en-US" sz="1000" b="1" i="0" u="none" strike="noStrike">
                          <a:solidFill>
                            <a:srgbClr val="C00000"/>
                          </a:solidFill>
                          <a:effectLst/>
                          <a:latin typeface="Cambria" panose="02040503050406030204" pitchFamily="18" charset="0"/>
                        </a:rPr>
                        <a:t>Max. 85</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2692043"/>
                  </a:ext>
                </a:extLst>
              </a:tr>
              <a:tr h="198600">
                <a:tc gridSpan="2">
                  <a:txBody>
                    <a:bodyPr/>
                    <a:lstStyle/>
                    <a:p>
                      <a:pPr algn="l" rtl="0" fontAlgn="ctr"/>
                      <a:r>
                        <a:rPr lang="en-US" sz="1000" b="1" i="0" u="none" strike="noStrike">
                          <a:solidFill>
                            <a:srgbClr val="000000"/>
                          </a:solidFill>
                          <a:effectLst/>
                          <a:latin typeface="Cambria" panose="02040503050406030204" pitchFamily="18" charset="0"/>
                        </a:rPr>
                        <a:t>PV as % of GDP</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ctr" rtl="0" fontAlgn="ctr"/>
                      <a:r>
                        <a:rPr lang="en-US" sz="1000" b="0" i="0" u="none" strike="noStrike">
                          <a:solidFill>
                            <a:srgbClr val="000000"/>
                          </a:solidFill>
                          <a:effectLst/>
                          <a:latin typeface="Cambria" panose="02040503050406030204" pitchFamily="18" charset="0"/>
                        </a:rPr>
                        <a:t>32.5</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13.6</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46.1</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41.1</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13.9</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54.9</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rtl="0" fontAlgn="ctr"/>
                      <a:r>
                        <a:rPr lang="en-US" sz="1000" b="1" i="0" u="none" strike="noStrike">
                          <a:solidFill>
                            <a:srgbClr val="FF0000"/>
                          </a:solidFill>
                          <a:effectLst/>
                          <a:latin typeface="Cambria" panose="02040503050406030204" pitchFamily="18" charset="0"/>
                        </a:rPr>
                        <a:t>Max.60</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2720863"/>
                  </a:ext>
                </a:extLst>
              </a:tr>
              <a:tr h="370721">
                <a:tc>
                  <a:txBody>
                    <a:bodyPr/>
                    <a:lstStyle/>
                    <a:p>
                      <a:pPr algn="l" rtl="0" fontAlgn="ctr"/>
                      <a:r>
                        <a:rPr lang="en-US" sz="1000" b="1" i="0" u="none" strike="noStrike" dirty="0">
                          <a:solidFill>
                            <a:srgbClr val="000000"/>
                          </a:solidFill>
                          <a:effectLst/>
                          <a:latin typeface="Cambria" panose="02040503050406030204" pitchFamily="18" charset="0"/>
                        </a:rPr>
                        <a:t>Cost of debt</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ctr"/>
                      <a:r>
                        <a:rPr lang="en-US" sz="1000" b="0" i="0" u="none" strike="noStrike" dirty="0">
                          <a:solidFill>
                            <a:srgbClr val="000000"/>
                          </a:solidFill>
                          <a:effectLst/>
                          <a:latin typeface="Cambria" panose="02040503050406030204" pitchFamily="18" charset="0"/>
                        </a:rPr>
                        <a:t>Interest payment as % GDP</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0.81</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2.106</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2.92</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0.6</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1.95</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3</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rtl="0" fontAlgn="ctr"/>
                      <a:r>
                        <a:rPr lang="en-US" sz="1000" b="1" i="0" u="none" strike="noStrike">
                          <a:solidFill>
                            <a:srgbClr val="FF0000"/>
                          </a:solidFill>
                          <a:effectLst/>
                          <a:latin typeface="Cambria" panose="02040503050406030204" pitchFamily="18" charset="0"/>
                        </a:rPr>
                        <a:t>Max.10</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1653659"/>
                  </a:ext>
                </a:extLst>
              </a:tr>
              <a:tr h="198600">
                <a:tc rowSpan="2">
                  <a:txBody>
                    <a:bodyPr/>
                    <a:lstStyle/>
                    <a:p>
                      <a:pPr algn="l" rtl="0" fontAlgn="ctr"/>
                      <a:r>
                        <a:rPr lang="en-US" sz="1000" b="1" i="0" u="none" strike="noStrike" dirty="0">
                          <a:solidFill>
                            <a:srgbClr val="000000"/>
                          </a:solidFill>
                          <a:effectLst/>
                          <a:latin typeface="Cambria" panose="02040503050406030204" pitchFamily="18" charset="0"/>
                        </a:rPr>
                        <a:t>Refinancing risk</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ctr"/>
                      <a:r>
                        <a:rPr lang="en-US" sz="1000" b="0" i="0" u="none" strike="noStrike">
                          <a:solidFill>
                            <a:srgbClr val="000000"/>
                          </a:solidFill>
                          <a:effectLst/>
                          <a:latin typeface="Cambria" panose="02040503050406030204" pitchFamily="18" charset="0"/>
                        </a:rPr>
                        <a:t>ATM (years)</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14.7</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4.7</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13.1</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14.9</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4.8</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13.6</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rtl="0" fontAlgn="ctr"/>
                      <a:r>
                        <a:rPr lang="en-US" sz="1000" b="1" i="0" u="none" strike="noStrike">
                          <a:solidFill>
                            <a:srgbClr val="FF0000"/>
                          </a:solidFill>
                          <a:effectLst/>
                          <a:latin typeface="Cambria" panose="02040503050406030204" pitchFamily="18" charset="0"/>
                        </a:rPr>
                        <a:t>Min. 10</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10441980"/>
                  </a:ext>
                </a:extLst>
              </a:tr>
              <a:tr h="297901">
                <a:tc vMerge="1">
                  <a:txBody>
                    <a:bodyPr/>
                    <a:lstStyle/>
                    <a:p>
                      <a:endParaRPr lang="en-US"/>
                    </a:p>
                  </a:txBody>
                  <a:tcPr/>
                </a:tc>
                <a:tc>
                  <a:txBody>
                    <a:bodyPr/>
                    <a:lstStyle/>
                    <a:p>
                      <a:pPr algn="l" rtl="0" fontAlgn="ctr"/>
                      <a:r>
                        <a:rPr lang="en-US" sz="1000" b="0" i="0" u="none" strike="noStrike">
                          <a:solidFill>
                            <a:srgbClr val="000000"/>
                          </a:solidFill>
                          <a:effectLst/>
                          <a:latin typeface="Cambria" panose="02040503050406030204" pitchFamily="18" charset="0"/>
                        </a:rPr>
                        <a:t>Debt maturing in 1yr (% of total)</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1.8</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29.6</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6.1</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1.4</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30.2</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5.1</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rtl="0" fontAlgn="ctr"/>
                      <a:r>
                        <a:rPr lang="en-US" sz="1000" b="1" i="0" u="none" strike="noStrike">
                          <a:solidFill>
                            <a:srgbClr val="FF0000"/>
                          </a:solidFill>
                          <a:effectLst/>
                          <a:latin typeface="Cambria" panose="02040503050406030204" pitchFamily="18" charset="0"/>
                        </a:rPr>
                        <a:t>Max. 15</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8500647"/>
                  </a:ext>
                </a:extLst>
              </a:tr>
              <a:tr h="198600">
                <a:tc rowSpan="3">
                  <a:txBody>
                    <a:bodyPr/>
                    <a:lstStyle/>
                    <a:p>
                      <a:pPr algn="l" rtl="0" fontAlgn="ctr"/>
                      <a:r>
                        <a:rPr lang="en-US" sz="1000" b="1" i="0" u="none" strike="noStrike" dirty="0">
                          <a:solidFill>
                            <a:srgbClr val="000000"/>
                          </a:solidFill>
                          <a:effectLst/>
                          <a:latin typeface="Cambria" panose="02040503050406030204" pitchFamily="18" charset="0"/>
                        </a:rPr>
                        <a:t>Interest rate risk</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ctr"/>
                      <a:r>
                        <a:rPr lang="en-US" sz="1000" b="0" i="0" u="none" strike="noStrike">
                          <a:solidFill>
                            <a:srgbClr val="C00000"/>
                          </a:solidFill>
                          <a:effectLst/>
                          <a:latin typeface="Cambria" panose="02040503050406030204" pitchFamily="18" charset="0"/>
                        </a:rPr>
                        <a:t>ATR (years)</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C00000"/>
                          </a:solidFill>
                          <a:effectLst/>
                          <a:latin typeface="Cambria" panose="02040503050406030204" pitchFamily="18" charset="0"/>
                        </a:rPr>
                        <a:t>13.7</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C00000"/>
                          </a:solidFill>
                          <a:effectLst/>
                          <a:latin typeface="Cambria" panose="02040503050406030204" pitchFamily="18" charset="0"/>
                        </a:rPr>
                        <a:t>4.7</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C00000"/>
                          </a:solidFill>
                          <a:effectLst/>
                          <a:latin typeface="Cambria" panose="02040503050406030204" pitchFamily="18" charset="0"/>
                        </a:rPr>
                        <a:t>12.3</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C00000"/>
                          </a:solidFill>
                          <a:effectLst/>
                          <a:latin typeface="Cambria" panose="02040503050406030204" pitchFamily="18" charset="0"/>
                        </a:rPr>
                        <a:t>14</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C00000"/>
                          </a:solidFill>
                          <a:effectLst/>
                          <a:latin typeface="Cambria" panose="02040503050406030204" pitchFamily="18" charset="0"/>
                        </a:rPr>
                        <a:t>4.8</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C00000"/>
                          </a:solidFill>
                          <a:effectLst/>
                          <a:latin typeface="Cambria" panose="02040503050406030204" pitchFamily="18" charset="0"/>
                        </a:rPr>
                        <a:t>12.8</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rtl="0" fontAlgn="ctr"/>
                      <a:r>
                        <a:rPr lang="en-US" sz="1000" b="1" i="0" u="none" strike="noStrike">
                          <a:solidFill>
                            <a:srgbClr val="C00000"/>
                          </a:solidFill>
                          <a:effectLst/>
                          <a:latin typeface="Cambria" panose="02040503050406030204" pitchFamily="18" charset="0"/>
                        </a:rPr>
                        <a:t>Min. 20</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5494261"/>
                  </a:ext>
                </a:extLst>
              </a:tr>
              <a:tr h="198600">
                <a:tc vMerge="1">
                  <a:txBody>
                    <a:bodyPr/>
                    <a:lstStyle/>
                    <a:p>
                      <a:endParaRPr lang="en-US"/>
                    </a:p>
                  </a:txBody>
                  <a:tcPr/>
                </a:tc>
                <a:tc>
                  <a:txBody>
                    <a:bodyPr/>
                    <a:lstStyle/>
                    <a:p>
                      <a:pPr algn="l" rtl="0" fontAlgn="ctr"/>
                      <a:r>
                        <a:rPr lang="en-US" sz="1000" b="0" i="0" u="none" strike="noStrike">
                          <a:solidFill>
                            <a:srgbClr val="000000"/>
                          </a:solidFill>
                          <a:effectLst/>
                          <a:latin typeface="Cambria" panose="02040503050406030204" pitchFamily="18" charset="0"/>
                        </a:rPr>
                        <a:t>Debt refixing in 1yr (% of total)</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10.6</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29.6</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13.5</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10</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30.2</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12.6</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rtl="0" fontAlgn="ctr"/>
                      <a:r>
                        <a:rPr lang="en-US" sz="1000" b="1" i="0" u="none" strike="noStrike">
                          <a:solidFill>
                            <a:srgbClr val="FF0000"/>
                          </a:solidFill>
                          <a:effectLst/>
                          <a:latin typeface="Cambria" panose="02040503050406030204" pitchFamily="18" charset="0"/>
                        </a:rPr>
                        <a:t>20</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0646267"/>
                  </a:ext>
                </a:extLst>
              </a:tr>
              <a:tr h="198600">
                <a:tc vMerge="1">
                  <a:txBody>
                    <a:bodyPr/>
                    <a:lstStyle/>
                    <a:p>
                      <a:endParaRPr lang="en-US"/>
                    </a:p>
                  </a:txBody>
                  <a:tcPr/>
                </a:tc>
                <a:tc>
                  <a:txBody>
                    <a:bodyPr/>
                    <a:lstStyle/>
                    <a:p>
                      <a:pPr algn="l" rtl="0" fontAlgn="ctr"/>
                      <a:r>
                        <a:rPr lang="en-US" sz="1000" b="0" i="0" u="none" strike="noStrike">
                          <a:solidFill>
                            <a:srgbClr val="000000"/>
                          </a:solidFill>
                          <a:effectLst/>
                          <a:latin typeface="Cambria" panose="02040503050406030204" pitchFamily="18" charset="0"/>
                        </a:rPr>
                        <a:t>Fixed rate debt (% of total)</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91.1</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100</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92.5</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91.3</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100</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92.5</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rtl="0" fontAlgn="ctr"/>
                      <a:r>
                        <a:rPr lang="en-US" sz="1000" b="1" i="0" u="none" strike="noStrike">
                          <a:solidFill>
                            <a:srgbClr val="FF0000"/>
                          </a:solidFill>
                          <a:effectLst/>
                          <a:latin typeface="Cambria" panose="02040503050406030204" pitchFamily="18" charset="0"/>
                        </a:rPr>
                        <a:t>Min. 80</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87827717"/>
                  </a:ext>
                </a:extLst>
              </a:tr>
              <a:tr h="198600">
                <a:tc rowSpan="2">
                  <a:txBody>
                    <a:bodyPr/>
                    <a:lstStyle/>
                    <a:p>
                      <a:pPr algn="l" rtl="0" fontAlgn="ctr"/>
                      <a:r>
                        <a:rPr lang="en-US" sz="1000" b="1" i="0" u="none" strike="noStrike">
                          <a:solidFill>
                            <a:srgbClr val="000000"/>
                          </a:solidFill>
                          <a:effectLst/>
                          <a:latin typeface="Cambria" panose="02040503050406030204" pitchFamily="18" charset="0"/>
                        </a:rPr>
                        <a:t>FX risk</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ctr"/>
                      <a:r>
                        <a:rPr lang="en-US" sz="1000" b="0" i="0" u="none" strike="noStrike">
                          <a:solidFill>
                            <a:srgbClr val="000000"/>
                          </a:solidFill>
                          <a:effectLst/>
                          <a:latin typeface="Cambria" panose="02040503050406030204" pitchFamily="18" charset="0"/>
                        </a:rPr>
                        <a:t>FX debt  (% of total debt)</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0" i="0" u="none" strike="noStrike" dirty="0">
                          <a:solidFill>
                            <a:srgbClr val="000000"/>
                          </a:solidFill>
                          <a:effectLst/>
                          <a:latin typeface="Cambria" panose="02040503050406030204" pitchFamily="18" charset="0"/>
                        </a:rPr>
                        <a:t>78.4</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US" sz="1000" b="0" i="0" u="none" strike="noStrike" dirty="0">
                          <a:solidFill>
                            <a:srgbClr val="000000"/>
                          </a:solidFill>
                          <a:effectLst/>
                          <a:latin typeface="Cambria" panose="02040503050406030204" pitchFamily="18" charset="0"/>
                        </a:rPr>
                        <a:t>81.6</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rtl="0" fontAlgn="ctr"/>
                      <a:r>
                        <a:rPr lang="en-US" sz="1000" b="1" i="0" u="none" strike="noStrike">
                          <a:solidFill>
                            <a:srgbClr val="FF0000"/>
                          </a:solidFill>
                          <a:effectLst/>
                          <a:latin typeface="Cambria" panose="02040503050406030204" pitchFamily="18" charset="0"/>
                        </a:rPr>
                        <a:t>Max. 95</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4258082"/>
                  </a:ext>
                </a:extLst>
              </a:tr>
              <a:tr h="198600">
                <a:tc vMerge="1">
                  <a:txBody>
                    <a:bodyPr/>
                    <a:lstStyle/>
                    <a:p>
                      <a:endParaRPr lang="en-US"/>
                    </a:p>
                  </a:txBody>
                  <a:tcPr/>
                </a:tc>
                <a:tc>
                  <a:txBody>
                    <a:bodyPr/>
                    <a:lstStyle/>
                    <a:p>
                      <a:pPr algn="l" rtl="0" fontAlgn="ctr"/>
                      <a:r>
                        <a:rPr lang="en-US" sz="1000" b="0" i="0" u="none" strike="noStrike">
                          <a:solidFill>
                            <a:srgbClr val="000000"/>
                          </a:solidFill>
                          <a:effectLst/>
                          <a:latin typeface="Cambria" panose="02040503050406030204" pitchFamily="18" charset="0"/>
                        </a:rPr>
                        <a:t>ST FX  debt (% of reserves)</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8.7</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a:solidFill>
                            <a:srgbClr val="000000"/>
                          </a:solidFill>
                          <a:effectLst/>
                          <a:latin typeface="Cambria" panose="02040503050406030204" pitchFamily="18" charset="0"/>
                        </a:rPr>
                        <a:t> </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US" sz="1000" b="0" i="0" u="none" strike="noStrike" dirty="0">
                          <a:solidFill>
                            <a:srgbClr val="000000"/>
                          </a:solidFill>
                          <a:effectLst/>
                          <a:latin typeface="Cambria" panose="02040503050406030204" pitchFamily="18" charset="0"/>
                        </a:rPr>
                        <a:t>7.5</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rtl="0" fontAlgn="ctr"/>
                      <a:r>
                        <a:rPr lang="en-US" sz="1000" b="1" i="0" u="none" strike="noStrike" dirty="0">
                          <a:solidFill>
                            <a:srgbClr val="FF0000"/>
                          </a:solidFill>
                          <a:effectLst/>
                          <a:latin typeface="Cambria" panose="02040503050406030204" pitchFamily="18" charset="0"/>
                        </a:rPr>
                        <a:t>Max. 15</a:t>
                      </a:r>
                    </a:p>
                  </a:txBody>
                  <a:tcPr marL="6362" marR="6362" marT="636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9355868"/>
                  </a:ext>
                </a:extLst>
              </a:tr>
            </a:tbl>
          </a:graphicData>
        </a:graphic>
      </p:graphicFrame>
    </p:spTree>
    <p:extLst>
      <p:ext uri="{BB962C8B-B14F-4D97-AF65-F5344CB8AC3E}">
        <p14:creationId xmlns:p14="http://schemas.microsoft.com/office/powerpoint/2010/main" val="354217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676" y="168640"/>
            <a:ext cx="10485872" cy="719913"/>
          </a:xfrm>
        </p:spPr>
        <p:txBody>
          <a:bodyPr>
            <a:normAutofit/>
          </a:bodyPr>
          <a:lstStyle/>
          <a:p>
            <a:r>
              <a:rPr lang="en-US" dirty="0">
                <a:solidFill>
                  <a:schemeClr val="tx2"/>
                </a:solidFill>
              </a:rPr>
              <a:t> </a:t>
            </a:r>
            <a:r>
              <a:rPr lang="en-US" sz="3000" spc="-409" dirty="0">
                <a:solidFill>
                  <a:srgbClr val="135DAB"/>
                </a:solidFill>
                <a:latin typeface="Verdana" panose="020B0604030504040204" pitchFamily="34" charset="0"/>
                <a:ea typeface="Verdana" panose="020B0604030504040204" pitchFamily="34" charset="0"/>
                <a:cs typeface="Trebuchet MS"/>
              </a:rPr>
              <a:t>Rwanda’s debt maturity profile (PPG).</a:t>
            </a:r>
          </a:p>
        </p:txBody>
      </p:sp>
      <p:sp>
        <p:nvSpPr>
          <p:cNvPr id="5" name="Text Placeholder 2"/>
          <p:cNvSpPr>
            <a:spLocks noGrp="1"/>
          </p:cNvSpPr>
          <p:nvPr>
            <p:ph type="body" sz="quarter" idx="10"/>
          </p:nvPr>
        </p:nvSpPr>
        <p:spPr>
          <a:xfrm>
            <a:off x="217715" y="4724395"/>
            <a:ext cx="11822625" cy="2063626"/>
          </a:xfrm>
          <a:ln>
            <a:solidFill>
              <a:schemeClr val="accent1">
                <a:lumMod val="20000"/>
                <a:lumOff val="80000"/>
              </a:schemeClr>
            </a:solidFill>
          </a:ln>
        </p:spPr>
        <p:txBody>
          <a:bodyPr>
            <a:noAutofit/>
          </a:bodyPr>
          <a:lstStyle/>
          <a:p>
            <a:pPr marL="285692" indent="-285692" algn="just">
              <a:lnSpc>
                <a:spcPct val="100000"/>
              </a:lnSpc>
              <a:spcBef>
                <a:spcPts val="600"/>
              </a:spcBef>
              <a:spcAft>
                <a:spcPts val="600"/>
              </a:spcAft>
              <a:buClr>
                <a:srgbClr val="00B050"/>
              </a:buClr>
              <a:buSzPct val="70000"/>
              <a:buFont typeface="Wingdings" panose="05000000000000000000" pitchFamily="2" charset="2"/>
              <a:buChar char="q"/>
              <a:defRPr/>
            </a:pPr>
            <a:r>
              <a:rPr lang="en-US" sz="1703"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In its effort to develop the capital market, Rwanda has gradually reduced the short-term debt securities within its portfolio due to increased investor confidence, ultimately lowering the refinancing risk. In order to develop further  our domestic debt market in terms of domestic and foreign capital, liquidity and  broaden investor base, the innovative financing instruments (SLB and Green bond) were introduced in the local capital market both in local currency. </a:t>
            </a:r>
          </a:p>
          <a:p>
            <a:pPr marL="285692" indent="-285692" algn="just">
              <a:lnSpc>
                <a:spcPct val="100000"/>
              </a:lnSpc>
              <a:spcBef>
                <a:spcPts val="600"/>
              </a:spcBef>
              <a:spcAft>
                <a:spcPts val="600"/>
              </a:spcAft>
              <a:buClr>
                <a:srgbClr val="00B050"/>
              </a:buClr>
              <a:buSzPct val="70000"/>
              <a:buFont typeface="Wingdings" panose="05000000000000000000" pitchFamily="2" charset="2"/>
              <a:buChar char="q"/>
              <a:defRPr/>
            </a:pPr>
            <a:r>
              <a:rPr lang="en-US" sz="1703" dirty="0">
                <a:solidFill>
                  <a:srgbClr val="1F497D"/>
                </a:solidFill>
                <a:latin typeface="Times New Roman" panose="02020603050405020304" pitchFamily="18" charset="0"/>
                <a:ea typeface="Calibri" panose="020F0502020204030204" pitchFamily="34" charset="0"/>
                <a:cs typeface="Times New Roman" panose="02020603050405020304" pitchFamily="18" charset="0"/>
              </a:rPr>
              <a:t>The smoothening of Rwanda’s debt maturity profile can be attributed to its debt management strategy, which focuses on reducing short-term debt while maximizing concessional financing.</a:t>
            </a:r>
          </a:p>
        </p:txBody>
      </p:sp>
      <p:graphicFrame>
        <p:nvGraphicFramePr>
          <p:cNvPr id="4" name="Chart 3">
            <a:extLst>
              <a:ext uri="{FF2B5EF4-FFF2-40B4-BE49-F238E27FC236}">
                <a16:creationId xmlns:a16="http://schemas.microsoft.com/office/drawing/2014/main" id="{9BD747A5-3CB9-430B-A701-E26DBA452143}"/>
              </a:ext>
            </a:extLst>
          </p:cNvPr>
          <p:cNvGraphicFramePr>
            <a:graphicFrameLocks/>
          </p:cNvGraphicFramePr>
          <p:nvPr>
            <p:extLst>
              <p:ext uri="{D42A27DB-BD31-4B8C-83A1-F6EECF244321}">
                <p14:modId xmlns:p14="http://schemas.microsoft.com/office/powerpoint/2010/main" val="4157953338"/>
              </p:ext>
            </p:extLst>
          </p:nvPr>
        </p:nvGraphicFramePr>
        <p:xfrm>
          <a:off x="527279" y="1268913"/>
          <a:ext cx="11373917" cy="34601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1438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676" y="168640"/>
            <a:ext cx="10485872" cy="719913"/>
          </a:xfrm>
        </p:spPr>
        <p:txBody>
          <a:bodyPr>
            <a:normAutofit/>
          </a:bodyPr>
          <a:lstStyle/>
          <a:p>
            <a:r>
              <a:rPr lang="en-US" dirty="0">
                <a:solidFill>
                  <a:schemeClr val="tx2"/>
                </a:solidFill>
              </a:rPr>
              <a:t> </a:t>
            </a:r>
            <a:r>
              <a:rPr lang="en-US" sz="3000" spc="-409" dirty="0">
                <a:solidFill>
                  <a:srgbClr val="135DAB"/>
                </a:solidFill>
                <a:latin typeface="Verdana" panose="020B0604030504040204" pitchFamily="34" charset="0"/>
                <a:ea typeface="Verdana" panose="020B0604030504040204" pitchFamily="34" charset="0"/>
              </a:rPr>
              <a:t>External Borrowing Plan</a:t>
            </a:r>
            <a:r>
              <a:rPr lang="en-US" sz="3000" spc="-409" dirty="0">
                <a:solidFill>
                  <a:srgbClr val="135DAB"/>
                </a:solidFill>
                <a:latin typeface="Verdana" panose="020B0604030504040204" pitchFamily="34" charset="0"/>
                <a:ea typeface="Verdana" panose="020B0604030504040204" pitchFamily="34" charset="0"/>
                <a:cs typeface="Trebuchet MS"/>
              </a:rPr>
              <a:t>.</a:t>
            </a:r>
          </a:p>
        </p:txBody>
      </p:sp>
      <p:sp>
        <p:nvSpPr>
          <p:cNvPr id="8" name="Rectangle 7"/>
          <p:cNvSpPr/>
          <p:nvPr/>
        </p:nvSpPr>
        <p:spPr>
          <a:xfrm>
            <a:off x="380149" y="1176179"/>
            <a:ext cx="7195964" cy="54851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914214"/>
            <a:endParaRPr lang="en-US" sz="1799">
              <a:solidFill>
                <a:prstClr val="black"/>
              </a:solidFill>
              <a:latin typeface="Calibri" panose="020F0502020204030204"/>
            </a:endParaRPr>
          </a:p>
        </p:txBody>
      </p:sp>
      <p:sp>
        <p:nvSpPr>
          <p:cNvPr id="11" name="Rectangle 10"/>
          <p:cNvSpPr/>
          <p:nvPr/>
        </p:nvSpPr>
        <p:spPr>
          <a:xfrm>
            <a:off x="7699169" y="1176174"/>
            <a:ext cx="4382586" cy="5485128"/>
          </a:xfrm>
          <a:prstGeom prst="rect">
            <a:avLst/>
          </a:prstGeom>
          <a:solidFill>
            <a:srgbClr val="FFFFFF"/>
          </a:solidFill>
          <a:ln w="19050" cap="flat" cmpd="sng" algn="ctr">
            <a:solidFill>
              <a:schemeClr val="accent1">
                <a:lumMod val="20000"/>
                <a:lumOff val="80000"/>
              </a:schemeClr>
            </a:solidFill>
            <a:prstDash val="solid"/>
          </a:ln>
          <a:effectLst/>
        </p:spPr>
        <p:txBody>
          <a:bodyPr rtlCol="0" anchor="ctr"/>
          <a:lstStyle/>
          <a:p>
            <a:pPr marL="285692" indent="-285692" algn="just" defTabSz="914214">
              <a:buFont typeface="Wingdings" panose="05000000000000000000" pitchFamily="2" charset="2"/>
              <a:buChar char="q"/>
            </a:pPr>
            <a:r>
              <a:rPr lang="en-US" sz="1799" dirty="0">
                <a:solidFill>
                  <a:prstClr val="black"/>
                </a:solidFill>
                <a:latin typeface="Times New Roman" panose="02020603050405020304" pitchFamily="18" charset="0"/>
                <a:cs typeface="Times New Roman" panose="02020603050405020304" pitchFamily="18" charset="0"/>
              </a:rPr>
              <a:t>Concessional financing plays a crucial role in the current fiscal consolidation program;</a:t>
            </a:r>
          </a:p>
          <a:p>
            <a:pPr algn="just" defTabSz="914214"/>
            <a:endParaRPr lang="en-US" sz="1799" dirty="0">
              <a:solidFill>
                <a:prstClr val="black"/>
              </a:solidFill>
              <a:latin typeface="Times New Roman" panose="02020603050405020304" pitchFamily="18" charset="0"/>
              <a:cs typeface="Times New Roman" panose="02020603050405020304" pitchFamily="18" charset="0"/>
            </a:endParaRPr>
          </a:p>
          <a:p>
            <a:pPr marL="285692" indent="-285692" algn="just" defTabSz="914214">
              <a:buFont typeface="Wingdings" panose="05000000000000000000" pitchFamily="2" charset="2"/>
              <a:buChar char="q"/>
            </a:pPr>
            <a:r>
              <a:rPr lang="en-US" sz="1799" dirty="0">
                <a:solidFill>
                  <a:prstClr val="black"/>
                </a:solidFill>
                <a:latin typeface="Times New Roman" panose="02020603050405020304" pitchFamily="18" charset="0"/>
                <a:cs typeface="Times New Roman" panose="02020603050405020304" pitchFamily="18" charset="0"/>
              </a:rPr>
              <a:t>The government will continue to leverage on latest completed sustainable financing  to tap in new innovative ( </a:t>
            </a:r>
            <a:r>
              <a:rPr lang="en-US" sz="1799" dirty="0" err="1">
                <a:solidFill>
                  <a:prstClr val="black"/>
                </a:solidFill>
                <a:latin typeface="Times New Roman" panose="02020603050405020304" pitchFamily="18" charset="0"/>
                <a:cs typeface="Times New Roman" panose="02020603050405020304" pitchFamily="18" charset="0"/>
              </a:rPr>
              <a:t>eg</a:t>
            </a:r>
            <a:r>
              <a:rPr lang="en-US" sz="1799" dirty="0">
                <a:solidFill>
                  <a:prstClr val="black"/>
                </a:solidFill>
                <a:latin typeface="Times New Roman" panose="02020603050405020304" pitchFamily="18" charset="0"/>
                <a:cs typeface="Times New Roman" panose="02020603050405020304" pitchFamily="18" charset="0"/>
              </a:rPr>
              <a:t>: sustainable debt instruments) to keep our debt at sustainable level and support Country’s sustainable development agenda</a:t>
            </a:r>
            <a:r>
              <a:rPr lang="en-GB" sz="1799" dirty="0">
                <a:solidFill>
                  <a:prstClr val="black"/>
                </a:solidFill>
                <a:latin typeface="Times New Roman" panose="02020603050405020304" pitchFamily="18" charset="0"/>
                <a:cs typeface="Times New Roman" panose="02020603050405020304" pitchFamily="18" charset="0"/>
              </a:rPr>
              <a:t>;</a:t>
            </a:r>
          </a:p>
          <a:p>
            <a:pPr algn="just" defTabSz="914214"/>
            <a:endParaRPr lang="en-GB" sz="1799" dirty="0">
              <a:solidFill>
                <a:prstClr val="black"/>
              </a:solidFill>
              <a:latin typeface="Times New Roman" panose="02020603050405020304" pitchFamily="18" charset="0"/>
              <a:cs typeface="Times New Roman" panose="02020603050405020304" pitchFamily="18" charset="0"/>
            </a:endParaRPr>
          </a:p>
          <a:p>
            <a:pPr algn="just" defTabSz="914214"/>
            <a:endParaRPr lang="en-US" sz="1799" dirty="0">
              <a:solidFill>
                <a:prstClr val="black"/>
              </a:solidFill>
              <a:latin typeface="Times New Roman" panose="02020603050405020304" pitchFamily="18" charset="0"/>
              <a:cs typeface="Times New Roman" panose="02020603050405020304" pitchFamily="18" charset="0"/>
            </a:endParaRPr>
          </a:p>
          <a:p>
            <a:pPr marL="285692" indent="-285692" algn="just" defTabSz="914214">
              <a:buFont typeface="Wingdings" panose="05000000000000000000" pitchFamily="2" charset="2"/>
              <a:buChar char="q"/>
            </a:pPr>
            <a:r>
              <a:rPr lang="en-US" sz="1799" dirty="0">
                <a:solidFill>
                  <a:prstClr val="black"/>
                </a:solidFill>
                <a:latin typeface="Times New Roman" panose="02020603050405020304" pitchFamily="18" charset="0"/>
                <a:cs typeface="Times New Roman" panose="02020603050405020304" pitchFamily="18" charset="0"/>
              </a:rPr>
              <a:t>The government will continue to monitor all indicators and ensure the debt strategy is implemented according to the plan.</a:t>
            </a:r>
            <a:endParaRPr lang="en-GB" sz="1799" dirty="0">
              <a:solidFill>
                <a:prstClr val="black"/>
              </a:solidFill>
              <a:latin typeface="Times New Roman" panose="02020603050405020304" pitchFamily="18" charset="0"/>
              <a:cs typeface="Times New Roman" panose="02020603050405020304" pitchFamily="18" charset="0"/>
            </a:endParaRPr>
          </a:p>
          <a:p>
            <a:pPr algn="just" defTabSz="914214"/>
            <a:endParaRPr lang="en-GB" sz="1799" dirty="0">
              <a:solidFill>
                <a:prstClr val="black"/>
              </a:solidFill>
              <a:latin typeface="Times New Roman" panose="02020603050405020304" pitchFamily="18" charset="0"/>
              <a:cs typeface="Times New Roman" panose="02020603050405020304" pitchFamily="18" charset="0"/>
            </a:endParaRPr>
          </a:p>
          <a:p>
            <a:pPr algn="just" defTabSz="914214"/>
            <a:endParaRPr lang="en-US" sz="1799" dirty="0">
              <a:solidFill>
                <a:prstClr val="black"/>
              </a:solidFill>
              <a:latin typeface="Bookman Old Style" panose="02050604050505020204" pitchFamily="18" charset="0"/>
            </a:endParaRPr>
          </a:p>
        </p:txBody>
      </p:sp>
      <p:graphicFrame>
        <p:nvGraphicFramePr>
          <p:cNvPr id="9" name="Table 8">
            <a:extLst>
              <a:ext uri="{FF2B5EF4-FFF2-40B4-BE49-F238E27FC236}">
                <a16:creationId xmlns:a16="http://schemas.microsoft.com/office/drawing/2014/main" id="{3AF782B4-7654-0485-DF33-E8B981301773}"/>
              </a:ext>
            </a:extLst>
          </p:cNvPr>
          <p:cNvGraphicFramePr>
            <a:graphicFrameLocks noGrp="1"/>
          </p:cNvGraphicFramePr>
          <p:nvPr>
            <p:extLst>
              <p:ext uri="{D42A27DB-BD31-4B8C-83A1-F6EECF244321}">
                <p14:modId xmlns:p14="http://schemas.microsoft.com/office/powerpoint/2010/main" val="2016208619"/>
              </p:ext>
            </p:extLst>
          </p:nvPr>
        </p:nvGraphicFramePr>
        <p:xfrm>
          <a:off x="380148" y="1176168"/>
          <a:ext cx="7195963" cy="5441823"/>
        </p:xfrm>
        <a:graphic>
          <a:graphicData uri="http://schemas.openxmlformats.org/drawingml/2006/table">
            <a:tbl>
              <a:tblPr/>
              <a:tblGrid>
                <a:gridCol w="2634236">
                  <a:extLst>
                    <a:ext uri="{9D8B030D-6E8A-4147-A177-3AD203B41FA5}">
                      <a16:colId xmlns:a16="http://schemas.microsoft.com/office/drawing/2014/main" val="3811131509"/>
                    </a:ext>
                  </a:extLst>
                </a:gridCol>
                <a:gridCol w="1525930">
                  <a:extLst>
                    <a:ext uri="{9D8B030D-6E8A-4147-A177-3AD203B41FA5}">
                      <a16:colId xmlns:a16="http://schemas.microsoft.com/office/drawing/2014/main" val="3989443969"/>
                    </a:ext>
                  </a:extLst>
                </a:gridCol>
                <a:gridCol w="1605434">
                  <a:extLst>
                    <a:ext uri="{9D8B030D-6E8A-4147-A177-3AD203B41FA5}">
                      <a16:colId xmlns:a16="http://schemas.microsoft.com/office/drawing/2014/main" val="2167403161"/>
                    </a:ext>
                  </a:extLst>
                </a:gridCol>
                <a:gridCol w="1430363">
                  <a:extLst>
                    <a:ext uri="{9D8B030D-6E8A-4147-A177-3AD203B41FA5}">
                      <a16:colId xmlns:a16="http://schemas.microsoft.com/office/drawing/2014/main" val="201385075"/>
                    </a:ext>
                  </a:extLst>
                </a:gridCol>
              </a:tblGrid>
              <a:tr h="184551">
                <a:tc>
                  <a:txBody>
                    <a:bodyPr/>
                    <a:lstStyle/>
                    <a:p>
                      <a:pPr algn="l" fontAlgn="b"/>
                      <a:r>
                        <a:rPr lang="en-US" sz="900" b="1" i="0" u="none" strike="noStrike" dirty="0">
                          <a:solidFill>
                            <a:srgbClr val="000000"/>
                          </a:solidFill>
                          <a:effectLst/>
                          <a:highlight>
                            <a:srgbClr val="C6E0B4"/>
                          </a:highlight>
                          <a:latin typeface="Cambria" panose="02040503050406030204" pitchFamily="18" charset="0"/>
                          <a:ea typeface="Cambria" panose="02040503050406030204" pitchFamily="18" charset="0"/>
                        </a:rPr>
                        <a:t>Total </a:t>
                      </a:r>
                      <a:r>
                        <a:rPr lang="en-US" sz="900" b="1" i="0" u="none" strike="noStrike" dirty="0" err="1">
                          <a:solidFill>
                            <a:srgbClr val="000000"/>
                          </a:solidFill>
                          <a:effectLst/>
                          <a:highlight>
                            <a:srgbClr val="C6E0B4"/>
                          </a:highlight>
                          <a:latin typeface="Cambria" panose="02040503050406030204" pitchFamily="18" charset="0"/>
                          <a:ea typeface="Cambria" panose="02040503050406030204" pitchFamily="18" charset="0"/>
                        </a:rPr>
                        <a:t>Disb</a:t>
                      </a:r>
                      <a:r>
                        <a:rPr lang="en-US" sz="900" b="1" i="0" u="none" strike="noStrike" dirty="0">
                          <a:solidFill>
                            <a:srgbClr val="000000"/>
                          </a:solidFill>
                          <a:effectLst/>
                          <a:highlight>
                            <a:srgbClr val="C6E0B4"/>
                          </a:highlight>
                          <a:latin typeface="Cambria" panose="02040503050406030204" pitchFamily="18" charset="0"/>
                          <a:ea typeface="Cambria" panose="02040503050406030204" pitchFamily="18" charset="0"/>
                        </a:rPr>
                        <a:t>. By Creditors- CY</a:t>
                      </a:r>
                    </a:p>
                  </a:txBody>
                  <a:tcPr marL="0" marR="0" marT="0" marB="0" anchor="b">
                    <a:lnL>
                      <a:noFill/>
                    </a:lnL>
                    <a:lnR>
                      <a:noFill/>
                    </a:lnR>
                    <a:lnT>
                      <a:noFill/>
                    </a:lnT>
                    <a:lnB>
                      <a:noFill/>
                    </a:lnB>
                    <a:solidFill>
                      <a:srgbClr val="C6E0B4"/>
                    </a:solidFill>
                  </a:tcPr>
                </a:tc>
                <a:tc>
                  <a:txBody>
                    <a:bodyPr/>
                    <a:lstStyle/>
                    <a:p>
                      <a:pPr algn="r" fontAlgn="b"/>
                      <a:r>
                        <a:rPr lang="en-US" sz="900" b="1" i="0" u="none" strike="noStrike">
                          <a:solidFill>
                            <a:srgbClr val="000000"/>
                          </a:solidFill>
                          <a:effectLst/>
                          <a:highlight>
                            <a:srgbClr val="C6E0B4"/>
                          </a:highlight>
                          <a:latin typeface="Cambria" panose="02040503050406030204" pitchFamily="18" charset="0"/>
                          <a:ea typeface="Cambria" panose="02040503050406030204" pitchFamily="18" charset="0"/>
                        </a:rPr>
                        <a:t>FY 2025/26</a:t>
                      </a:r>
                    </a:p>
                  </a:txBody>
                  <a:tcPr marL="0" marR="0" marT="0" marB="0" anchor="b">
                    <a:lnL>
                      <a:noFill/>
                    </a:lnL>
                    <a:lnR>
                      <a:noFill/>
                    </a:lnR>
                    <a:lnT>
                      <a:noFill/>
                    </a:lnT>
                    <a:lnB>
                      <a:noFill/>
                    </a:lnB>
                    <a:solidFill>
                      <a:srgbClr val="C6E0B4"/>
                    </a:solidFill>
                  </a:tcPr>
                </a:tc>
                <a:tc>
                  <a:txBody>
                    <a:bodyPr/>
                    <a:lstStyle/>
                    <a:p>
                      <a:pPr algn="r" fontAlgn="b"/>
                      <a:r>
                        <a:rPr lang="en-US" sz="900" b="1" i="0" u="none" strike="noStrike">
                          <a:solidFill>
                            <a:srgbClr val="000000"/>
                          </a:solidFill>
                          <a:effectLst/>
                          <a:highlight>
                            <a:srgbClr val="C6E0B4"/>
                          </a:highlight>
                          <a:latin typeface="Cambria" panose="02040503050406030204" pitchFamily="18" charset="0"/>
                          <a:ea typeface="Cambria" panose="02040503050406030204" pitchFamily="18" charset="0"/>
                        </a:rPr>
                        <a:t>FY 2026/27</a:t>
                      </a:r>
                    </a:p>
                  </a:txBody>
                  <a:tcPr marL="0" marR="0" marT="0" marB="0" anchor="b">
                    <a:lnL>
                      <a:noFill/>
                    </a:lnL>
                    <a:lnR>
                      <a:noFill/>
                    </a:lnR>
                    <a:lnT>
                      <a:noFill/>
                    </a:lnT>
                    <a:lnB>
                      <a:noFill/>
                    </a:lnB>
                    <a:solidFill>
                      <a:srgbClr val="C6E0B4"/>
                    </a:solidFill>
                  </a:tcPr>
                </a:tc>
                <a:tc>
                  <a:txBody>
                    <a:bodyPr/>
                    <a:lstStyle/>
                    <a:p>
                      <a:pPr algn="r" fontAlgn="b"/>
                      <a:r>
                        <a:rPr lang="en-US" sz="900" b="1" i="0" u="none" strike="noStrike">
                          <a:solidFill>
                            <a:srgbClr val="000000"/>
                          </a:solidFill>
                          <a:effectLst/>
                          <a:highlight>
                            <a:srgbClr val="C6E0B4"/>
                          </a:highlight>
                          <a:latin typeface="Cambria" panose="02040503050406030204" pitchFamily="18" charset="0"/>
                          <a:ea typeface="Cambria" panose="02040503050406030204" pitchFamily="18" charset="0"/>
                        </a:rPr>
                        <a:t>FY 2027/28</a:t>
                      </a:r>
                    </a:p>
                  </a:txBody>
                  <a:tcPr marL="0" marR="0" marT="0" marB="0" anchor="b">
                    <a:lnL>
                      <a:noFill/>
                    </a:lnL>
                    <a:lnR>
                      <a:noFill/>
                    </a:lnR>
                    <a:lnT>
                      <a:noFill/>
                    </a:lnT>
                    <a:lnB>
                      <a:noFill/>
                    </a:lnB>
                    <a:solidFill>
                      <a:srgbClr val="C6E0B4"/>
                    </a:solidFill>
                  </a:tcPr>
                </a:tc>
                <a:extLst>
                  <a:ext uri="{0D108BD9-81ED-4DB2-BD59-A6C34878D82A}">
                    <a16:rowId xmlns:a16="http://schemas.microsoft.com/office/drawing/2014/main" val="1547301252"/>
                  </a:ext>
                </a:extLst>
              </a:tr>
              <a:tr h="184551">
                <a:tc>
                  <a:txBody>
                    <a:bodyPr/>
                    <a:lstStyle/>
                    <a:p>
                      <a:pPr algn="l" fontAlgn="b"/>
                      <a:r>
                        <a:rPr lang="en-US" sz="900" b="0" i="0" u="none" strike="noStrike" dirty="0">
                          <a:solidFill>
                            <a:srgbClr val="000000"/>
                          </a:solidFill>
                          <a:effectLst/>
                          <a:latin typeface="Cambria" panose="02040503050406030204" pitchFamily="18" charset="0"/>
                          <a:ea typeface="Cambria" panose="02040503050406030204" pitchFamily="18" charset="0"/>
                        </a:rPr>
                        <a:t>AFDB</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172,826,580.788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190,111,992.837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70,291,188.833 </a:t>
                      </a:r>
                    </a:p>
                  </a:txBody>
                  <a:tcPr marL="0" marR="0" marT="0" marB="0" anchor="b">
                    <a:lnL>
                      <a:noFill/>
                    </a:lnL>
                    <a:lnR>
                      <a:noFill/>
                    </a:lnR>
                    <a:lnT>
                      <a:noFill/>
                    </a:lnT>
                    <a:lnB>
                      <a:noFill/>
                    </a:lnB>
                    <a:noFill/>
                  </a:tcPr>
                </a:tc>
                <a:extLst>
                  <a:ext uri="{0D108BD9-81ED-4DB2-BD59-A6C34878D82A}">
                    <a16:rowId xmlns:a16="http://schemas.microsoft.com/office/drawing/2014/main" val="909718418"/>
                  </a:ext>
                </a:extLst>
              </a:tr>
              <a:tr h="184551">
                <a:tc>
                  <a:txBody>
                    <a:bodyPr/>
                    <a:lstStyle/>
                    <a:p>
                      <a:pPr algn="l" fontAlgn="b"/>
                      <a:r>
                        <a:rPr lang="en-US" sz="900" b="0" i="0" u="none" strike="noStrike" dirty="0">
                          <a:solidFill>
                            <a:srgbClr val="000000"/>
                          </a:solidFill>
                          <a:effectLst/>
                          <a:latin typeface="Cambria" panose="02040503050406030204" pitchFamily="18" charset="0"/>
                          <a:ea typeface="Cambria" panose="02040503050406030204" pitchFamily="18" charset="0"/>
                        </a:rPr>
                        <a:t>BADEA</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38,667,987.070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32,499,735.990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22,034,962.690 </a:t>
                      </a:r>
                    </a:p>
                  </a:txBody>
                  <a:tcPr marL="0" marR="0" marT="0" marB="0" anchor="b">
                    <a:lnL>
                      <a:noFill/>
                    </a:lnL>
                    <a:lnR>
                      <a:noFill/>
                    </a:lnR>
                    <a:lnT>
                      <a:noFill/>
                    </a:lnT>
                    <a:lnB>
                      <a:noFill/>
                    </a:lnB>
                    <a:noFill/>
                  </a:tcPr>
                </a:tc>
                <a:extLst>
                  <a:ext uri="{0D108BD9-81ED-4DB2-BD59-A6C34878D82A}">
                    <a16:rowId xmlns:a16="http://schemas.microsoft.com/office/drawing/2014/main" val="646807629"/>
                  </a:ext>
                </a:extLst>
              </a:tr>
              <a:tr h="184551">
                <a:tc>
                  <a:txBody>
                    <a:bodyPr/>
                    <a:lstStyle/>
                    <a:p>
                      <a:pPr algn="l" fontAlgn="b"/>
                      <a:r>
                        <a:rPr lang="en-US" sz="900" b="0" i="0" u="none" strike="noStrike" dirty="0">
                          <a:solidFill>
                            <a:srgbClr val="000000"/>
                          </a:solidFill>
                          <a:effectLst/>
                          <a:latin typeface="Cambria" panose="02040503050406030204" pitchFamily="18" charset="0"/>
                          <a:ea typeface="Cambria" panose="02040503050406030204" pitchFamily="18" charset="0"/>
                        </a:rPr>
                        <a:t>EXIMCHINA</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13,836,520.007 </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25,816,200.104 </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18,681,546.023 </a:t>
                      </a:r>
                    </a:p>
                  </a:txBody>
                  <a:tcPr marL="0" marR="0" marT="0" marB="0" anchor="b">
                    <a:lnL>
                      <a:noFill/>
                    </a:lnL>
                    <a:lnR>
                      <a:noFill/>
                    </a:lnR>
                    <a:lnT>
                      <a:noFill/>
                    </a:lnT>
                    <a:lnB>
                      <a:noFill/>
                    </a:lnB>
                    <a:noFill/>
                  </a:tcPr>
                </a:tc>
                <a:extLst>
                  <a:ext uri="{0D108BD9-81ED-4DB2-BD59-A6C34878D82A}">
                    <a16:rowId xmlns:a16="http://schemas.microsoft.com/office/drawing/2014/main" val="1102889013"/>
                  </a:ext>
                </a:extLst>
              </a:tr>
              <a:tr h="184551">
                <a:tc>
                  <a:txBody>
                    <a:bodyPr/>
                    <a:lstStyle/>
                    <a:p>
                      <a:pPr algn="l" fontAlgn="b"/>
                      <a:r>
                        <a:rPr lang="en-US" sz="900" b="0" i="0" u="none" strike="noStrike" dirty="0">
                          <a:solidFill>
                            <a:srgbClr val="000000"/>
                          </a:solidFill>
                          <a:effectLst/>
                          <a:latin typeface="Cambria" panose="02040503050406030204" pitchFamily="18" charset="0"/>
                          <a:ea typeface="Cambria" panose="02040503050406030204" pitchFamily="18" charset="0"/>
                        </a:rPr>
                        <a:t>EXIMINDIA</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33,827,211.200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19,000,000.000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17,000,000.000 </a:t>
                      </a:r>
                    </a:p>
                  </a:txBody>
                  <a:tcPr marL="0" marR="0" marT="0" marB="0" anchor="b">
                    <a:lnL>
                      <a:noFill/>
                    </a:lnL>
                    <a:lnR>
                      <a:noFill/>
                    </a:lnR>
                    <a:lnT>
                      <a:noFill/>
                    </a:lnT>
                    <a:lnB>
                      <a:noFill/>
                    </a:lnB>
                    <a:noFill/>
                  </a:tcPr>
                </a:tc>
                <a:extLst>
                  <a:ext uri="{0D108BD9-81ED-4DB2-BD59-A6C34878D82A}">
                    <a16:rowId xmlns:a16="http://schemas.microsoft.com/office/drawing/2014/main" val="2823673065"/>
                  </a:ext>
                </a:extLst>
              </a:tr>
              <a:tr h="184551">
                <a:tc>
                  <a:txBody>
                    <a:bodyPr/>
                    <a:lstStyle/>
                    <a:p>
                      <a:pPr algn="l" fontAlgn="b"/>
                      <a:r>
                        <a:rPr lang="en-US" sz="900" b="0" i="0" u="none" strike="noStrike" dirty="0">
                          <a:solidFill>
                            <a:srgbClr val="000000"/>
                          </a:solidFill>
                          <a:effectLst/>
                          <a:latin typeface="Cambria" panose="02040503050406030204" pitchFamily="18" charset="0"/>
                          <a:ea typeface="Cambria" panose="02040503050406030204" pitchFamily="18" charset="0"/>
                        </a:rPr>
                        <a:t>EXIMKOREA</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22,249,999.403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27,187,601.219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42,770,579.713 </a:t>
                      </a:r>
                    </a:p>
                  </a:txBody>
                  <a:tcPr marL="0" marR="0" marT="0" marB="0" anchor="b">
                    <a:lnL>
                      <a:noFill/>
                    </a:lnL>
                    <a:lnR>
                      <a:noFill/>
                    </a:lnR>
                    <a:lnT>
                      <a:noFill/>
                    </a:lnT>
                    <a:lnB>
                      <a:noFill/>
                    </a:lnB>
                    <a:noFill/>
                  </a:tcPr>
                </a:tc>
                <a:extLst>
                  <a:ext uri="{0D108BD9-81ED-4DB2-BD59-A6C34878D82A}">
                    <a16:rowId xmlns:a16="http://schemas.microsoft.com/office/drawing/2014/main" val="4002361654"/>
                  </a:ext>
                </a:extLst>
              </a:tr>
              <a:tr h="184551">
                <a:tc>
                  <a:txBody>
                    <a:bodyPr/>
                    <a:lstStyle/>
                    <a:p>
                      <a:pPr algn="l" fontAlgn="b"/>
                      <a:r>
                        <a:rPr lang="en-US" sz="900" b="0" i="0" u="none" strike="noStrike">
                          <a:solidFill>
                            <a:srgbClr val="000000"/>
                          </a:solidFill>
                          <a:effectLst/>
                          <a:latin typeface="Cambria" panose="02040503050406030204" pitchFamily="18" charset="0"/>
                          <a:ea typeface="Cambria" panose="02040503050406030204" pitchFamily="18" charset="0"/>
                        </a:rPr>
                        <a:t>FIDA</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5,246,033.000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11,515,710.000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12,301,930.000 </a:t>
                      </a:r>
                    </a:p>
                  </a:txBody>
                  <a:tcPr marL="0" marR="0" marT="0" marB="0" anchor="b">
                    <a:lnL>
                      <a:noFill/>
                    </a:lnL>
                    <a:lnR>
                      <a:noFill/>
                    </a:lnR>
                    <a:lnT>
                      <a:noFill/>
                    </a:lnT>
                    <a:lnB>
                      <a:noFill/>
                    </a:lnB>
                    <a:noFill/>
                  </a:tcPr>
                </a:tc>
                <a:extLst>
                  <a:ext uri="{0D108BD9-81ED-4DB2-BD59-A6C34878D82A}">
                    <a16:rowId xmlns:a16="http://schemas.microsoft.com/office/drawing/2014/main" val="2018616420"/>
                  </a:ext>
                </a:extLst>
              </a:tr>
              <a:tr h="184551">
                <a:tc>
                  <a:txBody>
                    <a:bodyPr/>
                    <a:lstStyle/>
                    <a:p>
                      <a:pPr algn="l" fontAlgn="b"/>
                      <a:r>
                        <a:rPr lang="en-US" sz="900" b="0" i="0" u="none" strike="noStrike" dirty="0">
                          <a:solidFill>
                            <a:srgbClr val="000000"/>
                          </a:solidFill>
                          <a:effectLst/>
                          <a:latin typeface="Cambria" panose="02040503050406030204" pitchFamily="18" charset="0"/>
                          <a:ea typeface="Cambria" panose="02040503050406030204" pitchFamily="18" charset="0"/>
                        </a:rPr>
                        <a:t>FKWD</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2,461,167.736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   </a:t>
                      </a:r>
                    </a:p>
                  </a:txBody>
                  <a:tcPr marL="0" marR="0" marT="0" marB="0" anchor="b">
                    <a:lnL>
                      <a:noFill/>
                    </a:lnL>
                    <a:lnR>
                      <a:noFill/>
                    </a:lnR>
                    <a:lnT>
                      <a:noFill/>
                    </a:lnT>
                    <a:lnB>
                      <a:noFill/>
                    </a:lnB>
                    <a:noFill/>
                  </a:tcPr>
                </a:tc>
                <a:extLst>
                  <a:ext uri="{0D108BD9-81ED-4DB2-BD59-A6C34878D82A}">
                    <a16:rowId xmlns:a16="http://schemas.microsoft.com/office/drawing/2014/main" val="101604410"/>
                  </a:ext>
                </a:extLst>
              </a:tr>
              <a:tr h="184551">
                <a:tc>
                  <a:txBody>
                    <a:bodyPr/>
                    <a:lstStyle/>
                    <a:p>
                      <a:pPr algn="l" fontAlgn="b"/>
                      <a:r>
                        <a:rPr lang="en-US" sz="900" b="0" i="0" u="none" strike="noStrike">
                          <a:solidFill>
                            <a:srgbClr val="000000"/>
                          </a:solidFill>
                          <a:effectLst/>
                          <a:latin typeface="Cambria" panose="02040503050406030204" pitchFamily="18" charset="0"/>
                          <a:ea typeface="Cambria" panose="02040503050406030204" pitchFamily="18" charset="0"/>
                        </a:rPr>
                        <a:t>FSD</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2,666,559.999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7,999,679.998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5,333,119.999 </a:t>
                      </a:r>
                    </a:p>
                  </a:txBody>
                  <a:tcPr marL="0" marR="0" marT="0" marB="0" anchor="b">
                    <a:lnL>
                      <a:noFill/>
                    </a:lnL>
                    <a:lnR>
                      <a:noFill/>
                    </a:lnR>
                    <a:lnT>
                      <a:noFill/>
                    </a:lnT>
                    <a:lnB>
                      <a:noFill/>
                    </a:lnB>
                    <a:noFill/>
                  </a:tcPr>
                </a:tc>
                <a:extLst>
                  <a:ext uri="{0D108BD9-81ED-4DB2-BD59-A6C34878D82A}">
                    <a16:rowId xmlns:a16="http://schemas.microsoft.com/office/drawing/2014/main" val="1888552007"/>
                  </a:ext>
                </a:extLst>
              </a:tr>
              <a:tr h="184551">
                <a:tc>
                  <a:txBody>
                    <a:bodyPr/>
                    <a:lstStyle/>
                    <a:p>
                      <a:pPr algn="l" fontAlgn="b"/>
                      <a:r>
                        <a:rPr lang="en-US" sz="900" b="0" i="0" u="none" strike="noStrike">
                          <a:solidFill>
                            <a:srgbClr val="000000"/>
                          </a:solidFill>
                          <a:effectLst/>
                          <a:latin typeface="Cambria" panose="02040503050406030204" pitchFamily="18" charset="0"/>
                          <a:ea typeface="Cambria" panose="02040503050406030204" pitchFamily="18" charset="0"/>
                        </a:rPr>
                        <a:t>WB</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338,548,404.676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376,387,614.482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372,931,530.051 </a:t>
                      </a:r>
                    </a:p>
                  </a:txBody>
                  <a:tcPr marL="0" marR="0" marT="0" marB="0" anchor="b">
                    <a:lnL>
                      <a:noFill/>
                    </a:lnL>
                    <a:lnR>
                      <a:noFill/>
                    </a:lnR>
                    <a:lnT>
                      <a:noFill/>
                    </a:lnT>
                    <a:lnB>
                      <a:noFill/>
                    </a:lnB>
                    <a:noFill/>
                  </a:tcPr>
                </a:tc>
                <a:extLst>
                  <a:ext uri="{0D108BD9-81ED-4DB2-BD59-A6C34878D82A}">
                    <a16:rowId xmlns:a16="http://schemas.microsoft.com/office/drawing/2014/main" val="3045838858"/>
                  </a:ext>
                </a:extLst>
              </a:tr>
              <a:tr h="223704">
                <a:tc>
                  <a:txBody>
                    <a:bodyPr/>
                    <a:lstStyle/>
                    <a:p>
                      <a:pPr algn="l" fontAlgn="b"/>
                      <a:r>
                        <a:rPr lang="en-US" sz="900" b="0" i="0" u="none" strike="noStrike">
                          <a:solidFill>
                            <a:srgbClr val="000000"/>
                          </a:solidFill>
                          <a:effectLst/>
                          <a:latin typeface="Cambria" panose="02040503050406030204" pitchFamily="18" charset="0"/>
                          <a:ea typeface="Cambria" panose="02040503050406030204" pitchFamily="18" charset="0"/>
                        </a:rPr>
                        <a:t>JICA</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22,008,199.974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8,032,799.898 </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11,680,452.855 </a:t>
                      </a:r>
                    </a:p>
                  </a:txBody>
                  <a:tcPr marL="0" marR="0" marT="0" marB="0" anchor="b">
                    <a:lnL>
                      <a:noFill/>
                    </a:lnL>
                    <a:lnR>
                      <a:noFill/>
                    </a:lnR>
                    <a:lnT>
                      <a:noFill/>
                    </a:lnT>
                    <a:lnB>
                      <a:noFill/>
                    </a:lnB>
                    <a:noFill/>
                  </a:tcPr>
                </a:tc>
                <a:extLst>
                  <a:ext uri="{0D108BD9-81ED-4DB2-BD59-A6C34878D82A}">
                    <a16:rowId xmlns:a16="http://schemas.microsoft.com/office/drawing/2014/main" val="3027785607"/>
                  </a:ext>
                </a:extLst>
              </a:tr>
              <a:tr h="184551">
                <a:tc>
                  <a:txBody>
                    <a:bodyPr/>
                    <a:lstStyle/>
                    <a:p>
                      <a:pPr algn="l" fontAlgn="b"/>
                      <a:r>
                        <a:rPr lang="en-US" sz="900" b="0" i="0" u="none" strike="noStrike">
                          <a:solidFill>
                            <a:srgbClr val="000000"/>
                          </a:solidFill>
                          <a:effectLst/>
                          <a:latin typeface="Cambria" panose="02040503050406030204" pitchFamily="18" charset="0"/>
                          <a:ea typeface="Cambria" panose="02040503050406030204" pitchFamily="18" charset="0"/>
                        </a:rPr>
                        <a:t>OPEC</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19,027,919.740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14,000,000.000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13,500,000.000 </a:t>
                      </a:r>
                    </a:p>
                  </a:txBody>
                  <a:tcPr marL="0" marR="0" marT="0" marB="0" anchor="b">
                    <a:lnL>
                      <a:noFill/>
                    </a:lnL>
                    <a:lnR>
                      <a:noFill/>
                    </a:lnR>
                    <a:lnT>
                      <a:noFill/>
                    </a:lnT>
                    <a:lnB>
                      <a:noFill/>
                    </a:lnB>
                    <a:noFill/>
                  </a:tcPr>
                </a:tc>
                <a:extLst>
                  <a:ext uri="{0D108BD9-81ED-4DB2-BD59-A6C34878D82A}">
                    <a16:rowId xmlns:a16="http://schemas.microsoft.com/office/drawing/2014/main" val="1221051079"/>
                  </a:ext>
                </a:extLst>
              </a:tr>
              <a:tr h="184551">
                <a:tc>
                  <a:txBody>
                    <a:bodyPr/>
                    <a:lstStyle/>
                    <a:p>
                      <a:pPr algn="l" fontAlgn="b"/>
                      <a:r>
                        <a:rPr lang="en-US" sz="900" b="0" i="0" u="none" strike="noStrike">
                          <a:solidFill>
                            <a:srgbClr val="000000"/>
                          </a:solidFill>
                          <a:effectLst/>
                          <a:latin typeface="Cambria" panose="02040503050406030204" pitchFamily="18" charset="0"/>
                          <a:ea typeface="Cambria" panose="02040503050406030204" pitchFamily="18" charset="0"/>
                        </a:rPr>
                        <a:t>ADFD</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4,178,112.000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2,471,492.257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4,000,000.000 </a:t>
                      </a:r>
                    </a:p>
                  </a:txBody>
                  <a:tcPr marL="0" marR="0" marT="0" marB="0" anchor="b">
                    <a:lnL>
                      <a:noFill/>
                    </a:lnL>
                    <a:lnR>
                      <a:noFill/>
                    </a:lnR>
                    <a:lnT>
                      <a:noFill/>
                    </a:lnT>
                    <a:lnB>
                      <a:noFill/>
                    </a:lnB>
                    <a:noFill/>
                  </a:tcPr>
                </a:tc>
                <a:extLst>
                  <a:ext uri="{0D108BD9-81ED-4DB2-BD59-A6C34878D82A}">
                    <a16:rowId xmlns:a16="http://schemas.microsoft.com/office/drawing/2014/main" val="976383181"/>
                  </a:ext>
                </a:extLst>
              </a:tr>
              <a:tr h="184551">
                <a:tc>
                  <a:txBody>
                    <a:bodyPr/>
                    <a:lstStyle/>
                    <a:p>
                      <a:pPr algn="l" fontAlgn="b"/>
                      <a:r>
                        <a:rPr lang="en-US" sz="900" b="0" i="0" u="none" strike="noStrike">
                          <a:solidFill>
                            <a:srgbClr val="000000"/>
                          </a:solidFill>
                          <a:effectLst/>
                          <a:latin typeface="Cambria" panose="02040503050406030204" pitchFamily="18" charset="0"/>
                          <a:ea typeface="Cambria" panose="02040503050406030204" pitchFamily="18" charset="0"/>
                        </a:rPr>
                        <a:t>AFD</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55,276,049.992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33,318,999.994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38,987,682.579 </a:t>
                      </a:r>
                    </a:p>
                  </a:txBody>
                  <a:tcPr marL="0" marR="0" marT="0" marB="0" anchor="b">
                    <a:lnL>
                      <a:noFill/>
                    </a:lnL>
                    <a:lnR>
                      <a:noFill/>
                    </a:lnR>
                    <a:lnT>
                      <a:noFill/>
                    </a:lnT>
                    <a:lnB>
                      <a:noFill/>
                    </a:lnB>
                    <a:noFill/>
                  </a:tcPr>
                </a:tc>
                <a:extLst>
                  <a:ext uri="{0D108BD9-81ED-4DB2-BD59-A6C34878D82A}">
                    <a16:rowId xmlns:a16="http://schemas.microsoft.com/office/drawing/2014/main" val="537304958"/>
                  </a:ext>
                </a:extLst>
              </a:tr>
              <a:tr h="184551">
                <a:tc>
                  <a:txBody>
                    <a:bodyPr/>
                    <a:lstStyle/>
                    <a:p>
                      <a:pPr algn="l" fontAlgn="b"/>
                      <a:r>
                        <a:rPr lang="en-US" sz="900" b="0" i="0" u="none" strike="noStrike">
                          <a:solidFill>
                            <a:srgbClr val="000000"/>
                          </a:solidFill>
                          <a:effectLst/>
                          <a:latin typeface="Cambria" panose="02040503050406030204" pitchFamily="18" charset="0"/>
                          <a:ea typeface="Cambria" panose="02040503050406030204" pitchFamily="18" charset="0"/>
                        </a:rPr>
                        <a:t>EIB</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36,164,399.994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26,700,599.995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12,695,699.998 </a:t>
                      </a:r>
                    </a:p>
                  </a:txBody>
                  <a:tcPr marL="0" marR="0" marT="0" marB="0" anchor="b">
                    <a:lnL>
                      <a:noFill/>
                    </a:lnL>
                    <a:lnR>
                      <a:noFill/>
                    </a:lnR>
                    <a:lnT>
                      <a:noFill/>
                    </a:lnT>
                    <a:lnB>
                      <a:noFill/>
                    </a:lnB>
                    <a:noFill/>
                  </a:tcPr>
                </a:tc>
                <a:extLst>
                  <a:ext uri="{0D108BD9-81ED-4DB2-BD59-A6C34878D82A}">
                    <a16:rowId xmlns:a16="http://schemas.microsoft.com/office/drawing/2014/main" val="3682148749"/>
                  </a:ext>
                </a:extLst>
              </a:tr>
              <a:tr h="184551">
                <a:tc>
                  <a:txBody>
                    <a:bodyPr/>
                    <a:lstStyle/>
                    <a:p>
                      <a:pPr algn="l" fontAlgn="b"/>
                      <a:r>
                        <a:rPr lang="en-US" sz="900" b="0" i="0" u="none" strike="noStrike">
                          <a:solidFill>
                            <a:srgbClr val="000000"/>
                          </a:solidFill>
                          <a:effectLst/>
                          <a:latin typeface="Cambria" panose="02040503050406030204" pitchFamily="18" charset="0"/>
                          <a:ea typeface="Cambria" panose="02040503050406030204" pitchFamily="18" charset="0"/>
                        </a:rPr>
                        <a:t>AIIB</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20,082,199.997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9,331,234.417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12,772,999.998 </a:t>
                      </a:r>
                    </a:p>
                  </a:txBody>
                  <a:tcPr marL="0" marR="0" marT="0" marB="0" anchor="b">
                    <a:lnL>
                      <a:noFill/>
                    </a:lnL>
                    <a:lnR>
                      <a:noFill/>
                    </a:lnR>
                    <a:lnT>
                      <a:noFill/>
                    </a:lnT>
                    <a:lnB>
                      <a:noFill/>
                    </a:lnB>
                    <a:noFill/>
                  </a:tcPr>
                </a:tc>
                <a:extLst>
                  <a:ext uri="{0D108BD9-81ED-4DB2-BD59-A6C34878D82A}">
                    <a16:rowId xmlns:a16="http://schemas.microsoft.com/office/drawing/2014/main" val="3762329194"/>
                  </a:ext>
                </a:extLst>
              </a:tr>
              <a:tr h="184551">
                <a:tc>
                  <a:txBody>
                    <a:bodyPr/>
                    <a:lstStyle/>
                    <a:p>
                      <a:pPr algn="l" fontAlgn="b"/>
                      <a:r>
                        <a:rPr lang="en-US" sz="900" b="0" i="0" u="none" strike="noStrike">
                          <a:solidFill>
                            <a:srgbClr val="000000"/>
                          </a:solidFill>
                          <a:effectLst/>
                          <a:latin typeface="Cambria" panose="02040503050406030204" pitchFamily="18" charset="0"/>
                          <a:ea typeface="Cambria" panose="02040503050406030204" pitchFamily="18" charset="0"/>
                        </a:rPr>
                        <a:t>HUNGARY</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5,000,000.000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8,000,000.000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8,000,000.000 </a:t>
                      </a:r>
                    </a:p>
                  </a:txBody>
                  <a:tcPr marL="0" marR="0" marT="0" marB="0" anchor="b">
                    <a:lnL>
                      <a:noFill/>
                    </a:lnL>
                    <a:lnR>
                      <a:noFill/>
                    </a:lnR>
                    <a:lnT>
                      <a:noFill/>
                    </a:lnT>
                    <a:lnB>
                      <a:noFill/>
                    </a:lnB>
                    <a:noFill/>
                  </a:tcPr>
                </a:tc>
                <a:extLst>
                  <a:ext uri="{0D108BD9-81ED-4DB2-BD59-A6C34878D82A}">
                    <a16:rowId xmlns:a16="http://schemas.microsoft.com/office/drawing/2014/main" val="3807599770"/>
                  </a:ext>
                </a:extLst>
              </a:tr>
              <a:tr h="184551">
                <a:tc>
                  <a:txBody>
                    <a:bodyPr/>
                    <a:lstStyle/>
                    <a:p>
                      <a:pPr algn="l" fontAlgn="b"/>
                      <a:r>
                        <a:rPr lang="en-US" sz="900" b="0" i="0" u="none" strike="noStrike">
                          <a:solidFill>
                            <a:srgbClr val="000000"/>
                          </a:solidFill>
                          <a:effectLst/>
                          <a:latin typeface="Cambria" panose="02040503050406030204" pitchFamily="18" charset="0"/>
                          <a:ea typeface="Cambria" panose="02040503050406030204" pitchFamily="18" charset="0"/>
                        </a:rPr>
                        <a:t>NDF</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754,110.000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1,077,300.000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1,077,300.000 </a:t>
                      </a:r>
                    </a:p>
                  </a:txBody>
                  <a:tcPr marL="0" marR="0" marT="0" marB="0" anchor="b">
                    <a:lnL>
                      <a:noFill/>
                    </a:lnL>
                    <a:lnR>
                      <a:noFill/>
                    </a:lnR>
                    <a:lnT>
                      <a:noFill/>
                    </a:lnT>
                    <a:lnB>
                      <a:noFill/>
                    </a:lnB>
                    <a:noFill/>
                  </a:tcPr>
                </a:tc>
                <a:extLst>
                  <a:ext uri="{0D108BD9-81ED-4DB2-BD59-A6C34878D82A}">
                    <a16:rowId xmlns:a16="http://schemas.microsoft.com/office/drawing/2014/main" val="998983670"/>
                  </a:ext>
                </a:extLst>
              </a:tr>
              <a:tr h="238919">
                <a:tc>
                  <a:txBody>
                    <a:bodyPr/>
                    <a:lstStyle/>
                    <a:p>
                      <a:pPr algn="l" fontAlgn="b"/>
                      <a:r>
                        <a:rPr lang="en-US" sz="900" b="0" i="0" u="none" strike="noStrike">
                          <a:solidFill>
                            <a:srgbClr val="000000"/>
                          </a:solidFill>
                          <a:effectLst/>
                          <a:latin typeface="Cambria" panose="02040503050406030204" pitchFamily="18" charset="0"/>
                          <a:ea typeface="Cambria" panose="02040503050406030204" pitchFamily="18" charset="0"/>
                        </a:rPr>
                        <a:t>IMF</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   </a:t>
                      </a:r>
                    </a:p>
                  </a:txBody>
                  <a:tcPr marL="0" marR="0" marT="0" marB="0" anchor="b">
                    <a:lnL>
                      <a:noFill/>
                    </a:lnL>
                    <a:lnR>
                      <a:noFill/>
                    </a:lnR>
                    <a:lnT>
                      <a:noFill/>
                    </a:lnT>
                    <a:lnB>
                      <a:noFill/>
                    </a:lnB>
                    <a:noFill/>
                  </a:tcPr>
                </a:tc>
                <a:extLst>
                  <a:ext uri="{0D108BD9-81ED-4DB2-BD59-A6C34878D82A}">
                    <a16:rowId xmlns:a16="http://schemas.microsoft.com/office/drawing/2014/main" val="4224528115"/>
                  </a:ext>
                </a:extLst>
              </a:tr>
              <a:tr h="184551">
                <a:tc>
                  <a:txBody>
                    <a:bodyPr/>
                    <a:lstStyle/>
                    <a:p>
                      <a:pPr algn="l" fontAlgn="b"/>
                      <a:r>
                        <a:rPr lang="en-US" sz="900" b="0" i="0" u="none" strike="noStrike">
                          <a:solidFill>
                            <a:srgbClr val="000000"/>
                          </a:solidFill>
                          <a:effectLst/>
                          <a:latin typeface="Cambria" panose="02040503050406030204" pitchFamily="18" charset="0"/>
                          <a:ea typeface="Cambria" panose="02040503050406030204" pitchFamily="18" charset="0"/>
                        </a:rPr>
                        <a:t>SPAIN</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5,000,000.000 </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6,000,000.000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9,000,000.000 </a:t>
                      </a:r>
                    </a:p>
                  </a:txBody>
                  <a:tcPr marL="0" marR="0" marT="0" marB="0" anchor="b">
                    <a:lnL>
                      <a:noFill/>
                    </a:lnL>
                    <a:lnR>
                      <a:noFill/>
                    </a:lnR>
                    <a:lnT>
                      <a:noFill/>
                    </a:lnT>
                    <a:lnB>
                      <a:noFill/>
                    </a:lnB>
                    <a:noFill/>
                  </a:tcPr>
                </a:tc>
                <a:extLst>
                  <a:ext uri="{0D108BD9-81ED-4DB2-BD59-A6C34878D82A}">
                    <a16:rowId xmlns:a16="http://schemas.microsoft.com/office/drawing/2014/main" val="900766992"/>
                  </a:ext>
                </a:extLst>
              </a:tr>
              <a:tr h="184551">
                <a:tc>
                  <a:txBody>
                    <a:bodyPr/>
                    <a:lstStyle/>
                    <a:p>
                      <a:pPr algn="l" fontAlgn="b"/>
                      <a:r>
                        <a:rPr lang="en-US" sz="900" b="0" i="0" u="none" strike="noStrike">
                          <a:solidFill>
                            <a:srgbClr val="000000"/>
                          </a:solidFill>
                          <a:effectLst/>
                          <a:latin typeface="Cambria" panose="02040503050406030204" pitchFamily="18" charset="0"/>
                          <a:ea typeface="Cambria" panose="02040503050406030204" pitchFamily="18" charset="0"/>
                        </a:rPr>
                        <a:t>AUSTRIA</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3,158,500.000 </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2,077,300.000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1,000,000.000 </a:t>
                      </a:r>
                    </a:p>
                  </a:txBody>
                  <a:tcPr marL="0" marR="0" marT="0" marB="0" anchor="b">
                    <a:lnL>
                      <a:noFill/>
                    </a:lnL>
                    <a:lnR>
                      <a:noFill/>
                    </a:lnR>
                    <a:lnT>
                      <a:noFill/>
                    </a:lnT>
                    <a:lnB>
                      <a:noFill/>
                    </a:lnB>
                    <a:noFill/>
                  </a:tcPr>
                </a:tc>
                <a:extLst>
                  <a:ext uri="{0D108BD9-81ED-4DB2-BD59-A6C34878D82A}">
                    <a16:rowId xmlns:a16="http://schemas.microsoft.com/office/drawing/2014/main" val="3070726621"/>
                  </a:ext>
                </a:extLst>
              </a:tr>
              <a:tr h="184551">
                <a:tc>
                  <a:txBody>
                    <a:bodyPr/>
                    <a:lstStyle/>
                    <a:p>
                      <a:pPr algn="l" fontAlgn="b"/>
                      <a:r>
                        <a:rPr lang="en-US" sz="900" b="0" i="0" u="none" strike="noStrike">
                          <a:solidFill>
                            <a:srgbClr val="000000"/>
                          </a:solidFill>
                          <a:effectLst/>
                          <a:latin typeface="Cambria" panose="02040503050406030204" pitchFamily="18" charset="0"/>
                          <a:ea typeface="Cambria" panose="02040503050406030204" pitchFamily="18" charset="0"/>
                        </a:rPr>
                        <a:t>BGK</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8,136,019.437 </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4,068,009.719 </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   </a:t>
                      </a:r>
                    </a:p>
                  </a:txBody>
                  <a:tcPr marL="0" marR="0" marT="0" marB="0" anchor="b">
                    <a:lnL>
                      <a:noFill/>
                    </a:lnL>
                    <a:lnR>
                      <a:noFill/>
                    </a:lnR>
                    <a:lnT>
                      <a:noFill/>
                    </a:lnT>
                    <a:lnB>
                      <a:noFill/>
                    </a:lnB>
                    <a:noFill/>
                  </a:tcPr>
                </a:tc>
                <a:extLst>
                  <a:ext uri="{0D108BD9-81ED-4DB2-BD59-A6C34878D82A}">
                    <a16:rowId xmlns:a16="http://schemas.microsoft.com/office/drawing/2014/main" val="3212574512"/>
                  </a:ext>
                </a:extLst>
              </a:tr>
              <a:tr h="206408">
                <a:tc>
                  <a:txBody>
                    <a:bodyPr/>
                    <a:lstStyle/>
                    <a:p>
                      <a:pPr algn="l" fontAlgn="b"/>
                      <a:r>
                        <a:rPr lang="en-US" sz="900" b="0" i="0" u="none" strike="noStrike">
                          <a:solidFill>
                            <a:srgbClr val="000000"/>
                          </a:solidFill>
                          <a:effectLst/>
                          <a:latin typeface="Cambria" panose="02040503050406030204" pitchFamily="18" charset="0"/>
                          <a:ea typeface="Cambria" panose="02040503050406030204" pitchFamily="18" charset="0"/>
                        </a:rPr>
                        <a:t>Commercial (Bugesera Airport Project)</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117,820,000.000 </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98,920,000.000 </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42,782,817.910 </a:t>
                      </a:r>
                    </a:p>
                  </a:txBody>
                  <a:tcPr marL="0" marR="0" marT="0" marB="0" anchor="b">
                    <a:lnL>
                      <a:noFill/>
                    </a:lnL>
                    <a:lnR>
                      <a:noFill/>
                    </a:lnR>
                    <a:lnT>
                      <a:noFill/>
                    </a:lnT>
                    <a:lnB>
                      <a:noFill/>
                    </a:lnB>
                    <a:noFill/>
                  </a:tcPr>
                </a:tc>
                <a:extLst>
                  <a:ext uri="{0D108BD9-81ED-4DB2-BD59-A6C34878D82A}">
                    <a16:rowId xmlns:a16="http://schemas.microsoft.com/office/drawing/2014/main" val="1575331232"/>
                  </a:ext>
                </a:extLst>
              </a:tr>
              <a:tr h="206408">
                <a:tc>
                  <a:txBody>
                    <a:bodyPr/>
                    <a:lstStyle/>
                    <a:p>
                      <a:pPr algn="l" fontAlgn="b"/>
                      <a:r>
                        <a:rPr lang="en-US" sz="900" b="0" i="0" u="none" strike="noStrike" dirty="0">
                          <a:solidFill>
                            <a:srgbClr val="000000"/>
                          </a:solidFill>
                          <a:effectLst/>
                          <a:latin typeface="Cambria" panose="02040503050406030204" pitchFamily="18" charset="0"/>
                          <a:ea typeface="Cambria" panose="02040503050406030204" pitchFamily="18" charset="0"/>
                        </a:rPr>
                        <a:t>CDP Italy</a:t>
                      </a:r>
                    </a:p>
                  </a:txBody>
                  <a:tcPr marL="0" marR="0" marT="0" marB="0" anchor="b">
                    <a:lnL>
                      <a:noFill/>
                    </a:lnL>
                    <a:lnR>
                      <a:noFill/>
                    </a:lnR>
                    <a:lnT>
                      <a:noFill/>
                    </a:lnT>
                    <a:lnB>
                      <a:noFill/>
                    </a:lnB>
                    <a:noFill/>
                  </a:tcPr>
                </a:tc>
                <a:tc>
                  <a:txBody>
                    <a:bodyPr/>
                    <a:lstStyle/>
                    <a:p>
                      <a:pPr algn="ctr" fontAlgn="b"/>
                      <a:r>
                        <a:rPr lang="en-AE" sz="900" b="0" i="0" u="none" strike="noStrike">
                          <a:solidFill>
                            <a:srgbClr val="000000"/>
                          </a:solidFill>
                          <a:effectLst/>
                          <a:latin typeface="Cambria" panose="02040503050406030204" pitchFamily="18" charset="0"/>
                          <a:ea typeface="Cambria" panose="02040503050406030204" pitchFamily="18" charset="0"/>
                        </a:rPr>
                        <a:t>             20,000,000.000 </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20,000,000.000 </a:t>
                      </a:r>
                    </a:p>
                  </a:txBody>
                  <a:tcPr marL="0" marR="0" marT="0" marB="0" anchor="b">
                    <a:lnL>
                      <a:noFill/>
                    </a:lnL>
                    <a:lnR>
                      <a:noFill/>
                    </a:lnR>
                    <a:lnT>
                      <a:noFill/>
                    </a:lnT>
                    <a:lnB>
                      <a:noFill/>
                    </a:lnB>
                    <a:noFill/>
                  </a:tcPr>
                </a:tc>
                <a:tc>
                  <a:txBody>
                    <a:bodyPr/>
                    <a:lstStyle/>
                    <a:p>
                      <a:pPr algn="ctr" fontAlgn="b"/>
                      <a:r>
                        <a:rPr lang="en-AE" sz="900" b="0" i="0" u="none" strike="noStrike" dirty="0">
                          <a:solidFill>
                            <a:srgbClr val="000000"/>
                          </a:solidFill>
                          <a:effectLst/>
                          <a:latin typeface="Cambria" panose="02040503050406030204" pitchFamily="18" charset="0"/>
                          <a:ea typeface="Cambria" panose="02040503050406030204" pitchFamily="18" charset="0"/>
                        </a:rPr>
                        <a:t>                               -   </a:t>
                      </a:r>
                    </a:p>
                  </a:txBody>
                  <a:tcPr marL="0" marR="0" marT="0" marB="0" anchor="b">
                    <a:lnL>
                      <a:noFill/>
                    </a:lnL>
                    <a:lnR>
                      <a:noFill/>
                    </a:lnR>
                    <a:lnT>
                      <a:noFill/>
                    </a:lnT>
                    <a:lnB>
                      <a:noFill/>
                    </a:lnB>
                    <a:noFill/>
                  </a:tcPr>
                </a:tc>
                <a:extLst>
                  <a:ext uri="{0D108BD9-81ED-4DB2-BD59-A6C34878D82A}">
                    <a16:rowId xmlns:a16="http://schemas.microsoft.com/office/drawing/2014/main" val="2277284462"/>
                  </a:ext>
                </a:extLst>
              </a:tr>
              <a:tr h="184551">
                <a:tc>
                  <a:txBody>
                    <a:bodyPr/>
                    <a:lstStyle/>
                    <a:p>
                      <a:pPr algn="l" fontAlgn="b"/>
                      <a:r>
                        <a:rPr lang="en-US" sz="900" b="1" i="0" u="none" strike="noStrike">
                          <a:solidFill>
                            <a:srgbClr val="000000"/>
                          </a:solidFill>
                          <a:effectLst/>
                          <a:highlight>
                            <a:srgbClr val="5B9BD5"/>
                          </a:highlight>
                          <a:latin typeface="Cambria" panose="02040503050406030204" pitchFamily="18" charset="0"/>
                          <a:ea typeface="Cambria" panose="02040503050406030204" pitchFamily="18" charset="0"/>
                        </a:rPr>
                        <a:t>Total</a:t>
                      </a:r>
                    </a:p>
                  </a:txBody>
                  <a:tcPr marL="0" marR="0" marT="0" marB="0" anchor="b">
                    <a:lnL>
                      <a:noFill/>
                    </a:lnL>
                    <a:lnR>
                      <a:noFill/>
                    </a:lnR>
                    <a:lnT>
                      <a:noFill/>
                    </a:lnT>
                    <a:lnB>
                      <a:noFill/>
                    </a:lnB>
                    <a:solidFill>
                      <a:srgbClr val="5B9BD5"/>
                    </a:solidFill>
                  </a:tcPr>
                </a:tc>
                <a:tc>
                  <a:txBody>
                    <a:bodyPr/>
                    <a:lstStyle/>
                    <a:p>
                      <a:pPr algn="ctr" fontAlgn="b"/>
                      <a:r>
                        <a:rPr lang="en-AE" sz="900" b="1" i="0" u="none" strike="noStrike">
                          <a:solidFill>
                            <a:srgbClr val="000000"/>
                          </a:solidFill>
                          <a:effectLst/>
                          <a:highlight>
                            <a:srgbClr val="5B9BD5"/>
                          </a:highlight>
                          <a:latin typeface="Cambria" panose="02040503050406030204" pitchFamily="18" charset="0"/>
                          <a:ea typeface="Cambria" panose="02040503050406030204" pitchFamily="18" charset="0"/>
                        </a:rPr>
                        <a:t>            946,935,975.014 </a:t>
                      </a:r>
                    </a:p>
                  </a:txBody>
                  <a:tcPr marL="0" marR="0" marT="0" marB="0" anchor="b">
                    <a:lnL>
                      <a:noFill/>
                    </a:lnL>
                    <a:lnR>
                      <a:noFill/>
                    </a:lnR>
                    <a:lnT>
                      <a:noFill/>
                    </a:lnT>
                    <a:lnB>
                      <a:noFill/>
                    </a:lnB>
                    <a:solidFill>
                      <a:srgbClr val="5B9BD5"/>
                    </a:solidFill>
                  </a:tcPr>
                </a:tc>
                <a:tc>
                  <a:txBody>
                    <a:bodyPr/>
                    <a:lstStyle/>
                    <a:p>
                      <a:pPr algn="ctr" fontAlgn="b"/>
                      <a:r>
                        <a:rPr lang="en-AE" sz="900" b="1" i="0" u="none" strike="noStrike">
                          <a:solidFill>
                            <a:srgbClr val="000000"/>
                          </a:solidFill>
                          <a:effectLst/>
                          <a:highlight>
                            <a:srgbClr val="5B9BD5"/>
                          </a:highlight>
                          <a:latin typeface="Cambria" panose="02040503050406030204" pitchFamily="18" charset="0"/>
                          <a:ea typeface="Cambria" panose="02040503050406030204" pitchFamily="18" charset="0"/>
                        </a:rPr>
                        <a:t>              924,516,270.910 </a:t>
                      </a:r>
                    </a:p>
                  </a:txBody>
                  <a:tcPr marL="0" marR="0" marT="0" marB="0" anchor="b">
                    <a:lnL>
                      <a:noFill/>
                    </a:lnL>
                    <a:lnR>
                      <a:noFill/>
                    </a:lnR>
                    <a:lnT>
                      <a:noFill/>
                    </a:lnT>
                    <a:lnB>
                      <a:noFill/>
                    </a:lnB>
                    <a:solidFill>
                      <a:srgbClr val="5B9BD5"/>
                    </a:solidFill>
                  </a:tcPr>
                </a:tc>
                <a:tc>
                  <a:txBody>
                    <a:bodyPr/>
                    <a:lstStyle/>
                    <a:p>
                      <a:pPr algn="ctr" fontAlgn="b"/>
                      <a:r>
                        <a:rPr lang="en-AE" sz="900" b="1" i="0" u="none" strike="noStrike" dirty="0">
                          <a:solidFill>
                            <a:srgbClr val="000000"/>
                          </a:solidFill>
                          <a:effectLst/>
                          <a:highlight>
                            <a:srgbClr val="5B9BD5"/>
                          </a:highlight>
                          <a:latin typeface="Cambria" panose="02040503050406030204" pitchFamily="18" charset="0"/>
                          <a:ea typeface="Cambria" panose="02040503050406030204" pitchFamily="18" charset="0"/>
                        </a:rPr>
                        <a:t>         716,841,810.649 </a:t>
                      </a:r>
                    </a:p>
                  </a:txBody>
                  <a:tcPr marL="0" marR="0" marT="0" marB="0" anchor="b">
                    <a:lnL>
                      <a:noFill/>
                    </a:lnL>
                    <a:lnR>
                      <a:noFill/>
                    </a:lnR>
                    <a:lnT>
                      <a:noFill/>
                    </a:lnT>
                    <a:lnB>
                      <a:noFill/>
                    </a:lnB>
                    <a:solidFill>
                      <a:srgbClr val="5B9BD5"/>
                    </a:solidFill>
                  </a:tcPr>
                </a:tc>
                <a:extLst>
                  <a:ext uri="{0D108BD9-81ED-4DB2-BD59-A6C34878D82A}">
                    <a16:rowId xmlns:a16="http://schemas.microsoft.com/office/drawing/2014/main" val="586515840"/>
                  </a:ext>
                </a:extLst>
              </a:tr>
              <a:tr h="184551">
                <a:tc>
                  <a:txBody>
                    <a:bodyPr/>
                    <a:lstStyle/>
                    <a:p>
                      <a:pPr algn="l" fontAlgn="b"/>
                      <a:endParaRPr lang="en-AE" sz="900" b="0" i="0" u="none" strike="noStrike">
                        <a:solidFill>
                          <a:srgbClr val="000000"/>
                        </a:solidFill>
                        <a:effectLst/>
                        <a:latin typeface="Cambria" panose="02040503050406030204" pitchFamily="18" charset="0"/>
                        <a:ea typeface="Cambria" panose="02040503050406030204" pitchFamily="18" charset="0"/>
                      </a:endParaRPr>
                    </a:p>
                  </a:txBody>
                  <a:tcPr marL="0" marR="0" marT="0" marB="0" anchor="b">
                    <a:lnL>
                      <a:noFill/>
                    </a:lnL>
                    <a:lnR>
                      <a:noFill/>
                    </a:lnR>
                    <a:lnT>
                      <a:noFill/>
                    </a:lnT>
                    <a:lnB>
                      <a:noFill/>
                    </a:lnB>
                    <a:noFill/>
                  </a:tcPr>
                </a:tc>
                <a:tc>
                  <a:txBody>
                    <a:bodyPr/>
                    <a:lstStyle/>
                    <a:p>
                      <a:pPr algn="l" fontAlgn="b"/>
                      <a:endParaRPr lang="en-AE" sz="900" b="0" i="0" u="none" strike="noStrike">
                        <a:solidFill>
                          <a:srgbClr val="000000"/>
                        </a:solidFill>
                        <a:effectLst/>
                        <a:latin typeface="Cambria" panose="02040503050406030204" pitchFamily="18" charset="0"/>
                        <a:ea typeface="Cambria" panose="02040503050406030204" pitchFamily="18" charset="0"/>
                      </a:endParaRPr>
                    </a:p>
                  </a:txBody>
                  <a:tcPr marL="0" marR="0" marT="0" marB="0" anchor="b">
                    <a:lnL>
                      <a:noFill/>
                    </a:lnL>
                    <a:lnR>
                      <a:noFill/>
                    </a:lnR>
                    <a:lnT>
                      <a:noFill/>
                    </a:lnT>
                    <a:lnB>
                      <a:noFill/>
                    </a:lnB>
                    <a:noFill/>
                  </a:tcPr>
                </a:tc>
                <a:tc>
                  <a:txBody>
                    <a:bodyPr/>
                    <a:lstStyle/>
                    <a:p>
                      <a:pPr algn="l" fontAlgn="b"/>
                      <a:endParaRPr lang="en-AE" sz="900" b="0" i="0" u="none" strike="noStrike">
                        <a:solidFill>
                          <a:srgbClr val="000000"/>
                        </a:solidFill>
                        <a:effectLst/>
                        <a:latin typeface="Cambria" panose="02040503050406030204" pitchFamily="18" charset="0"/>
                        <a:ea typeface="Cambria" panose="02040503050406030204" pitchFamily="18" charset="0"/>
                      </a:endParaRPr>
                    </a:p>
                  </a:txBody>
                  <a:tcPr marL="0" marR="0" marT="0" marB="0" anchor="b">
                    <a:lnL>
                      <a:noFill/>
                    </a:lnL>
                    <a:lnR>
                      <a:noFill/>
                    </a:lnR>
                    <a:lnT>
                      <a:noFill/>
                    </a:lnT>
                    <a:lnB>
                      <a:noFill/>
                    </a:lnB>
                    <a:noFill/>
                  </a:tcPr>
                </a:tc>
                <a:tc>
                  <a:txBody>
                    <a:bodyPr/>
                    <a:lstStyle/>
                    <a:p>
                      <a:pPr algn="l" fontAlgn="b"/>
                      <a:endParaRPr lang="en-AE" sz="900" b="0" i="0" u="none" strike="noStrike" dirty="0">
                        <a:solidFill>
                          <a:srgbClr val="000000"/>
                        </a:solidFill>
                        <a:effectLst/>
                        <a:latin typeface="Cambria" panose="02040503050406030204" pitchFamily="18" charset="0"/>
                        <a:ea typeface="Cambria" panose="02040503050406030204" pitchFamily="18" charset="0"/>
                      </a:endParaRPr>
                    </a:p>
                  </a:txBody>
                  <a:tcPr marL="0" marR="0" marT="0" marB="0" anchor="b">
                    <a:lnL>
                      <a:noFill/>
                    </a:lnL>
                    <a:lnR>
                      <a:noFill/>
                    </a:lnR>
                    <a:lnT>
                      <a:noFill/>
                    </a:lnT>
                    <a:lnB>
                      <a:noFill/>
                    </a:lnB>
                    <a:noFill/>
                  </a:tcPr>
                </a:tc>
                <a:extLst>
                  <a:ext uri="{0D108BD9-81ED-4DB2-BD59-A6C34878D82A}">
                    <a16:rowId xmlns:a16="http://schemas.microsoft.com/office/drawing/2014/main" val="3258189177"/>
                  </a:ext>
                </a:extLst>
              </a:tr>
              <a:tr h="184551">
                <a:tc>
                  <a:txBody>
                    <a:bodyPr/>
                    <a:lstStyle/>
                    <a:p>
                      <a:pPr algn="l" fontAlgn="b"/>
                      <a:r>
                        <a:rPr lang="en-US" sz="900" b="1" i="0" u="none" strike="noStrike" dirty="0">
                          <a:solidFill>
                            <a:srgbClr val="000000"/>
                          </a:solidFill>
                          <a:effectLst/>
                          <a:highlight>
                            <a:srgbClr val="ED7D31"/>
                          </a:highlight>
                          <a:latin typeface="Cambria" panose="02040503050406030204" pitchFamily="18" charset="0"/>
                          <a:ea typeface="Cambria" panose="02040503050406030204" pitchFamily="18" charset="0"/>
                        </a:rPr>
                        <a:t>Multilateral</a:t>
                      </a:r>
                    </a:p>
                  </a:txBody>
                  <a:tcPr marL="0" marR="0" marT="0" marB="0" anchor="b">
                    <a:lnL>
                      <a:noFill/>
                    </a:lnL>
                    <a:lnR>
                      <a:noFill/>
                    </a:lnR>
                    <a:lnT>
                      <a:noFill/>
                    </a:lnT>
                    <a:lnB>
                      <a:noFill/>
                    </a:lnB>
                    <a:solidFill>
                      <a:srgbClr val="ED7D31"/>
                    </a:solidFill>
                  </a:tcPr>
                </a:tc>
                <a:tc>
                  <a:txBody>
                    <a:bodyPr/>
                    <a:lstStyle/>
                    <a:p>
                      <a:pPr algn="l" fontAlgn="b"/>
                      <a:r>
                        <a:rPr lang="en-AE" sz="900" b="0" i="0" u="none" strike="noStrike" dirty="0">
                          <a:solidFill>
                            <a:srgbClr val="000000"/>
                          </a:solidFill>
                          <a:effectLst/>
                          <a:highlight>
                            <a:srgbClr val="ED7D31"/>
                          </a:highlight>
                          <a:latin typeface="Cambria" panose="02040503050406030204" pitchFamily="18" charset="0"/>
                          <a:ea typeface="Cambria" panose="02040503050406030204" pitchFamily="18" charset="0"/>
                        </a:rPr>
                        <a:t>            631,317,635.265 </a:t>
                      </a:r>
                    </a:p>
                  </a:txBody>
                  <a:tcPr marL="0" marR="0" marT="0" marB="0" anchor="b">
                    <a:lnL>
                      <a:noFill/>
                    </a:lnL>
                    <a:lnR>
                      <a:noFill/>
                    </a:lnR>
                    <a:lnT>
                      <a:noFill/>
                    </a:lnT>
                    <a:lnB>
                      <a:noFill/>
                    </a:lnB>
                    <a:solidFill>
                      <a:srgbClr val="ED7D31"/>
                    </a:solidFill>
                  </a:tcPr>
                </a:tc>
                <a:tc>
                  <a:txBody>
                    <a:bodyPr/>
                    <a:lstStyle/>
                    <a:p>
                      <a:pPr algn="l" fontAlgn="b"/>
                      <a:r>
                        <a:rPr lang="en-AE" sz="900" b="0" i="0" u="none" strike="noStrike">
                          <a:solidFill>
                            <a:srgbClr val="000000"/>
                          </a:solidFill>
                          <a:effectLst/>
                          <a:highlight>
                            <a:srgbClr val="ED7D31"/>
                          </a:highlight>
                          <a:latin typeface="Cambria" panose="02040503050406030204" pitchFamily="18" charset="0"/>
                          <a:ea typeface="Cambria" panose="02040503050406030204" pitchFamily="18" charset="0"/>
                        </a:rPr>
                        <a:t>              661,624,187.722 </a:t>
                      </a:r>
                    </a:p>
                  </a:txBody>
                  <a:tcPr marL="0" marR="0" marT="0" marB="0" anchor="b">
                    <a:lnL>
                      <a:noFill/>
                    </a:lnL>
                    <a:lnR>
                      <a:noFill/>
                    </a:lnR>
                    <a:lnT>
                      <a:noFill/>
                    </a:lnT>
                    <a:lnB>
                      <a:noFill/>
                    </a:lnB>
                    <a:solidFill>
                      <a:srgbClr val="ED7D31"/>
                    </a:solidFill>
                  </a:tcPr>
                </a:tc>
                <a:tc>
                  <a:txBody>
                    <a:bodyPr/>
                    <a:lstStyle/>
                    <a:p>
                      <a:pPr algn="l" fontAlgn="b"/>
                      <a:r>
                        <a:rPr lang="en-AE" sz="900" b="0" i="0" u="none" strike="noStrike" dirty="0">
                          <a:solidFill>
                            <a:srgbClr val="000000"/>
                          </a:solidFill>
                          <a:effectLst/>
                          <a:highlight>
                            <a:srgbClr val="ED7D31"/>
                          </a:highlight>
                          <a:latin typeface="Cambria" panose="02040503050406030204" pitchFamily="18" charset="0"/>
                          <a:ea typeface="Cambria" panose="02040503050406030204" pitchFamily="18" charset="0"/>
                        </a:rPr>
                        <a:t>         517,605,611.570 </a:t>
                      </a:r>
                    </a:p>
                  </a:txBody>
                  <a:tcPr marL="0" marR="0" marT="0" marB="0" anchor="b">
                    <a:lnL>
                      <a:noFill/>
                    </a:lnL>
                    <a:lnR>
                      <a:noFill/>
                    </a:lnR>
                    <a:lnT>
                      <a:noFill/>
                    </a:lnT>
                    <a:lnB>
                      <a:noFill/>
                    </a:lnB>
                    <a:solidFill>
                      <a:srgbClr val="ED7D31"/>
                    </a:solidFill>
                  </a:tcPr>
                </a:tc>
                <a:extLst>
                  <a:ext uri="{0D108BD9-81ED-4DB2-BD59-A6C34878D82A}">
                    <a16:rowId xmlns:a16="http://schemas.microsoft.com/office/drawing/2014/main" val="659065215"/>
                  </a:ext>
                </a:extLst>
              </a:tr>
              <a:tr h="184551">
                <a:tc>
                  <a:txBody>
                    <a:bodyPr/>
                    <a:lstStyle/>
                    <a:p>
                      <a:pPr algn="l" fontAlgn="b"/>
                      <a:r>
                        <a:rPr lang="en-US" sz="900" b="1" i="0" u="none" strike="noStrike">
                          <a:solidFill>
                            <a:srgbClr val="000000"/>
                          </a:solidFill>
                          <a:effectLst/>
                          <a:highlight>
                            <a:srgbClr val="ED7D31"/>
                          </a:highlight>
                          <a:latin typeface="Cambria" panose="02040503050406030204" pitchFamily="18" charset="0"/>
                          <a:ea typeface="Cambria" panose="02040503050406030204" pitchFamily="18" charset="0"/>
                        </a:rPr>
                        <a:t>Bilateral</a:t>
                      </a:r>
                    </a:p>
                  </a:txBody>
                  <a:tcPr marL="0" marR="0" marT="0" marB="0" anchor="b">
                    <a:lnL>
                      <a:noFill/>
                    </a:lnL>
                    <a:lnR>
                      <a:noFill/>
                    </a:lnR>
                    <a:lnT>
                      <a:noFill/>
                    </a:lnT>
                    <a:lnB>
                      <a:noFill/>
                    </a:lnB>
                    <a:solidFill>
                      <a:srgbClr val="ED7D31"/>
                    </a:solidFill>
                  </a:tcPr>
                </a:tc>
                <a:tc>
                  <a:txBody>
                    <a:bodyPr/>
                    <a:lstStyle/>
                    <a:p>
                      <a:pPr algn="l" fontAlgn="b"/>
                      <a:r>
                        <a:rPr lang="en-AE" sz="900" b="0" i="0" u="none" strike="noStrike">
                          <a:solidFill>
                            <a:srgbClr val="000000"/>
                          </a:solidFill>
                          <a:effectLst/>
                          <a:highlight>
                            <a:srgbClr val="ED7D31"/>
                          </a:highlight>
                          <a:latin typeface="Cambria" panose="02040503050406030204" pitchFamily="18" charset="0"/>
                          <a:ea typeface="Cambria" panose="02040503050406030204" pitchFamily="18" charset="0"/>
                        </a:rPr>
                        <a:t>            169,662,320.311 </a:t>
                      </a:r>
                    </a:p>
                  </a:txBody>
                  <a:tcPr marL="0" marR="0" marT="0" marB="0" anchor="b">
                    <a:lnL>
                      <a:noFill/>
                    </a:lnL>
                    <a:lnR>
                      <a:noFill/>
                    </a:lnR>
                    <a:lnT>
                      <a:noFill/>
                    </a:lnT>
                    <a:lnB>
                      <a:noFill/>
                    </a:lnB>
                    <a:solidFill>
                      <a:srgbClr val="ED7D31"/>
                    </a:solidFill>
                  </a:tcPr>
                </a:tc>
                <a:tc>
                  <a:txBody>
                    <a:bodyPr/>
                    <a:lstStyle/>
                    <a:p>
                      <a:pPr algn="l" fontAlgn="b"/>
                      <a:r>
                        <a:rPr lang="en-AE" sz="900" b="0" i="0" u="none" strike="noStrike">
                          <a:solidFill>
                            <a:srgbClr val="000000"/>
                          </a:solidFill>
                          <a:effectLst/>
                          <a:highlight>
                            <a:srgbClr val="ED7D31"/>
                          </a:highlight>
                          <a:latin typeface="Cambria" panose="02040503050406030204" pitchFamily="18" charset="0"/>
                          <a:ea typeface="Cambria" panose="02040503050406030204" pitchFamily="18" charset="0"/>
                        </a:rPr>
                        <a:t>              139,904,073.469 </a:t>
                      </a:r>
                    </a:p>
                  </a:txBody>
                  <a:tcPr marL="0" marR="0" marT="0" marB="0" anchor="b">
                    <a:lnL>
                      <a:noFill/>
                    </a:lnL>
                    <a:lnR>
                      <a:noFill/>
                    </a:lnR>
                    <a:lnT>
                      <a:noFill/>
                    </a:lnT>
                    <a:lnB>
                      <a:noFill/>
                    </a:lnB>
                    <a:solidFill>
                      <a:srgbClr val="ED7D31"/>
                    </a:solidFill>
                  </a:tcPr>
                </a:tc>
                <a:tc>
                  <a:txBody>
                    <a:bodyPr/>
                    <a:lstStyle/>
                    <a:p>
                      <a:pPr algn="l" fontAlgn="b"/>
                      <a:r>
                        <a:rPr lang="en-AE" sz="900" b="0" i="0" u="none" strike="noStrike" dirty="0">
                          <a:solidFill>
                            <a:srgbClr val="000000"/>
                          </a:solidFill>
                          <a:effectLst/>
                          <a:highlight>
                            <a:srgbClr val="ED7D31"/>
                          </a:highlight>
                          <a:latin typeface="Cambria" panose="02040503050406030204" pitchFamily="18" charset="0"/>
                          <a:ea typeface="Cambria" panose="02040503050406030204" pitchFamily="18" charset="0"/>
                        </a:rPr>
                        <a:t>         156,453,381.169 </a:t>
                      </a:r>
                    </a:p>
                  </a:txBody>
                  <a:tcPr marL="0" marR="0" marT="0" marB="0" anchor="b">
                    <a:lnL>
                      <a:noFill/>
                    </a:lnL>
                    <a:lnR>
                      <a:noFill/>
                    </a:lnR>
                    <a:lnT>
                      <a:noFill/>
                    </a:lnT>
                    <a:lnB>
                      <a:noFill/>
                    </a:lnB>
                    <a:solidFill>
                      <a:srgbClr val="ED7D31"/>
                    </a:solidFill>
                  </a:tcPr>
                </a:tc>
                <a:extLst>
                  <a:ext uri="{0D108BD9-81ED-4DB2-BD59-A6C34878D82A}">
                    <a16:rowId xmlns:a16="http://schemas.microsoft.com/office/drawing/2014/main" val="3260074817"/>
                  </a:ext>
                </a:extLst>
              </a:tr>
              <a:tr h="136039">
                <a:tc>
                  <a:txBody>
                    <a:bodyPr/>
                    <a:lstStyle/>
                    <a:p>
                      <a:pPr algn="l" fontAlgn="b"/>
                      <a:r>
                        <a:rPr lang="en-US" sz="900" b="1" i="0" u="none" strike="noStrike">
                          <a:solidFill>
                            <a:srgbClr val="000000"/>
                          </a:solidFill>
                          <a:effectLst/>
                          <a:highlight>
                            <a:srgbClr val="ED7D31"/>
                          </a:highlight>
                          <a:latin typeface="Cambria" panose="02040503050406030204" pitchFamily="18" charset="0"/>
                          <a:ea typeface="Cambria" panose="02040503050406030204" pitchFamily="18" charset="0"/>
                        </a:rPr>
                        <a:t>Commercial</a:t>
                      </a:r>
                    </a:p>
                  </a:txBody>
                  <a:tcPr marL="0" marR="0" marT="0" marB="0" anchor="b">
                    <a:lnL>
                      <a:noFill/>
                    </a:lnL>
                    <a:lnR>
                      <a:noFill/>
                    </a:lnR>
                    <a:lnT>
                      <a:noFill/>
                    </a:lnT>
                    <a:lnB>
                      <a:noFill/>
                    </a:lnB>
                    <a:solidFill>
                      <a:srgbClr val="ED7D31"/>
                    </a:solidFill>
                  </a:tcPr>
                </a:tc>
                <a:tc>
                  <a:txBody>
                    <a:bodyPr/>
                    <a:lstStyle/>
                    <a:p>
                      <a:pPr algn="l" fontAlgn="b"/>
                      <a:r>
                        <a:rPr lang="en-AE" sz="900" b="0" i="0" u="none" strike="noStrike" dirty="0">
                          <a:solidFill>
                            <a:srgbClr val="000000"/>
                          </a:solidFill>
                          <a:effectLst/>
                          <a:highlight>
                            <a:srgbClr val="ED7D31"/>
                          </a:highlight>
                          <a:latin typeface="Cambria" panose="02040503050406030204" pitchFamily="18" charset="0"/>
                          <a:ea typeface="Cambria" panose="02040503050406030204" pitchFamily="18" charset="0"/>
                        </a:rPr>
                        <a:t>            145,956,019.437 </a:t>
                      </a:r>
                    </a:p>
                  </a:txBody>
                  <a:tcPr marL="0" marR="0" marT="0" marB="0" anchor="b">
                    <a:lnL>
                      <a:noFill/>
                    </a:lnL>
                    <a:lnR>
                      <a:noFill/>
                    </a:lnR>
                    <a:lnT>
                      <a:noFill/>
                    </a:lnT>
                    <a:lnB>
                      <a:noFill/>
                    </a:lnB>
                    <a:solidFill>
                      <a:srgbClr val="ED7D31"/>
                    </a:solidFill>
                  </a:tcPr>
                </a:tc>
                <a:tc>
                  <a:txBody>
                    <a:bodyPr/>
                    <a:lstStyle/>
                    <a:p>
                      <a:pPr algn="l" fontAlgn="b"/>
                      <a:r>
                        <a:rPr lang="en-AE" sz="900" b="0" i="0" u="none" strike="noStrike">
                          <a:solidFill>
                            <a:srgbClr val="000000"/>
                          </a:solidFill>
                          <a:effectLst/>
                          <a:highlight>
                            <a:srgbClr val="ED7D31"/>
                          </a:highlight>
                          <a:latin typeface="Cambria" panose="02040503050406030204" pitchFamily="18" charset="0"/>
                          <a:ea typeface="Cambria" panose="02040503050406030204" pitchFamily="18" charset="0"/>
                        </a:rPr>
                        <a:t>              122,988,009.719 </a:t>
                      </a:r>
                    </a:p>
                  </a:txBody>
                  <a:tcPr marL="0" marR="0" marT="0" marB="0" anchor="b">
                    <a:lnL>
                      <a:noFill/>
                    </a:lnL>
                    <a:lnR>
                      <a:noFill/>
                    </a:lnR>
                    <a:lnT>
                      <a:noFill/>
                    </a:lnT>
                    <a:lnB>
                      <a:noFill/>
                    </a:lnB>
                    <a:solidFill>
                      <a:srgbClr val="ED7D31"/>
                    </a:solidFill>
                  </a:tcPr>
                </a:tc>
                <a:tc>
                  <a:txBody>
                    <a:bodyPr/>
                    <a:lstStyle/>
                    <a:p>
                      <a:pPr algn="l" fontAlgn="b"/>
                      <a:r>
                        <a:rPr lang="en-AE" sz="900" b="0" i="0" u="none" strike="noStrike" dirty="0">
                          <a:solidFill>
                            <a:srgbClr val="000000"/>
                          </a:solidFill>
                          <a:effectLst/>
                          <a:highlight>
                            <a:srgbClr val="ED7D31"/>
                          </a:highlight>
                          <a:latin typeface="Cambria" panose="02040503050406030204" pitchFamily="18" charset="0"/>
                          <a:ea typeface="Cambria" panose="02040503050406030204" pitchFamily="18" charset="0"/>
                        </a:rPr>
                        <a:t>           42,782,817.910 </a:t>
                      </a:r>
                    </a:p>
                  </a:txBody>
                  <a:tcPr marL="0" marR="0" marT="0" marB="0" anchor="b">
                    <a:lnL>
                      <a:noFill/>
                    </a:lnL>
                    <a:lnR>
                      <a:noFill/>
                    </a:lnR>
                    <a:lnT>
                      <a:noFill/>
                    </a:lnT>
                    <a:lnB>
                      <a:noFill/>
                    </a:lnB>
                    <a:solidFill>
                      <a:srgbClr val="ED7D31"/>
                    </a:solidFill>
                  </a:tcPr>
                </a:tc>
                <a:extLst>
                  <a:ext uri="{0D108BD9-81ED-4DB2-BD59-A6C34878D82A}">
                    <a16:rowId xmlns:a16="http://schemas.microsoft.com/office/drawing/2014/main" val="2662574435"/>
                  </a:ext>
                </a:extLst>
              </a:tr>
            </a:tbl>
          </a:graphicData>
        </a:graphic>
      </p:graphicFrame>
    </p:spTree>
    <p:extLst>
      <p:ext uri="{BB962C8B-B14F-4D97-AF65-F5344CB8AC3E}">
        <p14:creationId xmlns:p14="http://schemas.microsoft.com/office/powerpoint/2010/main" val="2339191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2" name="Title 1"/>
          <p:cNvSpPr>
            <a:spLocks noGrp="1"/>
          </p:cNvSpPr>
          <p:nvPr>
            <p:ph type="title"/>
          </p:nvPr>
        </p:nvSpPr>
        <p:spPr>
          <a:xfrm>
            <a:off x="829067" y="1823925"/>
            <a:ext cx="10363200" cy="3086742"/>
          </a:xfrm>
          <a:ln>
            <a:solidFill>
              <a:schemeClr val="tx2"/>
            </a:solidFill>
          </a:ln>
        </p:spPr>
        <p:txBody>
          <a:bodyPr/>
          <a:lstStyle/>
          <a:p>
            <a:pPr algn="ctr"/>
            <a:r>
              <a:rPr lang="fr-FR" sz="8000" dirty="0">
                <a:solidFill>
                  <a:srgbClr val="00B050"/>
                </a:solidFill>
                <a:latin typeface="Bahnschrift" panose="020B0502040204020203" pitchFamily="34" charset="0"/>
              </a:rPr>
              <a:t>Mu</a:t>
            </a:r>
            <a:r>
              <a:rPr lang="fr-FR" sz="8000" dirty="0">
                <a:solidFill>
                  <a:srgbClr val="FFFF00"/>
                </a:solidFill>
                <a:latin typeface="Bahnschrift" panose="020B0502040204020203" pitchFamily="34" charset="0"/>
              </a:rPr>
              <a:t>rak</a:t>
            </a:r>
            <a:r>
              <a:rPr lang="fr-FR" sz="8000" dirty="0">
                <a:solidFill>
                  <a:srgbClr val="00B0F0"/>
                </a:solidFill>
                <a:latin typeface="Bahnschrift" panose="020B0502040204020203" pitchFamily="34" charset="0"/>
              </a:rPr>
              <a:t>oze</a:t>
            </a:r>
            <a:r>
              <a:rPr lang="fr-FR" sz="8000" dirty="0">
                <a:solidFill>
                  <a:srgbClr val="00B050"/>
                </a:solidFill>
                <a:latin typeface="Bahnschrift" panose="020B0502040204020203" pitchFamily="34" charset="0"/>
              </a:rPr>
              <a:t>!</a:t>
            </a:r>
            <a:r>
              <a:rPr lang="fr-FR" sz="8000" dirty="0">
                <a:solidFill>
                  <a:srgbClr val="FFFF00"/>
                </a:solidFill>
                <a:latin typeface="Bahnschrift" panose="020B0502040204020203" pitchFamily="34" charset="0"/>
              </a:rPr>
              <a:t>!</a:t>
            </a:r>
            <a:r>
              <a:rPr lang="fr-FR" sz="8000" dirty="0">
                <a:solidFill>
                  <a:srgbClr val="00B0F0"/>
                </a:solidFill>
                <a:latin typeface="Bahnschrift" panose="020B0502040204020203"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6"/>
          <p:cNvSpPr txBox="1">
            <a:spLocks noGrp="1"/>
          </p:cNvSpPr>
          <p:nvPr>
            <p:ph type="title" idx="4294967295"/>
          </p:nvPr>
        </p:nvSpPr>
        <p:spPr>
          <a:xfrm>
            <a:off x="1330036" y="263525"/>
            <a:ext cx="5880389" cy="636587"/>
          </a:xfrm>
          <a:prstGeom prst="rect">
            <a:avLst/>
          </a:prstGeom>
        </p:spPr>
        <p:txBody>
          <a:bodyPr spcFirstLastPara="1" wrap="square" lIns="91425" tIns="45700" rIns="91425" bIns="45700" anchor="ctr" anchorCtr="0">
            <a:noAutofit/>
          </a:bodyPr>
          <a:lstStyle/>
          <a:p>
            <a:pPr algn="l"/>
            <a:r>
              <a:rPr lang="de-DE" sz="6000" spc="-260" dirty="0">
                <a:solidFill>
                  <a:srgbClr val="0070C0"/>
                </a:solidFill>
                <a:latin typeface="Bahnschrift" panose="020B0502040204020203" pitchFamily="34" charset="0"/>
              </a:rPr>
              <a:t>Outline</a:t>
            </a:r>
            <a:endParaRPr sz="3206" spc="-260" dirty="0">
              <a:solidFill>
                <a:srgbClr val="0070C0"/>
              </a:solidFill>
              <a:latin typeface="Bahnschrift" panose="020B0502040204020203" pitchFamily="34" charset="0"/>
            </a:endParaRPr>
          </a:p>
        </p:txBody>
      </p:sp>
      <p:sp>
        <p:nvSpPr>
          <p:cNvPr id="40" name="Google Shape;40;p6"/>
          <p:cNvSpPr txBox="1">
            <a:spLocks noGrp="1"/>
          </p:cNvSpPr>
          <p:nvPr>
            <p:ph type="body" idx="4294967295"/>
          </p:nvPr>
        </p:nvSpPr>
        <p:spPr>
          <a:xfrm>
            <a:off x="702732" y="1316038"/>
            <a:ext cx="10701868" cy="4641850"/>
          </a:xfrm>
          <a:prstGeom prst="rect">
            <a:avLst/>
          </a:prstGeom>
        </p:spPr>
        <p:txBody>
          <a:bodyPr spcFirstLastPara="1" wrap="square" lIns="91425" tIns="45700" rIns="91425" bIns="45700" anchor="t" anchorCtr="0">
            <a:noAutofit/>
          </a:bodyPr>
          <a:lstStyle/>
          <a:p>
            <a:pPr marL="342900" lvl="0" indent="-342900" algn="just">
              <a:lnSpc>
                <a:spcPct val="200000"/>
              </a:lnSpc>
              <a:buClr>
                <a:srgbClr val="00B0F0"/>
              </a:buClr>
              <a:buFont typeface="Wingdings" panose="05000000000000000000" pitchFamily="2" charset="2"/>
              <a:buChar char="q"/>
            </a:pPr>
            <a:r>
              <a:rPr lang="en-US" sz="2800" dirty="0">
                <a:latin typeface="Bahnschrift" panose="020B0502040204020203" pitchFamily="34" charset="0"/>
              </a:rPr>
              <a:t>Economic performance for 2024</a:t>
            </a:r>
          </a:p>
          <a:p>
            <a:pPr marL="342900" lvl="0" indent="-342900" algn="just">
              <a:lnSpc>
                <a:spcPct val="200000"/>
              </a:lnSpc>
              <a:buClr>
                <a:srgbClr val="00B0F0"/>
              </a:buClr>
              <a:buFont typeface="Wingdings" panose="05000000000000000000" pitchFamily="2" charset="2"/>
              <a:buChar char="q"/>
            </a:pPr>
            <a:r>
              <a:rPr lang="en-US" sz="2800" dirty="0">
                <a:latin typeface="Bahnschrift" panose="020B0502040204020203" pitchFamily="34" charset="0"/>
              </a:rPr>
              <a:t>Economic outlook</a:t>
            </a:r>
          </a:p>
          <a:p>
            <a:pPr marL="800100" lvl="1" indent="-342900" algn="just">
              <a:lnSpc>
                <a:spcPct val="200000"/>
              </a:lnSpc>
              <a:buClr>
                <a:srgbClr val="00B0F0"/>
              </a:buClr>
              <a:buFont typeface="Wingdings" panose="05000000000000000000" pitchFamily="2" charset="2"/>
              <a:buChar char="q"/>
            </a:pPr>
            <a:r>
              <a:rPr lang="en-US" sz="2400" dirty="0">
                <a:solidFill>
                  <a:schemeClr val="tx2">
                    <a:lumMod val="50000"/>
                  </a:schemeClr>
                </a:solidFill>
                <a:latin typeface="Bahnschrift" panose="020B0502040204020203" pitchFamily="34" charset="0"/>
              </a:rPr>
              <a:t>Medium-Term projections </a:t>
            </a:r>
            <a:endParaRPr lang="en-US" sz="2400" dirty="0">
              <a:latin typeface="Bahnschrift" panose="020B0502040204020203" pitchFamily="34" charset="0"/>
            </a:endParaRPr>
          </a:p>
          <a:p>
            <a:pPr marL="342900" lvl="0" indent="-342900" algn="just">
              <a:lnSpc>
                <a:spcPct val="200000"/>
              </a:lnSpc>
              <a:buClr>
                <a:srgbClr val="00B0F0"/>
              </a:buClr>
              <a:buFont typeface="Wingdings" panose="05000000000000000000" pitchFamily="2" charset="2"/>
              <a:buChar char="q"/>
            </a:pPr>
            <a:r>
              <a:rPr lang="en-US" sz="2800" dirty="0">
                <a:latin typeface="Bahnschrift" panose="020B0502040204020203" pitchFamily="34" charset="0"/>
              </a:rPr>
              <a:t>Remarks</a:t>
            </a:r>
          </a:p>
          <a:p>
            <a:pPr marL="342900" lvl="0" indent="-342900" algn="just">
              <a:buFont typeface="Wingdings" panose="05000000000000000000" pitchFamily="2" charset="2"/>
              <a:buChar char="Ø"/>
            </a:pPr>
            <a:endParaRPr lang="en-US" sz="2400" b="1" dirty="0"/>
          </a:p>
          <a:p>
            <a:pPr marL="342900" indent="-342900" algn="just">
              <a:buFont typeface="Wingdings" panose="05000000000000000000" pitchFamily="2" charset="2"/>
              <a:buChar char="Ø"/>
            </a:pPr>
            <a:endParaRPr lang="en-US" sz="2400" dirty="0"/>
          </a:p>
          <a:p>
            <a:pPr marL="0" lvl="0" indent="0" algn="just"/>
            <a:endParaRPr lang="en-US" sz="2400" b="1" dirty="0"/>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endParaRPr dirty="0"/>
          </a:p>
        </p:txBody>
      </p:sp>
      <p:grpSp>
        <p:nvGrpSpPr>
          <p:cNvPr id="2" name="object 12">
            <a:extLst>
              <a:ext uri="{FF2B5EF4-FFF2-40B4-BE49-F238E27FC236}">
                <a16:creationId xmlns:a16="http://schemas.microsoft.com/office/drawing/2014/main" id="{99C84B42-B715-59A8-BB7D-EBD21C628675}"/>
              </a:ext>
            </a:extLst>
          </p:cNvPr>
          <p:cNvGrpSpPr/>
          <p:nvPr/>
        </p:nvGrpSpPr>
        <p:grpSpPr>
          <a:xfrm>
            <a:off x="1414" y="6657705"/>
            <a:ext cx="12191081" cy="195307"/>
            <a:chOff x="0" y="6645376"/>
            <a:chExt cx="12168505" cy="194945"/>
          </a:xfrm>
        </p:grpSpPr>
        <p:sp>
          <p:nvSpPr>
            <p:cNvPr id="3" name="object 13">
              <a:extLst>
                <a:ext uri="{FF2B5EF4-FFF2-40B4-BE49-F238E27FC236}">
                  <a16:creationId xmlns:a16="http://schemas.microsoft.com/office/drawing/2014/main" id="{2D0C515F-99D6-A290-150C-11D3AB91B729}"/>
                </a:ext>
              </a:extLst>
            </p:cNvPr>
            <p:cNvSpPr/>
            <p:nvPr/>
          </p:nvSpPr>
          <p:spPr>
            <a:xfrm>
              <a:off x="0" y="6645376"/>
              <a:ext cx="4050029" cy="194945"/>
            </a:xfrm>
            <a:custGeom>
              <a:avLst/>
              <a:gdLst/>
              <a:ahLst/>
              <a:cxnLst/>
              <a:rect l="l" t="t" r="r" b="b"/>
              <a:pathLst>
                <a:path w="4050029" h="194945">
                  <a:moveTo>
                    <a:pt x="4049890" y="0"/>
                  </a:moveTo>
                  <a:lnTo>
                    <a:pt x="0" y="0"/>
                  </a:lnTo>
                  <a:lnTo>
                    <a:pt x="0" y="194627"/>
                  </a:lnTo>
                  <a:lnTo>
                    <a:pt x="4049890" y="194627"/>
                  </a:lnTo>
                  <a:lnTo>
                    <a:pt x="4049890" y="0"/>
                  </a:lnTo>
                  <a:close/>
                </a:path>
              </a:pathLst>
            </a:custGeom>
            <a:solidFill>
              <a:srgbClr val="2C5CA9"/>
            </a:solidFill>
          </p:spPr>
          <p:txBody>
            <a:bodyPr wrap="square" lIns="0" tIns="0" rIns="0" bIns="0" rtlCol="0"/>
            <a:lstStyle/>
            <a:p>
              <a:endParaRPr sz="1403"/>
            </a:p>
          </p:txBody>
        </p:sp>
        <p:sp>
          <p:nvSpPr>
            <p:cNvPr id="4" name="object 14">
              <a:extLst>
                <a:ext uri="{FF2B5EF4-FFF2-40B4-BE49-F238E27FC236}">
                  <a16:creationId xmlns:a16="http://schemas.microsoft.com/office/drawing/2014/main" id="{3862943B-AEE7-CCB5-7715-C197148D152B}"/>
                </a:ext>
              </a:extLst>
            </p:cNvPr>
            <p:cNvSpPr/>
            <p:nvPr/>
          </p:nvSpPr>
          <p:spPr>
            <a:xfrm>
              <a:off x="4049890" y="6645376"/>
              <a:ext cx="4068445" cy="194945"/>
            </a:xfrm>
            <a:custGeom>
              <a:avLst/>
              <a:gdLst/>
              <a:ahLst/>
              <a:cxnLst/>
              <a:rect l="l" t="t" r="r" b="b"/>
              <a:pathLst>
                <a:path w="4068445" h="194945">
                  <a:moveTo>
                    <a:pt x="4068229" y="0"/>
                  </a:moveTo>
                  <a:lnTo>
                    <a:pt x="0" y="0"/>
                  </a:lnTo>
                  <a:lnTo>
                    <a:pt x="0" y="194627"/>
                  </a:lnTo>
                  <a:lnTo>
                    <a:pt x="4068229" y="194627"/>
                  </a:lnTo>
                  <a:lnTo>
                    <a:pt x="4068229" y="0"/>
                  </a:lnTo>
                  <a:close/>
                </a:path>
              </a:pathLst>
            </a:custGeom>
            <a:solidFill>
              <a:srgbClr val="149ED9"/>
            </a:solidFill>
          </p:spPr>
          <p:txBody>
            <a:bodyPr wrap="square" lIns="0" tIns="0" rIns="0" bIns="0" rtlCol="0"/>
            <a:lstStyle/>
            <a:p>
              <a:endParaRPr sz="1403"/>
            </a:p>
          </p:txBody>
        </p:sp>
        <p:sp>
          <p:nvSpPr>
            <p:cNvPr id="5" name="object 15">
              <a:extLst>
                <a:ext uri="{FF2B5EF4-FFF2-40B4-BE49-F238E27FC236}">
                  <a16:creationId xmlns:a16="http://schemas.microsoft.com/office/drawing/2014/main" id="{ED902506-13C1-1C2B-AAD3-A0BC2ABF5B34}"/>
                </a:ext>
              </a:extLst>
            </p:cNvPr>
            <p:cNvSpPr/>
            <p:nvPr/>
          </p:nvSpPr>
          <p:spPr>
            <a:xfrm>
              <a:off x="8118119" y="6645376"/>
              <a:ext cx="4050029" cy="194945"/>
            </a:xfrm>
            <a:custGeom>
              <a:avLst/>
              <a:gdLst/>
              <a:ahLst/>
              <a:cxnLst/>
              <a:rect l="l" t="t" r="r" b="b"/>
              <a:pathLst>
                <a:path w="4050029" h="194945">
                  <a:moveTo>
                    <a:pt x="4049864" y="0"/>
                  </a:moveTo>
                  <a:lnTo>
                    <a:pt x="0" y="0"/>
                  </a:lnTo>
                  <a:lnTo>
                    <a:pt x="0" y="194627"/>
                  </a:lnTo>
                  <a:lnTo>
                    <a:pt x="4049864" y="194627"/>
                  </a:lnTo>
                  <a:lnTo>
                    <a:pt x="4049864" y="0"/>
                  </a:lnTo>
                  <a:close/>
                </a:path>
              </a:pathLst>
            </a:custGeom>
            <a:solidFill>
              <a:srgbClr val="F8D10A"/>
            </a:solidFill>
          </p:spPr>
          <p:txBody>
            <a:bodyPr wrap="square" lIns="0" tIns="0" rIns="0" bIns="0" rtlCol="0"/>
            <a:lstStyle/>
            <a:p>
              <a:endParaRPr sz="1403"/>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
        <p:cNvGrpSpPr/>
        <p:nvPr/>
      </p:nvGrpSpPr>
      <p:grpSpPr>
        <a:xfrm>
          <a:off x="0" y="0"/>
          <a:ext cx="0" cy="0"/>
          <a:chOff x="0" y="0"/>
          <a:chExt cx="0" cy="0"/>
        </a:xfrm>
      </p:grpSpPr>
      <p:sp>
        <p:nvSpPr>
          <p:cNvPr id="38" name="Google Shape;38;p6"/>
          <p:cNvSpPr txBox="1">
            <a:spLocks noGrp="1"/>
          </p:cNvSpPr>
          <p:nvPr>
            <p:ph type="title" idx="4294967295"/>
          </p:nvPr>
        </p:nvSpPr>
        <p:spPr>
          <a:xfrm>
            <a:off x="1163782" y="142875"/>
            <a:ext cx="8048481" cy="622300"/>
          </a:xfrm>
          <a:prstGeom prst="rect">
            <a:avLst/>
          </a:prstGeom>
        </p:spPr>
        <p:txBody>
          <a:bodyPr spcFirstLastPara="1" wrap="square" lIns="91425" tIns="45700" rIns="91425" bIns="45700" anchor="ctr" anchorCtr="0">
            <a:noAutofit/>
          </a:bodyPr>
          <a:lstStyle/>
          <a:p>
            <a:pPr algn="l"/>
            <a:r>
              <a:rPr lang="en-US" sz="3206" spc="-260" dirty="0">
                <a:solidFill>
                  <a:srgbClr val="0070C0"/>
                </a:solidFill>
                <a:latin typeface="Bahnschrift" panose="020B0502040204020203" pitchFamily="34" charset="0"/>
              </a:rPr>
              <a:t>Economic developments:  Performance for 2024</a:t>
            </a:r>
            <a:endParaRPr sz="3206" spc="-260" dirty="0">
              <a:solidFill>
                <a:srgbClr val="0070C0"/>
              </a:solidFill>
              <a:latin typeface="Bahnschrift" panose="020B0502040204020203" pitchFamily="34" charset="0"/>
            </a:endParaRPr>
          </a:p>
        </p:txBody>
      </p:sp>
      <p:sp>
        <p:nvSpPr>
          <p:cNvPr id="40" name="Google Shape;40;p6"/>
          <p:cNvSpPr txBox="1">
            <a:spLocks noGrp="1"/>
          </p:cNvSpPr>
          <p:nvPr>
            <p:ph type="body" idx="4294967295"/>
          </p:nvPr>
        </p:nvSpPr>
        <p:spPr>
          <a:xfrm>
            <a:off x="5185458" y="1505345"/>
            <a:ext cx="6856770" cy="4954722"/>
          </a:xfrm>
          <a:prstGeom prst="rect">
            <a:avLst/>
          </a:prstGeom>
          <a:noFill/>
          <a:ln>
            <a:solidFill>
              <a:schemeClr val="accent1">
                <a:lumMod val="20000"/>
                <a:lumOff val="80000"/>
              </a:schemeClr>
            </a:solidFill>
          </a:ln>
        </p:spPr>
        <p:txBody>
          <a:bodyPr spcFirstLastPara="1" wrap="square" lIns="91425" tIns="45700" rIns="91425" bIns="45700" anchor="t" anchorCtr="0">
            <a:noAutofit/>
          </a:bodyPr>
          <a:lstStyle/>
          <a:p>
            <a:pPr marL="285750" lvl="0" indent="-285750">
              <a:lnSpc>
                <a:spcPct val="200000"/>
              </a:lnSpc>
              <a:buFont typeface="Wingdings" panose="05000000000000000000" pitchFamily="2" charset="2"/>
              <a:buChar char="§"/>
            </a:pPr>
            <a:r>
              <a:rPr lang="en-US" sz="2000" dirty="0">
                <a:latin typeface="Bahnschrift Light" panose="020B0502040204020203" pitchFamily="34" charset="0"/>
              </a:rPr>
              <a:t>Real GDP grew by </a:t>
            </a:r>
            <a:r>
              <a:rPr lang="en-US" sz="2000" b="1" dirty="0">
                <a:latin typeface="Bahnschrift Light" panose="020B0502040204020203" pitchFamily="34" charset="0"/>
              </a:rPr>
              <a:t>9.2%</a:t>
            </a:r>
            <a:r>
              <a:rPr lang="en-US" sz="2000" dirty="0">
                <a:latin typeface="Bahnschrift Light" panose="020B0502040204020203" pitchFamily="34" charset="0"/>
              </a:rPr>
              <a:t> for 2024 (3Qos) driven by:</a:t>
            </a:r>
          </a:p>
          <a:p>
            <a:pPr marL="743819" lvl="1" indent="-285750">
              <a:lnSpc>
                <a:spcPct val="200000"/>
              </a:lnSpc>
              <a:buFont typeface="Wingdings" panose="05000000000000000000" pitchFamily="2" charset="2"/>
              <a:buChar char="§"/>
            </a:pPr>
            <a:r>
              <a:rPr lang="en-GB" sz="2000" dirty="0">
                <a:solidFill>
                  <a:schemeClr val="tx1"/>
                </a:solidFill>
                <a:effectLst/>
                <a:latin typeface="Bahnschrift Light" panose="020B0502040204020203" pitchFamily="34" charset="0"/>
                <a:ea typeface="Calibri" panose="020F0502020204030204" pitchFamily="34" charset="0"/>
                <a:cs typeface="Calibri" panose="020F0502020204030204" pitchFamily="34" charset="0"/>
              </a:rPr>
              <a:t>Services(10%) and </a:t>
            </a:r>
            <a:r>
              <a:rPr lang="en-GB" sz="2000" dirty="0">
                <a:solidFill>
                  <a:schemeClr val="tx1"/>
                </a:solidFill>
                <a:latin typeface="Bahnschrift Light" panose="020B0502040204020203" pitchFamily="34" charset="0"/>
                <a:ea typeface="Calibri" panose="020F0502020204030204" pitchFamily="34" charset="0"/>
                <a:cs typeface="Calibri" panose="020F0502020204030204" pitchFamily="34" charset="0"/>
              </a:rPr>
              <a:t>in</a:t>
            </a:r>
            <a:r>
              <a:rPr lang="en-GB" sz="2000" dirty="0">
                <a:solidFill>
                  <a:schemeClr val="tx1"/>
                </a:solidFill>
                <a:effectLst/>
                <a:latin typeface="Bahnschrift Light" panose="020B0502040204020203" pitchFamily="34" charset="0"/>
                <a:ea typeface="Calibri" panose="020F0502020204030204" pitchFamily="34" charset="0"/>
                <a:cs typeface="Calibri" panose="020F0502020204030204" pitchFamily="34" charset="0"/>
              </a:rPr>
              <a:t>dustry (13%) contributed most with a noticeable recovery of the agriculture (7%) sector</a:t>
            </a:r>
            <a:endParaRPr lang="en-US" sz="2000" dirty="0">
              <a:latin typeface="Bahnschrift Light" panose="020B0502040204020203" pitchFamily="34" charset="0"/>
            </a:endParaRPr>
          </a:p>
          <a:p>
            <a:pPr marL="285750" indent="-285750" algn="just">
              <a:lnSpc>
                <a:spcPct val="200000"/>
              </a:lnSpc>
              <a:buFont typeface="Wingdings" panose="05000000000000000000" pitchFamily="2" charset="2"/>
              <a:buChar char="§"/>
            </a:pPr>
            <a:r>
              <a:rPr lang="en-US" sz="2000" b="1" dirty="0">
                <a:latin typeface="Bahnschrift Light" panose="020B0502040204020203" pitchFamily="34" charset="0"/>
              </a:rPr>
              <a:t>Annual average growth estimated at 8.5% for 2024:</a:t>
            </a:r>
          </a:p>
          <a:p>
            <a:pPr marL="743819" lvl="1" indent="-285750" algn="just">
              <a:lnSpc>
                <a:spcPct val="200000"/>
              </a:lnSpc>
              <a:buFont typeface="Wingdings" panose="05000000000000000000" pitchFamily="2" charset="2"/>
              <a:buChar char="§"/>
            </a:pPr>
            <a:r>
              <a:rPr lang="en-US" sz="2000" dirty="0">
                <a:solidFill>
                  <a:schemeClr val="tx1"/>
                </a:solidFill>
                <a:latin typeface="Bahnschrift Light" panose="020B0502040204020203" pitchFamily="34" charset="0"/>
                <a:ea typeface="Calibri" panose="020F0502020204030204" pitchFamily="34" charset="0"/>
                <a:cs typeface="Calibri" panose="020F0502020204030204" pitchFamily="34" charset="0"/>
              </a:rPr>
              <a:t>Average (3Qos) growth of </a:t>
            </a:r>
            <a:r>
              <a:rPr lang="en-US" sz="2000" b="1" dirty="0">
                <a:solidFill>
                  <a:schemeClr val="tx1"/>
                </a:solidFill>
                <a:latin typeface="Bahnschrift Light" panose="020B0502040204020203" pitchFamily="34" charset="0"/>
                <a:ea typeface="Calibri" panose="020F0502020204030204" pitchFamily="34" charset="0"/>
                <a:cs typeface="Calibri" panose="020F0502020204030204" pitchFamily="34" charset="0"/>
              </a:rPr>
              <a:t>9.2% </a:t>
            </a:r>
            <a:r>
              <a:rPr lang="en-US" sz="2000" dirty="0">
                <a:solidFill>
                  <a:schemeClr val="tx1"/>
                </a:solidFill>
                <a:latin typeface="Bahnschrift Light" panose="020B0502040204020203" pitchFamily="34" charset="0"/>
                <a:ea typeface="Calibri" panose="020F0502020204030204" pitchFamily="34" charset="0"/>
                <a:cs typeface="Calibri" panose="020F0502020204030204" pitchFamily="34" charset="0"/>
              </a:rPr>
              <a:t>for 2024</a:t>
            </a:r>
          </a:p>
          <a:p>
            <a:pPr marL="743819" lvl="1" indent="-285750" algn="just">
              <a:lnSpc>
                <a:spcPct val="200000"/>
              </a:lnSpc>
              <a:buFont typeface="Wingdings" panose="05000000000000000000" pitchFamily="2" charset="2"/>
              <a:buChar char="§"/>
            </a:pPr>
            <a:r>
              <a:rPr lang="en-US" sz="2000" dirty="0">
                <a:solidFill>
                  <a:schemeClr val="tx1"/>
                </a:solidFill>
                <a:latin typeface="Bahnschrift Light" panose="020B0502040204020203" pitchFamily="34" charset="0"/>
                <a:ea typeface="Calibri" panose="020F0502020204030204" pitchFamily="34" charset="0"/>
                <a:cs typeface="Calibri" panose="020F0502020204030204" pitchFamily="34" charset="0"/>
              </a:rPr>
              <a:t>Overall GDP growth is estimated at </a:t>
            </a:r>
            <a:r>
              <a:rPr lang="en-US" sz="2000" b="1" dirty="0">
                <a:solidFill>
                  <a:schemeClr val="tx1"/>
                </a:solidFill>
                <a:latin typeface="Bahnschrift Light" panose="020B0502040204020203" pitchFamily="34" charset="0"/>
                <a:ea typeface="Calibri" panose="020F0502020204030204" pitchFamily="34" charset="0"/>
                <a:cs typeface="Calibri" panose="020F0502020204030204" pitchFamily="34" charset="0"/>
              </a:rPr>
              <a:t>6.2% </a:t>
            </a:r>
            <a:r>
              <a:rPr lang="en-US" sz="2000" dirty="0">
                <a:solidFill>
                  <a:schemeClr val="tx1"/>
                </a:solidFill>
                <a:latin typeface="Bahnschrift Light" panose="020B0502040204020203" pitchFamily="34" charset="0"/>
                <a:ea typeface="Calibri" panose="020F0502020204030204" pitchFamily="34" charset="0"/>
                <a:cs typeface="Calibri" panose="020F0502020204030204" pitchFamily="34" charset="0"/>
              </a:rPr>
              <a:t>for 2024Q4</a:t>
            </a:r>
          </a:p>
          <a:p>
            <a:pPr marL="0" lvl="0" indent="0"/>
            <a:endParaRPr lang="en-US" sz="1600" b="1" dirty="0"/>
          </a:p>
          <a:p>
            <a:pPr marL="0" indent="0"/>
            <a:endParaRPr lang="en-US" dirty="0"/>
          </a:p>
          <a:p>
            <a:pPr marL="0" indent="0"/>
            <a:endParaRPr dirty="0"/>
          </a:p>
        </p:txBody>
      </p:sp>
      <p:grpSp>
        <p:nvGrpSpPr>
          <p:cNvPr id="4" name="object 12">
            <a:extLst>
              <a:ext uri="{FF2B5EF4-FFF2-40B4-BE49-F238E27FC236}">
                <a16:creationId xmlns:a16="http://schemas.microsoft.com/office/drawing/2014/main" id="{13400324-FE35-5868-4FB7-9EE2AB0557FC}"/>
              </a:ext>
            </a:extLst>
          </p:cNvPr>
          <p:cNvGrpSpPr/>
          <p:nvPr/>
        </p:nvGrpSpPr>
        <p:grpSpPr>
          <a:xfrm>
            <a:off x="1414" y="6657705"/>
            <a:ext cx="12191081" cy="195307"/>
            <a:chOff x="0" y="6645376"/>
            <a:chExt cx="12168505" cy="194945"/>
          </a:xfrm>
        </p:grpSpPr>
        <p:sp>
          <p:nvSpPr>
            <p:cNvPr id="6" name="object 13">
              <a:extLst>
                <a:ext uri="{FF2B5EF4-FFF2-40B4-BE49-F238E27FC236}">
                  <a16:creationId xmlns:a16="http://schemas.microsoft.com/office/drawing/2014/main" id="{C4AD7BA7-B6CF-02A7-FCE5-001796EA51C5}"/>
                </a:ext>
              </a:extLst>
            </p:cNvPr>
            <p:cNvSpPr/>
            <p:nvPr/>
          </p:nvSpPr>
          <p:spPr>
            <a:xfrm>
              <a:off x="0" y="6645376"/>
              <a:ext cx="4050029" cy="194945"/>
            </a:xfrm>
            <a:custGeom>
              <a:avLst/>
              <a:gdLst/>
              <a:ahLst/>
              <a:cxnLst/>
              <a:rect l="l" t="t" r="r" b="b"/>
              <a:pathLst>
                <a:path w="4050029" h="194945">
                  <a:moveTo>
                    <a:pt x="4049890" y="0"/>
                  </a:moveTo>
                  <a:lnTo>
                    <a:pt x="0" y="0"/>
                  </a:lnTo>
                  <a:lnTo>
                    <a:pt x="0" y="194627"/>
                  </a:lnTo>
                  <a:lnTo>
                    <a:pt x="4049890" y="194627"/>
                  </a:lnTo>
                  <a:lnTo>
                    <a:pt x="4049890" y="0"/>
                  </a:lnTo>
                  <a:close/>
                </a:path>
              </a:pathLst>
            </a:custGeom>
            <a:solidFill>
              <a:srgbClr val="2C5CA9"/>
            </a:solidFill>
          </p:spPr>
          <p:txBody>
            <a:bodyPr wrap="square" lIns="0" tIns="0" rIns="0" bIns="0" rtlCol="0"/>
            <a:lstStyle/>
            <a:p>
              <a:endParaRPr sz="1403"/>
            </a:p>
          </p:txBody>
        </p:sp>
        <p:sp>
          <p:nvSpPr>
            <p:cNvPr id="7" name="object 14">
              <a:extLst>
                <a:ext uri="{FF2B5EF4-FFF2-40B4-BE49-F238E27FC236}">
                  <a16:creationId xmlns:a16="http://schemas.microsoft.com/office/drawing/2014/main" id="{FD7C59B7-AE24-9F47-2FA4-ABFFCF61BAEB}"/>
                </a:ext>
              </a:extLst>
            </p:cNvPr>
            <p:cNvSpPr/>
            <p:nvPr/>
          </p:nvSpPr>
          <p:spPr>
            <a:xfrm>
              <a:off x="4049890" y="6645376"/>
              <a:ext cx="4068445" cy="194945"/>
            </a:xfrm>
            <a:custGeom>
              <a:avLst/>
              <a:gdLst/>
              <a:ahLst/>
              <a:cxnLst/>
              <a:rect l="l" t="t" r="r" b="b"/>
              <a:pathLst>
                <a:path w="4068445" h="194945">
                  <a:moveTo>
                    <a:pt x="4068229" y="0"/>
                  </a:moveTo>
                  <a:lnTo>
                    <a:pt x="0" y="0"/>
                  </a:lnTo>
                  <a:lnTo>
                    <a:pt x="0" y="194627"/>
                  </a:lnTo>
                  <a:lnTo>
                    <a:pt x="4068229" y="194627"/>
                  </a:lnTo>
                  <a:lnTo>
                    <a:pt x="4068229" y="0"/>
                  </a:lnTo>
                  <a:close/>
                </a:path>
              </a:pathLst>
            </a:custGeom>
            <a:solidFill>
              <a:srgbClr val="149ED9"/>
            </a:solidFill>
          </p:spPr>
          <p:txBody>
            <a:bodyPr wrap="square" lIns="0" tIns="0" rIns="0" bIns="0" rtlCol="0"/>
            <a:lstStyle/>
            <a:p>
              <a:endParaRPr sz="1403"/>
            </a:p>
          </p:txBody>
        </p:sp>
        <p:sp>
          <p:nvSpPr>
            <p:cNvPr id="8" name="object 15">
              <a:extLst>
                <a:ext uri="{FF2B5EF4-FFF2-40B4-BE49-F238E27FC236}">
                  <a16:creationId xmlns:a16="http://schemas.microsoft.com/office/drawing/2014/main" id="{8FC73638-9917-8ADE-B929-347518B2B07B}"/>
                </a:ext>
              </a:extLst>
            </p:cNvPr>
            <p:cNvSpPr/>
            <p:nvPr/>
          </p:nvSpPr>
          <p:spPr>
            <a:xfrm>
              <a:off x="8118119" y="6645376"/>
              <a:ext cx="4050029" cy="194945"/>
            </a:xfrm>
            <a:custGeom>
              <a:avLst/>
              <a:gdLst/>
              <a:ahLst/>
              <a:cxnLst/>
              <a:rect l="l" t="t" r="r" b="b"/>
              <a:pathLst>
                <a:path w="4050029" h="194945">
                  <a:moveTo>
                    <a:pt x="4049864" y="0"/>
                  </a:moveTo>
                  <a:lnTo>
                    <a:pt x="0" y="0"/>
                  </a:lnTo>
                  <a:lnTo>
                    <a:pt x="0" y="194627"/>
                  </a:lnTo>
                  <a:lnTo>
                    <a:pt x="4049864" y="194627"/>
                  </a:lnTo>
                  <a:lnTo>
                    <a:pt x="4049864" y="0"/>
                  </a:lnTo>
                  <a:close/>
                </a:path>
              </a:pathLst>
            </a:custGeom>
            <a:solidFill>
              <a:srgbClr val="F8D10A"/>
            </a:solidFill>
          </p:spPr>
          <p:txBody>
            <a:bodyPr wrap="square" lIns="0" tIns="0" rIns="0" bIns="0" rtlCol="0"/>
            <a:lstStyle/>
            <a:p>
              <a:endParaRPr sz="1403"/>
            </a:p>
          </p:txBody>
        </p:sp>
      </p:grpSp>
      <p:graphicFrame>
        <p:nvGraphicFramePr>
          <p:cNvPr id="9" name="Chart 8">
            <a:extLst>
              <a:ext uri="{FF2B5EF4-FFF2-40B4-BE49-F238E27FC236}">
                <a16:creationId xmlns:a16="http://schemas.microsoft.com/office/drawing/2014/main" id="{79A680EA-ADD6-4573-9270-5EC16E921C22}"/>
              </a:ext>
            </a:extLst>
          </p:cNvPr>
          <p:cNvGraphicFramePr>
            <a:graphicFrameLocks/>
          </p:cNvGraphicFramePr>
          <p:nvPr>
            <p:extLst>
              <p:ext uri="{D42A27DB-BD31-4B8C-83A1-F6EECF244321}">
                <p14:modId xmlns:p14="http://schemas.microsoft.com/office/powerpoint/2010/main" val="1991370757"/>
              </p:ext>
            </p:extLst>
          </p:nvPr>
        </p:nvGraphicFramePr>
        <p:xfrm>
          <a:off x="149772" y="1674471"/>
          <a:ext cx="4981903" cy="43749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0161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BD81-C604-BA0F-F193-FB401D75CE9D}"/>
              </a:ext>
            </a:extLst>
          </p:cNvPr>
          <p:cNvSpPr>
            <a:spLocks noGrp="1"/>
          </p:cNvSpPr>
          <p:nvPr>
            <p:ph type="title" idx="4294967295"/>
          </p:nvPr>
        </p:nvSpPr>
        <p:spPr>
          <a:xfrm>
            <a:off x="1274618" y="252413"/>
            <a:ext cx="3876820" cy="615553"/>
          </a:xfrm>
        </p:spPr>
        <p:txBody>
          <a:bodyPr/>
          <a:lstStyle/>
          <a:p>
            <a:pPr algn="ctr"/>
            <a:r>
              <a:rPr lang="en-US" sz="4000" spc="-260" dirty="0">
                <a:solidFill>
                  <a:srgbClr val="0070C0"/>
                </a:solidFill>
                <a:latin typeface="Bahnschrift" panose="020B0502040204020203" pitchFamily="34" charset="0"/>
              </a:rPr>
              <a:t>Economic outlook</a:t>
            </a:r>
            <a:endParaRPr lang="en-RW" sz="4000" spc="-260" dirty="0">
              <a:solidFill>
                <a:srgbClr val="0070C0"/>
              </a:solidFill>
              <a:latin typeface="Bahnschrift" panose="020B0502040204020203" pitchFamily="34" charset="0"/>
            </a:endParaRPr>
          </a:p>
        </p:txBody>
      </p:sp>
      <p:sp>
        <p:nvSpPr>
          <p:cNvPr id="3" name="Text Placeholder 2">
            <a:extLst>
              <a:ext uri="{FF2B5EF4-FFF2-40B4-BE49-F238E27FC236}">
                <a16:creationId xmlns:a16="http://schemas.microsoft.com/office/drawing/2014/main" id="{93E51EDC-A6C1-AE11-654D-1202A1592364}"/>
              </a:ext>
            </a:extLst>
          </p:cNvPr>
          <p:cNvSpPr>
            <a:spLocks noGrp="1"/>
          </p:cNvSpPr>
          <p:nvPr>
            <p:ph type="body" idx="4294967295"/>
          </p:nvPr>
        </p:nvSpPr>
        <p:spPr>
          <a:xfrm>
            <a:off x="5198679" y="1289207"/>
            <a:ext cx="6993321" cy="5147066"/>
          </a:xfrm>
          <a:ln>
            <a:solidFill>
              <a:schemeClr val="accent1">
                <a:lumMod val="20000"/>
                <a:lumOff val="80000"/>
              </a:schemeClr>
            </a:solidFill>
          </a:ln>
        </p:spPr>
        <p:txBody>
          <a:bodyPr/>
          <a:lstStyle/>
          <a:p>
            <a:pPr marL="228600" indent="0" algn="just">
              <a:lnSpc>
                <a:spcPct val="150000"/>
              </a:lnSpc>
            </a:pPr>
            <a:r>
              <a:rPr lang="en-US" sz="1600" b="1" dirty="0">
                <a:solidFill>
                  <a:schemeClr val="accent1">
                    <a:lumMod val="60000"/>
                    <a:lumOff val="40000"/>
                  </a:schemeClr>
                </a:solidFill>
                <a:latin typeface="Bahnschrift" panose="020B0502040204020203" pitchFamily="34" charset="0"/>
              </a:rPr>
              <a:t>Real GDP, </a:t>
            </a:r>
            <a:r>
              <a:rPr lang="en-US" sz="1400" b="1" dirty="0">
                <a:solidFill>
                  <a:schemeClr val="accent1">
                    <a:lumMod val="60000"/>
                    <a:lumOff val="40000"/>
                  </a:schemeClr>
                </a:solidFill>
                <a:latin typeface="Bahnschrift" panose="020B0502040204020203" pitchFamily="34" charset="0"/>
              </a:rPr>
              <a:t>YoY</a:t>
            </a:r>
            <a:r>
              <a:rPr lang="en-US" sz="1600" b="1" dirty="0">
                <a:solidFill>
                  <a:schemeClr val="accent1">
                    <a:lumMod val="60000"/>
                    <a:lumOff val="40000"/>
                  </a:schemeClr>
                </a:solidFill>
                <a:latin typeface="Bahnschrift" panose="020B0502040204020203" pitchFamily="34" charset="0"/>
              </a:rPr>
              <a:t>%:</a:t>
            </a:r>
          </a:p>
          <a:p>
            <a:pPr marL="570631" indent="-342900" algn="just">
              <a:lnSpc>
                <a:spcPct val="150000"/>
              </a:lnSpc>
              <a:buFont typeface="Wingdings" panose="05000000000000000000" pitchFamily="2" charset="2"/>
              <a:buChar char="§"/>
            </a:pPr>
            <a:r>
              <a:rPr lang="en-US" sz="1600" b="1" dirty="0">
                <a:latin typeface="Bahnschrift Light" panose="020B0502040204020203" pitchFamily="34" charset="0"/>
              </a:rPr>
              <a:t>Annual growth for 2024 expected to be revised up on account of: </a:t>
            </a:r>
          </a:p>
          <a:p>
            <a:pPr marL="1028700" lvl="1" indent="-342900" algn="just">
              <a:lnSpc>
                <a:spcPct val="150000"/>
              </a:lnSpc>
              <a:buFont typeface="Wingdings" panose="05000000000000000000" pitchFamily="2" charset="2"/>
              <a:buChar char="§"/>
            </a:pPr>
            <a:r>
              <a:rPr lang="en-US" sz="1600" dirty="0">
                <a:latin typeface="Bahnschrift Light" panose="020B0502040204020203" pitchFamily="34" charset="0"/>
              </a:rPr>
              <a:t>Good performance observed in service, industry and agriculture observed for the first 3Qos</a:t>
            </a:r>
          </a:p>
          <a:p>
            <a:pPr marL="570631" indent="-342900" algn="just">
              <a:lnSpc>
                <a:spcPct val="150000"/>
              </a:lnSpc>
              <a:buFont typeface="Wingdings" panose="05000000000000000000" pitchFamily="2" charset="2"/>
              <a:buChar char="§"/>
            </a:pPr>
            <a:r>
              <a:rPr lang="en-GB" sz="1600" b="1" dirty="0">
                <a:latin typeface="Bahnschrift Light" panose="020B0502040204020203" pitchFamily="34" charset="0"/>
                <a:cs typeface="Times New Roman" panose="02020603050405020304" pitchFamily="18" charset="0"/>
              </a:rPr>
              <a:t>Real GDP to keep growth momentum of about 7.2% over the medium-term </a:t>
            </a:r>
          </a:p>
          <a:p>
            <a:pPr marL="1028700" lvl="1" indent="-342900" algn="l">
              <a:lnSpc>
                <a:spcPct val="150000"/>
              </a:lnSpc>
              <a:buFont typeface="Wingdings" panose="05000000000000000000" pitchFamily="2" charset="2"/>
              <a:buChar char="§"/>
            </a:pPr>
            <a:r>
              <a:rPr lang="en-GB" sz="1600" dirty="0">
                <a:solidFill>
                  <a:schemeClr val="accent1">
                    <a:lumMod val="60000"/>
                    <a:lumOff val="40000"/>
                  </a:schemeClr>
                </a:solidFill>
                <a:latin typeface="Bahnschrift" panose="020B0502040204020203" pitchFamily="34" charset="0"/>
              </a:rPr>
              <a:t>Fiscal consolidation (domestic resource  mobilization and spending rationalization) with an appropriate capital spending maintained to support growth</a:t>
            </a:r>
          </a:p>
          <a:p>
            <a:pPr marL="1028700" lvl="1" indent="-342900" algn="l">
              <a:lnSpc>
                <a:spcPct val="150000"/>
              </a:lnSpc>
              <a:buFont typeface="Wingdings" panose="05000000000000000000" pitchFamily="2" charset="2"/>
              <a:buChar char="§"/>
            </a:pPr>
            <a:r>
              <a:rPr lang="en-US" sz="1600" dirty="0">
                <a:latin typeface="Bahnschrift Light" panose="020B0502040204020203" pitchFamily="34" charset="0"/>
                <a:cs typeface="Times New Roman" panose="02020603050405020304" pitchFamily="18" charset="0"/>
              </a:rPr>
              <a:t>Value addition in mining sector </a:t>
            </a:r>
          </a:p>
          <a:p>
            <a:pPr marL="1028700" lvl="1" indent="-342900" algn="l">
              <a:lnSpc>
                <a:spcPct val="150000"/>
              </a:lnSpc>
              <a:buFont typeface="Wingdings" panose="05000000000000000000" pitchFamily="2" charset="2"/>
              <a:buChar char="§"/>
            </a:pPr>
            <a:r>
              <a:rPr lang="en-US" sz="1600" dirty="0">
                <a:latin typeface="Bahnschrift Light" panose="020B0502040204020203" pitchFamily="34" charset="0"/>
                <a:cs typeface="Times New Roman" panose="02020603050405020304" pitchFamily="18" charset="0"/>
              </a:rPr>
              <a:t>Continuation of major projects and private construction activities</a:t>
            </a:r>
          </a:p>
          <a:p>
            <a:pPr marL="1028700" lvl="1" indent="-342900" algn="l">
              <a:lnSpc>
                <a:spcPct val="150000"/>
              </a:lnSpc>
              <a:buFont typeface="Wingdings" panose="05000000000000000000" pitchFamily="2" charset="2"/>
              <a:buChar char="§"/>
            </a:pPr>
            <a:r>
              <a:rPr lang="en-US" sz="1600" dirty="0">
                <a:latin typeface="Bahnschrift Light" panose="020B0502040204020203" pitchFamily="34" charset="0"/>
                <a:cs typeface="Times New Roman" panose="02020603050405020304" pitchFamily="18" charset="0"/>
              </a:rPr>
              <a:t>Improved  efforts in agriculture and exports diversification</a:t>
            </a:r>
          </a:p>
          <a:p>
            <a:pPr marL="1028700" lvl="1" indent="-342900" algn="l">
              <a:lnSpc>
                <a:spcPct val="150000"/>
              </a:lnSpc>
              <a:buFont typeface="Wingdings" panose="05000000000000000000" pitchFamily="2" charset="2"/>
              <a:buChar char="§"/>
            </a:pPr>
            <a:r>
              <a:rPr lang="en-US" sz="1600" dirty="0">
                <a:latin typeface="Bahnschrift Light" panose="020B0502040204020203" pitchFamily="34" charset="0"/>
                <a:cs typeface="Times New Roman" panose="02020603050405020304" pitchFamily="18" charset="0"/>
              </a:rPr>
              <a:t>Continued performance in the tourism sector, MICE, and sports events</a:t>
            </a:r>
            <a:endParaRPr lang="en-US" sz="1600" dirty="0">
              <a:solidFill>
                <a:schemeClr val="tx1"/>
              </a:solidFill>
              <a:latin typeface="Bahnschrift Light" panose="020B0502040204020203" pitchFamily="34" charset="0"/>
            </a:endParaRPr>
          </a:p>
        </p:txBody>
      </p:sp>
      <p:graphicFrame>
        <p:nvGraphicFramePr>
          <p:cNvPr id="5" name="Chart 4">
            <a:extLst>
              <a:ext uri="{FF2B5EF4-FFF2-40B4-BE49-F238E27FC236}">
                <a16:creationId xmlns:a16="http://schemas.microsoft.com/office/drawing/2014/main" id="{FA9AF8AB-B30E-4E17-869E-2E292AF6B753}"/>
              </a:ext>
            </a:extLst>
          </p:cNvPr>
          <p:cNvGraphicFramePr>
            <a:graphicFrameLocks/>
          </p:cNvGraphicFramePr>
          <p:nvPr>
            <p:extLst>
              <p:ext uri="{D42A27DB-BD31-4B8C-83A1-F6EECF244321}">
                <p14:modId xmlns:p14="http://schemas.microsoft.com/office/powerpoint/2010/main" val="3216925089"/>
              </p:ext>
            </p:extLst>
          </p:nvPr>
        </p:nvGraphicFramePr>
        <p:xfrm>
          <a:off x="203201" y="1566333"/>
          <a:ext cx="4948238" cy="39598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51148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1AC6F-F00C-B2EC-CDC6-FB42E8427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C3D539-47FD-F2CE-448F-A222336EDE1E}"/>
              </a:ext>
            </a:extLst>
          </p:cNvPr>
          <p:cNvSpPr>
            <a:spLocks noGrp="1"/>
          </p:cNvSpPr>
          <p:nvPr>
            <p:ph type="title" idx="4294967295"/>
          </p:nvPr>
        </p:nvSpPr>
        <p:spPr>
          <a:xfrm>
            <a:off x="1163782" y="292100"/>
            <a:ext cx="7942118" cy="553998"/>
          </a:xfrm>
        </p:spPr>
        <p:txBody>
          <a:bodyPr/>
          <a:lstStyle/>
          <a:p>
            <a:pPr algn="l"/>
            <a:r>
              <a:rPr lang="en-GB" sz="3600" dirty="0">
                <a:solidFill>
                  <a:srgbClr val="0070C0"/>
                </a:solidFill>
                <a:latin typeface="Bahnschrift" panose="020B0502040204020203" pitchFamily="34" charset="0"/>
              </a:rPr>
              <a:t>Risks underlying outlook</a:t>
            </a:r>
          </a:p>
        </p:txBody>
      </p:sp>
      <p:sp>
        <p:nvSpPr>
          <p:cNvPr id="3" name="Text Placeholder 2">
            <a:extLst>
              <a:ext uri="{FF2B5EF4-FFF2-40B4-BE49-F238E27FC236}">
                <a16:creationId xmlns:a16="http://schemas.microsoft.com/office/drawing/2014/main" id="{855505CE-D7D9-38C4-CD43-2245C8317E0E}"/>
              </a:ext>
            </a:extLst>
          </p:cNvPr>
          <p:cNvSpPr>
            <a:spLocks noGrp="1"/>
          </p:cNvSpPr>
          <p:nvPr>
            <p:ph type="body" idx="4294967295"/>
          </p:nvPr>
        </p:nvSpPr>
        <p:spPr>
          <a:xfrm>
            <a:off x="355600" y="1380066"/>
            <a:ext cx="11252200" cy="3798669"/>
          </a:xfrm>
        </p:spPr>
        <p:txBody>
          <a:bodyPr/>
          <a:lstStyle/>
          <a:p>
            <a:pPr marL="228554">
              <a:lnSpc>
                <a:spcPct val="200000"/>
              </a:lnSpc>
              <a:buClr>
                <a:srgbClr val="00B0F0"/>
              </a:buClr>
            </a:pPr>
            <a:r>
              <a:rPr lang="en-US" sz="1803" b="1" dirty="0">
                <a:latin typeface="Trebuchet MS" panose="020B0603020202020204" pitchFamily="34" charset="0"/>
              </a:rPr>
              <a:t>On domestic front:</a:t>
            </a:r>
          </a:p>
          <a:p>
            <a:pPr marL="571384" indent="-342830">
              <a:lnSpc>
                <a:spcPct val="200000"/>
              </a:lnSpc>
              <a:buClr>
                <a:srgbClr val="00B0F0"/>
              </a:buClr>
              <a:buFont typeface="Wingdings" panose="05000000000000000000" pitchFamily="2" charset="2"/>
              <a:buChar char="q"/>
            </a:pPr>
            <a:r>
              <a:rPr lang="en-US" sz="1803" dirty="0">
                <a:latin typeface="Trebuchet MS" panose="020B0603020202020204" pitchFamily="34" charset="0"/>
              </a:rPr>
              <a:t> Weather-related challenges may affect future agriculture performance and fresh food prices.</a:t>
            </a:r>
          </a:p>
          <a:p>
            <a:pPr marL="571384" indent="-342830">
              <a:lnSpc>
                <a:spcPct val="200000"/>
              </a:lnSpc>
              <a:buClr>
                <a:srgbClr val="00B0F0"/>
              </a:buClr>
              <a:buFont typeface="Wingdings" panose="05000000000000000000" pitchFamily="2" charset="2"/>
              <a:buChar char="q"/>
            </a:pPr>
            <a:r>
              <a:rPr lang="en-GB" sz="1803" dirty="0">
                <a:latin typeface="Trebuchet MS" panose="020B0603020202020204" pitchFamily="34" charset="0"/>
              </a:rPr>
              <a:t>Emerging health diseases outbreaks (</a:t>
            </a:r>
            <a:r>
              <a:rPr lang="en-GB" sz="1803" i="1" dirty="0">
                <a:latin typeface="Trebuchet MS" panose="020B0603020202020204" pitchFamily="34" charset="0"/>
              </a:rPr>
              <a:t>i.e., Mpox and Marburg Virus in 2024</a:t>
            </a:r>
            <a:r>
              <a:rPr lang="en-GB" sz="1803" dirty="0">
                <a:latin typeface="Trebuchet MS" panose="020B0603020202020204" pitchFamily="34" charset="0"/>
              </a:rPr>
              <a:t>)</a:t>
            </a:r>
          </a:p>
          <a:p>
            <a:pPr marL="571384" indent="-342830">
              <a:lnSpc>
                <a:spcPct val="200000"/>
              </a:lnSpc>
              <a:buClr>
                <a:srgbClr val="00B0F0"/>
              </a:buClr>
              <a:buFont typeface="Wingdings" panose="05000000000000000000" pitchFamily="2" charset="2"/>
              <a:buChar char="q"/>
            </a:pPr>
            <a:r>
              <a:rPr lang="en-GB" sz="1803" dirty="0">
                <a:latin typeface="Trebuchet MS" panose="020B0603020202020204" pitchFamily="34" charset="0"/>
              </a:rPr>
              <a:t>Regional geopolitical tensions escalation to affect trade (i.e., cross-border and re-exports)</a:t>
            </a:r>
            <a:endParaRPr lang="en-US" sz="1803" dirty="0">
              <a:latin typeface="Trebuchet MS" panose="020B0603020202020204" pitchFamily="34" charset="0"/>
            </a:endParaRPr>
          </a:p>
          <a:p>
            <a:pPr marL="228554">
              <a:lnSpc>
                <a:spcPct val="200000"/>
              </a:lnSpc>
              <a:buClr>
                <a:srgbClr val="00B0F0"/>
              </a:buClr>
            </a:pPr>
            <a:r>
              <a:rPr lang="en-US" sz="1803" b="1" dirty="0">
                <a:latin typeface="Trebuchet MS" panose="020B0603020202020204" pitchFamily="34" charset="0"/>
              </a:rPr>
              <a:t>On a global front:</a:t>
            </a:r>
          </a:p>
          <a:p>
            <a:pPr marL="571384" indent="-342830">
              <a:lnSpc>
                <a:spcPct val="200000"/>
              </a:lnSpc>
              <a:buClr>
                <a:srgbClr val="00B0F0"/>
              </a:buClr>
              <a:buFont typeface="Wingdings" panose="05000000000000000000" pitchFamily="2" charset="2"/>
              <a:buChar char="q"/>
            </a:pPr>
            <a:r>
              <a:rPr lang="en-US" sz="1803" dirty="0">
                <a:latin typeface="Trebuchet MS" panose="020B0603020202020204" pitchFamily="34" charset="0"/>
              </a:rPr>
              <a:t>Geopolitical tensions (Russia-Ukraine and Middle East Wars) to affect world economic outlook</a:t>
            </a:r>
          </a:p>
          <a:p>
            <a:pPr marL="571384" indent="-342830">
              <a:lnSpc>
                <a:spcPct val="200000"/>
              </a:lnSpc>
              <a:buClr>
                <a:srgbClr val="00B0F0"/>
              </a:buClr>
              <a:buFont typeface="Wingdings" panose="05000000000000000000" pitchFamily="2" charset="2"/>
              <a:buChar char="q"/>
            </a:pPr>
            <a:r>
              <a:rPr lang="en-US" sz="1803" dirty="0">
                <a:latin typeface="Trebuchet MS" panose="020B0603020202020204" pitchFamily="34" charset="0"/>
              </a:rPr>
              <a:t>Trade wars escalation ( i.e., tax/tariff retaliations between US, Canada and China)</a:t>
            </a:r>
            <a:endParaRPr lang="en-GB" sz="1803" dirty="0">
              <a:latin typeface="Trebuchet MS" panose="020B0603020202020204" pitchFamily="34" charset="0"/>
            </a:endParaRPr>
          </a:p>
        </p:txBody>
      </p:sp>
      <p:grpSp>
        <p:nvGrpSpPr>
          <p:cNvPr id="4" name="object 12">
            <a:extLst>
              <a:ext uri="{FF2B5EF4-FFF2-40B4-BE49-F238E27FC236}">
                <a16:creationId xmlns:a16="http://schemas.microsoft.com/office/drawing/2014/main" id="{75AD83BE-4282-73C6-B764-902CC90F8FF1}"/>
              </a:ext>
            </a:extLst>
          </p:cNvPr>
          <p:cNvGrpSpPr/>
          <p:nvPr/>
        </p:nvGrpSpPr>
        <p:grpSpPr>
          <a:xfrm>
            <a:off x="2829" y="6656956"/>
            <a:ext cx="12188254" cy="195262"/>
            <a:chOff x="0" y="6645376"/>
            <a:chExt cx="12168505" cy="194945"/>
          </a:xfrm>
        </p:grpSpPr>
        <p:sp>
          <p:nvSpPr>
            <p:cNvPr id="5" name="object 13">
              <a:extLst>
                <a:ext uri="{FF2B5EF4-FFF2-40B4-BE49-F238E27FC236}">
                  <a16:creationId xmlns:a16="http://schemas.microsoft.com/office/drawing/2014/main" id="{C33263EA-273E-E5D5-F74D-05EF4885896B}"/>
                </a:ext>
              </a:extLst>
            </p:cNvPr>
            <p:cNvSpPr/>
            <p:nvPr/>
          </p:nvSpPr>
          <p:spPr>
            <a:xfrm>
              <a:off x="0" y="6645376"/>
              <a:ext cx="4050029" cy="194945"/>
            </a:xfrm>
            <a:custGeom>
              <a:avLst/>
              <a:gdLst/>
              <a:ahLst/>
              <a:cxnLst/>
              <a:rect l="l" t="t" r="r" b="b"/>
              <a:pathLst>
                <a:path w="4050029" h="194945">
                  <a:moveTo>
                    <a:pt x="4049890" y="0"/>
                  </a:moveTo>
                  <a:lnTo>
                    <a:pt x="0" y="0"/>
                  </a:lnTo>
                  <a:lnTo>
                    <a:pt x="0" y="194627"/>
                  </a:lnTo>
                  <a:lnTo>
                    <a:pt x="4049890" y="194627"/>
                  </a:lnTo>
                  <a:lnTo>
                    <a:pt x="4049890" y="0"/>
                  </a:lnTo>
                  <a:close/>
                </a:path>
              </a:pathLst>
            </a:custGeom>
            <a:solidFill>
              <a:srgbClr val="2C5CA9"/>
            </a:solidFill>
          </p:spPr>
          <p:txBody>
            <a:bodyPr wrap="square" lIns="0" tIns="0" rIns="0" bIns="0" rtlCol="0"/>
            <a:lstStyle/>
            <a:p>
              <a:pPr defTabSz="914214"/>
              <a:endParaRPr sz="1403"/>
            </a:p>
          </p:txBody>
        </p:sp>
        <p:sp>
          <p:nvSpPr>
            <p:cNvPr id="6" name="object 14">
              <a:extLst>
                <a:ext uri="{FF2B5EF4-FFF2-40B4-BE49-F238E27FC236}">
                  <a16:creationId xmlns:a16="http://schemas.microsoft.com/office/drawing/2014/main" id="{7187B4E6-20D7-5E52-C620-F5CEBE071D44}"/>
                </a:ext>
              </a:extLst>
            </p:cNvPr>
            <p:cNvSpPr/>
            <p:nvPr/>
          </p:nvSpPr>
          <p:spPr>
            <a:xfrm>
              <a:off x="4049890" y="6645376"/>
              <a:ext cx="4068445" cy="194945"/>
            </a:xfrm>
            <a:custGeom>
              <a:avLst/>
              <a:gdLst/>
              <a:ahLst/>
              <a:cxnLst/>
              <a:rect l="l" t="t" r="r" b="b"/>
              <a:pathLst>
                <a:path w="4068445" h="194945">
                  <a:moveTo>
                    <a:pt x="4068229" y="0"/>
                  </a:moveTo>
                  <a:lnTo>
                    <a:pt x="0" y="0"/>
                  </a:lnTo>
                  <a:lnTo>
                    <a:pt x="0" y="194627"/>
                  </a:lnTo>
                  <a:lnTo>
                    <a:pt x="4068229" y="194627"/>
                  </a:lnTo>
                  <a:lnTo>
                    <a:pt x="4068229" y="0"/>
                  </a:lnTo>
                  <a:close/>
                </a:path>
              </a:pathLst>
            </a:custGeom>
            <a:solidFill>
              <a:srgbClr val="149ED9"/>
            </a:solidFill>
          </p:spPr>
          <p:txBody>
            <a:bodyPr wrap="square" lIns="0" tIns="0" rIns="0" bIns="0" rtlCol="0"/>
            <a:lstStyle/>
            <a:p>
              <a:pPr defTabSz="914214"/>
              <a:endParaRPr sz="1403"/>
            </a:p>
          </p:txBody>
        </p:sp>
        <p:sp>
          <p:nvSpPr>
            <p:cNvPr id="7" name="object 15">
              <a:extLst>
                <a:ext uri="{FF2B5EF4-FFF2-40B4-BE49-F238E27FC236}">
                  <a16:creationId xmlns:a16="http://schemas.microsoft.com/office/drawing/2014/main" id="{5E0C2CD1-C724-2FC7-B6C1-C8C1957E568D}"/>
                </a:ext>
              </a:extLst>
            </p:cNvPr>
            <p:cNvSpPr/>
            <p:nvPr/>
          </p:nvSpPr>
          <p:spPr>
            <a:xfrm>
              <a:off x="8118119" y="6645376"/>
              <a:ext cx="4050029" cy="194945"/>
            </a:xfrm>
            <a:custGeom>
              <a:avLst/>
              <a:gdLst/>
              <a:ahLst/>
              <a:cxnLst/>
              <a:rect l="l" t="t" r="r" b="b"/>
              <a:pathLst>
                <a:path w="4050029" h="194945">
                  <a:moveTo>
                    <a:pt x="4049864" y="0"/>
                  </a:moveTo>
                  <a:lnTo>
                    <a:pt x="0" y="0"/>
                  </a:lnTo>
                  <a:lnTo>
                    <a:pt x="0" y="194627"/>
                  </a:lnTo>
                  <a:lnTo>
                    <a:pt x="4049864" y="194627"/>
                  </a:lnTo>
                  <a:lnTo>
                    <a:pt x="4049864" y="0"/>
                  </a:lnTo>
                  <a:close/>
                </a:path>
              </a:pathLst>
            </a:custGeom>
            <a:solidFill>
              <a:srgbClr val="F8D10A"/>
            </a:solidFill>
          </p:spPr>
          <p:txBody>
            <a:bodyPr wrap="square" lIns="0" tIns="0" rIns="0" bIns="0" rtlCol="0"/>
            <a:lstStyle/>
            <a:p>
              <a:pPr defTabSz="914214"/>
              <a:endParaRPr sz="1403"/>
            </a:p>
          </p:txBody>
        </p:sp>
      </p:grpSp>
    </p:spTree>
    <p:extLst>
      <p:ext uri="{BB962C8B-B14F-4D97-AF65-F5344CB8AC3E}">
        <p14:creationId xmlns:p14="http://schemas.microsoft.com/office/powerpoint/2010/main" val="3820587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5F57-79BA-504D-1D03-EF7435D4BB0C}"/>
              </a:ext>
            </a:extLst>
          </p:cNvPr>
          <p:cNvSpPr>
            <a:spLocks noGrp="1"/>
          </p:cNvSpPr>
          <p:nvPr>
            <p:ph type="title" idx="4294967295"/>
          </p:nvPr>
        </p:nvSpPr>
        <p:spPr>
          <a:xfrm>
            <a:off x="1099126" y="292100"/>
            <a:ext cx="9217892" cy="705427"/>
          </a:xfrm>
        </p:spPr>
        <p:txBody>
          <a:bodyPr/>
          <a:lstStyle/>
          <a:p>
            <a:r>
              <a:rPr lang="en-US" sz="3206" spc="-260" dirty="0">
                <a:solidFill>
                  <a:srgbClr val="0070C0"/>
                </a:solidFill>
                <a:latin typeface="Bahnschrift" panose="020B0502040204020203" pitchFamily="34" charset="0"/>
                <a:cs typeface="Trebuchet MS"/>
              </a:rPr>
              <a:t> </a:t>
            </a:r>
            <a:r>
              <a:rPr lang="en-GB" sz="4400" spc="-260" dirty="0">
                <a:solidFill>
                  <a:srgbClr val="0070C0"/>
                </a:solidFill>
                <a:latin typeface="Bahnschrift" panose="020B0502040204020203" pitchFamily="34" charset="0"/>
              </a:rPr>
              <a:t>Remarks</a:t>
            </a:r>
            <a:endParaRPr lang="en-GB" sz="3206" spc="-260" dirty="0">
              <a:solidFill>
                <a:srgbClr val="0070C0"/>
              </a:solidFill>
              <a:latin typeface="Bahnschrift" panose="020B0502040204020203" pitchFamily="34" charset="0"/>
            </a:endParaRPr>
          </a:p>
        </p:txBody>
      </p:sp>
      <p:sp>
        <p:nvSpPr>
          <p:cNvPr id="3" name="Text Placeholder 2">
            <a:extLst>
              <a:ext uri="{FF2B5EF4-FFF2-40B4-BE49-F238E27FC236}">
                <a16:creationId xmlns:a16="http://schemas.microsoft.com/office/drawing/2014/main" id="{213E990B-CAE7-547C-8CD4-14311B5B6D50}"/>
              </a:ext>
            </a:extLst>
          </p:cNvPr>
          <p:cNvSpPr>
            <a:spLocks noGrp="1"/>
          </p:cNvSpPr>
          <p:nvPr>
            <p:ph type="body" idx="4294967295"/>
          </p:nvPr>
        </p:nvSpPr>
        <p:spPr>
          <a:xfrm>
            <a:off x="398079" y="1194858"/>
            <a:ext cx="11552183" cy="4710841"/>
          </a:xfrm>
          <a:ln>
            <a:solidFill>
              <a:schemeClr val="accent1">
                <a:lumMod val="20000"/>
                <a:lumOff val="80000"/>
              </a:schemeClr>
            </a:solidFill>
          </a:ln>
        </p:spPr>
        <p:txBody>
          <a:bodyPr/>
          <a:lstStyle/>
          <a:p>
            <a:pPr marL="228600">
              <a:lnSpc>
                <a:spcPct val="200000"/>
              </a:lnSpc>
              <a:buClr>
                <a:srgbClr val="00B0F0"/>
              </a:buClr>
            </a:pPr>
            <a:r>
              <a:rPr lang="en-GB" sz="3200" dirty="0">
                <a:latin typeface="Bahnschrift Light" panose="020B0502040204020203" pitchFamily="34" charset="0"/>
              </a:rPr>
              <a:t>A good GDP performance </a:t>
            </a:r>
            <a:r>
              <a:rPr lang="en-GB" sz="3200" b="1" dirty="0">
                <a:latin typeface="Bahnschrift Light" panose="020B0502040204020203" pitchFamily="34" charset="0"/>
              </a:rPr>
              <a:t>(9.2%) </a:t>
            </a:r>
            <a:r>
              <a:rPr lang="en-GB" sz="3200" dirty="0">
                <a:latin typeface="Bahnschrift Light" panose="020B0502040204020203" pitchFamily="34" charset="0"/>
              </a:rPr>
              <a:t>for 2024(3Qos) </a:t>
            </a:r>
          </a:p>
          <a:p>
            <a:pPr marL="571500" indent="-342900">
              <a:lnSpc>
                <a:spcPct val="200000"/>
              </a:lnSpc>
              <a:buClr>
                <a:srgbClr val="00B0F0"/>
              </a:buClr>
              <a:buFont typeface="Wingdings" panose="05000000000000000000" pitchFamily="2" charset="2"/>
              <a:buChar char="§"/>
            </a:pPr>
            <a:r>
              <a:rPr lang="en-GB" sz="2800" dirty="0">
                <a:latin typeface="Bahnschrift Light" panose="020B0502040204020203" pitchFamily="34" charset="0"/>
              </a:rPr>
              <a:t>Performance in services, industry and notable recovery in agriculture sector (food crops)</a:t>
            </a:r>
          </a:p>
          <a:p>
            <a:pPr marL="1028700" lvl="1" indent="-342900">
              <a:lnSpc>
                <a:spcPct val="200000"/>
              </a:lnSpc>
              <a:buClr>
                <a:srgbClr val="00B0F0"/>
              </a:buClr>
              <a:buFont typeface="Arial" panose="020B0604020202020204" pitchFamily="34" charset="0"/>
              <a:buChar char="•"/>
            </a:pPr>
            <a:r>
              <a:rPr lang="en-US" sz="2400" dirty="0">
                <a:latin typeface="Bahnschrift Light" panose="020B0502040204020203" pitchFamily="34" charset="0"/>
              </a:rPr>
              <a:t>A reflection of a good season A&amp;B of 2024—favorable weather. </a:t>
            </a:r>
          </a:p>
          <a:p>
            <a:pPr marL="228600">
              <a:lnSpc>
                <a:spcPct val="200000"/>
              </a:lnSpc>
              <a:buClr>
                <a:srgbClr val="00B0F0"/>
              </a:buClr>
            </a:pPr>
            <a:r>
              <a:rPr lang="en-US" sz="2400" b="1" dirty="0">
                <a:latin typeface="Bahnschrift Light" panose="020B0502040204020203" pitchFamily="34" charset="0"/>
              </a:rPr>
              <a:t>Annual average growth estimated at 8.5% for 2024</a:t>
            </a:r>
          </a:p>
          <a:p>
            <a:pPr marL="228600">
              <a:lnSpc>
                <a:spcPct val="200000"/>
              </a:lnSpc>
              <a:buClr>
                <a:srgbClr val="00B0F0"/>
              </a:buClr>
            </a:pPr>
            <a:r>
              <a:rPr lang="en-US" sz="2000" b="1" dirty="0">
                <a:latin typeface="Bahnschrift Light" panose="020B0502040204020203" pitchFamily="34" charset="0"/>
              </a:rPr>
              <a:t>Growth for 2024 expected to be revised up and maintain growth path for medium term</a:t>
            </a:r>
            <a:endParaRPr lang="en-GB" sz="2000" b="1" dirty="0">
              <a:latin typeface="Bahnschrift Light" panose="020B0502040204020203" pitchFamily="34" charset="0"/>
            </a:endParaRPr>
          </a:p>
        </p:txBody>
      </p:sp>
      <p:grpSp>
        <p:nvGrpSpPr>
          <p:cNvPr id="4" name="object 12">
            <a:extLst>
              <a:ext uri="{FF2B5EF4-FFF2-40B4-BE49-F238E27FC236}">
                <a16:creationId xmlns:a16="http://schemas.microsoft.com/office/drawing/2014/main" id="{59734B94-CC84-9956-C712-D17F57D612AF}"/>
              </a:ext>
            </a:extLst>
          </p:cNvPr>
          <p:cNvGrpSpPr/>
          <p:nvPr/>
        </p:nvGrpSpPr>
        <p:grpSpPr>
          <a:xfrm>
            <a:off x="1414" y="6657705"/>
            <a:ext cx="12191081" cy="195307"/>
            <a:chOff x="0" y="6645376"/>
            <a:chExt cx="12168505" cy="194945"/>
          </a:xfrm>
        </p:grpSpPr>
        <p:sp>
          <p:nvSpPr>
            <p:cNvPr id="5" name="object 13">
              <a:extLst>
                <a:ext uri="{FF2B5EF4-FFF2-40B4-BE49-F238E27FC236}">
                  <a16:creationId xmlns:a16="http://schemas.microsoft.com/office/drawing/2014/main" id="{096EDC92-C19B-62D3-1D14-561D4CFB9332}"/>
                </a:ext>
              </a:extLst>
            </p:cNvPr>
            <p:cNvSpPr/>
            <p:nvPr/>
          </p:nvSpPr>
          <p:spPr>
            <a:xfrm>
              <a:off x="0" y="6645376"/>
              <a:ext cx="4050029" cy="194945"/>
            </a:xfrm>
            <a:custGeom>
              <a:avLst/>
              <a:gdLst/>
              <a:ahLst/>
              <a:cxnLst/>
              <a:rect l="l" t="t" r="r" b="b"/>
              <a:pathLst>
                <a:path w="4050029" h="194945">
                  <a:moveTo>
                    <a:pt x="4049890" y="0"/>
                  </a:moveTo>
                  <a:lnTo>
                    <a:pt x="0" y="0"/>
                  </a:lnTo>
                  <a:lnTo>
                    <a:pt x="0" y="194627"/>
                  </a:lnTo>
                  <a:lnTo>
                    <a:pt x="4049890" y="194627"/>
                  </a:lnTo>
                  <a:lnTo>
                    <a:pt x="4049890" y="0"/>
                  </a:lnTo>
                  <a:close/>
                </a:path>
              </a:pathLst>
            </a:custGeom>
            <a:solidFill>
              <a:srgbClr val="2C5CA9"/>
            </a:solidFill>
          </p:spPr>
          <p:txBody>
            <a:bodyPr wrap="square" lIns="0" tIns="0" rIns="0" bIns="0" rtlCol="0"/>
            <a:lstStyle/>
            <a:p>
              <a:endParaRPr sz="1403"/>
            </a:p>
          </p:txBody>
        </p:sp>
        <p:sp>
          <p:nvSpPr>
            <p:cNvPr id="6" name="object 14">
              <a:extLst>
                <a:ext uri="{FF2B5EF4-FFF2-40B4-BE49-F238E27FC236}">
                  <a16:creationId xmlns:a16="http://schemas.microsoft.com/office/drawing/2014/main" id="{A8E47EE2-9E55-0ED5-C632-F738B1108B8F}"/>
                </a:ext>
              </a:extLst>
            </p:cNvPr>
            <p:cNvSpPr/>
            <p:nvPr/>
          </p:nvSpPr>
          <p:spPr>
            <a:xfrm>
              <a:off x="4049890" y="6645376"/>
              <a:ext cx="4068445" cy="194945"/>
            </a:xfrm>
            <a:custGeom>
              <a:avLst/>
              <a:gdLst/>
              <a:ahLst/>
              <a:cxnLst/>
              <a:rect l="l" t="t" r="r" b="b"/>
              <a:pathLst>
                <a:path w="4068445" h="194945">
                  <a:moveTo>
                    <a:pt x="4068229" y="0"/>
                  </a:moveTo>
                  <a:lnTo>
                    <a:pt x="0" y="0"/>
                  </a:lnTo>
                  <a:lnTo>
                    <a:pt x="0" y="194627"/>
                  </a:lnTo>
                  <a:lnTo>
                    <a:pt x="4068229" y="194627"/>
                  </a:lnTo>
                  <a:lnTo>
                    <a:pt x="4068229" y="0"/>
                  </a:lnTo>
                  <a:close/>
                </a:path>
              </a:pathLst>
            </a:custGeom>
            <a:solidFill>
              <a:srgbClr val="149ED9"/>
            </a:solidFill>
          </p:spPr>
          <p:txBody>
            <a:bodyPr wrap="square" lIns="0" tIns="0" rIns="0" bIns="0" rtlCol="0"/>
            <a:lstStyle/>
            <a:p>
              <a:endParaRPr sz="1403"/>
            </a:p>
          </p:txBody>
        </p:sp>
        <p:sp>
          <p:nvSpPr>
            <p:cNvPr id="7" name="object 15">
              <a:extLst>
                <a:ext uri="{FF2B5EF4-FFF2-40B4-BE49-F238E27FC236}">
                  <a16:creationId xmlns:a16="http://schemas.microsoft.com/office/drawing/2014/main" id="{7D4C3D04-3A1E-273E-CE70-97723A38C73E}"/>
                </a:ext>
              </a:extLst>
            </p:cNvPr>
            <p:cNvSpPr/>
            <p:nvPr/>
          </p:nvSpPr>
          <p:spPr>
            <a:xfrm>
              <a:off x="8118119" y="6645376"/>
              <a:ext cx="4050029" cy="194945"/>
            </a:xfrm>
            <a:custGeom>
              <a:avLst/>
              <a:gdLst/>
              <a:ahLst/>
              <a:cxnLst/>
              <a:rect l="l" t="t" r="r" b="b"/>
              <a:pathLst>
                <a:path w="4050029" h="194945">
                  <a:moveTo>
                    <a:pt x="4049864" y="0"/>
                  </a:moveTo>
                  <a:lnTo>
                    <a:pt x="0" y="0"/>
                  </a:lnTo>
                  <a:lnTo>
                    <a:pt x="0" y="194627"/>
                  </a:lnTo>
                  <a:lnTo>
                    <a:pt x="4049864" y="194627"/>
                  </a:lnTo>
                  <a:lnTo>
                    <a:pt x="4049864" y="0"/>
                  </a:lnTo>
                  <a:close/>
                </a:path>
              </a:pathLst>
            </a:custGeom>
            <a:solidFill>
              <a:srgbClr val="F8D10A"/>
            </a:solidFill>
          </p:spPr>
          <p:txBody>
            <a:bodyPr wrap="square" lIns="0" tIns="0" rIns="0" bIns="0" rtlCol="0"/>
            <a:lstStyle/>
            <a:p>
              <a:endParaRPr sz="1403"/>
            </a:p>
          </p:txBody>
        </p:sp>
      </p:grpSp>
    </p:spTree>
    <p:extLst>
      <p:ext uri="{BB962C8B-B14F-4D97-AF65-F5344CB8AC3E}">
        <p14:creationId xmlns:p14="http://schemas.microsoft.com/office/powerpoint/2010/main" val="163407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94" y="25130"/>
            <a:ext cx="12191081" cy="6807741"/>
            <a:chOff x="0" y="19062"/>
            <a:chExt cx="12168505" cy="6795134"/>
          </a:xfrm>
        </p:grpSpPr>
        <p:sp>
          <p:nvSpPr>
            <p:cNvPr id="3" name="object 3"/>
            <p:cNvSpPr/>
            <p:nvPr/>
          </p:nvSpPr>
          <p:spPr>
            <a:xfrm>
              <a:off x="0" y="3435210"/>
              <a:ext cx="6064885" cy="3378835"/>
            </a:xfrm>
            <a:custGeom>
              <a:avLst/>
              <a:gdLst/>
              <a:ahLst/>
              <a:cxnLst/>
              <a:rect l="l" t="t" r="r" b="b"/>
              <a:pathLst>
                <a:path w="6064885" h="3378834">
                  <a:moveTo>
                    <a:pt x="293344" y="0"/>
                  </a:moveTo>
                  <a:lnTo>
                    <a:pt x="257365" y="0"/>
                  </a:lnTo>
                  <a:lnTo>
                    <a:pt x="212407" y="50088"/>
                  </a:lnTo>
                  <a:lnTo>
                    <a:pt x="167449" y="0"/>
                  </a:lnTo>
                  <a:lnTo>
                    <a:pt x="131470" y="0"/>
                  </a:lnTo>
                  <a:lnTo>
                    <a:pt x="212407" y="90170"/>
                  </a:lnTo>
                  <a:lnTo>
                    <a:pt x="248386" y="50088"/>
                  </a:lnTo>
                  <a:lnTo>
                    <a:pt x="293344" y="0"/>
                  </a:lnTo>
                  <a:close/>
                </a:path>
                <a:path w="6064885" h="3378834">
                  <a:moveTo>
                    <a:pt x="650798" y="3057931"/>
                  </a:moveTo>
                  <a:lnTo>
                    <a:pt x="430504" y="2812504"/>
                  </a:lnTo>
                  <a:lnTo>
                    <a:pt x="210223" y="3057906"/>
                  </a:lnTo>
                  <a:lnTo>
                    <a:pt x="0" y="2823705"/>
                  </a:lnTo>
                  <a:lnTo>
                    <a:pt x="0" y="3292144"/>
                  </a:lnTo>
                  <a:lnTo>
                    <a:pt x="210210" y="3057931"/>
                  </a:lnTo>
                  <a:lnTo>
                    <a:pt x="430504" y="3303359"/>
                  </a:lnTo>
                  <a:lnTo>
                    <a:pt x="650798" y="3057931"/>
                  </a:lnTo>
                  <a:close/>
                </a:path>
                <a:path w="6064885" h="3378834">
                  <a:moveTo>
                    <a:pt x="650798" y="2475725"/>
                  </a:moveTo>
                  <a:lnTo>
                    <a:pt x="430504" y="2230297"/>
                  </a:lnTo>
                  <a:lnTo>
                    <a:pt x="210210" y="2475725"/>
                  </a:lnTo>
                  <a:lnTo>
                    <a:pt x="0" y="2241499"/>
                  </a:lnTo>
                  <a:lnTo>
                    <a:pt x="0" y="2709951"/>
                  </a:lnTo>
                  <a:lnTo>
                    <a:pt x="210210" y="2475750"/>
                  </a:lnTo>
                  <a:lnTo>
                    <a:pt x="430504" y="2721152"/>
                  </a:lnTo>
                  <a:lnTo>
                    <a:pt x="650798" y="2475725"/>
                  </a:lnTo>
                  <a:close/>
                </a:path>
                <a:path w="6064885" h="3378834">
                  <a:moveTo>
                    <a:pt x="650798" y="1885213"/>
                  </a:moveTo>
                  <a:lnTo>
                    <a:pt x="430504" y="1639785"/>
                  </a:lnTo>
                  <a:lnTo>
                    <a:pt x="210210" y="1885213"/>
                  </a:lnTo>
                  <a:lnTo>
                    <a:pt x="0" y="1651000"/>
                  </a:lnTo>
                  <a:lnTo>
                    <a:pt x="0" y="2119426"/>
                  </a:lnTo>
                  <a:lnTo>
                    <a:pt x="210210" y="1885226"/>
                  </a:lnTo>
                  <a:lnTo>
                    <a:pt x="430504" y="2130641"/>
                  </a:lnTo>
                  <a:lnTo>
                    <a:pt x="650798" y="1885213"/>
                  </a:lnTo>
                  <a:close/>
                </a:path>
                <a:path w="6064885" h="3378834">
                  <a:moveTo>
                    <a:pt x="650798" y="1303680"/>
                  </a:moveTo>
                  <a:lnTo>
                    <a:pt x="430504" y="1058252"/>
                  </a:lnTo>
                  <a:lnTo>
                    <a:pt x="210210" y="1303680"/>
                  </a:lnTo>
                  <a:lnTo>
                    <a:pt x="0" y="1069454"/>
                  </a:lnTo>
                  <a:lnTo>
                    <a:pt x="0" y="1537906"/>
                  </a:lnTo>
                  <a:lnTo>
                    <a:pt x="210210" y="1303705"/>
                  </a:lnTo>
                  <a:lnTo>
                    <a:pt x="430504" y="1549107"/>
                  </a:lnTo>
                  <a:lnTo>
                    <a:pt x="650798" y="1303680"/>
                  </a:lnTo>
                  <a:close/>
                </a:path>
                <a:path w="6064885" h="3378834">
                  <a:moveTo>
                    <a:pt x="650798" y="713168"/>
                  </a:moveTo>
                  <a:lnTo>
                    <a:pt x="430504" y="467741"/>
                  </a:lnTo>
                  <a:lnTo>
                    <a:pt x="210210" y="713168"/>
                  </a:lnTo>
                  <a:lnTo>
                    <a:pt x="0" y="478942"/>
                  </a:lnTo>
                  <a:lnTo>
                    <a:pt x="0" y="947394"/>
                  </a:lnTo>
                  <a:lnTo>
                    <a:pt x="210210" y="713181"/>
                  </a:lnTo>
                  <a:lnTo>
                    <a:pt x="430504" y="958596"/>
                  </a:lnTo>
                  <a:lnTo>
                    <a:pt x="650798" y="713168"/>
                  </a:lnTo>
                  <a:close/>
                </a:path>
                <a:path w="6064885" h="3378834">
                  <a:moveTo>
                    <a:pt x="650798" y="124472"/>
                  </a:moveTo>
                  <a:lnTo>
                    <a:pt x="539076" y="0"/>
                  </a:lnTo>
                  <a:lnTo>
                    <a:pt x="321932" y="0"/>
                  </a:lnTo>
                  <a:lnTo>
                    <a:pt x="210210" y="124472"/>
                  </a:lnTo>
                  <a:lnTo>
                    <a:pt x="98501" y="0"/>
                  </a:lnTo>
                  <a:lnTo>
                    <a:pt x="0" y="0"/>
                  </a:lnTo>
                  <a:lnTo>
                    <a:pt x="0" y="358698"/>
                  </a:lnTo>
                  <a:lnTo>
                    <a:pt x="210210" y="124485"/>
                  </a:lnTo>
                  <a:lnTo>
                    <a:pt x="430504" y="369900"/>
                  </a:lnTo>
                  <a:lnTo>
                    <a:pt x="650798" y="124472"/>
                  </a:lnTo>
                  <a:close/>
                </a:path>
                <a:path w="6064885" h="3378834">
                  <a:moveTo>
                    <a:pt x="733920" y="0"/>
                  </a:moveTo>
                  <a:lnTo>
                    <a:pt x="697941" y="0"/>
                  </a:lnTo>
                  <a:lnTo>
                    <a:pt x="652983" y="50088"/>
                  </a:lnTo>
                  <a:lnTo>
                    <a:pt x="608037" y="0"/>
                  </a:lnTo>
                  <a:lnTo>
                    <a:pt x="572058" y="0"/>
                  </a:lnTo>
                  <a:lnTo>
                    <a:pt x="652983" y="90170"/>
                  </a:lnTo>
                  <a:lnTo>
                    <a:pt x="688962" y="50088"/>
                  </a:lnTo>
                  <a:lnTo>
                    <a:pt x="733920" y="0"/>
                  </a:lnTo>
                  <a:close/>
                </a:path>
                <a:path w="6064885" h="3378834">
                  <a:moveTo>
                    <a:pt x="1091387" y="3057931"/>
                  </a:moveTo>
                  <a:lnTo>
                    <a:pt x="871093" y="2812504"/>
                  </a:lnTo>
                  <a:lnTo>
                    <a:pt x="650798" y="3057931"/>
                  </a:lnTo>
                  <a:lnTo>
                    <a:pt x="871093" y="3303359"/>
                  </a:lnTo>
                  <a:lnTo>
                    <a:pt x="1091387" y="3057931"/>
                  </a:lnTo>
                  <a:close/>
                </a:path>
                <a:path w="6064885" h="3378834">
                  <a:moveTo>
                    <a:pt x="1091387" y="2475725"/>
                  </a:moveTo>
                  <a:lnTo>
                    <a:pt x="871093" y="2230297"/>
                  </a:lnTo>
                  <a:lnTo>
                    <a:pt x="650798" y="2475725"/>
                  </a:lnTo>
                  <a:lnTo>
                    <a:pt x="871093" y="2721152"/>
                  </a:lnTo>
                  <a:lnTo>
                    <a:pt x="1091387" y="2475725"/>
                  </a:lnTo>
                  <a:close/>
                </a:path>
                <a:path w="6064885" h="3378834">
                  <a:moveTo>
                    <a:pt x="1091387" y="1885213"/>
                  </a:moveTo>
                  <a:lnTo>
                    <a:pt x="871093" y="1639785"/>
                  </a:lnTo>
                  <a:lnTo>
                    <a:pt x="650798" y="1885213"/>
                  </a:lnTo>
                  <a:lnTo>
                    <a:pt x="871093" y="2130641"/>
                  </a:lnTo>
                  <a:lnTo>
                    <a:pt x="1091387" y="1885213"/>
                  </a:lnTo>
                  <a:close/>
                </a:path>
                <a:path w="6064885" h="3378834">
                  <a:moveTo>
                    <a:pt x="1091387" y="1303680"/>
                  </a:moveTo>
                  <a:lnTo>
                    <a:pt x="871093" y="1058252"/>
                  </a:lnTo>
                  <a:lnTo>
                    <a:pt x="650798" y="1303680"/>
                  </a:lnTo>
                  <a:lnTo>
                    <a:pt x="871093" y="1549107"/>
                  </a:lnTo>
                  <a:lnTo>
                    <a:pt x="1091387" y="1303680"/>
                  </a:lnTo>
                  <a:close/>
                </a:path>
                <a:path w="6064885" h="3378834">
                  <a:moveTo>
                    <a:pt x="1091387" y="713168"/>
                  </a:moveTo>
                  <a:lnTo>
                    <a:pt x="871093" y="467741"/>
                  </a:lnTo>
                  <a:lnTo>
                    <a:pt x="650798" y="713168"/>
                  </a:lnTo>
                  <a:lnTo>
                    <a:pt x="871093" y="958596"/>
                  </a:lnTo>
                  <a:lnTo>
                    <a:pt x="1091387" y="713168"/>
                  </a:lnTo>
                  <a:close/>
                </a:path>
                <a:path w="6064885" h="3378834">
                  <a:moveTo>
                    <a:pt x="1091387" y="124472"/>
                  </a:moveTo>
                  <a:lnTo>
                    <a:pt x="979665" y="0"/>
                  </a:lnTo>
                  <a:lnTo>
                    <a:pt x="762520" y="0"/>
                  </a:lnTo>
                  <a:lnTo>
                    <a:pt x="650798" y="124472"/>
                  </a:lnTo>
                  <a:lnTo>
                    <a:pt x="871093" y="369900"/>
                  </a:lnTo>
                  <a:lnTo>
                    <a:pt x="1091387" y="124472"/>
                  </a:lnTo>
                  <a:close/>
                </a:path>
                <a:path w="6064885" h="3378834">
                  <a:moveTo>
                    <a:pt x="1174508" y="0"/>
                  </a:moveTo>
                  <a:lnTo>
                    <a:pt x="1138529" y="0"/>
                  </a:lnTo>
                  <a:lnTo>
                    <a:pt x="1093571" y="50088"/>
                  </a:lnTo>
                  <a:lnTo>
                    <a:pt x="1048613" y="0"/>
                  </a:lnTo>
                  <a:lnTo>
                    <a:pt x="1012634" y="0"/>
                  </a:lnTo>
                  <a:lnTo>
                    <a:pt x="1093571" y="90170"/>
                  </a:lnTo>
                  <a:lnTo>
                    <a:pt x="1129550" y="50088"/>
                  </a:lnTo>
                  <a:lnTo>
                    <a:pt x="1174508" y="0"/>
                  </a:lnTo>
                  <a:close/>
                </a:path>
                <a:path w="6064885" h="3378834">
                  <a:moveTo>
                    <a:pt x="1531975" y="124472"/>
                  </a:moveTo>
                  <a:lnTo>
                    <a:pt x="1420253" y="0"/>
                  </a:lnTo>
                  <a:lnTo>
                    <a:pt x="1203109" y="0"/>
                  </a:lnTo>
                  <a:lnTo>
                    <a:pt x="1091387" y="124472"/>
                  </a:lnTo>
                  <a:lnTo>
                    <a:pt x="1311681" y="369900"/>
                  </a:lnTo>
                  <a:lnTo>
                    <a:pt x="1531975" y="124472"/>
                  </a:lnTo>
                  <a:close/>
                </a:path>
                <a:path w="6064885" h="3378834">
                  <a:moveTo>
                    <a:pt x="1531988" y="3057931"/>
                  </a:moveTo>
                  <a:lnTo>
                    <a:pt x="1311694" y="2812504"/>
                  </a:lnTo>
                  <a:lnTo>
                    <a:pt x="1091399" y="3057931"/>
                  </a:lnTo>
                  <a:lnTo>
                    <a:pt x="1311694" y="3303359"/>
                  </a:lnTo>
                  <a:lnTo>
                    <a:pt x="1531988" y="3057931"/>
                  </a:lnTo>
                  <a:close/>
                </a:path>
                <a:path w="6064885" h="3378834">
                  <a:moveTo>
                    <a:pt x="1531988" y="2475725"/>
                  </a:moveTo>
                  <a:lnTo>
                    <a:pt x="1311694" y="2230297"/>
                  </a:lnTo>
                  <a:lnTo>
                    <a:pt x="1091399" y="2475725"/>
                  </a:lnTo>
                  <a:lnTo>
                    <a:pt x="1311694" y="2721152"/>
                  </a:lnTo>
                  <a:lnTo>
                    <a:pt x="1531988" y="2475725"/>
                  </a:lnTo>
                  <a:close/>
                </a:path>
                <a:path w="6064885" h="3378834">
                  <a:moveTo>
                    <a:pt x="1531988" y="1885213"/>
                  </a:moveTo>
                  <a:lnTo>
                    <a:pt x="1311694" y="1639785"/>
                  </a:lnTo>
                  <a:lnTo>
                    <a:pt x="1091399" y="1885213"/>
                  </a:lnTo>
                  <a:lnTo>
                    <a:pt x="1311694" y="2130641"/>
                  </a:lnTo>
                  <a:lnTo>
                    <a:pt x="1531988" y="1885213"/>
                  </a:lnTo>
                  <a:close/>
                </a:path>
                <a:path w="6064885" h="3378834">
                  <a:moveTo>
                    <a:pt x="1531988" y="1303680"/>
                  </a:moveTo>
                  <a:lnTo>
                    <a:pt x="1311694" y="1058252"/>
                  </a:lnTo>
                  <a:lnTo>
                    <a:pt x="1091399" y="1303680"/>
                  </a:lnTo>
                  <a:lnTo>
                    <a:pt x="1311694" y="1549107"/>
                  </a:lnTo>
                  <a:lnTo>
                    <a:pt x="1531988" y="1303680"/>
                  </a:lnTo>
                  <a:close/>
                </a:path>
                <a:path w="6064885" h="3378834">
                  <a:moveTo>
                    <a:pt x="1531988" y="713168"/>
                  </a:moveTo>
                  <a:lnTo>
                    <a:pt x="1311694" y="467741"/>
                  </a:lnTo>
                  <a:lnTo>
                    <a:pt x="1091399" y="713168"/>
                  </a:lnTo>
                  <a:lnTo>
                    <a:pt x="1311694" y="958596"/>
                  </a:lnTo>
                  <a:lnTo>
                    <a:pt x="1531988" y="713168"/>
                  </a:lnTo>
                  <a:close/>
                </a:path>
                <a:path w="6064885" h="3378834">
                  <a:moveTo>
                    <a:pt x="1615097" y="0"/>
                  </a:moveTo>
                  <a:lnTo>
                    <a:pt x="1579118" y="0"/>
                  </a:lnTo>
                  <a:lnTo>
                    <a:pt x="1534160" y="50088"/>
                  </a:lnTo>
                  <a:lnTo>
                    <a:pt x="1489202" y="0"/>
                  </a:lnTo>
                  <a:lnTo>
                    <a:pt x="1453222" y="0"/>
                  </a:lnTo>
                  <a:lnTo>
                    <a:pt x="1534160" y="90170"/>
                  </a:lnTo>
                  <a:lnTo>
                    <a:pt x="1570139" y="50088"/>
                  </a:lnTo>
                  <a:lnTo>
                    <a:pt x="1615097" y="0"/>
                  </a:lnTo>
                  <a:close/>
                </a:path>
                <a:path w="6064885" h="3378834">
                  <a:moveTo>
                    <a:pt x="2055685" y="0"/>
                  </a:moveTo>
                  <a:lnTo>
                    <a:pt x="2019706" y="0"/>
                  </a:lnTo>
                  <a:lnTo>
                    <a:pt x="1974761" y="50088"/>
                  </a:lnTo>
                  <a:lnTo>
                    <a:pt x="1929803" y="0"/>
                  </a:lnTo>
                  <a:lnTo>
                    <a:pt x="1893824" y="0"/>
                  </a:lnTo>
                  <a:lnTo>
                    <a:pt x="1974761" y="90170"/>
                  </a:lnTo>
                  <a:lnTo>
                    <a:pt x="2010727" y="50088"/>
                  </a:lnTo>
                  <a:lnTo>
                    <a:pt x="2055685" y="0"/>
                  </a:lnTo>
                  <a:close/>
                </a:path>
                <a:path w="6064885" h="3378834">
                  <a:moveTo>
                    <a:pt x="2413152" y="124472"/>
                  </a:moveTo>
                  <a:lnTo>
                    <a:pt x="2301430" y="0"/>
                  </a:lnTo>
                  <a:lnTo>
                    <a:pt x="2084285" y="0"/>
                  </a:lnTo>
                  <a:lnTo>
                    <a:pt x="1972564" y="124472"/>
                  </a:lnTo>
                  <a:lnTo>
                    <a:pt x="1860854" y="0"/>
                  </a:lnTo>
                  <a:lnTo>
                    <a:pt x="1643710" y="0"/>
                  </a:lnTo>
                  <a:lnTo>
                    <a:pt x="1531988" y="124472"/>
                  </a:lnTo>
                  <a:lnTo>
                    <a:pt x="1752282" y="369900"/>
                  </a:lnTo>
                  <a:lnTo>
                    <a:pt x="1972564" y="124485"/>
                  </a:lnTo>
                  <a:lnTo>
                    <a:pt x="2192858" y="369900"/>
                  </a:lnTo>
                  <a:lnTo>
                    <a:pt x="2413152" y="124472"/>
                  </a:lnTo>
                  <a:close/>
                </a:path>
                <a:path w="6064885" h="3378834">
                  <a:moveTo>
                    <a:pt x="2496274" y="0"/>
                  </a:moveTo>
                  <a:lnTo>
                    <a:pt x="2460294" y="0"/>
                  </a:lnTo>
                  <a:lnTo>
                    <a:pt x="2415336" y="50088"/>
                  </a:lnTo>
                  <a:lnTo>
                    <a:pt x="2370378" y="0"/>
                  </a:lnTo>
                  <a:lnTo>
                    <a:pt x="2334399" y="0"/>
                  </a:lnTo>
                  <a:lnTo>
                    <a:pt x="2415336" y="90170"/>
                  </a:lnTo>
                  <a:lnTo>
                    <a:pt x="2451316" y="50088"/>
                  </a:lnTo>
                  <a:lnTo>
                    <a:pt x="2496274" y="0"/>
                  </a:lnTo>
                  <a:close/>
                </a:path>
                <a:path w="6064885" h="3378834">
                  <a:moveTo>
                    <a:pt x="2853728" y="3057931"/>
                  </a:moveTo>
                  <a:lnTo>
                    <a:pt x="2633434" y="2812504"/>
                  </a:lnTo>
                  <a:lnTo>
                    <a:pt x="2413139" y="3057931"/>
                  </a:lnTo>
                  <a:lnTo>
                    <a:pt x="2192858" y="2812504"/>
                  </a:lnTo>
                  <a:lnTo>
                    <a:pt x="1972564" y="3057931"/>
                  </a:lnTo>
                  <a:lnTo>
                    <a:pt x="1752282" y="2812504"/>
                  </a:lnTo>
                  <a:lnTo>
                    <a:pt x="1531988" y="3057931"/>
                  </a:lnTo>
                  <a:lnTo>
                    <a:pt x="1752282" y="3303359"/>
                  </a:lnTo>
                  <a:lnTo>
                    <a:pt x="1972564" y="3057944"/>
                  </a:lnTo>
                  <a:lnTo>
                    <a:pt x="2192858" y="3303359"/>
                  </a:lnTo>
                  <a:lnTo>
                    <a:pt x="2413139" y="3057944"/>
                  </a:lnTo>
                  <a:lnTo>
                    <a:pt x="2633434" y="3303359"/>
                  </a:lnTo>
                  <a:lnTo>
                    <a:pt x="2853728" y="3057931"/>
                  </a:lnTo>
                  <a:close/>
                </a:path>
                <a:path w="6064885" h="3378834">
                  <a:moveTo>
                    <a:pt x="2853728" y="2475725"/>
                  </a:moveTo>
                  <a:lnTo>
                    <a:pt x="2633434" y="2230297"/>
                  </a:lnTo>
                  <a:lnTo>
                    <a:pt x="2413139" y="2475725"/>
                  </a:lnTo>
                  <a:lnTo>
                    <a:pt x="2192858" y="2230297"/>
                  </a:lnTo>
                  <a:lnTo>
                    <a:pt x="1972564" y="2475725"/>
                  </a:lnTo>
                  <a:lnTo>
                    <a:pt x="1752282" y="2230297"/>
                  </a:lnTo>
                  <a:lnTo>
                    <a:pt x="1531988" y="2475725"/>
                  </a:lnTo>
                  <a:lnTo>
                    <a:pt x="1752282" y="2721152"/>
                  </a:lnTo>
                  <a:lnTo>
                    <a:pt x="1972564" y="2475738"/>
                  </a:lnTo>
                  <a:lnTo>
                    <a:pt x="2192858" y="2721152"/>
                  </a:lnTo>
                  <a:lnTo>
                    <a:pt x="2413139" y="2475738"/>
                  </a:lnTo>
                  <a:lnTo>
                    <a:pt x="2633434" y="2721152"/>
                  </a:lnTo>
                  <a:lnTo>
                    <a:pt x="2853728" y="2475725"/>
                  </a:lnTo>
                  <a:close/>
                </a:path>
                <a:path w="6064885" h="3378834">
                  <a:moveTo>
                    <a:pt x="2853728" y="1885213"/>
                  </a:moveTo>
                  <a:lnTo>
                    <a:pt x="2633434" y="1639785"/>
                  </a:lnTo>
                  <a:lnTo>
                    <a:pt x="2413139" y="1885213"/>
                  </a:lnTo>
                  <a:lnTo>
                    <a:pt x="2192858" y="1639785"/>
                  </a:lnTo>
                  <a:lnTo>
                    <a:pt x="1972564" y="1885213"/>
                  </a:lnTo>
                  <a:lnTo>
                    <a:pt x="1752282" y="1639785"/>
                  </a:lnTo>
                  <a:lnTo>
                    <a:pt x="1531988" y="1885213"/>
                  </a:lnTo>
                  <a:lnTo>
                    <a:pt x="1752282" y="2130641"/>
                  </a:lnTo>
                  <a:lnTo>
                    <a:pt x="1972564" y="1885226"/>
                  </a:lnTo>
                  <a:lnTo>
                    <a:pt x="2192858" y="2130641"/>
                  </a:lnTo>
                  <a:lnTo>
                    <a:pt x="2413139" y="1885226"/>
                  </a:lnTo>
                  <a:lnTo>
                    <a:pt x="2633434" y="2130641"/>
                  </a:lnTo>
                  <a:lnTo>
                    <a:pt x="2853728" y="1885213"/>
                  </a:lnTo>
                  <a:close/>
                </a:path>
                <a:path w="6064885" h="3378834">
                  <a:moveTo>
                    <a:pt x="2853728" y="1303680"/>
                  </a:moveTo>
                  <a:lnTo>
                    <a:pt x="2633434" y="1058252"/>
                  </a:lnTo>
                  <a:lnTo>
                    <a:pt x="2413139" y="1303680"/>
                  </a:lnTo>
                  <a:lnTo>
                    <a:pt x="2192858" y="1058252"/>
                  </a:lnTo>
                  <a:lnTo>
                    <a:pt x="1972564" y="1303680"/>
                  </a:lnTo>
                  <a:lnTo>
                    <a:pt x="1752282" y="1058252"/>
                  </a:lnTo>
                  <a:lnTo>
                    <a:pt x="1531988" y="1303680"/>
                  </a:lnTo>
                  <a:lnTo>
                    <a:pt x="1752282" y="1549107"/>
                  </a:lnTo>
                  <a:lnTo>
                    <a:pt x="1972564" y="1303693"/>
                  </a:lnTo>
                  <a:lnTo>
                    <a:pt x="2192858" y="1549107"/>
                  </a:lnTo>
                  <a:lnTo>
                    <a:pt x="2413139" y="1303693"/>
                  </a:lnTo>
                  <a:lnTo>
                    <a:pt x="2633434" y="1549107"/>
                  </a:lnTo>
                  <a:lnTo>
                    <a:pt x="2853728" y="1303680"/>
                  </a:lnTo>
                  <a:close/>
                </a:path>
                <a:path w="6064885" h="3378834">
                  <a:moveTo>
                    <a:pt x="2853728" y="713168"/>
                  </a:moveTo>
                  <a:lnTo>
                    <a:pt x="2633434" y="467741"/>
                  </a:lnTo>
                  <a:lnTo>
                    <a:pt x="2413139" y="713168"/>
                  </a:lnTo>
                  <a:lnTo>
                    <a:pt x="2192858" y="467741"/>
                  </a:lnTo>
                  <a:lnTo>
                    <a:pt x="1972564" y="713168"/>
                  </a:lnTo>
                  <a:lnTo>
                    <a:pt x="1752282" y="467741"/>
                  </a:lnTo>
                  <a:lnTo>
                    <a:pt x="1531988" y="713168"/>
                  </a:lnTo>
                  <a:lnTo>
                    <a:pt x="1752282" y="958596"/>
                  </a:lnTo>
                  <a:lnTo>
                    <a:pt x="1972564" y="713181"/>
                  </a:lnTo>
                  <a:lnTo>
                    <a:pt x="2192858" y="958596"/>
                  </a:lnTo>
                  <a:lnTo>
                    <a:pt x="2413139" y="713181"/>
                  </a:lnTo>
                  <a:lnTo>
                    <a:pt x="2633434" y="958596"/>
                  </a:lnTo>
                  <a:lnTo>
                    <a:pt x="2853728" y="713168"/>
                  </a:lnTo>
                  <a:close/>
                </a:path>
                <a:path w="6064885" h="3378834">
                  <a:moveTo>
                    <a:pt x="2853740" y="124472"/>
                  </a:moveTo>
                  <a:lnTo>
                    <a:pt x="2742019" y="0"/>
                  </a:lnTo>
                  <a:lnTo>
                    <a:pt x="2524874" y="0"/>
                  </a:lnTo>
                  <a:lnTo>
                    <a:pt x="2413152" y="124472"/>
                  </a:lnTo>
                  <a:lnTo>
                    <a:pt x="2633446" y="369900"/>
                  </a:lnTo>
                  <a:lnTo>
                    <a:pt x="2853740" y="124472"/>
                  </a:lnTo>
                  <a:close/>
                </a:path>
                <a:path w="6064885" h="3378834">
                  <a:moveTo>
                    <a:pt x="2936875" y="0"/>
                  </a:moveTo>
                  <a:lnTo>
                    <a:pt x="2900896" y="0"/>
                  </a:lnTo>
                  <a:lnTo>
                    <a:pt x="2855938" y="50088"/>
                  </a:lnTo>
                  <a:lnTo>
                    <a:pt x="2810980" y="0"/>
                  </a:lnTo>
                  <a:lnTo>
                    <a:pt x="2774988" y="0"/>
                  </a:lnTo>
                  <a:lnTo>
                    <a:pt x="2855938" y="90170"/>
                  </a:lnTo>
                  <a:lnTo>
                    <a:pt x="2891917" y="50088"/>
                  </a:lnTo>
                  <a:lnTo>
                    <a:pt x="2936875" y="0"/>
                  </a:lnTo>
                  <a:close/>
                </a:path>
                <a:path w="6064885" h="3378834">
                  <a:moveTo>
                    <a:pt x="2976270" y="2921406"/>
                  </a:moveTo>
                  <a:lnTo>
                    <a:pt x="2853740" y="3057918"/>
                  </a:lnTo>
                  <a:lnTo>
                    <a:pt x="2976270" y="3194431"/>
                  </a:lnTo>
                  <a:lnTo>
                    <a:pt x="2976270" y="2921406"/>
                  </a:lnTo>
                  <a:close/>
                </a:path>
                <a:path w="6064885" h="3378834">
                  <a:moveTo>
                    <a:pt x="2976270" y="2339225"/>
                  </a:moveTo>
                  <a:lnTo>
                    <a:pt x="2853740" y="2475738"/>
                  </a:lnTo>
                  <a:lnTo>
                    <a:pt x="2976270" y="2612250"/>
                  </a:lnTo>
                  <a:lnTo>
                    <a:pt x="2976270" y="2339225"/>
                  </a:lnTo>
                  <a:close/>
                </a:path>
                <a:path w="6064885" h="3378834">
                  <a:moveTo>
                    <a:pt x="2976270" y="1748701"/>
                  </a:moveTo>
                  <a:lnTo>
                    <a:pt x="2853740" y="1885213"/>
                  </a:lnTo>
                  <a:lnTo>
                    <a:pt x="2976270" y="2021725"/>
                  </a:lnTo>
                  <a:lnTo>
                    <a:pt x="2976270" y="1748701"/>
                  </a:lnTo>
                  <a:close/>
                </a:path>
                <a:path w="6064885" h="3378834">
                  <a:moveTo>
                    <a:pt x="2976270" y="1167180"/>
                  </a:moveTo>
                  <a:lnTo>
                    <a:pt x="2853740" y="1303693"/>
                  </a:lnTo>
                  <a:lnTo>
                    <a:pt x="2976270" y="1440205"/>
                  </a:lnTo>
                  <a:lnTo>
                    <a:pt x="2976270" y="1167180"/>
                  </a:lnTo>
                  <a:close/>
                </a:path>
                <a:path w="6064885" h="3378834">
                  <a:moveTo>
                    <a:pt x="2976270" y="576656"/>
                  </a:moveTo>
                  <a:lnTo>
                    <a:pt x="2853740" y="713168"/>
                  </a:lnTo>
                  <a:lnTo>
                    <a:pt x="2976270" y="849680"/>
                  </a:lnTo>
                  <a:lnTo>
                    <a:pt x="2976270" y="576656"/>
                  </a:lnTo>
                  <a:close/>
                </a:path>
                <a:path w="6064885" h="3378834">
                  <a:moveTo>
                    <a:pt x="2976270" y="0"/>
                  </a:moveTo>
                  <a:lnTo>
                    <a:pt x="2965462" y="0"/>
                  </a:lnTo>
                  <a:lnTo>
                    <a:pt x="2853740" y="124472"/>
                  </a:lnTo>
                  <a:lnTo>
                    <a:pt x="2976270" y="260985"/>
                  </a:lnTo>
                  <a:lnTo>
                    <a:pt x="2976270" y="0"/>
                  </a:lnTo>
                  <a:close/>
                </a:path>
                <a:path w="6064885" h="3378834">
                  <a:moveTo>
                    <a:pt x="2976283" y="3229572"/>
                  </a:moveTo>
                  <a:lnTo>
                    <a:pt x="2889834" y="3133255"/>
                  </a:lnTo>
                  <a:lnTo>
                    <a:pt x="2853855" y="3093161"/>
                  </a:lnTo>
                  <a:lnTo>
                    <a:pt x="2633561" y="3338601"/>
                  </a:lnTo>
                  <a:lnTo>
                    <a:pt x="2449233" y="3133255"/>
                  </a:lnTo>
                  <a:lnTo>
                    <a:pt x="2413254" y="3093161"/>
                  </a:lnTo>
                  <a:lnTo>
                    <a:pt x="2192972" y="3338601"/>
                  </a:lnTo>
                  <a:lnTo>
                    <a:pt x="2008657" y="3133255"/>
                  </a:lnTo>
                  <a:lnTo>
                    <a:pt x="1972678" y="3093161"/>
                  </a:lnTo>
                  <a:lnTo>
                    <a:pt x="1752384" y="3338588"/>
                  </a:lnTo>
                  <a:lnTo>
                    <a:pt x="1568081" y="3133255"/>
                  </a:lnTo>
                  <a:lnTo>
                    <a:pt x="1532102" y="3093161"/>
                  </a:lnTo>
                  <a:lnTo>
                    <a:pt x="1311795" y="3338601"/>
                  </a:lnTo>
                  <a:lnTo>
                    <a:pt x="1127480" y="3133255"/>
                  </a:lnTo>
                  <a:lnTo>
                    <a:pt x="1091501" y="3093161"/>
                  </a:lnTo>
                  <a:lnTo>
                    <a:pt x="871207" y="3338601"/>
                  </a:lnTo>
                  <a:lnTo>
                    <a:pt x="686892" y="3133255"/>
                  </a:lnTo>
                  <a:lnTo>
                    <a:pt x="650913" y="3093161"/>
                  </a:lnTo>
                  <a:lnTo>
                    <a:pt x="430606" y="3338601"/>
                  </a:lnTo>
                  <a:lnTo>
                    <a:pt x="246303" y="3133255"/>
                  </a:lnTo>
                  <a:lnTo>
                    <a:pt x="210324" y="3093161"/>
                  </a:lnTo>
                  <a:lnTo>
                    <a:pt x="0" y="3327489"/>
                  </a:lnTo>
                  <a:lnTo>
                    <a:pt x="0" y="3367582"/>
                  </a:lnTo>
                  <a:lnTo>
                    <a:pt x="210324" y="3133255"/>
                  </a:lnTo>
                  <a:lnTo>
                    <a:pt x="430606" y="3378682"/>
                  </a:lnTo>
                  <a:lnTo>
                    <a:pt x="466585" y="3338601"/>
                  </a:lnTo>
                  <a:lnTo>
                    <a:pt x="650913" y="3133255"/>
                  </a:lnTo>
                  <a:lnTo>
                    <a:pt x="871207" y="3378682"/>
                  </a:lnTo>
                  <a:lnTo>
                    <a:pt x="907186" y="3338601"/>
                  </a:lnTo>
                  <a:lnTo>
                    <a:pt x="889190" y="3338601"/>
                  </a:lnTo>
                  <a:lnTo>
                    <a:pt x="907186" y="3338588"/>
                  </a:lnTo>
                  <a:lnTo>
                    <a:pt x="1091501" y="3133255"/>
                  </a:lnTo>
                  <a:lnTo>
                    <a:pt x="1311795" y="3378682"/>
                  </a:lnTo>
                  <a:lnTo>
                    <a:pt x="1347774" y="3338601"/>
                  </a:lnTo>
                  <a:lnTo>
                    <a:pt x="1532102" y="3133255"/>
                  </a:lnTo>
                  <a:lnTo>
                    <a:pt x="1752384" y="3378682"/>
                  </a:lnTo>
                  <a:lnTo>
                    <a:pt x="1788363" y="3338588"/>
                  </a:lnTo>
                  <a:lnTo>
                    <a:pt x="1972678" y="3133255"/>
                  </a:lnTo>
                  <a:lnTo>
                    <a:pt x="2192972" y="3378682"/>
                  </a:lnTo>
                  <a:lnTo>
                    <a:pt x="2228939" y="3338601"/>
                  </a:lnTo>
                  <a:lnTo>
                    <a:pt x="2413254" y="3133255"/>
                  </a:lnTo>
                  <a:lnTo>
                    <a:pt x="2633561" y="3378682"/>
                  </a:lnTo>
                  <a:lnTo>
                    <a:pt x="2669540" y="3338601"/>
                  </a:lnTo>
                  <a:lnTo>
                    <a:pt x="2651544" y="3338601"/>
                  </a:lnTo>
                  <a:lnTo>
                    <a:pt x="2669540" y="3338588"/>
                  </a:lnTo>
                  <a:lnTo>
                    <a:pt x="2853855" y="3133255"/>
                  </a:lnTo>
                  <a:lnTo>
                    <a:pt x="2976283" y="3269653"/>
                  </a:lnTo>
                  <a:lnTo>
                    <a:pt x="2976283" y="3229572"/>
                  </a:lnTo>
                  <a:close/>
                </a:path>
                <a:path w="6064885" h="3378834">
                  <a:moveTo>
                    <a:pt x="2976283" y="2647365"/>
                  </a:moveTo>
                  <a:lnTo>
                    <a:pt x="2889821" y="2551049"/>
                  </a:lnTo>
                  <a:lnTo>
                    <a:pt x="2853855" y="2510967"/>
                  </a:lnTo>
                  <a:lnTo>
                    <a:pt x="2633561" y="2756395"/>
                  </a:lnTo>
                  <a:lnTo>
                    <a:pt x="2449233" y="2551049"/>
                  </a:lnTo>
                  <a:lnTo>
                    <a:pt x="2413254" y="2510967"/>
                  </a:lnTo>
                  <a:lnTo>
                    <a:pt x="2192972" y="2756395"/>
                  </a:lnTo>
                  <a:lnTo>
                    <a:pt x="2008657" y="2551049"/>
                  </a:lnTo>
                  <a:lnTo>
                    <a:pt x="1972678" y="2510967"/>
                  </a:lnTo>
                  <a:lnTo>
                    <a:pt x="1752384" y="2756395"/>
                  </a:lnTo>
                  <a:lnTo>
                    <a:pt x="1568069" y="2551049"/>
                  </a:lnTo>
                  <a:lnTo>
                    <a:pt x="1532102" y="2510967"/>
                  </a:lnTo>
                  <a:lnTo>
                    <a:pt x="1311795" y="2756395"/>
                  </a:lnTo>
                  <a:lnTo>
                    <a:pt x="1127480" y="2551049"/>
                  </a:lnTo>
                  <a:lnTo>
                    <a:pt x="1091501" y="2510967"/>
                  </a:lnTo>
                  <a:lnTo>
                    <a:pt x="871207" y="2756395"/>
                  </a:lnTo>
                  <a:lnTo>
                    <a:pt x="686892" y="2551049"/>
                  </a:lnTo>
                  <a:lnTo>
                    <a:pt x="650913" y="2510967"/>
                  </a:lnTo>
                  <a:lnTo>
                    <a:pt x="430606" y="2756395"/>
                  </a:lnTo>
                  <a:lnTo>
                    <a:pt x="246291" y="2551049"/>
                  </a:lnTo>
                  <a:lnTo>
                    <a:pt x="210324" y="2510967"/>
                  </a:lnTo>
                  <a:lnTo>
                    <a:pt x="0" y="2745308"/>
                  </a:lnTo>
                  <a:lnTo>
                    <a:pt x="0" y="2785389"/>
                  </a:lnTo>
                  <a:lnTo>
                    <a:pt x="210324" y="2551049"/>
                  </a:lnTo>
                  <a:lnTo>
                    <a:pt x="430606" y="2796489"/>
                  </a:lnTo>
                  <a:lnTo>
                    <a:pt x="466585" y="2756395"/>
                  </a:lnTo>
                  <a:lnTo>
                    <a:pt x="650913" y="2551049"/>
                  </a:lnTo>
                  <a:lnTo>
                    <a:pt x="871207" y="2796489"/>
                  </a:lnTo>
                  <a:lnTo>
                    <a:pt x="907186" y="2756395"/>
                  </a:lnTo>
                  <a:lnTo>
                    <a:pt x="1091501" y="2551049"/>
                  </a:lnTo>
                  <a:lnTo>
                    <a:pt x="1311795" y="2796489"/>
                  </a:lnTo>
                  <a:lnTo>
                    <a:pt x="1347774" y="2756395"/>
                  </a:lnTo>
                  <a:lnTo>
                    <a:pt x="1532102" y="2551049"/>
                  </a:lnTo>
                  <a:lnTo>
                    <a:pt x="1752384" y="2796476"/>
                  </a:lnTo>
                  <a:lnTo>
                    <a:pt x="1788363" y="2756395"/>
                  </a:lnTo>
                  <a:lnTo>
                    <a:pt x="1972678" y="2551049"/>
                  </a:lnTo>
                  <a:lnTo>
                    <a:pt x="2192972" y="2796489"/>
                  </a:lnTo>
                  <a:lnTo>
                    <a:pt x="2228951" y="2756395"/>
                  </a:lnTo>
                  <a:lnTo>
                    <a:pt x="2413254" y="2551049"/>
                  </a:lnTo>
                  <a:lnTo>
                    <a:pt x="2633561" y="2796489"/>
                  </a:lnTo>
                  <a:lnTo>
                    <a:pt x="2669540" y="2756395"/>
                  </a:lnTo>
                  <a:lnTo>
                    <a:pt x="2853855" y="2551049"/>
                  </a:lnTo>
                  <a:lnTo>
                    <a:pt x="2976283" y="2687459"/>
                  </a:lnTo>
                  <a:lnTo>
                    <a:pt x="2976283" y="2647365"/>
                  </a:lnTo>
                  <a:close/>
                </a:path>
                <a:path w="6064885" h="3378834">
                  <a:moveTo>
                    <a:pt x="2976283" y="2056841"/>
                  </a:moveTo>
                  <a:lnTo>
                    <a:pt x="2889821" y="1960524"/>
                  </a:lnTo>
                  <a:lnTo>
                    <a:pt x="2853855" y="1920443"/>
                  </a:lnTo>
                  <a:lnTo>
                    <a:pt x="2633561" y="2165870"/>
                  </a:lnTo>
                  <a:lnTo>
                    <a:pt x="2449233" y="1960524"/>
                  </a:lnTo>
                  <a:lnTo>
                    <a:pt x="2413254" y="1920443"/>
                  </a:lnTo>
                  <a:lnTo>
                    <a:pt x="2192972" y="2165870"/>
                  </a:lnTo>
                  <a:lnTo>
                    <a:pt x="2008657" y="1960524"/>
                  </a:lnTo>
                  <a:lnTo>
                    <a:pt x="1972678" y="1920443"/>
                  </a:lnTo>
                  <a:lnTo>
                    <a:pt x="1752384" y="2165870"/>
                  </a:lnTo>
                  <a:lnTo>
                    <a:pt x="1568069" y="1960524"/>
                  </a:lnTo>
                  <a:lnTo>
                    <a:pt x="1532102" y="1920443"/>
                  </a:lnTo>
                  <a:lnTo>
                    <a:pt x="1311795" y="2165870"/>
                  </a:lnTo>
                  <a:lnTo>
                    <a:pt x="1127480" y="1960524"/>
                  </a:lnTo>
                  <a:lnTo>
                    <a:pt x="1091501" y="1920443"/>
                  </a:lnTo>
                  <a:lnTo>
                    <a:pt x="871207" y="2165870"/>
                  </a:lnTo>
                  <a:lnTo>
                    <a:pt x="686892" y="1960524"/>
                  </a:lnTo>
                  <a:lnTo>
                    <a:pt x="650913" y="1920443"/>
                  </a:lnTo>
                  <a:lnTo>
                    <a:pt x="430606" y="2165870"/>
                  </a:lnTo>
                  <a:lnTo>
                    <a:pt x="246291" y="1960524"/>
                  </a:lnTo>
                  <a:lnTo>
                    <a:pt x="210324" y="1920443"/>
                  </a:lnTo>
                  <a:lnTo>
                    <a:pt x="0" y="2154783"/>
                  </a:lnTo>
                  <a:lnTo>
                    <a:pt x="0" y="2194877"/>
                  </a:lnTo>
                  <a:lnTo>
                    <a:pt x="210324" y="1960524"/>
                  </a:lnTo>
                  <a:lnTo>
                    <a:pt x="430606" y="2205964"/>
                  </a:lnTo>
                  <a:lnTo>
                    <a:pt x="466585" y="2165870"/>
                  </a:lnTo>
                  <a:lnTo>
                    <a:pt x="650913" y="1960524"/>
                  </a:lnTo>
                  <a:lnTo>
                    <a:pt x="871207" y="2205964"/>
                  </a:lnTo>
                  <a:lnTo>
                    <a:pt x="907186" y="2165870"/>
                  </a:lnTo>
                  <a:lnTo>
                    <a:pt x="1091501" y="1960524"/>
                  </a:lnTo>
                  <a:lnTo>
                    <a:pt x="1311795" y="2205964"/>
                  </a:lnTo>
                  <a:lnTo>
                    <a:pt x="1347774" y="2165870"/>
                  </a:lnTo>
                  <a:lnTo>
                    <a:pt x="1532102" y="1960524"/>
                  </a:lnTo>
                  <a:lnTo>
                    <a:pt x="1752384" y="2205964"/>
                  </a:lnTo>
                  <a:lnTo>
                    <a:pt x="1788363" y="2165870"/>
                  </a:lnTo>
                  <a:lnTo>
                    <a:pt x="1972678" y="1960524"/>
                  </a:lnTo>
                  <a:lnTo>
                    <a:pt x="2192972" y="2205964"/>
                  </a:lnTo>
                  <a:lnTo>
                    <a:pt x="2228951" y="2165870"/>
                  </a:lnTo>
                  <a:lnTo>
                    <a:pt x="2413254" y="1960524"/>
                  </a:lnTo>
                  <a:lnTo>
                    <a:pt x="2633561" y="2205964"/>
                  </a:lnTo>
                  <a:lnTo>
                    <a:pt x="2669540" y="2165870"/>
                  </a:lnTo>
                  <a:lnTo>
                    <a:pt x="2853855" y="1960524"/>
                  </a:lnTo>
                  <a:lnTo>
                    <a:pt x="2976283" y="2096935"/>
                  </a:lnTo>
                  <a:lnTo>
                    <a:pt x="2976283" y="2056841"/>
                  </a:lnTo>
                  <a:close/>
                </a:path>
                <a:path w="6064885" h="3378834">
                  <a:moveTo>
                    <a:pt x="2976283" y="1475320"/>
                  </a:moveTo>
                  <a:lnTo>
                    <a:pt x="2889821" y="1379004"/>
                  </a:lnTo>
                  <a:lnTo>
                    <a:pt x="2853855" y="1338922"/>
                  </a:lnTo>
                  <a:lnTo>
                    <a:pt x="2633561" y="1584350"/>
                  </a:lnTo>
                  <a:lnTo>
                    <a:pt x="2449233" y="1379004"/>
                  </a:lnTo>
                  <a:lnTo>
                    <a:pt x="2413254" y="1338922"/>
                  </a:lnTo>
                  <a:lnTo>
                    <a:pt x="2192972" y="1584350"/>
                  </a:lnTo>
                  <a:lnTo>
                    <a:pt x="2008657" y="1379004"/>
                  </a:lnTo>
                  <a:lnTo>
                    <a:pt x="1972678" y="1338922"/>
                  </a:lnTo>
                  <a:lnTo>
                    <a:pt x="1752384" y="1584350"/>
                  </a:lnTo>
                  <a:lnTo>
                    <a:pt x="1568069" y="1379004"/>
                  </a:lnTo>
                  <a:lnTo>
                    <a:pt x="1532102" y="1338922"/>
                  </a:lnTo>
                  <a:lnTo>
                    <a:pt x="1311795" y="1584350"/>
                  </a:lnTo>
                  <a:lnTo>
                    <a:pt x="1127480" y="1379004"/>
                  </a:lnTo>
                  <a:lnTo>
                    <a:pt x="1091501" y="1338922"/>
                  </a:lnTo>
                  <a:lnTo>
                    <a:pt x="871207" y="1584350"/>
                  </a:lnTo>
                  <a:lnTo>
                    <a:pt x="686892" y="1379004"/>
                  </a:lnTo>
                  <a:lnTo>
                    <a:pt x="650913" y="1338922"/>
                  </a:lnTo>
                  <a:lnTo>
                    <a:pt x="430606" y="1584350"/>
                  </a:lnTo>
                  <a:lnTo>
                    <a:pt x="246291" y="1379004"/>
                  </a:lnTo>
                  <a:lnTo>
                    <a:pt x="210324" y="1338922"/>
                  </a:lnTo>
                  <a:lnTo>
                    <a:pt x="0" y="1573263"/>
                  </a:lnTo>
                  <a:lnTo>
                    <a:pt x="0" y="1613344"/>
                  </a:lnTo>
                  <a:lnTo>
                    <a:pt x="210324" y="1379004"/>
                  </a:lnTo>
                  <a:lnTo>
                    <a:pt x="430606" y="1624431"/>
                  </a:lnTo>
                  <a:lnTo>
                    <a:pt x="466585" y="1584350"/>
                  </a:lnTo>
                  <a:lnTo>
                    <a:pt x="650913" y="1379004"/>
                  </a:lnTo>
                  <a:lnTo>
                    <a:pt x="871207" y="1624431"/>
                  </a:lnTo>
                  <a:lnTo>
                    <a:pt x="907186" y="1584350"/>
                  </a:lnTo>
                  <a:lnTo>
                    <a:pt x="1091501" y="1379004"/>
                  </a:lnTo>
                  <a:lnTo>
                    <a:pt x="1311795" y="1624431"/>
                  </a:lnTo>
                  <a:lnTo>
                    <a:pt x="1347774" y="1584350"/>
                  </a:lnTo>
                  <a:lnTo>
                    <a:pt x="1532102" y="1379004"/>
                  </a:lnTo>
                  <a:lnTo>
                    <a:pt x="1752384" y="1624431"/>
                  </a:lnTo>
                  <a:lnTo>
                    <a:pt x="1788363" y="1584350"/>
                  </a:lnTo>
                  <a:lnTo>
                    <a:pt x="1972678" y="1379004"/>
                  </a:lnTo>
                  <a:lnTo>
                    <a:pt x="2192972" y="1624431"/>
                  </a:lnTo>
                  <a:lnTo>
                    <a:pt x="2228939" y="1584350"/>
                  </a:lnTo>
                  <a:lnTo>
                    <a:pt x="2413254" y="1379004"/>
                  </a:lnTo>
                  <a:lnTo>
                    <a:pt x="2633561" y="1624431"/>
                  </a:lnTo>
                  <a:lnTo>
                    <a:pt x="2669540" y="1584350"/>
                  </a:lnTo>
                  <a:lnTo>
                    <a:pt x="2853855" y="1379004"/>
                  </a:lnTo>
                  <a:lnTo>
                    <a:pt x="2976283" y="1515402"/>
                  </a:lnTo>
                  <a:lnTo>
                    <a:pt x="2976283" y="1475320"/>
                  </a:lnTo>
                  <a:close/>
                </a:path>
                <a:path w="6064885" h="3378834">
                  <a:moveTo>
                    <a:pt x="2976283" y="884809"/>
                  </a:moveTo>
                  <a:lnTo>
                    <a:pt x="2889821" y="788492"/>
                  </a:lnTo>
                  <a:lnTo>
                    <a:pt x="2853855" y="748411"/>
                  </a:lnTo>
                  <a:lnTo>
                    <a:pt x="2633561" y="993838"/>
                  </a:lnTo>
                  <a:lnTo>
                    <a:pt x="2449233" y="788492"/>
                  </a:lnTo>
                  <a:lnTo>
                    <a:pt x="2413254" y="748411"/>
                  </a:lnTo>
                  <a:lnTo>
                    <a:pt x="2192972" y="993838"/>
                  </a:lnTo>
                  <a:lnTo>
                    <a:pt x="2008657" y="788492"/>
                  </a:lnTo>
                  <a:lnTo>
                    <a:pt x="1972678" y="748411"/>
                  </a:lnTo>
                  <a:lnTo>
                    <a:pt x="1752384" y="993838"/>
                  </a:lnTo>
                  <a:lnTo>
                    <a:pt x="1568069" y="788492"/>
                  </a:lnTo>
                  <a:lnTo>
                    <a:pt x="1532102" y="748411"/>
                  </a:lnTo>
                  <a:lnTo>
                    <a:pt x="1311795" y="993838"/>
                  </a:lnTo>
                  <a:lnTo>
                    <a:pt x="1127480" y="788492"/>
                  </a:lnTo>
                  <a:lnTo>
                    <a:pt x="1091501" y="748411"/>
                  </a:lnTo>
                  <a:lnTo>
                    <a:pt x="871207" y="993838"/>
                  </a:lnTo>
                  <a:lnTo>
                    <a:pt x="686892" y="788492"/>
                  </a:lnTo>
                  <a:lnTo>
                    <a:pt x="650913" y="748411"/>
                  </a:lnTo>
                  <a:lnTo>
                    <a:pt x="430606" y="993838"/>
                  </a:lnTo>
                  <a:lnTo>
                    <a:pt x="246291" y="788492"/>
                  </a:lnTo>
                  <a:lnTo>
                    <a:pt x="210324" y="748411"/>
                  </a:lnTo>
                  <a:lnTo>
                    <a:pt x="0" y="982738"/>
                  </a:lnTo>
                  <a:lnTo>
                    <a:pt x="0" y="1022819"/>
                  </a:lnTo>
                  <a:lnTo>
                    <a:pt x="210324" y="788492"/>
                  </a:lnTo>
                  <a:lnTo>
                    <a:pt x="430606" y="1033932"/>
                  </a:lnTo>
                  <a:lnTo>
                    <a:pt x="466585" y="993838"/>
                  </a:lnTo>
                  <a:lnTo>
                    <a:pt x="650913" y="788492"/>
                  </a:lnTo>
                  <a:lnTo>
                    <a:pt x="871207" y="1033932"/>
                  </a:lnTo>
                  <a:lnTo>
                    <a:pt x="907186" y="993838"/>
                  </a:lnTo>
                  <a:lnTo>
                    <a:pt x="1091501" y="788492"/>
                  </a:lnTo>
                  <a:lnTo>
                    <a:pt x="1311795" y="1033932"/>
                  </a:lnTo>
                  <a:lnTo>
                    <a:pt x="1347774" y="993838"/>
                  </a:lnTo>
                  <a:lnTo>
                    <a:pt x="1532102" y="788492"/>
                  </a:lnTo>
                  <a:lnTo>
                    <a:pt x="1752384" y="1033919"/>
                  </a:lnTo>
                  <a:lnTo>
                    <a:pt x="1788363" y="993838"/>
                  </a:lnTo>
                  <a:lnTo>
                    <a:pt x="1972678" y="788492"/>
                  </a:lnTo>
                  <a:lnTo>
                    <a:pt x="2192972" y="1033932"/>
                  </a:lnTo>
                  <a:lnTo>
                    <a:pt x="2228951" y="993838"/>
                  </a:lnTo>
                  <a:lnTo>
                    <a:pt x="2413254" y="788492"/>
                  </a:lnTo>
                  <a:lnTo>
                    <a:pt x="2633561" y="1033932"/>
                  </a:lnTo>
                  <a:lnTo>
                    <a:pt x="2669540" y="993838"/>
                  </a:lnTo>
                  <a:lnTo>
                    <a:pt x="2853855" y="788492"/>
                  </a:lnTo>
                  <a:lnTo>
                    <a:pt x="2976283" y="924902"/>
                  </a:lnTo>
                  <a:lnTo>
                    <a:pt x="2976283" y="884809"/>
                  </a:lnTo>
                  <a:close/>
                </a:path>
                <a:path w="6064885" h="3378834">
                  <a:moveTo>
                    <a:pt x="2976283" y="296113"/>
                  </a:moveTo>
                  <a:lnTo>
                    <a:pt x="2889821" y="199796"/>
                  </a:lnTo>
                  <a:lnTo>
                    <a:pt x="2853855" y="159715"/>
                  </a:lnTo>
                  <a:lnTo>
                    <a:pt x="2633561" y="405142"/>
                  </a:lnTo>
                  <a:lnTo>
                    <a:pt x="2449233" y="199796"/>
                  </a:lnTo>
                  <a:lnTo>
                    <a:pt x="2413254" y="159715"/>
                  </a:lnTo>
                  <a:lnTo>
                    <a:pt x="2192972" y="405142"/>
                  </a:lnTo>
                  <a:lnTo>
                    <a:pt x="2008657" y="199796"/>
                  </a:lnTo>
                  <a:lnTo>
                    <a:pt x="1972678" y="159715"/>
                  </a:lnTo>
                  <a:lnTo>
                    <a:pt x="1752384" y="405142"/>
                  </a:lnTo>
                  <a:lnTo>
                    <a:pt x="1568069" y="199796"/>
                  </a:lnTo>
                  <a:lnTo>
                    <a:pt x="1532102" y="159715"/>
                  </a:lnTo>
                  <a:lnTo>
                    <a:pt x="1311795" y="405142"/>
                  </a:lnTo>
                  <a:lnTo>
                    <a:pt x="1127480" y="199796"/>
                  </a:lnTo>
                  <a:lnTo>
                    <a:pt x="1091501" y="159715"/>
                  </a:lnTo>
                  <a:lnTo>
                    <a:pt x="871207" y="405142"/>
                  </a:lnTo>
                  <a:lnTo>
                    <a:pt x="686892" y="199796"/>
                  </a:lnTo>
                  <a:lnTo>
                    <a:pt x="650913" y="159715"/>
                  </a:lnTo>
                  <a:lnTo>
                    <a:pt x="430606" y="405142"/>
                  </a:lnTo>
                  <a:lnTo>
                    <a:pt x="246291" y="199796"/>
                  </a:lnTo>
                  <a:lnTo>
                    <a:pt x="210324" y="159715"/>
                  </a:lnTo>
                  <a:lnTo>
                    <a:pt x="0" y="394055"/>
                  </a:lnTo>
                  <a:lnTo>
                    <a:pt x="0" y="434136"/>
                  </a:lnTo>
                  <a:lnTo>
                    <a:pt x="210324" y="199796"/>
                  </a:lnTo>
                  <a:lnTo>
                    <a:pt x="430606" y="445223"/>
                  </a:lnTo>
                  <a:lnTo>
                    <a:pt x="466585" y="405142"/>
                  </a:lnTo>
                  <a:lnTo>
                    <a:pt x="650913" y="199796"/>
                  </a:lnTo>
                  <a:lnTo>
                    <a:pt x="871207" y="445223"/>
                  </a:lnTo>
                  <a:lnTo>
                    <a:pt x="907186" y="405142"/>
                  </a:lnTo>
                  <a:lnTo>
                    <a:pt x="1091501" y="199796"/>
                  </a:lnTo>
                  <a:lnTo>
                    <a:pt x="1311795" y="445223"/>
                  </a:lnTo>
                  <a:lnTo>
                    <a:pt x="1347774" y="405142"/>
                  </a:lnTo>
                  <a:lnTo>
                    <a:pt x="1532102" y="199796"/>
                  </a:lnTo>
                  <a:lnTo>
                    <a:pt x="1752384" y="445223"/>
                  </a:lnTo>
                  <a:lnTo>
                    <a:pt x="1788363" y="405142"/>
                  </a:lnTo>
                  <a:lnTo>
                    <a:pt x="1972678" y="199796"/>
                  </a:lnTo>
                  <a:lnTo>
                    <a:pt x="2192972" y="445223"/>
                  </a:lnTo>
                  <a:lnTo>
                    <a:pt x="2228939" y="405142"/>
                  </a:lnTo>
                  <a:lnTo>
                    <a:pt x="2413254" y="199796"/>
                  </a:lnTo>
                  <a:lnTo>
                    <a:pt x="2633561" y="445223"/>
                  </a:lnTo>
                  <a:lnTo>
                    <a:pt x="2669540" y="405142"/>
                  </a:lnTo>
                  <a:lnTo>
                    <a:pt x="2853855" y="199796"/>
                  </a:lnTo>
                  <a:lnTo>
                    <a:pt x="2976283" y="336194"/>
                  </a:lnTo>
                  <a:lnTo>
                    <a:pt x="2976283" y="296113"/>
                  </a:lnTo>
                  <a:close/>
                </a:path>
                <a:path w="6064885" h="3378834">
                  <a:moveTo>
                    <a:pt x="3105645" y="124472"/>
                  </a:moveTo>
                  <a:lnTo>
                    <a:pt x="2993923" y="0"/>
                  </a:lnTo>
                  <a:lnTo>
                    <a:pt x="2983128" y="0"/>
                  </a:lnTo>
                  <a:lnTo>
                    <a:pt x="2983128" y="260972"/>
                  </a:lnTo>
                  <a:lnTo>
                    <a:pt x="3105645" y="124472"/>
                  </a:lnTo>
                  <a:close/>
                </a:path>
                <a:path w="6064885" h="3378834">
                  <a:moveTo>
                    <a:pt x="3546246" y="713168"/>
                  </a:moveTo>
                  <a:lnTo>
                    <a:pt x="3325952" y="467741"/>
                  </a:lnTo>
                  <a:lnTo>
                    <a:pt x="3105658" y="713168"/>
                  </a:lnTo>
                  <a:lnTo>
                    <a:pt x="3325952" y="958596"/>
                  </a:lnTo>
                  <a:lnTo>
                    <a:pt x="3546246" y="713168"/>
                  </a:lnTo>
                  <a:close/>
                </a:path>
                <a:path w="6064885" h="3378834">
                  <a:moveTo>
                    <a:pt x="3546246" y="124472"/>
                  </a:moveTo>
                  <a:lnTo>
                    <a:pt x="3434524" y="0"/>
                  </a:lnTo>
                  <a:lnTo>
                    <a:pt x="3217380" y="0"/>
                  </a:lnTo>
                  <a:lnTo>
                    <a:pt x="3105658" y="124472"/>
                  </a:lnTo>
                  <a:lnTo>
                    <a:pt x="3325952" y="369900"/>
                  </a:lnTo>
                  <a:lnTo>
                    <a:pt x="3546246" y="124472"/>
                  </a:lnTo>
                  <a:close/>
                </a:path>
                <a:path w="6064885" h="3378834">
                  <a:moveTo>
                    <a:pt x="4427410" y="713168"/>
                  </a:moveTo>
                  <a:lnTo>
                    <a:pt x="4207116" y="467741"/>
                  </a:lnTo>
                  <a:lnTo>
                    <a:pt x="3986822" y="713168"/>
                  </a:lnTo>
                  <a:lnTo>
                    <a:pt x="3766540" y="467741"/>
                  </a:lnTo>
                  <a:lnTo>
                    <a:pt x="3546246" y="713168"/>
                  </a:lnTo>
                  <a:lnTo>
                    <a:pt x="3766540" y="958596"/>
                  </a:lnTo>
                  <a:lnTo>
                    <a:pt x="3986822" y="713181"/>
                  </a:lnTo>
                  <a:lnTo>
                    <a:pt x="4207116" y="958596"/>
                  </a:lnTo>
                  <a:lnTo>
                    <a:pt x="4427410" y="713168"/>
                  </a:lnTo>
                  <a:close/>
                </a:path>
                <a:path w="6064885" h="3378834">
                  <a:moveTo>
                    <a:pt x="4427410" y="124472"/>
                  </a:moveTo>
                  <a:lnTo>
                    <a:pt x="4315688" y="0"/>
                  </a:lnTo>
                  <a:lnTo>
                    <a:pt x="4098544" y="0"/>
                  </a:lnTo>
                  <a:lnTo>
                    <a:pt x="3986822" y="124472"/>
                  </a:lnTo>
                  <a:lnTo>
                    <a:pt x="3875113" y="0"/>
                  </a:lnTo>
                  <a:lnTo>
                    <a:pt x="3657968" y="0"/>
                  </a:lnTo>
                  <a:lnTo>
                    <a:pt x="3546246" y="124472"/>
                  </a:lnTo>
                  <a:lnTo>
                    <a:pt x="3766540" y="369900"/>
                  </a:lnTo>
                  <a:lnTo>
                    <a:pt x="3986822" y="124485"/>
                  </a:lnTo>
                  <a:lnTo>
                    <a:pt x="4207116" y="369900"/>
                  </a:lnTo>
                  <a:lnTo>
                    <a:pt x="4427410" y="124472"/>
                  </a:lnTo>
                  <a:close/>
                </a:path>
                <a:path w="6064885" h="3378834">
                  <a:moveTo>
                    <a:pt x="4867999" y="713168"/>
                  </a:moveTo>
                  <a:lnTo>
                    <a:pt x="4647704" y="467741"/>
                  </a:lnTo>
                  <a:lnTo>
                    <a:pt x="4427410" y="713168"/>
                  </a:lnTo>
                  <a:lnTo>
                    <a:pt x="4647704" y="958596"/>
                  </a:lnTo>
                  <a:lnTo>
                    <a:pt x="4867999" y="713168"/>
                  </a:lnTo>
                  <a:close/>
                </a:path>
                <a:path w="6064885" h="3378834">
                  <a:moveTo>
                    <a:pt x="4867999" y="124472"/>
                  </a:moveTo>
                  <a:lnTo>
                    <a:pt x="4756277" y="0"/>
                  </a:lnTo>
                  <a:lnTo>
                    <a:pt x="4539132" y="0"/>
                  </a:lnTo>
                  <a:lnTo>
                    <a:pt x="4427410" y="124472"/>
                  </a:lnTo>
                  <a:lnTo>
                    <a:pt x="4647704" y="369900"/>
                  </a:lnTo>
                  <a:lnTo>
                    <a:pt x="4867999" y="124472"/>
                  </a:lnTo>
                  <a:close/>
                </a:path>
                <a:path w="6064885" h="3378834">
                  <a:moveTo>
                    <a:pt x="6064339" y="299313"/>
                  </a:moveTo>
                  <a:lnTo>
                    <a:pt x="5969343" y="405142"/>
                  </a:lnTo>
                  <a:lnTo>
                    <a:pt x="5749074" y="159715"/>
                  </a:lnTo>
                  <a:lnTo>
                    <a:pt x="5528780" y="405142"/>
                  </a:lnTo>
                  <a:lnTo>
                    <a:pt x="5308485" y="159715"/>
                  </a:lnTo>
                  <a:lnTo>
                    <a:pt x="5088191" y="405142"/>
                  </a:lnTo>
                  <a:lnTo>
                    <a:pt x="4867884" y="159715"/>
                  </a:lnTo>
                  <a:lnTo>
                    <a:pt x="4647590" y="405142"/>
                  </a:lnTo>
                  <a:lnTo>
                    <a:pt x="4427296" y="159715"/>
                  </a:lnTo>
                  <a:lnTo>
                    <a:pt x="4207002" y="405142"/>
                  </a:lnTo>
                  <a:lnTo>
                    <a:pt x="3986720" y="159715"/>
                  </a:lnTo>
                  <a:lnTo>
                    <a:pt x="3766439" y="405142"/>
                  </a:lnTo>
                  <a:lnTo>
                    <a:pt x="3546132" y="159715"/>
                  </a:lnTo>
                  <a:lnTo>
                    <a:pt x="3325825" y="405142"/>
                  </a:lnTo>
                  <a:lnTo>
                    <a:pt x="3105543" y="159715"/>
                  </a:lnTo>
                  <a:lnTo>
                    <a:pt x="2983128" y="296100"/>
                  </a:lnTo>
                  <a:lnTo>
                    <a:pt x="2983128" y="336181"/>
                  </a:lnTo>
                  <a:lnTo>
                    <a:pt x="3105543" y="199796"/>
                  </a:lnTo>
                  <a:lnTo>
                    <a:pt x="3325825" y="445223"/>
                  </a:lnTo>
                  <a:lnTo>
                    <a:pt x="3546132" y="199796"/>
                  </a:lnTo>
                  <a:lnTo>
                    <a:pt x="3766439" y="445223"/>
                  </a:lnTo>
                  <a:lnTo>
                    <a:pt x="3986720" y="199796"/>
                  </a:lnTo>
                  <a:lnTo>
                    <a:pt x="4207002" y="445223"/>
                  </a:lnTo>
                  <a:lnTo>
                    <a:pt x="4427296" y="199796"/>
                  </a:lnTo>
                  <a:lnTo>
                    <a:pt x="4647590" y="445223"/>
                  </a:lnTo>
                  <a:lnTo>
                    <a:pt x="4867884" y="199796"/>
                  </a:lnTo>
                  <a:lnTo>
                    <a:pt x="5088191" y="445223"/>
                  </a:lnTo>
                  <a:lnTo>
                    <a:pt x="5308485" y="199796"/>
                  </a:lnTo>
                  <a:lnTo>
                    <a:pt x="5528780" y="445223"/>
                  </a:lnTo>
                  <a:lnTo>
                    <a:pt x="5749074" y="199796"/>
                  </a:lnTo>
                  <a:lnTo>
                    <a:pt x="5969343" y="445223"/>
                  </a:lnTo>
                  <a:lnTo>
                    <a:pt x="6064339" y="339394"/>
                  </a:lnTo>
                  <a:lnTo>
                    <a:pt x="6064339" y="299313"/>
                  </a:lnTo>
                  <a:close/>
                </a:path>
                <a:path w="6064885" h="3378834">
                  <a:moveTo>
                    <a:pt x="6064351" y="573455"/>
                  </a:moveTo>
                  <a:lnTo>
                    <a:pt x="5969457" y="467728"/>
                  </a:lnTo>
                  <a:lnTo>
                    <a:pt x="5749163" y="713168"/>
                  </a:lnTo>
                  <a:lnTo>
                    <a:pt x="5528881" y="467741"/>
                  </a:lnTo>
                  <a:lnTo>
                    <a:pt x="5308587" y="713168"/>
                  </a:lnTo>
                  <a:lnTo>
                    <a:pt x="5088306" y="467741"/>
                  </a:lnTo>
                  <a:lnTo>
                    <a:pt x="4868011" y="713168"/>
                  </a:lnTo>
                  <a:lnTo>
                    <a:pt x="5088306" y="958596"/>
                  </a:lnTo>
                  <a:lnTo>
                    <a:pt x="5308587" y="713181"/>
                  </a:lnTo>
                  <a:lnTo>
                    <a:pt x="5528881" y="958596"/>
                  </a:lnTo>
                  <a:lnTo>
                    <a:pt x="5749163" y="713181"/>
                  </a:lnTo>
                  <a:lnTo>
                    <a:pt x="5969457" y="958596"/>
                  </a:lnTo>
                  <a:lnTo>
                    <a:pt x="6064351" y="852868"/>
                  </a:lnTo>
                  <a:lnTo>
                    <a:pt x="6064351" y="573455"/>
                  </a:lnTo>
                  <a:close/>
                </a:path>
                <a:path w="6064885" h="3378834">
                  <a:moveTo>
                    <a:pt x="6064351" y="0"/>
                  </a:moveTo>
                  <a:lnTo>
                    <a:pt x="5860885" y="0"/>
                  </a:lnTo>
                  <a:lnTo>
                    <a:pt x="5749163" y="124472"/>
                  </a:lnTo>
                  <a:lnTo>
                    <a:pt x="5637454" y="0"/>
                  </a:lnTo>
                  <a:lnTo>
                    <a:pt x="5420309" y="0"/>
                  </a:lnTo>
                  <a:lnTo>
                    <a:pt x="5308600" y="124460"/>
                  </a:lnTo>
                  <a:lnTo>
                    <a:pt x="5196891" y="0"/>
                  </a:lnTo>
                  <a:lnTo>
                    <a:pt x="4979746" y="0"/>
                  </a:lnTo>
                  <a:lnTo>
                    <a:pt x="4868024" y="124472"/>
                  </a:lnTo>
                  <a:lnTo>
                    <a:pt x="5088318" y="369900"/>
                  </a:lnTo>
                  <a:lnTo>
                    <a:pt x="5308600" y="124498"/>
                  </a:lnTo>
                  <a:lnTo>
                    <a:pt x="5528881" y="369900"/>
                  </a:lnTo>
                  <a:lnTo>
                    <a:pt x="5749163" y="124485"/>
                  </a:lnTo>
                  <a:lnTo>
                    <a:pt x="5969457" y="369900"/>
                  </a:lnTo>
                  <a:lnTo>
                    <a:pt x="6064351" y="264172"/>
                  </a:lnTo>
                  <a:lnTo>
                    <a:pt x="6064351" y="0"/>
                  </a:lnTo>
                  <a:close/>
                </a:path>
              </a:pathLst>
            </a:custGeom>
            <a:solidFill>
              <a:srgbClr val="8AA1AD">
                <a:alpha val="3999"/>
              </a:srgbClr>
            </a:solidFill>
          </p:spPr>
          <p:txBody>
            <a:bodyPr wrap="square" lIns="0" tIns="0" rIns="0" bIns="0" rtlCol="0"/>
            <a:lstStyle/>
            <a:p>
              <a:endParaRPr sz="1403"/>
            </a:p>
          </p:txBody>
        </p:sp>
        <p:sp>
          <p:nvSpPr>
            <p:cNvPr id="4" name="object 4"/>
            <p:cNvSpPr/>
            <p:nvPr/>
          </p:nvSpPr>
          <p:spPr>
            <a:xfrm>
              <a:off x="2983128" y="3435210"/>
              <a:ext cx="6187440" cy="3378835"/>
            </a:xfrm>
            <a:custGeom>
              <a:avLst/>
              <a:gdLst/>
              <a:ahLst/>
              <a:cxnLst/>
              <a:rect l="l" t="t" r="r" b="b"/>
              <a:pathLst>
                <a:path w="6187440" h="3378834">
                  <a:moveTo>
                    <a:pt x="122516" y="3057931"/>
                  </a:moveTo>
                  <a:lnTo>
                    <a:pt x="0" y="2921431"/>
                  </a:lnTo>
                  <a:lnTo>
                    <a:pt x="0" y="3194431"/>
                  </a:lnTo>
                  <a:lnTo>
                    <a:pt x="122516" y="3057931"/>
                  </a:lnTo>
                  <a:close/>
                </a:path>
                <a:path w="6187440" h="3378834">
                  <a:moveTo>
                    <a:pt x="122516" y="2475725"/>
                  </a:moveTo>
                  <a:lnTo>
                    <a:pt x="0" y="2339225"/>
                  </a:lnTo>
                  <a:lnTo>
                    <a:pt x="0" y="2612225"/>
                  </a:lnTo>
                  <a:lnTo>
                    <a:pt x="122516" y="2475725"/>
                  </a:lnTo>
                  <a:close/>
                </a:path>
                <a:path w="6187440" h="3378834">
                  <a:moveTo>
                    <a:pt x="122516" y="1885213"/>
                  </a:moveTo>
                  <a:lnTo>
                    <a:pt x="0" y="1748713"/>
                  </a:lnTo>
                  <a:lnTo>
                    <a:pt x="0" y="2021713"/>
                  </a:lnTo>
                  <a:lnTo>
                    <a:pt x="122516" y="1885213"/>
                  </a:lnTo>
                  <a:close/>
                </a:path>
                <a:path w="6187440" h="3378834">
                  <a:moveTo>
                    <a:pt x="122516" y="1303693"/>
                  </a:moveTo>
                  <a:lnTo>
                    <a:pt x="0" y="1167193"/>
                  </a:lnTo>
                  <a:lnTo>
                    <a:pt x="0" y="1440192"/>
                  </a:lnTo>
                  <a:lnTo>
                    <a:pt x="122516" y="1303693"/>
                  </a:lnTo>
                  <a:close/>
                </a:path>
                <a:path w="6187440" h="3378834">
                  <a:moveTo>
                    <a:pt x="122516" y="713168"/>
                  </a:moveTo>
                  <a:lnTo>
                    <a:pt x="0" y="576668"/>
                  </a:lnTo>
                  <a:lnTo>
                    <a:pt x="0" y="849668"/>
                  </a:lnTo>
                  <a:lnTo>
                    <a:pt x="122516" y="713168"/>
                  </a:lnTo>
                  <a:close/>
                </a:path>
                <a:path w="6187440" h="3378834">
                  <a:moveTo>
                    <a:pt x="201269" y="0"/>
                  </a:moveTo>
                  <a:lnTo>
                    <a:pt x="165290" y="0"/>
                  </a:lnTo>
                  <a:lnTo>
                    <a:pt x="120332" y="50088"/>
                  </a:lnTo>
                  <a:lnTo>
                    <a:pt x="75374" y="0"/>
                  </a:lnTo>
                  <a:lnTo>
                    <a:pt x="39395" y="0"/>
                  </a:lnTo>
                  <a:lnTo>
                    <a:pt x="120332" y="90170"/>
                  </a:lnTo>
                  <a:lnTo>
                    <a:pt x="156311" y="50088"/>
                  </a:lnTo>
                  <a:lnTo>
                    <a:pt x="201269" y="0"/>
                  </a:lnTo>
                  <a:close/>
                </a:path>
                <a:path w="6187440" h="3378834">
                  <a:moveTo>
                    <a:pt x="563118" y="3057931"/>
                  </a:moveTo>
                  <a:lnTo>
                    <a:pt x="342823" y="2812504"/>
                  </a:lnTo>
                  <a:lnTo>
                    <a:pt x="122529" y="3057931"/>
                  </a:lnTo>
                  <a:lnTo>
                    <a:pt x="342823" y="3303359"/>
                  </a:lnTo>
                  <a:lnTo>
                    <a:pt x="563118" y="3057931"/>
                  </a:lnTo>
                  <a:close/>
                </a:path>
                <a:path w="6187440" h="3378834">
                  <a:moveTo>
                    <a:pt x="563118" y="2475725"/>
                  </a:moveTo>
                  <a:lnTo>
                    <a:pt x="342823" y="2230297"/>
                  </a:lnTo>
                  <a:lnTo>
                    <a:pt x="122529" y="2475725"/>
                  </a:lnTo>
                  <a:lnTo>
                    <a:pt x="342823" y="2721152"/>
                  </a:lnTo>
                  <a:lnTo>
                    <a:pt x="563118" y="2475725"/>
                  </a:lnTo>
                  <a:close/>
                </a:path>
                <a:path w="6187440" h="3378834">
                  <a:moveTo>
                    <a:pt x="563118" y="1885213"/>
                  </a:moveTo>
                  <a:lnTo>
                    <a:pt x="342823" y="1639785"/>
                  </a:lnTo>
                  <a:lnTo>
                    <a:pt x="122529" y="1885213"/>
                  </a:lnTo>
                  <a:lnTo>
                    <a:pt x="342823" y="2130641"/>
                  </a:lnTo>
                  <a:lnTo>
                    <a:pt x="563118" y="1885213"/>
                  </a:lnTo>
                  <a:close/>
                </a:path>
                <a:path w="6187440" h="3378834">
                  <a:moveTo>
                    <a:pt x="563118" y="1303680"/>
                  </a:moveTo>
                  <a:lnTo>
                    <a:pt x="342823" y="1058252"/>
                  </a:lnTo>
                  <a:lnTo>
                    <a:pt x="122529" y="1303680"/>
                  </a:lnTo>
                  <a:lnTo>
                    <a:pt x="342823" y="1549107"/>
                  </a:lnTo>
                  <a:lnTo>
                    <a:pt x="563118" y="1303680"/>
                  </a:lnTo>
                  <a:close/>
                </a:path>
                <a:path w="6187440" h="3378834">
                  <a:moveTo>
                    <a:pt x="563118" y="713168"/>
                  </a:moveTo>
                  <a:lnTo>
                    <a:pt x="342823" y="467741"/>
                  </a:lnTo>
                  <a:lnTo>
                    <a:pt x="122529" y="713168"/>
                  </a:lnTo>
                  <a:lnTo>
                    <a:pt x="342823" y="958596"/>
                  </a:lnTo>
                  <a:lnTo>
                    <a:pt x="563118" y="713168"/>
                  </a:lnTo>
                  <a:close/>
                </a:path>
                <a:path w="6187440" h="3378834">
                  <a:moveTo>
                    <a:pt x="641858" y="0"/>
                  </a:moveTo>
                  <a:lnTo>
                    <a:pt x="605878" y="0"/>
                  </a:lnTo>
                  <a:lnTo>
                    <a:pt x="560920" y="50088"/>
                  </a:lnTo>
                  <a:lnTo>
                    <a:pt x="515962" y="0"/>
                  </a:lnTo>
                  <a:lnTo>
                    <a:pt x="479983" y="0"/>
                  </a:lnTo>
                  <a:lnTo>
                    <a:pt x="560920" y="90170"/>
                  </a:lnTo>
                  <a:lnTo>
                    <a:pt x="596900" y="50088"/>
                  </a:lnTo>
                  <a:lnTo>
                    <a:pt x="641858" y="0"/>
                  </a:lnTo>
                  <a:close/>
                </a:path>
                <a:path w="6187440" h="3378834">
                  <a:moveTo>
                    <a:pt x="1082446" y="0"/>
                  </a:moveTo>
                  <a:lnTo>
                    <a:pt x="1046467" y="0"/>
                  </a:lnTo>
                  <a:lnTo>
                    <a:pt x="1001509" y="50088"/>
                  </a:lnTo>
                  <a:lnTo>
                    <a:pt x="956551" y="0"/>
                  </a:lnTo>
                  <a:lnTo>
                    <a:pt x="920572" y="0"/>
                  </a:lnTo>
                  <a:lnTo>
                    <a:pt x="1001509" y="90170"/>
                  </a:lnTo>
                  <a:lnTo>
                    <a:pt x="1037488" y="50088"/>
                  </a:lnTo>
                  <a:lnTo>
                    <a:pt x="1082446" y="0"/>
                  </a:lnTo>
                  <a:close/>
                </a:path>
                <a:path w="6187440" h="3378834">
                  <a:moveTo>
                    <a:pt x="1444282" y="3057931"/>
                  </a:moveTo>
                  <a:lnTo>
                    <a:pt x="1223987" y="2812504"/>
                  </a:lnTo>
                  <a:lnTo>
                    <a:pt x="1003693" y="3057931"/>
                  </a:lnTo>
                  <a:lnTo>
                    <a:pt x="783412" y="2812504"/>
                  </a:lnTo>
                  <a:lnTo>
                    <a:pt x="563118" y="3057931"/>
                  </a:lnTo>
                  <a:lnTo>
                    <a:pt x="783412" y="3303359"/>
                  </a:lnTo>
                  <a:lnTo>
                    <a:pt x="1003693" y="3057944"/>
                  </a:lnTo>
                  <a:lnTo>
                    <a:pt x="1223987" y="3303359"/>
                  </a:lnTo>
                  <a:lnTo>
                    <a:pt x="1444282" y="3057931"/>
                  </a:lnTo>
                  <a:close/>
                </a:path>
                <a:path w="6187440" h="3378834">
                  <a:moveTo>
                    <a:pt x="1444282" y="2475725"/>
                  </a:moveTo>
                  <a:lnTo>
                    <a:pt x="1223987" y="2230297"/>
                  </a:lnTo>
                  <a:lnTo>
                    <a:pt x="1003693" y="2475725"/>
                  </a:lnTo>
                  <a:lnTo>
                    <a:pt x="783412" y="2230297"/>
                  </a:lnTo>
                  <a:lnTo>
                    <a:pt x="563118" y="2475725"/>
                  </a:lnTo>
                  <a:lnTo>
                    <a:pt x="783412" y="2721152"/>
                  </a:lnTo>
                  <a:lnTo>
                    <a:pt x="1003693" y="2475738"/>
                  </a:lnTo>
                  <a:lnTo>
                    <a:pt x="1223987" y="2721152"/>
                  </a:lnTo>
                  <a:lnTo>
                    <a:pt x="1444282" y="2475725"/>
                  </a:lnTo>
                  <a:close/>
                </a:path>
                <a:path w="6187440" h="3378834">
                  <a:moveTo>
                    <a:pt x="1444282" y="1885213"/>
                  </a:moveTo>
                  <a:lnTo>
                    <a:pt x="1223987" y="1639785"/>
                  </a:lnTo>
                  <a:lnTo>
                    <a:pt x="1003693" y="1885213"/>
                  </a:lnTo>
                  <a:lnTo>
                    <a:pt x="783412" y="1639785"/>
                  </a:lnTo>
                  <a:lnTo>
                    <a:pt x="563118" y="1885213"/>
                  </a:lnTo>
                  <a:lnTo>
                    <a:pt x="783412" y="2130641"/>
                  </a:lnTo>
                  <a:lnTo>
                    <a:pt x="1003693" y="1885226"/>
                  </a:lnTo>
                  <a:lnTo>
                    <a:pt x="1223987" y="2130641"/>
                  </a:lnTo>
                  <a:lnTo>
                    <a:pt x="1444282" y="1885213"/>
                  </a:lnTo>
                  <a:close/>
                </a:path>
                <a:path w="6187440" h="3378834">
                  <a:moveTo>
                    <a:pt x="1444282" y="1303680"/>
                  </a:moveTo>
                  <a:lnTo>
                    <a:pt x="1223987" y="1058252"/>
                  </a:lnTo>
                  <a:lnTo>
                    <a:pt x="1003693" y="1303680"/>
                  </a:lnTo>
                  <a:lnTo>
                    <a:pt x="783412" y="1058252"/>
                  </a:lnTo>
                  <a:lnTo>
                    <a:pt x="563118" y="1303680"/>
                  </a:lnTo>
                  <a:lnTo>
                    <a:pt x="783412" y="1549107"/>
                  </a:lnTo>
                  <a:lnTo>
                    <a:pt x="1003693" y="1303693"/>
                  </a:lnTo>
                  <a:lnTo>
                    <a:pt x="1223987" y="1549107"/>
                  </a:lnTo>
                  <a:lnTo>
                    <a:pt x="1444282" y="1303680"/>
                  </a:lnTo>
                  <a:close/>
                </a:path>
                <a:path w="6187440" h="3378834">
                  <a:moveTo>
                    <a:pt x="1523034" y="0"/>
                  </a:moveTo>
                  <a:lnTo>
                    <a:pt x="1487055" y="0"/>
                  </a:lnTo>
                  <a:lnTo>
                    <a:pt x="1442097" y="50088"/>
                  </a:lnTo>
                  <a:lnTo>
                    <a:pt x="1397139" y="0"/>
                  </a:lnTo>
                  <a:lnTo>
                    <a:pt x="1361160" y="0"/>
                  </a:lnTo>
                  <a:lnTo>
                    <a:pt x="1442097" y="90170"/>
                  </a:lnTo>
                  <a:lnTo>
                    <a:pt x="1478076" y="50088"/>
                  </a:lnTo>
                  <a:lnTo>
                    <a:pt x="1523034" y="0"/>
                  </a:lnTo>
                  <a:close/>
                </a:path>
                <a:path w="6187440" h="3378834">
                  <a:moveTo>
                    <a:pt x="1884870" y="3057931"/>
                  </a:moveTo>
                  <a:lnTo>
                    <a:pt x="1664576" y="2812504"/>
                  </a:lnTo>
                  <a:lnTo>
                    <a:pt x="1444282" y="3057931"/>
                  </a:lnTo>
                  <a:lnTo>
                    <a:pt x="1664576" y="3303359"/>
                  </a:lnTo>
                  <a:lnTo>
                    <a:pt x="1884870" y="3057931"/>
                  </a:lnTo>
                  <a:close/>
                </a:path>
                <a:path w="6187440" h="3378834">
                  <a:moveTo>
                    <a:pt x="1884870" y="2475725"/>
                  </a:moveTo>
                  <a:lnTo>
                    <a:pt x="1664576" y="2230297"/>
                  </a:lnTo>
                  <a:lnTo>
                    <a:pt x="1444282" y="2475725"/>
                  </a:lnTo>
                  <a:lnTo>
                    <a:pt x="1664576" y="2721152"/>
                  </a:lnTo>
                  <a:lnTo>
                    <a:pt x="1884870" y="2475725"/>
                  </a:lnTo>
                  <a:close/>
                </a:path>
                <a:path w="6187440" h="3378834">
                  <a:moveTo>
                    <a:pt x="1884870" y="1885213"/>
                  </a:moveTo>
                  <a:lnTo>
                    <a:pt x="1664576" y="1639785"/>
                  </a:lnTo>
                  <a:lnTo>
                    <a:pt x="1444282" y="1885213"/>
                  </a:lnTo>
                  <a:lnTo>
                    <a:pt x="1664576" y="2130641"/>
                  </a:lnTo>
                  <a:lnTo>
                    <a:pt x="1884870" y="1885213"/>
                  </a:lnTo>
                  <a:close/>
                </a:path>
                <a:path w="6187440" h="3378834">
                  <a:moveTo>
                    <a:pt x="1884870" y="1303680"/>
                  </a:moveTo>
                  <a:lnTo>
                    <a:pt x="1664576" y="1058252"/>
                  </a:lnTo>
                  <a:lnTo>
                    <a:pt x="1444282" y="1303680"/>
                  </a:lnTo>
                  <a:lnTo>
                    <a:pt x="1664576" y="1549107"/>
                  </a:lnTo>
                  <a:lnTo>
                    <a:pt x="1884870" y="1303680"/>
                  </a:lnTo>
                  <a:close/>
                </a:path>
                <a:path w="6187440" h="3378834">
                  <a:moveTo>
                    <a:pt x="1963623" y="0"/>
                  </a:moveTo>
                  <a:lnTo>
                    <a:pt x="1927644" y="0"/>
                  </a:lnTo>
                  <a:lnTo>
                    <a:pt x="1882686" y="50088"/>
                  </a:lnTo>
                  <a:lnTo>
                    <a:pt x="1837728" y="0"/>
                  </a:lnTo>
                  <a:lnTo>
                    <a:pt x="1801749" y="0"/>
                  </a:lnTo>
                  <a:lnTo>
                    <a:pt x="1882686" y="90170"/>
                  </a:lnTo>
                  <a:lnTo>
                    <a:pt x="1918665" y="50088"/>
                  </a:lnTo>
                  <a:lnTo>
                    <a:pt x="1963623" y="0"/>
                  </a:lnTo>
                  <a:close/>
                </a:path>
                <a:path w="6187440" h="3378834">
                  <a:moveTo>
                    <a:pt x="2404224" y="0"/>
                  </a:moveTo>
                  <a:lnTo>
                    <a:pt x="2368232" y="0"/>
                  </a:lnTo>
                  <a:lnTo>
                    <a:pt x="2323287" y="50088"/>
                  </a:lnTo>
                  <a:lnTo>
                    <a:pt x="2278316" y="0"/>
                  </a:lnTo>
                  <a:lnTo>
                    <a:pt x="2242337" y="0"/>
                  </a:lnTo>
                  <a:lnTo>
                    <a:pt x="2323287" y="90170"/>
                  </a:lnTo>
                  <a:lnTo>
                    <a:pt x="2359266" y="50088"/>
                  </a:lnTo>
                  <a:lnTo>
                    <a:pt x="2404224" y="0"/>
                  </a:lnTo>
                  <a:close/>
                </a:path>
                <a:path w="6187440" h="3378834">
                  <a:moveTo>
                    <a:pt x="2844787" y="0"/>
                  </a:moveTo>
                  <a:lnTo>
                    <a:pt x="2808808" y="0"/>
                  </a:lnTo>
                  <a:lnTo>
                    <a:pt x="2763850" y="50088"/>
                  </a:lnTo>
                  <a:lnTo>
                    <a:pt x="2718892" y="0"/>
                  </a:lnTo>
                  <a:lnTo>
                    <a:pt x="2682913" y="0"/>
                  </a:lnTo>
                  <a:lnTo>
                    <a:pt x="2763850" y="90170"/>
                  </a:lnTo>
                  <a:lnTo>
                    <a:pt x="2799829" y="50088"/>
                  </a:lnTo>
                  <a:lnTo>
                    <a:pt x="2844787" y="0"/>
                  </a:lnTo>
                  <a:close/>
                </a:path>
                <a:path w="6187440" h="3378834">
                  <a:moveTo>
                    <a:pt x="3081210" y="3232759"/>
                  </a:moveTo>
                  <a:lnTo>
                    <a:pt x="2986214" y="3338588"/>
                  </a:lnTo>
                  <a:lnTo>
                    <a:pt x="2765945" y="3093161"/>
                  </a:lnTo>
                  <a:lnTo>
                    <a:pt x="2545651" y="3338601"/>
                  </a:lnTo>
                  <a:lnTo>
                    <a:pt x="2325357" y="3093161"/>
                  </a:lnTo>
                  <a:lnTo>
                    <a:pt x="2105063" y="3338601"/>
                  </a:lnTo>
                  <a:lnTo>
                    <a:pt x="1884756" y="3093161"/>
                  </a:lnTo>
                  <a:lnTo>
                    <a:pt x="1664462" y="3338601"/>
                  </a:lnTo>
                  <a:lnTo>
                    <a:pt x="1444167" y="3093161"/>
                  </a:lnTo>
                  <a:lnTo>
                    <a:pt x="1223873" y="3338588"/>
                  </a:lnTo>
                  <a:lnTo>
                    <a:pt x="1003592" y="3093161"/>
                  </a:lnTo>
                  <a:lnTo>
                    <a:pt x="783310" y="3338601"/>
                  </a:lnTo>
                  <a:lnTo>
                    <a:pt x="563003" y="3093161"/>
                  </a:lnTo>
                  <a:lnTo>
                    <a:pt x="342696" y="3338601"/>
                  </a:lnTo>
                  <a:lnTo>
                    <a:pt x="122415" y="3093161"/>
                  </a:lnTo>
                  <a:lnTo>
                    <a:pt x="0" y="3229559"/>
                  </a:lnTo>
                  <a:lnTo>
                    <a:pt x="0" y="3269640"/>
                  </a:lnTo>
                  <a:lnTo>
                    <a:pt x="122415" y="3133255"/>
                  </a:lnTo>
                  <a:lnTo>
                    <a:pt x="342696" y="3378682"/>
                  </a:lnTo>
                  <a:lnTo>
                    <a:pt x="563003" y="3133255"/>
                  </a:lnTo>
                  <a:lnTo>
                    <a:pt x="783310" y="3378682"/>
                  </a:lnTo>
                  <a:lnTo>
                    <a:pt x="1003592" y="3133255"/>
                  </a:lnTo>
                  <a:lnTo>
                    <a:pt x="1223873" y="3378682"/>
                  </a:lnTo>
                  <a:lnTo>
                    <a:pt x="1444167" y="3133255"/>
                  </a:lnTo>
                  <a:lnTo>
                    <a:pt x="1664462" y="3378682"/>
                  </a:lnTo>
                  <a:lnTo>
                    <a:pt x="1884756" y="3133255"/>
                  </a:lnTo>
                  <a:lnTo>
                    <a:pt x="2105063" y="3378682"/>
                  </a:lnTo>
                  <a:lnTo>
                    <a:pt x="2325357" y="3133255"/>
                  </a:lnTo>
                  <a:lnTo>
                    <a:pt x="2545651" y="3378682"/>
                  </a:lnTo>
                  <a:lnTo>
                    <a:pt x="2765945" y="3133255"/>
                  </a:lnTo>
                  <a:lnTo>
                    <a:pt x="2986214" y="3378682"/>
                  </a:lnTo>
                  <a:lnTo>
                    <a:pt x="3081210" y="3272853"/>
                  </a:lnTo>
                  <a:lnTo>
                    <a:pt x="3081210" y="3232759"/>
                  </a:lnTo>
                  <a:close/>
                </a:path>
                <a:path w="6187440" h="3378834">
                  <a:moveTo>
                    <a:pt x="3081210" y="2650566"/>
                  </a:moveTo>
                  <a:lnTo>
                    <a:pt x="2986214" y="2756395"/>
                  </a:lnTo>
                  <a:lnTo>
                    <a:pt x="2765945" y="2510967"/>
                  </a:lnTo>
                  <a:lnTo>
                    <a:pt x="2545651" y="2756395"/>
                  </a:lnTo>
                  <a:lnTo>
                    <a:pt x="2325357" y="2510967"/>
                  </a:lnTo>
                  <a:lnTo>
                    <a:pt x="2105063" y="2756395"/>
                  </a:lnTo>
                  <a:lnTo>
                    <a:pt x="1884756" y="2510967"/>
                  </a:lnTo>
                  <a:lnTo>
                    <a:pt x="1664462" y="2756395"/>
                  </a:lnTo>
                  <a:lnTo>
                    <a:pt x="1444167" y="2510967"/>
                  </a:lnTo>
                  <a:lnTo>
                    <a:pt x="1223873" y="2756395"/>
                  </a:lnTo>
                  <a:lnTo>
                    <a:pt x="1003592" y="2510967"/>
                  </a:lnTo>
                  <a:lnTo>
                    <a:pt x="783310" y="2756395"/>
                  </a:lnTo>
                  <a:lnTo>
                    <a:pt x="563003" y="2510967"/>
                  </a:lnTo>
                  <a:lnTo>
                    <a:pt x="342696" y="2756395"/>
                  </a:lnTo>
                  <a:lnTo>
                    <a:pt x="122415" y="2510967"/>
                  </a:lnTo>
                  <a:lnTo>
                    <a:pt x="0" y="2647353"/>
                  </a:lnTo>
                  <a:lnTo>
                    <a:pt x="0" y="2687447"/>
                  </a:lnTo>
                  <a:lnTo>
                    <a:pt x="122415" y="2551049"/>
                  </a:lnTo>
                  <a:lnTo>
                    <a:pt x="342696" y="2796489"/>
                  </a:lnTo>
                  <a:lnTo>
                    <a:pt x="563003" y="2551049"/>
                  </a:lnTo>
                  <a:lnTo>
                    <a:pt x="783310" y="2796489"/>
                  </a:lnTo>
                  <a:lnTo>
                    <a:pt x="1003592" y="2551049"/>
                  </a:lnTo>
                  <a:lnTo>
                    <a:pt x="1223873" y="2796476"/>
                  </a:lnTo>
                  <a:lnTo>
                    <a:pt x="1444167" y="2551049"/>
                  </a:lnTo>
                  <a:lnTo>
                    <a:pt x="1664462" y="2796489"/>
                  </a:lnTo>
                  <a:lnTo>
                    <a:pt x="1884756" y="2551049"/>
                  </a:lnTo>
                  <a:lnTo>
                    <a:pt x="2105063" y="2796489"/>
                  </a:lnTo>
                  <a:lnTo>
                    <a:pt x="2325357" y="2551049"/>
                  </a:lnTo>
                  <a:lnTo>
                    <a:pt x="2545651" y="2796489"/>
                  </a:lnTo>
                  <a:lnTo>
                    <a:pt x="2765945" y="2551049"/>
                  </a:lnTo>
                  <a:lnTo>
                    <a:pt x="2986214" y="2796476"/>
                  </a:lnTo>
                  <a:lnTo>
                    <a:pt x="3081210" y="2690647"/>
                  </a:lnTo>
                  <a:lnTo>
                    <a:pt x="3081210" y="2650566"/>
                  </a:lnTo>
                  <a:close/>
                </a:path>
                <a:path w="6187440" h="3378834">
                  <a:moveTo>
                    <a:pt x="3081210" y="2060041"/>
                  </a:moveTo>
                  <a:lnTo>
                    <a:pt x="2986214" y="2165870"/>
                  </a:lnTo>
                  <a:lnTo>
                    <a:pt x="2765945" y="1920443"/>
                  </a:lnTo>
                  <a:lnTo>
                    <a:pt x="2545651" y="2165870"/>
                  </a:lnTo>
                  <a:lnTo>
                    <a:pt x="2325357" y="1920443"/>
                  </a:lnTo>
                  <a:lnTo>
                    <a:pt x="2105063" y="2165870"/>
                  </a:lnTo>
                  <a:lnTo>
                    <a:pt x="1884756" y="1920443"/>
                  </a:lnTo>
                  <a:lnTo>
                    <a:pt x="1664462" y="2165870"/>
                  </a:lnTo>
                  <a:lnTo>
                    <a:pt x="1444167" y="1920443"/>
                  </a:lnTo>
                  <a:lnTo>
                    <a:pt x="1223873" y="2165870"/>
                  </a:lnTo>
                  <a:lnTo>
                    <a:pt x="1003592" y="1920443"/>
                  </a:lnTo>
                  <a:lnTo>
                    <a:pt x="783310" y="2165870"/>
                  </a:lnTo>
                  <a:lnTo>
                    <a:pt x="563003" y="1920443"/>
                  </a:lnTo>
                  <a:lnTo>
                    <a:pt x="342696" y="2165870"/>
                  </a:lnTo>
                  <a:lnTo>
                    <a:pt x="122415" y="1920443"/>
                  </a:lnTo>
                  <a:lnTo>
                    <a:pt x="0" y="2056828"/>
                  </a:lnTo>
                  <a:lnTo>
                    <a:pt x="0" y="2096922"/>
                  </a:lnTo>
                  <a:lnTo>
                    <a:pt x="122415" y="1960524"/>
                  </a:lnTo>
                  <a:lnTo>
                    <a:pt x="342696" y="2205964"/>
                  </a:lnTo>
                  <a:lnTo>
                    <a:pt x="563003" y="1960524"/>
                  </a:lnTo>
                  <a:lnTo>
                    <a:pt x="783310" y="2205964"/>
                  </a:lnTo>
                  <a:lnTo>
                    <a:pt x="1003592" y="1960524"/>
                  </a:lnTo>
                  <a:lnTo>
                    <a:pt x="1223873" y="2205964"/>
                  </a:lnTo>
                  <a:lnTo>
                    <a:pt x="1444167" y="1960524"/>
                  </a:lnTo>
                  <a:lnTo>
                    <a:pt x="1664462" y="2205964"/>
                  </a:lnTo>
                  <a:lnTo>
                    <a:pt x="1884756" y="1960524"/>
                  </a:lnTo>
                  <a:lnTo>
                    <a:pt x="2105063" y="2205964"/>
                  </a:lnTo>
                  <a:lnTo>
                    <a:pt x="2325357" y="1960524"/>
                  </a:lnTo>
                  <a:lnTo>
                    <a:pt x="2545651" y="2205964"/>
                  </a:lnTo>
                  <a:lnTo>
                    <a:pt x="2765945" y="1960524"/>
                  </a:lnTo>
                  <a:lnTo>
                    <a:pt x="2986214" y="2205964"/>
                  </a:lnTo>
                  <a:lnTo>
                    <a:pt x="3081210" y="2100122"/>
                  </a:lnTo>
                  <a:lnTo>
                    <a:pt x="3081210" y="2060041"/>
                  </a:lnTo>
                  <a:close/>
                </a:path>
                <a:path w="6187440" h="3378834">
                  <a:moveTo>
                    <a:pt x="3081210" y="1478521"/>
                  </a:moveTo>
                  <a:lnTo>
                    <a:pt x="2986214" y="1584350"/>
                  </a:lnTo>
                  <a:lnTo>
                    <a:pt x="2765945" y="1338922"/>
                  </a:lnTo>
                  <a:lnTo>
                    <a:pt x="2545651" y="1584350"/>
                  </a:lnTo>
                  <a:lnTo>
                    <a:pt x="2325357" y="1338922"/>
                  </a:lnTo>
                  <a:lnTo>
                    <a:pt x="2105063" y="1584350"/>
                  </a:lnTo>
                  <a:lnTo>
                    <a:pt x="1884756" y="1338922"/>
                  </a:lnTo>
                  <a:lnTo>
                    <a:pt x="1664462" y="1584350"/>
                  </a:lnTo>
                  <a:lnTo>
                    <a:pt x="1444167" y="1338922"/>
                  </a:lnTo>
                  <a:lnTo>
                    <a:pt x="1223873" y="1584350"/>
                  </a:lnTo>
                  <a:lnTo>
                    <a:pt x="1003592" y="1338922"/>
                  </a:lnTo>
                  <a:lnTo>
                    <a:pt x="783310" y="1584350"/>
                  </a:lnTo>
                  <a:lnTo>
                    <a:pt x="563003" y="1338922"/>
                  </a:lnTo>
                  <a:lnTo>
                    <a:pt x="342696" y="1584350"/>
                  </a:lnTo>
                  <a:lnTo>
                    <a:pt x="122415" y="1338922"/>
                  </a:lnTo>
                  <a:lnTo>
                    <a:pt x="0" y="1475308"/>
                  </a:lnTo>
                  <a:lnTo>
                    <a:pt x="0" y="1515389"/>
                  </a:lnTo>
                  <a:lnTo>
                    <a:pt x="122415" y="1379004"/>
                  </a:lnTo>
                  <a:lnTo>
                    <a:pt x="342696" y="1624431"/>
                  </a:lnTo>
                  <a:lnTo>
                    <a:pt x="563003" y="1379004"/>
                  </a:lnTo>
                  <a:lnTo>
                    <a:pt x="783310" y="1624431"/>
                  </a:lnTo>
                  <a:lnTo>
                    <a:pt x="1003592" y="1379004"/>
                  </a:lnTo>
                  <a:lnTo>
                    <a:pt x="1223873" y="1624431"/>
                  </a:lnTo>
                  <a:lnTo>
                    <a:pt x="1444167" y="1379004"/>
                  </a:lnTo>
                  <a:lnTo>
                    <a:pt x="1664462" y="1624431"/>
                  </a:lnTo>
                  <a:lnTo>
                    <a:pt x="1884756" y="1379004"/>
                  </a:lnTo>
                  <a:lnTo>
                    <a:pt x="2105063" y="1624431"/>
                  </a:lnTo>
                  <a:lnTo>
                    <a:pt x="2325357" y="1379004"/>
                  </a:lnTo>
                  <a:lnTo>
                    <a:pt x="2545651" y="1624431"/>
                  </a:lnTo>
                  <a:lnTo>
                    <a:pt x="2765945" y="1379004"/>
                  </a:lnTo>
                  <a:lnTo>
                    <a:pt x="2986214" y="1624431"/>
                  </a:lnTo>
                  <a:lnTo>
                    <a:pt x="3081210" y="1518602"/>
                  </a:lnTo>
                  <a:lnTo>
                    <a:pt x="3081210" y="1478521"/>
                  </a:lnTo>
                  <a:close/>
                </a:path>
                <a:path w="6187440" h="3378834">
                  <a:moveTo>
                    <a:pt x="3081210" y="888009"/>
                  </a:moveTo>
                  <a:lnTo>
                    <a:pt x="2986214" y="993838"/>
                  </a:lnTo>
                  <a:lnTo>
                    <a:pt x="2765945" y="748411"/>
                  </a:lnTo>
                  <a:lnTo>
                    <a:pt x="2545651" y="993838"/>
                  </a:lnTo>
                  <a:lnTo>
                    <a:pt x="2325357" y="748411"/>
                  </a:lnTo>
                  <a:lnTo>
                    <a:pt x="2105063" y="993838"/>
                  </a:lnTo>
                  <a:lnTo>
                    <a:pt x="1884756" y="748411"/>
                  </a:lnTo>
                  <a:lnTo>
                    <a:pt x="1664462" y="993838"/>
                  </a:lnTo>
                  <a:lnTo>
                    <a:pt x="1444167" y="748411"/>
                  </a:lnTo>
                  <a:lnTo>
                    <a:pt x="1223873" y="993838"/>
                  </a:lnTo>
                  <a:lnTo>
                    <a:pt x="1003592" y="748411"/>
                  </a:lnTo>
                  <a:lnTo>
                    <a:pt x="783310" y="993838"/>
                  </a:lnTo>
                  <a:lnTo>
                    <a:pt x="563003" y="748411"/>
                  </a:lnTo>
                  <a:lnTo>
                    <a:pt x="342696" y="993838"/>
                  </a:lnTo>
                  <a:lnTo>
                    <a:pt x="122415" y="748411"/>
                  </a:lnTo>
                  <a:lnTo>
                    <a:pt x="0" y="884796"/>
                  </a:lnTo>
                  <a:lnTo>
                    <a:pt x="0" y="924890"/>
                  </a:lnTo>
                  <a:lnTo>
                    <a:pt x="122415" y="788492"/>
                  </a:lnTo>
                  <a:lnTo>
                    <a:pt x="342696" y="1033932"/>
                  </a:lnTo>
                  <a:lnTo>
                    <a:pt x="563003" y="788492"/>
                  </a:lnTo>
                  <a:lnTo>
                    <a:pt x="783310" y="1033932"/>
                  </a:lnTo>
                  <a:lnTo>
                    <a:pt x="1003592" y="788492"/>
                  </a:lnTo>
                  <a:lnTo>
                    <a:pt x="1223873" y="1033919"/>
                  </a:lnTo>
                  <a:lnTo>
                    <a:pt x="1444167" y="788492"/>
                  </a:lnTo>
                  <a:lnTo>
                    <a:pt x="1664462" y="1033932"/>
                  </a:lnTo>
                  <a:lnTo>
                    <a:pt x="1884756" y="788492"/>
                  </a:lnTo>
                  <a:lnTo>
                    <a:pt x="2105063" y="1033932"/>
                  </a:lnTo>
                  <a:lnTo>
                    <a:pt x="2325357" y="788492"/>
                  </a:lnTo>
                  <a:lnTo>
                    <a:pt x="2545651" y="1033932"/>
                  </a:lnTo>
                  <a:lnTo>
                    <a:pt x="2765945" y="788492"/>
                  </a:lnTo>
                  <a:lnTo>
                    <a:pt x="2986214" y="1033919"/>
                  </a:lnTo>
                  <a:lnTo>
                    <a:pt x="3081210" y="928090"/>
                  </a:lnTo>
                  <a:lnTo>
                    <a:pt x="3081210" y="888009"/>
                  </a:lnTo>
                  <a:close/>
                </a:path>
                <a:path w="6187440" h="3378834">
                  <a:moveTo>
                    <a:pt x="3081223" y="2918218"/>
                  </a:moveTo>
                  <a:lnTo>
                    <a:pt x="2986328" y="2812491"/>
                  </a:lnTo>
                  <a:lnTo>
                    <a:pt x="2766034" y="3057918"/>
                  </a:lnTo>
                  <a:lnTo>
                    <a:pt x="2545753" y="2812504"/>
                  </a:lnTo>
                  <a:lnTo>
                    <a:pt x="2325459" y="3057931"/>
                  </a:lnTo>
                  <a:lnTo>
                    <a:pt x="2105177" y="2812504"/>
                  </a:lnTo>
                  <a:lnTo>
                    <a:pt x="1884883" y="3057931"/>
                  </a:lnTo>
                  <a:lnTo>
                    <a:pt x="2105177" y="3303359"/>
                  </a:lnTo>
                  <a:lnTo>
                    <a:pt x="2325459" y="3057944"/>
                  </a:lnTo>
                  <a:lnTo>
                    <a:pt x="2545753" y="3303359"/>
                  </a:lnTo>
                  <a:lnTo>
                    <a:pt x="2766034" y="3057944"/>
                  </a:lnTo>
                  <a:lnTo>
                    <a:pt x="2986328" y="3303359"/>
                  </a:lnTo>
                  <a:lnTo>
                    <a:pt x="3081223" y="3197631"/>
                  </a:lnTo>
                  <a:lnTo>
                    <a:pt x="3081223" y="2918218"/>
                  </a:lnTo>
                  <a:close/>
                </a:path>
                <a:path w="6187440" h="3378834">
                  <a:moveTo>
                    <a:pt x="3081223" y="2336025"/>
                  </a:moveTo>
                  <a:lnTo>
                    <a:pt x="2986328" y="2230297"/>
                  </a:lnTo>
                  <a:lnTo>
                    <a:pt x="2766047" y="2475725"/>
                  </a:lnTo>
                  <a:lnTo>
                    <a:pt x="2545753" y="2230297"/>
                  </a:lnTo>
                  <a:lnTo>
                    <a:pt x="2325459" y="2475725"/>
                  </a:lnTo>
                  <a:lnTo>
                    <a:pt x="2105177" y="2230297"/>
                  </a:lnTo>
                  <a:lnTo>
                    <a:pt x="1884883" y="2475725"/>
                  </a:lnTo>
                  <a:lnTo>
                    <a:pt x="2105177" y="2721152"/>
                  </a:lnTo>
                  <a:lnTo>
                    <a:pt x="2325459" y="2475738"/>
                  </a:lnTo>
                  <a:lnTo>
                    <a:pt x="2545753" y="2721152"/>
                  </a:lnTo>
                  <a:lnTo>
                    <a:pt x="2766034" y="2475750"/>
                  </a:lnTo>
                  <a:lnTo>
                    <a:pt x="2986328" y="2721165"/>
                  </a:lnTo>
                  <a:lnTo>
                    <a:pt x="3081223" y="2615438"/>
                  </a:lnTo>
                  <a:lnTo>
                    <a:pt x="3081223" y="2336025"/>
                  </a:lnTo>
                  <a:close/>
                </a:path>
                <a:path w="6187440" h="3378834">
                  <a:moveTo>
                    <a:pt x="3081223" y="1745513"/>
                  </a:moveTo>
                  <a:lnTo>
                    <a:pt x="2986328" y="1639785"/>
                  </a:lnTo>
                  <a:lnTo>
                    <a:pt x="2766034" y="1885213"/>
                  </a:lnTo>
                  <a:lnTo>
                    <a:pt x="2545753" y="1639785"/>
                  </a:lnTo>
                  <a:lnTo>
                    <a:pt x="2325459" y="1885213"/>
                  </a:lnTo>
                  <a:lnTo>
                    <a:pt x="2105177" y="1639785"/>
                  </a:lnTo>
                  <a:lnTo>
                    <a:pt x="1884883" y="1885213"/>
                  </a:lnTo>
                  <a:lnTo>
                    <a:pt x="2105177" y="2130641"/>
                  </a:lnTo>
                  <a:lnTo>
                    <a:pt x="2325459" y="1885226"/>
                  </a:lnTo>
                  <a:lnTo>
                    <a:pt x="2545753" y="2130641"/>
                  </a:lnTo>
                  <a:lnTo>
                    <a:pt x="2766034" y="1885226"/>
                  </a:lnTo>
                  <a:lnTo>
                    <a:pt x="2986328" y="2130641"/>
                  </a:lnTo>
                  <a:lnTo>
                    <a:pt x="3081223" y="2024913"/>
                  </a:lnTo>
                  <a:lnTo>
                    <a:pt x="3081223" y="1745513"/>
                  </a:lnTo>
                  <a:close/>
                </a:path>
                <a:path w="6187440" h="3378834">
                  <a:moveTo>
                    <a:pt x="3081223" y="1163980"/>
                  </a:moveTo>
                  <a:lnTo>
                    <a:pt x="2986328" y="1058252"/>
                  </a:lnTo>
                  <a:lnTo>
                    <a:pt x="2766047" y="1303680"/>
                  </a:lnTo>
                  <a:lnTo>
                    <a:pt x="2545753" y="1058252"/>
                  </a:lnTo>
                  <a:lnTo>
                    <a:pt x="2325459" y="1303680"/>
                  </a:lnTo>
                  <a:lnTo>
                    <a:pt x="2105177" y="1058252"/>
                  </a:lnTo>
                  <a:lnTo>
                    <a:pt x="1884883" y="1303680"/>
                  </a:lnTo>
                  <a:lnTo>
                    <a:pt x="2105177" y="1549107"/>
                  </a:lnTo>
                  <a:lnTo>
                    <a:pt x="2325459" y="1303693"/>
                  </a:lnTo>
                  <a:lnTo>
                    <a:pt x="2545753" y="1549107"/>
                  </a:lnTo>
                  <a:lnTo>
                    <a:pt x="2766034" y="1303705"/>
                  </a:lnTo>
                  <a:lnTo>
                    <a:pt x="2986328" y="1549120"/>
                  </a:lnTo>
                  <a:lnTo>
                    <a:pt x="3081223" y="1443393"/>
                  </a:lnTo>
                  <a:lnTo>
                    <a:pt x="3081223" y="1163980"/>
                  </a:lnTo>
                  <a:close/>
                </a:path>
                <a:path w="6187440" h="3378834">
                  <a:moveTo>
                    <a:pt x="4302049" y="1885213"/>
                  </a:moveTo>
                  <a:lnTo>
                    <a:pt x="4081754" y="1639785"/>
                  </a:lnTo>
                  <a:lnTo>
                    <a:pt x="3861460" y="1885213"/>
                  </a:lnTo>
                  <a:lnTo>
                    <a:pt x="3641179" y="1639785"/>
                  </a:lnTo>
                  <a:lnTo>
                    <a:pt x="3420884" y="1885213"/>
                  </a:lnTo>
                  <a:lnTo>
                    <a:pt x="3200603" y="1639798"/>
                  </a:lnTo>
                  <a:lnTo>
                    <a:pt x="3105708" y="1745513"/>
                  </a:lnTo>
                  <a:lnTo>
                    <a:pt x="3105708" y="2024926"/>
                  </a:lnTo>
                  <a:lnTo>
                    <a:pt x="3200603" y="2130641"/>
                  </a:lnTo>
                  <a:lnTo>
                    <a:pt x="3420884" y="1885226"/>
                  </a:lnTo>
                  <a:lnTo>
                    <a:pt x="3641179" y="2130641"/>
                  </a:lnTo>
                  <a:lnTo>
                    <a:pt x="3861460" y="1885226"/>
                  </a:lnTo>
                  <a:lnTo>
                    <a:pt x="4081754" y="2130641"/>
                  </a:lnTo>
                  <a:lnTo>
                    <a:pt x="4302049" y="1885213"/>
                  </a:lnTo>
                  <a:close/>
                </a:path>
                <a:path w="6187440" h="3378834">
                  <a:moveTo>
                    <a:pt x="4302049" y="1303680"/>
                  </a:moveTo>
                  <a:lnTo>
                    <a:pt x="4081754" y="1058252"/>
                  </a:lnTo>
                  <a:lnTo>
                    <a:pt x="3861460" y="1303680"/>
                  </a:lnTo>
                  <a:lnTo>
                    <a:pt x="3641179" y="1058252"/>
                  </a:lnTo>
                  <a:lnTo>
                    <a:pt x="3420884" y="1303680"/>
                  </a:lnTo>
                  <a:lnTo>
                    <a:pt x="3200603" y="1058252"/>
                  </a:lnTo>
                  <a:lnTo>
                    <a:pt x="3105708" y="1163980"/>
                  </a:lnTo>
                  <a:lnTo>
                    <a:pt x="3105708" y="1443393"/>
                  </a:lnTo>
                  <a:lnTo>
                    <a:pt x="3200603" y="1549120"/>
                  </a:lnTo>
                  <a:lnTo>
                    <a:pt x="3420884" y="1303705"/>
                  </a:lnTo>
                  <a:lnTo>
                    <a:pt x="3641179" y="1549107"/>
                  </a:lnTo>
                  <a:lnTo>
                    <a:pt x="3861460" y="1303693"/>
                  </a:lnTo>
                  <a:lnTo>
                    <a:pt x="4081754" y="1549107"/>
                  </a:lnTo>
                  <a:lnTo>
                    <a:pt x="4302049" y="1303680"/>
                  </a:lnTo>
                  <a:close/>
                </a:path>
                <a:path w="6187440" h="3378834">
                  <a:moveTo>
                    <a:pt x="4302049" y="713168"/>
                  </a:moveTo>
                  <a:lnTo>
                    <a:pt x="4081754" y="467741"/>
                  </a:lnTo>
                  <a:lnTo>
                    <a:pt x="3861460" y="713168"/>
                  </a:lnTo>
                  <a:lnTo>
                    <a:pt x="3641179" y="467741"/>
                  </a:lnTo>
                  <a:lnTo>
                    <a:pt x="3420884" y="713168"/>
                  </a:lnTo>
                  <a:lnTo>
                    <a:pt x="3200603" y="467728"/>
                  </a:lnTo>
                  <a:lnTo>
                    <a:pt x="3105708" y="573455"/>
                  </a:lnTo>
                  <a:lnTo>
                    <a:pt x="3105708" y="852868"/>
                  </a:lnTo>
                  <a:lnTo>
                    <a:pt x="3200603" y="958596"/>
                  </a:lnTo>
                  <a:lnTo>
                    <a:pt x="3420884" y="713181"/>
                  </a:lnTo>
                  <a:lnTo>
                    <a:pt x="3641179" y="958596"/>
                  </a:lnTo>
                  <a:lnTo>
                    <a:pt x="3861460" y="713181"/>
                  </a:lnTo>
                  <a:lnTo>
                    <a:pt x="4081754" y="958596"/>
                  </a:lnTo>
                  <a:lnTo>
                    <a:pt x="4302049" y="713168"/>
                  </a:lnTo>
                  <a:close/>
                </a:path>
                <a:path w="6187440" h="3378834">
                  <a:moveTo>
                    <a:pt x="4302049" y="124472"/>
                  </a:moveTo>
                  <a:lnTo>
                    <a:pt x="4190327" y="0"/>
                  </a:lnTo>
                  <a:lnTo>
                    <a:pt x="3973182" y="0"/>
                  </a:lnTo>
                  <a:lnTo>
                    <a:pt x="3861460" y="124472"/>
                  </a:lnTo>
                  <a:lnTo>
                    <a:pt x="3749751" y="0"/>
                  </a:lnTo>
                  <a:lnTo>
                    <a:pt x="3532606" y="0"/>
                  </a:lnTo>
                  <a:lnTo>
                    <a:pt x="3420884" y="124472"/>
                  </a:lnTo>
                  <a:lnTo>
                    <a:pt x="3309175" y="0"/>
                  </a:lnTo>
                  <a:lnTo>
                    <a:pt x="3105708" y="0"/>
                  </a:lnTo>
                  <a:lnTo>
                    <a:pt x="3105708" y="264172"/>
                  </a:lnTo>
                  <a:lnTo>
                    <a:pt x="3200603" y="369900"/>
                  </a:lnTo>
                  <a:lnTo>
                    <a:pt x="3420884" y="124485"/>
                  </a:lnTo>
                  <a:lnTo>
                    <a:pt x="3641179" y="369900"/>
                  </a:lnTo>
                  <a:lnTo>
                    <a:pt x="3861460" y="124485"/>
                  </a:lnTo>
                  <a:lnTo>
                    <a:pt x="4081754" y="369900"/>
                  </a:lnTo>
                  <a:lnTo>
                    <a:pt x="4302049" y="124472"/>
                  </a:lnTo>
                  <a:close/>
                </a:path>
                <a:path w="6187440" h="3378834">
                  <a:moveTo>
                    <a:pt x="4742650" y="1885213"/>
                  </a:moveTo>
                  <a:lnTo>
                    <a:pt x="4522355" y="1639785"/>
                  </a:lnTo>
                  <a:lnTo>
                    <a:pt x="4302061" y="1885213"/>
                  </a:lnTo>
                  <a:lnTo>
                    <a:pt x="4522355" y="2130641"/>
                  </a:lnTo>
                  <a:lnTo>
                    <a:pt x="4742650" y="1885213"/>
                  </a:lnTo>
                  <a:close/>
                </a:path>
                <a:path w="6187440" h="3378834">
                  <a:moveTo>
                    <a:pt x="4742650" y="1303680"/>
                  </a:moveTo>
                  <a:lnTo>
                    <a:pt x="4522355" y="1058252"/>
                  </a:lnTo>
                  <a:lnTo>
                    <a:pt x="4302061" y="1303680"/>
                  </a:lnTo>
                  <a:lnTo>
                    <a:pt x="4522355" y="1549107"/>
                  </a:lnTo>
                  <a:lnTo>
                    <a:pt x="4742650" y="1303680"/>
                  </a:lnTo>
                  <a:close/>
                </a:path>
                <a:path w="6187440" h="3378834">
                  <a:moveTo>
                    <a:pt x="4742650" y="713168"/>
                  </a:moveTo>
                  <a:lnTo>
                    <a:pt x="4522355" y="467741"/>
                  </a:lnTo>
                  <a:lnTo>
                    <a:pt x="4302061" y="713168"/>
                  </a:lnTo>
                  <a:lnTo>
                    <a:pt x="4522355" y="958596"/>
                  </a:lnTo>
                  <a:lnTo>
                    <a:pt x="4742650" y="713168"/>
                  </a:lnTo>
                  <a:close/>
                </a:path>
                <a:path w="6187440" h="3378834">
                  <a:moveTo>
                    <a:pt x="4742650" y="124472"/>
                  </a:moveTo>
                  <a:lnTo>
                    <a:pt x="4630928" y="0"/>
                  </a:lnTo>
                  <a:lnTo>
                    <a:pt x="4413783" y="0"/>
                  </a:lnTo>
                  <a:lnTo>
                    <a:pt x="4302061" y="124472"/>
                  </a:lnTo>
                  <a:lnTo>
                    <a:pt x="4522355" y="369900"/>
                  </a:lnTo>
                  <a:lnTo>
                    <a:pt x="4742650" y="124472"/>
                  </a:lnTo>
                  <a:close/>
                </a:path>
                <a:path w="6187440" h="3378834">
                  <a:moveTo>
                    <a:pt x="5623814" y="1303680"/>
                  </a:moveTo>
                  <a:lnTo>
                    <a:pt x="5403520" y="1058252"/>
                  </a:lnTo>
                  <a:lnTo>
                    <a:pt x="5183225" y="1303680"/>
                  </a:lnTo>
                  <a:lnTo>
                    <a:pt x="4962944" y="1058252"/>
                  </a:lnTo>
                  <a:lnTo>
                    <a:pt x="4742650" y="1303680"/>
                  </a:lnTo>
                  <a:lnTo>
                    <a:pt x="4962944" y="1549107"/>
                  </a:lnTo>
                  <a:lnTo>
                    <a:pt x="5183225" y="1303693"/>
                  </a:lnTo>
                  <a:lnTo>
                    <a:pt x="5403520" y="1549107"/>
                  </a:lnTo>
                  <a:lnTo>
                    <a:pt x="5623814" y="1303680"/>
                  </a:lnTo>
                  <a:close/>
                </a:path>
                <a:path w="6187440" h="3378834">
                  <a:moveTo>
                    <a:pt x="5623814" y="713168"/>
                  </a:moveTo>
                  <a:lnTo>
                    <a:pt x="5403520" y="467741"/>
                  </a:lnTo>
                  <a:lnTo>
                    <a:pt x="5183225" y="713168"/>
                  </a:lnTo>
                  <a:lnTo>
                    <a:pt x="4962944" y="467741"/>
                  </a:lnTo>
                  <a:lnTo>
                    <a:pt x="4742650" y="713168"/>
                  </a:lnTo>
                  <a:lnTo>
                    <a:pt x="4962944" y="958596"/>
                  </a:lnTo>
                  <a:lnTo>
                    <a:pt x="5183225" y="713181"/>
                  </a:lnTo>
                  <a:lnTo>
                    <a:pt x="5403520" y="958596"/>
                  </a:lnTo>
                  <a:lnTo>
                    <a:pt x="5623814" y="713168"/>
                  </a:lnTo>
                  <a:close/>
                </a:path>
                <a:path w="6187440" h="3378834">
                  <a:moveTo>
                    <a:pt x="5623814" y="124472"/>
                  </a:moveTo>
                  <a:lnTo>
                    <a:pt x="5512092" y="0"/>
                  </a:lnTo>
                  <a:lnTo>
                    <a:pt x="5294947" y="0"/>
                  </a:lnTo>
                  <a:lnTo>
                    <a:pt x="5183238" y="124460"/>
                  </a:lnTo>
                  <a:lnTo>
                    <a:pt x="5071529" y="0"/>
                  </a:lnTo>
                  <a:lnTo>
                    <a:pt x="4854384" y="0"/>
                  </a:lnTo>
                  <a:lnTo>
                    <a:pt x="4742662" y="124472"/>
                  </a:lnTo>
                  <a:lnTo>
                    <a:pt x="4962957" y="369900"/>
                  </a:lnTo>
                  <a:lnTo>
                    <a:pt x="5183238" y="124498"/>
                  </a:lnTo>
                  <a:lnTo>
                    <a:pt x="5403520" y="369900"/>
                  </a:lnTo>
                  <a:lnTo>
                    <a:pt x="5623814" y="124472"/>
                  </a:lnTo>
                  <a:close/>
                </a:path>
                <a:path w="6187440" h="3378834">
                  <a:moveTo>
                    <a:pt x="6064402" y="1303680"/>
                  </a:moveTo>
                  <a:lnTo>
                    <a:pt x="5844108" y="1058252"/>
                  </a:lnTo>
                  <a:lnTo>
                    <a:pt x="5623814" y="1303680"/>
                  </a:lnTo>
                  <a:lnTo>
                    <a:pt x="5844108" y="1549107"/>
                  </a:lnTo>
                  <a:lnTo>
                    <a:pt x="6064402" y="1303680"/>
                  </a:lnTo>
                  <a:close/>
                </a:path>
                <a:path w="6187440" h="3378834">
                  <a:moveTo>
                    <a:pt x="6064402" y="713168"/>
                  </a:moveTo>
                  <a:lnTo>
                    <a:pt x="5844108" y="467741"/>
                  </a:lnTo>
                  <a:lnTo>
                    <a:pt x="5623814" y="713168"/>
                  </a:lnTo>
                  <a:lnTo>
                    <a:pt x="5844108" y="958596"/>
                  </a:lnTo>
                  <a:lnTo>
                    <a:pt x="6064402" y="713168"/>
                  </a:lnTo>
                  <a:close/>
                </a:path>
                <a:path w="6187440" h="3378834">
                  <a:moveTo>
                    <a:pt x="6064402" y="124472"/>
                  </a:moveTo>
                  <a:lnTo>
                    <a:pt x="5952680" y="0"/>
                  </a:lnTo>
                  <a:lnTo>
                    <a:pt x="5735536" y="0"/>
                  </a:lnTo>
                  <a:lnTo>
                    <a:pt x="5623814" y="124472"/>
                  </a:lnTo>
                  <a:lnTo>
                    <a:pt x="5844108" y="369900"/>
                  </a:lnTo>
                  <a:lnTo>
                    <a:pt x="6064402" y="124472"/>
                  </a:lnTo>
                  <a:close/>
                </a:path>
                <a:path w="6187440" h="3378834">
                  <a:moveTo>
                    <a:pt x="6186932" y="1475308"/>
                  </a:moveTo>
                  <a:lnTo>
                    <a:pt x="6064516" y="1338922"/>
                  </a:lnTo>
                  <a:lnTo>
                    <a:pt x="5844222" y="1584350"/>
                  </a:lnTo>
                  <a:lnTo>
                    <a:pt x="5623903" y="1338922"/>
                  </a:lnTo>
                  <a:lnTo>
                    <a:pt x="5403621" y="1584350"/>
                  </a:lnTo>
                  <a:lnTo>
                    <a:pt x="5183327" y="1338922"/>
                  </a:lnTo>
                  <a:lnTo>
                    <a:pt x="4963033" y="1584350"/>
                  </a:lnTo>
                  <a:lnTo>
                    <a:pt x="4742764" y="1338922"/>
                  </a:lnTo>
                  <a:lnTo>
                    <a:pt x="4522457" y="1584350"/>
                  </a:lnTo>
                  <a:lnTo>
                    <a:pt x="4302163" y="1338922"/>
                  </a:lnTo>
                  <a:lnTo>
                    <a:pt x="4081856" y="1584350"/>
                  </a:lnTo>
                  <a:lnTo>
                    <a:pt x="3861562" y="1338922"/>
                  </a:lnTo>
                  <a:lnTo>
                    <a:pt x="3641267" y="1584350"/>
                  </a:lnTo>
                  <a:lnTo>
                    <a:pt x="3420986" y="1338922"/>
                  </a:lnTo>
                  <a:lnTo>
                    <a:pt x="3200692" y="1584350"/>
                  </a:lnTo>
                  <a:lnTo>
                    <a:pt x="3105696" y="1478521"/>
                  </a:lnTo>
                  <a:lnTo>
                    <a:pt x="3105696" y="1518602"/>
                  </a:lnTo>
                  <a:lnTo>
                    <a:pt x="3200692" y="1624431"/>
                  </a:lnTo>
                  <a:lnTo>
                    <a:pt x="3420986" y="1379004"/>
                  </a:lnTo>
                  <a:lnTo>
                    <a:pt x="3641267" y="1624431"/>
                  </a:lnTo>
                  <a:lnTo>
                    <a:pt x="3861562" y="1379004"/>
                  </a:lnTo>
                  <a:lnTo>
                    <a:pt x="4081856" y="1624431"/>
                  </a:lnTo>
                  <a:lnTo>
                    <a:pt x="4302163" y="1379004"/>
                  </a:lnTo>
                  <a:lnTo>
                    <a:pt x="4522457" y="1624431"/>
                  </a:lnTo>
                  <a:lnTo>
                    <a:pt x="4742764" y="1379004"/>
                  </a:lnTo>
                  <a:lnTo>
                    <a:pt x="4963033" y="1624431"/>
                  </a:lnTo>
                  <a:lnTo>
                    <a:pt x="5183327" y="1379004"/>
                  </a:lnTo>
                  <a:lnTo>
                    <a:pt x="5403621" y="1624431"/>
                  </a:lnTo>
                  <a:lnTo>
                    <a:pt x="5623903" y="1379004"/>
                  </a:lnTo>
                  <a:lnTo>
                    <a:pt x="5844222" y="1624431"/>
                  </a:lnTo>
                  <a:lnTo>
                    <a:pt x="6064516" y="1379004"/>
                  </a:lnTo>
                  <a:lnTo>
                    <a:pt x="6186932" y="1515389"/>
                  </a:lnTo>
                  <a:lnTo>
                    <a:pt x="6186932" y="1475308"/>
                  </a:lnTo>
                  <a:close/>
                </a:path>
                <a:path w="6187440" h="3378834">
                  <a:moveTo>
                    <a:pt x="6186932" y="1167193"/>
                  </a:moveTo>
                  <a:lnTo>
                    <a:pt x="6064415" y="1303693"/>
                  </a:lnTo>
                  <a:lnTo>
                    <a:pt x="6186932" y="1440192"/>
                  </a:lnTo>
                  <a:lnTo>
                    <a:pt x="6186932" y="1167193"/>
                  </a:lnTo>
                  <a:close/>
                </a:path>
                <a:path w="6187440" h="3378834">
                  <a:moveTo>
                    <a:pt x="6186932" y="884796"/>
                  </a:moveTo>
                  <a:lnTo>
                    <a:pt x="6064516" y="748411"/>
                  </a:lnTo>
                  <a:lnTo>
                    <a:pt x="5844222" y="993838"/>
                  </a:lnTo>
                  <a:lnTo>
                    <a:pt x="5623903" y="748411"/>
                  </a:lnTo>
                  <a:lnTo>
                    <a:pt x="5403621" y="993838"/>
                  </a:lnTo>
                  <a:lnTo>
                    <a:pt x="5183327" y="748411"/>
                  </a:lnTo>
                  <a:lnTo>
                    <a:pt x="4963033" y="993838"/>
                  </a:lnTo>
                  <a:lnTo>
                    <a:pt x="4742764" y="748411"/>
                  </a:lnTo>
                  <a:lnTo>
                    <a:pt x="4522457" y="993838"/>
                  </a:lnTo>
                  <a:lnTo>
                    <a:pt x="4302163" y="748411"/>
                  </a:lnTo>
                  <a:lnTo>
                    <a:pt x="4081856" y="993838"/>
                  </a:lnTo>
                  <a:lnTo>
                    <a:pt x="3861562" y="748411"/>
                  </a:lnTo>
                  <a:lnTo>
                    <a:pt x="3641267" y="993838"/>
                  </a:lnTo>
                  <a:lnTo>
                    <a:pt x="3420986" y="748411"/>
                  </a:lnTo>
                  <a:lnTo>
                    <a:pt x="3200692" y="993838"/>
                  </a:lnTo>
                  <a:lnTo>
                    <a:pt x="3105696" y="888009"/>
                  </a:lnTo>
                  <a:lnTo>
                    <a:pt x="3105696" y="928090"/>
                  </a:lnTo>
                  <a:lnTo>
                    <a:pt x="3200692" y="1033919"/>
                  </a:lnTo>
                  <a:lnTo>
                    <a:pt x="3420986" y="788492"/>
                  </a:lnTo>
                  <a:lnTo>
                    <a:pt x="3641267" y="1033932"/>
                  </a:lnTo>
                  <a:lnTo>
                    <a:pt x="3861562" y="788492"/>
                  </a:lnTo>
                  <a:lnTo>
                    <a:pt x="4081856" y="1033932"/>
                  </a:lnTo>
                  <a:lnTo>
                    <a:pt x="4302163" y="788492"/>
                  </a:lnTo>
                  <a:lnTo>
                    <a:pt x="4522457" y="1033932"/>
                  </a:lnTo>
                  <a:lnTo>
                    <a:pt x="4742764" y="788492"/>
                  </a:lnTo>
                  <a:lnTo>
                    <a:pt x="4963033" y="1033919"/>
                  </a:lnTo>
                  <a:lnTo>
                    <a:pt x="5183327" y="788492"/>
                  </a:lnTo>
                  <a:lnTo>
                    <a:pt x="5403621" y="1033932"/>
                  </a:lnTo>
                  <a:lnTo>
                    <a:pt x="5623903" y="788492"/>
                  </a:lnTo>
                  <a:lnTo>
                    <a:pt x="5844222" y="1033932"/>
                  </a:lnTo>
                  <a:lnTo>
                    <a:pt x="6064516" y="788492"/>
                  </a:lnTo>
                  <a:lnTo>
                    <a:pt x="6186932" y="924890"/>
                  </a:lnTo>
                  <a:lnTo>
                    <a:pt x="6186932" y="884796"/>
                  </a:lnTo>
                  <a:close/>
                </a:path>
                <a:path w="6187440" h="3378834">
                  <a:moveTo>
                    <a:pt x="6186932" y="576668"/>
                  </a:moveTo>
                  <a:lnTo>
                    <a:pt x="6064415" y="713168"/>
                  </a:lnTo>
                  <a:lnTo>
                    <a:pt x="6186932" y="849668"/>
                  </a:lnTo>
                  <a:lnTo>
                    <a:pt x="6186932" y="576668"/>
                  </a:lnTo>
                  <a:close/>
                </a:path>
                <a:path w="6187440" h="3378834">
                  <a:moveTo>
                    <a:pt x="6186932" y="296100"/>
                  </a:moveTo>
                  <a:lnTo>
                    <a:pt x="6064516" y="159715"/>
                  </a:lnTo>
                  <a:lnTo>
                    <a:pt x="5844222" y="405142"/>
                  </a:lnTo>
                  <a:lnTo>
                    <a:pt x="5623903" y="159715"/>
                  </a:lnTo>
                  <a:lnTo>
                    <a:pt x="5403621" y="405142"/>
                  </a:lnTo>
                  <a:lnTo>
                    <a:pt x="5183327" y="159715"/>
                  </a:lnTo>
                  <a:lnTo>
                    <a:pt x="4963033" y="405142"/>
                  </a:lnTo>
                  <a:lnTo>
                    <a:pt x="4742764" y="159715"/>
                  </a:lnTo>
                  <a:lnTo>
                    <a:pt x="4522457" y="405142"/>
                  </a:lnTo>
                  <a:lnTo>
                    <a:pt x="4302163" y="159715"/>
                  </a:lnTo>
                  <a:lnTo>
                    <a:pt x="4081856" y="405142"/>
                  </a:lnTo>
                  <a:lnTo>
                    <a:pt x="3861562" y="159715"/>
                  </a:lnTo>
                  <a:lnTo>
                    <a:pt x="3641267" y="405142"/>
                  </a:lnTo>
                  <a:lnTo>
                    <a:pt x="3420986" y="159715"/>
                  </a:lnTo>
                  <a:lnTo>
                    <a:pt x="3200692" y="405142"/>
                  </a:lnTo>
                  <a:lnTo>
                    <a:pt x="3105696" y="299313"/>
                  </a:lnTo>
                  <a:lnTo>
                    <a:pt x="3105696" y="339394"/>
                  </a:lnTo>
                  <a:lnTo>
                    <a:pt x="3200692" y="445223"/>
                  </a:lnTo>
                  <a:lnTo>
                    <a:pt x="3420986" y="199796"/>
                  </a:lnTo>
                  <a:lnTo>
                    <a:pt x="3641267" y="445223"/>
                  </a:lnTo>
                  <a:lnTo>
                    <a:pt x="3861562" y="199796"/>
                  </a:lnTo>
                  <a:lnTo>
                    <a:pt x="4081856" y="445223"/>
                  </a:lnTo>
                  <a:lnTo>
                    <a:pt x="4302163" y="199796"/>
                  </a:lnTo>
                  <a:lnTo>
                    <a:pt x="4522457" y="445223"/>
                  </a:lnTo>
                  <a:lnTo>
                    <a:pt x="4742764" y="199796"/>
                  </a:lnTo>
                  <a:lnTo>
                    <a:pt x="4963033" y="445223"/>
                  </a:lnTo>
                  <a:lnTo>
                    <a:pt x="5183327" y="199796"/>
                  </a:lnTo>
                  <a:lnTo>
                    <a:pt x="5403621" y="445223"/>
                  </a:lnTo>
                  <a:lnTo>
                    <a:pt x="5623903" y="199796"/>
                  </a:lnTo>
                  <a:lnTo>
                    <a:pt x="5844222" y="445223"/>
                  </a:lnTo>
                  <a:lnTo>
                    <a:pt x="6064516" y="199796"/>
                  </a:lnTo>
                  <a:lnTo>
                    <a:pt x="6186932" y="336181"/>
                  </a:lnTo>
                  <a:lnTo>
                    <a:pt x="6186932" y="296100"/>
                  </a:lnTo>
                  <a:close/>
                </a:path>
                <a:path w="6187440" h="3378834">
                  <a:moveTo>
                    <a:pt x="6186932" y="0"/>
                  </a:moveTo>
                  <a:lnTo>
                    <a:pt x="6176137" y="0"/>
                  </a:lnTo>
                  <a:lnTo>
                    <a:pt x="6064415" y="124472"/>
                  </a:lnTo>
                  <a:lnTo>
                    <a:pt x="6186932" y="260972"/>
                  </a:lnTo>
                  <a:lnTo>
                    <a:pt x="6186932" y="0"/>
                  </a:lnTo>
                  <a:close/>
                </a:path>
              </a:pathLst>
            </a:custGeom>
            <a:solidFill>
              <a:srgbClr val="8AA1AD">
                <a:alpha val="3999"/>
              </a:srgbClr>
            </a:solidFill>
          </p:spPr>
          <p:txBody>
            <a:bodyPr wrap="square" lIns="0" tIns="0" rIns="0" bIns="0" rtlCol="0"/>
            <a:lstStyle/>
            <a:p>
              <a:endParaRPr sz="1403"/>
            </a:p>
          </p:txBody>
        </p:sp>
        <p:sp>
          <p:nvSpPr>
            <p:cNvPr id="6" name="object 6"/>
            <p:cNvSpPr/>
            <p:nvPr/>
          </p:nvSpPr>
          <p:spPr>
            <a:xfrm>
              <a:off x="0" y="19062"/>
              <a:ext cx="12168505" cy="6795134"/>
            </a:xfrm>
            <a:custGeom>
              <a:avLst/>
              <a:gdLst/>
              <a:ahLst/>
              <a:cxnLst/>
              <a:rect l="l" t="t" r="r" b="b"/>
              <a:pathLst>
                <a:path w="12168505" h="6795134">
                  <a:moveTo>
                    <a:pt x="293331" y="0"/>
                  </a:moveTo>
                  <a:lnTo>
                    <a:pt x="257352" y="0"/>
                  </a:lnTo>
                  <a:lnTo>
                    <a:pt x="212407" y="50076"/>
                  </a:lnTo>
                  <a:lnTo>
                    <a:pt x="167462" y="0"/>
                  </a:lnTo>
                  <a:lnTo>
                    <a:pt x="131483" y="0"/>
                  </a:lnTo>
                  <a:lnTo>
                    <a:pt x="212407" y="90157"/>
                  </a:lnTo>
                  <a:lnTo>
                    <a:pt x="248386" y="50076"/>
                  </a:lnTo>
                  <a:lnTo>
                    <a:pt x="293331" y="0"/>
                  </a:lnTo>
                  <a:close/>
                </a:path>
                <a:path w="12168505" h="6795134">
                  <a:moveTo>
                    <a:pt x="650786" y="124460"/>
                  </a:moveTo>
                  <a:lnTo>
                    <a:pt x="539076" y="0"/>
                  </a:lnTo>
                  <a:lnTo>
                    <a:pt x="321919" y="0"/>
                  </a:lnTo>
                  <a:lnTo>
                    <a:pt x="210210" y="124460"/>
                  </a:lnTo>
                  <a:lnTo>
                    <a:pt x="98501" y="0"/>
                  </a:lnTo>
                  <a:lnTo>
                    <a:pt x="0" y="0"/>
                  </a:lnTo>
                  <a:lnTo>
                    <a:pt x="0" y="358673"/>
                  </a:lnTo>
                  <a:lnTo>
                    <a:pt x="210210" y="124472"/>
                  </a:lnTo>
                  <a:lnTo>
                    <a:pt x="430504" y="369887"/>
                  </a:lnTo>
                  <a:lnTo>
                    <a:pt x="650786" y="124460"/>
                  </a:lnTo>
                  <a:close/>
                </a:path>
                <a:path w="12168505" h="6795134">
                  <a:moveTo>
                    <a:pt x="650798" y="3057906"/>
                  </a:moveTo>
                  <a:lnTo>
                    <a:pt x="430504" y="2812478"/>
                  </a:lnTo>
                  <a:lnTo>
                    <a:pt x="210210" y="3057906"/>
                  </a:lnTo>
                  <a:lnTo>
                    <a:pt x="0" y="2823680"/>
                  </a:lnTo>
                  <a:lnTo>
                    <a:pt x="0" y="3292132"/>
                  </a:lnTo>
                  <a:lnTo>
                    <a:pt x="210210" y="3057931"/>
                  </a:lnTo>
                  <a:lnTo>
                    <a:pt x="430504" y="3303333"/>
                  </a:lnTo>
                  <a:lnTo>
                    <a:pt x="650798" y="3057906"/>
                  </a:lnTo>
                  <a:close/>
                </a:path>
                <a:path w="12168505" h="6795134">
                  <a:moveTo>
                    <a:pt x="650798" y="2475712"/>
                  </a:moveTo>
                  <a:lnTo>
                    <a:pt x="430504" y="2230285"/>
                  </a:lnTo>
                  <a:lnTo>
                    <a:pt x="210210" y="2475712"/>
                  </a:lnTo>
                  <a:lnTo>
                    <a:pt x="0" y="2241512"/>
                  </a:lnTo>
                  <a:lnTo>
                    <a:pt x="0" y="2709926"/>
                  </a:lnTo>
                  <a:lnTo>
                    <a:pt x="210210" y="2475725"/>
                  </a:lnTo>
                  <a:lnTo>
                    <a:pt x="430504" y="2721140"/>
                  </a:lnTo>
                  <a:lnTo>
                    <a:pt x="650798" y="2475712"/>
                  </a:lnTo>
                  <a:close/>
                </a:path>
                <a:path w="12168505" h="6795134">
                  <a:moveTo>
                    <a:pt x="650798" y="1885200"/>
                  </a:moveTo>
                  <a:lnTo>
                    <a:pt x="430504" y="1639773"/>
                  </a:lnTo>
                  <a:lnTo>
                    <a:pt x="210223" y="1885188"/>
                  </a:lnTo>
                  <a:lnTo>
                    <a:pt x="0" y="1650987"/>
                  </a:lnTo>
                  <a:lnTo>
                    <a:pt x="0" y="2119426"/>
                  </a:lnTo>
                  <a:lnTo>
                    <a:pt x="210210" y="1885213"/>
                  </a:lnTo>
                  <a:lnTo>
                    <a:pt x="430504" y="2130628"/>
                  </a:lnTo>
                  <a:lnTo>
                    <a:pt x="650798" y="1885200"/>
                  </a:lnTo>
                  <a:close/>
                </a:path>
                <a:path w="12168505" h="6795134">
                  <a:moveTo>
                    <a:pt x="650798" y="1303667"/>
                  </a:moveTo>
                  <a:lnTo>
                    <a:pt x="430504" y="1058240"/>
                  </a:lnTo>
                  <a:lnTo>
                    <a:pt x="210210" y="1303667"/>
                  </a:lnTo>
                  <a:lnTo>
                    <a:pt x="0" y="1069441"/>
                  </a:lnTo>
                  <a:lnTo>
                    <a:pt x="0" y="1537893"/>
                  </a:lnTo>
                  <a:lnTo>
                    <a:pt x="210210" y="1303680"/>
                  </a:lnTo>
                  <a:lnTo>
                    <a:pt x="430504" y="1549095"/>
                  </a:lnTo>
                  <a:lnTo>
                    <a:pt x="650798" y="1303667"/>
                  </a:lnTo>
                  <a:close/>
                </a:path>
                <a:path w="12168505" h="6795134">
                  <a:moveTo>
                    <a:pt x="650798" y="713155"/>
                  </a:moveTo>
                  <a:lnTo>
                    <a:pt x="430504" y="467728"/>
                  </a:lnTo>
                  <a:lnTo>
                    <a:pt x="210223" y="713143"/>
                  </a:lnTo>
                  <a:lnTo>
                    <a:pt x="0" y="478942"/>
                  </a:lnTo>
                  <a:lnTo>
                    <a:pt x="0" y="947369"/>
                  </a:lnTo>
                  <a:lnTo>
                    <a:pt x="210210" y="713168"/>
                  </a:lnTo>
                  <a:lnTo>
                    <a:pt x="430504" y="958583"/>
                  </a:lnTo>
                  <a:lnTo>
                    <a:pt x="650798" y="713155"/>
                  </a:lnTo>
                  <a:close/>
                </a:path>
                <a:path w="12168505" h="6795134">
                  <a:moveTo>
                    <a:pt x="733920" y="0"/>
                  </a:moveTo>
                  <a:lnTo>
                    <a:pt x="697928" y="0"/>
                  </a:lnTo>
                  <a:lnTo>
                    <a:pt x="652983" y="50076"/>
                  </a:lnTo>
                  <a:lnTo>
                    <a:pt x="608037" y="0"/>
                  </a:lnTo>
                  <a:lnTo>
                    <a:pt x="572058" y="0"/>
                  </a:lnTo>
                  <a:lnTo>
                    <a:pt x="652983" y="90170"/>
                  </a:lnTo>
                  <a:lnTo>
                    <a:pt x="688975" y="50076"/>
                  </a:lnTo>
                  <a:lnTo>
                    <a:pt x="733920" y="0"/>
                  </a:lnTo>
                  <a:close/>
                </a:path>
                <a:path w="12168505" h="6795134">
                  <a:moveTo>
                    <a:pt x="1091387" y="3057906"/>
                  </a:moveTo>
                  <a:lnTo>
                    <a:pt x="871093" y="2812478"/>
                  </a:lnTo>
                  <a:lnTo>
                    <a:pt x="650798" y="3057906"/>
                  </a:lnTo>
                  <a:lnTo>
                    <a:pt x="871093" y="3303333"/>
                  </a:lnTo>
                  <a:lnTo>
                    <a:pt x="1091387" y="3057906"/>
                  </a:lnTo>
                  <a:close/>
                </a:path>
                <a:path w="12168505" h="6795134">
                  <a:moveTo>
                    <a:pt x="1091387" y="2475712"/>
                  </a:moveTo>
                  <a:lnTo>
                    <a:pt x="871093" y="2230285"/>
                  </a:lnTo>
                  <a:lnTo>
                    <a:pt x="650798" y="2475712"/>
                  </a:lnTo>
                  <a:lnTo>
                    <a:pt x="871093" y="2721140"/>
                  </a:lnTo>
                  <a:lnTo>
                    <a:pt x="1091387" y="2475712"/>
                  </a:lnTo>
                  <a:close/>
                </a:path>
                <a:path w="12168505" h="6795134">
                  <a:moveTo>
                    <a:pt x="1091387" y="1885200"/>
                  </a:moveTo>
                  <a:lnTo>
                    <a:pt x="871093" y="1639773"/>
                  </a:lnTo>
                  <a:lnTo>
                    <a:pt x="650798" y="1885200"/>
                  </a:lnTo>
                  <a:lnTo>
                    <a:pt x="871093" y="2130628"/>
                  </a:lnTo>
                  <a:lnTo>
                    <a:pt x="1091387" y="1885200"/>
                  </a:lnTo>
                  <a:close/>
                </a:path>
                <a:path w="12168505" h="6795134">
                  <a:moveTo>
                    <a:pt x="1091387" y="1303667"/>
                  </a:moveTo>
                  <a:lnTo>
                    <a:pt x="871093" y="1058240"/>
                  </a:lnTo>
                  <a:lnTo>
                    <a:pt x="650798" y="1303667"/>
                  </a:lnTo>
                  <a:lnTo>
                    <a:pt x="871093" y="1549095"/>
                  </a:lnTo>
                  <a:lnTo>
                    <a:pt x="1091387" y="1303667"/>
                  </a:lnTo>
                  <a:close/>
                </a:path>
                <a:path w="12168505" h="6795134">
                  <a:moveTo>
                    <a:pt x="1091387" y="713155"/>
                  </a:moveTo>
                  <a:lnTo>
                    <a:pt x="871093" y="467728"/>
                  </a:lnTo>
                  <a:lnTo>
                    <a:pt x="650798" y="713155"/>
                  </a:lnTo>
                  <a:lnTo>
                    <a:pt x="871093" y="958583"/>
                  </a:lnTo>
                  <a:lnTo>
                    <a:pt x="1091387" y="713155"/>
                  </a:lnTo>
                  <a:close/>
                </a:path>
                <a:path w="12168505" h="6795134">
                  <a:moveTo>
                    <a:pt x="1091387" y="124460"/>
                  </a:moveTo>
                  <a:lnTo>
                    <a:pt x="979678" y="0"/>
                  </a:lnTo>
                  <a:lnTo>
                    <a:pt x="762520" y="0"/>
                  </a:lnTo>
                  <a:lnTo>
                    <a:pt x="650811" y="124460"/>
                  </a:lnTo>
                  <a:lnTo>
                    <a:pt x="871105" y="369887"/>
                  </a:lnTo>
                  <a:lnTo>
                    <a:pt x="1091387" y="124460"/>
                  </a:lnTo>
                  <a:close/>
                </a:path>
                <a:path w="12168505" h="6795134">
                  <a:moveTo>
                    <a:pt x="1174508" y="0"/>
                  </a:moveTo>
                  <a:lnTo>
                    <a:pt x="1138516" y="0"/>
                  </a:lnTo>
                  <a:lnTo>
                    <a:pt x="1093571" y="50076"/>
                  </a:lnTo>
                  <a:lnTo>
                    <a:pt x="1048626" y="0"/>
                  </a:lnTo>
                  <a:lnTo>
                    <a:pt x="1012634" y="0"/>
                  </a:lnTo>
                  <a:lnTo>
                    <a:pt x="1093571" y="90170"/>
                  </a:lnTo>
                  <a:lnTo>
                    <a:pt x="1129563" y="50076"/>
                  </a:lnTo>
                  <a:lnTo>
                    <a:pt x="1174508" y="0"/>
                  </a:lnTo>
                  <a:close/>
                </a:path>
                <a:path w="12168505" h="6795134">
                  <a:moveTo>
                    <a:pt x="1531975" y="124460"/>
                  </a:moveTo>
                  <a:lnTo>
                    <a:pt x="1420266" y="0"/>
                  </a:lnTo>
                  <a:lnTo>
                    <a:pt x="1203109" y="0"/>
                  </a:lnTo>
                  <a:lnTo>
                    <a:pt x="1091399" y="124460"/>
                  </a:lnTo>
                  <a:lnTo>
                    <a:pt x="1311694" y="369887"/>
                  </a:lnTo>
                  <a:lnTo>
                    <a:pt x="1531975" y="124460"/>
                  </a:lnTo>
                  <a:close/>
                </a:path>
                <a:path w="12168505" h="6795134">
                  <a:moveTo>
                    <a:pt x="1531988" y="3057906"/>
                  </a:moveTo>
                  <a:lnTo>
                    <a:pt x="1311694" y="2812478"/>
                  </a:lnTo>
                  <a:lnTo>
                    <a:pt x="1091399" y="3057906"/>
                  </a:lnTo>
                  <a:lnTo>
                    <a:pt x="1311694" y="3303333"/>
                  </a:lnTo>
                  <a:lnTo>
                    <a:pt x="1531988" y="3057906"/>
                  </a:lnTo>
                  <a:close/>
                </a:path>
                <a:path w="12168505" h="6795134">
                  <a:moveTo>
                    <a:pt x="1531988" y="2475712"/>
                  </a:moveTo>
                  <a:lnTo>
                    <a:pt x="1311694" y="2230285"/>
                  </a:lnTo>
                  <a:lnTo>
                    <a:pt x="1091399" y="2475712"/>
                  </a:lnTo>
                  <a:lnTo>
                    <a:pt x="1311694" y="2721140"/>
                  </a:lnTo>
                  <a:lnTo>
                    <a:pt x="1531988" y="2475712"/>
                  </a:lnTo>
                  <a:close/>
                </a:path>
                <a:path w="12168505" h="6795134">
                  <a:moveTo>
                    <a:pt x="1531988" y="1885200"/>
                  </a:moveTo>
                  <a:lnTo>
                    <a:pt x="1311694" y="1639773"/>
                  </a:lnTo>
                  <a:lnTo>
                    <a:pt x="1091399" y="1885200"/>
                  </a:lnTo>
                  <a:lnTo>
                    <a:pt x="1311694" y="2130628"/>
                  </a:lnTo>
                  <a:lnTo>
                    <a:pt x="1531988" y="1885200"/>
                  </a:lnTo>
                  <a:close/>
                </a:path>
                <a:path w="12168505" h="6795134">
                  <a:moveTo>
                    <a:pt x="1531988" y="1303667"/>
                  </a:moveTo>
                  <a:lnTo>
                    <a:pt x="1311694" y="1058240"/>
                  </a:lnTo>
                  <a:lnTo>
                    <a:pt x="1091399" y="1303667"/>
                  </a:lnTo>
                  <a:lnTo>
                    <a:pt x="1311694" y="1549095"/>
                  </a:lnTo>
                  <a:lnTo>
                    <a:pt x="1531988" y="1303667"/>
                  </a:lnTo>
                  <a:close/>
                </a:path>
                <a:path w="12168505" h="6795134">
                  <a:moveTo>
                    <a:pt x="1531988" y="713155"/>
                  </a:moveTo>
                  <a:lnTo>
                    <a:pt x="1311694" y="467728"/>
                  </a:lnTo>
                  <a:lnTo>
                    <a:pt x="1091399" y="713155"/>
                  </a:lnTo>
                  <a:lnTo>
                    <a:pt x="1311694" y="958583"/>
                  </a:lnTo>
                  <a:lnTo>
                    <a:pt x="1531988" y="713155"/>
                  </a:lnTo>
                  <a:close/>
                </a:path>
                <a:path w="12168505" h="6795134">
                  <a:moveTo>
                    <a:pt x="1615097" y="0"/>
                  </a:moveTo>
                  <a:lnTo>
                    <a:pt x="1579105" y="0"/>
                  </a:lnTo>
                  <a:lnTo>
                    <a:pt x="1534160" y="50076"/>
                  </a:lnTo>
                  <a:lnTo>
                    <a:pt x="1489214" y="0"/>
                  </a:lnTo>
                  <a:lnTo>
                    <a:pt x="1453222" y="0"/>
                  </a:lnTo>
                  <a:lnTo>
                    <a:pt x="1534160" y="90170"/>
                  </a:lnTo>
                  <a:lnTo>
                    <a:pt x="1570151" y="50076"/>
                  </a:lnTo>
                  <a:lnTo>
                    <a:pt x="1615097" y="0"/>
                  </a:lnTo>
                  <a:close/>
                </a:path>
                <a:path w="12168505" h="6795134">
                  <a:moveTo>
                    <a:pt x="1972564" y="124460"/>
                  </a:moveTo>
                  <a:lnTo>
                    <a:pt x="1860854" y="0"/>
                  </a:lnTo>
                  <a:lnTo>
                    <a:pt x="1643697" y="0"/>
                  </a:lnTo>
                  <a:lnTo>
                    <a:pt x="1531988" y="124460"/>
                  </a:lnTo>
                  <a:lnTo>
                    <a:pt x="1752282" y="369887"/>
                  </a:lnTo>
                  <a:lnTo>
                    <a:pt x="1972564" y="124460"/>
                  </a:lnTo>
                  <a:close/>
                </a:path>
                <a:path w="12168505" h="6795134">
                  <a:moveTo>
                    <a:pt x="2055672" y="0"/>
                  </a:moveTo>
                  <a:lnTo>
                    <a:pt x="2019693" y="0"/>
                  </a:lnTo>
                  <a:lnTo>
                    <a:pt x="1974748" y="50076"/>
                  </a:lnTo>
                  <a:lnTo>
                    <a:pt x="1929803" y="0"/>
                  </a:lnTo>
                  <a:lnTo>
                    <a:pt x="1893824" y="0"/>
                  </a:lnTo>
                  <a:lnTo>
                    <a:pt x="1974748" y="90157"/>
                  </a:lnTo>
                  <a:lnTo>
                    <a:pt x="2010727" y="50076"/>
                  </a:lnTo>
                  <a:lnTo>
                    <a:pt x="2055672" y="0"/>
                  </a:lnTo>
                  <a:close/>
                </a:path>
                <a:path w="12168505" h="6795134">
                  <a:moveTo>
                    <a:pt x="2413139" y="124460"/>
                  </a:moveTo>
                  <a:lnTo>
                    <a:pt x="2301430" y="0"/>
                  </a:lnTo>
                  <a:lnTo>
                    <a:pt x="2084273" y="0"/>
                  </a:lnTo>
                  <a:lnTo>
                    <a:pt x="1972564" y="124460"/>
                  </a:lnTo>
                  <a:lnTo>
                    <a:pt x="2192858" y="369887"/>
                  </a:lnTo>
                  <a:lnTo>
                    <a:pt x="2413139" y="124460"/>
                  </a:lnTo>
                  <a:close/>
                </a:path>
                <a:path w="12168505" h="6795134">
                  <a:moveTo>
                    <a:pt x="2496261" y="0"/>
                  </a:moveTo>
                  <a:lnTo>
                    <a:pt x="2460282" y="0"/>
                  </a:lnTo>
                  <a:lnTo>
                    <a:pt x="2415336" y="50076"/>
                  </a:lnTo>
                  <a:lnTo>
                    <a:pt x="2370391" y="0"/>
                  </a:lnTo>
                  <a:lnTo>
                    <a:pt x="2334399" y="0"/>
                  </a:lnTo>
                  <a:lnTo>
                    <a:pt x="2415336" y="90170"/>
                  </a:lnTo>
                  <a:lnTo>
                    <a:pt x="2451316" y="50076"/>
                  </a:lnTo>
                  <a:lnTo>
                    <a:pt x="2496261" y="0"/>
                  </a:lnTo>
                  <a:close/>
                </a:path>
                <a:path w="12168505" h="6795134">
                  <a:moveTo>
                    <a:pt x="2853728" y="3057906"/>
                  </a:moveTo>
                  <a:lnTo>
                    <a:pt x="2633434" y="2812478"/>
                  </a:lnTo>
                  <a:lnTo>
                    <a:pt x="2413139" y="3057906"/>
                  </a:lnTo>
                  <a:lnTo>
                    <a:pt x="2192858" y="2812478"/>
                  </a:lnTo>
                  <a:lnTo>
                    <a:pt x="1972564" y="3057906"/>
                  </a:lnTo>
                  <a:lnTo>
                    <a:pt x="1752282" y="2812478"/>
                  </a:lnTo>
                  <a:lnTo>
                    <a:pt x="1531988" y="3057906"/>
                  </a:lnTo>
                  <a:lnTo>
                    <a:pt x="1752282" y="3303333"/>
                  </a:lnTo>
                  <a:lnTo>
                    <a:pt x="1972564" y="3057918"/>
                  </a:lnTo>
                  <a:lnTo>
                    <a:pt x="2192858" y="3303333"/>
                  </a:lnTo>
                  <a:lnTo>
                    <a:pt x="2413139" y="3057918"/>
                  </a:lnTo>
                  <a:lnTo>
                    <a:pt x="2633434" y="3303333"/>
                  </a:lnTo>
                  <a:lnTo>
                    <a:pt x="2853728" y="3057906"/>
                  </a:lnTo>
                  <a:close/>
                </a:path>
                <a:path w="12168505" h="6795134">
                  <a:moveTo>
                    <a:pt x="2853728" y="2475712"/>
                  </a:moveTo>
                  <a:lnTo>
                    <a:pt x="2633434" y="2230285"/>
                  </a:lnTo>
                  <a:lnTo>
                    <a:pt x="2413139" y="2475712"/>
                  </a:lnTo>
                  <a:lnTo>
                    <a:pt x="2192858" y="2230285"/>
                  </a:lnTo>
                  <a:lnTo>
                    <a:pt x="1972564" y="2475712"/>
                  </a:lnTo>
                  <a:lnTo>
                    <a:pt x="1752282" y="2230285"/>
                  </a:lnTo>
                  <a:lnTo>
                    <a:pt x="1531988" y="2475712"/>
                  </a:lnTo>
                  <a:lnTo>
                    <a:pt x="1752282" y="2721140"/>
                  </a:lnTo>
                  <a:lnTo>
                    <a:pt x="1972564" y="2475725"/>
                  </a:lnTo>
                  <a:lnTo>
                    <a:pt x="2192858" y="2721140"/>
                  </a:lnTo>
                  <a:lnTo>
                    <a:pt x="2413139" y="2475725"/>
                  </a:lnTo>
                  <a:lnTo>
                    <a:pt x="2633434" y="2721140"/>
                  </a:lnTo>
                  <a:lnTo>
                    <a:pt x="2853728" y="2475712"/>
                  </a:lnTo>
                  <a:close/>
                </a:path>
                <a:path w="12168505" h="6795134">
                  <a:moveTo>
                    <a:pt x="2853728" y="1885200"/>
                  </a:moveTo>
                  <a:lnTo>
                    <a:pt x="2633434" y="1639773"/>
                  </a:lnTo>
                  <a:lnTo>
                    <a:pt x="2413139" y="1885200"/>
                  </a:lnTo>
                  <a:lnTo>
                    <a:pt x="2192858" y="1639773"/>
                  </a:lnTo>
                  <a:lnTo>
                    <a:pt x="1972564" y="1885200"/>
                  </a:lnTo>
                  <a:lnTo>
                    <a:pt x="1752282" y="1639773"/>
                  </a:lnTo>
                  <a:lnTo>
                    <a:pt x="1531988" y="1885200"/>
                  </a:lnTo>
                  <a:lnTo>
                    <a:pt x="1752282" y="2130628"/>
                  </a:lnTo>
                  <a:lnTo>
                    <a:pt x="1972564" y="1885213"/>
                  </a:lnTo>
                  <a:lnTo>
                    <a:pt x="2192858" y="2130628"/>
                  </a:lnTo>
                  <a:lnTo>
                    <a:pt x="2413139" y="1885213"/>
                  </a:lnTo>
                  <a:lnTo>
                    <a:pt x="2633434" y="2130628"/>
                  </a:lnTo>
                  <a:lnTo>
                    <a:pt x="2853728" y="1885200"/>
                  </a:lnTo>
                  <a:close/>
                </a:path>
                <a:path w="12168505" h="6795134">
                  <a:moveTo>
                    <a:pt x="2853728" y="1303667"/>
                  </a:moveTo>
                  <a:lnTo>
                    <a:pt x="2633434" y="1058240"/>
                  </a:lnTo>
                  <a:lnTo>
                    <a:pt x="2413139" y="1303667"/>
                  </a:lnTo>
                  <a:lnTo>
                    <a:pt x="2192858" y="1058240"/>
                  </a:lnTo>
                  <a:lnTo>
                    <a:pt x="1972564" y="1303667"/>
                  </a:lnTo>
                  <a:lnTo>
                    <a:pt x="1752282" y="1058240"/>
                  </a:lnTo>
                  <a:lnTo>
                    <a:pt x="1531988" y="1303667"/>
                  </a:lnTo>
                  <a:lnTo>
                    <a:pt x="1752282" y="1549095"/>
                  </a:lnTo>
                  <a:lnTo>
                    <a:pt x="1972564" y="1303680"/>
                  </a:lnTo>
                  <a:lnTo>
                    <a:pt x="2192858" y="1549095"/>
                  </a:lnTo>
                  <a:lnTo>
                    <a:pt x="2413139" y="1303680"/>
                  </a:lnTo>
                  <a:lnTo>
                    <a:pt x="2633434" y="1549095"/>
                  </a:lnTo>
                  <a:lnTo>
                    <a:pt x="2853728" y="1303667"/>
                  </a:lnTo>
                  <a:close/>
                </a:path>
                <a:path w="12168505" h="6795134">
                  <a:moveTo>
                    <a:pt x="2853728" y="713155"/>
                  </a:moveTo>
                  <a:lnTo>
                    <a:pt x="2633434" y="467728"/>
                  </a:lnTo>
                  <a:lnTo>
                    <a:pt x="2413139" y="713155"/>
                  </a:lnTo>
                  <a:lnTo>
                    <a:pt x="2192858" y="467728"/>
                  </a:lnTo>
                  <a:lnTo>
                    <a:pt x="1972564" y="713155"/>
                  </a:lnTo>
                  <a:lnTo>
                    <a:pt x="1752282" y="467728"/>
                  </a:lnTo>
                  <a:lnTo>
                    <a:pt x="1531988" y="713155"/>
                  </a:lnTo>
                  <a:lnTo>
                    <a:pt x="1752282" y="958583"/>
                  </a:lnTo>
                  <a:lnTo>
                    <a:pt x="1972564" y="713168"/>
                  </a:lnTo>
                  <a:lnTo>
                    <a:pt x="2192858" y="958583"/>
                  </a:lnTo>
                  <a:lnTo>
                    <a:pt x="2413139" y="713168"/>
                  </a:lnTo>
                  <a:lnTo>
                    <a:pt x="2633434" y="958583"/>
                  </a:lnTo>
                  <a:lnTo>
                    <a:pt x="2853728" y="713155"/>
                  </a:lnTo>
                  <a:close/>
                </a:path>
                <a:path w="12168505" h="6795134">
                  <a:moveTo>
                    <a:pt x="2853728" y="124460"/>
                  </a:moveTo>
                  <a:lnTo>
                    <a:pt x="2742019" y="0"/>
                  </a:lnTo>
                  <a:lnTo>
                    <a:pt x="2524861" y="0"/>
                  </a:lnTo>
                  <a:lnTo>
                    <a:pt x="2413152" y="124460"/>
                  </a:lnTo>
                  <a:lnTo>
                    <a:pt x="2633446" y="369887"/>
                  </a:lnTo>
                  <a:lnTo>
                    <a:pt x="2853728" y="124460"/>
                  </a:lnTo>
                  <a:close/>
                </a:path>
                <a:path w="12168505" h="6795134">
                  <a:moveTo>
                    <a:pt x="2936875" y="0"/>
                  </a:moveTo>
                  <a:lnTo>
                    <a:pt x="2900883" y="0"/>
                  </a:lnTo>
                  <a:lnTo>
                    <a:pt x="2855938" y="50076"/>
                  </a:lnTo>
                  <a:lnTo>
                    <a:pt x="2810980" y="0"/>
                  </a:lnTo>
                  <a:lnTo>
                    <a:pt x="2775000" y="0"/>
                  </a:lnTo>
                  <a:lnTo>
                    <a:pt x="2855938" y="90170"/>
                  </a:lnTo>
                  <a:lnTo>
                    <a:pt x="2891929" y="50076"/>
                  </a:lnTo>
                  <a:lnTo>
                    <a:pt x="2936875" y="0"/>
                  </a:lnTo>
                  <a:close/>
                </a:path>
                <a:path w="12168505" h="6795134">
                  <a:moveTo>
                    <a:pt x="2976270" y="2921406"/>
                  </a:moveTo>
                  <a:lnTo>
                    <a:pt x="2853740" y="3057918"/>
                  </a:lnTo>
                  <a:lnTo>
                    <a:pt x="2976270" y="3194431"/>
                  </a:lnTo>
                  <a:lnTo>
                    <a:pt x="2976270" y="2921406"/>
                  </a:lnTo>
                  <a:close/>
                </a:path>
                <a:path w="12168505" h="6795134">
                  <a:moveTo>
                    <a:pt x="2976270" y="2339200"/>
                  </a:moveTo>
                  <a:lnTo>
                    <a:pt x="2853740" y="2475712"/>
                  </a:lnTo>
                  <a:lnTo>
                    <a:pt x="2976270" y="2612225"/>
                  </a:lnTo>
                  <a:lnTo>
                    <a:pt x="2976270" y="2339200"/>
                  </a:lnTo>
                  <a:close/>
                </a:path>
                <a:path w="12168505" h="6795134">
                  <a:moveTo>
                    <a:pt x="2976270" y="1748688"/>
                  </a:moveTo>
                  <a:lnTo>
                    <a:pt x="2853740" y="1885200"/>
                  </a:lnTo>
                  <a:lnTo>
                    <a:pt x="2976270" y="2021713"/>
                  </a:lnTo>
                  <a:lnTo>
                    <a:pt x="2976270" y="1748688"/>
                  </a:lnTo>
                  <a:close/>
                </a:path>
                <a:path w="12168505" h="6795134">
                  <a:moveTo>
                    <a:pt x="2976270" y="1167155"/>
                  </a:moveTo>
                  <a:lnTo>
                    <a:pt x="2853740" y="1303667"/>
                  </a:lnTo>
                  <a:lnTo>
                    <a:pt x="2976270" y="1440180"/>
                  </a:lnTo>
                  <a:lnTo>
                    <a:pt x="2976270" y="1167155"/>
                  </a:lnTo>
                  <a:close/>
                </a:path>
                <a:path w="12168505" h="6795134">
                  <a:moveTo>
                    <a:pt x="2976270" y="576643"/>
                  </a:moveTo>
                  <a:lnTo>
                    <a:pt x="2853740" y="713155"/>
                  </a:lnTo>
                  <a:lnTo>
                    <a:pt x="2976270" y="849668"/>
                  </a:lnTo>
                  <a:lnTo>
                    <a:pt x="2976270" y="576643"/>
                  </a:lnTo>
                  <a:close/>
                </a:path>
                <a:path w="12168505" h="6795134">
                  <a:moveTo>
                    <a:pt x="2976270" y="0"/>
                  </a:moveTo>
                  <a:lnTo>
                    <a:pt x="2965450" y="0"/>
                  </a:lnTo>
                  <a:lnTo>
                    <a:pt x="2853740" y="124460"/>
                  </a:lnTo>
                  <a:lnTo>
                    <a:pt x="2976270" y="260972"/>
                  </a:lnTo>
                  <a:lnTo>
                    <a:pt x="2976270" y="0"/>
                  </a:lnTo>
                  <a:close/>
                </a:path>
                <a:path w="12168505" h="6795134">
                  <a:moveTo>
                    <a:pt x="2976283" y="3229546"/>
                  </a:moveTo>
                  <a:lnTo>
                    <a:pt x="2889834" y="3133242"/>
                  </a:lnTo>
                  <a:lnTo>
                    <a:pt x="2853855" y="3093148"/>
                  </a:lnTo>
                  <a:lnTo>
                    <a:pt x="2633561" y="3338576"/>
                  </a:lnTo>
                  <a:lnTo>
                    <a:pt x="2449245" y="3133242"/>
                  </a:lnTo>
                  <a:lnTo>
                    <a:pt x="2413254" y="3093148"/>
                  </a:lnTo>
                  <a:lnTo>
                    <a:pt x="2192972" y="3338576"/>
                  </a:lnTo>
                  <a:lnTo>
                    <a:pt x="2008657" y="3133242"/>
                  </a:lnTo>
                  <a:lnTo>
                    <a:pt x="1972678" y="3093148"/>
                  </a:lnTo>
                  <a:lnTo>
                    <a:pt x="1752384" y="3338576"/>
                  </a:lnTo>
                  <a:lnTo>
                    <a:pt x="1568081" y="3133242"/>
                  </a:lnTo>
                  <a:lnTo>
                    <a:pt x="1532102" y="3093148"/>
                  </a:lnTo>
                  <a:lnTo>
                    <a:pt x="1311795" y="3338576"/>
                  </a:lnTo>
                  <a:lnTo>
                    <a:pt x="1127480" y="3133242"/>
                  </a:lnTo>
                  <a:lnTo>
                    <a:pt x="1091501" y="3093148"/>
                  </a:lnTo>
                  <a:lnTo>
                    <a:pt x="871207" y="3338576"/>
                  </a:lnTo>
                  <a:lnTo>
                    <a:pt x="686892" y="3133242"/>
                  </a:lnTo>
                  <a:lnTo>
                    <a:pt x="650913" y="3093148"/>
                  </a:lnTo>
                  <a:lnTo>
                    <a:pt x="430606" y="3338576"/>
                  </a:lnTo>
                  <a:lnTo>
                    <a:pt x="246303" y="3133242"/>
                  </a:lnTo>
                  <a:lnTo>
                    <a:pt x="210324" y="3093148"/>
                  </a:lnTo>
                  <a:lnTo>
                    <a:pt x="0" y="3327489"/>
                  </a:lnTo>
                  <a:lnTo>
                    <a:pt x="0" y="3367570"/>
                  </a:lnTo>
                  <a:lnTo>
                    <a:pt x="210324" y="3133242"/>
                  </a:lnTo>
                  <a:lnTo>
                    <a:pt x="430606" y="3378657"/>
                  </a:lnTo>
                  <a:lnTo>
                    <a:pt x="466585" y="3338576"/>
                  </a:lnTo>
                  <a:lnTo>
                    <a:pt x="650913" y="3133242"/>
                  </a:lnTo>
                  <a:lnTo>
                    <a:pt x="871207" y="3378657"/>
                  </a:lnTo>
                  <a:lnTo>
                    <a:pt x="907186" y="3338576"/>
                  </a:lnTo>
                  <a:lnTo>
                    <a:pt x="1091501" y="3133242"/>
                  </a:lnTo>
                  <a:lnTo>
                    <a:pt x="1311795" y="3378657"/>
                  </a:lnTo>
                  <a:lnTo>
                    <a:pt x="1347774" y="3338576"/>
                  </a:lnTo>
                  <a:lnTo>
                    <a:pt x="1532102" y="3133242"/>
                  </a:lnTo>
                  <a:lnTo>
                    <a:pt x="1752384" y="3378657"/>
                  </a:lnTo>
                  <a:lnTo>
                    <a:pt x="1788363" y="3338576"/>
                  </a:lnTo>
                  <a:lnTo>
                    <a:pt x="1972678" y="3133242"/>
                  </a:lnTo>
                  <a:lnTo>
                    <a:pt x="2192972" y="3378657"/>
                  </a:lnTo>
                  <a:lnTo>
                    <a:pt x="2228939" y="3338576"/>
                  </a:lnTo>
                  <a:lnTo>
                    <a:pt x="2413254" y="3133242"/>
                  </a:lnTo>
                  <a:lnTo>
                    <a:pt x="2633561" y="3378657"/>
                  </a:lnTo>
                  <a:lnTo>
                    <a:pt x="2669540" y="3338576"/>
                  </a:lnTo>
                  <a:lnTo>
                    <a:pt x="2853855" y="3133242"/>
                  </a:lnTo>
                  <a:lnTo>
                    <a:pt x="2976283" y="3269627"/>
                  </a:lnTo>
                  <a:lnTo>
                    <a:pt x="2976283" y="3229546"/>
                  </a:lnTo>
                  <a:close/>
                </a:path>
                <a:path w="12168505" h="6795134">
                  <a:moveTo>
                    <a:pt x="2976283" y="2647365"/>
                  </a:moveTo>
                  <a:lnTo>
                    <a:pt x="2889834" y="2551049"/>
                  </a:lnTo>
                  <a:lnTo>
                    <a:pt x="2853855" y="2510955"/>
                  </a:lnTo>
                  <a:lnTo>
                    <a:pt x="2633561" y="2756395"/>
                  </a:lnTo>
                  <a:lnTo>
                    <a:pt x="2449233" y="2551049"/>
                  </a:lnTo>
                  <a:lnTo>
                    <a:pt x="2413254" y="2510955"/>
                  </a:lnTo>
                  <a:lnTo>
                    <a:pt x="2192972" y="2756395"/>
                  </a:lnTo>
                  <a:lnTo>
                    <a:pt x="2008657" y="2551049"/>
                  </a:lnTo>
                  <a:lnTo>
                    <a:pt x="1972678" y="2510955"/>
                  </a:lnTo>
                  <a:lnTo>
                    <a:pt x="1752384" y="2756382"/>
                  </a:lnTo>
                  <a:lnTo>
                    <a:pt x="1568081" y="2551049"/>
                  </a:lnTo>
                  <a:lnTo>
                    <a:pt x="1532102" y="2510955"/>
                  </a:lnTo>
                  <a:lnTo>
                    <a:pt x="1311795" y="2756395"/>
                  </a:lnTo>
                  <a:lnTo>
                    <a:pt x="1127480" y="2551049"/>
                  </a:lnTo>
                  <a:lnTo>
                    <a:pt x="1091501" y="2510955"/>
                  </a:lnTo>
                  <a:lnTo>
                    <a:pt x="871207" y="2756395"/>
                  </a:lnTo>
                  <a:lnTo>
                    <a:pt x="686892" y="2551049"/>
                  </a:lnTo>
                  <a:lnTo>
                    <a:pt x="650913" y="2510955"/>
                  </a:lnTo>
                  <a:lnTo>
                    <a:pt x="430606" y="2756395"/>
                  </a:lnTo>
                  <a:lnTo>
                    <a:pt x="246303" y="2551049"/>
                  </a:lnTo>
                  <a:lnTo>
                    <a:pt x="210324" y="2510955"/>
                  </a:lnTo>
                  <a:lnTo>
                    <a:pt x="0" y="2745282"/>
                  </a:lnTo>
                  <a:lnTo>
                    <a:pt x="0" y="2785376"/>
                  </a:lnTo>
                  <a:lnTo>
                    <a:pt x="210324" y="2551049"/>
                  </a:lnTo>
                  <a:lnTo>
                    <a:pt x="430606" y="2796476"/>
                  </a:lnTo>
                  <a:lnTo>
                    <a:pt x="466585" y="2756395"/>
                  </a:lnTo>
                  <a:lnTo>
                    <a:pt x="650913" y="2551049"/>
                  </a:lnTo>
                  <a:lnTo>
                    <a:pt x="871207" y="2796476"/>
                  </a:lnTo>
                  <a:lnTo>
                    <a:pt x="907186" y="2756395"/>
                  </a:lnTo>
                  <a:lnTo>
                    <a:pt x="889190" y="2756395"/>
                  </a:lnTo>
                  <a:lnTo>
                    <a:pt x="907186" y="2756382"/>
                  </a:lnTo>
                  <a:lnTo>
                    <a:pt x="1091501" y="2551049"/>
                  </a:lnTo>
                  <a:lnTo>
                    <a:pt x="1311795" y="2796476"/>
                  </a:lnTo>
                  <a:lnTo>
                    <a:pt x="1347774" y="2756395"/>
                  </a:lnTo>
                  <a:lnTo>
                    <a:pt x="1532102" y="2551049"/>
                  </a:lnTo>
                  <a:lnTo>
                    <a:pt x="1752384" y="2796476"/>
                  </a:lnTo>
                  <a:lnTo>
                    <a:pt x="1788363" y="2756382"/>
                  </a:lnTo>
                  <a:lnTo>
                    <a:pt x="1972678" y="2551049"/>
                  </a:lnTo>
                  <a:lnTo>
                    <a:pt x="2192972" y="2796476"/>
                  </a:lnTo>
                  <a:lnTo>
                    <a:pt x="2228939" y="2756395"/>
                  </a:lnTo>
                  <a:lnTo>
                    <a:pt x="2413254" y="2551049"/>
                  </a:lnTo>
                  <a:lnTo>
                    <a:pt x="2633561" y="2796476"/>
                  </a:lnTo>
                  <a:lnTo>
                    <a:pt x="2669540" y="2756395"/>
                  </a:lnTo>
                  <a:lnTo>
                    <a:pt x="2651544" y="2756395"/>
                  </a:lnTo>
                  <a:lnTo>
                    <a:pt x="2669540" y="2756382"/>
                  </a:lnTo>
                  <a:lnTo>
                    <a:pt x="2853855" y="2551049"/>
                  </a:lnTo>
                  <a:lnTo>
                    <a:pt x="2976283" y="2687447"/>
                  </a:lnTo>
                  <a:lnTo>
                    <a:pt x="2976283" y="2647365"/>
                  </a:lnTo>
                  <a:close/>
                </a:path>
                <a:path w="12168505" h="6795134">
                  <a:moveTo>
                    <a:pt x="2976283" y="2056841"/>
                  </a:moveTo>
                  <a:lnTo>
                    <a:pt x="2889834" y="1960524"/>
                  </a:lnTo>
                  <a:lnTo>
                    <a:pt x="2853855" y="1920430"/>
                  </a:lnTo>
                  <a:lnTo>
                    <a:pt x="2633561" y="2165870"/>
                  </a:lnTo>
                  <a:lnTo>
                    <a:pt x="2449233" y="1960524"/>
                  </a:lnTo>
                  <a:lnTo>
                    <a:pt x="2413254" y="1920430"/>
                  </a:lnTo>
                  <a:lnTo>
                    <a:pt x="2192972" y="2165870"/>
                  </a:lnTo>
                  <a:lnTo>
                    <a:pt x="2008657" y="1960524"/>
                  </a:lnTo>
                  <a:lnTo>
                    <a:pt x="1972678" y="1920430"/>
                  </a:lnTo>
                  <a:lnTo>
                    <a:pt x="1752384" y="2165858"/>
                  </a:lnTo>
                  <a:lnTo>
                    <a:pt x="1568081" y="1960524"/>
                  </a:lnTo>
                  <a:lnTo>
                    <a:pt x="1532102" y="1920430"/>
                  </a:lnTo>
                  <a:lnTo>
                    <a:pt x="1311795" y="2165870"/>
                  </a:lnTo>
                  <a:lnTo>
                    <a:pt x="1127480" y="1960524"/>
                  </a:lnTo>
                  <a:lnTo>
                    <a:pt x="1091501" y="1920430"/>
                  </a:lnTo>
                  <a:lnTo>
                    <a:pt x="871207" y="2165870"/>
                  </a:lnTo>
                  <a:lnTo>
                    <a:pt x="686892" y="1960524"/>
                  </a:lnTo>
                  <a:lnTo>
                    <a:pt x="650913" y="1920430"/>
                  </a:lnTo>
                  <a:lnTo>
                    <a:pt x="430606" y="2165870"/>
                  </a:lnTo>
                  <a:lnTo>
                    <a:pt x="246303" y="1960524"/>
                  </a:lnTo>
                  <a:lnTo>
                    <a:pt x="210324" y="1920430"/>
                  </a:lnTo>
                  <a:lnTo>
                    <a:pt x="0" y="2154771"/>
                  </a:lnTo>
                  <a:lnTo>
                    <a:pt x="0" y="2194864"/>
                  </a:lnTo>
                  <a:lnTo>
                    <a:pt x="210324" y="1960524"/>
                  </a:lnTo>
                  <a:lnTo>
                    <a:pt x="430606" y="2205952"/>
                  </a:lnTo>
                  <a:lnTo>
                    <a:pt x="466585" y="2165870"/>
                  </a:lnTo>
                  <a:lnTo>
                    <a:pt x="650913" y="1960524"/>
                  </a:lnTo>
                  <a:lnTo>
                    <a:pt x="871207" y="2205952"/>
                  </a:lnTo>
                  <a:lnTo>
                    <a:pt x="907186" y="2165870"/>
                  </a:lnTo>
                  <a:lnTo>
                    <a:pt x="889190" y="2165870"/>
                  </a:lnTo>
                  <a:lnTo>
                    <a:pt x="907186" y="2165858"/>
                  </a:lnTo>
                  <a:lnTo>
                    <a:pt x="1091501" y="1960524"/>
                  </a:lnTo>
                  <a:lnTo>
                    <a:pt x="1311795" y="2205952"/>
                  </a:lnTo>
                  <a:lnTo>
                    <a:pt x="1347774" y="2165870"/>
                  </a:lnTo>
                  <a:lnTo>
                    <a:pt x="1532102" y="1960524"/>
                  </a:lnTo>
                  <a:lnTo>
                    <a:pt x="1752384" y="2205952"/>
                  </a:lnTo>
                  <a:lnTo>
                    <a:pt x="1788363" y="2165858"/>
                  </a:lnTo>
                  <a:lnTo>
                    <a:pt x="1972678" y="1960524"/>
                  </a:lnTo>
                  <a:lnTo>
                    <a:pt x="2192972" y="2205952"/>
                  </a:lnTo>
                  <a:lnTo>
                    <a:pt x="2228939" y="2165870"/>
                  </a:lnTo>
                  <a:lnTo>
                    <a:pt x="2413254" y="1960524"/>
                  </a:lnTo>
                  <a:lnTo>
                    <a:pt x="2633561" y="2205952"/>
                  </a:lnTo>
                  <a:lnTo>
                    <a:pt x="2669540" y="2165870"/>
                  </a:lnTo>
                  <a:lnTo>
                    <a:pt x="2651544" y="2165870"/>
                  </a:lnTo>
                  <a:lnTo>
                    <a:pt x="2669540" y="2165858"/>
                  </a:lnTo>
                  <a:lnTo>
                    <a:pt x="2853855" y="1960524"/>
                  </a:lnTo>
                  <a:lnTo>
                    <a:pt x="2976283" y="2096922"/>
                  </a:lnTo>
                  <a:lnTo>
                    <a:pt x="2976283" y="2056841"/>
                  </a:lnTo>
                  <a:close/>
                </a:path>
                <a:path w="12168505" h="6795134">
                  <a:moveTo>
                    <a:pt x="2976283" y="1475308"/>
                  </a:moveTo>
                  <a:lnTo>
                    <a:pt x="2889834" y="1379004"/>
                  </a:lnTo>
                  <a:lnTo>
                    <a:pt x="2853855" y="1338910"/>
                  </a:lnTo>
                  <a:lnTo>
                    <a:pt x="2633561" y="1584337"/>
                  </a:lnTo>
                  <a:lnTo>
                    <a:pt x="2449245" y="1379004"/>
                  </a:lnTo>
                  <a:lnTo>
                    <a:pt x="2413254" y="1338910"/>
                  </a:lnTo>
                  <a:lnTo>
                    <a:pt x="2192972" y="1584337"/>
                  </a:lnTo>
                  <a:lnTo>
                    <a:pt x="2008657" y="1379004"/>
                  </a:lnTo>
                  <a:lnTo>
                    <a:pt x="1972678" y="1338910"/>
                  </a:lnTo>
                  <a:lnTo>
                    <a:pt x="1752384" y="1584337"/>
                  </a:lnTo>
                  <a:lnTo>
                    <a:pt x="1568081" y="1379004"/>
                  </a:lnTo>
                  <a:lnTo>
                    <a:pt x="1532102" y="1338910"/>
                  </a:lnTo>
                  <a:lnTo>
                    <a:pt x="1311795" y="1584337"/>
                  </a:lnTo>
                  <a:lnTo>
                    <a:pt x="1127480" y="1379004"/>
                  </a:lnTo>
                  <a:lnTo>
                    <a:pt x="1091501" y="1338910"/>
                  </a:lnTo>
                  <a:lnTo>
                    <a:pt x="871207" y="1584337"/>
                  </a:lnTo>
                  <a:lnTo>
                    <a:pt x="686892" y="1379004"/>
                  </a:lnTo>
                  <a:lnTo>
                    <a:pt x="650913" y="1338910"/>
                  </a:lnTo>
                  <a:lnTo>
                    <a:pt x="430606" y="1584337"/>
                  </a:lnTo>
                  <a:lnTo>
                    <a:pt x="246303" y="1379004"/>
                  </a:lnTo>
                  <a:lnTo>
                    <a:pt x="210324" y="1338910"/>
                  </a:lnTo>
                  <a:lnTo>
                    <a:pt x="0" y="1573250"/>
                  </a:lnTo>
                  <a:lnTo>
                    <a:pt x="0" y="1613331"/>
                  </a:lnTo>
                  <a:lnTo>
                    <a:pt x="210324" y="1379004"/>
                  </a:lnTo>
                  <a:lnTo>
                    <a:pt x="430606" y="1624431"/>
                  </a:lnTo>
                  <a:lnTo>
                    <a:pt x="466598" y="1584337"/>
                  </a:lnTo>
                  <a:lnTo>
                    <a:pt x="650913" y="1379004"/>
                  </a:lnTo>
                  <a:lnTo>
                    <a:pt x="871207" y="1624431"/>
                  </a:lnTo>
                  <a:lnTo>
                    <a:pt x="907186" y="1584337"/>
                  </a:lnTo>
                  <a:lnTo>
                    <a:pt x="1091501" y="1379004"/>
                  </a:lnTo>
                  <a:lnTo>
                    <a:pt x="1311795" y="1624431"/>
                  </a:lnTo>
                  <a:lnTo>
                    <a:pt x="1347787" y="1584337"/>
                  </a:lnTo>
                  <a:lnTo>
                    <a:pt x="1532102" y="1379004"/>
                  </a:lnTo>
                  <a:lnTo>
                    <a:pt x="1752384" y="1624418"/>
                  </a:lnTo>
                  <a:lnTo>
                    <a:pt x="1788363" y="1584337"/>
                  </a:lnTo>
                  <a:lnTo>
                    <a:pt x="1972678" y="1379004"/>
                  </a:lnTo>
                  <a:lnTo>
                    <a:pt x="2192972" y="1624431"/>
                  </a:lnTo>
                  <a:lnTo>
                    <a:pt x="2228951" y="1584337"/>
                  </a:lnTo>
                  <a:lnTo>
                    <a:pt x="2413254" y="1379004"/>
                  </a:lnTo>
                  <a:lnTo>
                    <a:pt x="2633561" y="1624431"/>
                  </a:lnTo>
                  <a:lnTo>
                    <a:pt x="2669540" y="1584337"/>
                  </a:lnTo>
                  <a:lnTo>
                    <a:pt x="2853855" y="1379004"/>
                  </a:lnTo>
                  <a:lnTo>
                    <a:pt x="2976283" y="1515402"/>
                  </a:lnTo>
                  <a:lnTo>
                    <a:pt x="2976283" y="1475308"/>
                  </a:lnTo>
                  <a:close/>
                </a:path>
                <a:path w="12168505" h="6795134">
                  <a:moveTo>
                    <a:pt x="2976283" y="884796"/>
                  </a:moveTo>
                  <a:lnTo>
                    <a:pt x="2889847" y="788492"/>
                  </a:lnTo>
                  <a:lnTo>
                    <a:pt x="2853855" y="748385"/>
                  </a:lnTo>
                  <a:lnTo>
                    <a:pt x="2633561" y="993825"/>
                  </a:lnTo>
                  <a:lnTo>
                    <a:pt x="2449245" y="788492"/>
                  </a:lnTo>
                  <a:lnTo>
                    <a:pt x="2413254" y="748385"/>
                  </a:lnTo>
                  <a:lnTo>
                    <a:pt x="2192972" y="993825"/>
                  </a:lnTo>
                  <a:lnTo>
                    <a:pt x="2008670" y="788492"/>
                  </a:lnTo>
                  <a:lnTo>
                    <a:pt x="1972678" y="748385"/>
                  </a:lnTo>
                  <a:lnTo>
                    <a:pt x="1752384" y="993813"/>
                  </a:lnTo>
                  <a:lnTo>
                    <a:pt x="1568094" y="788492"/>
                  </a:lnTo>
                  <a:lnTo>
                    <a:pt x="1532102" y="748385"/>
                  </a:lnTo>
                  <a:lnTo>
                    <a:pt x="1311795" y="993825"/>
                  </a:lnTo>
                  <a:lnTo>
                    <a:pt x="1127493" y="788492"/>
                  </a:lnTo>
                  <a:lnTo>
                    <a:pt x="1091501" y="748385"/>
                  </a:lnTo>
                  <a:lnTo>
                    <a:pt x="871207" y="993825"/>
                  </a:lnTo>
                  <a:lnTo>
                    <a:pt x="686904" y="788492"/>
                  </a:lnTo>
                  <a:lnTo>
                    <a:pt x="650913" y="748385"/>
                  </a:lnTo>
                  <a:lnTo>
                    <a:pt x="430606" y="993825"/>
                  </a:lnTo>
                  <a:lnTo>
                    <a:pt x="246316" y="788492"/>
                  </a:lnTo>
                  <a:lnTo>
                    <a:pt x="210324" y="748385"/>
                  </a:lnTo>
                  <a:lnTo>
                    <a:pt x="0" y="982726"/>
                  </a:lnTo>
                  <a:lnTo>
                    <a:pt x="0" y="1022819"/>
                  </a:lnTo>
                  <a:lnTo>
                    <a:pt x="210324" y="788492"/>
                  </a:lnTo>
                  <a:lnTo>
                    <a:pt x="430606" y="1033907"/>
                  </a:lnTo>
                  <a:lnTo>
                    <a:pt x="466585" y="993825"/>
                  </a:lnTo>
                  <a:lnTo>
                    <a:pt x="650913" y="788492"/>
                  </a:lnTo>
                  <a:lnTo>
                    <a:pt x="871207" y="1033907"/>
                  </a:lnTo>
                  <a:lnTo>
                    <a:pt x="907186" y="993825"/>
                  </a:lnTo>
                  <a:lnTo>
                    <a:pt x="1091501" y="788492"/>
                  </a:lnTo>
                  <a:lnTo>
                    <a:pt x="1311795" y="1033907"/>
                  </a:lnTo>
                  <a:lnTo>
                    <a:pt x="1347774" y="993825"/>
                  </a:lnTo>
                  <a:lnTo>
                    <a:pt x="1532102" y="788492"/>
                  </a:lnTo>
                  <a:lnTo>
                    <a:pt x="1752384" y="1033907"/>
                  </a:lnTo>
                  <a:lnTo>
                    <a:pt x="1788375" y="993813"/>
                  </a:lnTo>
                  <a:lnTo>
                    <a:pt x="1972678" y="788492"/>
                  </a:lnTo>
                  <a:lnTo>
                    <a:pt x="2192972" y="1033907"/>
                  </a:lnTo>
                  <a:lnTo>
                    <a:pt x="2228939" y="993825"/>
                  </a:lnTo>
                  <a:lnTo>
                    <a:pt x="2413254" y="788492"/>
                  </a:lnTo>
                  <a:lnTo>
                    <a:pt x="2633561" y="1033907"/>
                  </a:lnTo>
                  <a:lnTo>
                    <a:pt x="2669540" y="993825"/>
                  </a:lnTo>
                  <a:lnTo>
                    <a:pt x="2853855" y="788492"/>
                  </a:lnTo>
                  <a:lnTo>
                    <a:pt x="2976283" y="924877"/>
                  </a:lnTo>
                  <a:lnTo>
                    <a:pt x="2976283" y="884796"/>
                  </a:lnTo>
                  <a:close/>
                </a:path>
                <a:path w="12168505" h="6795134">
                  <a:moveTo>
                    <a:pt x="2976283" y="296100"/>
                  </a:moveTo>
                  <a:lnTo>
                    <a:pt x="2889834" y="199796"/>
                  </a:lnTo>
                  <a:lnTo>
                    <a:pt x="2853855" y="159702"/>
                  </a:lnTo>
                  <a:lnTo>
                    <a:pt x="2633561" y="405130"/>
                  </a:lnTo>
                  <a:lnTo>
                    <a:pt x="2449245" y="199796"/>
                  </a:lnTo>
                  <a:lnTo>
                    <a:pt x="2413254" y="159702"/>
                  </a:lnTo>
                  <a:lnTo>
                    <a:pt x="2192972" y="405130"/>
                  </a:lnTo>
                  <a:lnTo>
                    <a:pt x="2008657" y="199796"/>
                  </a:lnTo>
                  <a:lnTo>
                    <a:pt x="1972678" y="159702"/>
                  </a:lnTo>
                  <a:lnTo>
                    <a:pt x="1752384" y="405130"/>
                  </a:lnTo>
                  <a:lnTo>
                    <a:pt x="1568081" y="199796"/>
                  </a:lnTo>
                  <a:lnTo>
                    <a:pt x="1532102" y="159702"/>
                  </a:lnTo>
                  <a:lnTo>
                    <a:pt x="1311795" y="405130"/>
                  </a:lnTo>
                  <a:lnTo>
                    <a:pt x="1127480" y="199796"/>
                  </a:lnTo>
                  <a:lnTo>
                    <a:pt x="1091501" y="159702"/>
                  </a:lnTo>
                  <a:lnTo>
                    <a:pt x="871207" y="405130"/>
                  </a:lnTo>
                  <a:lnTo>
                    <a:pt x="686892" y="199796"/>
                  </a:lnTo>
                  <a:lnTo>
                    <a:pt x="650913" y="159702"/>
                  </a:lnTo>
                  <a:lnTo>
                    <a:pt x="430606" y="405130"/>
                  </a:lnTo>
                  <a:lnTo>
                    <a:pt x="246303" y="199796"/>
                  </a:lnTo>
                  <a:lnTo>
                    <a:pt x="210324" y="159702"/>
                  </a:lnTo>
                  <a:lnTo>
                    <a:pt x="0" y="394042"/>
                  </a:lnTo>
                  <a:lnTo>
                    <a:pt x="0" y="434124"/>
                  </a:lnTo>
                  <a:lnTo>
                    <a:pt x="210324" y="199796"/>
                  </a:lnTo>
                  <a:lnTo>
                    <a:pt x="430606" y="445223"/>
                  </a:lnTo>
                  <a:lnTo>
                    <a:pt x="466598" y="405130"/>
                  </a:lnTo>
                  <a:lnTo>
                    <a:pt x="650913" y="199796"/>
                  </a:lnTo>
                  <a:lnTo>
                    <a:pt x="871207" y="445223"/>
                  </a:lnTo>
                  <a:lnTo>
                    <a:pt x="907186" y="405130"/>
                  </a:lnTo>
                  <a:lnTo>
                    <a:pt x="1091501" y="199796"/>
                  </a:lnTo>
                  <a:lnTo>
                    <a:pt x="1311795" y="445223"/>
                  </a:lnTo>
                  <a:lnTo>
                    <a:pt x="1347787" y="405130"/>
                  </a:lnTo>
                  <a:lnTo>
                    <a:pt x="1532102" y="199796"/>
                  </a:lnTo>
                  <a:lnTo>
                    <a:pt x="1752384" y="445211"/>
                  </a:lnTo>
                  <a:lnTo>
                    <a:pt x="1788363" y="405130"/>
                  </a:lnTo>
                  <a:lnTo>
                    <a:pt x="1972678" y="199796"/>
                  </a:lnTo>
                  <a:lnTo>
                    <a:pt x="2192972" y="445223"/>
                  </a:lnTo>
                  <a:lnTo>
                    <a:pt x="2228951" y="405130"/>
                  </a:lnTo>
                  <a:lnTo>
                    <a:pt x="2413254" y="199796"/>
                  </a:lnTo>
                  <a:lnTo>
                    <a:pt x="2633561" y="445223"/>
                  </a:lnTo>
                  <a:lnTo>
                    <a:pt x="2669540" y="405130"/>
                  </a:lnTo>
                  <a:lnTo>
                    <a:pt x="2853855" y="199796"/>
                  </a:lnTo>
                  <a:lnTo>
                    <a:pt x="2976283" y="336194"/>
                  </a:lnTo>
                  <a:lnTo>
                    <a:pt x="2976283" y="296100"/>
                  </a:lnTo>
                  <a:close/>
                </a:path>
                <a:path w="12168505" h="6795134">
                  <a:moveTo>
                    <a:pt x="3986822" y="124460"/>
                  </a:moveTo>
                  <a:lnTo>
                    <a:pt x="3875113" y="0"/>
                  </a:lnTo>
                  <a:lnTo>
                    <a:pt x="3657955" y="0"/>
                  </a:lnTo>
                  <a:lnTo>
                    <a:pt x="3546246" y="124460"/>
                  </a:lnTo>
                  <a:lnTo>
                    <a:pt x="3766540" y="369887"/>
                  </a:lnTo>
                  <a:lnTo>
                    <a:pt x="3986822" y="124460"/>
                  </a:lnTo>
                  <a:close/>
                </a:path>
                <a:path w="12168505" h="6795134">
                  <a:moveTo>
                    <a:pt x="4427398" y="124460"/>
                  </a:moveTo>
                  <a:lnTo>
                    <a:pt x="4315688" y="0"/>
                  </a:lnTo>
                  <a:lnTo>
                    <a:pt x="4098531" y="0"/>
                  </a:lnTo>
                  <a:lnTo>
                    <a:pt x="3986822" y="124460"/>
                  </a:lnTo>
                  <a:lnTo>
                    <a:pt x="4207116" y="369887"/>
                  </a:lnTo>
                  <a:lnTo>
                    <a:pt x="4427398" y="124460"/>
                  </a:lnTo>
                  <a:close/>
                </a:path>
                <a:path w="12168505" h="6795134">
                  <a:moveTo>
                    <a:pt x="4867986" y="124460"/>
                  </a:moveTo>
                  <a:lnTo>
                    <a:pt x="4756277" y="0"/>
                  </a:lnTo>
                  <a:lnTo>
                    <a:pt x="4539119" y="0"/>
                  </a:lnTo>
                  <a:lnTo>
                    <a:pt x="4427410" y="124460"/>
                  </a:lnTo>
                  <a:lnTo>
                    <a:pt x="4647704" y="369887"/>
                  </a:lnTo>
                  <a:lnTo>
                    <a:pt x="4867986" y="124460"/>
                  </a:lnTo>
                  <a:close/>
                </a:path>
                <a:path w="12168505" h="6795134">
                  <a:moveTo>
                    <a:pt x="5308600" y="124460"/>
                  </a:moveTo>
                  <a:lnTo>
                    <a:pt x="5196891" y="0"/>
                  </a:lnTo>
                  <a:lnTo>
                    <a:pt x="4979733" y="0"/>
                  </a:lnTo>
                  <a:lnTo>
                    <a:pt x="4868024" y="124460"/>
                  </a:lnTo>
                  <a:lnTo>
                    <a:pt x="5088318" y="369887"/>
                  </a:lnTo>
                  <a:lnTo>
                    <a:pt x="5308600" y="124460"/>
                  </a:lnTo>
                  <a:close/>
                </a:path>
                <a:path w="12168505" h="6795134">
                  <a:moveTo>
                    <a:pt x="6064339" y="0"/>
                  </a:moveTo>
                  <a:lnTo>
                    <a:pt x="5860872" y="0"/>
                  </a:lnTo>
                  <a:lnTo>
                    <a:pt x="5749163" y="124460"/>
                  </a:lnTo>
                  <a:lnTo>
                    <a:pt x="5637466" y="0"/>
                  </a:lnTo>
                  <a:lnTo>
                    <a:pt x="5420309" y="0"/>
                  </a:lnTo>
                  <a:lnTo>
                    <a:pt x="5308600" y="124460"/>
                  </a:lnTo>
                  <a:lnTo>
                    <a:pt x="5528894" y="369887"/>
                  </a:lnTo>
                  <a:lnTo>
                    <a:pt x="5749163" y="124472"/>
                  </a:lnTo>
                  <a:lnTo>
                    <a:pt x="5969457" y="369887"/>
                  </a:lnTo>
                  <a:lnTo>
                    <a:pt x="6064339" y="264172"/>
                  </a:lnTo>
                  <a:lnTo>
                    <a:pt x="6064339" y="0"/>
                  </a:lnTo>
                  <a:close/>
                </a:path>
                <a:path w="12168505" h="6795134">
                  <a:moveTo>
                    <a:pt x="9299435" y="6474079"/>
                  </a:moveTo>
                  <a:lnTo>
                    <a:pt x="9176918" y="6337579"/>
                  </a:lnTo>
                  <a:lnTo>
                    <a:pt x="9176918" y="6610578"/>
                  </a:lnTo>
                  <a:lnTo>
                    <a:pt x="9299435" y="6474079"/>
                  </a:lnTo>
                  <a:close/>
                </a:path>
                <a:path w="12168505" h="6795134">
                  <a:moveTo>
                    <a:pt x="9378201" y="3416147"/>
                  </a:moveTo>
                  <a:lnTo>
                    <a:pt x="9342209" y="3416147"/>
                  </a:lnTo>
                  <a:lnTo>
                    <a:pt x="9297251" y="3466236"/>
                  </a:lnTo>
                  <a:lnTo>
                    <a:pt x="9252293" y="3416147"/>
                  </a:lnTo>
                  <a:lnTo>
                    <a:pt x="9216314" y="3416147"/>
                  </a:lnTo>
                  <a:lnTo>
                    <a:pt x="9297251" y="3506317"/>
                  </a:lnTo>
                  <a:lnTo>
                    <a:pt x="9333243" y="3466236"/>
                  </a:lnTo>
                  <a:lnTo>
                    <a:pt x="9378201" y="3416147"/>
                  </a:lnTo>
                  <a:close/>
                </a:path>
                <a:path w="12168505" h="6795134">
                  <a:moveTo>
                    <a:pt x="9740036" y="6474079"/>
                  </a:moveTo>
                  <a:lnTo>
                    <a:pt x="9519742" y="6228651"/>
                  </a:lnTo>
                  <a:lnTo>
                    <a:pt x="9299448" y="6474079"/>
                  </a:lnTo>
                  <a:lnTo>
                    <a:pt x="9519742" y="6719506"/>
                  </a:lnTo>
                  <a:lnTo>
                    <a:pt x="9740036" y="6474079"/>
                  </a:lnTo>
                  <a:close/>
                </a:path>
                <a:path w="12168505" h="6795134">
                  <a:moveTo>
                    <a:pt x="9818789" y="3416147"/>
                  </a:moveTo>
                  <a:lnTo>
                    <a:pt x="9782810" y="3416147"/>
                  </a:lnTo>
                  <a:lnTo>
                    <a:pt x="9737852" y="3466236"/>
                  </a:lnTo>
                  <a:lnTo>
                    <a:pt x="9692894" y="3416147"/>
                  </a:lnTo>
                  <a:lnTo>
                    <a:pt x="9656915" y="3416147"/>
                  </a:lnTo>
                  <a:lnTo>
                    <a:pt x="9737852" y="3506317"/>
                  </a:lnTo>
                  <a:lnTo>
                    <a:pt x="9773831" y="3466236"/>
                  </a:lnTo>
                  <a:lnTo>
                    <a:pt x="9818789" y="3416147"/>
                  </a:lnTo>
                  <a:close/>
                </a:path>
                <a:path w="12168505" h="6795134">
                  <a:moveTo>
                    <a:pt x="10259365" y="3416147"/>
                  </a:moveTo>
                  <a:lnTo>
                    <a:pt x="10223386" y="3416147"/>
                  </a:lnTo>
                  <a:lnTo>
                    <a:pt x="10178428" y="3466236"/>
                  </a:lnTo>
                  <a:lnTo>
                    <a:pt x="10133470" y="3416147"/>
                  </a:lnTo>
                  <a:lnTo>
                    <a:pt x="10097491" y="3416147"/>
                  </a:lnTo>
                  <a:lnTo>
                    <a:pt x="10178428" y="3506317"/>
                  </a:lnTo>
                  <a:lnTo>
                    <a:pt x="10214407" y="3466236"/>
                  </a:lnTo>
                  <a:lnTo>
                    <a:pt x="10259365" y="3416147"/>
                  </a:lnTo>
                  <a:close/>
                </a:path>
                <a:path w="12168505" h="6795134">
                  <a:moveTo>
                    <a:pt x="10621201" y="6474079"/>
                  </a:moveTo>
                  <a:lnTo>
                    <a:pt x="10400906" y="6228651"/>
                  </a:lnTo>
                  <a:lnTo>
                    <a:pt x="10180612" y="6474079"/>
                  </a:lnTo>
                  <a:lnTo>
                    <a:pt x="9960331" y="6228651"/>
                  </a:lnTo>
                  <a:lnTo>
                    <a:pt x="9740036" y="6474079"/>
                  </a:lnTo>
                  <a:lnTo>
                    <a:pt x="9960331" y="6719506"/>
                  </a:lnTo>
                  <a:lnTo>
                    <a:pt x="10180612" y="6474092"/>
                  </a:lnTo>
                  <a:lnTo>
                    <a:pt x="10400906" y="6719506"/>
                  </a:lnTo>
                  <a:lnTo>
                    <a:pt x="10621201" y="6474079"/>
                  </a:lnTo>
                  <a:close/>
                </a:path>
                <a:path w="12168505" h="6795134">
                  <a:moveTo>
                    <a:pt x="10699953" y="3416147"/>
                  </a:moveTo>
                  <a:lnTo>
                    <a:pt x="10663974" y="3416147"/>
                  </a:lnTo>
                  <a:lnTo>
                    <a:pt x="10619016" y="3466236"/>
                  </a:lnTo>
                  <a:lnTo>
                    <a:pt x="10574058" y="3416147"/>
                  </a:lnTo>
                  <a:lnTo>
                    <a:pt x="10538079" y="3416147"/>
                  </a:lnTo>
                  <a:lnTo>
                    <a:pt x="10619016" y="3506317"/>
                  </a:lnTo>
                  <a:lnTo>
                    <a:pt x="10654995" y="3466236"/>
                  </a:lnTo>
                  <a:lnTo>
                    <a:pt x="10699953" y="3416147"/>
                  </a:lnTo>
                  <a:close/>
                </a:path>
                <a:path w="12168505" h="6795134">
                  <a:moveTo>
                    <a:pt x="11061789" y="6474079"/>
                  </a:moveTo>
                  <a:lnTo>
                    <a:pt x="10841495" y="6228651"/>
                  </a:lnTo>
                  <a:lnTo>
                    <a:pt x="10621201" y="6474079"/>
                  </a:lnTo>
                  <a:lnTo>
                    <a:pt x="10841495" y="6719506"/>
                  </a:lnTo>
                  <a:lnTo>
                    <a:pt x="11061789" y="6474079"/>
                  </a:lnTo>
                  <a:close/>
                </a:path>
                <a:path w="12168505" h="6795134">
                  <a:moveTo>
                    <a:pt x="11140554" y="3416147"/>
                  </a:moveTo>
                  <a:lnTo>
                    <a:pt x="11104575" y="3416147"/>
                  </a:lnTo>
                  <a:lnTo>
                    <a:pt x="11059617" y="3466236"/>
                  </a:lnTo>
                  <a:lnTo>
                    <a:pt x="11014659" y="3416147"/>
                  </a:lnTo>
                  <a:lnTo>
                    <a:pt x="10978680" y="3416147"/>
                  </a:lnTo>
                  <a:lnTo>
                    <a:pt x="11059617" y="3506317"/>
                  </a:lnTo>
                  <a:lnTo>
                    <a:pt x="11095596" y="3466236"/>
                  </a:lnTo>
                  <a:lnTo>
                    <a:pt x="11140554" y="3416147"/>
                  </a:lnTo>
                  <a:close/>
                </a:path>
                <a:path w="12168505" h="6795134">
                  <a:moveTo>
                    <a:pt x="11502390" y="6474079"/>
                  </a:moveTo>
                  <a:lnTo>
                    <a:pt x="11282096" y="6228651"/>
                  </a:lnTo>
                  <a:lnTo>
                    <a:pt x="11061802" y="6474079"/>
                  </a:lnTo>
                  <a:lnTo>
                    <a:pt x="11282096" y="6719506"/>
                  </a:lnTo>
                  <a:lnTo>
                    <a:pt x="11502390" y="6474079"/>
                  </a:lnTo>
                  <a:close/>
                </a:path>
                <a:path w="12168505" h="6795134">
                  <a:moveTo>
                    <a:pt x="11581143" y="3416147"/>
                  </a:moveTo>
                  <a:lnTo>
                    <a:pt x="11545164" y="3416147"/>
                  </a:lnTo>
                  <a:lnTo>
                    <a:pt x="11500206" y="3466236"/>
                  </a:lnTo>
                  <a:lnTo>
                    <a:pt x="11455248" y="3416147"/>
                  </a:lnTo>
                  <a:lnTo>
                    <a:pt x="11419269" y="3416147"/>
                  </a:lnTo>
                  <a:lnTo>
                    <a:pt x="11500206" y="3506317"/>
                  </a:lnTo>
                  <a:lnTo>
                    <a:pt x="11536185" y="3466236"/>
                  </a:lnTo>
                  <a:lnTo>
                    <a:pt x="11581143" y="3416147"/>
                  </a:lnTo>
                  <a:close/>
                </a:path>
                <a:path w="12168505" h="6795134">
                  <a:moveTo>
                    <a:pt x="12021718" y="3416147"/>
                  </a:moveTo>
                  <a:lnTo>
                    <a:pt x="11985739" y="3416147"/>
                  </a:lnTo>
                  <a:lnTo>
                    <a:pt x="11940781" y="3466236"/>
                  </a:lnTo>
                  <a:lnTo>
                    <a:pt x="11895823" y="3416147"/>
                  </a:lnTo>
                  <a:lnTo>
                    <a:pt x="11859844" y="3416147"/>
                  </a:lnTo>
                  <a:lnTo>
                    <a:pt x="11940781" y="3506317"/>
                  </a:lnTo>
                  <a:lnTo>
                    <a:pt x="11976760" y="3466236"/>
                  </a:lnTo>
                  <a:lnTo>
                    <a:pt x="12021718" y="3416147"/>
                  </a:lnTo>
                  <a:close/>
                </a:path>
                <a:path w="12168505" h="6795134">
                  <a:moveTo>
                    <a:pt x="12167972" y="6233884"/>
                  </a:moveTo>
                  <a:lnTo>
                    <a:pt x="12163273" y="6228639"/>
                  </a:lnTo>
                  <a:lnTo>
                    <a:pt x="11942966" y="6474066"/>
                  </a:lnTo>
                  <a:lnTo>
                    <a:pt x="11722684" y="6228651"/>
                  </a:lnTo>
                  <a:lnTo>
                    <a:pt x="11502390" y="6474079"/>
                  </a:lnTo>
                  <a:lnTo>
                    <a:pt x="11722684" y="6719506"/>
                  </a:lnTo>
                  <a:lnTo>
                    <a:pt x="11942966" y="6474092"/>
                  </a:lnTo>
                  <a:lnTo>
                    <a:pt x="12163273" y="6719506"/>
                  </a:lnTo>
                  <a:lnTo>
                    <a:pt x="12167972" y="6714261"/>
                  </a:lnTo>
                  <a:lnTo>
                    <a:pt x="12167972" y="6233884"/>
                  </a:lnTo>
                  <a:close/>
                </a:path>
                <a:path w="12168505" h="6795134">
                  <a:moveTo>
                    <a:pt x="12167984" y="6749351"/>
                  </a:moveTo>
                  <a:lnTo>
                    <a:pt x="12163158" y="6754736"/>
                  </a:lnTo>
                  <a:lnTo>
                    <a:pt x="11978856" y="6549403"/>
                  </a:lnTo>
                  <a:lnTo>
                    <a:pt x="11942877" y="6509309"/>
                  </a:lnTo>
                  <a:lnTo>
                    <a:pt x="11722583" y="6754749"/>
                  </a:lnTo>
                  <a:lnTo>
                    <a:pt x="11538268" y="6549403"/>
                  </a:lnTo>
                  <a:lnTo>
                    <a:pt x="11502288" y="6509309"/>
                  </a:lnTo>
                  <a:lnTo>
                    <a:pt x="11282007" y="6754749"/>
                  </a:lnTo>
                  <a:lnTo>
                    <a:pt x="11097666" y="6549403"/>
                  </a:lnTo>
                  <a:lnTo>
                    <a:pt x="11061687" y="6509309"/>
                  </a:lnTo>
                  <a:lnTo>
                    <a:pt x="10841393" y="6754749"/>
                  </a:lnTo>
                  <a:lnTo>
                    <a:pt x="10657078" y="6549403"/>
                  </a:lnTo>
                  <a:lnTo>
                    <a:pt x="10621099" y="6509309"/>
                  </a:lnTo>
                  <a:lnTo>
                    <a:pt x="10400817" y="6754736"/>
                  </a:lnTo>
                  <a:lnTo>
                    <a:pt x="10216502" y="6549403"/>
                  </a:lnTo>
                  <a:lnTo>
                    <a:pt x="10180523" y="6509309"/>
                  </a:lnTo>
                  <a:lnTo>
                    <a:pt x="9960242" y="6754749"/>
                  </a:lnTo>
                  <a:lnTo>
                    <a:pt x="9775927" y="6549403"/>
                  </a:lnTo>
                  <a:lnTo>
                    <a:pt x="9739947" y="6509309"/>
                  </a:lnTo>
                  <a:lnTo>
                    <a:pt x="9519628" y="6754749"/>
                  </a:lnTo>
                  <a:lnTo>
                    <a:pt x="9335325" y="6549403"/>
                  </a:lnTo>
                  <a:lnTo>
                    <a:pt x="9299346" y="6509309"/>
                  </a:lnTo>
                  <a:lnTo>
                    <a:pt x="9176931" y="6645707"/>
                  </a:lnTo>
                  <a:lnTo>
                    <a:pt x="9176931" y="6685788"/>
                  </a:lnTo>
                  <a:lnTo>
                    <a:pt x="9299346" y="6549403"/>
                  </a:lnTo>
                  <a:lnTo>
                    <a:pt x="9519628" y="6794830"/>
                  </a:lnTo>
                  <a:lnTo>
                    <a:pt x="9555607" y="6754749"/>
                  </a:lnTo>
                  <a:lnTo>
                    <a:pt x="9739947" y="6549403"/>
                  </a:lnTo>
                  <a:lnTo>
                    <a:pt x="9960242" y="6794830"/>
                  </a:lnTo>
                  <a:lnTo>
                    <a:pt x="9996208" y="6754749"/>
                  </a:lnTo>
                  <a:lnTo>
                    <a:pt x="10180523" y="6549403"/>
                  </a:lnTo>
                  <a:lnTo>
                    <a:pt x="10400817" y="6794830"/>
                  </a:lnTo>
                  <a:lnTo>
                    <a:pt x="10436796" y="6754736"/>
                  </a:lnTo>
                  <a:lnTo>
                    <a:pt x="10621099" y="6549403"/>
                  </a:lnTo>
                  <a:lnTo>
                    <a:pt x="10841393" y="6794830"/>
                  </a:lnTo>
                  <a:lnTo>
                    <a:pt x="10877360" y="6754749"/>
                  </a:lnTo>
                  <a:lnTo>
                    <a:pt x="11061687" y="6549403"/>
                  </a:lnTo>
                  <a:lnTo>
                    <a:pt x="11282007" y="6794830"/>
                  </a:lnTo>
                  <a:lnTo>
                    <a:pt x="11317973" y="6754749"/>
                  </a:lnTo>
                  <a:lnTo>
                    <a:pt x="11502288" y="6549403"/>
                  </a:lnTo>
                  <a:lnTo>
                    <a:pt x="11722583" y="6794830"/>
                  </a:lnTo>
                  <a:lnTo>
                    <a:pt x="11758549" y="6754749"/>
                  </a:lnTo>
                  <a:lnTo>
                    <a:pt x="11942877" y="6549403"/>
                  </a:lnTo>
                  <a:lnTo>
                    <a:pt x="12163158" y="6794830"/>
                  </a:lnTo>
                  <a:lnTo>
                    <a:pt x="12167984" y="6789445"/>
                  </a:lnTo>
                  <a:lnTo>
                    <a:pt x="12167984" y="6754736"/>
                  </a:lnTo>
                  <a:lnTo>
                    <a:pt x="12167984" y="6749351"/>
                  </a:lnTo>
                  <a:close/>
                </a:path>
              </a:pathLst>
            </a:custGeom>
            <a:solidFill>
              <a:srgbClr val="8AA1AD">
                <a:alpha val="3999"/>
              </a:srgbClr>
            </a:solidFill>
          </p:spPr>
          <p:txBody>
            <a:bodyPr wrap="square" lIns="0" tIns="0" rIns="0" bIns="0" rtlCol="0"/>
            <a:lstStyle/>
            <a:p>
              <a:endParaRPr sz="1403"/>
            </a:p>
          </p:txBody>
        </p:sp>
        <p:sp>
          <p:nvSpPr>
            <p:cNvPr id="7" name="object 7"/>
            <p:cNvSpPr/>
            <p:nvPr/>
          </p:nvSpPr>
          <p:spPr>
            <a:xfrm>
              <a:off x="2983128" y="19062"/>
              <a:ext cx="6187440" cy="3378835"/>
            </a:xfrm>
            <a:custGeom>
              <a:avLst/>
              <a:gdLst/>
              <a:ahLst/>
              <a:cxnLst/>
              <a:rect l="l" t="t" r="r" b="b"/>
              <a:pathLst>
                <a:path w="6187440" h="3378835">
                  <a:moveTo>
                    <a:pt x="122516" y="3057906"/>
                  </a:moveTo>
                  <a:lnTo>
                    <a:pt x="0" y="2921406"/>
                  </a:lnTo>
                  <a:lnTo>
                    <a:pt x="0" y="3194405"/>
                  </a:lnTo>
                  <a:lnTo>
                    <a:pt x="122516" y="3057906"/>
                  </a:lnTo>
                  <a:close/>
                </a:path>
                <a:path w="6187440" h="3378835">
                  <a:moveTo>
                    <a:pt x="122516" y="2475712"/>
                  </a:moveTo>
                  <a:lnTo>
                    <a:pt x="0" y="2339213"/>
                  </a:lnTo>
                  <a:lnTo>
                    <a:pt x="0" y="2612212"/>
                  </a:lnTo>
                  <a:lnTo>
                    <a:pt x="122516" y="2475712"/>
                  </a:lnTo>
                  <a:close/>
                </a:path>
                <a:path w="6187440" h="3378835">
                  <a:moveTo>
                    <a:pt x="122516" y="1885200"/>
                  </a:moveTo>
                  <a:lnTo>
                    <a:pt x="0" y="1748701"/>
                  </a:lnTo>
                  <a:lnTo>
                    <a:pt x="0" y="2021700"/>
                  </a:lnTo>
                  <a:lnTo>
                    <a:pt x="122516" y="1885200"/>
                  </a:lnTo>
                  <a:close/>
                </a:path>
                <a:path w="6187440" h="3378835">
                  <a:moveTo>
                    <a:pt x="122516" y="1303667"/>
                  </a:moveTo>
                  <a:lnTo>
                    <a:pt x="0" y="1167168"/>
                  </a:lnTo>
                  <a:lnTo>
                    <a:pt x="0" y="1440167"/>
                  </a:lnTo>
                  <a:lnTo>
                    <a:pt x="122516" y="1303667"/>
                  </a:lnTo>
                  <a:close/>
                </a:path>
                <a:path w="6187440" h="3378835">
                  <a:moveTo>
                    <a:pt x="122516" y="713143"/>
                  </a:moveTo>
                  <a:lnTo>
                    <a:pt x="0" y="576643"/>
                  </a:lnTo>
                  <a:lnTo>
                    <a:pt x="0" y="849642"/>
                  </a:lnTo>
                  <a:lnTo>
                    <a:pt x="122516" y="713143"/>
                  </a:lnTo>
                  <a:close/>
                </a:path>
                <a:path w="6187440" h="3378835">
                  <a:moveTo>
                    <a:pt x="122516" y="124460"/>
                  </a:moveTo>
                  <a:lnTo>
                    <a:pt x="10807" y="0"/>
                  </a:lnTo>
                  <a:lnTo>
                    <a:pt x="0" y="0"/>
                  </a:lnTo>
                  <a:lnTo>
                    <a:pt x="0" y="260959"/>
                  </a:lnTo>
                  <a:lnTo>
                    <a:pt x="122516" y="124460"/>
                  </a:lnTo>
                  <a:close/>
                </a:path>
                <a:path w="6187440" h="3378835">
                  <a:moveTo>
                    <a:pt x="201282" y="0"/>
                  </a:moveTo>
                  <a:lnTo>
                    <a:pt x="165290" y="0"/>
                  </a:lnTo>
                  <a:lnTo>
                    <a:pt x="120345" y="50076"/>
                  </a:lnTo>
                  <a:lnTo>
                    <a:pt x="75399" y="0"/>
                  </a:lnTo>
                  <a:lnTo>
                    <a:pt x="39408" y="0"/>
                  </a:lnTo>
                  <a:lnTo>
                    <a:pt x="120345" y="90170"/>
                  </a:lnTo>
                  <a:lnTo>
                    <a:pt x="156324" y="50076"/>
                  </a:lnTo>
                  <a:lnTo>
                    <a:pt x="201282" y="0"/>
                  </a:lnTo>
                  <a:close/>
                </a:path>
                <a:path w="6187440" h="3378835">
                  <a:moveTo>
                    <a:pt x="563105" y="124460"/>
                  </a:moveTo>
                  <a:lnTo>
                    <a:pt x="451396" y="0"/>
                  </a:lnTo>
                  <a:lnTo>
                    <a:pt x="234238" y="0"/>
                  </a:lnTo>
                  <a:lnTo>
                    <a:pt x="122529" y="124460"/>
                  </a:lnTo>
                  <a:lnTo>
                    <a:pt x="342823" y="369887"/>
                  </a:lnTo>
                  <a:lnTo>
                    <a:pt x="563105" y="124460"/>
                  </a:lnTo>
                  <a:close/>
                </a:path>
                <a:path w="6187440" h="3378835">
                  <a:moveTo>
                    <a:pt x="563118" y="3057906"/>
                  </a:moveTo>
                  <a:lnTo>
                    <a:pt x="342823" y="2812478"/>
                  </a:lnTo>
                  <a:lnTo>
                    <a:pt x="122529" y="3057906"/>
                  </a:lnTo>
                  <a:lnTo>
                    <a:pt x="342823" y="3303333"/>
                  </a:lnTo>
                  <a:lnTo>
                    <a:pt x="563118" y="3057906"/>
                  </a:lnTo>
                  <a:close/>
                </a:path>
                <a:path w="6187440" h="3378835">
                  <a:moveTo>
                    <a:pt x="563118" y="2475712"/>
                  </a:moveTo>
                  <a:lnTo>
                    <a:pt x="342823" y="2230285"/>
                  </a:lnTo>
                  <a:lnTo>
                    <a:pt x="122529" y="2475712"/>
                  </a:lnTo>
                  <a:lnTo>
                    <a:pt x="342823" y="2721140"/>
                  </a:lnTo>
                  <a:lnTo>
                    <a:pt x="563118" y="2475712"/>
                  </a:lnTo>
                  <a:close/>
                </a:path>
                <a:path w="6187440" h="3378835">
                  <a:moveTo>
                    <a:pt x="563118" y="1885200"/>
                  </a:moveTo>
                  <a:lnTo>
                    <a:pt x="342823" y="1639773"/>
                  </a:lnTo>
                  <a:lnTo>
                    <a:pt x="122529" y="1885200"/>
                  </a:lnTo>
                  <a:lnTo>
                    <a:pt x="342823" y="2130628"/>
                  </a:lnTo>
                  <a:lnTo>
                    <a:pt x="563118" y="1885200"/>
                  </a:lnTo>
                  <a:close/>
                </a:path>
                <a:path w="6187440" h="3378835">
                  <a:moveTo>
                    <a:pt x="563118" y="1303667"/>
                  </a:moveTo>
                  <a:lnTo>
                    <a:pt x="342823" y="1058240"/>
                  </a:lnTo>
                  <a:lnTo>
                    <a:pt x="122529" y="1303667"/>
                  </a:lnTo>
                  <a:lnTo>
                    <a:pt x="342823" y="1549095"/>
                  </a:lnTo>
                  <a:lnTo>
                    <a:pt x="563118" y="1303667"/>
                  </a:lnTo>
                  <a:close/>
                </a:path>
                <a:path w="6187440" h="3378835">
                  <a:moveTo>
                    <a:pt x="563118" y="713155"/>
                  </a:moveTo>
                  <a:lnTo>
                    <a:pt x="342823" y="467728"/>
                  </a:lnTo>
                  <a:lnTo>
                    <a:pt x="122529" y="713155"/>
                  </a:lnTo>
                  <a:lnTo>
                    <a:pt x="342823" y="958583"/>
                  </a:lnTo>
                  <a:lnTo>
                    <a:pt x="563118" y="713155"/>
                  </a:lnTo>
                  <a:close/>
                </a:path>
                <a:path w="6187440" h="3378835">
                  <a:moveTo>
                    <a:pt x="641870" y="0"/>
                  </a:moveTo>
                  <a:lnTo>
                    <a:pt x="605878" y="0"/>
                  </a:lnTo>
                  <a:lnTo>
                    <a:pt x="560933" y="50076"/>
                  </a:lnTo>
                  <a:lnTo>
                    <a:pt x="515988" y="0"/>
                  </a:lnTo>
                  <a:lnTo>
                    <a:pt x="479996" y="0"/>
                  </a:lnTo>
                  <a:lnTo>
                    <a:pt x="560933" y="90170"/>
                  </a:lnTo>
                  <a:lnTo>
                    <a:pt x="596912" y="50076"/>
                  </a:lnTo>
                  <a:lnTo>
                    <a:pt x="641870" y="0"/>
                  </a:lnTo>
                  <a:close/>
                </a:path>
                <a:path w="6187440" h="3378835">
                  <a:moveTo>
                    <a:pt x="1003693" y="124460"/>
                  </a:moveTo>
                  <a:lnTo>
                    <a:pt x="891984" y="0"/>
                  </a:lnTo>
                  <a:lnTo>
                    <a:pt x="674827" y="0"/>
                  </a:lnTo>
                  <a:lnTo>
                    <a:pt x="563118" y="124460"/>
                  </a:lnTo>
                  <a:lnTo>
                    <a:pt x="783412" y="369887"/>
                  </a:lnTo>
                  <a:lnTo>
                    <a:pt x="1003693" y="124460"/>
                  </a:lnTo>
                  <a:close/>
                </a:path>
                <a:path w="6187440" h="3378835">
                  <a:moveTo>
                    <a:pt x="1082446" y="0"/>
                  </a:moveTo>
                  <a:lnTo>
                    <a:pt x="1046467" y="0"/>
                  </a:lnTo>
                  <a:lnTo>
                    <a:pt x="1001522" y="50076"/>
                  </a:lnTo>
                  <a:lnTo>
                    <a:pt x="956564" y="0"/>
                  </a:lnTo>
                  <a:lnTo>
                    <a:pt x="920584" y="0"/>
                  </a:lnTo>
                  <a:lnTo>
                    <a:pt x="1001522" y="90157"/>
                  </a:lnTo>
                  <a:lnTo>
                    <a:pt x="1037488" y="50076"/>
                  </a:lnTo>
                  <a:lnTo>
                    <a:pt x="1082446" y="0"/>
                  </a:lnTo>
                  <a:close/>
                </a:path>
                <a:path w="6187440" h="3378835">
                  <a:moveTo>
                    <a:pt x="1444282" y="3057906"/>
                  </a:moveTo>
                  <a:lnTo>
                    <a:pt x="1223987" y="2812478"/>
                  </a:lnTo>
                  <a:lnTo>
                    <a:pt x="1003693" y="3057906"/>
                  </a:lnTo>
                  <a:lnTo>
                    <a:pt x="783412" y="2812478"/>
                  </a:lnTo>
                  <a:lnTo>
                    <a:pt x="563118" y="3057906"/>
                  </a:lnTo>
                  <a:lnTo>
                    <a:pt x="783412" y="3303333"/>
                  </a:lnTo>
                  <a:lnTo>
                    <a:pt x="1003693" y="3057918"/>
                  </a:lnTo>
                  <a:lnTo>
                    <a:pt x="1223987" y="3303333"/>
                  </a:lnTo>
                  <a:lnTo>
                    <a:pt x="1444282" y="3057906"/>
                  </a:lnTo>
                  <a:close/>
                </a:path>
                <a:path w="6187440" h="3378835">
                  <a:moveTo>
                    <a:pt x="1444282" y="2475712"/>
                  </a:moveTo>
                  <a:lnTo>
                    <a:pt x="1223987" y="2230285"/>
                  </a:lnTo>
                  <a:lnTo>
                    <a:pt x="1003693" y="2475712"/>
                  </a:lnTo>
                  <a:lnTo>
                    <a:pt x="783412" y="2230285"/>
                  </a:lnTo>
                  <a:lnTo>
                    <a:pt x="563118" y="2475712"/>
                  </a:lnTo>
                  <a:lnTo>
                    <a:pt x="783412" y="2721140"/>
                  </a:lnTo>
                  <a:lnTo>
                    <a:pt x="1003693" y="2475725"/>
                  </a:lnTo>
                  <a:lnTo>
                    <a:pt x="1223987" y="2721140"/>
                  </a:lnTo>
                  <a:lnTo>
                    <a:pt x="1444282" y="2475712"/>
                  </a:lnTo>
                  <a:close/>
                </a:path>
                <a:path w="6187440" h="3378835">
                  <a:moveTo>
                    <a:pt x="1444282" y="1885200"/>
                  </a:moveTo>
                  <a:lnTo>
                    <a:pt x="1223987" y="1639773"/>
                  </a:lnTo>
                  <a:lnTo>
                    <a:pt x="1003693" y="1885200"/>
                  </a:lnTo>
                  <a:lnTo>
                    <a:pt x="783412" y="1639773"/>
                  </a:lnTo>
                  <a:lnTo>
                    <a:pt x="563118" y="1885200"/>
                  </a:lnTo>
                  <a:lnTo>
                    <a:pt x="783412" y="2130628"/>
                  </a:lnTo>
                  <a:lnTo>
                    <a:pt x="1003693" y="1885213"/>
                  </a:lnTo>
                  <a:lnTo>
                    <a:pt x="1223987" y="2130628"/>
                  </a:lnTo>
                  <a:lnTo>
                    <a:pt x="1444282" y="1885200"/>
                  </a:lnTo>
                  <a:close/>
                </a:path>
                <a:path w="6187440" h="3378835">
                  <a:moveTo>
                    <a:pt x="1444282" y="1303667"/>
                  </a:moveTo>
                  <a:lnTo>
                    <a:pt x="1223987" y="1058240"/>
                  </a:lnTo>
                  <a:lnTo>
                    <a:pt x="1003693" y="1303667"/>
                  </a:lnTo>
                  <a:lnTo>
                    <a:pt x="783412" y="1058240"/>
                  </a:lnTo>
                  <a:lnTo>
                    <a:pt x="563118" y="1303667"/>
                  </a:lnTo>
                  <a:lnTo>
                    <a:pt x="783412" y="1549095"/>
                  </a:lnTo>
                  <a:lnTo>
                    <a:pt x="1003693" y="1303680"/>
                  </a:lnTo>
                  <a:lnTo>
                    <a:pt x="1223987" y="1549095"/>
                  </a:lnTo>
                  <a:lnTo>
                    <a:pt x="1444282" y="1303667"/>
                  </a:lnTo>
                  <a:close/>
                </a:path>
                <a:path w="6187440" h="3378835">
                  <a:moveTo>
                    <a:pt x="1444282" y="713155"/>
                  </a:moveTo>
                  <a:lnTo>
                    <a:pt x="1223987" y="467728"/>
                  </a:lnTo>
                  <a:lnTo>
                    <a:pt x="1003693" y="713155"/>
                  </a:lnTo>
                  <a:lnTo>
                    <a:pt x="783412" y="467728"/>
                  </a:lnTo>
                  <a:lnTo>
                    <a:pt x="563118" y="713155"/>
                  </a:lnTo>
                  <a:lnTo>
                    <a:pt x="783412" y="958583"/>
                  </a:lnTo>
                  <a:lnTo>
                    <a:pt x="1003693" y="713168"/>
                  </a:lnTo>
                  <a:lnTo>
                    <a:pt x="1223987" y="958583"/>
                  </a:lnTo>
                  <a:lnTo>
                    <a:pt x="1444282" y="713155"/>
                  </a:lnTo>
                  <a:close/>
                </a:path>
                <a:path w="6187440" h="3378835">
                  <a:moveTo>
                    <a:pt x="1523034" y="0"/>
                  </a:moveTo>
                  <a:lnTo>
                    <a:pt x="1487055" y="0"/>
                  </a:lnTo>
                  <a:lnTo>
                    <a:pt x="1442110" y="50076"/>
                  </a:lnTo>
                  <a:lnTo>
                    <a:pt x="1397165" y="0"/>
                  </a:lnTo>
                  <a:lnTo>
                    <a:pt x="1361173" y="0"/>
                  </a:lnTo>
                  <a:lnTo>
                    <a:pt x="1442110" y="90170"/>
                  </a:lnTo>
                  <a:lnTo>
                    <a:pt x="1478089" y="50076"/>
                  </a:lnTo>
                  <a:lnTo>
                    <a:pt x="1523034" y="0"/>
                  </a:lnTo>
                  <a:close/>
                </a:path>
                <a:path w="6187440" h="3378835">
                  <a:moveTo>
                    <a:pt x="1884870" y="3057906"/>
                  </a:moveTo>
                  <a:lnTo>
                    <a:pt x="1664576" y="2812478"/>
                  </a:lnTo>
                  <a:lnTo>
                    <a:pt x="1444282" y="3057906"/>
                  </a:lnTo>
                  <a:lnTo>
                    <a:pt x="1664576" y="3303333"/>
                  </a:lnTo>
                  <a:lnTo>
                    <a:pt x="1884870" y="3057906"/>
                  </a:lnTo>
                  <a:close/>
                </a:path>
                <a:path w="6187440" h="3378835">
                  <a:moveTo>
                    <a:pt x="1884870" y="2475712"/>
                  </a:moveTo>
                  <a:lnTo>
                    <a:pt x="1664576" y="2230285"/>
                  </a:lnTo>
                  <a:lnTo>
                    <a:pt x="1444282" y="2475712"/>
                  </a:lnTo>
                  <a:lnTo>
                    <a:pt x="1664576" y="2721140"/>
                  </a:lnTo>
                  <a:lnTo>
                    <a:pt x="1884870" y="2475712"/>
                  </a:lnTo>
                  <a:close/>
                </a:path>
                <a:path w="6187440" h="3378835">
                  <a:moveTo>
                    <a:pt x="1884870" y="1885200"/>
                  </a:moveTo>
                  <a:lnTo>
                    <a:pt x="1664576" y="1639773"/>
                  </a:lnTo>
                  <a:lnTo>
                    <a:pt x="1444282" y="1885200"/>
                  </a:lnTo>
                  <a:lnTo>
                    <a:pt x="1664576" y="2130628"/>
                  </a:lnTo>
                  <a:lnTo>
                    <a:pt x="1884870" y="1885200"/>
                  </a:lnTo>
                  <a:close/>
                </a:path>
                <a:path w="6187440" h="3378835">
                  <a:moveTo>
                    <a:pt x="1884870" y="1303667"/>
                  </a:moveTo>
                  <a:lnTo>
                    <a:pt x="1664576" y="1058240"/>
                  </a:lnTo>
                  <a:lnTo>
                    <a:pt x="1444282" y="1303667"/>
                  </a:lnTo>
                  <a:lnTo>
                    <a:pt x="1664576" y="1549095"/>
                  </a:lnTo>
                  <a:lnTo>
                    <a:pt x="1884870" y="1303667"/>
                  </a:lnTo>
                  <a:close/>
                </a:path>
                <a:path w="6187440" h="3378835">
                  <a:moveTo>
                    <a:pt x="1884870" y="713155"/>
                  </a:moveTo>
                  <a:lnTo>
                    <a:pt x="1664576" y="467728"/>
                  </a:lnTo>
                  <a:lnTo>
                    <a:pt x="1444282" y="713155"/>
                  </a:lnTo>
                  <a:lnTo>
                    <a:pt x="1664576" y="958583"/>
                  </a:lnTo>
                  <a:lnTo>
                    <a:pt x="1884870" y="713155"/>
                  </a:lnTo>
                  <a:close/>
                </a:path>
                <a:path w="6187440" h="3378835">
                  <a:moveTo>
                    <a:pt x="1963635" y="0"/>
                  </a:moveTo>
                  <a:lnTo>
                    <a:pt x="1927644" y="0"/>
                  </a:lnTo>
                  <a:lnTo>
                    <a:pt x="1882698" y="50076"/>
                  </a:lnTo>
                  <a:lnTo>
                    <a:pt x="1837753" y="0"/>
                  </a:lnTo>
                  <a:lnTo>
                    <a:pt x="1801761" y="0"/>
                  </a:lnTo>
                  <a:lnTo>
                    <a:pt x="1882698" y="90170"/>
                  </a:lnTo>
                  <a:lnTo>
                    <a:pt x="1918677" y="50076"/>
                  </a:lnTo>
                  <a:lnTo>
                    <a:pt x="1963635" y="0"/>
                  </a:lnTo>
                  <a:close/>
                </a:path>
                <a:path w="6187440" h="3378835">
                  <a:moveTo>
                    <a:pt x="2404224" y="0"/>
                  </a:moveTo>
                  <a:lnTo>
                    <a:pt x="2368245" y="0"/>
                  </a:lnTo>
                  <a:lnTo>
                    <a:pt x="2323287" y="50076"/>
                  </a:lnTo>
                  <a:lnTo>
                    <a:pt x="2278342" y="0"/>
                  </a:lnTo>
                  <a:lnTo>
                    <a:pt x="2242350" y="0"/>
                  </a:lnTo>
                  <a:lnTo>
                    <a:pt x="2323287" y="90170"/>
                  </a:lnTo>
                  <a:lnTo>
                    <a:pt x="2359266" y="50076"/>
                  </a:lnTo>
                  <a:lnTo>
                    <a:pt x="2404224" y="0"/>
                  </a:lnTo>
                  <a:close/>
                </a:path>
                <a:path w="6187440" h="3378835">
                  <a:moveTo>
                    <a:pt x="2844787" y="0"/>
                  </a:moveTo>
                  <a:lnTo>
                    <a:pt x="2808808" y="0"/>
                  </a:lnTo>
                  <a:lnTo>
                    <a:pt x="2763863" y="50076"/>
                  </a:lnTo>
                  <a:lnTo>
                    <a:pt x="2718917" y="0"/>
                  </a:lnTo>
                  <a:lnTo>
                    <a:pt x="2682938" y="0"/>
                  </a:lnTo>
                  <a:lnTo>
                    <a:pt x="2763863" y="90157"/>
                  </a:lnTo>
                  <a:lnTo>
                    <a:pt x="2799829" y="50076"/>
                  </a:lnTo>
                  <a:lnTo>
                    <a:pt x="2844787" y="0"/>
                  </a:lnTo>
                  <a:close/>
                </a:path>
                <a:path w="6187440" h="3378835">
                  <a:moveTo>
                    <a:pt x="3081210" y="3232747"/>
                  </a:moveTo>
                  <a:lnTo>
                    <a:pt x="2986214" y="3338576"/>
                  </a:lnTo>
                  <a:lnTo>
                    <a:pt x="2765945" y="3093148"/>
                  </a:lnTo>
                  <a:lnTo>
                    <a:pt x="2545651" y="3338576"/>
                  </a:lnTo>
                  <a:lnTo>
                    <a:pt x="2325357" y="3093148"/>
                  </a:lnTo>
                  <a:lnTo>
                    <a:pt x="2105063" y="3338576"/>
                  </a:lnTo>
                  <a:lnTo>
                    <a:pt x="1884756" y="3093148"/>
                  </a:lnTo>
                  <a:lnTo>
                    <a:pt x="1664462" y="3338576"/>
                  </a:lnTo>
                  <a:lnTo>
                    <a:pt x="1444167" y="3093148"/>
                  </a:lnTo>
                  <a:lnTo>
                    <a:pt x="1223873" y="3338576"/>
                  </a:lnTo>
                  <a:lnTo>
                    <a:pt x="1003592" y="3093148"/>
                  </a:lnTo>
                  <a:lnTo>
                    <a:pt x="783310" y="3338576"/>
                  </a:lnTo>
                  <a:lnTo>
                    <a:pt x="563003" y="3093148"/>
                  </a:lnTo>
                  <a:lnTo>
                    <a:pt x="342696" y="3338576"/>
                  </a:lnTo>
                  <a:lnTo>
                    <a:pt x="122415" y="3093148"/>
                  </a:lnTo>
                  <a:lnTo>
                    <a:pt x="0" y="3229533"/>
                  </a:lnTo>
                  <a:lnTo>
                    <a:pt x="0" y="3269615"/>
                  </a:lnTo>
                  <a:lnTo>
                    <a:pt x="122415" y="3133242"/>
                  </a:lnTo>
                  <a:lnTo>
                    <a:pt x="342696" y="3378657"/>
                  </a:lnTo>
                  <a:lnTo>
                    <a:pt x="563003" y="3133242"/>
                  </a:lnTo>
                  <a:lnTo>
                    <a:pt x="783310" y="3378657"/>
                  </a:lnTo>
                  <a:lnTo>
                    <a:pt x="1003592" y="3133242"/>
                  </a:lnTo>
                  <a:lnTo>
                    <a:pt x="1223873" y="3378657"/>
                  </a:lnTo>
                  <a:lnTo>
                    <a:pt x="1444167" y="3133242"/>
                  </a:lnTo>
                  <a:lnTo>
                    <a:pt x="1664462" y="3378657"/>
                  </a:lnTo>
                  <a:lnTo>
                    <a:pt x="1884756" y="3133242"/>
                  </a:lnTo>
                  <a:lnTo>
                    <a:pt x="2105063" y="3378657"/>
                  </a:lnTo>
                  <a:lnTo>
                    <a:pt x="2325357" y="3133242"/>
                  </a:lnTo>
                  <a:lnTo>
                    <a:pt x="2545651" y="3378657"/>
                  </a:lnTo>
                  <a:lnTo>
                    <a:pt x="2765945" y="3133242"/>
                  </a:lnTo>
                  <a:lnTo>
                    <a:pt x="2986214" y="3378657"/>
                  </a:lnTo>
                  <a:lnTo>
                    <a:pt x="3081210" y="3272828"/>
                  </a:lnTo>
                  <a:lnTo>
                    <a:pt x="3081210" y="3232747"/>
                  </a:lnTo>
                  <a:close/>
                </a:path>
                <a:path w="6187440" h="3378835">
                  <a:moveTo>
                    <a:pt x="3081210" y="2650553"/>
                  </a:moveTo>
                  <a:lnTo>
                    <a:pt x="2986214" y="2756382"/>
                  </a:lnTo>
                  <a:lnTo>
                    <a:pt x="2765945" y="2510955"/>
                  </a:lnTo>
                  <a:lnTo>
                    <a:pt x="2545651" y="2756395"/>
                  </a:lnTo>
                  <a:lnTo>
                    <a:pt x="2325357" y="2510955"/>
                  </a:lnTo>
                  <a:lnTo>
                    <a:pt x="2105063" y="2756395"/>
                  </a:lnTo>
                  <a:lnTo>
                    <a:pt x="1884756" y="2510955"/>
                  </a:lnTo>
                  <a:lnTo>
                    <a:pt x="1664462" y="2756395"/>
                  </a:lnTo>
                  <a:lnTo>
                    <a:pt x="1444167" y="2510955"/>
                  </a:lnTo>
                  <a:lnTo>
                    <a:pt x="1223873" y="2756382"/>
                  </a:lnTo>
                  <a:lnTo>
                    <a:pt x="1003592" y="2510955"/>
                  </a:lnTo>
                  <a:lnTo>
                    <a:pt x="783310" y="2756395"/>
                  </a:lnTo>
                  <a:lnTo>
                    <a:pt x="563003" y="2510955"/>
                  </a:lnTo>
                  <a:lnTo>
                    <a:pt x="342696" y="2756395"/>
                  </a:lnTo>
                  <a:lnTo>
                    <a:pt x="122415" y="2510955"/>
                  </a:lnTo>
                  <a:lnTo>
                    <a:pt x="0" y="2647353"/>
                  </a:lnTo>
                  <a:lnTo>
                    <a:pt x="0" y="2687434"/>
                  </a:lnTo>
                  <a:lnTo>
                    <a:pt x="122415" y="2551049"/>
                  </a:lnTo>
                  <a:lnTo>
                    <a:pt x="342696" y="2796476"/>
                  </a:lnTo>
                  <a:lnTo>
                    <a:pt x="563003" y="2551049"/>
                  </a:lnTo>
                  <a:lnTo>
                    <a:pt x="783310" y="2796476"/>
                  </a:lnTo>
                  <a:lnTo>
                    <a:pt x="1003592" y="2551049"/>
                  </a:lnTo>
                  <a:lnTo>
                    <a:pt x="1223873" y="2796476"/>
                  </a:lnTo>
                  <a:lnTo>
                    <a:pt x="1444167" y="2551049"/>
                  </a:lnTo>
                  <a:lnTo>
                    <a:pt x="1664462" y="2796476"/>
                  </a:lnTo>
                  <a:lnTo>
                    <a:pt x="1884756" y="2551049"/>
                  </a:lnTo>
                  <a:lnTo>
                    <a:pt x="2105063" y="2796476"/>
                  </a:lnTo>
                  <a:lnTo>
                    <a:pt x="2325357" y="2551049"/>
                  </a:lnTo>
                  <a:lnTo>
                    <a:pt x="2545651" y="2796476"/>
                  </a:lnTo>
                  <a:lnTo>
                    <a:pt x="2765945" y="2551049"/>
                  </a:lnTo>
                  <a:lnTo>
                    <a:pt x="2986214" y="2796476"/>
                  </a:lnTo>
                  <a:lnTo>
                    <a:pt x="3081210" y="2690647"/>
                  </a:lnTo>
                  <a:lnTo>
                    <a:pt x="3081210" y="2650553"/>
                  </a:lnTo>
                  <a:close/>
                </a:path>
                <a:path w="6187440" h="3378835">
                  <a:moveTo>
                    <a:pt x="3081210" y="2060028"/>
                  </a:moveTo>
                  <a:lnTo>
                    <a:pt x="2986214" y="2165858"/>
                  </a:lnTo>
                  <a:lnTo>
                    <a:pt x="2765945" y="1920430"/>
                  </a:lnTo>
                  <a:lnTo>
                    <a:pt x="2545651" y="2165870"/>
                  </a:lnTo>
                  <a:lnTo>
                    <a:pt x="2325357" y="1920430"/>
                  </a:lnTo>
                  <a:lnTo>
                    <a:pt x="2105063" y="2165870"/>
                  </a:lnTo>
                  <a:lnTo>
                    <a:pt x="1884756" y="1920430"/>
                  </a:lnTo>
                  <a:lnTo>
                    <a:pt x="1664462" y="2165870"/>
                  </a:lnTo>
                  <a:lnTo>
                    <a:pt x="1444167" y="1920430"/>
                  </a:lnTo>
                  <a:lnTo>
                    <a:pt x="1223873" y="2165858"/>
                  </a:lnTo>
                  <a:lnTo>
                    <a:pt x="1003592" y="1920430"/>
                  </a:lnTo>
                  <a:lnTo>
                    <a:pt x="783310" y="2165870"/>
                  </a:lnTo>
                  <a:lnTo>
                    <a:pt x="563003" y="1920430"/>
                  </a:lnTo>
                  <a:lnTo>
                    <a:pt x="342696" y="2165870"/>
                  </a:lnTo>
                  <a:lnTo>
                    <a:pt x="122415" y="1920430"/>
                  </a:lnTo>
                  <a:lnTo>
                    <a:pt x="0" y="2056828"/>
                  </a:lnTo>
                  <a:lnTo>
                    <a:pt x="0" y="2096909"/>
                  </a:lnTo>
                  <a:lnTo>
                    <a:pt x="122415" y="1960524"/>
                  </a:lnTo>
                  <a:lnTo>
                    <a:pt x="342696" y="2205952"/>
                  </a:lnTo>
                  <a:lnTo>
                    <a:pt x="563003" y="1960524"/>
                  </a:lnTo>
                  <a:lnTo>
                    <a:pt x="783310" y="2205952"/>
                  </a:lnTo>
                  <a:lnTo>
                    <a:pt x="1003592" y="1960524"/>
                  </a:lnTo>
                  <a:lnTo>
                    <a:pt x="1223873" y="2205952"/>
                  </a:lnTo>
                  <a:lnTo>
                    <a:pt x="1444167" y="1960524"/>
                  </a:lnTo>
                  <a:lnTo>
                    <a:pt x="1664462" y="2205952"/>
                  </a:lnTo>
                  <a:lnTo>
                    <a:pt x="1884756" y="1960524"/>
                  </a:lnTo>
                  <a:lnTo>
                    <a:pt x="2105063" y="2205952"/>
                  </a:lnTo>
                  <a:lnTo>
                    <a:pt x="2325357" y="1960524"/>
                  </a:lnTo>
                  <a:lnTo>
                    <a:pt x="2545651" y="2205952"/>
                  </a:lnTo>
                  <a:lnTo>
                    <a:pt x="2765945" y="1960524"/>
                  </a:lnTo>
                  <a:lnTo>
                    <a:pt x="2986214" y="2205952"/>
                  </a:lnTo>
                  <a:lnTo>
                    <a:pt x="3081210" y="2100122"/>
                  </a:lnTo>
                  <a:lnTo>
                    <a:pt x="3081210" y="2060028"/>
                  </a:lnTo>
                  <a:close/>
                </a:path>
                <a:path w="6187440" h="3378835">
                  <a:moveTo>
                    <a:pt x="3081210" y="1478508"/>
                  </a:moveTo>
                  <a:lnTo>
                    <a:pt x="2986214" y="1584337"/>
                  </a:lnTo>
                  <a:lnTo>
                    <a:pt x="2765945" y="1338910"/>
                  </a:lnTo>
                  <a:lnTo>
                    <a:pt x="2545651" y="1584337"/>
                  </a:lnTo>
                  <a:lnTo>
                    <a:pt x="2325357" y="1338910"/>
                  </a:lnTo>
                  <a:lnTo>
                    <a:pt x="2105063" y="1584337"/>
                  </a:lnTo>
                  <a:lnTo>
                    <a:pt x="1884756" y="1338910"/>
                  </a:lnTo>
                  <a:lnTo>
                    <a:pt x="1664462" y="1584337"/>
                  </a:lnTo>
                  <a:lnTo>
                    <a:pt x="1444167" y="1338910"/>
                  </a:lnTo>
                  <a:lnTo>
                    <a:pt x="1223873" y="1584337"/>
                  </a:lnTo>
                  <a:lnTo>
                    <a:pt x="1003592" y="1338910"/>
                  </a:lnTo>
                  <a:lnTo>
                    <a:pt x="783310" y="1584337"/>
                  </a:lnTo>
                  <a:lnTo>
                    <a:pt x="563003" y="1338910"/>
                  </a:lnTo>
                  <a:lnTo>
                    <a:pt x="342696" y="1584337"/>
                  </a:lnTo>
                  <a:lnTo>
                    <a:pt x="122415" y="1338910"/>
                  </a:lnTo>
                  <a:lnTo>
                    <a:pt x="0" y="1475295"/>
                  </a:lnTo>
                  <a:lnTo>
                    <a:pt x="0" y="1515389"/>
                  </a:lnTo>
                  <a:lnTo>
                    <a:pt x="122415" y="1379004"/>
                  </a:lnTo>
                  <a:lnTo>
                    <a:pt x="342696" y="1624431"/>
                  </a:lnTo>
                  <a:lnTo>
                    <a:pt x="563003" y="1379004"/>
                  </a:lnTo>
                  <a:lnTo>
                    <a:pt x="783310" y="1624431"/>
                  </a:lnTo>
                  <a:lnTo>
                    <a:pt x="1003592" y="1379004"/>
                  </a:lnTo>
                  <a:lnTo>
                    <a:pt x="1223873" y="1624418"/>
                  </a:lnTo>
                  <a:lnTo>
                    <a:pt x="1444167" y="1379004"/>
                  </a:lnTo>
                  <a:lnTo>
                    <a:pt x="1664462" y="1624431"/>
                  </a:lnTo>
                  <a:lnTo>
                    <a:pt x="1884756" y="1379004"/>
                  </a:lnTo>
                  <a:lnTo>
                    <a:pt x="2105063" y="1624431"/>
                  </a:lnTo>
                  <a:lnTo>
                    <a:pt x="2325357" y="1379004"/>
                  </a:lnTo>
                  <a:lnTo>
                    <a:pt x="2545651" y="1624431"/>
                  </a:lnTo>
                  <a:lnTo>
                    <a:pt x="2765945" y="1379004"/>
                  </a:lnTo>
                  <a:lnTo>
                    <a:pt x="2986214" y="1624418"/>
                  </a:lnTo>
                  <a:lnTo>
                    <a:pt x="3081210" y="1518589"/>
                  </a:lnTo>
                  <a:lnTo>
                    <a:pt x="3081210" y="1478508"/>
                  </a:lnTo>
                  <a:close/>
                </a:path>
                <a:path w="6187440" h="3378835">
                  <a:moveTo>
                    <a:pt x="3081210" y="887984"/>
                  </a:moveTo>
                  <a:lnTo>
                    <a:pt x="2986214" y="993813"/>
                  </a:lnTo>
                  <a:lnTo>
                    <a:pt x="2765945" y="748385"/>
                  </a:lnTo>
                  <a:lnTo>
                    <a:pt x="2545651" y="993825"/>
                  </a:lnTo>
                  <a:lnTo>
                    <a:pt x="2325357" y="748385"/>
                  </a:lnTo>
                  <a:lnTo>
                    <a:pt x="2105063" y="993825"/>
                  </a:lnTo>
                  <a:lnTo>
                    <a:pt x="1884756" y="748385"/>
                  </a:lnTo>
                  <a:lnTo>
                    <a:pt x="1664462" y="993825"/>
                  </a:lnTo>
                  <a:lnTo>
                    <a:pt x="1444167" y="748385"/>
                  </a:lnTo>
                  <a:lnTo>
                    <a:pt x="1223873" y="993813"/>
                  </a:lnTo>
                  <a:lnTo>
                    <a:pt x="1003592" y="748385"/>
                  </a:lnTo>
                  <a:lnTo>
                    <a:pt x="783310" y="993825"/>
                  </a:lnTo>
                  <a:lnTo>
                    <a:pt x="563003" y="748385"/>
                  </a:lnTo>
                  <a:lnTo>
                    <a:pt x="342696" y="993825"/>
                  </a:lnTo>
                  <a:lnTo>
                    <a:pt x="122415" y="748385"/>
                  </a:lnTo>
                  <a:lnTo>
                    <a:pt x="0" y="884783"/>
                  </a:lnTo>
                  <a:lnTo>
                    <a:pt x="0" y="924864"/>
                  </a:lnTo>
                  <a:lnTo>
                    <a:pt x="122415" y="788492"/>
                  </a:lnTo>
                  <a:lnTo>
                    <a:pt x="342696" y="1033907"/>
                  </a:lnTo>
                  <a:lnTo>
                    <a:pt x="563003" y="788492"/>
                  </a:lnTo>
                  <a:lnTo>
                    <a:pt x="783310" y="1033907"/>
                  </a:lnTo>
                  <a:lnTo>
                    <a:pt x="1003592" y="788492"/>
                  </a:lnTo>
                  <a:lnTo>
                    <a:pt x="1223873" y="1033907"/>
                  </a:lnTo>
                  <a:lnTo>
                    <a:pt x="1444167" y="788492"/>
                  </a:lnTo>
                  <a:lnTo>
                    <a:pt x="1664462" y="1033907"/>
                  </a:lnTo>
                  <a:lnTo>
                    <a:pt x="1884756" y="788492"/>
                  </a:lnTo>
                  <a:lnTo>
                    <a:pt x="2105063" y="1033907"/>
                  </a:lnTo>
                  <a:lnTo>
                    <a:pt x="2325357" y="788492"/>
                  </a:lnTo>
                  <a:lnTo>
                    <a:pt x="2545651" y="1033907"/>
                  </a:lnTo>
                  <a:lnTo>
                    <a:pt x="2765945" y="788492"/>
                  </a:lnTo>
                  <a:lnTo>
                    <a:pt x="2986214" y="1033907"/>
                  </a:lnTo>
                  <a:lnTo>
                    <a:pt x="3081210" y="928077"/>
                  </a:lnTo>
                  <a:lnTo>
                    <a:pt x="3081210" y="887984"/>
                  </a:lnTo>
                  <a:close/>
                </a:path>
                <a:path w="6187440" h="3378835">
                  <a:moveTo>
                    <a:pt x="3081210" y="299300"/>
                  </a:moveTo>
                  <a:lnTo>
                    <a:pt x="2986214" y="405130"/>
                  </a:lnTo>
                  <a:lnTo>
                    <a:pt x="2765945" y="159702"/>
                  </a:lnTo>
                  <a:lnTo>
                    <a:pt x="2545651" y="405130"/>
                  </a:lnTo>
                  <a:lnTo>
                    <a:pt x="2325357" y="159702"/>
                  </a:lnTo>
                  <a:lnTo>
                    <a:pt x="2105063" y="405130"/>
                  </a:lnTo>
                  <a:lnTo>
                    <a:pt x="1884756" y="159702"/>
                  </a:lnTo>
                  <a:lnTo>
                    <a:pt x="1664462" y="405130"/>
                  </a:lnTo>
                  <a:lnTo>
                    <a:pt x="1444167" y="159702"/>
                  </a:lnTo>
                  <a:lnTo>
                    <a:pt x="1223873" y="405130"/>
                  </a:lnTo>
                  <a:lnTo>
                    <a:pt x="1003592" y="159702"/>
                  </a:lnTo>
                  <a:lnTo>
                    <a:pt x="783310" y="405130"/>
                  </a:lnTo>
                  <a:lnTo>
                    <a:pt x="563003" y="159702"/>
                  </a:lnTo>
                  <a:lnTo>
                    <a:pt x="342696" y="405130"/>
                  </a:lnTo>
                  <a:lnTo>
                    <a:pt x="122415" y="159702"/>
                  </a:lnTo>
                  <a:lnTo>
                    <a:pt x="0" y="296087"/>
                  </a:lnTo>
                  <a:lnTo>
                    <a:pt x="0" y="336181"/>
                  </a:lnTo>
                  <a:lnTo>
                    <a:pt x="122415" y="199796"/>
                  </a:lnTo>
                  <a:lnTo>
                    <a:pt x="342696" y="445223"/>
                  </a:lnTo>
                  <a:lnTo>
                    <a:pt x="563003" y="199796"/>
                  </a:lnTo>
                  <a:lnTo>
                    <a:pt x="783310" y="445223"/>
                  </a:lnTo>
                  <a:lnTo>
                    <a:pt x="1003592" y="199796"/>
                  </a:lnTo>
                  <a:lnTo>
                    <a:pt x="1223873" y="445211"/>
                  </a:lnTo>
                  <a:lnTo>
                    <a:pt x="1444167" y="199796"/>
                  </a:lnTo>
                  <a:lnTo>
                    <a:pt x="1664462" y="445223"/>
                  </a:lnTo>
                  <a:lnTo>
                    <a:pt x="1884756" y="199796"/>
                  </a:lnTo>
                  <a:lnTo>
                    <a:pt x="2105063" y="445223"/>
                  </a:lnTo>
                  <a:lnTo>
                    <a:pt x="2325357" y="199796"/>
                  </a:lnTo>
                  <a:lnTo>
                    <a:pt x="2545651" y="445223"/>
                  </a:lnTo>
                  <a:lnTo>
                    <a:pt x="2765945" y="199796"/>
                  </a:lnTo>
                  <a:lnTo>
                    <a:pt x="2986214" y="445211"/>
                  </a:lnTo>
                  <a:lnTo>
                    <a:pt x="3081210" y="339382"/>
                  </a:lnTo>
                  <a:lnTo>
                    <a:pt x="3081210" y="299300"/>
                  </a:lnTo>
                  <a:close/>
                </a:path>
                <a:path w="6187440" h="3378835">
                  <a:moveTo>
                    <a:pt x="3081223" y="2918206"/>
                  </a:moveTo>
                  <a:lnTo>
                    <a:pt x="2986328" y="2812478"/>
                  </a:lnTo>
                  <a:lnTo>
                    <a:pt x="2766047" y="3057906"/>
                  </a:lnTo>
                  <a:lnTo>
                    <a:pt x="2545753" y="2812478"/>
                  </a:lnTo>
                  <a:lnTo>
                    <a:pt x="2325459" y="3057906"/>
                  </a:lnTo>
                  <a:lnTo>
                    <a:pt x="2105177" y="2812478"/>
                  </a:lnTo>
                  <a:lnTo>
                    <a:pt x="1884883" y="3057906"/>
                  </a:lnTo>
                  <a:lnTo>
                    <a:pt x="2105177" y="3303333"/>
                  </a:lnTo>
                  <a:lnTo>
                    <a:pt x="2325459" y="3057918"/>
                  </a:lnTo>
                  <a:lnTo>
                    <a:pt x="2545753" y="3303333"/>
                  </a:lnTo>
                  <a:lnTo>
                    <a:pt x="2766034" y="3057931"/>
                  </a:lnTo>
                  <a:lnTo>
                    <a:pt x="2986328" y="3303346"/>
                  </a:lnTo>
                  <a:lnTo>
                    <a:pt x="3081223" y="3197618"/>
                  </a:lnTo>
                  <a:lnTo>
                    <a:pt x="3081223" y="2918206"/>
                  </a:lnTo>
                  <a:close/>
                </a:path>
                <a:path w="6187440" h="3378835">
                  <a:moveTo>
                    <a:pt x="3081223" y="2336012"/>
                  </a:moveTo>
                  <a:lnTo>
                    <a:pt x="2986328" y="2230285"/>
                  </a:lnTo>
                  <a:lnTo>
                    <a:pt x="2766034" y="2475712"/>
                  </a:lnTo>
                  <a:lnTo>
                    <a:pt x="2545753" y="2230285"/>
                  </a:lnTo>
                  <a:lnTo>
                    <a:pt x="2325459" y="2475712"/>
                  </a:lnTo>
                  <a:lnTo>
                    <a:pt x="2105177" y="2230285"/>
                  </a:lnTo>
                  <a:lnTo>
                    <a:pt x="1884883" y="2475712"/>
                  </a:lnTo>
                  <a:lnTo>
                    <a:pt x="2105177" y="2721140"/>
                  </a:lnTo>
                  <a:lnTo>
                    <a:pt x="2325459" y="2475725"/>
                  </a:lnTo>
                  <a:lnTo>
                    <a:pt x="2545753" y="2721140"/>
                  </a:lnTo>
                  <a:lnTo>
                    <a:pt x="2766034" y="2475725"/>
                  </a:lnTo>
                  <a:lnTo>
                    <a:pt x="2986328" y="2721140"/>
                  </a:lnTo>
                  <a:lnTo>
                    <a:pt x="3081223" y="2615412"/>
                  </a:lnTo>
                  <a:lnTo>
                    <a:pt x="3081223" y="2336012"/>
                  </a:lnTo>
                  <a:close/>
                </a:path>
                <a:path w="6187440" h="3378835">
                  <a:moveTo>
                    <a:pt x="3081223" y="1745500"/>
                  </a:moveTo>
                  <a:lnTo>
                    <a:pt x="2986328" y="1639773"/>
                  </a:lnTo>
                  <a:lnTo>
                    <a:pt x="2766034" y="1885200"/>
                  </a:lnTo>
                  <a:lnTo>
                    <a:pt x="2545753" y="1639773"/>
                  </a:lnTo>
                  <a:lnTo>
                    <a:pt x="2325459" y="1885200"/>
                  </a:lnTo>
                  <a:lnTo>
                    <a:pt x="2105177" y="1639773"/>
                  </a:lnTo>
                  <a:lnTo>
                    <a:pt x="1884883" y="1885200"/>
                  </a:lnTo>
                  <a:lnTo>
                    <a:pt x="2105177" y="2130628"/>
                  </a:lnTo>
                  <a:lnTo>
                    <a:pt x="2325459" y="1885213"/>
                  </a:lnTo>
                  <a:lnTo>
                    <a:pt x="2545753" y="2130628"/>
                  </a:lnTo>
                  <a:lnTo>
                    <a:pt x="2766034" y="1885213"/>
                  </a:lnTo>
                  <a:lnTo>
                    <a:pt x="2986328" y="2130641"/>
                  </a:lnTo>
                  <a:lnTo>
                    <a:pt x="3081223" y="2024913"/>
                  </a:lnTo>
                  <a:lnTo>
                    <a:pt x="3081223" y="1745500"/>
                  </a:lnTo>
                  <a:close/>
                </a:path>
                <a:path w="6187440" h="3378835">
                  <a:moveTo>
                    <a:pt x="3081223" y="1163955"/>
                  </a:moveTo>
                  <a:lnTo>
                    <a:pt x="2986328" y="1058227"/>
                  </a:lnTo>
                  <a:lnTo>
                    <a:pt x="2766034" y="1303667"/>
                  </a:lnTo>
                  <a:lnTo>
                    <a:pt x="2545753" y="1058240"/>
                  </a:lnTo>
                  <a:lnTo>
                    <a:pt x="2325459" y="1303667"/>
                  </a:lnTo>
                  <a:lnTo>
                    <a:pt x="2105177" y="1058240"/>
                  </a:lnTo>
                  <a:lnTo>
                    <a:pt x="1884883" y="1303667"/>
                  </a:lnTo>
                  <a:lnTo>
                    <a:pt x="2105177" y="1549095"/>
                  </a:lnTo>
                  <a:lnTo>
                    <a:pt x="2325459" y="1303680"/>
                  </a:lnTo>
                  <a:lnTo>
                    <a:pt x="2545753" y="1549095"/>
                  </a:lnTo>
                  <a:lnTo>
                    <a:pt x="2766034" y="1303680"/>
                  </a:lnTo>
                  <a:lnTo>
                    <a:pt x="2986328" y="1549095"/>
                  </a:lnTo>
                  <a:lnTo>
                    <a:pt x="3081223" y="1443367"/>
                  </a:lnTo>
                  <a:lnTo>
                    <a:pt x="3081223" y="1163955"/>
                  </a:lnTo>
                  <a:close/>
                </a:path>
                <a:path w="6187440" h="3378835">
                  <a:moveTo>
                    <a:pt x="3081223" y="573455"/>
                  </a:moveTo>
                  <a:lnTo>
                    <a:pt x="2986328" y="467728"/>
                  </a:lnTo>
                  <a:lnTo>
                    <a:pt x="2766034" y="713155"/>
                  </a:lnTo>
                  <a:lnTo>
                    <a:pt x="2545753" y="467728"/>
                  </a:lnTo>
                  <a:lnTo>
                    <a:pt x="2325459" y="713155"/>
                  </a:lnTo>
                  <a:lnTo>
                    <a:pt x="2105177" y="467728"/>
                  </a:lnTo>
                  <a:lnTo>
                    <a:pt x="1884883" y="713155"/>
                  </a:lnTo>
                  <a:lnTo>
                    <a:pt x="2105177" y="958583"/>
                  </a:lnTo>
                  <a:lnTo>
                    <a:pt x="2325459" y="713168"/>
                  </a:lnTo>
                  <a:lnTo>
                    <a:pt x="2545753" y="958583"/>
                  </a:lnTo>
                  <a:lnTo>
                    <a:pt x="2766034" y="713168"/>
                  </a:lnTo>
                  <a:lnTo>
                    <a:pt x="2986328" y="958583"/>
                  </a:lnTo>
                  <a:lnTo>
                    <a:pt x="3081223" y="852855"/>
                  </a:lnTo>
                  <a:lnTo>
                    <a:pt x="3081223" y="573455"/>
                  </a:lnTo>
                  <a:close/>
                </a:path>
                <a:path w="6187440" h="3378835">
                  <a:moveTo>
                    <a:pt x="3861460" y="124460"/>
                  </a:moveTo>
                  <a:lnTo>
                    <a:pt x="3749751" y="0"/>
                  </a:lnTo>
                  <a:lnTo>
                    <a:pt x="3532594" y="0"/>
                  </a:lnTo>
                  <a:lnTo>
                    <a:pt x="3420884" y="124460"/>
                  </a:lnTo>
                  <a:lnTo>
                    <a:pt x="3309175" y="0"/>
                  </a:lnTo>
                  <a:lnTo>
                    <a:pt x="3105708" y="0"/>
                  </a:lnTo>
                  <a:lnTo>
                    <a:pt x="3105708" y="264172"/>
                  </a:lnTo>
                  <a:lnTo>
                    <a:pt x="3200603" y="369887"/>
                  </a:lnTo>
                  <a:lnTo>
                    <a:pt x="3420884" y="124472"/>
                  </a:lnTo>
                  <a:lnTo>
                    <a:pt x="3641179" y="369887"/>
                  </a:lnTo>
                  <a:lnTo>
                    <a:pt x="3861460" y="124460"/>
                  </a:lnTo>
                  <a:close/>
                </a:path>
                <a:path w="6187440" h="3378835">
                  <a:moveTo>
                    <a:pt x="4302049" y="1303667"/>
                  </a:moveTo>
                  <a:lnTo>
                    <a:pt x="4081754" y="1058240"/>
                  </a:lnTo>
                  <a:lnTo>
                    <a:pt x="3861460" y="1303667"/>
                  </a:lnTo>
                  <a:lnTo>
                    <a:pt x="3641179" y="1058240"/>
                  </a:lnTo>
                  <a:lnTo>
                    <a:pt x="3420884" y="1303667"/>
                  </a:lnTo>
                  <a:lnTo>
                    <a:pt x="3200603" y="1058227"/>
                  </a:lnTo>
                  <a:lnTo>
                    <a:pt x="3105708" y="1163955"/>
                  </a:lnTo>
                  <a:lnTo>
                    <a:pt x="3105708" y="1443367"/>
                  </a:lnTo>
                  <a:lnTo>
                    <a:pt x="3200603" y="1549095"/>
                  </a:lnTo>
                  <a:lnTo>
                    <a:pt x="3420884" y="1303680"/>
                  </a:lnTo>
                  <a:lnTo>
                    <a:pt x="3641179" y="1549095"/>
                  </a:lnTo>
                  <a:lnTo>
                    <a:pt x="3861460" y="1303680"/>
                  </a:lnTo>
                  <a:lnTo>
                    <a:pt x="4081754" y="1549095"/>
                  </a:lnTo>
                  <a:lnTo>
                    <a:pt x="4302049" y="1303667"/>
                  </a:lnTo>
                  <a:close/>
                </a:path>
                <a:path w="6187440" h="3378835">
                  <a:moveTo>
                    <a:pt x="4302049" y="713155"/>
                  </a:moveTo>
                  <a:lnTo>
                    <a:pt x="4081754" y="467728"/>
                  </a:lnTo>
                  <a:lnTo>
                    <a:pt x="3861460" y="713155"/>
                  </a:lnTo>
                  <a:lnTo>
                    <a:pt x="3641179" y="467728"/>
                  </a:lnTo>
                  <a:lnTo>
                    <a:pt x="3420897" y="713143"/>
                  </a:lnTo>
                  <a:lnTo>
                    <a:pt x="3200603" y="467728"/>
                  </a:lnTo>
                  <a:lnTo>
                    <a:pt x="3105708" y="573443"/>
                  </a:lnTo>
                  <a:lnTo>
                    <a:pt x="3105708" y="852855"/>
                  </a:lnTo>
                  <a:lnTo>
                    <a:pt x="3200603" y="958570"/>
                  </a:lnTo>
                  <a:lnTo>
                    <a:pt x="3420884" y="713168"/>
                  </a:lnTo>
                  <a:lnTo>
                    <a:pt x="3641179" y="958583"/>
                  </a:lnTo>
                  <a:lnTo>
                    <a:pt x="3861460" y="713168"/>
                  </a:lnTo>
                  <a:lnTo>
                    <a:pt x="4081754" y="958583"/>
                  </a:lnTo>
                  <a:lnTo>
                    <a:pt x="4302049" y="713155"/>
                  </a:lnTo>
                  <a:close/>
                </a:path>
                <a:path w="6187440" h="3378835">
                  <a:moveTo>
                    <a:pt x="4302049" y="124460"/>
                  </a:moveTo>
                  <a:lnTo>
                    <a:pt x="4190339" y="0"/>
                  </a:lnTo>
                  <a:lnTo>
                    <a:pt x="3973182" y="0"/>
                  </a:lnTo>
                  <a:lnTo>
                    <a:pt x="3861473" y="124460"/>
                  </a:lnTo>
                  <a:lnTo>
                    <a:pt x="4081767" y="369887"/>
                  </a:lnTo>
                  <a:lnTo>
                    <a:pt x="4302049" y="124460"/>
                  </a:lnTo>
                  <a:close/>
                </a:path>
                <a:path w="6187440" h="3378835">
                  <a:moveTo>
                    <a:pt x="4742637" y="124460"/>
                  </a:moveTo>
                  <a:lnTo>
                    <a:pt x="4630928" y="0"/>
                  </a:lnTo>
                  <a:lnTo>
                    <a:pt x="4413770" y="0"/>
                  </a:lnTo>
                  <a:lnTo>
                    <a:pt x="4302061" y="124460"/>
                  </a:lnTo>
                  <a:lnTo>
                    <a:pt x="4522355" y="369887"/>
                  </a:lnTo>
                  <a:lnTo>
                    <a:pt x="4742637" y="124460"/>
                  </a:lnTo>
                  <a:close/>
                </a:path>
                <a:path w="6187440" h="3378835">
                  <a:moveTo>
                    <a:pt x="4742650" y="713155"/>
                  </a:moveTo>
                  <a:lnTo>
                    <a:pt x="4522355" y="467728"/>
                  </a:lnTo>
                  <a:lnTo>
                    <a:pt x="4302061" y="713155"/>
                  </a:lnTo>
                  <a:lnTo>
                    <a:pt x="4522355" y="958583"/>
                  </a:lnTo>
                  <a:lnTo>
                    <a:pt x="4742650" y="713155"/>
                  </a:lnTo>
                  <a:close/>
                </a:path>
                <a:path w="6187440" h="3378835">
                  <a:moveTo>
                    <a:pt x="5623801" y="124460"/>
                  </a:moveTo>
                  <a:lnTo>
                    <a:pt x="5512092" y="0"/>
                  </a:lnTo>
                  <a:lnTo>
                    <a:pt x="5294935" y="0"/>
                  </a:lnTo>
                  <a:lnTo>
                    <a:pt x="5183225" y="124460"/>
                  </a:lnTo>
                  <a:lnTo>
                    <a:pt x="5071529" y="0"/>
                  </a:lnTo>
                  <a:lnTo>
                    <a:pt x="4854372" y="0"/>
                  </a:lnTo>
                  <a:lnTo>
                    <a:pt x="4742662" y="124460"/>
                  </a:lnTo>
                  <a:lnTo>
                    <a:pt x="4962957" y="369887"/>
                  </a:lnTo>
                  <a:lnTo>
                    <a:pt x="5183225" y="124472"/>
                  </a:lnTo>
                  <a:lnTo>
                    <a:pt x="5403520" y="369887"/>
                  </a:lnTo>
                  <a:lnTo>
                    <a:pt x="5623801" y="124460"/>
                  </a:lnTo>
                  <a:close/>
                </a:path>
                <a:path w="6187440" h="3378835">
                  <a:moveTo>
                    <a:pt x="5623814" y="713155"/>
                  </a:moveTo>
                  <a:lnTo>
                    <a:pt x="5403520" y="467728"/>
                  </a:lnTo>
                  <a:lnTo>
                    <a:pt x="5183225" y="713155"/>
                  </a:lnTo>
                  <a:lnTo>
                    <a:pt x="4962944" y="467728"/>
                  </a:lnTo>
                  <a:lnTo>
                    <a:pt x="4742650" y="713155"/>
                  </a:lnTo>
                  <a:lnTo>
                    <a:pt x="4962944" y="958583"/>
                  </a:lnTo>
                  <a:lnTo>
                    <a:pt x="5183225" y="713168"/>
                  </a:lnTo>
                  <a:lnTo>
                    <a:pt x="5403520" y="958583"/>
                  </a:lnTo>
                  <a:lnTo>
                    <a:pt x="5623814" y="713155"/>
                  </a:lnTo>
                  <a:close/>
                </a:path>
                <a:path w="6187440" h="3378835">
                  <a:moveTo>
                    <a:pt x="6064389" y="124460"/>
                  </a:moveTo>
                  <a:lnTo>
                    <a:pt x="5952680" y="0"/>
                  </a:lnTo>
                  <a:lnTo>
                    <a:pt x="5735523" y="0"/>
                  </a:lnTo>
                  <a:lnTo>
                    <a:pt x="5623814" y="124460"/>
                  </a:lnTo>
                  <a:lnTo>
                    <a:pt x="5844108" y="369887"/>
                  </a:lnTo>
                  <a:lnTo>
                    <a:pt x="6064389" y="124460"/>
                  </a:lnTo>
                  <a:close/>
                </a:path>
                <a:path w="6187440" h="3378835">
                  <a:moveTo>
                    <a:pt x="6064402" y="713155"/>
                  </a:moveTo>
                  <a:lnTo>
                    <a:pt x="5844108" y="467728"/>
                  </a:lnTo>
                  <a:lnTo>
                    <a:pt x="5623814" y="713155"/>
                  </a:lnTo>
                  <a:lnTo>
                    <a:pt x="5844108" y="958583"/>
                  </a:lnTo>
                  <a:lnTo>
                    <a:pt x="6064402" y="713155"/>
                  </a:lnTo>
                  <a:close/>
                </a:path>
                <a:path w="6187440" h="3378835">
                  <a:moveTo>
                    <a:pt x="6186932" y="884783"/>
                  </a:moveTo>
                  <a:lnTo>
                    <a:pt x="6064516" y="748385"/>
                  </a:lnTo>
                  <a:lnTo>
                    <a:pt x="5844222" y="993825"/>
                  </a:lnTo>
                  <a:lnTo>
                    <a:pt x="5623903" y="748385"/>
                  </a:lnTo>
                  <a:lnTo>
                    <a:pt x="5403621" y="993825"/>
                  </a:lnTo>
                  <a:lnTo>
                    <a:pt x="5183327" y="748385"/>
                  </a:lnTo>
                  <a:lnTo>
                    <a:pt x="4963033" y="993813"/>
                  </a:lnTo>
                  <a:lnTo>
                    <a:pt x="4742764" y="748385"/>
                  </a:lnTo>
                  <a:lnTo>
                    <a:pt x="4522457" y="993825"/>
                  </a:lnTo>
                  <a:lnTo>
                    <a:pt x="4302163" y="748385"/>
                  </a:lnTo>
                  <a:lnTo>
                    <a:pt x="4081856" y="993825"/>
                  </a:lnTo>
                  <a:lnTo>
                    <a:pt x="3861562" y="748385"/>
                  </a:lnTo>
                  <a:lnTo>
                    <a:pt x="3641267" y="993825"/>
                  </a:lnTo>
                  <a:lnTo>
                    <a:pt x="3420986" y="748385"/>
                  </a:lnTo>
                  <a:lnTo>
                    <a:pt x="3200692" y="993813"/>
                  </a:lnTo>
                  <a:lnTo>
                    <a:pt x="3105696" y="887984"/>
                  </a:lnTo>
                  <a:lnTo>
                    <a:pt x="3105696" y="928077"/>
                  </a:lnTo>
                  <a:lnTo>
                    <a:pt x="3200692" y="1033907"/>
                  </a:lnTo>
                  <a:lnTo>
                    <a:pt x="3420986" y="788492"/>
                  </a:lnTo>
                  <a:lnTo>
                    <a:pt x="3641267" y="1033907"/>
                  </a:lnTo>
                  <a:lnTo>
                    <a:pt x="3861562" y="788492"/>
                  </a:lnTo>
                  <a:lnTo>
                    <a:pt x="4081856" y="1033907"/>
                  </a:lnTo>
                  <a:lnTo>
                    <a:pt x="4302163" y="788492"/>
                  </a:lnTo>
                  <a:lnTo>
                    <a:pt x="4522457" y="1033907"/>
                  </a:lnTo>
                  <a:lnTo>
                    <a:pt x="4742764" y="788492"/>
                  </a:lnTo>
                  <a:lnTo>
                    <a:pt x="4963033" y="1033907"/>
                  </a:lnTo>
                  <a:lnTo>
                    <a:pt x="5183327" y="788492"/>
                  </a:lnTo>
                  <a:lnTo>
                    <a:pt x="5403621" y="1033907"/>
                  </a:lnTo>
                  <a:lnTo>
                    <a:pt x="5623903" y="788492"/>
                  </a:lnTo>
                  <a:lnTo>
                    <a:pt x="5844222" y="1033907"/>
                  </a:lnTo>
                  <a:lnTo>
                    <a:pt x="6064516" y="788492"/>
                  </a:lnTo>
                  <a:lnTo>
                    <a:pt x="6186932" y="924864"/>
                  </a:lnTo>
                  <a:lnTo>
                    <a:pt x="6186932" y="884783"/>
                  </a:lnTo>
                  <a:close/>
                </a:path>
                <a:path w="6187440" h="3378835">
                  <a:moveTo>
                    <a:pt x="6186932" y="576656"/>
                  </a:moveTo>
                  <a:lnTo>
                    <a:pt x="6064415" y="713155"/>
                  </a:lnTo>
                  <a:lnTo>
                    <a:pt x="6186932" y="849655"/>
                  </a:lnTo>
                  <a:lnTo>
                    <a:pt x="6186932" y="576656"/>
                  </a:lnTo>
                  <a:close/>
                </a:path>
                <a:path w="6187440" h="3378835">
                  <a:moveTo>
                    <a:pt x="6186932" y="296087"/>
                  </a:moveTo>
                  <a:lnTo>
                    <a:pt x="6064516" y="159702"/>
                  </a:lnTo>
                  <a:lnTo>
                    <a:pt x="5844222" y="405130"/>
                  </a:lnTo>
                  <a:lnTo>
                    <a:pt x="5623903" y="159702"/>
                  </a:lnTo>
                  <a:lnTo>
                    <a:pt x="5403621" y="405130"/>
                  </a:lnTo>
                  <a:lnTo>
                    <a:pt x="5183327" y="159702"/>
                  </a:lnTo>
                  <a:lnTo>
                    <a:pt x="4963033" y="405130"/>
                  </a:lnTo>
                  <a:lnTo>
                    <a:pt x="4742764" y="159702"/>
                  </a:lnTo>
                  <a:lnTo>
                    <a:pt x="4522457" y="405130"/>
                  </a:lnTo>
                  <a:lnTo>
                    <a:pt x="4302163" y="159702"/>
                  </a:lnTo>
                  <a:lnTo>
                    <a:pt x="4081856" y="405130"/>
                  </a:lnTo>
                  <a:lnTo>
                    <a:pt x="3861562" y="159702"/>
                  </a:lnTo>
                  <a:lnTo>
                    <a:pt x="3641267" y="405130"/>
                  </a:lnTo>
                  <a:lnTo>
                    <a:pt x="3420986" y="159702"/>
                  </a:lnTo>
                  <a:lnTo>
                    <a:pt x="3200692" y="405130"/>
                  </a:lnTo>
                  <a:lnTo>
                    <a:pt x="3105696" y="299300"/>
                  </a:lnTo>
                  <a:lnTo>
                    <a:pt x="3105696" y="339382"/>
                  </a:lnTo>
                  <a:lnTo>
                    <a:pt x="3200692" y="445211"/>
                  </a:lnTo>
                  <a:lnTo>
                    <a:pt x="3420986" y="199796"/>
                  </a:lnTo>
                  <a:lnTo>
                    <a:pt x="3641267" y="445223"/>
                  </a:lnTo>
                  <a:lnTo>
                    <a:pt x="3861562" y="199796"/>
                  </a:lnTo>
                  <a:lnTo>
                    <a:pt x="4081856" y="445223"/>
                  </a:lnTo>
                  <a:lnTo>
                    <a:pt x="4302163" y="199796"/>
                  </a:lnTo>
                  <a:lnTo>
                    <a:pt x="4522457" y="445223"/>
                  </a:lnTo>
                  <a:lnTo>
                    <a:pt x="4742764" y="199796"/>
                  </a:lnTo>
                  <a:lnTo>
                    <a:pt x="4963033" y="445211"/>
                  </a:lnTo>
                  <a:lnTo>
                    <a:pt x="5183327" y="199796"/>
                  </a:lnTo>
                  <a:lnTo>
                    <a:pt x="5403621" y="445223"/>
                  </a:lnTo>
                  <a:lnTo>
                    <a:pt x="5623903" y="199796"/>
                  </a:lnTo>
                  <a:lnTo>
                    <a:pt x="5844222" y="445223"/>
                  </a:lnTo>
                  <a:lnTo>
                    <a:pt x="6064516" y="199796"/>
                  </a:lnTo>
                  <a:lnTo>
                    <a:pt x="6186932" y="336181"/>
                  </a:lnTo>
                  <a:lnTo>
                    <a:pt x="6186932" y="296087"/>
                  </a:lnTo>
                  <a:close/>
                </a:path>
                <a:path w="6187440" h="3378835">
                  <a:moveTo>
                    <a:pt x="6186932" y="0"/>
                  </a:moveTo>
                  <a:lnTo>
                    <a:pt x="6176124" y="0"/>
                  </a:lnTo>
                  <a:lnTo>
                    <a:pt x="6064415" y="124460"/>
                  </a:lnTo>
                  <a:lnTo>
                    <a:pt x="6186932" y="260959"/>
                  </a:lnTo>
                  <a:lnTo>
                    <a:pt x="6186932" y="0"/>
                  </a:lnTo>
                  <a:close/>
                </a:path>
              </a:pathLst>
            </a:custGeom>
            <a:solidFill>
              <a:srgbClr val="8AA1AD">
                <a:alpha val="3999"/>
              </a:srgbClr>
            </a:solidFill>
          </p:spPr>
          <p:txBody>
            <a:bodyPr wrap="square" lIns="0" tIns="0" rIns="0" bIns="0" rtlCol="0"/>
            <a:lstStyle/>
            <a:p>
              <a:endParaRPr sz="1403"/>
            </a:p>
          </p:txBody>
        </p:sp>
        <p:sp>
          <p:nvSpPr>
            <p:cNvPr id="9" name="object 9"/>
            <p:cNvSpPr/>
            <p:nvPr/>
          </p:nvSpPr>
          <p:spPr>
            <a:xfrm>
              <a:off x="9176918" y="19062"/>
              <a:ext cx="2991485" cy="3378835"/>
            </a:xfrm>
            <a:custGeom>
              <a:avLst/>
              <a:gdLst/>
              <a:ahLst/>
              <a:cxnLst/>
              <a:rect l="l" t="t" r="r" b="b"/>
              <a:pathLst>
                <a:path w="2991484" h="3378835">
                  <a:moveTo>
                    <a:pt x="122516" y="3057906"/>
                  </a:moveTo>
                  <a:lnTo>
                    <a:pt x="0" y="2921406"/>
                  </a:lnTo>
                  <a:lnTo>
                    <a:pt x="0" y="3194405"/>
                  </a:lnTo>
                  <a:lnTo>
                    <a:pt x="122516" y="3057906"/>
                  </a:lnTo>
                  <a:close/>
                </a:path>
                <a:path w="2991484" h="3378835">
                  <a:moveTo>
                    <a:pt x="122516" y="2475712"/>
                  </a:moveTo>
                  <a:lnTo>
                    <a:pt x="0" y="2339213"/>
                  </a:lnTo>
                  <a:lnTo>
                    <a:pt x="0" y="2612212"/>
                  </a:lnTo>
                  <a:lnTo>
                    <a:pt x="122516" y="2475712"/>
                  </a:lnTo>
                  <a:close/>
                </a:path>
                <a:path w="2991484" h="3378835">
                  <a:moveTo>
                    <a:pt x="201269" y="0"/>
                  </a:moveTo>
                  <a:lnTo>
                    <a:pt x="165277" y="0"/>
                  </a:lnTo>
                  <a:lnTo>
                    <a:pt x="120332" y="50076"/>
                  </a:lnTo>
                  <a:lnTo>
                    <a:pt x="75387" y="0"/>
                  </a:lnTo>
                  <a:lnTo>
                    <a:pt x="39395" y="0"/>
                  </a:lnTo>
                  <a:lnTo>
                    <a:pt x="120332" y="90170"/>
                  </a:lnTo>
                  <a:lnTo>
                    <a:pt x="156324" y="50076"/>
                  </a:lnTo>
                  <a:lnTo>
                    <a:pt x="201269" y="0"/>
                  </a:lnTo>
                  <a:close/>
                </a:path>
                <a:path w="2991484" h="3378835">
                  <a:moveTo>
                    <a:pt x="563118" y="3057906"/>
                  </a:moveTo>
                  <a:lnTo>
                    <a:pt x="342823" y="2812478"/>
                  </a:lnTo>
                  <a:lnTo>
                    <a:pt x="122529" y="3057906"/>
                  </a:lnTo>
                  <a:lnTo>
                    <a:pt x="342823" y="3303333"/>
                  </a:lnTo>
                  <a:lnTo>
                    <a:pt x="563118" y="3057906"/>
                  </a:lnTo>
                  <a:close/>
                </a:path>
                <a:path w="2991484" h="3378835">
                  <a:moveTo>
                    <a:pt x="563118" y="2475712"/>
                  </a:moveTo>
                  <a:lnTo>
                    <a:pt x="342823" y="2230285"/>
                  </a:lnTo>
                  <a:lnTo>
                    <a:pt x="122529" y="2475712"/>
                  </a:lnTo>
                  <a:lnTo>
                    <a:pt x="342823" y="2721140"/>
                  </a:lnTo>
                  <a:lnTo>
                    <a:pt x="563118" y="2475712"/>
                  </a:lnTo>
                  <a:close/>
                </a:path>
                <a:path w="2991484" h="3378835">
                  <a:moveTo>
                    <a:pt x="641870" y="0"/>
                  </a:moveTo>
                  <a:lnTo>
                    <a:pt x="605878" y="0"/>
                  </a:lnTo>
                  <a:lnTo>
                    <a:pt x="560933" y="50076"/>
                  </a:lnTo>
                  <a:lnTo>
                    <a:pt x="515988" y="0"/>
                  </a:lnTo>
                  <a:lnTo>
                    <a:pt x="479996" y="0"/>
                  </a:lnTo>
                  <a:lnTo>
                    <a:pt x="560933" y="90170"/>
                  </a:lnTo>
                  <a:lnTo>
                    <a:pt x="596925" y="50076"/>
                  </a:lnTo>
                  <a:lnTo>
                    <a:pt x="641870" y="0"/>
                  </a:lnTo>
                  <a:close/>
                </a:path>
                <a:path w="2991484" h="3378835">
                  <a:moveTo>
                    <a:pt x="1082433" y="0"/>
                  </a:moveTo>
                  <a:lnTo>
                    <a:pt x="1046454" y="0"/>
                  </a:lnTo>
                  <a:lnTo>
                    <a:pt x="1001509" y="50076"/>
                  </a:lnTo>
                  <a:lnTo>
                    <a:pt x="956564" y="0"/>
                  </a:lnTo>
                  <a:lnTo>
                    <a:pt x="920584" y="0"/>
                  </a:lnTo>
                  <a:lnTo>
                    <a:pt x="1001509" y="90157"/>
                  </a:lnTo>
                  <a:lnTo>
                    <a:pt x="1037488" y="50076"/>
                  </a:lnTo>
                  <a:lnTo>
                    <a:pt x="1082433" y="0"/>
                  </a:lnTo>
                  <a:close/>
                </a:path>
                <a:path w="2991484" h="3378835">
                  <a:moveTo>
                    <a:pt x="1444282" y="3057906"/>
                  </a:moveTo>
                  <a:lnTo>
                    <a:pt x="1223987" y="2812478"/>
                  </a:lnTo>
                  <a:lnTo>
                    <a:pt x="1003693" y="3057906"/>
                  </a:lnTo>
                  <a:lnTo>
                    <a:pt x="783412" y="2812478"/>
                  </a:lnTo>
                  <a:lnTo>
                    <a:pt x="563118" y="3057906"/>
                  </a:lnTo>
                  <a:lnTo>
                    <a:pt x="783412" y="3303333"/>
                  </a:lnTo>
                  <a:lnTo>
                    <a:pt x="1003693" y="3057918"/>
                  </a:lnTo>
                  <a:lnTo>
                    <a:pt x="1223987" y="3303333"/>
                  </a:lnTo>
                  <a:lnTo>
                    <a:pt x="1444282" y="3057906"/>
                  </a:lnTo>
                  <a:close/>
                </a:path>
                <a:path w="2991484" h="3378835">
                  <a:moveTo>
                    <a:pt x="1444282" y="2475712"/>
                  </a:moveTo>
                  <a:lnTo>
                    <a:pt x="1223987" y="2230285"/>
                  </a:lnTo>
                  <a:lnTo>
                    <a:pt x="1003693" y="2475712"/>
                  </a:lnTo>
                  <a:lnTo>
                    <a:pt x="783412" y="2230285"/>
                  </a:lnTo>
                  <a:lnTo>
                    <a:pt x="563118" y="2475712"/>
                  </a:lnTo>
                  <a:lnTo>
                    <a:pt x="783412" y="2721140"/>
                  </a:lnTo>
                  <a:lnTo>
                    <a:pt x="1003693" y="2475725"/>
                  </a:lnTo>
                  <a:lnTo>
                    <a:pt x="1223987" y="2721140"/>
                  </a:lnTo>
                  <a:lnTo>
                    <a:pt x="1444282" y="2475712"/>
                  </a:lnTo>
                  <a:close/>
                </a:path>
                <a:path w="2991484" h="3378835">
                  <a:moveTo>
                    <a:pt x="1523034" y="0"/>
                  </a:moveTo>
                  <a:lnTo>
                    <a:pt x="1487043" y="0"/>
                  </a:lnTo>
                  <a:lnTo>
                    <a:pt x="1442097" y="50076"/>
                  </a:lnTo>
                  <a:lnTo>
                    <a:pt x="1397152" y="0"/>
                  </a:lnTo>
                  <a:lnTo>
                    <a:pt x="1361160" y="0"/>
                  </a:lnTo>
                  <a:lnTo>
                    <a:pt x="1442097" y="90170"/>
                  </a:lnTo>
                  <a:lnTo>
                    <a:pt x="1478089" y="50076"/>
                  </a:lnTo>
                  <a:lnTo>
                    <a:pt x="1523034" y="0"/>
                  </a:lnTo>
                  <a:close/>
                </a:path>
                <a:path w="2991484" h="3378835">
                  <a:moveTo>
                    <a:pt x="1884870" y="3057906"/>
                  </a:moveTo>
                  <a:lnTo>
                    <a:pt x="1664576" y="2812478"/>
                  </a:lnTo>
                  <a:lnTo>
                    <a:pt x="1444282" y="3057906"/>
                  </a:lnTo>
                  <a:lnTo>
                    <a:pt x="1664576" y="3303333"/>
                  </a:lnTo>
                  <a:lnTo>
                    <a:pt x="1884870" y="3057906"/>
                  </a:lnTo>
                  <a:close/>
                </a:path>
                <a:path w="2991484" h="3378835">
                  <a:moveTo>
                    <a:pt x="1884870" y="2475712"/>
                  </a:moveTo>
                  <a:lnTo>
                    <a:pt x="1664576" y="2230285"/>
                  </a:lnTo>
                  <a:lnTo>
                    <a:pt x="1444282" y="2475712"/>
                  </a:lnTo>
                  <a:lnTo>
                    <a:pt x="1664576" y="2721140"/>
                  </a:lnTo>
                  <a:lnTo>
                    <a:pt x="1884870" y="2475712"/>
                  </a:lnTo>
                  <a:close/>
                </a:path>
                <a:path w="2991484" h="3378835">
                  <a:moveTo>
                    <a:pt x="1963635" y="0"/>
                  </a:moveTo>
                  <a:lnTo>
                    <a:pt x="1927644" y="0"/>
                  </a:lnTo>
                  <a:lnTo>
                    <a:pt x="1882698" y="50076"/>
                  </a:lnTo>
                  <a:lnTo>
                    <a:pt x="1837753" y="0"/>
                  </a:lnTo>
                  <a:lnTo>
                    <a:pt x="1801761" y="0"/>
                  </a:lnTo>
                  <a:lnTo>
                    <a:pt x="1882698" y="90170"/>
                  </a:lnTo>
                  <a:lnTo>
                    <a:pt x="1918690" y="50076"/>
                  </a:lnTo>
                  <a:lnTo>
                    <a:pt x="1963635" y="0"/>
                  </a:lnTo>
                  <a:close/>
                </a:path>
                <a:path w="2991484" h="3378835">
                  <a:moveTo>
                    <a:pt x="2325471" y="3057906"/>
                  </a:moveTo>
                  <a:lnTo>
                    <a:pt x="2105177" y="2812478"/>
                  </a:lnTo>
                  <a:lnTo>
                    <a:pt x="1884883" y="3057906"/>
                  </a:lnTo>
                  <a:lnTo>
                    <a:pt x="2105177" y="3303333"/>
                  </a:lnTo>
                  <a:lnTo>
                    <a:pt x="2325471" y="3057906"/>
                  </a:lnTo>
                  <a:close/>
                </a:path>
                <a:path w="2991484" h="3378835">
                  <a:moveTo>
                    <a:pt x="2325471" y="2475712"/>
                  </a:moveTo>
                  <a:lnTo>
                    <a:pt x="2105177" y="2230285"/>
                  </a:lnTo>
                  <a:lnTo>
                    <a:pt x="1884883" y="2475712"/>
                  </a:lnTo>
                  <a:lnTo>
                    <a:pt x="2105177" y="2721140"/>
                  </a:lnTo>
                  <a:lnTo>
                    <a:pt x="2325471" y="2475712"/>
                  </a:lnTo>
                  <a:close/>
                </a:path>
                <a:path w="2991484" h="3378835">
                  <a:moveTo>
                    <a:pt x="2404211" y="0"/>
                  </a:moveTo>
                  <a:lnTo>
                    <a:pt x="2368232" y="0"/>
                  </a:lnTo>
                  <a:lnTo>
                    <a:pt x="2323287" y="50076"/>
                  </a:lnTo>
                  <a:lnTo>
                    <a:pt x="2278342" y="0"/>
                  </a:lnTo>
                  <a:lnTo>
                    <a:pt x="2242350" y="0"/>
                  </a:lnTo>
                  <a:lnTo>
                    <a:pt x="2323287" y="90170"/>
                  </a:lnTo>
                  <a:lnTo>
                    <a:pt x="2359279" y="50076"/>
                  </a:lnTo>
                  <a:lnTo>
                    <a:pt x="2404211" y="0"/>
                  </a:lnTo>
                  <a:close/>
                </a:path>
                <a:path w="2991484" h="3378835">
                  <a:moveTo>
                    <a:pt x="2844787" y="0"/>
                  </a:moveTo>
                  <a:lnTo>
                    <a:pt x="2808808" y="0"/>
                  </a:lnTo>
                  <a:lnTo>
                    <a:pt x="2763863" y="50076"/>
                  </a:lnTo>
                  <a:lnTo>
                    <a:pt x="2718917" y="0"/>
                  </a:lnTo>
                  <a:lnTo>
                    <a:pt x="2682938" y="0"/>
                  </a:lnTo>
                  <a:lnTo>
                    <a:pt x="2763863" y="90157"/>
                  </a:lnTo>
                  <a:lnTo>
                    <a:pt x="2799842" y="50076"/>
                  </a:lnTo>
                  <a:lnTo>
                    <a:pt x="2844787" y="0"/>
                  </a:lnTo>
                  <a:close/>
                </a:path>
                <a:path w="2991484" h="3378835">
                  <a:moveTo>
                    <a:pt x="2991053" y="2817723"/>
                  </a:moveTo>
                  <a:lnTo>
                    <a:pt x="2986354" y="2812478"/>
                  </a:lnTo>
                  <a:lnTo>
                    <a:pt x="2766060" y="3057906"/>
                  </a:lnTo>
                  <a:lnTo>
                    <a:pt x="2545765" y="2812478"/>
                  </a:lnTo>
                  <a:lnTo>
                    <a:pt x="2325471" y="3057906"/>
                  </a:lnTo>
                  <a:lnTo>
                    <a:pt x="2545765" y="3303333"/>
                  </a:lnTo>
                  <a:lnTo>
                    <a:pt x="2766047" y="3057931"/>
                  </a:lnTo>
                  <a:lnTo>
                    <a:pt x="2986354" y="3303346"/>
                  </a:lnTo>
                  <a:lnTo>
                    <a:pt x="2991053" y="3298088"/>
                  </a:lnTo>
                  <a:lnTo>
                    <a:pt x="2991053" y="2817723"/>
                  </a:lnTo>
                  <a:close/>
                </a:path>
                <a:path w="2991484" h="3378835">
                  <a:moveTo>
                    <a:pt x="2991053" y="2235543"/>
                  </a:moveTo>
                  <a:lnTo>
                    <a:pt x="2986354" y="2230285"/>
                  </a:lnTo>
                  <a:lnTo>
                    <a:pt x="2766047" y="2475712"/>
                  </a:lnTo>
                  <a:lnTo>
                    <a:pt x="2545765" y="2230285"/>
                  </a:lnTo>
                  <a:lnTo>
                    <a:pt x="2325471" y="2475712"/>
                  </a:lnTo>
                  <a:lnTo>
                    <a:pt x="2545765" y="2721140"/>
                  </a:lnTo>
                  <a:lnTo>
                    <a:pt x="2766047" y="2475725"/>
                  </a:lnTo>
                  <a:lnTo>
                    <a:pt x="2986354" y="2721140"/>
                  </a:lnTo>
                  <a:lnTo>
                    <a:pt x="2991053" y="2715895"/>
                  </a:lnTo>
                  <a:lnTo>
                    <a:pt x="2991053" y="2235543"/>
                  </a:lnTo>
                  <a:close/>
                </a:path>
                <a:path w="2991484" h="3378835">
                  <a:moveTo>
                    <a:pt x="2991066" y="3333204"/>
                  </a:moveTo>
                  <a:lnTo>
                    <a:pt x="2986240" y="3338576"/>
                  </a:lnTo>
                  <a:lnTo>
                    <a:pt x="2801937" y="3133242"/>
                  </a:lnTo>
                  <a:lnTo>
                    <a:pt x="2765958" y="3093148"/>
                  </a:lnTo>
                  <a:lnTo>
                    <a:pt x="2545664" y="3338576"/>
                  </a:lnTo>
                  <a:lnTo>
                    <a:pt x="2361349" y="3133242"/>
                  </a:lnTo>
                  <a:lnTo>
                    <a:pt x="2325370" y="3093148"/>
                  </a:lnTo>
                  <a:lnTo>
                    <a:pt x="2105088" y="3338576"/>
                  </a:lnTo>
                  <a:lnTo>
                    <a:pt x="1920760" y="3133242"/>
                  </a:lnTo>
                  <a:lnTo>
                    <a:pt x="1884768" y="3093148"/>
                  </a:lnTo>
                  <a:lnTo>
                    <a:pt x="1664474" y="3338576"/>
                  </a:lnTo>
                  <a:lnTo>
                    <a:pt x="1480159" y="3133242"/>
                  </a:lnTo>
                  <a:lnTo>
                    <a:pt x="1444180" y="3093148"/>
                  </a:lnTo>
                  <a:lnTo>
                    <a:pt x="1223899" y="3338576"/>
                  </a:lnTo>
                  <a:lnTo>
                    <a:pt x="1039583" y="3133242"/>
                  </a:lnTo>
                  <a:lnTo>
                    <a:pt x="1003604" y="3093148"/>
                  </a:lnTo>
                  <a:lnTo>
                    <a:pt x="783323" y="3338576"/>
                  </a:lnTo>
                  <a:lnTo>
                    <a:pt x="599008" y="3133242"/>
                  </a:lnTo>
                  <a:lnTo>
                    <a:pt x="563029" y="3093148"/>
                  </a:lnTo>
                  <a:lnTo>
                    <a:pt x="342709" y="3338576"/>
                  </a:lnTo>
                  <a:lnTo>
                    <a:pt x="158407" y="3133242"/>
                  </a:lnTo>
                  <a:lnTo>
                    <a:pt x="122428" y="3093148"/>
                  </a:lnTo>
                  <a:lnTo>
                    <a:pt x="12" y="3229533"/>
                  </a:lnTo>
                  <a:lnTo>
                    <a:pt x="12" y="3269615"/>
                  </a:lnTo>
                  <a:lnTo>
                    <a:pt x="122428" y="3133242"/>
                  </a:lnTo>
                  <a:lnTo>
                    <a:pt x="342709" y="3378657"/>
                  </a:lnTo>
                  <a:lnTo>
                    <a:pt x="378688" y="3338576"/>
                  </a:lnTo>
                  <a:lnTo>
                    <a:pt x="563029" y="3133242"/>
                  </a:lnTo>
                  <a:lnTo>
                    <a:pt x="783323" y="3378657"/>
                  </a:lnTo>
                  <a:lnTo>
                    <a:pt x="819289" y="3338576"/>
                  </a:lnTo>
                  <a:lnTo>
                    <a:pt x="1003604" y="3133242"/>
                  </a:lnTo>
                  <a:lnTo>
                    <a:pt x="1223899" y="3378657"/>
                  </a:lnTo>
                  <a:lnTo>
                    <a:pt x="1259865" y="3338576"/>
                  </a:lnTo>
                  <a:lnTo>
                    <a:pt x="1444180" y="3133242"/>
                  </a:lnTo>
                  <a:lnTo>
                    <a:pt x="1664474" y="3378657"/>
                  </a:lnTo>
                  <a:lnTo>
                    <a:pt x="1700453" y="3338576"/>
                  </a:lnTo>
                  <a:lnTo>
                    <a:pt x="1884768" y="3133242"/>
                  </a:lnTo>
                  <a:lnTo>
                    <a:pt x="2105088" y="3378657"/>
                  </a:lnTo>
                  <a:lnTo>
                    <a:pt x="2141055" y="3338576"/>
                  </a:lnTo>
                  <a:lnTo>
                    <a:pt x="2325370" y="3133242"/>
                  </a:lnTo>
                  <a:lnTo>
                    <a:pt x="2545664" y="3378657"/>
                  </a:lnTo>
                  <a:lnTo>
                    <a:pt x="2581643" y="3338576"/>
                  </a:lnTo>
                  <a:lnTo>
                    <a:pt x="2765958" y="3133242"/>
                  </a:lnTo>
                  <a:lnTo>
                    <a:pt x="2986240" y="3378657"/>
                  </a:lnTo>
                  <a:lnTo>
                    <a:pt x="2991066" y="3373285"/>
                  </a:lnTo>
                  <a:lnTo>
                    <a:pt x="2991066" y="3338576"/>
                  </a:lnTo>
                  <a:lnTo>
                    <a:pt x="2991066" y="3333204"/>
                  </a:lnTo>
                  <a:close/>
                </a:path>
                <a:path w="2991484" h="3378835">
                  <a:moveTo>
                    <a:pt x="2991066" y="2750997"/>
                  </a:moveTo>
                  <a:lnTo>
                    <a:pt x="2986240" y="2756382"/>
                  </a:lnTo>
                  <a:lnTo>
                    <a:pt x="2801937" y="2551049"/>
                  </a:lnTo>
                  <a:lnTo>
                    <a:pt x="2765958" y="2510955"/>
                  </a:lnTo>
                  <a:lnTo>
                    <a:pt x="2545664" y="2756395"/>
                  </a:lnTo>
                  <a:lnTo>
                    <a:pt x="2361349" y="2551049"/>
                  </a:lnTo>
                  <a:lnTo>
                    <a:pt x="2325370" y="2510955"/>
                  </a:lnTo>
                  <a:lnTo>
                    <a:pt x="2105088" y="2756395"/>
                  </a:lnTo>
                  <a:lnTo>
                    <a:pt x="1920748" y="2551049"/>
                  </a:lnTo>
                  <a:lnTo>
                    <a:pt x="1884768" y="2510955"/>
                  </a:lnTo>
                  <a:lnTo>
                    <a:pt x="1664474" y="2756395"/>
                  </a:lnTo>
                  <a:lnTo>
                    <a:pt x="1480159" y="2551049"/>
                  </a:lnTo>
                  <a:lnTo>
                    <a:pt x="1444180" y="2510955"/>
                  </a:lnTo>
                  <a:lnTo>
                    <a:pt x="1223899" y="2756382"/>
                  </a:lnTo>
                  <a:lnTo>
                    <a:pt x="1039583" y="2551049"/>
                  </a:lnTo>
                  <a:lnTo>
                    <a:pt x="1003604" y="2510955"/>
                  </a:lnTo>
                  <a:lnTo>
                    <a:pt x="783323" y="2756395"/>
                  </a:lnTo>
                  <a:lnTo>
                    <a:pt x="599008" y="2551049"/>
                  </a:lnTo>
                  <a:lnTo>
                    <a:pt x="563029" y="2510955"/>
                  </a:lnTo>
                  <a:lnTo>
                    <a:pt x="342709" y="2756395"/>
                  </a:lnTo>
                  <a:lnTo>
                    <a:pt x="158407" y="2551049"/>
                  </a:lnTo>
                  <a:lnTo>
                    <a:pt x="122428" y="2510955"/>
                  </a:lnTo>
                  <a:lnTo>
                    <a:pt x="12" y="2647353"/>
                  </a:lnTo>
                  <a:lnTo>
                    <a:pt x="12" y="2687434"/>
                  </a:lnTo>
                  <a:lnTo>
                    <a:pt x="122428" y="2551049"/>
                  </a:lnTo>
                  <a:lnTo>
                    <a:pt x="342709" y="2796476"/>
                  </a:lnTo>
                  <a:lnTo>
                    <a:pt x="378688" y="2756395"/>
                  </a:lnTo>
                  <a:lnTo>
                    <a:pt x="563029" y="2551049"/>
                  </a:lnTo>
                  <a:lnTo>
                    <a:pt x="783323" y="2796476"/>
                  </a:lnTo>
                  <a:lnTo>
                    <a:pt x="819289" y="2756395"/>
                  </a:lnTo>
                  <a:lnTo>
                    <a:pt x="1003604" y="2551049"/>
                  </a:lnTo>
                  <a:lnTo>
                    <a:pt x="1223899" y="2796476"/>
                  </a:lnTo>
                  <a:lnTo>
                    <a:pt x="1259878" y="2756382"/>
                  </a:lnTo>
                  <a:lnTo>
                    <a:pt x="1444180" y="2551049"/>
                  </a:lnTo>
                  <a:lnTo>
                    <a:pt x="1664474" y="2796476"/>
                  </a:lnTo>
                  <a:lnTo>
                    <a:pt x="1700441" y="2756395"/>
                  </a:lnTo>
                  <a:lnTo>
                    <a:pt x="1884768" y="2551049"/>
                  </a:lnTo>
                  <a:lnTo>
                    <a:pt x="2105088" y="2796476"/>
                  </a:lnTo>
                  <a:lnTo>
                    <a:pt x="2141055" y="2756395"/>
                  </a:lnTo>
                  <a:lnTo>
                    <a:pt x="2325370" y="2551049"/>
                  </a:lnTo>
                  <a:lnTo>
                    <a:pt x="2545664" y="2796476"/>
                  </a:lnTo>
                  <a:lnTo>
                    <a:pt x="2581630" y="2756395"/>
                  </a:lnTo>
                  <a:lnTo>
                    <a:pt x="2765958" y="2551049"/>
                  </a:lnTo>
                  <a:lnTo>
                    <a:pt x="2986240" y="2796476"/>
                  </a:lnTo>
                  <a:lnTo>
                    <a:pt x="2991066" y="2791091"/>
                  </a:lnTo>
                  <a:lnTo>
                    <a:pt x="2991066" y="2756382"/>
                  </a:lnTo>
                  <a:lnTo>
                    <a:pt x="2991066" y="2750997"/>
                  </a:lnTo>
                  <a:close/>
                </a:path>
                <a:path w="2991484" h="3378835">
                  <a:moveTo>
                    <a:pt x="2991066" y="2160486"/>
                  </a:moveTo>
                  <a:lnTo>
                    <a:pt x="2986240" y="2165858"/>
                  </a:lnTo>
                  <a:lnTo>
                    <a:pt x="2801937" y="1960524"/>
                  </a:lnTo>
                  <a:lnTo>
                    <a:pt x="2765958" y="1920430"/>
                  </a:lnTo>
                  <a:lnTo>
                    <a:pt x="2545664" y="2165870"/>
                  </a:lnTo>
                  <a:lnTo>
                    <a:pt x="2361349" y="1960524"/>
                  </a:lnTo>
                  <a:lnTo>
                    <a:pt x="2325370" y="1920430"/>
                  </a:lnTo>
                  <a:lnTo>
                    <a:pt x="2105088" y="2165870"/>
                  </a:lnTo>
                  <a:lnTo>
                    <a:pt x="1920748" y="1960524"/>
                  </a:lnTo>
                  <a:lnTo>
                    <a:pt x="1884768" y="1920430"/>
                  </a:lnTo>
                  <a:lnTo>
                    <a:pt x="1664474" y="2165870"/>
                  </a:lnTo>
                  <a:lnTo>
                    <a:pt x="1480159" y="1960524"/>
                  </a:lnTo>
                  <a:lnTo>
                    <a:pt x="1444180" y="1920430"/>
                  </a:lnTo>
                  <a:lnTo>
                    <a:pt x="1223899" y="2165858"/>
                  </a:lnTo>
                  <a:lnTo>
                    <a:pt x="1039583" y="1960524"/>
                  </a:lnTo>
                  <a:lnTo>
                    <a:pt x="1003604" y="1920430"/>
                  </a:lnTo>
                  <a:lnTo>
                    <a:pt x="783323" y="2165870"/>
                  </a:lnTo>
                  <a:lnTo>
                    <a:pt x="599008" y="1960524"/>
                  </a:lnTo>
                  <a:lnTo>
                    <a:pt x="563029" y="1920430"/>
                  </a:lnTo>
                  <a:lnTo>
                    <a:pt x="342709" y="2165870"/>
                  </a:lnTo>
                  <a:lnTo>
                    <a:pt x="158407" y="1960524"/>
                  </a:lnTo>
                  <a:lnTo>
                    <a:pt x="122428" y="1920430"/>
                  </a:lnTo>
                  <a:lnTo>
                    <a:pt x="12" y="2056828"/>
                  </a:lnTo>
                  <a:lnTo>
                    <a:pt x="12" y="2096909"/>
                  </a:lnTo>
                  <a:lnTo>
                    <a:pt x="122428" y="1960524"/>
                  </a:lnTo>
                  <a:lnTo>
                    <a:pt x="342709" y="2205952"/>
                  </a:lnTo>
                  <a:lnTo>
                    <a:pt x="378688" y="2165870"/>
                  </a:lnTo>
                  <a:lnTo>
                    <a:pt x="563029" y="1960524"/>
                  </a:lnTo>
                  <a:lnTo>
                    <a:pt x="783323" y="2205952"/>
                  </a:lnTo>
                  <a:lnTo>
                    <a:pt x="819289" y="2165870"/>
                  </a:lnTo>
                  <a:lnTo>
                    <a:pt x="1003604" y="1960524"/>
                  </a:lnTo>
                  <a:lnTo>
                    <a:pt x="1223899" y="2205952"/>
                  </a:lnTo>
                  <a:lnTo>
                    <a:pt x="1259878" y="2165858"/>
                  </a:lnTo>
                  <a:lnTo>
                    <a:pt x="1444180" y="1960524"/>
                  </a:lnTo>
                  <a:lnTo>
                    <a:pt x="1664474" y="2205952"/>
                  </a:lnTo>
                  <a:lnTo>
                    <a:pt x="1700441" y="2165870"/>
                  </a:lnTo>
                  <a:lnTo>
                    <a:pt x="1884768" y="1960524"/>
                  </a:lnTo>
                  <a:lnTo>
                    <a:pt x="2105088" y="2205952"/>
                  </a:lnTo>
                  <a:lnTo>
                    <a:pt x="2141055" y="2165870"/>
                  </a:lnTo>
                  <a:lnTo>
                    <a:pt x="2325370" y="1960524"/>
                  </a:lnTo>
                  <a:lnTo>
                    <a:pt x="2545664" y="2205952"/>
                  </a:lnTo>
                  <a:lnTo>
                    <a:pt x="2581630" y="2165870"/>
                  </a:lnTo>
                  <a:lnTo>
                    <a:pt x="2765958" y="1960524"/>
                  </a:lnTo>
                  <a:lnTo>
                    <a:pt x="2986240" y="2205952"/>
                  </a:lnTo>
                  <a:lnTo>
                    <a:pt x="2991066" y="2200579"/>
                  </a:lnTo>
                  <a:lnTo>
                    <a:pt x="2991066" y="2165858"/>
                  </a:lnTo>
                  <a:lnTo>
                    <a:pt x="2991066" y="2160486"/>
                  </a:lnTo>
                  <a:close/>
                </a:path>
              </a:pathLst>
            </a:custGeom>
            <a:solidFill>
              <a:srgbClr val="8AA1AD">
                <a:alpha val="3999"/>
              </a:srgbClr>
            </a:solidFill>
          </p:spPr>
          <p:txBody>
            <a:bodyPr wrap="square" lIns="0" tIns="0" rIns="0" bIns="0" rtlCol="0"/>
            <a:lstStyle/>
            <a:p>
              <a:endParaRPr sz="1403"/>
            </a:p>
          </p:txBody>
        </p:sp>
      </p:grpSp>
      <p:grpSp>
        <p:nvGrpSpPr>
          <p:cNvPr id="23" name="object 23"/>
          <p:cNvGrpSpPr/>
          <p:nvPr/>
        </p:nvGrpSpPr>
        <p:grpSpPr>
          <a:xfrm>
            <a:off x="1414" y="6657705"/>
            <a:ext cx="12191081" cy="195307"/>
            <a:chOff x="0" y="6645376"/>
            <a:chExt cx="12168505" cy="194945"/>
          </a:xfrm>
        </p:grpSpPr>
        <p:sp>
          <p:nvSpPr>
            <p:cNvPr id="24" name="object 24"/>
            <p:cNvSpPr/>
            <p:nvPr/>
          </p:nvSpPr>
          <p:spPr>
            <a:xfrm>
              <a:off x="0" y="6645376"/>
              <a:ext cx="4043045" cy="194945"/>
            </a:xfrm>
            <a:custGeom>
              <a:avLst/>
              <a:gdLst/>
              <a:ahLst/>
              <a:cxnLst/>
              <a:rect l="l" t="t" r="r" b="b"/>
              <a:pathLst>
                <a:path w="4043045" h="194945">
                  <a:moveTo>
                    <a:pt x="4042486" y="0"/>
                  </a:moveTo>
                  <a:lnTo>
                    <a:pt x="0" y="0"/>
                  </a:lnTo>
                  <a:lnTo>
                    <a:pt x="0" y="194627"/>
                  </a:lnTo>
                  <a:lnTo>
                    <a:pt x="4042486" y="194627"/>
                  </a:lnTo>
                  <a:lnTo>
                    <a:pt x="4042486" y="0"/>
                  </a:lnTo>
                  <a:close/>
                </a:path>
              </a:pathLst>
            </a:custGeom>
            <a:solidFill>
              <a:srgbClr val="2C5CA9"/>
            </a:solidFill>
          </p:spPr>
          <p:txBody>
            <a:bodyPr wrap="square" lIns="0" tIns="0" rIns="0" bIns="0" rtlCol="0"/>
            <a:lstStyle/>
            <a:p>
              <a:endParaRPr sz="1403"/>
            </a:p>
          </p:txBody>
        </p:sp>
        <p:sp>
          <p:nvSpPr>
            <p:cNvPr id="25" name="object 25"/>
            <p:cNvSpPr/>
            <p:nvPr/>
          </p:nvSpPr>
          <p:spPr>
            <a:xfrm>
              <a:off x="4042486" y="6645376"/>
              <a:ext cx="4068445" cy="194945"/>
            </a:xfrm>
            <a:custGeom>
              <a:avLst/>
              <a:gdLst/>
              <a:ahLst/>
              <a:cxnLst/>
              <a:rect l="l" t="t" r="r" b="b"/>
              <a:pathLst>
                <a:path w="4068445" h="194945">
                  <a:moveTo>
                    <a:pt x="4068229" y="0"/>
                  </a:moveTo>
                  <a:lnTo>
                    <a:pt x="0" y="0"/>
                  </a:lnTo>
                  <a:lnTo>
                    <a:pt x="0" y="194627"/>
                  </a:lnTo>
                  <a:lnTo>
                    <a:pt x="4068229" y="194627"/>
                  </a:lnTo>
                  <a:lnTo>
                    <a:pt x="4068229" y="0"/>
                  </a:lnTo>
                  <a:close/>
                </a:path>
              </a:pathLst>
            </a:custGeom>
            <a:solidFill>
              <a:srgbClr val="149ED9"/>
            </a:solidFill>
          </p:spPr>
          <p:txBody>
            <a:bodyPr wrap="square" lIns="0" tIns="0" rIns="0" bIns="0" rtlCol="0"/>
            <a:lstStyle/>
            <a:p>
              <a:endParaRPr sz="1403"/>
            </a:p>
          </p:txBody>
        </p:sp>
        <p:sp>
          <p:nvSpPr>
            <p:cNvPr id="26" name="object 26"/>
            <p:cNvSpPr/>
            <p:nvPr/>
          </p:nvSpPr>
          <p:spPr>
            <a:xfrm>
              <a:off x="8110715" y="6645376"/>
              <a:ext cx="4057650" cy="194945"/>
            </a:xfrm>
            <a:custGeom>
              <a:avLst/>
              <a:gdLst/>
              <a:ahLst/>
              <a:cxnLst/>
              <a:rect l="l" t="t" r="r" b="b"/>
              <a:pathLst>
                <a:path w="4057650" h="194945">
                  <a:moveTo>
                    <a:pt x="4057269" y="0"/>
                  </a:moveTo>
                  <a:lnTo>
                    <a:pt x="0" y="0"/>
                  </a:lnTo>
                  <a:lnTo>
                    <a:pt x="0" y="194627"/>
                  </a:lnTo>
                  <a:lnTo>
                    <a:pt x="4057269" y="194627"/>
                  </a:lnTo>
                  <a:lnTo>
                    <a:pt x="4057269" y="0"/>
                  </a:lnTo>
                  <a:close/>
                </a:path>
              </a:pathLst>
            </a:custGeom>
            <a:solidFill>
              <a:srgbClr val="F8D10A"/>
            </a:solidFill>
          </p:spPr>
          <p:txBody>
            <a:bodyPr wrap="square" lIns="0" tIns="0" rIns="0" bIns="0" rtlCol="0"/>
            <a:lstStyle/>
            <a:p>
              <a:endParaRPr sz="1403"/>
            </a:p>
          </p:txBody>
        </p:sp>
      </p:grpSp>
      <p:grpSp>
        <p:nvGrpSpPr>
          <p:cNvPr id="28" name="object 28"/>
          <p:cNvGrpSpPr/>
          <p:nvPr/>
        </p:nvGrpSpPr>
        <p:grpSpPr>
          <a:xfrm>
            <a:off x="3308435" y="2418113"/>
            <a:ext cx="1356332" cy="1621618"/>
            <a:chOff x="3300897" y="3059971"/>
            <a:chExt cx="1353820" cy="1618615"/>
          </a:xfrm>
        </p:grpSpPr>
        <p:sp>
          <p:nvSpPr>
            <p:cNvPr id="29" name="object 29"/>
            <p:cNvSpPr/>
            <p:nvPr/>
          </p:nvSpPr>
          <p:spPr>
            <a:xfrm>
              <a:off x="3300897" y="3059971"/>
              <a:ext cx="1250950" cy="809625"/>
            </a:xfrm>
            <a:custGeom>
              <a:avLst/>
              <a:gdLst/>
              <a:ahLst/>
              <a:cxnLst/>
              <a:rect l="l" t="t" r="r" b="b"/>
              <a:pathLst>
                <a:path w="1250950" h="809625">
                  <a:moveTo>
                    <a:pt x="218545" y="0"/>
                  </a:moveTo>
                  <a:lnTo>
                    <a:pt x="176061" y="4955"/>
                  </a:lnTo>
                  <a:lnTo>
                    <a:pt x="135291" y="17891"/>
                  </a:lnTo>
                  <a:lnTo>
                    <a:pt x="97474" y="38541"/>
                  </a:lnTo>
                  <a:lnTo>
                    <a:pt x="63849" y="66636"/>
                  </a:lnTo>
                  <a:lnTo>
                    <a:pt x="35656" y="101912"/>
                  </a:lnTo>
                  <a:lnTo>
                    <a:pt x="15082" y="142103"/>
                  </a:lnTo>
                  <a:lnTo>
                    <a:pt x="3285" y="184298"/>
                  </a:lnTo>
                  <a:lnTo>
                    <a:pt x="0" y="227258"/>
                  </a:lnTo>
                  <a:lnTo>
                    <a:pt x="4958" y="269742"/>
                  </a:lnTo>
                  <a:lnTo>
                    <a:pt x="17896" y="310512"/>
                  </a:lnTo>
                  <a:lnTo>
                    <a:pt x="38547" y="348328"/>
                  </a:lnTo>
                  <a:lnTo>
                    <a:pt x="66645" y="381951"/>
                  </a:lnTo>
                  <a:lnTo>
                    <a:pt x="101925" y="410141"/>
                  </a:lnTo>
                  <a:lnTo>
                    <a:pt x="719449" y="809188"/>
                  </a:lnTo>
                  <a:lnTo>
                    <a:pt x="1010216" y="621304"/>
                  </a:lnTo>
                  <a:lnTo>
                    <a:pt x="1057392" y="598224"/>
                  </a:lnTo>
                  <a:lnTo>
                    <a:pt x="1106950" y="587243"/>
                  </a:lnTo>
                  <a:lnTo>
                    <a:pt x="1156956" y="587829"/>
                  </a:lnTo>
                  <a:lnTo>
                    <a:pt x="1205472" y="599448"/>
                  </a:lnTo>
                  <a:lnTo>
                    <a:pt x="1250563" y="621571"/>
                  </a:lnTo>
                  <a:lnTo>
                    <a:pt x="343898" y="35681"/>
                  </a:lnTo>
                  <a:lnTo>
                    <a:pt x="303703" y="15096"/>
                  </a:lnTo>
                  <a:lnTo>
                    <a:pt x="261506" y="3291"/>
                  </a:lnTo>
                  <a:lnTo>
                    <a:pt x="218545" y="0"/>
                  </a:lnTo>
                  <a:close/>
                </a:path>
              </a:pathLst>
            </a:custGeom>
            <a:solidFill>
              <a:srgbClr val="135DAB"/>
            </a:solidFill>
          </p:spPr>
          <p:txBody>
            <a:bodyPr wrap="square" lIns="0" tIns="0" rIns="0" bIns="0" rtlCol="0"/>
            <a:lstStyle/>
            <a:p>
              <a:endParaRPr sz="1403"/>
            </a:p>
          </p:txBody>
        </p:sp>
        <p:sp>
          <p:nvSpPr>
            <p:cNvPr id="30" name="object 30"/>
            <p:cNvSpPr/>
            <p:nvPr/>
          </p:nvSpPr>
          <p:spPr>
            <a:xfrm>
              <a:off x="3300899" y="3869164"/>
              <a:ext cx="1250950" cy="809625"/>
            </a:xfrm>
            <a:custGeom>
              <a:avLst/>
              <a:gdLst/>
              <a:ahLst/>
              <a:cxnLst/>
              <a:rect l="l" t="t" r="r" b="b"/>
              <a:pathLst>
                <a:path w="1250950" h="809625">
                  <a:moveTo>
                    <a:pt x="719444" y="0"/>
                  </a:moveTo>
                  <a:lnTo>
                    <a:pt x="101906" y="399033"/>
                  </a:lnTo>
                  <a:lnTo>
                    <a:pt x="66635" y="427223"/>
                  </a:lnTo>
                  <a:lnTo>
                    <a:pt x="38542" y="460846"/>
                  </a:lnTo>
                  <a:lnTo>
                    <a:pt x="17894" y="498663"/>
                  </a:lnTo>
                  <a:lnTo>
                    <a:pt x="4957" y="539434"/>
                  </a:lnTo>
                  <a:lnTo>
                    <a:pt x="0" y="581920"/>
                  </a:lnTo>
                  <a:lnTo>
                    <a:pt x="3287" y="624881"/>
                  </a:lnTo>
                  <a:lnTo>
                    <a:pt x="15086" y="667080"/>
                  </a:lnTo>
                  <a:lnTo>
                    <a:pt x="35663" y="707275"/>
                  </a:lnTo>
                  <a:lnTo>
                    <a:pt x="63853" y="742546"/>
                  </a:lnTo>
                  <a:lnTo>
                    <a:pt x="97475" y="770639"/>
                  </a:lnTo>
                  <a:lnTo>
                    <a:pt x="135291" y="791287"/>
                  </a:lnTo>
                  <a:lnTo>
                    <a:pt x="176060" y="804224"/>
                  </a:lnTo>
                  <a:lnTo>
                    <a:pt x="218543" y="809182"/>
                  </a:lnTo>
                  <a:lnTo>
                    <a:pt x="261500" y="805895"/>
                  </a:lnTo>
                  <a:lnTo>
                    <a:pt x="303692" y="794096"/>
                  </a:lnTo>
                  <a:lnTo>
                    <a:pt x="343879" y="773518"/>
                  </a:lnTo>
                  <a:lnTo>
                    <a:pt x="1250519" y="187642"/>
                  </a:lnTo>
                  <a:lnTo>
                    <a:pt x="1205431" y="209749"/>
                  </a:lnTo>
                  <a:lnTo>
                    <a:pt x="1156923" y="221358"/>
                  </a:lnTo>
                  <a:lnTo>
                    <a:pt x="1106929" y="221937"/>
                  </a:lnTo>
                  <a:lnTo>
                    <a:pt x="1057384" y="210960"/>
                  </a:lnTo>
                  <a:lnTo>
                    <a:pt x="1010223" y="187896"/>
                  </a:lnTo>
                  <a:lnTo>
                    <a:pt x="719444" y="0"/>
                  </a:lnTo>
                  <a:close/>
                </a:path>
              </a:pathLst>
            </a:custGeom>
            <a:solidFill>
              <a:srgbClr val="83C9EB"/>
            </a:solidFill>
          </p:spPr>
          <p:txBody>
            <a:bodyPr wrap="square" lIns="0" tIns="0" rIns="0" bIns="0" rtlCol="0"/>
            <a:lstStyle/>
            <a:p>
              <a:endParaRPr sz="1403"/>
            </a:p>
          </p:txBody>
        </p:sp>
        <p:sp>
          <p:nvSpPr>
            <p:cNvPr id="31" name="object 31"/>
            <p:cNvSpPr/>
            <p:nvPr/>
          </p:nvSpPr>
          <p:spPr>
            <a:xfrm>
              <a:off x="4020348" y="3646406"/>
              <a:ext cx="634365" cy="445770"/>
            </a:xfrm>
            <a:custGeom>
              <a:avLst/>
              <a:gdLst/>
              <a:ahLst/>
              <a:cxnLst/>
              <a:rect l="l" t="t" r="r" b="b"/>
              <a:pathLst>
                <a:path w="634364" h="445770">
                  <a:moveTo>
                    <a:pt x="413600" y="0"/>
                  </a:moveTo>
                  <a:lnTo>
                    <a:pt x="361950" y="5511"/>
                  </a:lnTo>
                  <a:lnTo>
                    <a:pt x="322971" y="18213"/>
                  </a:lnTo>
                  <a:lnTo>
                    <a:pt x="296684" y="31749"/>
                  </a:lnTo>
                  <a:lnTo>
                    <a:pt x="293649" y="33007"/>
                  </a:lnTo>
                  <a:lnTo>
                    <a:pt x="0" y="222758"/>
                  </a:lnTo>
                  <a:lnTo>
                    <a:pt x="293725" y="412559"/>
                  </a:lnTo>
                  <a:lnTo>
                    <a:pt x="296875" y="413867"/>
                  </a:lnTo>
                  <a:lnTo>
                    <a:pt x="306616" y="419404"/>
                  </a:lnTo>
                  <a:lnTo>
                    <a:pt x="348891" y="436640"/>
                  </a:lnTo>
                  <a:lnTo>
                    <a:pt x="391744" y="444792"/>
                  </a:lnTo>
                  <a:lnTo>
                    <a:pt x="413397" y="445503"/>
                  </a:lnTo>
                  <a:lnTo>
                    <a:pt x="426783" y="444969"/>
                  </a:lnTo>
                  <a:lnTo>
                    <a:pt x="491464" y="430532"/>
                  </a:lnTo>
                  <a:lnTo>
                    <a:pt x="532015" y="409984"/>
                  </a:lnTo>
                  <a:lnTo>
                    <a:pt x="567261" y="381926"/>
                  </a:lnTo>
                  <a:lnTo>
                    <a:pt x="596404" y="346900"/>
                  </a:lnTo>
                  <a:lnTo>
                    <a:pt x="624235" y="288756"/>
                  </a:lnTo>
                  <a:lnTo>
                    <a:pt x="634187" y="222745"/>
                  </a:lnTo>
                  <a:lnTo>
                    <a:pt x="631633" y="188919"/>
                  </a:lnTo>
                  <a:lnTo>
                    <a:pt x="612332" y="126426"/>
                  </a:lnTo>
                  <a:lnTo>
                    <a:pt x="567274" y="63587"/>
                  </a:lnTo>
                  <a:lnTo>
                    <a:pt x="532009" y="35502"/>
                  </a:lnTo>
                  <a:lnTo>
                    <a:pt x="491428" y="14943"/>
                  </a:lnTo>
                  <a:lnTo>
                    <a:pt x="446595" y="2908"/>
                  </a:lnTo>
                  <a:lnTo>
                    <a:pt x="426681" y="520"/>
                  </a:lnTo>
                  <a:lnTo>
                    <a:pt x="413600" y="0"/>
                  </a:lnTo>
                  <a:close/>
                </a:path>
              </a:pathLst>
            </a:custGeom>
            <a:solidFill>
              <a:srgbClr val="46A2D7"/>
            </a:solidFill>
          </p:spPr>
          <p:txBody>
            <a:bodyPr wrap="square" lIns="0" tIns="0" rIns="0" bIns="0" rtlCol="0"/>
            <a:lstStyle/>
            <a:p>
              <a:endParaRPr sz="1403"/>
            </a:p>
          </p:txBody>
        </p:sp>
      </p:grpSp>
      <p:pic>
        <p:nvPicPr>
          <p:cNvPr id="32" name="object 32"/>
          <p:cNvPicPr/>
          <p:nvPr/>
        </p:nvPicPr>
        <p:blipFill>
          <a:blip r:embed="rId2" cstate="print"/>
          <a:stretch>
            <a:fillRect/>
          </a:stretch>
        </p:blipFill>
        <p:spPr>
          <a:xfrm>
            <a:off x="294056" y="146321"/>
            <a:ext cx="1053887" cy="1181734"/>
          </a:xfrm>
          <a:prstGeom prst="rect">
            <a:avLst/>
          </a:prstGeom>
        </p:spPr>
      </p:pic>
      <p:sp>
        <p:nvSpPr>
          <p:cNvPr id="33" name="object 33"/>
          <p:cNvSpPr txBox="1"/>
          <p:nvPr/>
        </p:nvSpPr>
        <p:spPr>
          <a:xfrm>
            <a:off x="352436" y="1403387"/>
            <a:ext cx="946633" cy="141005"/>
          </a:xfrm>
          <a:prstGeom prst="rect">
            <a:avLst/>
          </a:prstGeom>
        </p:spPr>
        <p:txBody>
          <a:bodyPr vert="horz" wrap="square" lIns="0" tIns="17177" rIns="0" bIns="0" rtlCol="0">
            <a:spAutoFit/>
          </a:bodyPr>
          <a:lstStyle/>
          <a:p>
            <a:pPr marL="12724">
              <a:spcBef>
                <a:spcPts val="135"/>
              </a:spcBef>
            </a:pPr>
            <a:r>
              <a:rPr sz="802" b="1" spc="-55" dirty="0">
                <a:latin typeface="Trebuchet MS"/>
                <a:cs typeface="Trebuchet MS"/>
              </a:rPr>
              <a:t>REPUBLIC</a:t>
            </a:r>
            <a:r>
              <a:rPr sz="802" b="1" spc="-75" dirty="0">
                <a:latin typeface="Trebuchet MS"/>
                <a:cs typeface="Trebuchet MS"/>
              </a:rPr>
              <a:t> </a:t>
            </a:r>
            <a:r>
              <a:rPr sz="802" b="1" spc="-90" dirty="0">
                <a:latin typeface="Trebuchet MS"/>
                <a:cs typeface="Trebuchet MS"/>
              </a:rPr>
              <a:t>OF</a:t>
            </a:r>
            <a:r>
              <a:rPr sz="802" b="1" spc="-75" dirty="0">
                <a:latin typeface="Trebuchet MS"/>
                <a:cs typeface="Trebuchet MS"/>
              </a:rPr>
              <a:t> </a:t>
            </a:r>
            <a:r>
              <a:rPr sz="802" b="1" spc="-65" dirty="0">
                <a:latin typeface="Trebuchet MS"/>
                <a:cs typeface="Trebuchet MS"/>
              </a:rPr>
              <a:t>RWANDA</a:t>
            </a:r>
            <a:endParaRPr sz="802" dirty="0">
              <a:latin typeface="Trebuchet MS"/>
              <a:cs typeface="Trebuchet MS"/>
            </a:endParaRPr>
          </a:p>
        </p:txBody>
      </p:sp>
      <p:sp>
        <p:nvSpPr>
          <p:cNvPr id="34" name="object 34"/>
          <p:cNvSpPr txBox="1"/>
          <p:nvPr/>
        </p:nvSpPr>
        <p:spPr>
          <a:xfrm>
            <a:off x="1668201" y="2894610"/>
            <a:ext cx="8583951" cy="612841"/>
          </a:xfrm>
          <a:prstGeom prst="rect">
            <a:avLst/>
          </a:prstGeom>
        </p:spPr>
        <p:txBody>
          <a:bodyPr vert="horz" wrap="square" lIns="0" tIns="11451" rIns="0" bIns="0" rtlCol="0">
            <a:spAutoFit/>
          </a:bodyPr>
          <a:lstStyle/>
          <a:p>
            <a:pPr marL="3588205" marR="1495085">
              <a:spcBef>
                <a:spcPts val="90"/>
              </a:spcBef>
            </a:pPr>
            <a:r>
              <a:rPr lang="en-US" sz="3907" b="1" spc="-410" dirty="0">
                <a:solidFill>
                  <a:srgbClr val="135DAB"/>
                </a:solidFill>
                <a:latin typeface="Trebuchet MS"/>
                <a:cs typeface="Trebuchet MS"/>
              </a:rPr>
              <a:t>Fiscal Sector</a:t>
            </a:r>
            <a:endParaRPr sz="5360" dirty="0">
              <a:latin typeface="Trebuchet MS"/>
              <a:cs typeface="Trebuchet MS"/>
            </a:endParaRPr>
          </a:p>
        </p:txBody>
      </p:sp>
    </p:spTree>
    <p:extLst>
      <p:ext uri="{BB962C8B-B14F-4D97-AF65-F5344CB8AC3E}">
        <p14:creationId xmlns:p14="http://schemas.microsoft.com/office/powerpoint/2010/main" val="159719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11403339" y="391955"/>
            <a:ext cx="787405" cy="583240"/>
          </a:xfrm>
          <a:custGeom>
            <a:avLst/>
            <a:gdLst/>
            <a:ahLst/>
            <a:cxnLst/>
            <a:rect l="l" t="t" r="r" b="b"/>
            <a:pathLst>
              <a:path w="786129" h="582294">
                <a:moveTo>
                  <a:pt x="785945" y="0"/>
                </a:moveTo>
                <a:lnTo>
                  <a:pt x="2146" y="0"/>
                </a:lnTo>
                <a:lnTo>
                  <a:pt x="20952" y="44715"/>
                </a:lnTo>
                <a:lnTo>
                  <a:pt x="36652" y="90958"/>
                </a:lnTo>
                <a:lnTo>
                  <a:pt x="49106" y="138603"/>
                </a:lnTo>
                <a:lnTo>
                  <a:pt x="58173" y="187522"/>
                </a:lnTo>
                <a:lnTo>
                  <a:pt x="63716" y="237591"/>
                </a:lnTo>
                <a:lnTo>
                  <a:pt x="65595" y="288683"/>
                </a:lnTo>
                <a:lnTo>
                  <a:pt x="63654" y="340682"/>
                </a:lnTo>
                <a:lnTo>
                  <a:pt x="57925" y="391623"/>
                </a:lnTo>
                <a:lnTo>
                  <a:pt x="48552" y="441371"/>
                </a:lnTo>
                <a:lnTo>
                  <a:pt x="35678" y="489790"/>
                </a:lnTo>
                <a:lnTo>
                  <a:pt x="19446" y="536746"/>
                </a:lnTo>
                <a:lnTo>
                  <a:pt x="0" y="582104"/>
                </a:lnTo>
                <a:lnTo>
                  <a:pt x="785945" y="582104"/>
                </a:lnTo>
                <a:lnTo>
                  <a:pt x="785945" y="0"/>
                </a:lnTo>
                <a:close/>
              </a:path>
            </a:pathLst>
          </a:custGeom>
          <a:solidFill>
            <a:srgbClr val="2C5CA9"/>
          </a:solidFill>
        </p:spPr>
        <p:txBody>
          <a:bodyPr wrap="square" lIns="0" tIns="0" rIns="0" bIns="0" rtlCol="0"/>
          <a:lstStyle/>
          <a:p>
            <a:pPr defTabSz="915950">
              <a:defRPr/>
            </a:pPr>
            <a:endParaRPr sz="1802">
              <a:solidFill>
                <a:prstClr val="black"/>
              </a:solidFill>
              <a:latin typeface="Calibri"/>
            </a:endParaRPr>
          </a:p>
        </p:txBody>
      </p:sp>
      <p:grpSp>
        <p:nvGrpSpPr>
          <p:cNvPr id="12" name="object 12"/>
          <p:cNvGrpSpPr/>
          <p:nvPr/>
        </p:nvGrpSpPr>
        <p:grpSpPr>
          <a:xfrm>
            <a:off x="2829" y="6656956"/>
            <a:ext cx="12188254" cy="195262"/>
            <a:chOff x="0" y="6645376"/>
            <a:chExt cx="12168505" cy="194945"/>
          </a:xfrm>
        </p:grpSpPr>
        <p:sp>
          <p:nvSpPr>
            <p:cNvPr id="13" name="object 13"/>
            <p:cNvSpPr/>
            <p:nvPr/>
          </p:nvSpPr>
          <p:spPr>
            <a:xfrm>
              <a:off x="0" y="6645376"/>
              <a:ext cx="4050029" cy="194945"/>
            </a:xfrm>
            <a:custGeom>
              <a:avLst/>
              <a:gdLst/>
              <a:ahLst/>
              <a:cxnLst/>
              <a:rect l="l" t="t" r="r" b="b"/>
              <a:pathLst>
                <a:path w="4050029" h="194945">
                  <a:moveTo>
                    <a:pt x="4049890" y="0"/>
                  </a:moveTo>
                  <a:lnTo>
                    <a:pt x="0" y="0"/>
                  </a:lnTo>
                  <a:lnTo>
                    <a:pt x="0" y="194627"/>
                  </a:lnTo>
                  <a:lnTo>
                    <a:pt x="4049890" y="194627"/>
                  </a:lnTo>
                  <a:lnTo>
                    <a:pt x="4049890" y="0"/>
                  </a:lnTo>
                  <a:close/>
                </a:path>
              </a:pathLst>
            </a:custGeom>
            <a:solidFill>
              <a:srgbClr val="2C5CA9"/>
            </a:solidFill>
          </p:spPr>
          <p:txBody>
            <a:bodyPr wrap="square" lIns="0" tIns="0" rIns="0" bIns="0" rtlCol="0"/>
            <a:lstStyle/>
            <a:p>
              <a:pPr defTabSz="915950">
                <a:defRPr/>
              </a:pPr>
              <a:endParaRPr sz="1802">
                <a:solidFill>
                  <a:prstClr val="black"/>
                </a:solidFill>
                <a:latin typeface="Calibri"/>
              </a:endParaRPr>
            </a:p>
          </p:txBody>
        </p:sp>
        <p:sp>
          <p:nvSpPr>
            <p:cNvPr id="14" name="object 14"/>
            <p:cNvSpPr/>
            <p:nvPr/>
          </p:nvSpPr>
          <p:spPr>
            <a:xfrm>
              <a:off x="4049890" y="6645376"/>
              <a:ext cx="4068445" cy="194945"/>
            </a:xfrm>
            <a:custGeom>
              <a:avLst/>
              <a:gdLst/>
              <a:ahLst/>
              <a:cxnLst/>
              <a:rect l="l" t="t" r="r" b="b"/>
              <a:pathLst>
                <a:path w="4068445" h="194945">
                  <a:moveTo>
                    <a:pt x="4068229" y="0"/>
                  </a:moveTo>
                  <a:lnTo>
                    <a:pt x="0" y="0"/>
                  </a:lnTo>
                  <a:lnTo>
                    <a:pt x="0" y="194627"/>
                  </a:lnTo>
                  <a:lnTo>
                    <a:pt x="4068229" y="194627"/>
                  </a:lnTo>
                  <a:lnTo>
                    <a:pt x="4068229" y="0"/>
                  </a:lnTo>
                  <a:close/>
                </a:path>
              </a:pathLst>
            </a:custGeom>
            <a:solidFill>
              <a:srgbClr val="149ED9"/>
            </a:solidFill>
          </p:spPr>
          <p:txBody>
            <a:bodyPr wrap="square" lIns="0" tIns="0" rIns="0" bIns="0" rtlCol="0"/>
            <a:lstStyle/>
            <a:p>
              <a:pPr defTabSz="915950">
                <a:defRPr/>
              </a:pPr>
              <a:endParaRPr sz="1802">
                <a:solidFill>
                  <a:prstClr val="black"/>
                </a:solidFill>
                <a:latin typeface="Calibri"/>
              </a:endParaRPr>
            </a:p>
          </p:txBody>
        </p:sp>
        <p:sp>
          <p:nvSpPr>
            <p:cNvPr id="15" name="object 15"/>
            <p:cNvSpPr/>
            <p:nvPr/>
          </p:nvSpPr>
          <p:spPr>
            <a:xfrm>
              <a:off x="8118119" y="6645376"/>
              <a:ext cx="4050029" cy="194945"/>
            </a:xfrm>
            <a:custGeom>
              <a:avLst/>
              <a:gdLst/>
              <a:ahLst/>
              <a:cxnLst/>
              <a:rect l="l" t="t" r="r" b="b"/>
              <a:pathLst>
                <a:path w="4050029" h="194945">
                  <a:moveTo>
                    <a:pt x="4049864" y="0"/>
                  </a:moveTo>
                  <a:lnTo>
                    <a:pt x="0" y="0"/>
                  </a:lnTo>
                  <a:lnTo>
                    <a:pt x="0" y="194627"/>
                  </a:lnTo>
                  <a:lnTo>
                    <a:pt x="4049864" y="194627"/>
                  </a:lnTo>
                  <a:lnTo>
                    <a:pt x="4049864" y="0"/>
                  </a:lnTo>
                  <a:close/>
                </a:path>
              </a:pathLst>
            </a:custGeom>
            <a:solidFill>
              <a:srgbClr val="F8D10A"/>
            </a:solidFill>
          </p:spPr>
          <p:txBody>
            <a:bodyPr wrap="square" lIns="0" tIns="0" rIns="0" bIns="0" rtlCol="0"/>
            <a:lstStyle/>
            <a:p>
              <a:pPr defTabSz="915950">
                <a:defRPr/>
              </a:pPr>
              <a:endParaRPr sz="1802">
                <a:solidFill>
                  <a:prstClr val="black"/>
                </a:solidFill>
                <a:latin typeface="Calibri"/>
              </a:endParaRPr>
            </a:p>
          </p:txBody>
        </p:sp>
      </p:grpSp>
      <p:pic>
        <p:nvPicPr>
          <p:cNvPr id="16" name="object 16"/>
          <p:cNvPicPr/>
          <p:nvPr/>
        </p:nvPicPr>
        <p:blipFill>
          <a:blip r:embed="rId3" cstate="print"/>
          <a:stretch>
            <a:fillRect/>
          </a:stretch>
        </p:blipFill>
        <p:spPr>
          <a:xfrm>
            <a:off x="295401" y="202392"/>
            <a:ext cx="272751" cy="325927"/>
          </a:xfrm>
          <a:prstGeom prst="rect">
            <a:avLst/>
          </a:prstGeom>
        </p:spPr>
      </p:pic>
      <p:sp>
        <p:nvSpPr>
          <p:cNvPr id="44" name="object 44"/>
          <p:cNvSpPr txBox="1">
            <a:spLocks noGrp="1"/>
          </p:cNvSpPr>
          <p:nvPr>
            <p:ph type="title"/>
          </p:nvPr>
        </p:nvSpPr>
        <p:spPr>
          <a:xfrm>
            <a:off x="696693" y="98937"/>
            <a:ext cx="7532414" cy="444431"/>
          </a:xfrm>
          <a:prstGeom prst="rect">
            <a:avLst/>
          </a:prstGeom>
        </p:spPr>
        <p:txBody>
          <a:bodyPr vert="horz" wrap="square" lIns="0" tIns="12721" rIns="0" bIns="0" rtlCol="0">
            <a:spAutoFit/>
          </a:bodyPr>
          <a:lstStyle/>
          <a:p>
            <a:pPr marL="12721">
              <a:spcBef>
                <a:spcPts val="100"/>
              </a:spcBef>
            </a:pPr>
            <a:r>
              <a:rPr lang="en-US" sz="2805" spc="-260" dirty="0">
                <a:solidFill>
                  <a:srgbClr val="0070C0"/>
                </a:solidFill>
                <a:latin typeface="Trebuchet MS" panose="020B0603020202020204" pitchFamily="34" charset="0"/>
                <a:cs typeface="Trebuchet MS"/>
              </a:rPr>
              <a:t>Revenue Performance -  July December FY 2024/25</a:t>
            </a:r>
            <a:endParaRPr lang="en-US" sz="2804" dirty="0">
              <a:solidFill>
                <a:srgbClr val="0070C0"/>
              </a:solidFill>
              <a:latin typeface="Trebuchet MS"/>
              <a:cs typeface="Trebuchet MS"/>
            </a:endParaRPr>
          </a:p>
        </p:txBody>
      </p:sp>
      <p:sp>
        <p:nvSpPr>
          <p:cNvPr id="4" name="TextBox 3">
            <a:extLst>
              <a:ext uri="{FF2B5EF4-FFF2-40B4-BE49-F238E27FC236}">
                <a16:creationId xmlns:a16="http://schemas.microsoft.com/office/drawing/2014/main" id="{3061C452-F894-3C09-6C07-01DC4D902C4E}"/>
              </a:ext>
            </a:extLst>
          </p:cNvPr>
          <p:cNvSpPr txBox="1"/>
          <p:nvPr/>
        </p:nvSpPr>
        <p:spPr>
          <a:xfrm>
            <a:off x="6185022" y="780544"/>
            <a:ext cx="5612019" cy="5699445"/>
          </a:xfrm>
          <a:prstGeom prst="rect">
            <a:avLst/>
          </a:prstGeom>
          <a:noFill/>
          <a:ln>
            <a:solidFill>
              <a:schemeClr val="accent1">
                <a:lumMod val="20000"/>
                <a:lumOff val="80000"/>
              </a:schemeClr>
            </a:solidFill>
          </a:ln>
        </p:spPr>
        <p:txBody>
          <a:bodyPr wrap="square" rtlCol="0">
            <a:spAutoFit/>
          </a:bodyPr>
          <a:lstStyle/>
          <a:p>
            <a:pPr marL="571384" indent="-342830" defTabSz="914214">
              <a:spcBef>
                <a:spcPts val="400"/>
              </a:spcBef>
              <a:buClr>
                <a:srgbClr val="00B0F0"/>
              </a:buClr>
              <a:buSzPts val="2000"/>
              <a:buFont typeface="Wingdings" panose="05000000000000000000" pitchFamily="2" charset="2"/>
              <a:buChar char="q"/>
              <a:defRPr/>
            </a:pPr>
            <a:r>
              <a:rPr lang="en-US" sz="1600" b="1" dirty="0">
                <a:solidFill>
                  <a:srgbClr val="0B000C"/>
                </a:solidFill>
                <a:latin typeface="Bookman Old Style" panose="02050604050505020204" pitchFamily="18" charset="0"/>
              </a:rPr>
              <a:t>Revenue for July-December 2024/25 </a:t>
            </a:r>
            <a:r>
              <a:rPr lang="en-US" sz="1600" dirty="0">
                <a:solidFill>
                  <a:srgbClr val="0B000C"/>
                </a:solidFill>
                <a:latin typeface="Bookman Old Style" panose="02050604050505020204" pitchFamily="18" charset="0"/>
              </a:rPr>
              <a:t>amounted to FRW 2146.0 billion. FRW 87.5 billion higher than projected. </a:t>
            </a:r>
            <a:endParaRPr lang="en-GB" sz="1600" dirty="0">
              <a:solidFill>
                <a:srgbClr val="0B000C"/>
              </a:solidFill>
              <a:latin typeface="Bookman Old Style" panose="02050604050505020204" pitchFamily="18" charset="0"/>
            </a:endParaRPr>
          </a:p>
          <a:p>
            <a:pPr marL="571384" indent="-342830" defTabSz="914214">
              <a:spcBef>
                <a:spcPts val="400"/>
              </a:spcBef>
              <a:buClr>
                <a:srgbClr val="00B0F0"/>
              </a:buClr>
              <a:buSzPct val="100000"/>
              <a:buFont typeface="Wingdings" panose="05000000000000000000" pitchFamily="2" charset="2"/>
              <a:buChar char="q"/>
              <a:defRPr/>
            </a:pPr>
            <a:r>
              <a:rPr lang="en-US" b="1" dirty="0">
                <a:solidFill>
                  <a:srgbClr val="0B000C"/>
                </a:solidFill>
                <a:latin typeface="Bookman Old Style" panose="02050604050505020204" pitchFamily="18" charset="0"/>
              </a:rPr>
              <a:t>Tax revenue </a:t>
            </a:r>
            <a:r>
              <a:rPr lang="en-US" dirty="0">
                <a:solidFill>
                  <a:srgbClr val="0B000C"/>
                </a:solidFill>
                <a:latin typeface="Bookman Old Style" panose="02050604050505020204" pitchFamily="18" charset="0"/>
              </a:rPr>
              <a:t>collection totaled FRW 1474.1 billion higher by FRW 25.5 billion compared to October 2024 Review.</a:t>
            </a:r>
          </a:p>
          <a:p>
            <a:pPr marL="1028490" lvl="1" indent="-342830" defTabSz="914214">
              <a:spcBef>
                <a:spcPts val="400"/>
              </a:spcBef>
              <a:buClr>
                <a:srgbClr val="0B000C"/>
              </a:buClr>
              <a:buSzPct val="85000"/>
              <a:buFont typeface="Wingdings" panose="05000000000000000000" pitchFamily="2" charset="2"/>
              <a:buChar char="v"/>
              <a:defRPr/>
            </a:pPr>
            <a:r>
              <a:rPr lang="en-US" dirty="0">
                <a:solidFill>
                  <a:srgbClr val="0B000C"/>
                </a:solidFill>
                <a:latin typeface="Bookman Old Style" panose="02050604050505020204" pitchFamily="18" charset="0"/>
              </a:rPr>
              <a:t>Good performance under Taxes on property, goods &amp; services and international trade is due to improved compliance measures, increase of import CIF, reduction in exemptions.  </a:t>
            </a:r>
          </a:p>
          <a:p>
            <a:pPr marL="1028490" lvl="1" indent="-342830" defTabSz="914214">
              <a:spcBef>
                <a:spcPts val="400"/>
              </a:spcBef>
              <a:buClr>
                <a:srgbClr val="0B000C"/>
              </a:buClr>
              <a:buSzPct val="85000"/>
              <a:buFont typeface="Wingdings" panose="05000000000000000000" pitchFamily="2" charset="2"/>
              <a:buChar char="v"/>
              <a:defRPr/>
            </a:pPr>
            <a:r>
              <a:rPr lang="en-US" dirty="0">
                <a:solidFill>
                  <a:srgbClr val="0B000C"/>
                </a:solidFill>
                <a:latin typeface="Bookman Old Style" panose="02050604050505020204" pitchFamily="18" charset="0"/>
              </a:rPr>
              <a:t>Underperformance on taxes on income is mainly due to PAYE; where there was low increase on basic salaries and reduction in casual employees. </a:t>
            </a:r>
            <a:endParaRPr lang="en-US" sz="1600" dirty="0">
              <a:solidFill>
                <a:srgbClr val="0B000C"/>
              </a:solidFill>
              <a:latin typeface="Bookman Old Style" panose="02050604050505020204" pitchFamily="18" charset="0"/>
            </a:endParaRPr>
          </a:p>
          <a:p>
            <a:pPr marL="571384" indent="-342830" defTabSz="914214">
              <a:spcBef>
                <a:spcPts val="400"/>
              </a:spcBef>
              <a:buClr>
                <a:srgbClr val="00B0F0"/>
              </a:buClr>
              <a:buSzPct val="100000"/>
              <a:buFont typeface="Wingdings" panose="05000000000000000000" pitchFamily="2" charset="2"/>
              <a:buChar char="q"/>
              <a:defRPr/>
            </a:pPr>
            <a:r>
              <a:rPr lang="en-US" sz="1600" b="1" dirty="0">
                <a:solidFill>
                  <a:srgbClr val="0B000C"/>
                </a:solidFill>
                <a:latin typeface="Bookman Old Style" panose="02050604050505020204" pitchFamily="18" charset="0"/>
              </a:rPr>
              <a:t> Grants </a:t>
            </a:r>
            <a:r>
              <a:rPr lang="en-US" sz="1600" dirty="0">
                <a:solidFill>
                  <a:srgbClr val="0B000C"/>
                </a:solidFill>
                <a:latin typeface="Bookman Old Style" panose="02050604050505020204" pitchFamily="18" charset="0"/>
              </a:rPr>
              <a:t>inflow amounted to FRW 363.0 billion, 45.9 billion higher than estimated; </a:t>
            </a:r>
          </a:p>
          <a:p>
            <a:pPr marL="1028490" lvl="1" indent="-342830" defTabSz="914214">
              <a:spcBef>
                <a:spcPts val="400"/>
              </a:spcBef>
              <a:buClr>
                <a:srgbClr val="0B000C"/>
              </a:buClr>
              <a:buSzPct val="85000"/>
              <a:buFont typeface="Wingdings" panose="05000000000000000000" pitchFamily="2" charset="2"/>
              <a:buChar char="v"/>
              <a:defRPr/>
            </a:pPr>
            <a:r>
              <a:rPr lang="en-US" dirty="0">
                <a:solidFill>
                  <a:srgbClr val="0B000C"/>
                </a:solidFill>
                <a:latin typeface="Bookman Old Style" panose="02050604050505020204" pitchFamily="18" charset="0"/>
              </a:rPr>
              <a:t>Due to frontloading of disbursement from Germany and higher than anticipated disbursement from global fund. </a:t>
            </a:r>
            <a:endParaRPr lang="en-GB" dirty="0">
              <a:solidFill>
                <a:srgbClr val="0B000C"/>
              </a:solidFill>
              <a:latin typeface="Bookman Old Style" panose="02050604050505020204" pitchFamily="18" charset="0"/>
            </a:endParaRPr>
          </a:p>
          <a:p>
            <a:pPr marL="571384" indent="-342830" defTabSz="914214">
              <a:spcBef>
                <a:spcPts val="400"/>
              </a:spcBef>
              <a:buClr>
                <a:srgbClr val="00B0F0"/>
              </a:buClr>
              <a:buSzPct val="100000"/>
              <a:buFont typeface="Wingdings" panose="05000000000000000000" pitchFamily="2" charset="2"/>
              <a:buChar char="q"/>
              <a:defRPr/>
            </a:pPr>
            <a:r>
              <a:rPr lang="en-US" sz="1600" b="1" dirty="0">
                <a:solidFill>
                  <a:srgbClr val="0B000C"/>
                </a:solidFill>
                <a:latin typeface="Bookman Old Style" panose="02050604050505020204" pitchFamily="18" charset="0"/>
                <a:cs typeface="Times New Roman" panose="02020603050405020304" pitchFamily="18" charset="0"/>
              </a:rPr>
              <a:t>Other revenue </a:t>
            </a:r>
            <a:r>
              <a:rPr lang="en-US" sz="1600" dirty="0">
                <a:solidFill>
                  <a:srgbClr val="0B000C"/>
                </a:solidFill>
                <a:latin typeface="Bookman Old Style" panose="02050604050505020204" pitchFamily="18" charset="0"/>
                <a:cs typeface="Times New Roman" panose="02020603050405020304" pitchFamily="18" charset="0"/>
              </a:rPr>
              <a:t>had an excess of FRW 16.1 billion. </a:t>
            </a:r>
          </a:p>
          <a:p>
            <a:pPr marL="1028490" lvl="1" indent="-342830" defTabSz="914214">
              <a:spcBef>
                <a:spcPts val="400"/>
              </a:spcBef>
              <a:buClr>
                <a:srgbClr val="0B000C"/>
              </a:buClr>
              <a:buSzPct val="85000"/>
              <a:buFont typeface="Wingdings" panose="05000000000000000000" pitchFamily="2" charset="2"/>
              <a:buChar char="v"/>
              <a:defRPr/>
            </a:pPr>
            <a:r>
              <a:rPr lang="en-US" dirty="0">
                <a:solidFill>
                  <a:srgbClr val="0B000C"/>
                </a:solidFill>
                <a:latin typeface="Bookman Old Style" panose="02050604050505020204" pitchFamily="18" charset="0"/>
                <a:cs typeface="Times New Roman" panose="02020603050405020304" pitchFamily="18" charset="0"/>
              </a:rPr>
              <a:t>Excess is mainly due to more PKO disbursements and fines &amp; penalties. </a:t>
            </a:r>
            <a:endParaRPr lang="en-US" sz="1403" dirty="0">
              <a:solidFill>
                <a:prstClr val="black"/>
              </a:solidFill>
              <a:latin typeface="Bookman Old Style" panose="02050604050505020204" pitchFamily="18" charset="0"/>
            </a:endParaRPr>
          </a:p>
          <a:p>
            <a:pPr marL="285692" lvl="5" indent="-285692" algn="just" defTabSz="915950">
              <a:spcBef>
                <a:spcPts val="601"/>
              </a:spcBef>
              <a:spcAft>
                <a:spcPts val="601"/>
              </a:spcAft>
              <a:buClr>
                <a:srgbClr val="00B0F0"/>
              </a:buClr>
              <a:buFont typeface="Wingdings" panose="05000000000000000000" pitchFamily="2" charset="2"/>
              <a:buChar char="v"/>
            </a:pPr>
            <a:endParaRPr lang="en-US" sz="1403" dirty="0">
              <a:solidFill>
                <a:prstClr val="black"/>
              </a:solidFill>
              <a:latin typeface="Bookman Old Style" panose="02050604050505020204" pitchFamily="18" charset="0"/>
            </a:endParaRPr>
          </a:p>
        </p:txBody>
      </p:sp>
      <p:pic>
        <p:nvPicPr>
          <p:cNvPr id="3" name="Picture 2">
            <a:extLst>
              <a:ext uri="{FF2B5EF4-FFF2-40B4-BE49-F238E27FC236}">
                <a16:creationId xmlns:a16="http://schemas.microsoft.com/office/drawing/2014/main" id="{D250FDF6-65D1-909E-D8D2-24806929A635}"/>
              </a:ext>
            </a:extLst>
          </p:cNvPr>
          <p:cNvPicPr>
            <a:picLocks noChangeAspect="1"/>
          </p:cNvPicPr>
          <p:nvPr/>
        </p:nvPicPr>
        <p:blipFill>
          <a:blip r:embed="rId4"/>
          <a:stretch>
            <a:fillRect/>
          </a:stretch>
        </p:blipFill>
        <p:spPr>
          <a:xfrm>
            <a:off x="394960" y="616971"/>
            <a:ext cx="5681932" cy="6062843"/>
          </a:xfrm>
          <a:prstGeom prst="rect">
            <a:avLst/>
          </a:prstGeom>
          <a:ln>
            <a:solidFill>
              <a:schemeClr val="accent1">
                <a:lumMod val="20000"/>
                <a:lumOff val="80000"/>
              </a:schemeClr>
            </a:solidFill>
          </a:ln>
        </p:spPr>
      </p:pic>
    </p:spTree>
    <p:extLst>
      <p:ext uri="{BB962C8B-B14F-4D97-AF65-F5344CB8AC3E}">
        <p14:creationId xmlns:p14="http://schemas.microsoft.com/office/powerpoint/2010/main" val="4208646498"/>
      </p:ext>
    </p:extLst>
  </p:cSld>
  <p:clrMapOvr>
    <a:masterClrMapping/>
  </p:clrMapOvr>
</p:sld>
</file>

<file path=ppt/theme/theme1.xml><?xml version="1.0" encoding="utf-8"?>
<a:theme xmlns:a="http://schemas.openxmlformats.org/drawingml/2006/main" name="Office Theme">
  <a:themeElements>
    <a:clrScheme name="Custom 3">
      <a:dk1>
        <a:srgbClr val="0B000C"/>
      </a:dk1>
      <a:lt1>
        <a:srgbClr val="FFFFFF"/>
      </a:lt1>
      <a:dk2>
        <a:srgbClr val="54156B"/>
      </a:dk2>
      <a:lt2>
        <a:srgbClr val="EAE9E5"/>
      </a:lt2>
      <a:accent1>
        <a:srgbClr val="F1B434"/>
      </a:accent1>
      <a:accent2>
        <a:srgbClr val="0097A9"/>
      </a:accent2>
      <a:accent3>
        <a:srgbClr val="9D9DA0"/>
      </a:accent3>
      <a:accent4>
        <a:srgbClr val="8064A2"/>
      </a:accent4>
      <a:accent5>
        <a:srgbClr val="6FC3D4"/>
      </a:accent5>
      <a:accent6>
        <a:srgbClr val="375FA0"/>
      </a:accent6>
      <a:hlink>
        <a:srgbClr val="DE9E40"/>
      </a:hlink>
      <a:folHlink>
        <a:srgbClr val="65A7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007 - 2010">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Gallery</Template>
  <TotalTime>14291</TotalTime>
  <Words>2535</Words>
  <Application>Microsoft Office PowerPoint</Application>
  <PresentationFormat>Widescreen</PresentationFormat>
  <Paragraphs>576</Paragraphs>
  <Slides>23</Slides>
  <Notes>10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23</vt:i4>
      </vt:variant>
    </vt:vector>
  </HeadingPairs>
  <TitlesOfParts>
    <vt:vector size="36" baseType="lpstr">
      <vt:lpstr>Arial</vt:lpstr>
      <vt:lpstr>Bahnschrift</vt:lpstr>
      <vt:lpstr>Bahnschrift Light</vt:lpstr>
      <vt:lpstr>Bookman Old Style</vt:lpstr>
      <vt:lpstr>Calibri</vt:lpstr>
      <vt:lpstr>Cambria</vt:lpstr>
      <vt:lpstr>Merriweather Sans</vt:lpstr>
      <vt:lpstr>Times New Roman</vt:lpstr>
      <vt:lpstr>Trebuchet MS</vt:lpstr>
      <vt:lpstr>Verdana</vt:lpstr>
      <vt:lpstr>Wingdings</vt:lpstr>
      <vt:lpstr>Office Theme</vt:lpstr>
      <vt:lpstr>1_Office Theme</vt:lpstr>
      <vt:lpstr>Annual Meetings with the Government of Rwanda </vt:lpstr>
      <vt:lpstr>Real Economic Activities </vt:lpstr>
      <vt:lpstr>Outline</vt:lpstr>
      <vt:lpstr>Economic developments:  Performance for 2024</vt:lpstr>
      <vt:lpstr>Economic outlook</vt:lpstr>
      <vt:lpstr>Risks underlying outlook</vt:lpstr>
      <vt:lpstr> Remarks</vt:lpstr>
      <vt:lpstr>PowerPoint Presentation</vt:lpstr>
      <vt:lpstr>Revenue Performance -  July December FY 2024/25</vt:lpstr>
      <vt:lpstr>Performance of Expenditures July-December 2024/25</vt:lpstr>
      <vt:lpstr>Net Lending / Borrowing</vt:lpstr>
      <vt:lpstr>Fiscal targets – Medium-Term</vt:lpstr>
      <vt:lpstr>Government’s fiscal priorities and recent tax reforms</vt:lpstr>
      <vt:lpstr>Risks underlying fiscal outlook</vt:lpstr>
      <vt:lpstr>PowerPoint Presentation</vt:lpstr>
      <vt:lpstr>PowerPoint Presentation</vt:lpstr>
      <vt:lpstr> Debt Developments.</vt:lpstr>
      <vt:lpstr>SOEs Path in Fiscal Consolidation</vt:lpstr>
      <vt:lpstr>Debt Sustainability Indicators.</vt:lpstr>
      <vt:lpstr>Sensitivity Analysis-Cost and Risks</vt:lpstr>
      <vt:lpstr> Rwanda’s debt maturity profile (PPG).</vt:lpstr>
      <vt:lpstr> External Borrowing Plan.</vt:lpstr>
      <vt:lpstr>Murakoze!!!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Plan Comments</dc:title>
  <dc:creator>Tabaro Didier;Evariste Karenzo</dc:creator>
  <cp:lastModifiedBy>Evariste MANIRUMVA</cp:lastModifiedBy>
  <cp:revision>660</cp:revision>
  <dcterms:modified xsi:type="dcterms:W3CDTF">2025-03-12T13:06:38Z</dcterms:modified>
</cp:coreProperties>
</file>