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8" r:id="rId8"/>
    <p:sldId id="270" r:id="rId9"/>
    <p:sldId id="274" r:id="rId10"/>
    <p:sldId id="273" r:id="rId11"/>
    <p:sldId id="264" r:id="rId12"/>
    <p:sldId id="265" r:id="rId13"/>
    <p:sldId id="266" r:id="rId14"/>
    <p:sldId id="267" r:id="rId15"/>
    <p:sldId id="275" r:id="rId16"/>
    <p:sldId id="276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3D648212-C05C-4DBB-9ED6-CCA25C33B0FB}">
          <p14:sldIdLst>
            <p14:sldId id="256"/>
            <p14:sldId id="257"/>
            <p14:sldId id="258"/>
            <p14:sldId id="262"/>
            <p14:sldId id="259"/>
            <p14:sldId id="260"/>
            <p14:sldId id="268"/>
            <p14:sldId id="270"/>
            <p14:sldId id="274"/>
            <p14:sldId id="273"/>
            <p14:sldId id="264"/>
            <p14:sldId id="265"/>
            <p14:sldId id="266"/>
            <p14:sldId id="267"/>
            <p14:sldId id="275"/>
            <p14:sldId id="276"/>
          </p14:sldIdLst>
        </p14:section>
        <p14:section name="מקטע ללא כותרת" id="{790F40F9-A1A9-49E2-BBC9-03E90640380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דוברי שפת אם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דוברי שפת אם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D1-4DCA-A35A-414530FE6A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D1-4DCA-A35A-414530FE6A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3D1-4DCA-A35A-414530FE6A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3D1-4DCA-A35A-414530FE6A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3D1-4DCA-A35A-414530FE6A3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עברית</c:v>
                </c:pt>
                <c:pt idx="1">
                  <c:v>רוסית</c:v>
                </c:pt>
                <c:pt idx="2">
                  <c:v>ערבית</c:v>
                </c:pt>
                <c:pt idx="3">
                  <c:v>אנגלית</c:v>
                </c:pt>
                <c:pt idx="4">
                  <c:v>צרפתית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0.65</c:v>
                </c:pt>
                <c:pt idx="1">
                  <c:v>0.15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3D1-4DCA-A35A-414530FE6A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מגדר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מגדר משתמשים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B8-45CE-B5C5-02D754DC7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B8-45CE-B5C5-02D754DC797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גיליון1!$A$2:$A$3</c:f>
              <c:strCache>
                <c:ptCount val="2"/>
                <c:pt idx="0">
                  <c:v> זכר</c:v>
                </c:pt>
                <c:pt idx="1">
                  <c:v>נקבה</c:v>
                </c:pt>
              </c:strCache>
            </c:str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55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B8-45CE-B5C5-02D754DC797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גיל כניסה לאתר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אחוז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B1-4C29-9EE4-1BDB3CBF14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CB1-4C29-9EE4-1BDB3CBF14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CB1-4C29-9EE4-1BDB3CBF14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CB1-4C29-9EE4-1BDB3CBF142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גיליון1!$A$2:$A$5</c:f>
              <c:strCache>
                <c:ptCount val="4"/>
                <c:pt idx="0">
                  <c:v> 6- 18</c:v>
                </c:pt>
                <c:pt idx="1">
                  <c:v>19-30</c:v>
                </c:pt>
                <c:pt idx="2">
                  <c:v>31-65</c:v>
                </c:pt>
                <c:pt idx="3">
                  <c:v> 65 +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B1-4C29-9EE4-1BDB3CBF142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 מצב משפחתי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B7E-4EA5-B94E-4BBAC55FC9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B7E-4EA5-B94E-4BBAC55FC9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B7E-4EA5-B94E-4BBAC55FC9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B7E-4EA5-B94E-4BBAC55FC9C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גיליון1!$A$2:$A$5</c:f>
              <c:strCache>
                <c:ptCount val="4"/>
                <c:pt idx="0">
                  <c:v>רווק</c:v>
                </c:pt>
                <c:pt idx="1">
                  <c:v>נשוי</c:v>
                </c:pt>
                <c:pt idx="2">
                  <c:v>אלמן</c:v>
                </c:pt>
                <c:pt idx="3">
                  <c:v>גרוש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43</c:v>
                </c:pt>
                <c:pt idx="1">
                  <c:v>43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7E-4EA5-B94E-4BBAC55FC9C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מטרת הכניסה לאתר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 מצב משפחתי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7C-4245-A6D4-7880AF4B06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7C-4245-A6D4-7880AF4B06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D7C-4245-A6D4-7880AF4B06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D7C-4245-A6D4-7880AF4B06B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גיליון1!$A$2:$A$5</c:f>
              <c:strCache>
                <c:ptCount val="4"/>
                <c:pt idx="0">
                  <c:v>תשלום</c:v>
                </c:pt>
                <c:pt idx="1">
                  <c:v>פעילות חברתית</c:v>
                </c:pt>
                <c:pt idx="2">
                  <c:v>הכרות האזור</c:v>
                </c:pt>
                <c:pt idx="3">
                  <c:v>פניות הציבור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7C-4245-A6D4-7880AF4B06B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3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6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625" y="2411286"/>
            <a:ext cx="6622747" cy="662680"/>
          </a:xfrm>
        </p:spPr>
        <p:txBody>
          <a:bodyPr anchor="b">
            <a:noAutofit/>
          </a:bodyPr>
          <a:lstStyle/>
          <a:p>
            <a:pPr algn="r"/>
            <a:r>
              <a:rPr lang="he-IL" dirty="0"/>
              <a:t>מועצה אזורית שהם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כותרת 1">
            <a:extLst>
              <a:ext uri="{FF2B5EF4-FFF2-40B4-BE49-F238E27FC236}">
                <a16:creationId xmlns:a16="http://schemas.microsoft.com/office/drawing/2014/main" id="{E553AA8C-09B3-2957-3F72-49D57FC1999D}"/>
              </a:ext>
            </a:extLst>
          </p:cNvPr>
          <p:cNvSpPr txBox="1">
            <a:spLocks/>
          </p:cNvSpPr>
          <p:nvPr/>
        </p:nvSpPr>
        <p:spPr>
          <a:xfrm>
            <a:off x="4247318" y="4251873"/>
            <a:ext cx="3697360" cy="1438810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000" b="1" dirty="0"/>
              <a:t>מציגים</a:t>
            </a:r>
            <a:endParaRPr lang="en-US" sz="2000" b="1" dirty="0"/>
          </a:p>
          <a:p>
            <a:pPr algn="ctr"/>
            <a:r>
              <a:rPr lang="he-IL" sz="2000" dirty="0"/>
              <a:t>קפלן ניר</a:t>
            </a:r>
          </a:p>
          <a:p>
            <a:pPr algn="ctr"/>
            <a:r>
              <a:rPr lang="he-IL" sz="2000" dirty="0"/>
              <a:t>קרטניקוב אלכסיי</a:t>
            </a:r>
          </a:p>
          <a:p>
            <a:pPr algn="ctr"/>
            <a:r>
              <a:rPr lang="he-IL" sz="2000" dirty="0"/>
              <a:t>חג'וג' יוסף</a:t>
            </a:r>
          </a:p>
          <a:p>
            <a:pPr algn="ctr"/>
            <a:endParaRPr lang="he-IL" sz="2000" dirty="0"/>
          </a:p>
          <a:p>
            <a:pPr algn="ctr"/>
            <a:r>
              <a:rPr lang="he-IL" sz="2000" b="1" dirty="0"/>
              <a:t>מנהלת הפרויקט</a:t>
            </a:r>
          </a:p>
          <a:p>
            <a:pPr algn="ctr"/>
            <a:r>
              <a:rPr lang="he-IL" sz="2000" dirty="0"/>
              <a:t>קפלן יוליה</a:t>
            </a:r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7F2C02BE-B7BD-3546-5370-66ABE3E96A4E}"/>
              </a:ext>
            </a:extLst>
          </p:cNvPr>
          <p:cNvSpPr txBox="1">
            <a:spLocks/>
          </p:cNvSpPr>
          <p:nvPr/>
        </p:nvSpPr>
        <p:spPr>
          <a:xfrm>
            <a:off x="4528045" y="354884"/>
            <a:ext cx="3135909" cy="1650835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STR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31860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160" y="1116720"/>
            <a:ext cx="2491246" cy="645918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באגים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25FBCB-2AAD-D252-D80F-4C181F9B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530" y="2689637"/>
            <a:ext cx="1761792" cy="1761792"/>
          </a:xfrm>
          <a:prstGeom prst="rect">
            <a:avLst/>
          </a:prstGeom>
        </p:spPr>
      </p:pic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94ACA4CA-14D0-1A2B-1893-C376FF4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62561"/>
              </p:ext>
            </p:extLst>
          </p:nvPr>
        </p:nvGraphicFramePr>
        <p:xfrm>
          <a:off x="1849120" y="2657344"/>
          <a:ext cx="8128000" cy="1097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86251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616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  <a:endParaRPr lang="he-IL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Internationalization</a:t>
                      </a:r>
                      <a:endParaRPr lang="en-US" sz="2400" b="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691777"/>
                  </a:ext>
                </a:extLst>
              </a:tr>
              <a:tr h="446536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גודל הטקסט עובד רק</a:t>
                      </a:r>
                    </a:p>
                    <a:p>
                      <a:pPr marL="0" algn="ctr" defTabSz="914400" rtl="1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על התפריט הראשי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לחצן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מתרגם לאנגלית רק קישור אחד מכל האתר ואין תרגום של הכותרת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0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688" y="871866"/>
            <a:ext cx="5953761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תקלות לפי סבבים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BE0662CC-8072-742A-8D81-DC0B8C761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32470"/>
              </p:ext>
            </p:extLst>
          </p:nvPr>
        </p:nvGraphicFramePr>
        <p:xfrm>
          <a:off x="4517217" y="2003015"/>
          <a:ext cx="5267960" cy="99085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4153982297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752408185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984170987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14841452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688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מספר סבב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נמוכה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בינונית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גבוהה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קריטית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678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56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60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563113"/>
                  </a:ext>
                </a:extLst>
              </a:tr>
            </a:tbl>
          </a:graphicData>
        </a:graphic>
      </p:graphicFrame>
      <p:pic>
        <p:nvPicPr>
          <p:cNvPr id="11" name="תמונה 10" descr="תמונה שמכילה טקסט, צילום מסך, מספר, קו&#10;&#10;התיאור נוצר באופן אוטומטי">
            <a:extLst>
              <a:ext uri="{FF2B5EF4-FFF2-40B4-BE49-F238E27FC236}">
                <a16:creationId xmlns:a16="http://schemas.microsoft.com/office/drawing/2014/main" id="{63A924F8-E961-89BB-A34D-1A75367E9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17" y="3112646"/>
            <a:ext cx="5267960" cy="2987376"/>
          </a:xfrm>
          <a:prstGeom prst="rect">
            <a:avLst/>
          </a:prstGeom>
        </p:spPr>
      </p:pic>
      <p:sp>
        <p:nvSpPr>
          <p:cNvPr id="12" name="חץ: מעוקל למטה 11">
            <a:extLst>
              <a:ext uri="{FF2B5EF4-FFF2-40B4-BE49-F238E27FC236}">
                <a16:creationId xmlns:a16="http://schemas.microsoft.com/office/drawing/2014/main" id="{05C7DB4E-2098-E86C-0F03-462504103BC8}"/>
              </a:ext>
            </a:extLst>
          </p:cNvPr>
          <p:cNvSpPr/>
          <p:nvPr/>
        </p:nvSpPr>
        <p:spPr>
          <a:xfrm>
            <a:off x="1666240" y="3759200"/>
            <a:ext cx="1666240" cy="873758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חץ: מעוקל למטה 12">
            <a:extLst>
              <a:ext uri="{FF2B5EF4-FFF2-40B4-BE49-F238E27FC236}">
                <a16:creationId xmlns:a16="http://schemas.microsoft.com/office/drawing/2014/main" id="{0634854E-2F7B-5989-6175-9B4733BEF3AA}"/>
              </a:ext>
            </a:extLst>
          </p:cNvPr>
          <p:cNvSpPr/>
          <p:nvPr/>
        </p:nvSpPr>
        <p:spPr>
          <a:xfrm rot="10800000">
            <a:off x="1573703" y="4656091"/>
            <a:ext cx="1666240" cy="873758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721" y="346576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המלצות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8316FF5-534C-FA05-A926-BBE2EE7121EF}"/>
              </a:ext>
            </a:extLst>
          </p:cNvPr>
          <p:cNvSpPr txBox="1"/>
          <p:nvPr/>
        </p:nvSpPr>
        <p:spPr>
          <a:xfrm>
            <a:off x="1162966" y="1454615"/>
            <a:ext cx="9035880" cy="476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תירגום את כל האתר לאנגלית ברגע שלוחצים על שינוי שפה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2.הוספת שפות אחרות כמו ערבית,רוסית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3.לסדר את כל הקישורים השבורים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4.לסדר את התאימות בכל הפלטפורמות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5.לתקן את הפונקציונליות של הלחצנים בדף הבית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6.לסדר את הקישור לפנייה במייל לממונה על פניות הציבור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7.לתקן את הגישה החסומה עבור יחידת אינטראנט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8.לשנות מיקום, צבע וגודל של תפריט הנגישות ולוודא שהוא קריא ובמיקום בולט לעין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9.לשנות מיקום וגודל שורת ההקלדה בחיפוש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10.לתקן את מספר הטלפון של אחראי המכרזים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11.למרכז את הכותרות ולוודא אחידות בכל הלינקים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12.לוודא ששינוי גודל הטקסט יפעל בכל הקישורים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6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6009" y="629233"/>
            <a:ext cx="5128301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השוואת אתרים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924B6EAF-98E8-F8B3-4012-3238AC153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8528"/>
              </p:ext>
            </p:extLst>
          </p:nvPr>
        </p:nvGraphicFramePr>
        <p:xfrm>
          <a:off x="3984860" y="1972158"/>
          <a:ext cx="6899706" cy="304103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535851">
                  <a:extLst>
                    <a:ext uri="{9D8B030D-6E8A-4147-A177-3AD203B41FA5}">
                      <a16:colId xmlns:a16="http://schemas.microsoft.com/office/drawing/2014/main" val="1154476119"/>
                    </a:ext>
                  </a:extLst>
                </a:gridCol>
                <a:gridCol w="2469998">
                  <a:extLst>
                    <a:ext uri="{9D8B030D-6E8A-4147-A177-3AD203B41FA5}">
                      <a16:colId xmlns:a16="http://schemas.microsoft.com/office/drawing/2014/main" val="1248781805"/>
                    </a:ext>
                  </a:extLst>
                </a:gridCol>
                <a:gridCol w="2893857">
                  <a:extLst>
                    <a:ext uri="{9D8B030D-6E8A-4147-A177-3AD203B41FA5}">
                      <a16:colId xmlns:a16="http://schemas.microsoft.com/office/drawing/2014/main" val="1755106123"/>
                    </a:ext>
                  </a:extLst>
                </a:gridCol>
              </a:tblGrid>
              <a:tr h="30643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מועצה שהם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חיפה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126026"/>
                  </a:ext>
                </a:extLst>
              </a:tr>
              <a:tr h="106137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נגישות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צד שמאל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רקע שחור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 טווחים לגודל טקסט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 צבעי ניגודיות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צד ימין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רקע לבן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מעל 10 טווחים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 צבעי ניגודיות 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9895985"/>
                  </a:ext>
                </a:extLst>
              </a:tr>
              <a:tr h="23100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תפריט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חלק האמצעי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חלק עליון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073026"/>
                  </a:ext>
                </a:extLst>
              </a:tr>
              <a:tr h="81106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שפה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שפה עברית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ורק דף אחד מתורגם לאנגלית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 שפות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עברית, ערבית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אנגלית, רוסית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460167"/>
                  </a:ext>
                </a:extLst>
              </a:tr>
              <a:tr h="3080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אבטחת</a:t>
                      </a:r>
                      <a:r>
                        <a:rPr lang="he-IL" sz="11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עוגיות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אין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יש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565756"/>
                  </a:ext>
                </a:extLst>
              </a:tr>
              <a:tr h="30643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מפה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אין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יש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07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6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510" y="938202"/>
            <a:ext cx="5121884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סקר למשתמש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8A7FE1E0-B50E-B55F-6307-06802D098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4371"/>
              </p:ext>
            </p:extLst>
          </p:nvPr>
        </p:nvGraphicFramePr>
        <p:xfrm>
          <a:off x="8603001" y="2688142"/>
          <a:ext cx="3444875" cy="257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BE59C8FB-0D82-4977-1419-94B5D4E20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396193"/>
              </p:ext>
            </p:extLst>
          </p:nvPr>
        </p:nvGraphicFramePr>
        <p:xfrm>
          <a:off x="4664409" y="3405198"/>
          <a:ext cx="353695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תרשים 8">
            <a:extLst>
              <a:ext uri="{FF2B5EF4-FFF2-40B4-BE49-F238E27FC236}">
                <a16:creationId xmlns:a16="http://schemas.microsoft.com/office/drawing/2014/main" id="{824F9610-9CD6-72B6-28C2-EDC66A665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154502"/>
              </p:ext>
            </p:extLst>
          </p:nvPr>
        </p:nvGraphicFramePr>
        <p:xfrm>
          <a:off x="829322" y="2688142"/>
          <a:ext cx="3433445" cy="2449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0611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510" y="938202"/>
            <a:ext cx="5121884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סקר למשתמש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A16281AC-523B-9EA2-593A-4BC02B7BB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11746"/>
              </p:ext>
            </p:extLst>
          </p:nvPr>
        </p:nvGraphicFramePr>
        <p:xfrm>
          <a:off x="7376845" y="2193607"/>
          <a:ext cx="3482975" cy="2470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00E2E144-1FA4-D819-15EB-B48C840F9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337004"/>
              </p:ext>
            </p:extLst>
          </p:nvPr>
        </p:nvGraphicFramePr>
        <p:xfrm>
          <a:off x="3529448" y="2823597"/>
          <a:ext cx="3493770" cy="248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2028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911095"/>
            <a:ext cx="9458959" cy="1462093"/>
          </a:xfrm>
        </p:spPr>
        <p:txBody>
          <a:bodyPr anchor="b">
            <a:noAutofit/>
          </a:bodyPr>
          <a:lstStyle/>
          <a:p>
            <a:pPr algn="r"/>
            <a:r>
              <a:rPr lang="he-IL" sz="9600" dirty="0"/>
              <a:t>תודה על ההקשבה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2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073" y="838845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על מה נדבר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05095AF-3ADB-993E-98E2-5EB28F90BE3B}"/>
              </a:ext>
            </a:extLst>
          </p:cNvPr>
          <p:cNvSpPr txBox="1"/>
          <p:nvPr/>
        </p:nvSpPr>
        <p:spPr>
          <a:xfrm>
            <a:off x="4094480" y="2069055"/>
            <a:ext cx="5321768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sz="2800" dirty="0"/>
              <a:t>תיאור כללי של האתר</a:t>
            </a:r>
          </a:p>
          <a:p>
            <a:pPr marL="342900" indent="-342900">
              <a:buAutoNum type="arabicPeriod"/>
            </a:pPr>
            <a:r>
              <a:rPr lang="he-IL" sz="2800" dirty="0"/>
              <a:t>עץ בדיקות</a:t>
            </a:r>
          </a:p>
          <a:p>
            <a:pPr marL="342900" indent="-342900">
              <a:buAutoNum type="arabicPeriod"/>
            </a:pPr>
            <a:r>
              <a:rPr lang="he-IL" sz="2800" dirty="0"/>
              <a:t>פלטפורמות בדיקה</a:t>
            </a:r>
          </a:p>
          <a:p>
            <a:pPr marL="342900" indent="-342900">
              <a:buAutoNum type="arabicPeriod"/>
            </a:pPr>
            <a:r>
              <a:rPr lang="he-IL" sz="2800" dirty="0"/>
              <a:t>בדיקות שבוצעו ואלה שלא</a:t>
            </a:r>
          </a:p>
          <a:p>
            <a:pPr marL="342900" indent="-342900">
              <a:buAutoNum type="arabicPeriod"/>
            </a:pPr>
            <a:r>
              <a:rPr lang="he-IL" sz="2800" dirty="0"/>
              <a:t>באגים</a:t>
            </a:r>
          </a:p>
          <a:p>
            <a:pPr marL="342900" indent="-342900">
              <a:buAutoNum type="arabicPeriod"/>
            </a:pPr>
            <a:r>
              <a:rPr lang="he-IL" sz="2800" dirty="0"/>
              <a:t>תקלות לפי סבבי בדיקה</a:t>
            </a:r>
          </a:p>
          <a:p>
            <a:pPr marL="342900" indent="-342900">
              <a:buAutoNum type="arabicPeriod"/>
            </a:pPr>
            <a:r>
              <a:rPr lang="he-IL" sz="2800" dirty="0"/>
              <a:t>המלצות ושיפורים</a:t>
            </a:r>
          </a:p>
          <a:p>
            <a:pPr marL="342900" indent="-342900">
              <a:buAutoNum type="arabicPeriod"/>
            </a:pPr>
            <a:r>
              <a:rPr lang="he-IL" sz="2800" dirty="0"/>
              <a:t>השוואת אתרים</a:t>
            </a:r>
          </a:p>
          <a:p>
            <a:pPr marL="342900" indent="-342900">
              <a:buAutoNum type="arabicPeriod"/>
            </a:pPr>
            <a:r>
              <a:rPr lang="he-IL" sz="2800" dirty="0"/>
              <a:t>סקר למשתמש</a:t>
            </a:r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69E5C974-8AE4-BB34-E54B-104B826AB567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1FD67D7F-7C0C-4ABB-688E-84E7EC7A413C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19" name="מלבן: פינה מקופלת 18">
                <a:extLst>
                  <a:ext uri="{FF2B5EF4-FFF2-40B4-BE49-F238E27FC236}">
                    <a16:creationId xmlns:a16="http://schemas.microsoft.com/office/drawing/2014/main" id="{2D1478BF-C06E-520A-925D-548FA2A9FE1F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28F2C9FE-8B1B-C0CC-DF72-6A8C1458E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E296CE77-6CAB-5A39-12E5-FEDEBED8213B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653C6C50-B0C9-ACB5-E37A-2652C631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384" y="3410750"/>
            <a:ext cx="2613343" cy="24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6406" y="965762"/>
            <a:ext cx="4368800" cy="753293"/>
          </a:xfrm>
        </p:spPr>
        <p:txBody>
          <a:bodyPr anchor="b">
            <a:noAutofit/>
          </a:bodyPr>
          <a:lstStyle/>
          <a:p>
            <a:pPr algn="r"/>
            <a:r>
              <a:rPr lang="he-IL" sz="4000" dirty="0"/>
              <a:t>תיאור כללי של האתר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7181B11-EDE4-30B8-0B6A-960AF9B984E0}"/>
              </a:ext>
            </a:extLst>
          </p:cNvPr>
          <p:cNvSpPr txBox="1"/>
          <p:nvPr/>
        </p:nvSpPr>
        <p:spPr>
          <a:xfrm>
            <a:off x="3433612" y="2182505"/>
            <a:ext cx="7234388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אתר המועצה האזורית שהם: </a:t>
            </a:r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www.shoham.muni.il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dirty="0"/>
              <a:t>אתר עירוני המשמש את חברי המועצה ועובדיה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המועצה ממוקמת במרכז בין ירושלים ות"א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נוסדה בשנת 1993 וחיים בה 21 אלף תושבים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המועצה מובילה את פיתוחו של היישוב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</p:txBody>
      </p:sp>
      <p:pic>
        <p:nvPicPr>
          <p:cNvPr id="1026" name="Picture 2" descr="שוהם">
            <a:extLst>
              <a:ext uri="{FF2B5EF4-FFF2-40B4-BE49-F238E27FC236}">
                <a16:creationId xmlns:a16="http://schemas.microsoft.com/office/drawing/2014/main" id="{E15B4890-1FCB-76B5-2DD0-6A52C53D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33" y="2942007"/>
            <a:ext cx="2259647" cy="26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DFCBBDF1-98C3-0C54-8CD8-6180793C066D}"/>
              </a:ext>
            </a:extLst>
          </p:cNvPr>
          <p:cNvSpPr txBox="1">
            <a:spLocks/>
          </p:cNvSpPr>
          <p:nvPr/>
        </p:nvSpPr>
        <p:spPr>
          <a:xfrm>
            <a:off x="4881810" y="1334905"/>
            <a:ext cx="3637279" cy="639125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/>
              <a:t>עץ בדיקות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C379E0E-FC7B-D1B7-CF18-812F7B21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35" y="2490519"/>
            <a:ext cx="9513998" cy="3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302" y="756020"/>
            <a:ext cx="4040297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פלטפורמות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כותרת 1">
            <a:extLst>
              <a:ext uri="{FF2B5EF4-FFF2-40B4-BE49-F238E27FC236}">
                <a16:creationId xmlns:a16="http://schemas.microsoft.com/office/drawing/2014/main" id="{86185714-1879-DAF6-50E9-909C3440B569}"/>
              </a:ext>
            </a:extLst>
          </p:cNvPr>
          <p:cNvSpPr txBox="1">
            <a:spLocks/>
          </p:cNvSpPr>
          <p:nvPr/>
        </p:nvSpPr>
        <p:spPr>
          <a:xfrm>
            <a:off x="6515100" y="2196539"/>
            <a:ext cx="4040297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Windows</a:t>
            </a:r>
            <a:endParaRPr lang="he-IL" sz="72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13CD6D6-09EA-B5A3-EA32-8FE89AA861AD}"/>
              </a:ext>
            </a:extLst>
          </p:cNvPr>
          <p:cNvSpPr txBox="1">
            <a:spLocks/>
          </p:cNvSpPr>
          <p:nvPr/>
        </p:nvSpPr>
        <p:spPr>
          <a:xfrm>
            <a:off x="2776251" y="2243382"/>
            <a:ext cx="2894092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Mobile</a:t>
            </a:r>
            <a:endParaRPr lang="he-IL" sz="7200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FB0DC23D-8694-45D1-727F-FEC1EB7D4CB9}"/>
              </a:ext>
            </a:extLst>
          </p:cNvPr>
          <p:cNvSpPr txBox="1">
            <a:spLocks/>
          </p:cNvSpPr>
          <p:nvPr/>
        </p:nvSpPr>
        <p:spPr>
          <a:xfrm>
            <a:off x="9080638" y="3610882"/>
            <a:ext cx="2894092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Chrome</a:t>
            </a:r>
            <a:endParaRPr lang="he-IL" sz="7200" dirty="0"/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E07B1142-59CE-F15B-E55B-8BD7BEB0D5DF}"/>
              </a:ext>
            </a:extLst>
          </p:cNvPr>
          <p:cNvSpPr txBox="1">
            <a:spLocks/>
          </p:cNvSpPr>
          <p:nvPr/>
        </p:nvSpPr>
        <p:spPr>
          <a:xfrm>
            <a:off x="4751843" y="3606032"/>
            <a:ext cx="1600216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IOS</a:t>
            </a:r>
            <a:endParaRPr lang="he-IL" sz="72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6278BFB8-F6C5-FEE3-1FB0-24ABEF46B126}"/>
              </a:ext>
            </a:extLst>
          </p:cNvPr>
          <p:cNvSpPr txBox="1">
            <a:spLocks/>
          </p:cNvSpPr>
          <p:nvPr/>
        </p:nvSpPr>
        <p:spPr>
          <a:xfrm>
            <a:off x="6177208" y="3549040"/>
            <a:ext cx="2894092" cy="1050580"/>
          </a:xfrm>
          <a:prstGeom prst="rect">
            <a:avLst/>
          </a:prstGeom>
        </p:spPr>
        <p:txBody>
          <a:bodyPr lIns="91440" tIns="45720" rIns="91440" bIns="4572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/>
              <a:t>Edge</a:t>
            </a:r>
            <a:endParaRPr lang="he-IL" sz="7200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5CF9192-B49B-5238-02FF-5A916B0892A2}"/>
              </a:ext>
            </a:extLst>
          </p:cNvPr>
          <p:cNvSpPr txBox="1">
            <a:spLocks/>
          </p:cNvSpPr>
          <p:nvPr/>
        </p:nvSpPr>
        <p:spPr>
          <a:xfrm>
            <a:off x="337609" y="3708492"/>
            <a:ext cx="4273587" cy="1050580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500" dirty="0"/>
              <a:t>ANDROID</a:t>
            </a:r>
            <a:endParaRPr lang="he-IL" sz="6500" dirty="0"/>
          </a:p>
        </p:txBody>
      </p:sp>
      <p:pic>
        <p:nvPicPr>
          <p:cNvPr id="1026" name="Picture 2" descr="Microsoft removes Google's Chrome installer from the Windows Store - The  Verge">
            <a:extLst>
              <a:ext uri="{FF2B5EF4-FFF2-40B4-BE49-F238E27FC236}">
                <a16:creationId xmlns:a16="http://schemas.microsoft.com/office/drawing/2014/main" id="{AF5AD2A7-6778-9E41-1595-BB9D7981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00" y="4561872"/>
            <a:ext cx="1277477" cy="11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dge: AI browser - Apps on Google Play">
            <a:extLst>
              <a:ext uri="{FF2B5EF4-FFF2-40B4-BE49-F238E27FC236}">
                <a16:creationId xmlns:a16="http://schemas.microsoft.com/office/drawing/2014/main" id="{244BD066-E244-C059-8B03-4413D2BC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26" y="4561872"/>
            <a:ext cx="1144925" cy="11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-Data. Apple">
            <a:extLst>
              <a:ext uri="{FF2B5EF4-FFF2-40B4-BE49-F238E27FC236}">
                <a16:creationId xmlns:a16="http://schemas.microsoft.com/office/drawing/2014/main" id="{2D5DCFDF-A584-BF79-B169-482C4120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32" y="4606433"/>
            <a:ext cx="1153182" cy="115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droid Robot Black Logo PNG vector in SVG, PDF, AI, CDR format">
            <a:extLst>
              <a:ext uri="{FF2B5EF4-FFF2-40B4-BE49-F238E27FC236}">
                <a16:creationId xmlns:a16="http://schemas.microsoft.com/office/drawing/2014/main" id="{A567D90D-8C59-938C-8AA8-0B678D52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4566207"/>
            <a:ext cx="1501231" cy="113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29254A59-8DC1-2C2D-96AD-F6E9CDE6A77D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1A4B8FCB-47C4-FFBE-C98C-5F9EB278A333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33" name="מלבן: פינה מקופלת 32">
                <a:extLst>
                  <a:ext uri="{FF2B5EF4-FFF2-40B4-BE49-F238E27FC236}">
                    <a16:creationId xmlns:a16="http://schemas.microsoft.com/office/drawing/2014/main" id="{CA11FAC6-60BA-5F0B-2820-635C82F182C7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34" name="תמונה 33">
                <a:extLst>
                  <a:ext uri="{FF2B5EF4-FFF2-40B4-BE49-F238E27FC236}">
                    <a16:creationId xmlns:a16="http://schemas.microsoft.com/office/drawing/2014/main" id="{BBFCEB6D-7442-30BC-FC65-C8C8308D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F742EA96-A6FE-5491-20C2-657D3DE52B56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C311F34-C81F-4E6F-6A34-4E7C0FF07E87}"/>
              </a:ext>
            </a:extLst>
          </p:cNvPr>
          <p:cNvCxnSpPr/>
          <p:nvPr/>
        </p:nvCxnSpPr>
        <p:spPr>
          <a:xfrm>
            <a:off x="8152598" y="1806600"/>
            <a:ext cx="0" cy="512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9DFD80E-A7D8-C4FD-C58A-24DCD881E562}"/>
              </a:ext>
            </a:extLst>
          </p:cNvPr>
          <p:cNvCxnSpPr/>
          <p:nvPr/>
        </p:nvCxnSpPr>
        <p:spPr>
          <a:xfrm>
            <a:off x="5070909" y="1806600"/>
            <a:ext cx="0" cy="512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277BEA9D-FFE0-F601-F9E8-942A6E11F5CA}"/>
              </a:ext>
            </a:extLst>
          </p:cNvPr>
          <p:cNvCxnSpPr/>
          <p:nvPr/>
        </p:nvCxnSpPr>
        <p:spPr>
          <a:xfrm>
            <a:off x="5377313" y="3172735"/>
            <a:ext cx="0" cy="512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87351A18-1FF5-D8F2-81C8-612218060D00}"/>
              </a:ext>
            </a:extLst>
          </p:cNvPr>
          <p:cNvCxnSpPr/>
          <p:nvPr/>
        </p:nvCxnSpPr>
        <p:spPr>
          <a:xfrm>
            <a:off x="8147785" y="3116785"/>
            <a:ext cx="0" cy="512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F405A4CF-57DA-7F58-1231-0D5E3E29D6C8}"/>
              </a:ext>
            </a:extLst>
          </p:cNvPr>
          <p:cNvCxnSpPr/>
          <p:nvPr/>
        </p:nvCxnSpPr>
        <p:spPr>
          <a:xfrm>
            <a:off x="10215613" y="3195962"/>
            <a:ext cx="0" cy="512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BCA2591-0C9B-EC0C-5BF5-9B828B908071}"/>
              </a:ext>
            </a:extLst>
          </p:cNvPr>
          <p:cNvCxnSpPr/>
          <p:nvPr/>
        </p:nvCxnSpPr>
        <p:spPr>
          <a:xfrm>
            <a:off x="3803374" y="3195962"/>
            <a:ext cx="0" cy="512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כותרת 1">
            <a:extLst>
              <a:ext uri="{FF2B5EF4-FFF2-40B4-BE49-F238E27FC236}">
                <a16:creationId xmlns:a16="http://schemas.microsoft.com/office/drawing/2014/main" id="{7F803F7C-9758-F736-2453-2D9B3ACE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302" y="756020"/>
            <a:ext cx="6497450" cy="1050580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המשך פלטפורמות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D0E993B-377F-A91E-D373-80D5C3B9AE04}"/>
              </a:ext>
            </a:extLst>
          </p:cNvPr>
          <p:cNvSpPr txBox="1"/>
          <p:nvPr/>
        </p:nvSpPr>
        <p:spPr>
          <a:xfrm>
            <a:off x="3803375" y="2134464"/>
            <a:ext cx="700432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dirty="0"/>
              <a:t>ב- </a:t>
            </a:r>
            <a:r>
              <a:rPr lang="en-US" dirty="0"/>
              <a:t>Edge , Chrome</a:t>
            </a:r>
            <a:r>
              <a:rPr lang="he-IL" dirty="0"/>
              <a:t>  </a:t>
            </a:r>
            <a:r>
              <a:rPr lang="en-US" dirty="0"/>
              <a:t> </a:t>
            </a:r>
            <a:r>
              <a:rPr lang="he-IL" dirty="0"/>
              <a:t>אין שינויים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   IOS                                         ANDROID              </a:t>
            </a:r>
            <a:endParaRPr lang="he-IL" dirty="0"/>
          </a:p>
          <a:p>
            <a:endParaRPr lang="he-IL" dirty="0"/>
          </a:p>
        </p:txBody>
      </p:sp>
      <p:pic>
        <p:nvPicPr>
          <p:cNvPr id="15" name="תמונה 14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43B01D90-3C69-8F6C-238A-2623A444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2695878"/>
            <a:ext cx="1473200" cy="3239659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089BA0C8-00CD-31E8-C980-EA8DAF3D1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780" y="2838267"/>
            <a:ext cx="3359189" cy="20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248" y="1060358"/>
            <a:ext cx="5038744" cy="694915"/>
          </a:xfrm>
        </p:spPr>
        <p:txBody>
          <a:bodyPr anchor="b">
            <a:noAutofit/>
          </a:bodyPr>
          <a:lstStyle/>
          <a:p>
            <a:pPr algn="r"/>
            <a:r>
              <a:rPr lang="he-IL" sz="6500" dirty="0"/>
              <a:t>בדיקות שבוצעו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mazon.com: Magnet Me Up מדבקה מגנטית סמיילי פרצוף סמיילי, עגולה 12.7 ס&quot;מ,  מגנט דקורטיבי חמוד לביטוי עצמי לרכב, משאית, רכב שטח או כל משטח מגנטי : כלי  רכב">
            <a:extLst>
              <a:ext uri="{FF2B5EF4-FFF2-40B4-BE49-F238E27FC236}">
                <a16:creationId xmlns:a16="http://schemas.microsoft.com/office/drawing/2014/main" id="{57238086-3028-29C9-EA9D-F51C1B00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22" y="306523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365636E-FF00-0C2E-440B-0754CCDE1119}"/>
              </a:ext>
            </a:extLst>
          </p:cNvPr>
          <p:cNvSpPr txBox="1"/>
          <p:nvPr/>
        </p:nvSpPr>
        <p:spPr>
          <a:xfrm>
            <a:off x="5995913" y="2179419"/>
            <a:ext cx="10739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Sanity</a:t>
            </a:r>
            <a:endParaRPr lang="he-IL" sz="2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8985F2C-AC69-F4BA-BFF0-8914D36E6109}"/>
              </a:ext>
            </a:extLst>
          </p:cNvPr>
          <p:cNvSpPr txBox="1"/>
          <p:nvPr/>
        </p:nvSpPr>
        <p:spPr>
          <a:xfrm>
            <a:off x="7762015" y="2584798"/>
            <a:ext cx="18099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Functionality</a:t>
            </a:r>
            <a:endParaRPr lang="he-IL" sz="24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65992B4-544B-8779-1FE1-CF39AF596E7D}"/>
              </a:ext>
            </a:extLst>
          </p:cNvPr>
          <p:cNvSpPr txBox="1"/>
          <p:nvPr/>
        </p:nvSpPr>
        <p:spPr>
          <a:xfrm>
            <a:off x="9058637" y="3339146"/>
            <a:ext cx="8347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Gui</a:t>
            </a:r>
            <a:endParaRPr lang="he-IL" sz="2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5E296AD-DBB1-A51F-D4D1-5CB8ED1419C3}"/>
              </a:ext>
            </a:extLst>
          </p:cNvPr>
          <p:cNvSpPr txBox="1"/>
          <p:nvPr/>
        </p:nvSpPr>
        <p:spPr>
          <a:xfrm>
            <a:off x="8816791" y="4181025"/>
            <a:ext cx="192607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Compatibility</a:t>
            </a:r>
            <a:endParaRPr lang="he-IL" sz="24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EA417DB-A5CE-EA32-368D-D6FD7F2E4F9B}"/>
              </a:ext>
            </a:extLst>
          </p:cNvPr>
          <p:cNvSpPr txBox="1"/>
          <p:nvPr/>
        </p:nvSpPr>
        <p:spPr>
          <a:xfrm>
            <a:off x="8432205" y="5146665"/>
            <a:ext cx="14611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Usability</a:t>
            </a:r>
            <a:endParaRPr lang="he-IL" sz="2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5B2478E-24C9-C96A-13C5-DD3A1A5EEF97}"/>
              </a:ext>
            </a:extLst>
          </p:cNvPr>
          <p:cNvSpPr txBox="1"/>
          <p:nvPr/>
        </p:nvSpPr>
        <p:spPr>
          <a:xfrm>
            <a:off x="2509520" y="2562406"/>
            <a:ext cx="2794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Internationalization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FD25BE6-8EC8-9D0A-A3FC-8CAC7CD97395}"/>
              </a:ext>
            </a:extLst>
          </p:cNvPr>
          <p:cNvSpPr txBox="1"/>
          <p:nvPr/>
        </p:nvSpPr>
        <p:spPr>
          <a:xfrm>
            <a:off x="6532880" y="5700486"/>
            <a:ext cx="18099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Accessibility</a:t>
            </a:r>
            <a:endParaRPr lang="he-IL" sz="24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1EC5B0E-F625-AA25-F0A8-EF5482A272E2}"/>
              </a:ext>
            </a:extLst>
          </p:cNvPr>
          <p:cNvSpPr txBox="1"/>
          <p:nvPr/>
        </p:nvSpPr>
        <p:spPr>
          <a:xfrm>
            <a:off x="1656080" y="3386924"/>
            <a:ext cx="30007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Survival &amp; Recovery</a:t>
            </a:r>
            <a:endParaRPr lang="he-IL" sz="24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2F80B79-9EC1-0178-9241-4FE09F6D90C8}"/>
              </a:ext>
            </a:extLst>
          </p:cNvPr>
          <p:cNvSpPr txBox="1"/>
          <p:nvPr/>
        </p:nvSpPr>
        <p:spPr>
          <a:xfrm>
            <a:off x="1977540" y="4306087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Performance</a:t>
            </a:r>
            <a:endParaRPr lang="he-IL" sz="24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D9837B6E-3888-4703-6E5D-62EE9A73EC35}"/>
              </a:ext>
            </a:extLst>
          </p:cNvPr>
          <p:cNvSpPr txBox="1"/>
          <p:nvPr/>
        </p:nvSpPr>
        <p:spPr>
          <a:xfrm>
            <a:off x="4810098" y="5544151"/>
            <a:ext cx="11233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CRUD</a:t>
            </a:r>
            <a:endParaRPr lang="he-IL" sz="24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3327E48F-7F41-D6E4-690B-4A0740237AD3}"/>
              </a:ext>
            </a:extLst>
          </p:cNvPr>
          <p:cNvSpPr txBox="1"/>
          <p:nvPr/>
        </p:nvSpPr>
        <p:spPr>
          <a:xfrm>
            <a:off x="2986125" y="5005543"/>
            <a:ext cx="16095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Interface</a:t>
            </a:r>
            <a:endParaRPr lang="he-IL" sz="2400" dirty="0"/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73F16BAD-6ED8-CD75-3553-86467CED03FB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5DE38DC9-FACC-FB55-3CA9-35E2331E7864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26" name="מלבן: פינה מקופלת 25">
                <a:extLst>
                  <a:ext uri="{FF2B5EF4-FFF2-40B4-BE49-F238E27FC236}">
                    <a16:creationId xmlns:a16="http://schemas.microsoft.com/office/drawing/2014/main" id="{53FFFA3B-CB4E-6217-10C9-05B05E02593D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29" name="תמונה 28">
                <a:extLst>
                  <a:ext uri="{FF2B5EF4-FFF2-40B4-BE49-F238E27FC236}">
                    <a16:creationId xmlns:a16="http://schemas.microsoft.com/office/drawing/2014/main" id="{E7F60636-55BE-3D72-189D-F17B420F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DA58D4DB-E1EA-087D-7B54-781FAA00F16E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94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106" y="893419"/>
            <a:ext cx="4740414" cy="694915"/>
          </a:xfrm>
        </p:spPr>
        <p:txBody>
          <a:bodyPr anchor="b">
            <a:noAutofit/>
          </a:bodyPr>
          <a:lstStyle/>
          <a:p>
            <a:pPr algn="r"/>
            <a:r>
              <a:rPr lang="he-IL" sz="4800" dirty="0"/>
              <a:t>בדיקות שלא בוצעו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98" name="Picture 2" descr="תמונות ורקעים לברכות - סמיילי פרצוף עצוב">
            <a:extLst>
              <a:ext uri="{FF2B5EF4-FFF2-40B4-BE49-F238E27FC236}">
                <a16:creationId xmlns:a16="http://schemas.microsoft.com/office/drawing/2014/main" id="{4DFF1956-AD9A-C4B4-4C76-3017D614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48" y="2834090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6EB79F4-5428-4E6E-8E5D-B37FA640459C}"/>
              </a:ext>
            </a:extLst>
          </p:cNvPr>
          <p:cNvSpPr txBox="1"/>
          <p:nvPr/>
        </p:nvSpPr>
        <p:spPr>
          <a:xfrm>
            <a:off x="6137736" y="2020088"/>
            <a:ext cx="10544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Load</a:t>
            </a:r>
            <a:endParaRPr lang="he-IL" sz="24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BF5279-DCFA-6B64-0F4F-69F2941D2DE5}"/>
              </a:ext>
            </a:extLst>
          </p:cNvPr>
          <p:cNvSpPr txBox="1"/>
          <p:nvPr/>
        </p:nvSpPr>
        <p:spPr>
          <a:xfrm>
            <a:off x="8208544" y="5090255"/>
            <a:ext cx="18099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Security</a:t>
            </a:r>
          </a:p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Authentication</a:t>
            </a:r>
            <a:endParaRPr lang="he-IL" sz="2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9E52835-4B0D-9F90-F05C-15CA4D5C67E8}"/>
              </a:ext>
            </a:extLst>
          </p:cNvPr>
          <p:cNvSpPr txBox="1"/>
          <p:nvPr/>
        </p:nvSpPr>
        <p:spPr>
          <a:xfrm>
            <a:off x="3468130" y="5081880"/>
            <a:ext cx="180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migration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0064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0B025-362C-1A0B-282C-41D85A0C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160" y="1116720"/>
            <a:ext cx="2491246" cy="645918"/>
          </a:xfrm>
        </p:spPr>
        <p:txBody>
          <a:bodyPr anchor="b">
            <a:normAutofit fontScale="90000"/>
          </a:bodyPr>
          <a:lstStyle/>
          <a:p>
            <a:pPr algn="r"/>
            <a:r>
              <a:rPr lang="he-IL" sz="7200" dirty="0"/>
              <a:t>באגים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8BCBBC9-4F22-2104-EF41-557577157482}"/>
              </a:ext>
            </a:extLst>
          </p:cNvPr>
          <p:cNvGrpSpPr/>
          <p:nvPr/>
        </p:nvGrpSpPr>
        <p:grpSpPr>
          <a:xfrm>
            <a:off x="328731" y="106170"/>
            <a:ext cx="3474643" cy="2212960"/>
            <a:chOff x="0" y="0"/>
            <a:chExt cx="3292485" cy="1920240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B7A91CA4-0A7A-1AAD-C747-81FFBFA4DC41}"/>
                </a:ext>
              </a:extLst>
            </p:cNvPr>
            <p:cNvGrpSpPr/>
            <p:nvPr/>
          </p:nvGrpSpPr>
          <p:grpSpPr>
            <a:xfrm>
              <a:off x="0" y="0"/>
              <a:ext cx="3292485" cy="1920240"/>
              <a:chOff x="0" y="0"/>
              <a:chExt cx="3292485" cy="1920240"/>
            </a:xfrm>
          </p:grpSpPr>
          <p:sp>
            <p:nvSpPr>
              <p:cNvPr id="8" name="מלבן: פינה מקופלת 7">
                <a:extLst>
                  <a:ext uri="{FF2B5EF4-FFF2-40B4-BE49-F238E27FC236}">
                    <a16:creationId xmlns:a16="http://schemas.microsoft.com/office/drawing/2014/main" id="{61FA64CD-7764-8CE9-3A3C-135CE2304569}"/>
                  </a:ext>
                </a:extLst>
              </p:cNvPr>
              <p:cNvSpPr/>
              <p:nvPr/>
            </p:nvSpPr>
            <p:spPr>
              <a:xfrm>
                <a:off x="0" y="0"/>
                <a:ext cx="3292485" cy="192024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4D5B6F-6E46-40CA-D3A2-F128F56FC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563" y="594502"/>
                <a:ext cx="2773357" cy="1051438"/>
              </a:xfrm>
              <a:prstGeom prst="rect">
                <a:avLst/>
              </a:prstGeom>
            </p:spPr>
          </p:pic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38E10629-9E02-3839-1D01-90D9E856DBA8}"/>
                </a:ext>
              </a:extLst>
            </p:cNvPr>
            <p:cNvSpPr/>
            <p:nvPr/>
          </p:nvSpPr>
          <p:spPr>
            <a:xfrm>
              <a:off x="694227" y="19021"/>
              <a:ext cx="1900556" cy="7042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ctr" defTabSz="1728216">
                <a:lnSpc>
                  <a:spcPct val="107000"/>
                </a:lnSpc>
                <a:spcAft>
                  <a:spcPts val="1512"/>
                </a:spcAft>
              </a:pPr>
              <a:r>
                <a:rPr lang="en-US" sz="3200" b="1" kern="1200" dirty="0">
                  <a:solidFill>
                    <a:schemeClr val="tx1"/>
                  </a:solidFill>
                  <a:effectLst>
                    <a:outerShdw blurRad="38100" dist="19050" dir="2700000" algn="tl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Dreaming Outloud Pro" panose="03050502040302030504" pitchFamily="66" charset="0"/>
                  <a:ea typeface="+mn-ea"/>
                  <a:cs typeface="Arial" panose="020B0604020202020204" pitchFamily="34" charset="0"/>
                </a:rPr>
                <a:t>WEBrowser</a:t>
              </a:r>
              <a:endPara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25FBCB-2AAD-D252-D80F-4C181F9B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393" y="2453017"/>
            <a:ext cx="1761792" cy="1761792"/>
          </a:xfrm>
          <a:prstGeom prst="rect">
            <a:avLst/>
          </a:prstGeom>
        </p:spPr>
      </p:pic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FE74D7AE-969F-F5EB-8014-3CDC76FDD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02862"/>
              </p:ext>
            </p:extLst>
          </p:nvPr>
        </p:nvGraphicFramePr>
        <p:xfrm>
          <a:off x="1849121" y="2425300"/>
          <a:ext cx="8127999" cy="4211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496945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20102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112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he-I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Gui</a:t>
                      </a:r>
                      <a:endParaRPr lang="he-IL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Compatibility</a:t>
                      </a:r>
                      <a:endParaRPr lang="he-IL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4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Pause/Play</a:t>
                      </a:r>
                      <a:r>
                        <a:rPr lang="he-IL" dirty="0"/>
                        <a:t> לחצנים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גודל וצבע תפריט הנגישות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תפריט הנגישות נמתח לרוחב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64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מפת האתר חסרה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שורת הקלדה </a:t>
                      </a:r>
                    </a:p>
                    <a:p>
                      <a:pPr algn="ctr" rtl="1"/>
                      <a:r>
                        <a:rPr lang="he-IL" dirty="0"/>
                        <a:t>מסתירה את הלחצנים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אין סרטון במסך הבית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 / ANDROID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קישור שבור:</a:t>
                      </a:r>
                    </a:p>
                    <a:p>
                      <a:pPr algn="ctr" rtl="1"/>
                      <a:r>
                        <a:rPr lang="he-IL" dirty="0"/>
                        <a:t>לחצן נגישות, מייל פניות הציבור, תשלומי תושב,</a:t>
                      </a:r>
                    </a:p>
                    <a:p>
                      <a:pPr algn="ctr" rtl="1"/>
                      <a:r>
                        <a:rPr lang="he-IL" dirty="0"/>
                        <a:t>תיק תושב-תשלומים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כותרות בצבע לבן</a:t>
                      </a:r>
                    </a:p>
                    <a:p>
                      <a:pPr algn="ctr" rtl="1"/>
                      <a:r>
                        <a:rPr lang="he-IL" dirty="0"/>
                        <a:t>על גבי ירוק</a:t>
                      </a:r>
                    </a:p>
                    <a:p>
                      <a:pPr algn="ctr" rtl="1"/>
                      <a:r>
                        <a:rPr lang="he-IL" dirty="0"/>
                        <a:t>ולחצן "בצע"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2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במכרזים מופיעה </a:t>
                      </a:r>
                    </a:p>
                    <a:p>
                      <a:pPr algn="ctr" rtl="1"/>
                      <a:r>
                        <a:rPr lang="he-IL" dirty="0"/>
                        <a:t>קידומת שגויה</a:t>
                      </a:r>
                    </a:p>
                    <a:p>
                      <a:pPr algn="ctr" rtl="1"/>
                      <a:r>
                        <a:rPr lang="he-IL" dirty="0"/>
                        <a:t>03-972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1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אין מרכוז כותרות </a:t>
                      </a:r>
                    </a:p>
                    <a:p>
                      <a:pPr algn="ctr" rtl="1"/>
                      <a:r>
                        <a:rPr lang="he-IL" dirty="0"/>
                        <a:t>ואין אחידות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0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978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449</Words>
  <Application>Microsoft Office PowerPoint</Application>
  <PresentationFormat>מסך רחב</PresentationFormat>
  <Paragraphs>169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David</vt:lpstr>
      <vt:lpstr>Dreaming Outloud Pro</vt:lpstr>
      <vt:lpstr>Wingdings</vt:lpstr>
      <vt:lpstr>GradientVTI</vt:lpstr>
      <vt:lpstr>מועצה אזורית שהם</vt:lpstr>
      <vt:lpstr>על מה נדבר</vt:lpstr>
      <vt:lpstr>תיאור כללי של האתר</vt:lpstr>
      <vt:lpstr>מצגת של PowerPoint‏</vt:lpstr>
      <vt:lpstr>פלטפורמות</vt:lpstr>
      <vt:lpstr>המשך פלטפורמות</vt:lpstr>
      <vt:lpstr>בדיקות שבוצעו</vt:lpstr>
      <vt:lpstr>בדיקות שלא בוצעו</vt:lpstr>
      <vt:lpstr>באגים</vt:lpstr>
      <vt:lpstr>באגים</vt:lpstr>
      <vt:lpstr>תקלות לפי סבבים</vt:lpstr>
      <vt:lpstr>המלצות</vt:lpstr>
      <vt:lpstr>השוואת אתרים</vt:lpstr>
      <vt:lpstr>סקר למשתמש</vt:lpstr>
      <vt:lpstr>סקר למשתמש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</dc:title>
  <dc:creator>nir kaplan</dc:creator>
  <cp:lastModifiedBy>nir kaplan</cp:lastModifiedBy>
  <cp:revision>29</cp:revision>
  <dcterms:created xsi:type="dcterms:W3CDTF">2024-01-08T14:16:51Z</dcterms:created>
  <dcterms:modified xsi:type="dcterms:W3CDTF">2024-01-08T20:20:23Z</dcterms:modified>
</cp:coreProperties>
</file>