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8" r:id="rId8"/>
    <p:sldId id="270" r:id="rId9"/>
    <p:sldId id="263" r:id="rId10"/>
    <p:sldId id="271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3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6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625" y="2411286"/>
            <a:ext cx="6622747" cy="662680"/>
          </a:xfrm>
        </p:spPr>
        <p:txBody>
          <a:bodyPr anchor="b">
            <a:noAutofit/>
          </a:bodyPr>
          <a:lstStyle/>
          <a:p>
            <a:pPr algn="r"/>
            <a:r>
              <a:rPr lang="he-IL" dirty="0"/>
              <a:t>מועצה אזורית שהם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כותרת 1">
            <a:extLst>
              <a:ext uri="{FF2B5EF4-FFF2-40B4-BE49-F238E27FC236}">
                <a16:creationId xmlns:a16="http://schemas.microsoft.com/office/drawing/2014/main" id="{E553AA8C-09B3-2957-3F72-49D57FC1999D}"/>
              </a:ext>
            </a:extLst>
          </p:cNvPr>
          <p:cNvSpPr txBox="1">
            <a:spLocks/>
          </p:cNvSpPr>
          <p:nvPr/>
        </p:nvSpPr>
        <p:spPr>
          <a:xfrm>
            <a:off x="4657542" y="4233122"/>
            <a:ext cx="3697360" cy="1438810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000" b="1" dirty="0"/>
              <a:t>מציגים</a:t>
            </a:r>
            <a:endParaRPr lang="en-US" sz="2000" b="1" dirty="0"/>
          </a:p>
          <a:p>
            <a:pPr algn="ctr"/>
            <a:r>
              <a:rPr lang="he-IL" sz="2000" dirty="0"/>
              <a:t>קפלן ניר</a:t>
            </a:r>
          </a:p>
          <a:p>
            <a:pPr algn="ctr"/>
            <a:r>
              <a:rPr lang="he-IL" sz="2000" dirty="0"/>
              <a:t>קרטניקוב אלכסיי</a:t>
            </a:r>
          </a:p>
          <a:p>
            <a:pPr algn="ctr"/>
            <a:r>
              <a:rPr lang="he-IL" sz="2000" dirty="0"/>
              <a:t>חג'וג' יוסף</a:t>
            </a:r>
          </a:p>
          <a:p>
            <a:pPr algn="ctr"/>
            <a:endParaRPr lang="he-IL" sz="2000" dirty="0"/>
          </a:p>
          <a:p>
            <a:pPr algn="ctr"/>
            <a:r>
              <a:rPr lang="he-IL" sz="2000" b="1" dirty="0"/>
              <a:t>מנהלת הפרויקט</a:t>
            </a:r>
          </a:p>
          <a:p>
            <a:pPr algn="ctr"/>
            <a:r>
              <a:rPr lang="he-IL" sz="2000" dirty="0"/>
              <a:t>קפלן יוליה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7F2C02BE-B7BD-3546-5370-66ABE3E96A4E}"/>
              </a:ext>
            </a:extLst>
          </p:cNvPr>
          <p:cNvSpPr txBox="1">
            <a:spLocks/>
          </p:cNvSpPr>
          <p:nvPr/>
        </p:nvSpPr>
        <p:spPr>
          <a:xfrm>
            <a:off x="4528045" y="354884"/>
            <a:ext cx="3135909" cy="1650835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STR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31860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240" y="1155789"/>
            <a:ext cx="4765040" cy="645918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באגים-המשך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42D45A-440A-CFEE-C2D9-66E53A83E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57647"/>
              </p:ext>
            </p:extLst>
          </p:nvPr>
        </p:nvGraphicFramePr>
        <p:xfrm>
          <a:off x="2915920" y="2982336"/>
          <a:ext cx="812800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7865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2803103"/>
                    </a:ext>
                  </a:extLst>
                </a:gridCol>
              </a:tblGrid>
              <a:tr h="24345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Internationalization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90694"/>
                  </a:ext>
                </a:extLst>
              </a:tr>
              <a:tr h="192819">
                <a:tc>
                  <a:txBody>
                    <a:bodyPr/>
                    <a:lstStyle/>
                    <a:p>
                      <a:pPr lvl="1" algn="r" rtl="1"/>
                      <a:r>
                        <a:rPr lang="he-IL" dirty="0"/>
                        <a:t>אין תרגום של האתר כולו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הטקסט מוגדל באופן שגוי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735084228"/>
                  </a:ext>
                </a:extLst>
              </a:tr>
              <a:tr h="19281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02628"/>
                  </a:ext>
                </a:extLst>
              </a:tr>
              <a:tr h="19281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2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59" y="2010226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>
                <a:solidFill>
                  <a:schemeClr val="bg1"/>
                </a:solidFill>
              </a:rPr>
              <a:t>תקלות לפי סבבים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59" y="2010226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>
                <a:solidFill>
                  <a:schemeClr val="bg1"/>
                </a:solidFill>
              </a:rPr>
              <a:t>המלצות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0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59" y="2010226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>
                <a:solidFill>
                  <a:schemeClr val="bg1"/>
                </a:solidFill>
              </a:rPr>
              <a:t>השוואת אתרים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36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59" y="2010226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>
                <a:solidFill>
                  <a:schemeClr val="bg1"/>
                </a:solidFill>
              </a:rPr>
              <a:t>סקר למשתמש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11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911095"/>
            <a:ext cx="9458959" cy="1462093"/>
          </a:xfrm>
        </p:spPr>
        <p:txBody>
          <a:bodyPr anchor="b">
            <a:noAutofit/>
          </a:bodyPr>
          <a:lstStyle/>
          <a:p>
            <a:pPr algn="r"/>
            <a:r>
              <a:rPr lang="he-IL" sz="9600" dirty="0"/>
              <a:t>תודה על ההקשבה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073" y="838845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על מה נדבר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05095AF-3ADB-993E-98E2-5EB28F90BE3B}"/>
              </a:ext>
            </a:extLst>
          </p:cNvPr>
          <p:cNvSpPr txBox="1"/>
          <p:nvPr/>
        </p:nvSpPr>
        <p:spPr>
          <a:xfrm>
            <a:off x="4094480" y="2069055"/>
            <a:ext cx="5321768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sz="2800" dirty="0"/>
              <a:t>תיאור כללי של האתר</a:t>
            </a:r>
          </a:p>
          <a:p>
            <a:pPr marL="342900" indent="-342900">
              <a:buAutoNum type="arabicPeriod"/>
            </a:pPr>
            <a:r>
              <a:rPr lang="he-IL" sz="2800" dirty="0"/>
              <a:t>עץ בדיקות</a:t>
            </a:r>
          </a:p>
          <a:p>
            <a:pPr marL="342900" indent="-342900">
              <a:buAutoNum type="arabicPeriod"/>
            </a:pPr>
            <a:r>
              <a:rPr lang="he-IL" sz="2800" dirty="0"/>
              <a:t>פלטפורמות בדיקה</a:t>
            </a:r>
          </a:p>
          <a:p>
            <a:pPr marL="342900" indent="-342900">
              <a:buAutoNum type="arabicPeriod"/>
            </a:pPr>
            <a:r>
              <a:rPr lang="he-IL" sz="2800" dirty="0"/>
              <a:t>בדיקות שבוצעו ואלה שלא</a:t>
            </a:r>
          </a:p>
          <a:p>
            <a:pPr marL="342900" indent="-342900">
              <a:buAutoNum type="arabicPeriod"/>
            </a:pPr>
            <a:r>
              <a:rPr lang="he-IL" sz="2800" dirty="0"/>
              <a:t>באגים</a:t>
            </a:r>
          </a:p>
          <a:p>
            <a:pPr marL="342900" indent="-342900">
              <a:buAutoNum type="arabicPeriod"/>
            </a:pPr>
            <a:r>
              <a:rPr lang="he-IL" sz="2800" dirty="0"/>
              <a:t>תקלות לפי סבבי בדיקה</a:t>
            </a:r>
          </a:p>
          <a:p>
            <a:pPr marL="342900" indent="-342900">
              <a:buAutoNum type="arabicPeriod"/>
            </a:pPr>
            <a:r>
              <a:rPr lang="he-IL" sz="2800" dirty="0"/>
              <a:t>המלצות ושיפורים</a:t>
            </a:r>
          </a:p>
          <a:p>
            <a:pPr marL="342900" indent="-342900">
              <a:buAutoNum type="arabicPeriod"/>
            </a:pPr>
            <a:r>
              <a:rPr lang="he-IL" sz="2800" dirty="0"/>
              <a:t>השוואת אתרים</a:t>
            </a:r>
          </a:p>
          <a:p>
            <a:pPr marL="342900" indent="-342900">
              <a:buAutoNum type="arabicPeriod"/>
            </a:pPr>
            <a:r>
              <a:rPr lang="he-IL" sz="2800" dirty="0"/>
              <a:t>סקר למשתמש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69E5C974-8AE4-BB34-E54B-104B826AB567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1FD67D7F-7C0C-4ABB-688E-84E7EC7A413C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19" name="מלבן: פינה מקופלת 18">
                <a:extLst>
                  <a:ext uri="{FF2B5EF4-FFF2-40B4-BE49-F238E27FC236}">
                    <a16:creationId xmlns:a16="http://schemas.microsoft.com/office/drawing/2014/main" id="{2D1478BF-C06E-520A-925D-548FA2A9FE1F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28F2C9FE-8B1B-C0CC-DF72-6A8C1458E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296CE77-6CAB-5A39-12E5-FEDEBED8213B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5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406" y="965762"/>
            <a:ext cx="4368800" cy="753293"/>
          </a:xfrm>
        </p:spPr>
        <p:txBody>
          <a:bodyPr anchor="b">
            <a:noAutofit/>
          </a:bodyPr>
          <a:lstStyle/>
          <a:p>
            <a:pPr algn="r"/>
            <a:r>
              <a:rPr lang="he-IL" sz="4000" dirty="0"/>
              <a:t>תיאור כללי של האתר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7181B11-EDE4-30B8-0B6A-960AF9B984E0}"/>
              </a:ext>
            </a:extLst>
          </p:cNvPr>
          <p:cNvSpPr txBox="1"/>
          <p:nvPr/>
        </p:nvSpPr>
        <p:spPr>
          <a:xfrm>
            <a:off x="3433612" y="2182505"/>
            <a:ext cx="7234388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אתר המועצה האזורית שהם: </a:t>
            </a: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www.shoham.muni.il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dirty="0"/>
              <a:t>אתר עירוני המשמש את חברי המועצה ועובדיה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המועצה ממוקמת במרכז בין ירושלים ות"א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נוסדה בשנת 1993 וחיים בה 21 אלף תושבים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המועצה מובילה את פיתוחו של היישוב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99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8169DAFA-F960-C123-5C62-F117285AB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98" y="2509520"/>
            <a:ext cx="9803165" cy="365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DFCBBDF1-98C3-0C54-8CD8-6180793C066D}"/>
              </a:ext>
            </a:extLst>
          </p:cNvPr>
          <p:cNvSpPr txBox="1">
            <a:spLocks/>
          </p:cNvSpPr>
          <p:nvPr/>
        </p:nvSpPr>
        <p:spPr>
          <a:xfrm>
            <a:off x="4881810" y="1334905"/>
            <a:ext cx="3637279" cy="639125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עץ בדיקות</a:t>
            </a:r>
          </a:p>
        </p:txBody>
      </p:sp>
    </p:spTree>
    <p:extLst>
      <p:ext uri="{BB962C8B-B14F-4D97-AF65-F5344CB8AC3E}">
        <p14:creationId xmlns:p14="http://schemas.microsoft.com/office/powerpoint/2010/main" val="376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302" y="756020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פלטפורמות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14249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כותרת 1">
            <a:extLst>
              <a:ext uri="{FF2B5EF4-FFF2-40B4-BE49-F238E27FC236}">
                <a16:creationId xmlns:a16="http://schemas.microsoft.com/office/drawing/2014/main" id="{86185714-1879-DAF6-50E9-909C3440B569}"/>
              </a:ext>
            </a:extLst>
          </p:cNvPr>
          <p:cNvSpPr txBox="1">
            <a:spLocks/>
          </p:cNvSpPr>
          <p:nvPr/>
        </p:nvSpPr>
        <p:spPr>
          <a:xfrm>
            <a:off x="6515100" y="2196539"/>
            <a:ext cx="4040297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Windows</a:t>
            </a:r>
            <a:endParaRPr lang="he-IL" sz="72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13CD6D6-09EA-B5A3-EA32-8FE89AA861AD}"/>
              </a:ext>
            </a:extLst>
          </p:cNvPr>
          <p:cNvSpPr txBox="1">
            <a:spLocks/>
          </p:cNvSpPr>
          <p:nvPr/>
        </p:nvSpPr>
        <p:spPr>
          <a:xfrm>
            <a:off x="2776251" y="2243382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Mobile</a:t>
            </a:r>
            <a:endParaRPr lang="he-IL" sz="7200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B0DC23D-8694-45D1-727F-FEC1EB7D4CB9}"/>
              </a:ext>
            </a:extLst>
          </p:cNvPr>
          <p:cNvSpPr txBox="1">
            <a:spLocks/>
          </p:cNvSpPr>
          <p:nvPr/>
        </p:nvSpPr>
        <p:spPr>
          <a:xfrm>
            <a:off x="9080638" y="3610882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Chrome</a:t>
            </a:r>
            <a:endParaRPr lang="he-IL" sz="7200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07B1142-59CE-F15B-E55B-8BD7BEB0D5DF}"/>
              </a:ext>
            </a:extLst>
          </p:cNvPr>
          <p:cNvSpPr txBox="1">
            <a:spLocks/>
          </p:cNvSpPr>
          <p:nvPr/>
        </p:nvSpPr>
        <p:spPr>
          <a:xfrm>
            <a:off x="4751843" y="3606032"/>
            <a:ext cx="1600216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IOS</a:t>
            </a:r>
            <a:endParaRPr lang="he-IL" sz="72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6278BFB8-F6C5-FEE3-1FB0-24ABEF46B126}"/>
              </a:ext>
            </a:extLst>
          </p:cNvPr>
          <p:cNvSpPr txBox="1">
            <a:spLocks/>
          </p:cNvSpPr>
          <p:nvPr/>
        </p:nvSpPr>
        <p:spPr>
          <a:xfrm>
            <a:off x="6177208" y="3549040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Edge</a:t>
            </a:r>
            <a:endParaRPr lang="he-IL" sz="7200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5CF9192-B49B-5238-02FF-5A916B0892A2}"/>
              </a:ext>
            </a:extLst>
          </p:cNvPr>
          <p:cNvSpPr txBox="1">
            <a:spLocks/>
          </p:cNvSpPr>
          <p:nvPr/>
        </p:nvSpPr>
        <p:spPr>
          <a:xfrm>
            <a:off x="337609" y="3708492"/>
            <a:ext cx="4273587" cy="1050580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500" dirty="0"/>
              <a:t>ANDROID</a:t>
            </a:r>
            <a:endParaRPr lang="he-IL" sz="6500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A15978D-3CBD-CF22-0A9E-021D2D313F38}"/>
              </a:ext>
            </a:extLst>
          </p:cNvPr>
          <p:cNvCxnSpPr/>
          <p:nvPr/>
        </p:nvCxnSpPr>
        <p:spPr>
          <a:xfrm>
            <a:off x="7769704" y="1626540"/>
            <a:ext cx="431800" cy="74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72BEB75C-52E8-9C2F-F034-18C1547C9A65}"/>
              </a:ext>
            </a:extLst>
          </p:cNvPr>
          <p:cNvCxnSpPr>
            <a:cxnSpLocks/>
          </p:cNvCxnSpPr>
          <p:nvPr/>
        </p:nvCxnSpPr>
        <p:spPr>
          <a:xfrm>
            <a:off x="9852418" y="3094607"/>
            <a:ext cx="368300" cy="684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4016D680-3A97-458C-19A4-049E21573D62}"/>
              </a:ext>
            </a:extLst>
          </p:cNvPr>
          <p:cNvCxnSpPr>
            <a:cxnSpLocks/>
          </p:cNvCxnSpPr>
          <p:nvPr/>
        </p:nvCxnSpPr>
        <p:spPr>
          <a:xfrm flipH="1">
            <a:off x="8323341" y="3105109"/>
            <a:ext cx="160945" cy="709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D997E99-25DC-595D-5060-DF1B2923A268}"/>
              </a:ext>
            </a:extLst>
          </p:cNvPr>
          <p:cNvCxnSpPr>
            <a:cxnSpLocks/>
          </p:cNvCxnSpPr>
          <p:nvPr/>
        </p:nvCxnSpPr>
        <p:spPr>
          <a:xfrm flipH="1">
            <a:off x="3383711" y="3211655"/>
            <a:ext cx="183310" cy="60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0A4DD65-B9A2-1AA5-133D-5EE9FC2BC041}"/>
              </a:ext>
            </a:extLst>
          </p:cNvPr>
          <p:cNvCxnSpPr>
            <a:cxnSpLocks/>
          </p:cNvCxnSpPr>
          <p:nvPr/>
        </p:nvCxnSpPr>
        <p:spPr>
          <a:xfrm>
            <a:off x="5231868" y="3197912"/>
            <a:ext cx="258994" cy="57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FC6AD41-BAD4-D979-3B2C-3B3600AC3B53}"/>
              </a:ext>
            </a:extLst>
          </p:cNvPr>
          <p:cNvCxnSpPr>
            <a:cxnSpLocks/>
          </p:cNvCxnSpPr>
          <p:nvPr/>
        </p:nvCxnSpPr>
        <p:spPr>
          <a:xfrm flipH="1">
            <a:off x="4971231" y="1591800"/>
            <a:ext cx="325062" cy="775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Microsoft removes Google's Chrome installer from the Windows Store - The  Verge">
            <a:extLst>
              <a:ext uri="{FF2B5EF4-FFF2-40B4-BE49-F238E27FC236}">
                <a16:creationId xmlns:a16="http://schemas.microsoft.com/office/drawing/2014/main" id="{AF5AD2A7-6778-9E41-1595-BB9D7981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00" y="4561872"/>
            <a:ext cx="1277477" cy="11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dge: AI browser - Apps on Google Play">
            <a:extLst>
              <a:ext uri="{FF2B5EF4-FFF2-40B4-BE49-F238E27FC236}">
                <a16:creationId xmlns:a16="http://schemas.microsoft.com/office/drawing/2014/main" id="{244BD066-E244-C059-8B03-4413D2BC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26" y="4561872"/>
            <a:ext cx="1144925" cy="11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-Data. Apple">
            <a:extLst>
              <a:ext uri="{FF2B5EF4-FFF2-40B4-BE49-F238E27FC236}">
                <a16:creationId xmlns:a16="http://schemas.microsoft.com/office/drawing/2014/main" id="{2D5DCFDF-A584-BF79-B169-482C4120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32" y="4606433"/>
            <a:ext cx="1153182" cy="11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droid Robot Black Logo PNG vector in SVG, PDF, AI, CDR format">
            <a:extLst>
              <a:ext uri="{FF2B5EF4-FFF2-40B4-BE49-F238E27FC236}">
                <a16:creationId xmlns:a16="http://schemas.microsoft.com/office/drawing/2014/main" id="{A567D90D-8C59-938C-8AA8-0B678D52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4566207"/>
            <a:ext cx="1501231" cy="11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9254A59-8DC1-2C2D-96AD-F6E9CDE6A77D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1A4B8FCB-47C4-FFBE-C98C-5F9EB278A333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33" name="מלבן: פינה מקופלת 32">
                <a:extLst>
                  <a:ext uri="{FF2B5EF4-FFF2-40B4-BE49-F238E27FC236}">
                    <a16:creationId xmlns:a16="http://schemas.microsoft.com/office/drawing/2014/main" id="{CA11FAC6-60BA-5F0B-2820-635C82F182C7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34" name="תמונה 33">
                <a:extLst>
                  <a:ext uri="{FF2B5EF4-FFF2-40B4-BE49-F238E27FC236}">
                    <a16:creationId xmlns:a16="http://schemas.microsoft.com/office/drawing/2014/main" id="{BBFCEB6D-7442-30BC-FC65-C8C8308D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F742EA96-A6FE-5491-20C2-657D3DE52B56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0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כותרת 1">
            <a:extLst>
              <a:ext uri="{FF2B5EF4-FFF2-40B4-BE49-F238E27FC236}">
                <a16:creationId xmlns:a16="http://schemas.microsoft.com/office/drawing/2014/main" id="{7F803F7C-9758-F736-2453-2D9B3ACE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302" y="756020"/>
            <a:ext cx="6497450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המשך פלטפורמות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D0E993B-377F-A91E-D373-80D5C3B9AE04}"/>
              </a:ext>
            </a:extLst>
          </p:cNvPr>
          <p:cNvSpPr txBox="1"/>
          <p:nvPr/>
        </p:nvSpPr>
        <p:spPr>
          <a:xfrm>
            <a:off x="3803375" y="2134464"/>
            <a:ext cx="700432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dirty="0"/>
              <a:t>ב- </a:t>
            </a:r>
            <a:r>
              <a:rPr lang="en-US" dirty="0"/>
              <a:t>Edge , Chrome</a:t>
            </a:r>
            <a:r>
              <a:rPr lang="he-IL" dirty="0"/>
              <a:t>  </a:t>
            </a:r>
            <a:r>
              <a:rPr lang="en-US" dirty="0"/>
              <a:t> </a:t>
            </a:r>
            <a:r>
              <a:rPr lang="he-IL" dirty="0"/>
              <a:t>אין שינויים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   IOS                                         ANDROID              </a:t>
            </a:r>
            <a:endParaRPr lang="he-IL" dirty="0"/>
          </a:p>
          <a:p>
            <a:endParaRPr lang="he-IL" dirty="0"/>
          </a:p>
        </p:txBody>
      </p:sp>
      <p:pic>
        <p:nvPicPr>
          <p:cNvPr id="15" name="תמונה 14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43B01D90-3C69-8F6C-238A-2623A444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695878"/>
            <a:ext cx="1473200" cy="3239659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089BA0C8-00CD-31E8-C980-EA8DAF3D1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780" y="2838267"/>
            <a:ext cx="3359189" cy="20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248" y="1060358"/>
            <a:ext cx="5038744" cy="694915"/>
          </a:xfrm>
        </p:spPr>
        <p:txBody>
          <a:bodyPr anchor="b">
            <a:noAutofit/>
          </a:bodyPr>
          <a:lstStyle/>
          <a:p>
            <a:pPr algn="r"/>
            <a:r>
              <a:rPr lang="he-IL" sz="6500" dirty="0"/>
              <a:t>בדיקות שבוצעו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mazon.com: Magnet Me Up מדבקה מגנטית סמיילי פרצוף סמיילי, עגולה 12.7 ס&quot;מ,  מגנט דקורטיבי חמוד לביטוי עצמי לרכב, משאית, רכב שטח או כל משטח מגנטי : כלי  רכב">
            <a:extLst>
              <a:ext uri="{FF2B5EF4-FFF2-40B4-BE49-F238E27FC236}">
                <a16:creationId xmlns:a16="http://schemas.microsoft.com/office/drawing/2014/main" id="{57238086-3028-29C9-EA9D-F51C1B00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22" y="306523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365636E-FF00-0C2E-440B-0754CCDE1119}"/>
              </a:ext>
            </a:extLst>
          </p:cNvPr>
          <p:cNvSpPr txBox="1"/>
          <p:nvPr/>
        </p:nvSpPr>
        <p:spPr>
          <a:xfrm>
            <a:off x="6190466" y="2194823"/>
            <a:ext cx="10739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Sanity</a:t>
            </a:r>
            <a:endParaRPr lang="he-IL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8985F2C-AC69-F4BA-BFF0-8914D36E6109}"/>
              </a:ext>
            </a:extLst>
          </p:cNvPr>
          <p:cNvSpPr txBox="1"/>
          <p:nvPr/>
        </p:nvSpPr>
        <p:spPr>
          <a:xfrm>
            <a:off x="8083395" y="2442926"/>
            <a:ext cx="18099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Functionality</a:t>
            </a:r>
            <a:endParaRPr lang="he-IL" sz="24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65992B4-544B-8779-1FE1-CF39AF596E7D}"/>
              </a:ext>
            </a:extLst>
          </p:cNvPr>
          <p:cNvSpPr txBox="1"/>
          <p:nvPr/>
        </p:nvSpPr>
        <p:spPr>
          <a:xfrm>
            <a:off x="9058637" y="3244334"/>
            <a:ext cx="8347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Gui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5E296AD-DBB1-A51F-D4D1-5CB8ED1419C3}"/>
              </a:ext>
            </a:extLst>
          </p:cNvPr>
          <p:cNvSpPr txBox="1"/>
          <p:nvPr/>
        </p:nvSpPr>
        <p:spPr>
          <a:xfrm>
            <a:off x="8884167" y="4132030"/>
            <a:ext cx="19260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Compatibility</a:t>
            </a:r>
            <a:endParaRPr lang="he-IL" sz="24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EA417DB-A5CE-EA32-368D-D6FD7F2E4F9B}"/>
              </a:ext>
            </a:extLst>
          </p:cNvPr>
          <p:cNvSpPr txBox="1"/>
          <p:nvPr/>
        </p:nvSpPr>
        <p:spPr>
          <a:xfrm>
            <a:off x="8432204" y="5290904"/>
            <a:ext cx="14611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Usability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5B2478E-24C9-C96A-13C5-DD3A1A5EEF97}"/>
              </a:ext>
            </a:extLst>
          </p:cNvPr>
          <p:cNvSpPr txBox="1"/>
          <p:nvPr/>
        </p:nvSpPr>
        <p:spPr>
          <a:xfrm>
            <a:off x="2509520" y="2562406"/>
            <a:ext cx="2794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Internationalization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FD25BE6-8EC8-9D0A-A3FC-8CAC7CD97395}"/>
              </a:ext>
            </a:extLst>
          </p:cNvPr>
          <p:cNvSpPr txBox="1"/>
          <p:nvPr/>
        </p:nvSpPr>
        <p:spPr>
          <a:xfrm>
            <a:off x="6532880" y="5700486"/>
            <a:ext cx="18099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Accessibility</a:t>
            </a:r>
            <a:endParaRPr lang="he-IL" sz="24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1EC5B0E-F625-AA25-F0A8-EF5482A272E2}"/>
              </a:ext>
            </a:extLst>
          </p:cNvPr>
          <p:cNvSpPr txBox="1"/>
          <p:nvPr/>
        </p:nvSpPr>
        <p:spPr>
          <a:xfrm>
            <a:off x="1656080" y="3386924"/>
            <a:ext cx="3000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Survival &amp; Recovery</a:t>
            </a:r>
            <a:endParaRPr lang="he-IL" sz="24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2F80B79-9EC1-0178-9241-4FE09F6D90C8}"/>
              </a:ext>
            </a:extLst>
          </p:cNvPr>
          <p:cNvSpPr txBox="1"/>
          <p:nvPr/>
        </p:nvSpPr>
        <p:spPr>
          <a:xfrm>
            <a:off x="1977540" y="430608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Performance</a:t>
            </a:r>
            <a:endParaRPr lang="he-IL" sz="24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9837B6E-3888-4703-6E5D-62EE9A73EC35}"/>
              </a:ext>
            </a:extLst>
          </p:cNvPr>
          <p:cNvSpPr txBox="1"/>
          <p:nvPr/>
        </p:nvSpPr>
        <p:spPr>
          <a:xfrm>
            <a:off x="4810098" y="5544151"/>
            <a:ext cx="11233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CRUD</a:t>
            </a:r>
            <a:endParaRPr lang="he-IL" sz="24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327E48F-7F41-D6E4-690B-4A0740237AD3}"/>
              </a:ext>
            </a:extLst>
          </p:cNvPr>
          <p:cNvSpPr txBox="1"/>
          <p:nvPr/>
        </p:nvSpPr>
        <p:spPr>
          <a:xfrm>
            <a:off x="2986125" y="5005543"/>
            <a:ext cx="16095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Interface</a:t>
            </a:r>
            <a:endParaRPr lang="he-IL" sz="2400" dirty="0"/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73F16BAD-6ED8-CD75-3553-86467CED03FB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5DE38DC9-FACC-FB55-3CA9-35E2331E7864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26" name="מלבן: פינה מקופלת 25">
                <a:extLst>
                  <a:ext uri="{FF2B5EF4-FFF2-40B4-BE49-F238E27FC236}">
                    <a16:creationId xmlns:a16="http://schemas.microsoft.com/office/drawing/2014/main" id="{53FFFA3B-CB4E-6217-10C9-05B05E02593D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29" name="תמונה 28">
                <a:extLst>
                  <a:ext uri="{FF2B5EF4-FFF2-40B4-BE49-F238E27FC236}">
                    <a16:creationId xmlns:a16="http://schemas.microsoft.com/office/drawing/2014/main" id="{E7F60636-55BE-3D72-189D-F17B420F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DA58D4DB-E1EA-087D-7B54-781FAA00F16E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94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106" y="893419"/>
            <a:ext cx="4740414" cy="694915"/>
          </a:xfrm>
        </p:spPr>
        <p:txBody>
          <a:bodyPr anchor="b">
            <a:noAutofit/>
          </a:bodyPr>
          <a:lstStyle/>
          <a:p>
            <a:pPr algn="r"/>
            <a:r>
              <a:rPr lang="he-IL" sz="4800" dirty="0"/>
              <a:t>בדיקות שלא בוצעו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98" name="Picture 2" descr="תמונות ורקעים לברכות - סמיילי פרצוף עצוב">
            <a:extLst>
              <a:ext uri="{FF2B5EF4-FFF2-40B4-BE49-F238E27FC236}">
                <a16:creationId xmlns:a16="http://schemas.microsoft.com/office/drawing/2014/main" id="{4DFF1956-AD9A-C4B4-4C76-3017D614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8" y="2834090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6EB79F4-5428-4E6E-8E5D-B37FA640459C}"/>
              </a:ext>
            </a:extLst>
          </p:cNvPr>
          <p:cNvSpPr txBox="1"/>
          <p:nvPr/>
        </p:nvSpPr>
        <p:spPr>
          <a:xfrm>
            <a:off x="6137736" y="2020088"/>
            <a:ext cx="10544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Load</a:t>
            </a:r>
            <a:endParaRPr lang="he-IL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BF5279-DCFA-6B64-0F4F-69F2941D2DE5}"/>
              </a:ext>
            </a:extLst>
          </p:cNvPr>
          <p:cNvSpPr txBox="1"/>
          <p:nvPr/>
        </p:nvSpPr>
        <p:spPr>
          <a:xfrm>
            <a:off x="8208544" y="5090255"/>
            <a:ext cx="18099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Security</a:t>
            </a:r>
          </a:p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Authentication</a:t>
            </a:r>
            <a:endParaRPr lang="he-IL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9E52835-4B0D-9F90-F05C-15CA4D5C67E8}"/>
              </a:ext>
            </a:extLst>
          </p:cNvPr>
          <p:cNvSpPr txBox="1"/>
          <p:nvPr/>
        </p:nvSpPr>
        <p:spPr>
          <a:xfrm>
            <a:off x="3468130" y="5081880"/>
            <a:ext cx="180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migration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0064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121918"/>
            <a:ext cx="2491246" cy="645918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באגים</a:t>
            </a:r>
          </a:p>
        </p:txBody>
      </p:sp>
      <p:pic>
        <p:nvPicPr>
          <p:cNvPr id="18" name="Picture 3" descr="תבנית צבעי מים מופשטת כחולה על רקע לבן">
            <a:extLst>
              <a:ext uri="{FF2B5EF4-FFF2-40B4-BE49-F238E27FC236}">
                <a16:creationId xmlns:a16="http://schemas.microsoft.com/office/drawing/2014/main" id="{76B1E959-24D2-B6A0-0F4F-0ACDD5FF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41161" b="27603"/>
          <a:stretch/>
        </p:blipFill>
        <p:spPr>
          <a:xfrm>
            <a:off x="7144378" y="0"/>
            <a:ext cx="5038744" cy="105057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EAE61A4F-548D-C815-7F8C-F1320D99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23644"/>
              </p:ext>
            </p:extLst>
          </p:nvPr>
        </p:nvGraphicFramePr>
        <p:xfrm>
          <a:off x="2678183" y="2772907"/>
          <a:ext cx="8127999" cy="2565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64374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22156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439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Gui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Compatibility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Pause/Play</a:t>
                      </a:r>
                      <a:r>
                        <a:rPr lang="he-IL" dirty="0"/>
                        <a:t> לחצנים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לחצן נגישות בראש התפריט כולו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>
                          <a:solidFill>
                            <a:schemeClr val="dk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תפריט הנגישות נמתח לרוחב העמוד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מפת האתר חסרה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/>
                      <a:r>
                        <a:rPr lang="he-IL" dirty="0"/>
                        <a:t>צביעת לחצנים בלתי מבוקרת</a:t>
                      </a:r>
                      <a:r>
                        <a:rPr lang="ru-RU" dirty="0"/>
                        <a:t> +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/>
                      <a:r>
                        <a:rPr lang="he-IL" sz="1800" kern="1200" dirty="0">
                          <a:solidFill>
                            <a:schemeClr val="dk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אין סרטון במסך הבית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7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קישור שבור:</a:t>
                      </a:r>
                    </a:p>
                    <a:p>
                      <a:pPr algn="ctr" rtl="1"/>
                      <a:r>
                        <a:rPr lang="he-IL" dirty="0"/>
                        <a:t>לחצן נגישות, מייל פניות הציבור, תשלומי תושב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/>
                      <a:r>
                        <a:rPr lang="he-IL" dirty="0"/>
                        <a:t>צבע לחצן שגוי</a:t>
                      </a:r>
                      <a:r>
                        <a:rPr lang="ru-RU" dirty="0"/>
                        <a:t> 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"בצע"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5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79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214</Words>
  <Application>Microsoft Office PowerPoint</Application>
  <PresentationFormat>Широкоэкранный</PresentationFormat>
  <Paragraphs>92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David</vt:lpstr>
      <vt:lpstr>Dreaming Outloud Pro</vt:lpstr>
      <vt:lpstr>Wingdings</vt:lpstr>
      <vt:lpstr>GradientVTI</vt:lpstr>
      <vt:lpstr>מועצה אזורית שהם</vt:lpstr>
      <vt:lpstr>על מה נדבר</vt:lpstr>
      <vt:lpstr>תיאור כללי של האתר</vt:lpstr>
      <vt:lpstr>Презентация PowerPoint</vt:lpstr>
      <vt:lpstr>פלטפורמות</vt:lpstr>
      <vt:lpstr>המשך פלטפורמות</vt:lpstr>
      <vt:lpstr>בדיקות שבוצעו</vt:lpstr>
      <vt:lpstr>בדיקות שלא בוצעו</vt:lpstr>
      <vt:lpstr>באגים</vt:lpstr>
      <vt:lpstr>באגים-המשך</vt:lpstr>
      <vt:lpstr>תקלות לפי סבבים</vt:lpstr>
      <vt:lpstr>המלצות</vt:lpstr>
      <vt:lpstr>השוואת אתרים</vt:lpstr>
      <vt:lpstr>סקר למשתמש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</dc:title>
  <dc:creator>nir kaplan</dc:creator>
  <cp:lastModifiedBy>Кк Ке</cp:lastModifiedBy>
  <cp:revision>13</cp:revision>
  <dcterms:created xsi:type="dcterms:W3CDTF">2024-01-08T14:16:51Z</dcterms:created>
  <dcterms:modified xsi:type="dcterms:W3CDTF">2024-01-27T22:01:23Z</dcterms:modified>
</cp:coreProperties>
</file>