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40;&#1085;&#1072;&#1083;&#1080;&#1090;&#1080;&#1082;&#1072;\group%201_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40;&#1085;&#1072;&#1083;&#1080;&#1090;&#1080;&#1082;&#1072;\group%201_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40;&#1085;&#1072;&#1083;&#1080;&#1090;&#1080;&#1082;&#1072;\SQL\group%202.5%20age_group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40;&#1085;&#1072;&#1083;&#1080;&#1090;&#1080;&#1082;&#1072;\SQL\group%202.2%20educ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40;&#1085;&#1072;&#1083;&#1080;&#1090;&#1080;&#1082;&#1072;\SQL\query_result_2022-05-29T11_11_27.569092Z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40;&#1085;&#1072;&#1083;&#1080;&#1090;&#1080;&#1082;&#1072;\SQL\group%203.4-5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40;&#1085;&#1072;&#1083;&#1080;&#1090;&#1080;&#1082;&#1072;\SQL\group%203.4-5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40;&#1085;&#1072;&#1083;&#1080;&#1090;&#1080;&#1082;&#1072;\SQL\group%203.4-5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1_2.xlsx]Лист1!Сводная таблица1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Кол-во</a:t>
            </a:r>
            <a:r>
              <a:rPr lang="ru-RU" baseline="0"/>
              <a:t> кредитов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Лист1!$B$3</c:f>
              <c:strCache>
                <c:ptCount val="1"/>
                <c:pt idx="0">
                  <c:v>Итог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Лист1!$A$4:$A$24</c:f>
              <c:multiLvlStrCache>
                <c:ptCount val="1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</c:lvl>
                <c:lvl>
                  <c:pt idx="0">
                    <c:v>2010</c:v>
                  </c:pt>
                  <c:pt idx="12">
                    <c:v>2011</c:v>
                  </c:pt>
                </c:lvl>
              </c:multiLvlStrCache>
            </c:multiLvlStrRef>
          </c:cat>
          <c:val>
            <c:numRef>
              <c:f>Лист1!$B$4:$B$24</c:f>
              <c:numCache>
                <c:formatCode>General</c:formatCode>
                <c:ptCount val="18"/>
                <c:pt idx="0">
                  <c:v>99</c:v>
                </c:pt>
                <c:pt idx="1">
                  <c:v>147</c:v>
                </c:pt>
                <c:pt idx="2">
                  <c:v>149</c:v>
                </c:pt>
                <c:pt idx="3">
                  <c:v>181</c:v>
                </c:pt>
                <c:pt idx="4">
                  <c:v>88</c:v>
                </c:pt>
                <c:pt idx="5">
                  <c:v>100</c:v>
                </c:pt>
                <c:pt idx="6">
                  <c:v>185</c:v>
                </c:pt>
                <c:pt idx="7">
                  <c:v>209</c:v>
                </c:pt>
                <c:pt idx="8">
                  <c:v>177</c:v>
                </c:pt>
                <c:pt idx="9">
                  <c:v>187</c:v>
                </c:pt>
                <c:pt idx="10">
                  <c:v>168</c:v>
                </c:pt>
                <c:pt idx="11">
                  <c:v>198</c:v>
                </c:pt>
                <c:pt idx="12">
                  <c:v>222</c:v>
                </c:pt>
                <c:pt idx="13">
                  <c:v>195</c:v>
                </c:pt>
                <c:pt idx="14">
                  <c:v>229</c:v>
                </c:pt>
                <c:pt idx="15">
                  <c:v>376</c:v>
                </c:pt>
                <c:pt idx="16">
                  <c:v>369</c:v>
                </c:pt>
                <c:pt idx="17">
                  <c:v>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A2-4AB5-9D88-3CA249698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6482520"/>
        <c:axId val="446482848"/>
      </c:lineChart>
      <c:catAx>
        <c:axId val="44648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6482848"/>
        <c:crosses val="autoZero"/>
        <c:auto val="1"/>
        <c:lblAlgn val="ctr"/>
        <c:lblOffset val="100"/>
        <c:noMultiLvlLbl val="0"/>
      </c:catAx>
      <c:valAx>
        <c:axId val="44648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6482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1_2.xlsx]Лист1!Сводная таблица2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Средний размер кредита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Лист1!$E$3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multiLvlStrRef>
              <c:f>Лист1!$D$4:$D$24</c:f>
              <c:multiLvlStrCache>
                <c:ptCount val="1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</c:lvl>
                <c:lvl>
                  <c:pt idx="0">
                    <c:v>2010</c:v>
                  </c:pt>
                  <c:pt idx="12">
                    <c:v>2011</c:v>
                  </c:pt>
                </c:lvl>
              </c:multiLvlStrCache>
            </c:multiLvlStrRef>
          </c:cat>
          <c:val>
            <c:numRef>
              <c:f>Лист1!$E$4:$E$24</c:f>
              <c:numCache>
                <c:formatCode>General</c:formatCode>
                <c:ptCount val="18"/>
                <c:pt idx="0">
                  <c:v>177474.74747474748</c:v>
                </c:pt>
                <c:pt idx="1">
                  <c:v>152346.93877551021</c:v>
                </c:pt>
                <c:pt idx="2">
                  <c:v>161778.52348993288</c:v>
                </c:pt>
                <c:pt idx="3">
                  <c:v>155110.49723756907</c:v>
                </c:pt>
                <c:pt idx="4">
                  <c:v>164375</c:v>
                </c:pt>
                <c:pt idx="5">
                  <c:v>165500</c:v>
                </c:pt>
                <c:pt idx="6">
                  <c:v>156945.94594594595</c:v>
                </c:pt>
                <c:pt idx="7">
                  <c:v>165669.85645933016</c:v>
                </c:pt>
                <c:pt idx="8">
                  <c:v>162175.14124293785</c:v>
                </c:pt>
                <c:pt idx="9">
                  <c:v>155106.95187165774</c:v>
                </c:pt>
                <c:pt idx="10">
                  <c:v>156994.04761904763</c:v>
                </c:pt>
                <c:pt idx="11">
                  <c:v>151060.60606060605</c:v>
                </c:pt>
                <c:pt idx="12">
                  <c:v>167725.22522522524</c:v>
                </c:pt>
                <c:pt idx="13">
                  <c:v>168179.48717948719</c:v>
                </c:pt>
                <c:pt idx="14">
                  <c:v>158864.6288209607</c:v>
                </c:pt>
                <c:pt idx="15">
                  <c:v>154188.82978723405</c:v>
                </c:pt>
                <c:pt idx="16">
                  <c:v>149810.29810298103</c:v>
                </c:pt>
                <c:pt idx="17">
                  <c:v>154339.88764044945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DF-4281-8440-BADE08699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8144896"/>
        <c:axId val="378145224"/>
      </c:barChart>
      <c:catAx>
        <c:axId val="37814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8145224"/>
        <c:crosses val="autoZero"/>
        <c:auto val="1"/>
        <c:lblAlgn val="ctr"/>
        <c:lblOffset val="100"/>
        <c:noMultiLvlLbl val="0"/>
      </c:catAx>
      <c:valAx>
        <c:axId val="378145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8144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2.5 age_groups.xlsx]Результат запроса!Сводная таблица1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3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4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5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6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'Результат запроса'!$F$2:$F$3</c:f>
              <c:strCache>
                <c:ptCount val="1"/>
                <c:pt idx="0">
                  <c:v>18-25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'Результат запроса'!$E$4:$E$26</c:f>
              <c:multiLvlStrCache>
                <c:ptCount val="19"/>
                <c:lvl>
                  <c:pt idx="0">
                    <c:v>(пусто)</c:v>
                  </c:pt>
                  <c:pt idx="1">
                    <c:v>янв</c:v>
                  </c:pt>
                  <c:pt idx="2">
                    <c:v>фев</c:v>
                  </c:pt>
                  <c:pt idx="3">
                    <c:v>мар</c:v>
                  </c:pt>
                  <c:pt idx="4">
                    <c:v>апр</c:v>
                  </c:pt>
                  <c:pt idx="5">
                    <c:v>май</c:v>
                  </c:pt>
                  <c:pt idx="6">
                    <c:v>июн</c:v>
                  </c:pt>
                  <c:pt idx="7">
                    <c:v>июл</c:v>
                  </c:pt>
                  <c:pt idx="8">
                    <c:v>авг</c:v>
                  </c:pt>
                  <c:pt idx="9">
                    <c:v>сен</c:v>
                  </c:pt>
                  <c:pt idx="10">
                    <c:v>окт</c:v>
                  </c:pt>
                  <c:pt idx="11">
                    <c:v>ноя</c:v>
                  </c:pt>
                  <c:pt idx="12">
                    <c:v>дек</c:v>
                  </c:pt>
                  <c:pt idx="13">
                    <c:v>янв</c:v>
                  </c:pt>
                  <c:pt idx="14">
                    <c:v>фев</c:v>
                  </c:pt>
                  <c:pt idx="15">
                    <c:v>мар</c:v>
                  </c:pt>
                  <c:pt idx="16">
                    <c:v>апр</c:v>
                  </c:pt>
                  <c:pt idx="17">
                    <c:v>май</c:v>
                  </c:pt>
                  <c:pt idx="18">
                    <c:v>июн</c:v>
                  </c:pt>
                </c:lvl>
                <c:lvl>
                  <c:pt idx="0">
                    <c:v>&lt;01.01.2010</c:v>
                  </c:pt>
                  <c:pt idx="1">
                    <c:v>2010</c:v>
                  </c:pt>
                  <c:pt idx="13">
                    <c:v>2011</c:v>
                  </c:pt>
                </c:lvl>
              </c:multiLvlStrCache>
            </c:multiLvlStrRef>
          </c:cat>
          <c:val>
            <c:numRef>
              <c:f>'Результат запроса'!$F$4:$F$26</c:f>
              <c:numCache>
                <c:formatCode>General</c:formatCode>
                <c:ptCount val="19"/>
                <c:pt idx="1">
                  <c:v>17</c:v>
                </c:pt>
                <c:pt idx="2">
                  <c:v>21</c:v>
                </c:pt>
                <c:pt idx="3">
                  <c:v>24</c:v>
                </c:pt>
                <c:pt idx="4">
                  <c:v>18</c:v>
                </c:pt>
                <c:pt idx="5">
                  <c:v>14</c:v>
                </c:pt>
                <c:pt idx="6">
                  <c:v>16</c:v>
                </c:pt>
                <c:pt idx="7">
                  <c:v>20</c:v>
                </c:pt>
                <c:pt idx="8">
                  <c:v>23</c:v>
                </c:pt>
                <c:pt idx="9">
                  <c:v>15</c:v>
                </c:pt>
                <c:pt idx="10">
                  <c:v>24</c:v>
                </c:pt>
                <c:pt idx="11">
                  <c:v>25</c:v>
                </c:pt>
                <c:pt idx="12">
                  <c:v>19</c:v>
                </c:pt>
                <c:pt idx="13">
                  <c:v>77</c:v>
                </c:pt>
                <c:pt idx="14">
                  <c:v>56</c:v>
                </c:pt>
                <c:pt idx="15">
                  <c:v>72</c:v>
                </c:pt>
                <c:pt idx="16">
                  <c:v>133</c:v>
                </c:pt>
                <c:pt idx="17">
                  <c:v>133</c:v>
                </c:pt>
                <c:pt idx="18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F9-42E5-8FA0-3C7B7A8A9809}"/>
            </c:ext>
          </c:extLst>
        </c:ser>
        <c:ser>
          <c:idx val="1"/>
          <c:order val="1"/>
          <c:tx>
            <c:strRef>
              <c:f>'Результат запроса'!$G$2:$G$3</c:f>
              <c:strCache>
                <c:ptCount val="1"/>
                <c:pt idx="0">
                  <c:v>25-35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'Результат запроса'!$E$4:$E$26</c:f>
              <c:multiLvlStrCache>
                <c:ptCount val="19"/>
                <c:lvl>
                  <c:pt idx="0">
                    <c:v>(пусто)</c:v>
                  </c:pt>
                  <c:pt idx="1">
                    <c:v>янв</c:v>
                  </c:pt>
                  <c:pt idx="2">
                    <c:v>фев</c:v>
                  </c:pt>
                  <c:pt idx="3">
                    <c:v>мар</c:v>
                  </c:pt>
                  <c:pt idx="4">
                    <c:v>апр</c:v>
                  </c:pt>
                  <c:pt idx="5">
                    <c:v>май</c:v>
                  </c:pt>
                  <c:pt idx="6">
                    <c:v>июн</c:v>
                  </c:pt>
                  <c:pt idx="7">
                    <c:v>июл</c:v>
                  </c:pt>
                  <c:pt idx="8">
                    <c:v>авг</c:v>
                  </c:pt>
                  <c:pt idx="9">
                    <c:v>сен</c:v>
                  </c:pt>
                  <c:pt idx="10">
                    <c:v>окт</c:v>
                  </c:pt>
                  <c:pt idx="11">
                    <c:v>ноя</c:v>
                  </c:pt>
                  <c:pt idx="12">
                    <c:v>дек</c:v>
                  </c:pt>
                  <c:pt idx="13">
                    <c:v>янв</c:v>
                  </c:pt>
                  <c:pt idx="14">
                    <c:v>фев</c:v>
                  </c:pt>
                  <c:pt idx="15">
                    <c:v>мар</c:v>
                  </c:pt>
                  <c:pt idx="16">
                    <c:v>апр</c:v>
                  </c:pt>
                  <c:pt idx="17">
                    <c:v>май</c:v>
                  </c:pt>
                  <c:pt idx="18">
                    <c:v>июн</c:v>
                  </c:pt>
                </c:lvl>
                <c:lvl>
                  <c:pt idx="0">
                    <c:v>&lt;01.01.2010</c:v>
                  </c:pt>
                  <c:pt idx="1">
                    <c:v>2010</c:v>
                  </c:pt>
                  <c:pt idx="13">
                    <c:v>2011</c:v>
                  </c:pt>
                </c:lvl>
              </c:multiLvlStrCache>
            </c:multiLvlStrRef>
          </c:cat>
          <c:val>
            <c:numRef>
              <c:f>'Результат запроса'!$G$4:$G$26</c:f>
              <c:numCache>
                <c:formatCode>General</c:formatCode>
                <c:ptCount val="19"/>
                <c:pt idx="1">
                  <c:v>20</c:v>
                </c:pt>
                <c:pt idx="2">
                  <c:v>25</c:v>
                </c:pt>
                <c:pt idx="3">
                  <c:v>21</c:v>
                </c:pt>
                <c:pt idx="4">
                  <c:v>22</c:v>
                </c:pt>
                <c:pt idx="5">
                  <c:v>7</c:v>
                </c:pt>
                <c:pt idx="6">
                  <c:v>18</c:v>
                </c:pt>
                <c:pt idx="7">
                  <c:v>19</c:v>
                </c:pt>
                <c:pt idx="8">
                  <c:v>34</c:v>
                </c:pt>
                <c:pt idx="9">
                  <c:v>25</c:v>
                </c:pt>
                <c:pt idx="10">
                  <c:v>22</c:v>
                </c:pt>
                <c:pt idx="11">
                  <c:v>22</c:v>
                </c:pt>
                <c:pt idx="12">
                  <c:v>26</c:v>
                </c:pt>
                <c:pt idx="13">
                  <c:v>54</c:v>
                </c:pt>
                <c:pt idx="14">
                  <c:v>38</c:v>
                </c:pt>
                <c:pt idx="15">
                  <c:v>53</c:v>
                </c:pt>
                <c:pt idx="16">
                  <c:v>116</c:v>
                </c:pt>
                <c:pt idx="17">
                  <c:v>97</c:v>
                </c:pt>
                <c:pt idx="18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F9-42E5-8FA0-3C7B7A8A9809}"/>
            </c:ext>
          </c:extLst>
        </c:ser>
        <c:ser>
          <c:idx val="2"/>
          <c:order val="2"/>
          <c:tx>
            <c:strRef>
              <c:f>'Результат запроса'!$H$2:$H$3</c:f>
              <c:strCache>
                <c:ptCount val="1"/>
                <c:pt idx="0">
                  <c:v>35-45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'Результат запроса'!$E$4:$E$26</c:f>
              <c:multiLvlStrCache>
                <c:ptCount val="19"/>
                <c:lvl>
                  <c:pt idx="0">
                    <c:v>(пусто)</c:v>
                  </c:pt>
                  <c:pt idx="1">
                    <c:v>янв</c:v>
                  </c:pt>
                  <c:pt idx="2">
                    <c:v>фев</c:v>
                  </c:pt>
                  <c:pt idx="3">
                    <c:v>мар</c:v>
                  </c:pt>
                  <c:pt idx="4">
                    <c:v>апр</c:v>
                  </c:pt>
                  <c:pt idx="5">
                    <c:v>май</c:v>
                  </c:pt>
                  <c:pt idx="6">
                    <c:v>июн</c:v>
                  </c:pt>
                  <c:pt idx="7">
                    <c:v>июл</c:v>
                  </c:pt>
                  <c:pt idx="8">
                    <c:v>авг</c:v>
                  </c:pt>
                  <c:pt idx="9">
                    <c:v>сен</c:v>
                  </c:pt>
                  <c:pt idx="10">
                    <c:v>окт</c:v>
                  </c:pt>
                  <c:pt idx="11">
                    <c:v>ноя</c:v>
                  </c:pt>
                  <c:pt idx="12">
                    <c:v>дек</c:v>
                  </c:pt>
                  <c:pt idx="13">
                    <c:v>янв</c:v>
                  </c:pt>
                  <c:pt idx="14">
                    <c:v>фев</c:v>
                  </c:pt>
                  <c:pt idx="15">
                    <c:v>мар</c:v>
                  </c:pt>
                  <c:pt idx="16">
                    <c:v>апр</c:v>
                  </c:pt>
                  <c:pt idx="17">
                    <c:v>май</c:v>
                  </c:pt>
                  <c:pt idx="18">
                    <c:v>июн</c:v>
                  </c:pt>
                </c:lvl>
                <c:lvl>
                  <c:pt idx="0">
                    <c:v>&lt;01.01.2010</c:v>
                  </c:pt>
                  <c:pt idx="1">
                    <c:v>2010</c:v>
                  </c:pt>
                  <c:pt idx="13">
                    <c:v>2011</c:v>
                  </c:pt>
                </c:lvl>
              </c:multiLvlStrCache>
            </c:multiLvlStrRef>
          </c:cat>
          <c:val>
            <c:numRef>
              <c:f>'Результат запроса'!$H$4:$H$26</c:f>
              <c:numCache>
                <c:formatCode>General</c:formatCode>
                <c:ptCount val="19"/>
                <c:pt idx="1">
                  <c:v>16</c:v>
                </c:pt>
                <c:pt idx="2">
                  <c:v>23</c:v>
                </c:pt>
                <c:pt idx="3">
                  <c:v>23</c:v>
                </c:pt>
                <c:pt idx="4">
                  <c:v>53</c:v>
                </c:pt>
                <c:pt idx="5">
                  <c:v>20</c:v>
                </c:pt>
                <c:pt idx="6">
                  <c:v>19</c:v>
                </c:pt>
                <c:pt idx="7">
                  <c:v>42</c:v>
                </c:pt>
                <c:pt idx="8">
                  <c:v>53</c:v>
                </c:pt>
                <c:pt idx="9">
                  <c:v>36</c:v>
                </c:pt>
                <c:pt idx="10">
                  <c:v>37</c:v>
                </c:pt>
                <c:pt idx="11">
                  <c:v>36</c:v>
                </c:pt>
                <c:pt idx="12">
                  <c:v>57</c:v>
                </c:pt>
                <c:pt idx="13">
                  <c:v>19</c:v>
                </c:pt>
                <c:pt idx="14">
                  <c:v>20</c:v>
                </c:pt>
                <c:pt idx="15">
                  <c:v>25</c:v>
                </c:pt>
                <c:pt idx="16">
                  <c:v>25</c:v>
                </c:pt>
                <c:pt idx="17">
                  <c:v>24</c:v>
                </c:pt>
                <c:pt idx="18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F9-42E5-8FA0-3C7B7A8A9809}"/>
            </c:ext>
          </c:extLst>
        </c:ser>
        <c:ser>
          <c:idx val="3"/>
          <c:order val="3"/>
          <c:tx>
            <c:strRef>
              <c:f>'Результат запроса'!$I$2:$I$3</c:f>
              <c:strCache>
                <c:ptCount val="1"/>
                <c:pt idx="0">
                  <c:v>45-60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'Результат запроса'!$E$4:$E$26</c:f>
              <c:multiLvlStrCache>
                <c:ptCount val="19"/>
                <c:lvl>
                  <c:pt idx="0">
                    <c:v>(пусто)</c:v>
                  </c:pt>
                  <c:pt idx="1">
                    <c:v>янв</c:v>
                  </c:pt>
                  <c:pt idx="2">
                    <c:v>фев</c:v>
                  </c:pt>
                  <c:pt idx="3">
                    <c:v>мар</c:v>
                  </c:pt>
                  <c:pt idx="4">
                    <c:v>апр</c:v>
                  </c:pt>
                  <c:pt idx="5">
                    <c:v>май</c:v>
                  </c:pt>
                  <c:pt idx="6">
                    <c:v>июн</c:v>
                  </c:pt>
                  <c:pt idx="7">
                    <c:v>июл</c:v>
                  </c:pt>
                  <c:pt idx="8">
                    <c:v>авг</c:v>
                  </c:pt>
                  <c:pt idx="9">
                    <c:v>сен</c:v>
                  </c:pt>
                  <c:pt idx="10">
                    <c:v>окт</c:v>
                  </c:pt>
                  <c:pt idx="11">
                    <c:v>ноя</c:v>
                  </c:pt>
                  <c:pt idx="12">
                    <c:v>дек</c:v>
                  </c:pt>
                  <c:pt idx="13">
                    <c:v>янв</c:v>
                  </c:pt>
                  <c:pt idx="14">
                    <c:v>фев</c:v>
                  </c:pt>
                  <c:pt idx="15">
                    <c:v>мар</c:v>
                  </c:pt>
                  <c:pt idx="16">
                    <c:v>апр</c:v>
                  </c:pt>
                  <c:pt idx="17">
                    <c:v>май</c:v>
                  </c:pt>
                  <c:pt idx="18">
                    <c:v>июн</c:v>
                  </c:pt>
                </c:lvl>
                <c:lvl>
                  <c:pt idx="0">
                    <c:v>&lt;01.01.2010</c:v>
                  </c:pt>
                  <c:pt idx="1">
                    <c:v>2010</c:v>
                  </c:pt>
                  <c:pt idx="13">
                    <c:v>2011</c:v>
                  </c:pt>
                </c:lvl>
              </c:multiLvlStrCache>
            </c:multiLvlStrRef>
          </c:cat>
          <c:val>
            <c:numRef>
              <c:f>'Результат запроса'!$I$4:$I$26</c:f>
              <c:numCache>
                <c:formatCode>General</c:formatCode>
                <c:ptCount val="19"/>
                <c:pt idx="1">
                  <c:v>15</c:v>
                </c:pt>
                <c:pt idx="2">
                  <c:v>34</c:v>
                </c:pt>
                <c:pt idx="3">
                  <c:v>46</c:v>
                </c:pt>
                <c:pt idx="4">
                  <c:v>41</c:v>
                </c:pt>
                <c:pt idx="5">
                  <c:v>23</c:v>
                </c:pt>
                <c:pt idx="6">
                  <c:v>25</c:v>
                </c:pt>
                <c:pt idx="7">
                  <c:v>47</c:v>
                </c:pt>
                <c:pt idx="8">
                  <c:v>40</c:v>
                </c:pt>
                <c:pt idx="9">
                  <c:v>55</c:v>
                </c:pt>
                <c:pt idx="10">
                  <c:v>45</c:v>
                </c:pt>
                <c:pt idx="11">
                  <c:v>48</c:v>
                </c:pt>
                <c:pt idx="12">
                  <c:v>39</c:v>
                </c:pt>
                <c:pt idx="13">
                  <c:v>33</c:v>
                </c:pt>
                <c:pt idx="14">
                  <c:v>27</c:v>
                </c:pt>
                <c:pt idx="15">
                  <c:v>43</c:v>
                </c:pt>
                <c:pt idx="16">
                  <c:v>43</c:v>
                </c:pt>
                <c:pt idx="17">
                  <c:v>48</c:v>
                </c:pt>
                <c:pt idx="18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9F9-42E5-8FA0-3C7B7A8A9809}"/>
            </c:ext>
          </c:extLst>
        </c:ser>
        <c:ser>
          <c:idx val="4"/>
          <c:order val="4"/>
          <c:tx>
            <c:strRef>
              <c:f>'Результат запроса'!$J$2:$J$3</c:f>
              <c:strCache>
                <c:ptCount val="1"/>
                <c:pt idx="0">
                  <c:v>60+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'Результат запроса'!$E$4:$E$26</c:f>
              <c:multiLvlStrCache>
                <c:ptCount val="19"/>
                <c:lvl>
                  <c:pt idx="0">
                    <c:v>(пусто)</c:v>
                  </c:pt>
                  <c:pt idx="1">
                    <c:v>янв</c:v>
                  </c:pt>
                  <c:pt idx="2">
                    <c:v>фев</c:v>
                  </c:pt>
                  <c:pt idx="3">
                    <c:v>мар</c:v>
                  </c:pt>
                  <c:pt idx="4">
                    <c:v>апр</c:v>
                  </c:pt>
                  <c:pt idx="5">
                    <c:v>май</c:v>
                  </c:pt>
                  <c:pt idx="6">
                    <c:v>июн</c:v>
                  </c:pt>
                  <c:pt idx="7">
                    <c:v>июл</c:v>
                  </c:pt>
                  <c:pt idx="8">
                    <c:v>авг</c:v>
                  </c:pt>
                  <c:pt idx="9">
                    <c:v>сен</c:v>
                  </c:pt>
                  <c:pt idx="10">
                    <c:v>окт</c:v>
                  </c:pt>
                  <c:pt idx="11">
                    <c:v>ноя</c:v>
                  </c:pt>
                  <c:pt idx="12">
                    <c:v>дек</c:v>
                  </c:pt>
                  <c:pt idx="13">
                    <c:v>янв</c:v>
                  </c:pt>
                  <c:pt idx="14">
                    <c:v>фев</c:v>
                  </c:pt>
                  <c:pt idx="15">
                    <c:v>мар</c:v>
                  </c:pt>
                  <c:pt idx="16">
                    <c:v>апр</c:v>
                  </c:pt>
                  <c:pt idx="17">
                    <c:v>май</c:v>
                  </c:pt>
                  <c:pt idx="18">
                    <c:v>июн</c:v>
                  </c:pt>
                </c:lvl>
                <c:lvl>
                  <c:pt idx="0">
                    <c:v>&lt;01.01.2010</c:v>
                  </c:pt>
                  <c:pt idx="1">
                    <c:v>2010</c:v>
                  </c:pt>
                  <c:pt idx="13">
                    <c:v>2011</c:v>
                  </c:pt>
                </c:lvl>
              </c:multiLvlStrCache>
            </c:multiLvlStrRef>
          </c:cat>
          <c:val>
            <c:numRef>
              <c:f>'Результат запроса'!$J$4:$J$26</c:f>
              <c:numCache>
                <c:formatCode>General</c:formatCode>
                <c:ptCount val="19"/>
                <c:pt idx="1">
                  <c:v>31</c:v>
                </c:pt>
                <c:pt idx="2">
                  <c:v>44</c:v>
                </c:pt>
                <c:pt idx="3">
                  <c:v>35</c:v>
                </c:pt>
                <c:pt idx="4">
                  <c:v>47</c:v>
                </c:pt>
                <c:pt idx="5">
                  <c:v>24</c:v>
                </c:pt>
                <c:pt idx="6">
                  <c:v>22</c:v>
                </c:pt>
                <c:pt idx="7">
                  <c:v>57</c:v>
                </c:pt>
                <c:pt idx="8">
                  <c:v>59</c:v>
                </c:pt>
                <c:pt idx="9">
                  <c:v>46</c:v>
                </c:pt>
                <c:pt idx="10">
                  <c:v>59</c:v>
                </c:pt>
                <c:pt idx="11">
                  <c:v>37</c:v>
                </c:pt>
                <c:pt idx="12">
                  <c:v>57</c:v>
                </c:pt>
                <c:pt idx="13">
                  <c:v>39</c:v>
                </c:pt>
                <c:pt idx="14">
                  <c:v>54</c:v>
                </c:pt>
                <c:pt idx="15">
                  <c:v>36</c:v>
                </c:pt>
                <c:pt idx="16">
                  <c:v>59</c:v>
                </c:pt>
                <c:pt idx="17">
                  <c:v>67</c:v>
                </c:pt>
                <c:pt idx="18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F9-42E5-8FA0-3C7B7A8A9809}"/>
            </c:ext>
          </c:extLst>
        </c:ser>
        <c:ser>
          <c:idx val="5"/>
          <c:order val="5"/>
          <c:tx>
            <c:strRef>
              <c:f>'Результат запроса'!$K$2:$K$3</c:f>
              <c:strCache>
                <c:ptCount val="1"/>
                <c:pt idx="0">
                  <c:v>(пусто)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'Результат запроса'!$E$4:$E$26</c:f>
              <c:multiLvlStrCache>
                <c:ptCount val="19"/>
                <c:lvl>
                  <c:pt idx="0">
                    <c:v>(пусто)</c:v>
                  </c:pt>
                  <c:pt idx="1">
                    <c:v>янв</c:v>
                  </c:pt>
                  <c:pt idx="2">
                    <c:v>фев</c:v>
                  </c:pt>
                  <c:pt idx="3">
                    <c:v>мар</c:v>
                  </c:pt>
                  <c:pt idx="4">
                    <c:v>апр</c:v>
                  </c:pt>
                  <c:pt idx="5">
                    <c:v>май</c:v>
                  </c:pt>
                  <c:pt idx="6">
                    <c:v>июн</c:v>
                  </c:pt>
                  <c:pt idx="7">
                    <c:v>июл</c:v>
                  </c:pt>
                  <c:pt idx="8">
                    <c:v>авг</c:v>
                  </c:pt>
                  <c:pt idx="9">
                    <c:v>сен</c:v>
                  </c:pt>
                  <c:pt idx="10">
                    <c:v>окт</c:v>
                  </c:pt>
                  <c:pt idx="11">
                    <c:v>ноя</c:v>
                  </c:pt>
                  <c:pt idx="12">
                    <c:v>дек</c:v>
                  </c:pt>
                  <c:pt idx="13">
                    <c:v>янв</c:v>
                  </c:pt>
                  <c:pt idx="14">
                    <c:v>фев</c:v>
                  </c:pt>
                  <c:pt idx="15">
                    <c:v>мар</c:v>
                  </c:pt>
                  <c:pt idx="16">
                    <c:v>апр</c:v>
                  </c:pt>
                  <c:pt idx="17">
                    <c:v>май</c:v>
                  </c:pt>
                  <c:pt idx="18">
                    <c:v>июн</c:v>
                  </c:pt>
                </c:lvl>
                <c:lvl>
                  <c:pt idx="0">
                    <c:v>&lt;01.01.2010</c:v>
                  </c:pt>
                  <c:pt idx="1">
                    <c:v>2010</c:v>
                  </c:pt>
                  <c:pt idx="13">
                    <c:v>2011</c:v>
                  </c:pt>
                </c:lvl>
              </c:multiLvlStrCache>
            </c:multiLvlStrRef>
          </c:cat>
          <c:val>
            <c:numRef>
              <c:f>'Результат запроса'!$K$4:$K$26</c:f>
              <c:numCache>
                <c:formatCode>General</c:formatCode>
                <c:ptCount val="19"/>
              </c:numCache>
            </c:numRef>
          </c:val>
          <c:extLst>
            <c:ext xmlns:c16="http://schemas.microsoft.com/office/drawing/2014/chart" uri="{C3380CC4-5D6E-409C-BE32-E72D297353CC}">
              <c16:uniqueId val="{00000005-19F9-42E5-8FA0-3C7B7A8A98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4668400"/>
        <c:axId val="724661840"/>
      </c:barChart>
      <c:catAx>
        <c:axId val="724668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4661840"/>
        <c:crosses val="autoZero"/>
        <c:auto val="1"/>
        <c:lblAlgn val="ctr"/>
        <c:lblOffset val="100"/>
        <c:noMultiLvlLbl val="0"/>
      </c:catAx>
      <c:valAx>
        <c:axId val="724661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4668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Доля выдаваемых кредитов клиентам без высшего образования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'Результат запроса'!$C$1</c:f>
              <c:strCache>
                <c:ptCount val="1"/>
                <c:pt idx="0">
                  <c:v>percent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запроса'!$A$2:$A$19</c:f>
              <c:numCache>
                <c:formatCode>m/d/yyyy\ h:mm</c:formatCode>
                <c:ptCount val="18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</c:numCache>
            </c:numRef>
          </c:cat>
          <c:val>
            <c:numRef>
              <c:f>'Результат запроса'!$C$2:$C$19</c:f>
              <c:numCache>
                <c:formatCode>General</c:formatCode>
                <c:ptCount val="18"/>
                <c:pt idx="0">
                  <c:v>73.73737373737373</c:v>
                </c:pt>
                <c:pt idx="1">
                  <c:v>76.19047619047619</c:v>
                </c:pt>
                <c:pt idx="2">
                  <c:v>77.181208053691279</c:v>
                </c:pt>
                <c:pt idx="3">
                  <c:v>70.718232044198885</c:v>
                </c:pt>
                <c:pt idx="4">
                  <c:v>76.13636363636364</c:v>
                </c:pt>
                <c:pt idx="5">
                  <c:v>81</c:v>
                </c:pt>
                <c:pt idx="6">
                  <c:v>81.621621621621614</c:v>
                </c:pt>
                <c:pt idx="7">
                  <c:v>78.94736842105263</c:v>
                </c:pt>
                <c:pt idx="8">
                  <c:v>71.751412429378533</c:v>
                </c:pt>
                <c:pt idx="9">
                  <c:v>74.331550802139034</c:v>
                </c:pt>
                <c:pt idx="10">
                  <c:v>82.142857142857139</c:v>
                </c:pt>
                <c:pt idx="11">
                  <c:v>76.26262626262627</c:v>
                </c:pt>
                <c:pt idx="12">
                  <c:v>86.936936936936931</c:v>
                </c:pt>
                <c:pt idx="13">
                  <c:v>79.487179487179489</c:v>
                </c:pt>
                <c:pt idx="14">
                  <c:v>82.969432314410483</c:v>
                </c:pt>
                <c:pt idx="15">
                  <c:v>81.648936170212778</c:v>
                </c:pt>
                <c:pt idx="16">
                  <c:v>80.758807588075882</c:v>
                </c:pt>
                <c:pt idx="17">
                  <c:v>84.831460674157299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6B-4E5C-902C-4963D3FBBE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5421384"/>
        <c:axId val="755422040"/>
      </c:lineChart>
      <c:dateAx>
        <c:axId val="755421384"/>
        <c:scaling>
          <c:orientation val="minMax"/>
        </c:scaling>
        <c:delete val="0"/>
        <c:axPos val="b"/>
        <c:numFmt formatCode="m/d/yyyy\ h: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5422040"/>
        <c:crosses val="autoZero"/>
        <c:auto val="1"/>
        <c:lblOffset val="100"/>
        <c:baseTimeUnit val="months"/>
      </c:dateAx>
      <c:valAx>
        <c:axId val="755422040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5421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Соотношение объемов кредитов и суммы средств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'Результат запроса'!$B$1</c:f>
              <c:strCache>
                <c:ptCount val="1"/>
                <c:pt idx="0">
                  <c:v>Объем кредитов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запроса'!$A$2:$A$19</c:f>
              <c:numCache>
                <c:formatCode>m/d/yyyy</c:formatCode>
                <c:ptCount val="18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</c:numCache>
            </c:numRef>
          </c:cat>
          <c:val>
            <c:numRef>
              <c:f>'Результат запроса'!$B$2:$B$19</c:f>
              <c:numCache>
                <c:formatCode>General</c:formatCode>
                <c:ptCount val="18"/>
                <c:pt idx="0">
                  <c:v>17570000</c:v>
                </c:pt>
                <c:pt idx="1">
                  <c:v>22395000</c:v>
                </c:pt>
                <c:pt idx="2">
                  <c:v>24105000</c:v>
                </c:pt>
                <c:pt idx="3">
                  <c:v>28075000</c:v>
                </c:pt>
                <c:pt idx="4">
                  <c:v>14465000</c:v>
                </c:pt>
                <c:pt idx="5">
                  <c:v>16550000</c:v>
                </c:pt>
                <c:pt idx="6">
                  <c:v>29035000</c:v>
                </c:pt>
                <c:pt idx="7">
                  <c:v>34625000</c:v>
                </c:pt>
                <c:pt idx="8">
                  <c:v>28705000</c:v>
                </c:pt>
                <c:pt idx="9">
                  <c:v>29005000</c:v>
                </c:pt>
                <c:pt idx="10">
                  <c:v>26375000</c:v>
                </c:pt>
                <c:pt idx="11">
                  <c:v>29910000</c:v>
                </c:pt>
                <c:pt idx="12">
                  <c:v>37235000</c:v>
                </c:pt>
                <c:pt idx="13">
                  <c:v>32795000</c:v>
                </c:pt>
                <c:pt idx="14">
                  <c:v>36380000</c:v>
                </c:pt>
                <c:pt idx="15">
                  <c:v>57975000</c:v>
                </c:pt>
                <c:pt idx="16">
                  <c:v>55280000</c:v>
                </c:pt>
                <c:pt idx="17">
                  <c:v>54945000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AF-4B7F-BCAC-CEBABB019832}"/>
            </c:ext>
          </c:extLst>
        </c:ser>
        <c:ser>
          <c:idx val="1"/>
          <c:order val="1"/>
          <c:tx>
            <c:strRef>
              <c:f>'Результат запроса'!$C$1</c:f>
              <c:strCache>
                <c:ptCount val="1"/>
                <c:pt idx="0">
                  <c:v>Объем средств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запроса'!$A$2:$A$19</c:f>
              <c:numCache>
                <c:formatCode>m/d/yyyy</c:formatCode>
                <c:ptCount val="18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</c:numCache>
            </c:numRef>
          </c:cat>
          <c:val>
            <c:numRef>
              <c:f>'Результат запроса'!$C$2:$C$19</c:f>
              <c:numCache>
                <c:formatCode>General</c:formatCode>
                <c:ptCount val="18"/>
                <c:pt idx="0">
                  <c:v>10980408</c:v>
                </c:pt>
                <c:pt idx="1">
                  <c:v>9930131</c:v>
                </c:pt>
                <c:pt idx="2">
                  <c:v>15112483</c:v>
                </c:pt>
                <c:pt idx="3">
                  <c:v>20569184</c:v>
                </c:pt>
                <c:pt idx="4">
                  <c:v>7007958</c:v>
                </c:pt>
                <c:pt idx="5">
                  <c:v>10420724</c:v>
                </c:pt>
                <c:pt idx="6">
                  <c:v>16830214</c:v>
                </c:pt>
                <c:pt idx="7">
                  <c:v>17879583</c:v>
                </c:pt>
                <c:pt idx="8">
                  <c:v>16473116</c:v>
                </c:pt>
                <c:pt idx="9">
                  <c:v>16617708</c:v>
                </c:pt>
                <c:pt idx="10">
                  <c:v>14156789</c:v>
                </c:pt>
                <c:pt idx="11">
                  <c:v>15731021</c:v>
                </c:pt>
                <c:pt idx="12">
                  <c:v>24910549</c:v>
                </c:pt>
                <c:pt idx="13">
                  <c:v>30657114</c:v>
                </c:pt>
                <c:pt idx="14">
                  <c:v>34481184</c:v>
                </c:pt>
                <c:pt idx="15">
                  <c:v>44128132</c:v>
                </c:pt>
                <c:pt idx="16">
                  <c:v>49364530</c:v>
                </c:pt>
                <c:pt idx="17">
                  <c:v>44026375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AF-4B7F-BCAC-CEBABB019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239552"/>
        <c:axId val="490235288"/>
      </c:lineChart>
      <c:lineChart>
        <c:grouping val="standard"/>
        <c:varyColors val="0"/>
        <c:ser>
          <c:idx val="2"/>
          <c:order val="2"/>
          <c:tx>
            <c:strRef>
              <c:f>'Результат запроса'!$D$1</c:f>
              <c:strCache>
                <c:ptCount val="1"/>
                <c:pt idx="0">
                  <c:v>Отношение кредита к сумме средств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запроса'!$A$2:$A$19</c:f>
              <c:numCache>
                <c:formatCode>m/d/yyyy</c:formatCode>
                <c:ptCount val="18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</c:numCache>
            </c:numRef>
          </c:cat>
          <c:val>
            <c:numRef>
              <c:f>'Результат запроса'!$D$2:$D$19</c:f>
              <c:numCache>
                <c:formatCode>General</c:formatCode>
                <c:ptCount val="18"/>
                <c:pt idx="0">
                  <c:v>1.6001226912515454</c:v>
                </c:pt>
                <c:pt idx="1">
                  <c:v>2.2552572569284335</c:v>
                </c:pt>
                <c:pt idx="2">
                  <c:v>1.5950390150976514</c:v>
                </c:pt>
                <c:pt idx="3">
                  <c:v>1.3649058708405739</c:v>
                </c:pt>
                <c:pt idx="4">
                  <c:v>2.0640820050576787</c:v>
                </c:pt>
                <c:pt idx="5">
                  <c:v>1.5881813969931455</c:v>
                </c:pt>
                <c:pt idx="6">
                  <c:v>1.725171171323193</c:v>
                </c:pt>
                <c:pt idx="7">
                  <c:v>1.9365664176843498</c:v>
                </c:pt>
                <c:pt idx="8">
                  <c:v>1.742536141917534</c:v>
                </c:pt>
                <c:pt idx="9">
                  <c:v>1.7454272273889997</c:v>
                </c:pt>
                <c:pt idx="10">
                  <c:v>1.8630637215826273</c:v>
                </c:pt>
                <c:pt idx="11">
                  <c:v>1.9013387624363352</c:v>
                </c:pt>
                <c:pt idx="12">
                  <c:v>1.4947482690967591</c:v>
                </c:pt>
                <c:pt idx="13">
                  <c:v>1.0697353964890499</c:v>
                </c:pt>
                <c:pt idx="14">
                  <c:v>1.0550681786333092</c:v>
                </c:pt>
                <c:pt idx="15">
                  <c:v>1.3137877669510234</c:v>
                </c:pt>
                <c:pt idx="16">
                  <c:v>1.1198323978775855</c:v>
                </c:pt>
                <c:pt idx="17">
                  <c:v>1.2480019079472249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AF-4B7F-BCAC-CEBABB019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231352"/>
        <c:axId val="490203472"/>
      </c:lineChart>
      <c:dateAx>
        <c:axId val="4902395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0235288"/>
        <c:crosses val="autoZero"/>
        <c:auto val="1"/>
        <c:lblOffset val="100"/>
        <c:baseTimeUnit val="months"/>
      </c:dateAx>
      <c:valAx>
        <c:axId val="490235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/>
                  <a:t>Объем кредитов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0239552"/>
        <c:crosses val="autoZero"/>
        <c:crossBetween val="between"/>
      </c:valAx>
      <c:valAx>
        <c:axId val="4902034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="0" i="0" baseline="0">
                    <a:effectLst/>
                  </a:rPr>
                  <a:t>Соотношение объемов кредитов и суммы средств </a:t>
                </a:r>
                <a:endParaRPr lang="ru-RU" sz="80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0231352"/>
        <c:crosses val="max"/>
        <c:crossBetween val="between"/>
      </c:valAx>
      <c:dateAx>
        <c:axId val="4902313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9020347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3.4-5.xlsx]Задача 5!Сводная таблица4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ru-RU"/>
              <a:t>Динамика доли выданных кредитов</a:t>
            </a:r>
            <a:r>
              <a:rPr lang="ru-RU" baseline="0"/>
              <a:t> по типам</a:t>
            </a:r>
            <a:endParaRPr lang="ru-RU"/>
          </a:p>
        </c:rich>
      </c:tx>
      <c:overlay val="0"/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'Задача 5'!$B$7:$B$8</c:f>
              <c:strCache>
                <c:ptCount val="1"/>
                <c:pt idx="0">
                  <c:v>Автокредит</c:v>
                </c:pt>
              </c:strCache>
            </c:strRef>
          </c:tx>
          <c:spPr>
            <a:effectLst/>
          </c:spPr>
          <c:marker>
            <c:symbol val="none"/>
          </c:marker>
          <c:cat>
            <c:multiLvlStrRef>
              <c:f>'Задача 5'!$A$9:$A$29</c:f>
              <c:multiLvlStrCache>
                <c:ptCount val="1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</c:lvl>
                <c:lvl>
                  <c:pt idx="0">
                    <c:v>2010</c:v>
                  </c:pt>
                  <c:pt idx="12">
                    <c:v>2011</c:v>
                  </c:pt>
                </c:lvl>
              </c:multiLvlStrCache>
            </c:multiLvlStrRef>
          </c:cat>
          <c:val>
            <c:numRef>
              <c:f>'Задача 5'!$B$9:$B$29</c:f>
              <c:numCache>
                <c:formatCode>0.00%</c:formatCode>
                <c:ptCount val="18"/>
                <c:pt idx="0">
                  <c:v>0.3383608423449061</c:v>
                </c:pt>
                <c:pt idx="1">
                  <c:v>0.38088859120339363</c:v>
                </c:pt>
                <c:pt idx="2">
                  <c:v>0.37066998548019081</c:v>
                </c:pt>
                <c:pt idx="3">
                  <c:v>0.29884238646482636</c:v>
                </c:pt>
                <c:pt idx="4">
                  <c:v>0.41479433114414105</c:v>
                </c:pt>
                <c:pt idx="5">
                  <c:v>0.34471299093655589</c:v>
                </c:pt>
                <c:pt idx="6">
                  <c:v>0.38281384535904944</c:v>
                </c:pt>
                <c:pt idx="7">
                  <c:v>0.30628158844765341</c:v>
                </c:pt>
                <c:pt idx="8">
                  <c:v>0.22766068629158684</c:v>
                </c:pt>
                <c:pt idx="9">
                  <c:v>0.44061368729529393</c:v>
                </c:pt>
                <c:pt idx="10">
                  <c:v>0.32284360189573458</c:v>
                </c:pt>
                <c:pt idx="11">
                  <c:v>0.28535606820461384</c:v>
                </c:pt>
                <c:pt idx="12">
                  <c:v>0.44058009936887338</c:v>
                </c:pt>
                <c:pt idx="13">
                  <c:v>0.42811404177466078</c:v>
                </c:pt>
                <c:pt idx="14">
                  <c:v>0.37987905442550851</c:v>
                </c:pt>
                <c:pt idx="15">
                  <c:v>0.4204398447606727</c:v>
                </c:pt>
                <c:pt idx="16">
                  <c:v>0.41913892908827788</c:v>
                </c:pt>
                <c:pt idx="17">
                  <c:v>0.40995540995540997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83-400D-9BAB-1D80609DA2D2}"/>
            </c:ext>
          </c:extLst>
        </c:ser>
        <c:ser>
          <c:idx val="1"/>
          <c:order val="1"/>
          <c:tx>
            <c:strRef>
              <c:f>'Задача 5'!$C$7:$C$8</c:f>
              <c:strCache>
                <c:ptCount val="1"/>
                <c:pt idx="0">
                  <c:v>Ипотека</c:v>
                </c:pt>
              </c:strCache>
            </c:strRef>
          </c:tx>
          <c:spPr>
            <a:effectLst/>
          </c:spPr>
          <c:marker>
            <c:symbol val="none"/>
          </c:marker>
          <c:cat>
            <c:multiLvlStrRef>
              <c:f>'Задача 5'!$A$9:$A$29</c:f>
              <c:multiLvlStrCache>
                <c:ptCount val="1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</c:lvl>
                <c:lvl>
                  <c:pt idx="0">
                    <c:v>2010</c:v>
                  </c:pt>
                  <c:pt idx="12">
                    <c:v>2011</c:v>
                  </c:pt>
                </c:lvl>
              </c:multiLvlStrCache>
            </c:multiLvlStrRef>
          </c:cat>
          <c:val>
            <c:numRef>
              <c:f>'Задача 5'!$C$9:$C$29</c:f>
              <c:numCache>
                <c:formatCode>0.00%</c:formatCode>
                <c:ptCount val="18"/>
                <c:pt idx="0">
                  <c:v>0.28343767785998863</c:v>
                </c:pt>
                <c:pt idx="1">
                  <c:v>0.3201607501674481</c:v>
                </c:pt>
                <c:pt idx="2">
                  <c:v>0.31922837585563163</c:v>
                </c:pt>
                <c:pt idx="3">
                  <c:v>0.37560106856634018</c:v>
                </c:pt>
                <c:pt idx="4">
                  <c:v>0.24714828897338403</c:v>
                </c:pt>
                <c:pt idx="5">
                  <c:v>0.35045317220543809</c:v>
                </c:pt>
                <c:pt idx="6">
                  <c:v>0.32960220423626657</c:v>
                </c:pt>
                <c:pt idx="7">
                  <c:v>0.29241877256317689</c:v>
                </c:pt>
                <c:pt idx="8">
                  <c:v>0.46211461417871452</c:v>
                </c:pt>
                <c:pt idx="9">
                  <c:v>0.28098603689019136</c:v>
                </c:pt>
                <c:pt idx="10">
                  <c:v>0.355260663507109</c:v>
                </c:pt>
                <c:pt idx="11">
                  <c:v>0.37479103978602474</c:v>
                </c:pt>
                <c:pt idx="12">
                  <c:v>0.27004162750100713</c:v>
                </c:pt>
                <c:pt idx="13">
                  <c:v>0.31056563500533618</c:v>
                </c:pt>
                <c:pt idx="14">
                  <c:v>0.34895547003848271</c:v>
                </c:pt>
                <c:pt idx="15">
                  <c:v>0.26640793445450628</c:v>
                </c:pt>
                <c:pt idx="16">
                  <c:v>0.28699348769898697</c:v>
                </c:pt>
                <c:pt idx="17">
                  <c:v>0.22677222677222678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83-400D-9BAB-1D80609DA2D2}"/>
            </c:ext>
          </c:extLst>
        </c:ser>
        <c:ser>
          <c:idx val="2"/>
          <c:order val="2"/>
          <c:tx>
            <c:strRef>
              <c:f>'Задача 5'!$D$7:$D$8</c:f>
              <c:strCache>
                <c:ptCount val="1"/>
                <c:pt idx="0">
                  <c:v>Потребительский</c:v>
                </c:pt>
              </c:strCache>
            </c:strRef>
          </c:tx>
          <c:spPr>
            <a:effectLst/>
          </c:spPr>
          <c:marker>
            <c:symbol val="none"/>
          </c:marker>
          <c:cat>
            <c:multiLvlStrRef>
              <c:f>'Задача 5'!$A$9:$A$29</c:f>
              <c:multiLvlStrCache>
                <c:ptCount val="1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</c:lvl>
                <c:lvl>
                  <c:pt idx="0">
                    <c:v>2010</c:v>
                  </c:pt>
                  <c:pt idx="12">
                    <c:v>2011</c:v>
                  </c:pt>
                </c:lvl>
              </c:multiLvlStrCache>
            </c:multiLvlStrRef>
          </c:cat>
          <c:val>
            <c:numRef>
              <c:f>'Задача 5'!$D$9:$D$29</c:f>
              <c:numCache>
                <c:formatCode>0.00%</c:formatCode>
                <c:ptCount val="18"/>
                <c:pt idx="0">
                  <c:v>0.37820147979510527</c:v>
                </c:pt>
                <c:pt idx="1">
                  <c:v>0.29895065862915832</c:v>
                </c:pt>
                <c:pt idx="2">
                  <c:v>0.31010163866417756</c:v>
                </c:pt>
                <c:pt idx="3">
                  <c:v>0.32555654496883346</c:v>
                </c:pt>
                <c:pt idx="4">
                  <c:v>0.33805737988247492</c:v>
                </c:pt>
                <c:pt idx="5">
                  <c:v>0.30483383685800602</c:v>
                </c:pt>
                <c:pt idx="6">
                  <c:v>0.28758395040468399</c:v>
                </c:pt>
                <c:pt idx="7">
                  <c:v>0.40129963898916965</c:v>
                </c:pt>
                <c:pt idx="8">
                  <c:v>0.31022469952969867</c:v>
                </c:pt>
                <c:pt idx="9">
                  <c:v>0.27840027581451476</c:v>
                </c:pt>
                <c:pt idx="10">
                  <c:v>0.32189573459715642</c:v>
                </c:pt>
                <c:pt idx="11">
                  <c:v>0.33985289200936142</c:v>
                </c:pt>
                <c:pt idx="12">
                  <c:v>0.28937827313011949</c:v>
                </c:pt>
                <c:pt idx="13">
                  <c:v>0.26132032322000304</c:v>
                </c:pt>
                <c:pt idx="14">
                  <c:v>0.27116547553600878</c:v>
                </c:pt>
                <c:pt idx="15">
                  <c:v>0.31315222078482102</c:v>
                </c:pt>
                <c:pt idx="16">
                  <c:v>0.29386758321273515</c:v>
                </c:pt>
                <c:pt idx="17">
                  <c:v>0.36327236327236329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83-400D-9BAB-1D80609DA2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7365072"/>
        <c:axId val="527360152"/>
      </c:lineChart>
      <c:catAx>
        <c:axId val="52736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7360152"/>
        <c:crosses val="autoZero"/>
        <c:auto val="1"/>
        <c:lblAlgn val="ctr"/>
        <c:lblOffset val="100"/>
        <c:noMultiLvlLbl val="0"/>
      </c:catAx>
      <c:valAx>
        <c:axId val="527360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7365072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3.4-5.xlsx]Задача 5!Сводная таблица5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Объем</a:t>
            </a:r>
            <a:r>
              <a:rPr lang="ru-RU" baseline="0"/>
              <a:t> выданных кредитов по месяцам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'Задача 5'!$B$32:$B$33</c:f>
              <c:strCache>
                <c:ptCount val="1"/>
                <c:pt idx="0">
                  <c:v>Автокредит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'Задача 5'!$A$34:$A$54</c:f>
              <c:multiLvlStrCache>
                <c:ptCount val="1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</c:lvl>
                <c:lvl>
                  <c:pt idx="0">
                    <c:v>2010</c:v>
                  </c:pt>
                  <c:pt idx="12">
                    <c:v>2011</c:v>
                  </c:pt>
                </c:lvl>
              </c:multiLvlStrCache>
            </c:multiLvlStrRef>
          </c:cat>
          <c:val>
            <c:numRef>
              <c:f>'Задача 5'!$B$34:$B$54</c:f>
              <c:numCache>
                <c:formatCode>General</c:formatCode>
                <c:ptCount val="18"/>
                <c:pt idx="0">
                  <c:v>5945000</c:v>
                </c:pt>
                <c:pt idx="1">
                  <c:v>8530000</c:v>
                </c:pt>
                <c:pt idx="2">
                  <c:v>8935000</c:v>
                </c:pt>
                <c:pt idx="3">
                  <c:v>8390000</c:v>
                </c:pt>
                <c:pt idx="4">
                  <c:v>6000000</c:v>
                </c:pt>
                <c:pt idx="5">
                  <c:v>5705000</c:v>
                </c:pt>
                <c:pt idx="6">
                  <c:v>11115000</c:v>
                </c:pt>
                <c:pt idx="7">
                  <c:v>10605000</c:v>
                </c:pt>
                <c:pt idx="8">
                  <c:v>6535000</c:v>
                </c:pt>
                <c:pt idx="9">
                  <c:v>12780000</c:v>
                </c:pt>
                <c:pt idx="10">
                  <c:v>8515000</c:v>
                </c:pt>
                <c:pt idx="11">
                  <c:v>8535000</c:v>
                </c:pt>
                <c:pt idx="12">
                  <c:v>16405000</c:v>
                </c:pt>
                <c:pt idx="13">
                  <c:v>14040000</c:v>
                </c:pt>
                <c:pt idx="14">
                  <c:v>13820000</c:v>
                </c:pt>
                <c:pt idx="15">
                  <c:v>24375000</c:v>
                </c:pt>
                <c:pt idx="16">
                  <c:v>23170000</c:v>
                </c:pt>
                <c:pt idx="17">
                  <c:v>22525000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6-4740-8B8C-B5196E746CF6}"/>
            </c:ext>
          </c:extLst>
        </c:ser>
        <c:ser>
          <c:idx val="1"/>
          <c:order val="1"/>
          <c:tx>
            <c:strRef>
              <c:f>'Задача 5'!$C$32:$C$33</c:f>
              <c:strCache>
                <c:ptCount val="1"/>
                <c:pt idx="0">
                  <c:v>Ипотека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'Задача 5'!$A$34:$A$54</c:f>
              <c:multiLvlStrCache>
                <c:ptCount val="1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</c:lvl>
                <c:lvl>
                  <c:pt idx="0">
                    <c:v>2010</c:v>
                  </c:pt>
                  <c:pt idx="12">
                    <c:v>2011</c:v>
                  </c:pt>
                </c:lvl>
              </c:multiLvlStrCache>
            </c:multiLvlStrRef>
          </c:cat>
          <c:val>
            <c:numRef>
              <c:f>'Задача 5'!$C$34:$C$54</c:f>
              <c:numCache>
                <c:formatCode>General</c:formatCode>
                <c:ptCount val="18"/>
                <c:pt idx="0">
                  <c:v>4980000</c:v>
                </c:pt>
                <c:pt idx="1">
                  <c:v>7170000</c:v>
                </c:pt>
                <c:pt idx="2">
                  <c:v>7695000</c:v>
                </c:pt>
                <c:pt idx="3">
                  <c:v>10545000</c:v>
                </c:pt>
                <c:pt idx="4">
                  <c:v>3575000</c:v>
                </c:pt>
                <c:pt idx="5">
                  <c:v>5800000</c:v>
                </c:pt>
                <c:pt idx="6">
                  <c:v>9570000</c:v>
                </c:pt>
                <c:pt idx="7">
                  <c:v>10125000</c:v>
                </c:pt>
                <c:pt idx="8">
                  <c:v>13265000</c:v>
                </c:pt>
                <c:pt idx="9">
                  <c:v>8150000</c:v>
                </c:pt>
                <c:pt idx="10">
                  <c:v>9370000</c:v>
                </c:pt>
                <c:pt idx="11">
                  <c:v>11210000</c:v>
                </c:pt>
                <c:pt idx="12">
                  <c:v>10055000</c:v>
                </c:pt>
                <c:pt idx="13">
                  <c:v>10185000</c:v>
                </c:pt>
                <c:pt idx="14">
                  <c:v>12695000</c:v>
                </c:pt>
                <c:pt idx="15">
                  <c:v>15445000</c:v>
                </c:pt>
                <c:pt idx="16">
                  <c:v>15865000</c:v>
                </c:pt>
                <c:pt idx="17">
                  <c:v>12460000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C6-4740-8B8C-B5196E746CF6}"/>
            </c:ext>
          </c:extLst>
        </c:ser>
        <c:ser>
          <c:idx val="2"/>
          <c:order val="2"/>
          <c:tx>
            <c:strRef>
              <c:f>'Задача 5'!$D$32:$D$33</c:f>
              <c:strCache>
                <c:ptCount val="1"/>
                <c:pt idx="0">
                  <c:v>Потребительский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'Задача 5'!$A$34:$A$54</c:f>
              <c:multiLvlStrCache>
                <c:ptCount val="1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</c:lvl>
                <c:lvl>
                  <c:pt idx="0">
                    <c:v>2010</c:v>
                  </c:pt>
                  <c:pt idx="12">
                    <c:v>2011</c:v>
                  </c:pt>
                </c:lvl>
              </c:multiLvlStrCache>
            </c:multiLvlStrRef>
          </c:cat>
          <c:val>
            <c:numRef>
              <c:f>'Задача 5'!$D$34:$D$54</c:f>
              <c:numCache>
                <c:formatCode>General</c:formatCode>
                <c:ptCount val="18"/>
                <c:pt idx="0">
                  <c:v>6645000</c:v>
                </c:pt>
                <c:pt idx="1">
                  <c:v>6695000</c:v>
                </c:pt>
                <c:pt idx="2">
                  <c:v>7475000</c:v>
                </c:pt>
                <c:pt idx="3">
                  <c:v>9140000</c:v>
                </c:pt>
                <c:pt idx="4">
                  <c:v>4890000</c:v>
                </c:pt>
                <c:pt idx="5">
                  <c:v>5045000</c:v>
                </c:pt>
                <c:pt idx="6">
                  <c:v>8350000</c:v>
                </c:pt>
                <c:pt idx="7">
                  <c:v>13895000</c:v>
                </c:pt>
                <c:pt idx="8">
                  <c:v>8905000</c:v>
                </c:pt>
                <c:pt idx="9">
                  <c:v>8075000</c:v>
                </c:pt>
                <c:pt idx="10">
                  <c:v>8490000</c:v>
                </c:pt>
                <c:pt idx="11">
                  <c:v>10165000</c:v>
                </c:pt>
                <c:pt idx="12">
                  <c:v>10775000</c:v>
                </c:pt>
                <c:pt idx="13">
                  <c:v>8570000</c:v>
                </c:pt>
                <c:pt idx="14">
                  <c:v>9865000</c:v>
                </c:pt>
                <c:pt idx="15">
                  <c:v>18155000</c:v>
                </c:pt>
                <c:pt idx="16">
                  <c:v>16245000</c:v>
                </c:pt>
                <c:pt idx="17">
                  <c:v>19960000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C6-4740-8B8C-B5196E746CF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100"/>
        <c:axId val="825147840"/>
        <c:axId val="825152760"/>
      </c:barChart>
      <c:catAx>
        <c:axId val="825147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25152760"/>
        <c:crosses val="autoZero"/>
        <c:auto val="1"/>
        <c:lblAlgn val="ctr"/>
        <c:lblOffset val="100"/>
        <c:noMultiLvlLbl val="0"/>
      </c:catAx>
      <c:valAx>
        <c:axId val="825152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2514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3.4-5.xlsx]Задача 4!Сводная таблица3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Доля</a:t>
            </a:r>
            <a:r>
              <a:rPr lang="ru-RU" baseline="0"/>
              <a:t> возвратов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'Задача 4'!$B$9:$B$10</c:f>
              <c:strCache>
                <c:ptCount val="1"/>
                <c:pt idx="0">
                  <c:v>Автокредит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'Задача 4'!$A$11:$A$31</c:f>
              <c:multiLvlStrCache>
                <c:ptCount val="1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</c:lvl>
                <c:lvl>
                  <c:pt idx="0">
                    <c:v>2010</c:v>
                  </c:pt>
                  <c:pt idx="12">
                    <c:v>2011</c:v>
                  </c:pt>
                </c:lvl>
              </c:multiLvlStrCache>
            </c:multiLvlStrRef>
          </c:cat>
          <c:val>
            <c:numRef>
              <c:f>'Задача 4'!$B$11:$B$31</c:f>
              <c:numCache>
                <c:formatCode>0.00</c:formatCode>
                <c:ptCount val="18"/>
                <c:pt idx="0">
                  <c:v>5.7142857142857144</c:v>
                </c:pt>
                <c:pt idx="1">
                  <c:v>17.241379310344829</c:v>
                </c:pt>
                <c:pt idx="2">
                  <c:v>14.814814814814813</c:v>
                </c:pt>
                <c:pt idx="3">
                  <c:v>15.254237288135593</c:v>
                </c:pt>
                <c:pt idx="4">
                  <c:v>14.705882352941178</c:v>
                </c:pt>
                <c:pt idx="5">
                  <c:v>16.666666666666664</c:v>
                </c:pt>
                <c:pt idx="6">
                  <c:v>13.698630136986301</c:v>
                </c:pt>
                <c:pt idx="7">
                  <c:v>16.43835616438356</c:v>
                </c:pt>
                <c:pt idx="8">
                  <c:v>18.75</c:v>
                </c:pt>
                <c:pt idx="9">
                  <c:v>13.23529411764706</c:v>
                </c:pt>
                <c:pt idx="10">
                  <c:v>8.3333333333333321</c:v>
                </c:pt>
                <c:pt idx="11">
                  <c:v>12.698412698412698</c:v>
                </c:pt>
                <c:pt idx="12">
                  <c:v>13.48314606741573</c:v>
                </c:pt>
                <c:pt idx="13">
                  <c:v>20</c:v>
                </c:pt>
                <c:pt idx="14">
                  <c:v>10.416666666666668</c:v>
                </c:pt>
                <c:pt idx="15">
                  <c:v>13.422818791946309</c:v>
                </c:pt>
                <c:pt idx="16">
                  <c:v>7.0512820512820511</c:v>
                </c:pt>
                <c:pt idx="17">
                  <c:v>10.457516339869281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C4-45EC-9D5B-02AC5E0624D1}"/>
            </c:ext>
          </c:extLst>
        </c:ser>
        <c:ser>
          <c:idx val="1"/>
          <c:order val="1"/>
          <c:tx>
            <c:strRef>
              <c:f>'Задача 4'!$C$9:$C$10</c:f>
              <c:strCache>
                <c:ptCount val="1"/>
                <c:pt idx="0">
                  <c:v>Ипотека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'Задача 4'!$A$11:$A$31</c:f>
              <c:multiLvlStrCache>
                <c:ptCount val="1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</c:lvl>
                <c:lvl>
                  <c:pt idx="0">
                    <c:v>2010</c:v>
                  </c:pt>
                  <c:pt idx="12">
                    <c:v>2011</c:v>
                  </c:pt>
                </c:lvl>
              </c:multiLvlStrCache>
            </c:multiLvlStrRef>
          </c:cat>
          <c:val>
            <c:numRef>
              <c:f>'Задача 4'!$C$11:$C$31</c:f>
              <c:numCache>
                <c:formatCode>0.00</c:formatCode>
                <c:ptCount val="18"/>
                <c:pt idx="0">
                  <c:v>30.303030303030305</c:v>
                </c:pt>
                <c:pt idx="1">
                  <c:v>17.777777777777779</c:v>
                </c:pt>
                <c:pt idx="2">
                  <c:v>14.583333333333334</c:v>
                </c:pt>
                <c:pt idx="3">
                  <c:v>22.950819672131146</c:v>
                </c:pt>
                <c:pt idx="4">
                  <c:v>7.6923076923076925</c:v>
                </c:pt>
                <c:pt idx="5">
                  <c:v>8.8235294117647065</c:v>
                </c:pt>
                <c:pt idx="6">
                  <c:v>13.559322033898304</c:v>
                </c:pt>
                <c:pt idx="7">
                  <c:v>16.666666666666664</c:v>
                </c:pt>
                <c:pt idx="8">
                  <c:v>14.864864864864865</c:v>
                </c:pt>
                <c:pt idx="9">
                  <c:v>16.363636363636363</c:v>
                </c:pt>
                <c:pt idx="10">
                  <c:v>10</c:v>
                </c:pt>
                <c:pt idx="11">
                  <c:v>17.105263157894736</c:v>
                </c:pt>
                <c:pt idx="12">
                  <c:v>14.0625</c:v>
                </c:pt>
                <c:pt idx="13">
                  <c:v>20.3125</c:v>
                </c:pt>
                <c:pt idx="14">
                  <c:v>10.256410256410255</c:v>
                </c:pt>
                <c:pt idx="15">
                  <c:v>15.454545454545453</c:v>
                </c:pt>
                <c:pt idx="16">
                  <c:v>13.26530612244898</c:v>
                </c:pt>
                <c:pt idx="17">
                  <c:v>10.989010989010989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C4-45EC-9D5B-02AC5E0624D1}"/>
            </c:ext>
          </c:extLst>
        </c:ser>
        <c:ser>
          <c:idx val="2"/>
          <c:order val="2"/>
          <c:tx>
            <c:strRef>
              <c:f>'Задача 4'!$D$9:$D$10</c:f>
              <c:strCache>
                <c:ptCount val="1"/>
                <c:pt idx="0">
                  <c:v>Потребительский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'Задача 4'!$A$11:$A$31</c:f>
              <c:multiLvlStrCache>
                <c:ptCount val="1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</c:lvl>
                <c:lvl>
                  <c:pt idx="0">
                    <c:v>2010</c:v>
                  </c:pt>
                  <c:pt idx="12">
                    <c:v>2011</c:v>
                  </c:pt>
                </c:lvl>
              </c:multiLvlStrCache>
            </c:multiLvlStrRef>
          </c:cat>
          <c:val>
            <c:numRef>
              <c:f>'Задача 4'!$D$11:$D$31</c:f>
              <c:numCache>
                <c:formatCode>0.00</c:formatCode>
                <c:ptCount val="18"/>
                <c:pt idx="0">
                  <c:v>12.903225806451612</c:v>
                </c:pt>
                <c:pt idx="1">
                  <c:v>22.727272727272727</c:v>
                </c:pt>
                <c:pt idx="2">
                  <c:v>12.76595744680851</c:v>
                </c:pt>
                <c:pt idx="3">
                  <c:v>26.229508196721312</c:v>
                </c:pt>
                <c:pt idx="4">
                  <c:v>7.1428571428571423</c:v>
                </c:pt>
                <c:pt idx="5">
                  <c:v>10</c:v>
                </c:pt>
                <c:pt idx="6">
                  <c:v>16.981132075471699</c:v>
                </c:pt>
                <c:pt idx="7">
                  <c:v>18.421052631578945</c:v>
                </c:pt>
                <c:pt idx="8">
                  <c:v>14.545454545454545</c:v>
                </c:pt>
                <c:pt idx="9">
                  <c:v>14.0625</c:v>
                </c:pt>
                <c:pt idx="10">
                  <c:v>20.689655172413794</c:v>
                </c:pt>
                <c:pt idx="11">
                  <c:v>3.3898305084745761</c:v>
                </c:pt>
                <c:pt idx="12">
                  <c:v>17.391304347826086</c:v>
                </c:pt>
                <c:pt idx="13">
                  <c:v>7.8431372549019605</c:v>
                </c:pt>
                <c:pt idx="14">
                  <c:v>12.727272727272727</c:v>
                </c:pt>
                <c:pt idx="15">
                  <c:v>9.4017094017094021</c:v>
                </c:pt>
                <c:pt idx="16">
                  <c:v>10.434782608695652</c:v>
                </c:pt>
                <c:pt idx="17">
                  <c:v>18.75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6C4-45EC-9D5B-02AC5E062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025744"/>
        <c:axId val="231027384"/>
      </c:lineChart>
      <c:catAx>
        <c:axId val="2310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1027384"/>
        <c:crosses val="autoZero"/>
        <c:auto val="1"/>
        <c:lblAlgn val="ctr"/>
        <c:lblOffset val="100"/>
        <c:noMultiLvlLbl val="0"/>
      </c:catAx>
      <c:valAx>
        <c:axId val="231027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102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BEC4-F308-4C7B-B58E-BF0F01BEF5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D3A7-2DD0-4DE6-88A0-1B9344035E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31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BEC4-F308-4C7B-B58E-BF0F01BEF5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D3A7-2DD0-4DE6-88A0-1B9344035E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72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BEC4-F308-4C7B-B58E-BF0F01BEF5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D3A7-2DD0-4DE6-88A0-1B9344035E0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5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BEC4-F308-4C7B-B58E-BF0F01BEF5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D3A7-2DD0-4DE6-88A0-1B9344035E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5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BEC4-F308-4C7B-B58E-BF0F01BEF5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D3A7-2DD0-4DE6-88A0-1B9344035E0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BEC4-F308-4C7B-B58E-BF0F01BEF5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D3A7-2DD0-4DE6-88A0-1B9344035E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89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BEC4-F308-4C7B-B58E-BF0F01BEF5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D3A7-2DD0-4DE6-88A0-1B9344035E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831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BEC4-F308-4C7B-B58E-BF0F01BEF5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D3A7-2DD0-4DE6-88A0-1B9344035E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95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BEC4-F308-4C7B-B58E-BF0F01BEF5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D3A7-2DD0-4DE6-88A0-1B9344035E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58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BEC4-F308-4C7B-B58E-BF0F01BEF5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D3A7-2DD0-4DE6-88A0-1B9344035E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21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BEC4-F308-4C7B-B58E-BF0F01BEF5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D3A7-2DD0-4DE6-88A0-1B9344035E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85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BEC4-F308-4C7B-B58E-BF0F01BEF5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D3A7-2DD0-4DE6-88A0-1B9344035E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79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BEC4-F308-4C7B-B58E-BF0F01BEF5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D3A7-2DD0-4DE6-88A0-1B9344035E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14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BEC4-F308-4C7B-B58E-BF0F01BEF5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D3A7-2DD0-4DE6-88A0-1B9344035E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13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BEC4-F308-4C7B-B58E-BF0F01BEF5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D3A7-2DD0-4DE6-88A0-1B9344035E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14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BEC4-F308-4C7B-B58E-BF0F01BEF5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D3A7-2DD0-4DE6-88A0-1B9344035E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42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3BEC4-F308-4C7B-B58E-BF0F01BEF5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04D3A7-2DD0-4DE6-88A0-1B9344035E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24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BDE5A-985F-4F35-8106-C111F26D4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Групповой проект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5E0FC3-32DF-4FD8-B6E5-BD117F659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Алла Карфидова,</a:t>
            </a:r>
          </a:p>
          <a:p>
            <a:r>
              <a:rPr lang="ru-RU" dirty="0"/>
              <a:t>Наталья Алексеева</a:t>
            </a:r>
          </a:p>
          <a:p>
            <a:r>
              <a:rPr lang="ru-RU" dirty="0"/>
              <a:t>Команда №2 «Весенний </a:t>
            </a:r>
            <a:r>
              <a:rPr lang="en-US" dirty="0"/>
              <a:t>SQL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1081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BDE5A-985F-4F35-8106-C111F26D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917" y="114095"/>
            <a:ext cx="7766936" cy="729283"/>
          </a:xfrm>
        </p:spPr>
        <p:txBody>
          <a:bodyPr/>
          <a:lstStyle/>
          <a:p>
            <a:pPr algn="l"/>
            <a:r>
              <a:rPr lang="ru-RU" sz="3600" dirty="0"/>
              <a:t>Типы кредитов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E01BD-C5DC-45FD-A958-0F39C03FFE84}"/>
              </a:ext>
            </a:extLst>
          </p:cNvPr>
          <p:cNvSpPr txBox="1"/>
          <p:nvPr/>
        </p:nvSpPr>
        <p:spPr>
          <a:xfrm>
            <a:off x="1009918" y="1455938"/>
            <a:ext cx="8480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Отмечается тенденция к росту объема выданных</a:t>
            </a:r>
            <a:r>
              <a:rPr lang="ru-RU" sz="1800" baseline="0" dirty="0"/>
              <a:t> кредитов</a:t>
            </a:r>
            <a:r>
              <a:rPr lang="ru-RU" sz="1800" dirty="0"/>
              <a:t>,</a:t>
            </a:r>
            <a:r>
              <a:rPr lang="ru-RU" sz="1800" baseline="0" dirty="0"/>
              <a:t> начиная с января 2011. </a:t>
            </a:r>
          </a:p>
          <a:p>
            <a:endParaRPr lang="ru-RU" dirty="0"/>
          </a:p>
          <a:p>
            <a:r>
              <a:rPr lang="ru-RU" dirty="0"/>
              <a:t>Доля ипотечных кредитов сохраняется на всем отрезке наблюдений, в то время как н</a:t>
            </a:r>
            <a:r>
              <a:rPr lang="ru-RU" sz="1800" baseline="0" dirty="0"/>
              <a:t>аиболее динамичный рост отмечен у автокредитов.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9819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0416E2B-CA19-4477-A9E5-D64315CCFCCA}"/>
              </a:ext>
            </a:extLst>
          </p:cNvPr>
          <p:cNvSpPr txBox="1">
            <a:spLocks/>
          </p:cNvSpPr>
          <p:nvPr/>
        </p:nvSpPr>
        <p:spPr>
          <a:xfrm>
            <a:off x="1009917" y="114095"/>
            <a:ext cx="7766936" cy="7292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3600" dirty="0" err="1"/>
              <a:t>Возвращаемость</a:t>
            </a:r>
            <a:r>
              <a:rPr lang="ru-RU" sz="3600" dirty="0"/>
              <a:t> кредитов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1218C82E-5166-4C30-9000-ACE612AA92C6}"/>
              </a:ext>
            </a:extLst>
          </p:cNvPr>
          <p:cNvGraphicFramePr>
            <a:graphicFrameLocks/>
          </p:cNvGraphicFramePr>
          <p:nvPr/>
        </p:nvGraphicFramePr>
        <p:xfrm>
          <a:off x="892884" y="1074721"/>
          <a:ext cx="8732379" cy="5422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424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BDE5A-985F-4F35-8106-C111F26D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917" y="114095"/>
            <a:ext cx="7766936" cy="729283"/>
          </a:xfrm>
        </p:spPr>
        <p:txBody>
          <a:bodyPr/>
          <a:lstStyle/>
          <a:p>
            <a:pPr algn="l"/>
            <a:r>
              <a:rPr lang="ru-RU" sz="3600" dirty="0" err="1"/>
              <a:t>Возвращаемость</a:t>
            </a:r>
            <a:r>
              <a:rPr lang="ru-RU" sz="3600" dirty="0"/>
              <a:t> кредитов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E01BD-C5DC-45FD-A958-0F39C03FFE84}"/>
              </a:ext>
            </a:extLst>
          </p:cNvPr>
          <p:cNvSpPr txBox="1"/>
          <p:nvPr/>
        </p:nvSpPr>
        <p:spPr>
          <a:xfrm>
            <a:off x="1009918" y="1455938"/>
            <a:ext cx="8480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Отмечается тенденция к снижению доли возвращаемых кредитов по всем типам, в динамике по месяцам фиксируется сильный разброс</a:t>
            </a:r>
            <a:r>
              <a:rPr lang="ru-RU" sz="1800" baseline="0" dirty="0"/>
              <a:t> значений </a:t>
            </a:r>
            <a:r>
              <a:rPr lang="ru-RU" sz="1800" baseline="0" dirty="0" err="1"/>
              <a:t>возвращаемости</a:t>
            </a:r>
            <a:r>
              <a:rPr lang="ru-RU" sz="1800" baseline="0" dirty="0"/>
              <a:t> по всем типам кредитов, без яркой тенденции</a:t>
            </a:r>
            <a:r>
              <a:rPr lang="ru-RU" sz="1800" dirty="0"/>
              <a:t>.</a:t>
            </a:r>
            <a:r>
              <a:rPr lang="ru-RU" sz="1800" baseline="0" dirty="0"/>
              <a:t> </a:t>
            </a:r>
          </a:p>
          <a:p>
            <a:endParaRPr lang="ru-RU" dirty="0"/>
          </a:p>
          <a:p>
            <a:r>
              <a:rPr lang="ru-RU" sz="1800" dirty="0"/>
              <a:t>Для</a:t>
            </a:r>
            <a:r>
              <a:rPr lang="ru-RU" sz="1800" baseline="0" dirty="0"/>
              <a:t> более корректных выводов необходима оценка статистической значимости изменений.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0958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E052B-39DF-0C4D-D7D9-15F124C7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831"/>
          </a:xfrm>
        </p:spPr>
        <p:txBody>
          <a:bodyPr/>
          <a:lstStyle/>
          <a:p>
            <a:r>
              <a:rPr lang="ru-RU" dirty="0"/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FD98C0-73F3-9773-0381-AA52D79EE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 начала </a:t>
            </a:r>
            <a:r>
              <a:rPr lang="ru-RU"/>
              <a:t>2011г наблюдается  </a:t>
            </a:r>
            <a:r>
              <a:rPr lang="ru-RU" dirty="0"/>
              <a:t>рост как количества кредитов, так и общей суммы денежных средств на счетах потребителей. </a:t>
            </a:r>
          </a:p>
          <a:p>
            <a:pPr marL="0" indent="0">
              <a:buNone/>
            </a:pPr>
            <a:r>
              <a:rPr lang="ru-RU" dirty="0"/>
              <a:t>Рост объема денежных средств опережает рост объема кредитов.</a:t>
            </a:r>
          </a:p>
          <a:p>
            <a:pPr marL="0" indent="0">
              <a:buNone/>
            </a:pPr>
            <a:r>
              <a:rPr lang="ru-RU" dirty="0"/>
              <a:t>Значимое количество кредитов распределилось в возрастных группах 18-25 и 25-35, что объясняет увеличение количества кредитов в группе потребителей без высшего образования.</a:t>
            </a:r>
          </a:p>
          <a:p>
            <a:pPr marL="0" indent="0">
              <a:buNone/>
            </a:pPr>
            <a:r>
              <a:rPr lang="ru-RU" dirty="0"/>
              <a:t>Тенденция к снижению </a:t>
            </a:r>
            <a:r>
              <a:rPr lang="ru-RU" dirty="0" err="1"/>
              <a:t>возвращаемости</a:t>
            </a:r>
            <a:r>
              <a:rPr lang="ru-RU" dirty="0"/>
              <a:t> кредитов также может быть связана с возрастным фактором заемщиков.</a:t>
            </a:r>
          </a:p>
        </p:txBody>
      </p:sp>
    </p:spTree>
    <p:extLst>
      <p:ext uri="{BB962C8B-B14F-4D97-AF65-F5344CB8AC3E}">
        <p14:creationId xmlns:p14="http://schemas.microsoft.com/office/powerpoint/2010/main" val="426652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BDE5A-985F-4F35-8106-C111F26D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917" y="114095"/>
            <a:ext cx="7766936" cy="729283"/>
          </a:xfrm>
        </p:spPr>
        <p:txBody>
          <a:bodyPr/>
          <a:lstStyle/>
          <a:p>
            <a:pPr algn="l"/>
            <a:r>
              <a:rPr lang="ru-RU" sz="3600" dirty="0"/>
              <a:t>Количество и объем кредитов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2E418005-E14F-46B6-B4EC-0EA9BD538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353356"/>
              </p:ext>
            </p:extLst>
          </p:nvPr>
        </p:nvGraphicFramePr>
        <p:xfrm>
          <a:off x="308824" y="1403457"/>
          <a:ext cx="4662672" cy="4051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9F295DCB-3E8C-413B-A516-AC4459444A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611691"/>
              </p:ext>
            </p:extLst>
          </p:nvPr>
        </p:nvGraphicFramePr>
        <p:xfrm>
          <a:off x="5337745" y="1403457"/>
          <a:ext cx="5146783" cy="4051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868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BDE5A-985F-4F35-8106-C111F26D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917" y="114095"/>
            <a:ext cx="7766936" cy="729283"/>
          </a:xfrm>
        </p:spPr>
        <p:txBody>
          <a:bodyPr/>
          <a:lstStyle/>
          <a:p>
            <a:pPr algn="l"/>
            <a:r>
              <a:rPr lang="ru-RU" sz="3600" dirty="0"/>
              <a:t>Количество и объем кредитов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E1BC7-8810-4685-B48A-454C2D9121A0}"/>
              </a:ext>
            </a:extLst>
          </p:cNvPr>
          <p:cNvSpPr txBox="1"/>
          <p:nvPr/>
        </p:nvSpPr>
        <p:spPr>
          <a:xfrm>
            <a:off x="1118586" y="1393794"/>
            <a:ext cx="73950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Отмечен рост количества выдаваемых кредитов. Максимальное количество кредитов было выдано в апреле-мае 2011г. Минимальное – в апреле-мае 2010 года. </a:t>
            </a:r>
          </a:p>
          <a:p>
            <a:endParaRPr lang="ru-RU" dirty="0"/>
          </a:p>
          <a:p>
            <a:r>
              <a:rPr lang="ru-RU" dirty="0"/>
              <a:t>Средний объем кредитов при этом колеблется в пределах 10%, без явной тенденции к росту или падению.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Размеры выдаваемых в наблюдаемый период кредитов – от 10 000 до 375 000</a:t>
            </a:r>
          </a:p>
        </p:txBody>
      </p:sp>
    </p:spTree>
    <p:extLst>
      <p:ext uri="{BB962C8B-B14F-4D97-AF65-F5344CB8AC3E}">
        <p14:creationId xmlns:p14="http://schemas.microsoft.com/office/powerpoint/2010/main" val="185864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C970877B-6CC4-45F1-97BE-5351F395E5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914390"/>
              </p:ext>
            </p:extLst>
          </p:nvPr>
        </p:nvGraphicFramePr>
        <p:xfrm>
          <a:off x="683211" y="1016816"/>
          <a:ext cx="5534710" cy="5120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0416E2B-CA19-4477-A9E5-D64315CCFCCA}"/>
              </a:ext>
            </a:extLst>
          </p:cNvPr>
          <p:cNvSpPr txBox="1">
            <a:spLocks/>
          </p:cNvSpPr>
          <p:nvPr/>
        </p:nvSpPr>
        <p:spPr>
          <a:xfrm>
            <a:off x="1009917" y="114095"/>
            <a:ext cx="7766936" cy="7292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3600"/>
              <a:t>Возраст и образование заемщиков</a:t>
            </a:r>
            <a:endParaRPr lang="ru-RU" sz="3600" dirty="0"/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68732D6E-E164-4FE1-95F2-A762E27F79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290479"/>
              </p:ext>
            </p:extLst>
          </p:nvPr>
        </p:nvGraphicFramePr>
        <p:xfrm>
          <a:off x="6096000" y="1231106"/>
          <a:ext cx="4572000" cy="4823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416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BDE5A-985F-4F35-8106-C111F26D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917" y="114095"/>
            <a:ext cx="7766936" cy="729283"/>
          </a:xfrm>
        </p:spPr>
        <p:txBody>
          <a:bodyPr/>
          <a:lstStyle/>
          <a:p>
            <a:pPr algn="l"/>
            <a:r>
              <a:rPr lang="ru-RU" sz="3600" dirty="0"/>
              <a:t>Возраст и образование заемщиков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E01BD-C5DC-45FD-A958-0F39C03FFE84}"/>
              </a:ext>
            </a:extLst>
          </p:cNvPr>
          <p:cNvSpPr txBox="1"/>
          <p:nvPr/>
        </p:nvSpPr>
        <p:spPr>
          <a:xfrm>
            <a:off x="1009918" y="1455938"/>
            <a:ext cx="84803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динамике отмечается падение среднего возраста заемщиков, что может быть связано с проводимыми рекламными мероприятиями по привлечению более молодых заемщиков. </a:t>
            </a:r>
          </a:p>
          <a:p>
            <a:endParaRPr lang="ru-RU" dirty="0"/>
          </a:p>
          <a:p>
            <a:r>
              <a:rPr lang="ru-RU" dirty="0"/>
              <a:t>Одновременно с этим наблюдается рост доли выданных кредитов для заемщиков без высшего образования, что может обуславливаться тем, что более молодые заемщики еще не успели получить высшее образование.</a:t>
            </a:r>
          </a:p>
          <a:p>
            <a:endParaRPr lang="ru-RU" dirty="0"/>
          </a:p>
          <a:p>
            <a:r>
              <a:rPr lang="ru-RU" dirty="0"/>
              <a:t>Отмечается рост кол-ва выданных кредитов за счет возрастных групп 18-25 и 25-35. </a:t>
            </a:r>
          </a:p>
          <a:p>
            <a:endParaRPr lang="ru-RU" dirty="0"/>
          </a:p>
          <a:p>
            <a:r>
              <a:rPr lang="ru-RU" dirty="0"/>
              <a:t>Вероятнее всего, это связано с проведением рекламных мероприятий по привлечению более молодых заемщиков, а также с изменением условий выдачи кредитов: например, добавление ипотечного кредитования (которое востребовано у более молодой аудитории), снижение требований к заемщикам таким образом, что более молодым клиентам стало проще получить одобрение кредита.</a:t>
            </a:r>
          </a:p>
        </p:txBody>
      </p:sp>
    </p:spTree>
    <p:extLst>
      <p:ext uri="{BB962C8B-B14F-4D97-AF65-F5344CB8AC3E}">
        <p14:creationId xmlns:p14="http://schemas.microsoft.com/office/powerpoint/2010/main" val="49540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0416E2B-CA19-4477-A9E5-D64315CCFCCA}"/>
              </a:ext>
            </a:extLst>
          </p:cNvPr>
          <p:cNvSpPr txBox="1">
            <a:spLocks/>
          </p:cNvSpPr>
          <p:nvPr/>
        </p:nvSpPr>
        <p:spPr>
          <a:xfrm>
            <a:off x="1009917" y="114095"/>
            <a:ext cx="7766936" cy="7292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3600" dirty="0"/>
              <a:t>Объем кредитов и сумма средств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7BBEC756-3C8A-426B-B18D-C3EB64D17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286851"/>
              </p:ext>
            </p:extLst>
          </p:nvPr>
        </p:nvGraphicFramePr>
        <p:xfrm>
          <a:off x="1009917" y="977416"/>
          <a:ext cx="8663472" cy="5114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129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BDE5A-985F-4F35-8106-C111F26D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917" y="114095"/>
            <a:ext cx="7766936" cy="729283"/>
          </a:xfrm>
        </p:spPr>
        <p:txBody>
          <a:bodyPr/>
          <a:lstStyle/>
          <a:p>
            <a:pPr algn="l"/>
            <a:r>
              <a:rPr lang="ru-RU" sz="2400" dirty="0"/>
              <a:t>Отношение суммы кредита к общей сумме средств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E01BD-C5DC-45FD-A958-0F39C03FFE84}"/>
              </a:ext>
            </a:extLst>
          </p:cNvPr>
          <p:cNvSpPr txBox="1"/>
          <p:nvPr/>
        </p:nvSpPr>
        <p:spPr>
          <a:xfrm>
            <a:off x="1009918" y="1455938"/>
            <a:ext cx="84803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Отмечено повышение коэффициента отношения суммы кредита к общей сумме денежных средств в феврале 2020 года и падение коэффициента в 2011 году, начиная с января. </a:t>
            </a:r>
          </a:p>
          <a:p>
            <a:endParaRPr lang="ru-RU" dirty="0"/>
          </a:p>
          <a:p>
            <a:r>
              <a:rPr lang="ru-RU" dirty="0"/>
              <a:t>При этом с начала 2011 года идет рост как объема кредитов, так и денежных средств на счетах клиентов. </a:t>
            </a:r>
          </a:p>
          <a:p>
            <a:endParaRPr lang="ru-RU" dirty="0"/>
          </a:p>
          <a:p>
            <a:r>
              <a:rPr lang="ru-RU" dirty="0"/>
              <a:t>Учитывая, что коэффициент падает, рост объема денежных средств опережает рост объема кредитов.</a:t>
            </a:r>
          </a:p>
        </p:txBody>
      </p:sp>
    </p:spTree>
    <p:extLst>
      <p:ext uri="{BB962C8B-B14F-4D97-AF65-F5344CB8AC3E}">
        <p14:creationId xmlns:p14="http://schemas.microsoft.com/office/powerpoint/2010/main" val="112913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0416E2B-CA19-4477-A9E5-D64315CCFCCA}"/>
              </a:ext>
            </a:extLst>
          </p:cNvPr>
          <p:cNvSpPr txBox="1">
            <a:spLocks/>
          </p:cNvSpPr>
          <p:nvPr/>
        </p:nvSpPr>
        <p:spPr>
          <a:xfrm>
            <a:off x="1009917" y="114095"/>
            <a:ext cx="7766936" cy="7292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3600" dirty="0"/>
              <a:t>Типы кредитов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60A704A0-E97C-4CC2-94B9-7C9E44ACE8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524821"/>
              </p:ext>
            </p:extLst>
          </p:nvPr>
        </p:nvGraphicFramePr>
        <p:xfrm>
          <a:off x="718535" y="973003"/>
          <a:ext cx="8810625" cy="552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465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0416E2B-CA19-4477-A9E5-D64315CCFCCA}"/>
              </a:ext>
            </a:extLst>
          </p:cNvPr>
          <p:cNvSpPr txBox="1">
            <a:spLocks/>
          </p:cNvSpPr>
          <p:nvPr/>
        </p:nvSpPr>
        <p:spPr>
          <a:xfrm>
            <a:off x="1009917" y="114095"/>
            <a:ext cx="7766936" cy="7292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3600" dirty="0"/>
              <a:t>Типы кредитов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EEDF9333-E7CC-4C44-AFF1-14C2081196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09233"/>
              </p:ext>
            </p:extLst>
          </p:nvPr>
        </p:nvGraphicFramePr>
        <p:xfrm>
          <a:off x="808522" y="1010653"/>
          <a:ext cx="9779267" cy="4957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732544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463</Words>
  <Application>Microsoft Office PowerPoint</Application>
  <PresentationFormat>Широкоэкранный</PresentationFormat>
  <Paragraphs>52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Аспект</vt:lpstr>
      <vt:lpstr>Групповой проект SQL</vt:lpstr>
      <vt:lpstr>Количество и объем кредитов</vt:lpstr>
      <vt:lpstr>Количество и объем кредитов</vt:lpstr>
      <vt:lpstr>Презентация PowerPoint</vt:lpstr>
      <vt:lpstr>Возраст и образование заемщиков</vt:lpstr>
      <vt:lpstr>Презентация PowerPoint</vt:lpstr>
      <vt:lpstr>Отношение суммы кредита к общей сумме средств</vt:lpstr>
      <vt:lpstr>Презентация PowerPoint</vt:lpstr>
      <vt:lpstr>Презентация PowerPoint</vt:lpstr>
      <vt:lpstr>Типы кредитов</vt:lpstr>
      <vt:lpstr>Презентация PowerPoint</vt:lpstr>
      <vt:lpstr>Возвращаемость кредитов</vt:lpstr>
      <vt:lpstr>Выводы: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Групповой проект SQL</dc:title>
  <dc:creator>Алла Карфидова</dc:creator>
  <cp:lastModifiedBy>Наталья Алексеева</cp:lastModifiedBy>
  <cp:revision>2</cp:revision>
  <dcterms:created xsi:type="dcterms:W3CDTF">2022-05-29T10:38:44Z</dcterms:created>
  <dcterms:modified xsi:type="dcterms:W3CDTF">2022-05-29T11:54:30Z</dcterms:modified>
</cp:coreProperties>
</file>