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26" r:id="rId3"/>
    <p:sldMasterId id="2147483739" r:id="rId4"/>
    <p:sldMasterId id="2147483752" r:id="rId5"/>
    <p:sldMasterId id="2147483778" r:id="rId6"/>
  </p:sldMasterIdLst>
  <p:notesMasterIdLst>
    <p:notesMasterId r:id="rId23"/>
  </p:notesMasterIdLst>
  <p:sldIdLst>
    <p:sldId id="256" r:id="rId7"/>
    <p:sldId id="310" r:id="rId8"/>
    <p:sldId id="316" r:id="rId9"/>
    <p:sldId id="299" r:id="rId10"/>
    <p:sldId id="298" r:id="rId11"/>
    <p:sldId id="319" r:id="rId12"/>
    <p:sldId id="294" r:id="rId13"/>
    <p:sldId id="317" r:id="rId14"/>
    <p:sldId id="322" r:id="rId15"/>
    <p:sldId id="318" r:id="rId16"/>
    <p:sldId id="320" r:id="rId17"/>
    <p:sldId id="321" r:id="rId18"/>
    <p:sldId id="325" r:id="rId19"/>
    <p:sldId id="326" r:id="rId20"/>
    <p:sldId id="324" r:id="rId21"/>
    <p:sldId id="270" r:id="rId2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Objects="1">
      <p:cViewPr varScale="1">
        <p:scale>
          <a:sx n="137" d="100"/>
          <a:sy n="137" d="100"/>
        </p:scale>
        <p:origin x="726" y="10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 dirty="0"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4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 dirty="0">
                <a:latin typeface="Times New Roman"/>
              </a:rPr>
              <a:t>&lt;верхний колонтитул&gt;</a:t>
            </a:r>
          </a:p>
        </p:txBody>
      </p:sp>
      <p:sp>
        <p:nvSpPr>
          <p:cNvPr id="44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 dirty="0">
                <a:latin typeface="Times New Roman"/>
              </a:rPr>
              <a:t>&lt;дата/время&gt;</a:t>
            </a:r>
          </a:p>
        </p:txBody>
      </p:sp>
      <p:sp>
        <p:nvSpPr>
          <p:cNvPr id="44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 dirty="0">
                <a:latin typeface="Times New Roman"/>
              </a:rPr>
              <a:t>&lt;нижний колонтитул&gt;</a:t>
            </a:r>
          </a:p>
        </p:txBody>
      </p:sp>
      <p:sp>
        <p:nvSpPr>
          <p:cNvPr id="44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84A0E3E-E00E-4F4C-A52F-92F7D792BAA6}" type="slidenum">
              <a:rPr lang="ru-RU" sz="1400" b="0" strike="noStrike" spc="-1">
                <a:latin typeface="Times New Roman"/>
              </a:rPr>
              <a:pPr algn="r"/>
              <a:t>‹#›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452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3975" cy="4002088"/>
          </a:xfrm>
          <a:prstGeom prst="rect">
            <a:avLst/>
          </a:prstGeom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0440" cy="4803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4278960" y="10157400"/>
            <a:ext cx="32734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460F0E3-D764-4995-B9DC-36EC7D348480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ru-RU" sz="14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76875" cy="342265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71F2878-E35E-4CA7-AD06-EB076F324347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 lang="ru-R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993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76875" cy="342265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71F2878-E35E-4CA7-AD06-EB076F324347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 lang="ru-R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24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76875" cy="342265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71F2878-E35E-4CA7-AD06-EB076F324347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12</a:t>
            </a:fld>
            <a:endParaRPr lang="ru-R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910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76875" cy="342265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71F2878-E35E-4CA7-AD06-EB076F324347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13</a:t>
            </a:fld>
            <a:endParaRPr lang="ru-R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9588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76875" cy="342265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71F2878-E35E-4CA7-AD06-EB076F324347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 lang="ru-R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8466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76875" cy="342265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71F2878-E35E-4CA7-AD06-EB076F324347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15</a:t>
            </a:fld>
            <a:endParaRPr lang="ru-R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68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3675"/>
          </a:xfrm>
          <a:prstGeom prst="rect">
            <a:avLst/>
          </a:prstGeom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548" name="CustomShape 3"/>
          <p:cNvSpPr/>
          <p:nvPr/>
        </p:nvSpPr>
        <p:spPr>
          <a:xfrm>
            <a:off x="4278960" y="10157400"/>
            <a:ext cx="3275640" cy="5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F0E7E769-745D-47A8-92AC-68C90CD4F064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16</a:t>
            </a:fld>
            <a:endParaRPr lang="ru-RU" sz="14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76875" cy="342265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71F2878-E35E-4CA7-AD06-EB076F324347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 lang="ru-R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237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76875" cy="342265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71F2878-E35E-4CA7-AD06-EB076F324347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ru-R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739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73088" y="812800"/>
            <a:ext cx="64135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84A0E3E-E00E-4F4C-A52F-92F7D792BAA6}" type="slidenum">
              <a:rPr lang="ru-RU" sz="1400" b="0" strike="noStrike" spc="-1" smtClean="0">
                <a:latin typeface="Times New Roman"/>
              </a:rPr>
              <a:pPr algn="r"/>
              <a:t>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447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76875" cy="342265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71F2878-E35E-4CA7-AD06-EB076F324347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ru-R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811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76875" cy="342265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71F2878-E35E-4CA7-AD06-EB076F324347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 lang="ru-R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887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76875" cy="342265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71F2878-E35E-4CA7-AD06-EB076F324347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ru-R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3870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76875" cy="342265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71F2878-E35E-4CA7-AD06-EB076F324347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ru-R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3040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685800"/>
            <a:ext cx="5476875" cy="342265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71F2878-E35E-4CA7-AD06-EB076F324347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 lang="ru-R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00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374760"/>
            <a:ext cx="8222040" cy="4425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457200" y="374760"/>
            <a:ext cx="8222040" cy="4425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0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457200" y="374760"/>
            <a:ext cx="8222040" cy="4425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9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0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457200" y="374760"/>
            <a:ext cx="8222040" cy="4425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374760"/>
            <a:ext cx="8222040" cy="4425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ubTitle"/>
          </p:nvPr>
        </p:nvSpPr>
        <p:spPr>
          <a:xfrm>
            <a:off x="457200" y="374760"/>
            <a:ext cx="8222040" cy="4425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39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40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41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6800"/>
            <a:ext cx="82220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183960"/>
            <a:ext cx="913644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0"/>
            <a:ext cx="9136440" cy="297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685800" y="283176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3960"/>
            <a:ext cx="9138240" cy="184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0" y="0"/>
            <a:ext cx="9138240" cy="299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457200" y="374760"/>
            <a:ext cx="8222040" cy="95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0" y="183960"/>
            <a:ext cx="913644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0" y="0"/>
            <a:ext cx="9136440" cy="297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PlaceHolder 3"/>
          <p:cNvSpPr>
            <a:spLocks noGrp="1"/>
          </p:cNvSpPr>
          <p:nvPr>
            <p:ph type="title"/>
          </p:nvPr>
        </p:nvSpPr>
        <p:spPr>
          <a:xfrm>
            <a:off x="457200" y="374760"/>
            <a:ext cx="8222040" cy="95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0" y="183960"/>
            <a:ext cx="913644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"/>
          <p:cNvSpPr/>
          <p:nvPr/>
        </p:nvSpPr>
        <p:spPr>
          <a:xfrm>
            <a:off x="0" y="0"/>
            <a:ext cx="9136440" cy="297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PlaceHolder 3"/>
          <p:cNvSpPr>
            <a:spLocks noGrp="1"/>
          </p:cNvSpPr>
          <p:nvPr>
            <p:ph type="title"/>
          </p:nvPr>
        </p:nvSpPr>
        <p:spPr>
          <a:xfrm>
            <a:off x="457200" y="374760"/>
            <a:ext cx="8222040" cy="95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0" y="183960"/>
            <a:ext cx="913644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2"/>
          <p:cNvSpPr/>
          <p:nvPr/>
        </p:nvSpPr>
        <p:spPr>
          <a:xfrm>
            <a:off x="0" y="0"/>
            <a:ext cx="9136440" cy="297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PlaceHolder 3"/>
          <p:cNvSpPr>
            <a:spLocks noGrp="1"/>
          </p:cNvSpPr>
          <p:nvPr>
            <p:ph type="title"/>
          </p:nvPr>
        </p:nvSpPr>
        <p:spPr>
          <a:xfrm>
            <a:off x="457200" y="374760"/>
            <a:ext cx="8222040" cy="95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440" cy="331380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Седьмой уровень структуры</a:t>
            </a:r>
          </a:p>
        </p:txBody>
      </p:sp>
      <p:sp>
        <p:nvSpPr>
          <p:cNvPr id="325" name="PlaceHolder 5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440" cy="331380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0" y="183960"/>
            <a:ext cx="9138240" cy="184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2"/>
          <p:cNvSpPr/>
          <p:nvPr/>
        </p:nvSpPr>
        <p:spPr>
          <a:xfrm>
            <a:off x="0" y="0"/>
            <a:ext cx="9138240" cy="299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PlaceHolder 3"/>
          <p:cNvSpPr>
            <a:spLocks noGrp="1"/>
          </p:cNvSpPr>
          <p:nvPr>
            <p:ph type="title"/>
          </p:nvPr>
        </p:nvSpPr>
        <p:spPr>
          <a:xfrm>
            <a:off x="457200" y="374760"/>
            <a:ext cx="8222040" cy="95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685800" y="1143000"/>
            <a:ext cx="7841160" cy="159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800" b="0" strike="noStrike" cap="all" spc="-100" dirty="0">
                <a:solidFill>
                  <a:srgbClr val="464646"/>
                </a:solidFill>
                <a:latin typeface="Bahnschrift Light"/>
                <a:ea typeface="DejaVu Sans"/>
              </a:rPr>
              <a:t>ПОРТФОЛИО АНАЛИТИКА</a:t>
            </a:r>
            <a:endParaRPr lang="ru-RU" sz="4800" b="0" strike="noStrike" spc="-1" dirty="0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683640" y="2929680"/>
            <a:ext cx="7888888" cy="1642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641"/>
              </a:spcBef>
            </a:pPr>
            <a:r>
              <a:rPr lang="ru-RU" sz="2400" b="0" strike="noStrike" spc="-1" dirty="0" err="1">
                <a:solidFill>
                  <a:srgbClr val="404040"/>
                </a:solidFill>
                <a:latin typeface="Bahnschrift Light"/>
                <a:ea typeface="DejaVu Sans"/>
              </a:rPr>
              <a:t>Карфидовой</a:t>
            </a:r>
            <a:r>
              <a:rPr lang="ru-RU" sz="2400" b="0" strike="noStrike" spc="-1" dirty="0">
                <a:solidFill>
                  <a:srgbClr val="404040"/>
                </a:solidFill>
                <a:latin typeface="Bahnschrift Light"/>
                <a:ea typeface="DejaVu Sans"/>
              </a:rPr>
              <a:t> Аллы</a:t>
            </a:r>
          </a:p>
          <a:p>
            <a:pPr>
              <a:spcBef>
                <a:spcPts val="641"/>
              </a:spcBef>
            </a:pP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03120" y="303840"/>
            <a:ext cx="822384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spc="-100" dirty="0" err="1">
                <a:solidFill>
                  <a:srgbClr val="464646"/>
                </a:solidFill>
                <a:latin typeface="Bahnschrift Light"/>
                <a:ea typeface="DejaVu Sans"/>
              </a:rPr>
              <a:t>Дашборд</a:t>
            </a:r>
            <a:r>
              <a:rPr lang="ru-RU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 </a:t>
            </a:r>
            <a:r>
              <a:rPr lang="en-US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Power BI</a:t>
            </a:r>
            <a:r>
              <a:rPr lang="ru-RU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 - фильтры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3D7558-2860-4A34-BFFA-765109E19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14707"/>
            <a:ext cx="7560840" cy="470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2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03120" y="303840"/>
            <a:ext cx="822384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00" dirty="0">
                <a:solidFill>
                  <a:srgbClr val="464646"/>
                </a:solidFill>
                <a:latin typeface="Bahnschrift Light"/>
              </a:rPr>
              <a:t>Примеры отчетов для клиентов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C99481-A37D-4503-BF3D-89ADFCE73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45"/>
          <a:stretch/>
        </p:blipFill>
        <p:spPr>
          <a:xfrm>
            <a:off x="4185211" y="1310464"/>
            <a:ext cx="4910004" cy="18722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DD61430-7688-4FDC-AD4E-E0CFEEC67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44" y="4082298"/>
            <a:ext cx="4365889" cy="15252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457698-6781-4AA8-B9C0-1E29FB0025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33" b="9261"/>
          <a:stretch/>
        </p:blipFill>
        <p:spPr>
          <a:xfrm>
            <a:off x="4320409" y="3577580"/>
            <a:ext cx="4419168" cy="202999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A3210A-D246-477B-8595-84EB1D9AE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2" y="1056680"/>
            <a:ext cx="4034246" cy="30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7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03120" y="303840"/>
            <a:ext cx="822384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Расчет балансов студентов онлайн-школы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265FA736-B90D-4BCD-AF6B-ED6696D2227E}"/>
              </a:ext>
            </a:extLst>
          </p:cNvPr>
          <p:cNvSpPr/>
          <p:nvPr/>
        </p:nvSpPr>
        <p:spPr>
          <a:xfrm>
            <a:off x="303120" y="1123560"/>
            <a:ext cx="8223840" cy="1013860"/>
          </a:xfrm>
          <a:prstGeom prst="foldedCorner">
            <a:avLst>
              <a:gd name="adj" fmla="val 16667"/>
            </a:avLst>
          </a:prstGeom>
          <a:ln w="12600">
            <a:round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72000" rIns="90000" bIns="45000" anchor="t">
            <a:noAutofit/>
          </a:bodyPr>
          <a:lstStyle/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z="1200" spc="-1" dirty="0">
                <a:latin typeface="Arial"/>
              </a:rPr>
              <a:t>Дана БД с таблицами, содержащими информацию о студентах онлайн-школы, пройденных ими уроках и оплатах</a:t>
            </a:r>
          </a:p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z="1200" spc="-1" dirty="0">
                <a:latin typeface="Arial"/>
              </a:rPr>
              <a:t>Нужно сделать таблицу балансов уроков по каждому студенту на каждый календарный день, с учетом пополнений и проведенных уроков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0F6EBE5-ABD9-4970-9E47-B69E54948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2" y="2489093"/>
            <a:ext cx="3587766" cy="292206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DFF67E6-22F1-42C8-A2F0-703CB9646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517" y="2489093"/>
            <a:ext cx="3648443" cy="31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1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03120" y="303840"/>
            <a:ext cx="822384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ru-RU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Калькулятор юнит-экономики онлайн-кинотеатра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0F3967-81CB-4AB1-90F8-D32744AAD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96" y="1797803"/>
            <a:ext cx="8745808" cy="3799333"/>
          </a:xfrm>
          <a:prstGeom prst="rect">
            <a:avLst/>
          </a:prstGeom>
        </p:spPr>
      </p:pic>
      <p:sp>
        <p:nvSpPr>
          <p:cNvPr id="8" name="CustomShape 2">
            <a:extLst>
              <a:ext uri="{FF2B5EF4-FFF2-40B4-BE49-F238E27FC236}">
                <a16:creationId xmlns:a16="http://schemas.microsoft.com/office/drawing/2014/main" id="{F7B75B85-3554-4E42-8BD6-4A21562EAFBD}"/>
              </a:ext>
            </a:extLst>
          </p:cNvPr>
          <p:cNvSpPr/>
          <p:nvPr/>
        </p:nvSpPr>
        <p:spPr>
          <a:xfrm>
            <a:off x="303120" y="1123560"/>
            <a:ext cx="8223840" cy="509804"/>
          </a:xfrm>
          <a:prstGeom prst="foldedCorner">
            <a:avLst>
              <a:gd name="adj" fmla="val 16667"/>
            </a:avLst>
          </a:prstGeom>
          <a:ln w="12600">
            <a:round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72000" rIns="90000" bIns="45000" anchor="t">
            <a:noAutofit/>
          </a:bodyPr>
          <a:lstStyle/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4"/>
              </a:buBlip>
            </a:pPr>
            <a:r>
              <a:rPr lang="ru-RU" sz="1200" spc="-1" dirty="0">
                <a:latin typeface="Arial"/>
              </a:rPr>
              <a:t>Задача: предложить комплекс мероприятий по выходу на 25%-ю маржинальность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299040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03120" y="303840"/>
            <a:ext cx="822384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ru-RU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Калькулятор юнит-экономики онлайн-кинотеатра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7B75B85-3554-4E42-8BD6-4A21562EAFBD}"/>
              </a:ext>
            </a:extLst>
          </p:cNvPr>
          <p:cNvSpPr/>
          <p:nvPr/>
        </p:nvSpPr>
        <p:spPr>
          <a:xfrm>
            <a:off x="303120" y="1123560"/>
            <a:ext cx="8223840" cy="437796"/>
          </a:xfrm>
          <a:prstGeom prst="foldedCorner">
            <a:avLst>
              <a:gd name="adj" fmla="val 16667"/>
            </a:avLst>
          </a:prstGeom>
          <a:ln w="12600">
            <a:round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72000" rIns="90000" bIns="45000" anchor="t">
            <a:noAutofit/>
          </a:bodyPr>
          <a:lstStyle/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z="1200" spc="-1" dirty="0">
                <a:latin typeface="Arial"/>
              </a:rPr>
              <a:t>Задача: предложить комплекс мероприятий по выходу на 25%-ю маржинальность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61DFCC-8454-4768-AC7E-FDB8AC48A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" y="1615452"/>
            <a:ext cx="9144000" cy="409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7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03120" y="303840"/>
            <a:ext cx="822384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00" dirty="0">
                <a:solidFill>
                  <a:srgbClr val="464646"/>
                </a:solidFill>
                <a:latin typeface="Bahnschrift Light"/>
              </a:rPr>
              <a:t>Итого, готова: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1166458" y="1120380"/>
            <a:ext cx="6624736" cy="3750164"/>
          </a:xfrm>
          <a:prstGeom prst="foldedCorner">
            <a:avLst>
              <a:gd name="adj" fmla="val 16667"/>
            </a:avLst>
          </a:prstGeom>
          <a:ln w="12600">
            <a:round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32000" rIns="90000" bIns="45000" anchor="ctr">
            <a:noAutofit/>
          </a:bodyPr>
          <a:lstStyle/>
          <a:p>
            <a:pPr marL="286200" indent="-280440"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z="1400" spc="-1" dirty="0">
                <a:latin typeface="Arial"/>
              </a:rPr>
              <a:t>Работать с большими данными, искать инсайты и пути решения, выдвигать и проверять гипотезы, делать выводы на основе данных и </a:t>
            </a:r>
            <a:r>
              <a:rPr lang="en-US" sz="1400" spc="-1" dirty="0">
                <a:latin typeface="Arial"/>
              </a:rPr>
              <a:t>data-driven </a:t>
            </a:r>
            <a:r>
              <a:rPr lang="ru-RU" sz="1400" spc="-1" dirty="0">
                <a:latin typeface="Arial"/>
              </a:rPr>
              <a:t>подхода</a:t>
            </a:r>
          </a:p>
          <a:p>
            <a:pPr marL="286200" indent="-280440"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z="1400" spc="-1" dirty="0">
                <a:latin typeface="Arial"/>
              </a:rPr>
              <a:t>Обрабатывать и анализировать данные с помощью </a:t>
            </a:r>
            <a:r>
              <a:rPr lang="en-US" sz="1400" spc="-1" dirty="0">
                <a:latin typeface="Arial"/>
              </a:rPr>
              <a:t>SQL</a:t>
            </a:r>
            <a:r>
              <a:rPr lang="ru-RU" sz="1400" spc="-1" dirty="0">
                <a:latin typeface="Arial"/>
              </a:rPr>
              <a:t>, </a:t>
            </a:r>
            <a:r>
              <a:rPr lang="en-US" sz="1400" spc="-1" dirty="0">
                <a:latin typeface="Arial"/>
              </a:rPr>
              <a:t>Python, Power BI, Excel, Power Query</a:t>
            </a:r>
            <a:endParaRPr lang="ru-RU" sz="1400" spc="-1" dirty="0">
              <a:latin typeface="Arial"/>
            </a:endParaRPr>
          </a:p>
          <a:p>
            <a:pPr marL="5760">
              <a:lnSpc>
                <a:spcPct val="100000"/>
              </a:lnSpc>
              <a:spcAft>
                <a:spcPts val="850"/>
              </a:spcAft>
              <a:buSzPct val="113880"/>
            </a:pPr>
            <a:endParaRPr lang="ru-RU" sz="1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12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467640" y="1595880"/>
            <a:ext cx="8223840" cy="14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000" spc="-1" dirty="0">
                <a:solidFill>
                  <a:srgbClr val="464646"/>
                </a:solidFill>
                <a:latin typeface="Bahnschrift Light"/>
                <a:ea typeface="DejaVu Sans"/>
              </a:rPr>
              <a:t>Надеюсь на плодотворное сотрудничество</a:t>
            </a:r>
            <a:r>
              <a:rPr lang="ru-RU" sz="4000" b="0" strike="noStrike" spc="-1" dirty="0">
                <a:solidFill>
                  <a:srgbClr val="464646"/>
                </a:solidFill>
                <a:latin typeface="Bahnschrift Light"/>
                <a:ea typeface="DejaVu Sans"/>
              </a:rPr>
              <a:t>!</a:t>
            </a:r>
            <a:endParaRPr lang="ru-RU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03120" y="303840"/>
            <a:ext cx="822384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00" dirty="0">
                <a:solidFill>
                  <a:srgbClr val="464646"/>
                </a:solidFill>
                <a:latin typeface="Bahnschrift Light"/>
              </a:rPr>
              <a:t>Цели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899592" y="1123560"/>
            <a:ext cx="7627368" cy="1661932"/>
          </a:xfrm>
          <a:prstGeom prst="foldedCorner">
            <a:avLst>
              <a:gd name="adj" fmla="val 16667"/>
            </a:avLst>
          </a:prstGeom>
          <a:ln w="12600">
            <a:round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32000" rIns="90000" bIns="45000" anchor="ctr">
            <a:noAutofit/>
          </a:bodyPr>
          <a:lstStyle/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pc="-1" dirty="0">
                <a:latin typeface="Arial"/>
              </a:rPr>
              <a:t>Получение предложения о работе на вакансию аналитика</a:t>
            </a:r>
          </a:p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pc="-1" dirty="0">
                <a:latin typeface="Arial"/>
              </a:rPr>
              <a:t>Помощь бизнесу в принятии решений на основе данных</a:t>
            </a:r>
          </a:p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pc="-1" dirty="0">
                <a:latin typeface="Arial"/>
              </a:rPr>
              <a:t>Профессиональное развитие в сфере аналитики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879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03120" y="303840"/>
            <a:ext cx="822384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Основные навыки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1619672" y="1120544"/>
            <a:ext cx="5904656" cy="3750164"/>
          </a:xfrm>
          <a:prstGeom prst="foldedCorner">
            <a:avLst>
              <a:gd name="adj" fmla="val 16667"/>
            </a:avLst>
          </a:prstGeom>
          <a:ln w="12600">
            <a:round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32000" rIns="90000" bIns="45000" anchor="ctr">
            <a:noAutofit/>
          </a:bodyPr>
          <a:lstStyle/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en-US" spc="-1" dirty="0">
                <a:latin typeface="Arial"/>
              </a:rPr>
              <a:t>Excel</a:t>
            </a:r>
            <a:r>
              <a:rPr lang="ru-RU" spc="-1" dirty="0">
                <a:latin typeface="Arial"/>
              </a:rPr>
              <a:t> (</a:t>
            </a:r>
            <a:r>
              <a:rPr lang="en-US" spc="-1" dirty="0">
                <a:latin typeface="Arial"/>
              </a:rPr>
              <a:t>Power Query</a:t>
            </a:r>
            <a:r>
              <a:rPr lang="ru-RU" spc="-1" dirty="0">
                <a:latin typeface="Arial"/>
              </a:rPr>
              <a:t>, сводные таблицы)</a:t>
            </a:r>
            <a:endParaRPr lang="en-US" spc="-1" dirty="0">
              <a:latin typeface="Arial"/>
            </a:endParaRPr>
          </a:p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en-US" spc="-1" dirty="0">
                <a:latin typeface="Arial"/>
              </a:rPr>
              <a:t>Power BI</a:t>
            </a:r>
            <a:endParaRPr lang="ru-RU" spc="-1" dirty="0">
              <a:latin typeface="Arial"/>
            </a:endParaRPr>
          </a:p>
          <a:p>
            <a:pPr marL="286200" indent="-280440"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en-US" spc="-1" dirty="0">
                <a:latin typeface="Arial"/>
              </a:rPr>
              <a:t>SQL (PostgreSQL)</a:t>
            </a:r>
            <a:endParaRPr lang="ru-RU" spc="-1" dirty="0">
              <a:latin typeface="Arial"/>
            </a:endParaRPr>
          </a:p>
          <a:p>
            <a:pPr marL="286200" indent="-280440"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pc="-1" dirty="0">
                <a:latin typeface="Arial"/>
              </a:rPr>
              <a:t>Статистика</a:t>
            </a:r>
          </a:p>
          <a:p>
            <a:pPr marL="286200" indent="-280440"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pc="-1" dirty="0">
                <a:latin typeface="Arial"/>
              </a:rPr>
              <a:t>Теория вероятности</a:t>
            </a:r>
          </a:p>
          <a:p>
            <a:pPr marL="286200" indent="-280440"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en-US" spc="-1" dirty="0">
                <a:latin typeface="Arial"/>
              </a:rPr>
              <a:t>Python</a:t>
            </a:r>
            <a:endParaRPr lang="ru-RU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58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147344DD-9AA9-4094-837F-F7FBAB13B787}"/>
              </a:ext>
            </a:extLst>
          </p:cNvPr>
          <p:cNvSpPr/>
          <p:nvPr/>
        </p:nvSpPr>
        <p:spPr>
          <a:xfrm>
            <a:off x="303120" y="303840"/>
            <a:ext cx="8223840" cy="6814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Уже реализовано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0A11D290-8EEE-4246-9F6F-EFA578B6BFC7}"/>
              </a:ext>
            </a:extLst>
          </p:cNvPr>
          <p:cNvSpPr/>
          <p:nvPr/>
        </p:nvSpPr>
        <p:spPr>
          <a:xfrm>
            <a:off x="1619672" y="1120544"/>
            <a:ext cx="5904656" cy="3750164"/>
          </a:xfrm>
          <a:prstGeom prst="foldedCorner">
            <a:avLst>
              <a:gd name="adj" fmla="val 16667"/>
            </a:avLst>
          </a:prstGeom>
          <a:ln w="12600">
            <a:round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32000" rIns="90000" bIns="45000" anchor="ctr">
            <a:noAutofit/>
          </a:bodyPr>
          <a:lstStyle/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pc="-1" dirty="0" err="1">
                <a:latin typeface="Arial"/>
              </a:rPr>
              <a:t>Дашборд</a:t>
            </a:r>
            <a:r>
              <a:rPr lang="ru-RU" spc="-1" dirty="0">
                <a:latin typeface="Arial"/>
              </a:rPr>
              <a:t> в </a:t>
            </a:r>
            <a:r>
              <a:rPr lang="en-US" spc="-1" dirty="0">
                <a:latin typeface="Arial"/>
              </a:rPr>
              <a:t>Excel </a:t>
            </a:r>
            <a:r>
              <a:rPr lang="ru-RU" spc="-1" dirty="0">
                <a:latin typeface="Arial"/>
              </a:rPr>
              <a:t>и </a:t>
            </a:r>
            <a:r>
              <a:rPr lang="en-US" spc="-1" dirty="0">
                <a:latin typeface="Arial"/>
              </a:rPr>
              <a:t>Power BI </a:t>
            </a:r>
            <a:r>
              <a:rPr lang="ru-RU" spc="-1" dirty="0">
                <a:latin typeface="Arial"/>
              </a:rPr>
              <a:t>для аналитики и контроля рекламных кампаний*</a:t>
            </a:r>
          </a:p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pc="-1" dirty="0">
                <a:latin typeface="Arial"/>
              </a:rPr>
              <a:t>Автоматизированные отчеты для клиентов в</a:t>
            </a:r>
            <a:r>
              <a:rPr lang="en-US" spc="-1" dirty="0">
                <a:latin typeface="Arial"/>
              </a:rPr>
              <a:t> Power BI</a:t>
            </a:r>
            <a:r>
              <a:rPr lang="ru-RU" spc="-1" dirty="0">
                <a:latin typeface="Arial"/>
              </a:rPr>
              <a:t>*</a:t>
            </a:r>
            <a:endParaRPr lang="en-US" spc="-1" dirty="0">
              <a:latin typeface="Arial"/>
            </a:endParaRPr>
          </a:p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pc="-1" dirty="0">
                <a:latin typeface="Arial"/>
              </a:rPr>
              <a:t>Расчет балансов студентов онлайн-школы</a:t>
            </a:r>
          </a:p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pc="-1" dirty="0">
                <a:latin typeface="Arial"/>
              </a:rPr>
              <a:t>Калькулятор юнит-экономики</a:t>
            </a:r>
          </a:p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endParaRPr lang="ru-RU" spc="-1" dirty="0">
              <a:latin typeface="Arial"/>
            </a:endParaRPr>
          </a:p>
          <a:p>
            <a:pPr marL="5760">
              <a:lnSpc>
                <a:spcPct val="100000"/>
              </a:lnSpc>
              <a:spcAft>
                <a:spcPts val="850"/>
              </a:spcAft>
              <a:buSzPct val="113880"/>
            </a:pPr>
            <a:r>
              <a:rPr lang="ru-RU" sz="1050" spc="-1" dirty="0">
                <a:latin typeface="Arial"/>
              </a:rPr>
              <a:t>*с нуля</a:t>
            </a:r>
          </a:p>
        </p:txBody>
      </p:sp>
    </p:spTree>
    <p:extLst>
      <p:ext uri="{BB962C8B-B14F-4D97-AF65-F5344CB8AC3E}">
        <p14:creationId xmlns:p14="http://schemas.microsoft.com/office/powerpoint/2010/main" val="259380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03120" y="303840"/>
            <a:ext cx="822384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spc="-100" dirty="0" err="1">
                <a:solidFill>
                  <a:srgbClr val="464646"/>
                </a:solidFill>
                <a:latin typeface="Bahnschrift Light"/>
                <a:ea typeface="DejaVu Sans"/>
              </a:rPr>
              <a:t>Дашборды</a:t>
            </a:r>
            <a:r>
              <a:rPr lang="ru-RU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 (</a:t>
            </a:r>
            <a:r>
              <a:rPr lang="en-US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excel, Power BI)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C5BE0A1-546E-48EB-BD04-CFC3C2B0AC5C}"/>
              </a:ext>
            </a:extLst>
          </p:cNvPr>
          <p:cNvSpPr/>
          <p:nvPr/>
        </p:nvSpPr>
        <p:spPr>
          <a:xfrm>
            <a:off x="1619672" y="1120544"/>
            <a:ext cx="5904656" cy="3750164"/>
          </a:xfrm>
          <a:prstGeom prst="foldedCorner">
            <a:avLst>
              <a:gd name="adj" fmla="val 16667"/>
            </a:avLst>
          </a:prstGeom>
          <a:ln w="12600">
            <a:round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32000" rIns="90000" bIns="45000" anchor="ctr">
            <a:noAutofit/>
          </a:bodyPr>
          <a:lstStyle/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z="2000" spc="-1" dirty="0">
                <a:latin typeface="Arial"/>
              </a:rPr>
              <a:t>Сокращение рабочего времени на контроль кампаний, отчеты и аналитики</a:t>
            </a:r>
          </a:p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z="2000" spc="-1" dirty="0">
                <a:latin typeface="Arial"/>
              </a:rPr>
              <a:t>Повышение качества работы отдела</a:t>
            </a:r>
          </a:p>
        </p:txBody>
      </p:sp>
    </p:spTree>
    <p:extLst>
      <p:ext uri="{BB962C8B-B14F-4D97-AF65-F5344CB8AC3E}">
        <p14:creationId xmlns:p14="http://schemas.microsoft.com/office/powerpoint/2010/main" val="132978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03120" y="303840"/>
            <a:ext cx="822384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spc="-100" dirty="0" err="1">
                <a:solidFill>
                  <a:srgbClr val="464646"/>
                </a:solidFill>
                <a:latin typeface="Bahnschrift Light"/>
                <a:ea typeface="DejaVu Sans"/>
              </a:rPr>
              <a:t>Дашборды</a:t>
            </a:r>
            <a:r>
              <a:rPr lang="ru-RU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 (</a:t>
            </a:r>
            <a:r>
              <a:rPr lang="en-US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excel, Power BI)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C5BE0A1-546E-48EB-BD04-CFC3C2B0AC5C}"/>
              </a:ext>
            </a:extLst>
          </p:cNvPr>
          <p:cNvSpPr/>
          <p:nvPr/>
        </p:nvSpPr>
        <p:spPr>
          <a:xfrm>
            <a:off x="1619672" y="1120544"/>
            <a:ext cx="5904656" cy="3750164"/>
          </a:xfrm>
          <a:prstGeom prst="foldedCorner">
            <a:avLst>
              <a:gd name="adj" fmla="val 16667"/>
            </a:avLst>
          </a:prstGeom>
          <a:ln w="12600">
            <a:round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32000" rIns="90000" bIns="45000" anchor="ctr">
            <a:noAutofit/>
          </a:bodyPr>
          <a:lstStyle/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z="1600" spc="-1" dirty="0">
                <a:latin typeface="Arial"/>
              </a:rPr>
              <a:t>Показатели рекламных кампаний из Яндекс Директ </a:t>
            </a:r>
          </a:p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z="1600" spc="-1" dirty="0">
                <a:latin typeface="Arial"/>
              </a:rPr>
              <a:t>Показатели из Яндекс Метрики</a:t>
            </a:r>
          </a:p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z="1600" spc="-1" dirty="0">
                <a:latin typeface="Arial"/>
              </a:rPr>
              <a:t>Фильтры по кампаниям, </a:t>
            </a:r>
            <a:r>
              <a:rPr lang="ru-RU" sz="1600" spc="-1" dirty="0" err="1">
                <a:latin typeface="Arial"/>
              </a:rPr>
              <a:t>директологам</a:t>
            </a:r>
            <a:r>
              <a:rPr lang="ru-RU" sz="1600" spc="-1" dirty="0">
                <a:latin typeface="Arial"/>
              </a:rPr>
              <a:t>, датам, аккаунтам, тематикам</a:t>
            </a:r>
          </a:p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z="1600" spc="-1" dirty="0">
                <a:latin typeface="Arial"/>
              </a:rPr>
              <a:t>Цветовая индикация основных показателей качества</a:t>
            </a:r>
          </a:p>
          <a:p>
            <a:pPr marL="286200" indent="-280440">
              <a:lnSpc>
                <a:spcPct val="100000"/>
              </a:lnSpc>
              <a:spcAft>
                <a:spcPts val="850"/>
              </a:spcAft>
              <a:buSzPct val="113880"/>
              <a:buBlip>
                <a:blip r:embed="rId3"/>
              </a:buBlip>
            </a:pPr>
            <a:r>
              <a:rPr lang="ru-RU" sz="1600" spc="-1" dirty="0">
                <a:latin typeface="Arial"/>
              </a:rPr>
              <a:t>Данные о кампаниях</a:t>
            </a:r>
          </a:p>
        </p:txBody>
      </p:sp>
    </p:spTree>
    <p:extLst>
      <p:ext uri="{BB962C8B-B14F-4D97-AF65-F5344CB8AC3E}">
        <p14:creationId xmlns:p14="http://schemas.microsoft.com/office/powerpoint/2010/main" val="317876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03120" y="303840"/>
            <a:ext cx="822384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spc="-100" dirty="0" err="1">
                <a:solidFill>
                  <a:srgbClr val="464646"/>
                </a:solidFill>
                <a:latin typeface="Bahnschrift Light"/>
                <a:ea typeface="DejaVu Sans"/>
              </a:rPr>
              <a:t>Дашборд</a:t>
            </a:r>
            <a:r>
              <a:rPr lang="ru-RU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 </a:t>
            </a:r>
            <a:r>
              <a:rPr lang="en-US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excel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54672E-134F-4A30-BDA6-D43454CAD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546"/>
            <a:ext cx="9144000" cy="464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2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03120" y="303840"/>
            <a:ext cx="822384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spc="-100" dirty="0" err="1">
                <a:solidFill>
                  <a:srgbClr val="464646"/>
                </a:solidFill>
                <a:latin typeface="Bahnschrift Light"/>
                <a:ea typeface="DejaVu Sans"/>
              </a:rPr>
              <a:t>Дашборд</a:t>
            </a:r>
            <a:r>
              <a:rPr lang="ru-RU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 </a:t>
            </a:r>
            <a:r>
              <a:rPr lang="en-US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Power BI – </a:t>
            </a:r>
            <a:r>
              <a:rPr lang="ru-RU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структура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100797-210A-4F31-AD3D-B78066DC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978812"/>
            <a:ext cx="6552728" cy="47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9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03120" y="303840"/>
            <a:ext cx="822384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spc="-100" dirty="0" err="1">
                <a:solidFill>
                  <a:srgbClr val="464646"/>
                </a:solidFill>
                <a:latin typeface="Bahnschrift Light"/>
                <a:ea typeface="DejaVu Sans"/>
              </a:rPr>
              <a:t>Дашборд</a:t>
            </a:r>
            <a:r>
              <a:rPr lang="ru-RU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 </a:t>
            </a:r>
            <a:r>
              <a:rPr lang="en-US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Power BI – </a:t>
            </a:r>
            <a:r>
              <a:rPr lang="ru-RU" sz="3200" spc="-100" dirty="0">
                <a:solidFill>
                  <a:srgbClr val="464646"/>
                </a:solidFill>
                <a:latin typeface="Bahnschrift Light"/>
                <a:ea typeface="DejaVu Sans"/>
              </a:rPr>
              <a:t>основная информация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E39728-12E7-4E7E-BB7F-A693A7FB1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0" y="1123560"/>
            <a:ext cx="7884368" cy="444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5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3331</TotalTime>
  <Words>292</Words>
  <Application>Microsoft Office PowerPoint</Application>
  <PresentationFormat>Экран (16:10)</PresentationFormat>
  <Paragraphs>61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16</vt:i4>
      </vt:variant>
    </vt:vector>
  </HeadingPairs>
  <TitlesOfParts>
    <vt:vector size="27" baseType="lpstr">
      <vt:lpstr>Arial</vt:lpstr>
      <vt:lpstr>Bahnschrift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отчет</dc:title>
  <dc:creator>Анна Воронина</dc:creator>
  <cp:lastModifiedBy>Алла Карфидова</cp:lastModifiedBy>
  <cp:revision>276</cp:revision>
  <dcterms:created xsi:type="dcterms:W3CDTF">2020-04-08T05:32:23Z</dcterms:created>
  <dcterms:modified xsi:type="dcterms:W3CDTF">2022-06-21T08:56:43Z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27</vt:i4>
  </property>
  <property fmtid="{D5CDD505-2E9C-101B-9397-08002B2CF9AE}" pid="8" name="PresentationFormat">
    <vt:lpwstr>Экран (16:10)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35</vt:i4>
  </property>
</Properties>
</file>