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8" r:id="rId4"/>
    <p:sldId id="262" r:id="rId5"/>
    <p:sldId id="270" r:id="rId6"/>
    <p:sldId id="271" r:id="rId7"/>
    <p:sldId id="274" r:id="rId8"/>
    <p:sldId id="269" r:id="rId9"/>
    <p:sldId id="268" r:id="rId10"/>
    <p:sldId id="263" r:id="rId11"/>
    <p:sldId id="264" r:id="rId12"/>
    <p:sldId id="265" r:id="rId13"/>
    <p:sldId id="267" r:id="rId14"/>
    <p:sldId id="275" r:id="rId15"/>
    <p:sldId id="276" r:id="rId16"/>
    <p:sldId id="277" r:id="rId17"/>
    <p:sldId id="278" r:id="rId18"/>
    <p:sldId id="279"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Ирина Зарецкая" initials="ИЗ" lastIdx="1" clrIdx="0">
    <p:extLst>
      <p:ext uri="{19B8F6BF-5375-455C-9EA6-DF929625EA0E}">
        <p15:presenceInfo xmlns:p15="http://schemas.microsoft.com/office/powerpoint/2012/main" userId="Ирина Зарецка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5" autoAdjust="0"/>
    <p:restoredTop sz="94660"/>
  </p:normalViewPr>
  <p:slideViewPr>
    <p:cSldViewPr snapToGrid="0">
      <p:cViewPr varScale="1">
        <p:scale>
          <a:sx n="90" d="100"/>
          <a:sy n="90" d="100"/>
        </p:scale>
        <p:origin x="3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0_ANALITICA\analitica\Gruppovoy%20Proekt\&#1087;&#1088;&#1072;&#1074;&#1080;&#1083;&#1100;&#1085;&#1099;&#1077;%20&#1088;&#1077;&#1096;&#1077;&#1085;&#1080;&#1103;\&#1043;&#1088;&#1091;&#1087;&#1087;&#1086;&#1074;&#1086;&#1081;%20&#1087;&#1088;&#1086;&#1077;&#1082;&#1090;%201%20&#1063;&#1040;&#1057;&#1058;&#106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0_ANALITICA\analitica\Gruppovoy%20Proekt\&#1087;&#1088;&#1072;&#1074;&#1080;&#1083;&#1100;&#1085;&#1099;&#1077;%20&#1088;&#1077;&#1096;&#1077;&#1085;&#1080;&#1103;\&#1043;&#1088;&#1091;&#1087;&#1087;&#1086;&#1074;&#1086;&#1081;%20&#1087;&#1088;&#1086;&#1077;&#1082;&#1090;%201%20&#1063;&#1040;&#1057;&#1058;&#106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0_ANALITICA\analitica\Gruppovoy%20Proekt\&#1087;&#1088;&#1072;&#1074;&#1080;&#1083;&#1100;&#1085;&#1099;&#1077;%20&#1088;&#1077;&#1096;&#1077;&#1085;&#1080;&#1103;\&#1043;&#1055;%20&#1063;&#1072;&#1089;&#1090;&#1100;%202%20&#1056;&#1077;&#1096;&#1077;&#1085;&#1080;&#1077;%207%20&#1075;&#1088;&#1091;&#1087;&#1087;&#1072;%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0_ANALITICA\analitica\Gruppovoy%20Proekt\&#1087;&#1088;&#1072;&#1074;&#1080;&#1083;&#1100;&#1085;&#1099;&#1077;%20&#1088;&#1077;&#1096;&#1077;&#1085;&#1080;&#1103;\&#1043;&#1055;%20&#1063;&#1072;&#1089;&#1090;&#1100;%202%20&#1056;&#1077;&#1096;&#1077;&#1085;&#1080;&#1077;%207%20&#1075;&#1088;&#1091;&#1087;&#1087;&#1072;%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0_ANALITICA\analitica\Gruppovoy%20Proekt\&#1087;&#1088;&#1072;&#1074;&#1080;&#1083;&#1100;&#1085;&#1099;&#1077;%20&#1088;&#1077;&#1096;&#1077;&#1085;&#1080;&#1103;\&#1043;&#1055;%20&#1063;&#1072;&#1089;&#1090;&#1100;%202%20&#1056;&#1077;&#1096;&#1077;&#1085;&#1080;&#1077;%207%20&#1075;&#1088;&#1091;&#1087;&#1087;&#1072;%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0_ANALITICA\analitica\Gruppovoy%20Proekt\&#1087;&#1088;&#1072;&#1074;&#1080;&#1083;&#1100;&#1085;&#1099;&#1077;%20&#1088;&#1077;&#1096;&#1077;&#1085;&#1080;&#1103;\&#1043;&#1055;%20&#1063;&#1072;&#1089;&#1090;&#1100;%203%20&#1056;&#1077;&#1096;&#1077;&#1085;&#1080;&#1077;%207%20&#1075;&#1088;&#1091;&#1087;&#1087;&#107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0_ANALITICA\analitica\Gruppovoy%20Proekt\&#1087;&#1088;&#1072;&#1074;&#1080;&#1083;&#1100;&#1085;&#1099;&#1077;%20&#1088;&#1077;&#1096;&#1077;&#1085;&#1080;&#1103;\&#1043;&#1055;%20&#1063;&#1072;&#1089;&#1090;&#1100;%203%20&#1056;&#1077;&#1096;&#1077;&#1085;&#1080;&#1077;%207%20&#1075;&#1088;&#1091;&#1087;&#1087;&#107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0_ANALITICA\analitica\Gruppovoy%20Proekt\&#1087;&#1088;&#1072;&#1074;&#1080;&#1083;&#1100;&#1085;&#1099;&#1077;%20&#1088;&#1077;&#1096;&#1077;&#1085;&#1080;&#1103;\&#1043;&#1055;%20&#1063;&#1072;&#1089;&#1090;&#1100;%203%20&#1056;&#1077;&#1096;&#1077;&#1085;&#1080;&#1077;%207%20&#1075;&#1088;&#1091;&#1087;&#1087;&#1072;.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pivotSource>
    <c:name>[Групповой проект 1 ЧАСТЬ.xlsx]Задание 3 и 4!Tabella pivot5</c:name>
    <c:fmtId val="8"/>
  </c:pivotSource>
  <c:chart>
    <c:autoTitleDeleted val="0"/>
    <c:pivotFmts>
      <c:pivotFmt>
        <c:idx val="0"/>
        <c:spPr>
          <a:solidFill>
            <a:schemeClr val="accent1"/>
          </a:solidFill>
          <a:ln>
            <a:noFill/>
          </a:ln>
          <a:effectLst/>
        </c:spPr>
        <c:marker>
          <c:spPr>
            <a:solidFill>
              <a:schemeClr val="accent1"/>
            </a:solidFill>
            <a:ln w="9525">
              <a:solidFill>
                <a:schemeClr val="accent1"/>
              </a:solidFill>
            </a:ln>
            <a:effectLst/>
          </c:spPr>
        </c:marker>
      </c:pivotFmt>
      <c:pivotFmt>
        <c:idx val="1"/>
        <c:spPr>
          <a:solidFill>
            <a:schemeClr val="accent1"/>
          </a:solidFill>
          <a:ln>
            <a:noFill/>
          </a:ln>
          <a:effectLst/>
        </c:spPr>
        <c:marker>
          <c:spPr>
            <a:solidFill>
              <a:schemeClr val="accent1"/>
            </a:solidFill>
            <a:ln w="9525">
              <a:solidFill>
                <a:schemeClr val="accent1"/>
              </a:solidFill>
            </a:ln>
            <a:effectLst/>
          </c:spPr>
        </c:marker>
      </c:pivotFmt>
      <c:pivotFmt>
        <c:idx val="2"/>
        <c:spPr>
          <a:solidFill>
            <a:schemeClr val="accent1"/>
          </a:solidFill>
          <a:ln>
            <a:noFill/>
          </a:ln>
          <a:effectLst/>
        </c:spPr>
        <c:marker>
          <c:symbol val="none"/>
        </c:marke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60000"/>
                      <a:lumOff val="40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60000"/>
                      <a:lumOff val="40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60000"/>
                      <a:lumOff val="40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4812253257960361E-2"/>
          <c:y val="0.12831428503767758"/>
          <c:w val="0.76255488107367875"/>
          <c:h val="0.77633058814255373"/>
        </c:manualLayout>
      </c:layout>
      <c:areaChart>
        <c:grouping val="stacked"/>
        <c:varyColors val="0"/>
        <c:ser>
          <c:idx val="0"/>
          <c:order val="0"/>
          <c:tx>
            <c:strRef>
              <c:f>'Задание 3 и 4'!$B$6:$B$8</c:f>
              <c:strCache>
                <c:ptCount val="1"/>
                <c:pt idx="0">
                  <c:v>lug</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'Задание 3 и 4'!$A$9:$A$33</c:f>
              <c:strCache>
                <c:ptCount val="24"/>
                <c:pt idx="0">
                  <c:v>00:00:00</c:v>
                </c:pt>
                <c:pt idx="1">
                  <c:v>01:00:00</c:v>
                </c:pt>
                <c:pt idx="2">
                  <c:v>02:00:00</c:v>
                </c:pt>
                <c:pt idx="3">
                  <c:v>03:00:00</c:v>
                </c:pt>
                <c:pt idx="4">
                  <c:v>04:00:00</c:v>
                </c:pt>
                <c:pt idx="5">
                  <c:v>05:00:00</c:v>
                </c:pt>
                <c:pt idx="6">
                  <c:v>06:00:00</c:v>
                </c:pt>
                <c:pt idx="7">
                  <c:v>07:00:00</c:v>
                </c:pt>
                <c:pt idx="8">
                  <c:v>08:00:00</c:v>
                </c:pt>
                <c:pt idx="9">
                  <c:v>09:00:00</c:v>
                </c:pt>
                <c:pt idx="10">
                  <c:v>10:00:00</c:v>
                </c:pt>
                <c:pt idx="11">
                  <c:v>11:00:00</c:v>
                </c:pt>
                <c:pt idx="12">
                  <c:v>12:00:00</c:v>
                </c:pt>
                <c:pt idx="13">
                  <c:v>13:00:00</c:v>
                </c:pt>
                <c:pt idx="14">
                  <c:v>14:00:00</c:v>
                </c:pt>
                <c:pt idx="15">
                  <c:v>15:00:00</c:v>
                </c:pt>
                <c:pt idx="16">
                  <c:v>16:00:00</c:v>
                </c:pt>
                <c:pt idx="17">
                  <c:v>17:00:00</c:v>
                </c:pt>
                <c:pt idx="18">
                  <c:v>18:00:00</c:v>
                </c:pt>
                <c:pt idx="19">
                  <c:v>19:00:00</c:v>
                </c:pt>
                <c:pt idx="20">
                  <c:v>20:00:00</c:v>
                </c:pt>
                <c:pt idx="21">
                  <c:v>21:00:00</c:v>
                </c:pt>
                <c:pt idx="22">
                  <c:v>22:00:00</c:v>
                </c:pt>
                <c:pt idx="23">
                  <c:v>23:00:00</c:v>
                </c:pt>
              </c:strCache>
            </c:strRef>
          </c:cat>
          <c:val>
            <c:numRef>
              <c:f>'Задание 3 и 4'!$B$9:$B$33</c:f>
              <c:numCache>
                <c:formatCode>General</c:formatCode>
                <c:ptCount val="24"/>
                <c:pt idx="0">
                  <c:v>115</c:v>
                </c:pt>
                <c:pt idx="1">
                  <c:v>71</c:v>
                </c:pt>
                <c:pt idx="2">
                  <c:v>115</c:v>
                </c:pt>
                <c:pt idx="3">
                  <c:v>75</c:v>
                </c:pt>
                <c:pt idx="4">
                  <c:v>110</c:v>
                </c:pt>
                <c:pt idx="5">
                  <c:v>117</c:v>
                </c:pt>
                <c:pt idx="6">
                  <c:v>139</c:v>
                </c:pt>
                <c:pt idx="7">
                  <c:v>161</c:v>
                </c:pt>
                <c:pt idx="8">
                  <c:v>295</c:v>
                </c:pt>
                <c:pt idx="9">
                  <c:v>324</c:v>
                </c:pt>
                <c:pt idx="10">
                  <c:v>257</c:v>
                </c:pt>
                <c:pt idx="11">
                  <c:v>182</c:v>
                </c:pt>
                <c:pt idx="12">
                  <c:v>140</c:v>
                </c:pt>
                <c:pt idx="13">
                  <c:v>159</c:v>
                </c:pt>
                <c:pt idx="14">
                  <c:v>158</c:v>
                </c:pt>
                <c:pt idx="15">
                  <c:v>186</c:v>
                </c:pt>
                <c:pt idx="16">
                  <c:v>191</c:v>
                </c:pt>
                <c:pt idx="17">
                  <c:v>264</c:v>
                </c:pt>
                <c:pt idx="18">
                  <c:v>264</c:v>
                </c:pt>
                <c:pt idx="19">
                  <c:v>285</c:v>
                </c:pt>
                <c:pt idx="20">
                  <c:v>150</c:v>
                </c:pt>
                <c:pt idx="21">
                  <c:v>157</c:v>
                </c:pt>
                <c:pt idx="22">
                  <c:v>41</c:v>
                </c:pt>
                <c:pt idx="23">
                  <c:v>34</c:v>
                </c:pt>
              </c:numCache>
            </c:numRef>
          </c:val>
          <c:extLst>
            <c:ext xmlns:c16="http://schemas.microsoft.com/office/drawing/2014/chart" uri="{C3380CC4-5D6E-409C-BE32-E72D297353CC}">
              <c16:uniqueId val="{00000000-B7C6-45CA-BA30-663E0DC3581D}"/>
            </c:ext>
          </c:extLst>
        </c:ser>
        <c:ser>
          <c:idx val="1"/>
          <c:order val="1"/>
          <c:tx>
            <c:strRef>
              <c:f>'Задание 3 и 4'!$C$6:$C$8</c:f>
              <c:strCache>
                <c:ptCount val="1"/>
                <c:pt idx="0">
                  <c:v>ago</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60000"/>
                        <a:lumOff val="40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'Задание 3 и 4'!$A$9:$A$33</c:f>
              <c:strCache>
                <c:ptCount val="24"/>
                <c:pt idx="0">
                  <c:v>00:00:00</c:v>
                </c:pt>
                <c:pt idx="1">
                  <c:v>01:00:00</c:v>
                </c:pt>
                <c:pt idx="2">
                  <c:v>02:00:00</c:v>
                </c:pt>
                <c:pt idx="3">
                  <c:v>03:00:00</c:v>
                </c:pt>
                <c:pt idx="4">
                  <c:v>04:00:00</c:v>
                </c:pt>
                <c:pt idx="5">
                  <c:v>05:00:00</c:v>
                </c:pt>
                <c:pt idx="6">
                  <c:v>06:00:00</c:v>
                </c:pt>
                <c:pt idx="7">
                  <c:v>07:00:00</c:v>
                </c:pt>
                <c:pt idx="8">
                  <c:v>08:00:00</c:v>
                </c:pt>
                <c:pt idx="9">
                  <c:v>09:00:00</c:v>
                </c:pt>
                <c:pt idx="10">
                  <c:v>10:00:00</c:v>
                </c:pt>
                <c:pt idx="11">
                  <c:v>11:00:00</c:v>
                </c:pt>
                <c:pt idx="12">
                  <c:v>12:00:00</c:v>
                </c:pt>
                <c:pt idx="13">
                  <c:v>13:00:00</c:v>
                </c:pt>
                <c:pt idx="14">
                  <c:v>14:00:00</c:v>
                </c:pt>
                <c:pt idx="15">
                  <c:v>15:00:00</c:v>
                </c:pt>
                <c:pt idx="16">
                  <c:v>16:00:00</c:v>
                </c:pt>
                <c:pt idx="17">
                  <c:v>17:00:00</c:v>
                </c:pt>
                <c:pt idx="18">
                  <c:v>18:00:00</c:v>
                </c:pt>
                <c:pt idx="19">
                  <c:v>19:00:00</c:v>
                </c:pt>
                <c:pt idx="20">
                  <c:v>20:00:00</c:v>
                </c:pt>
                <c:pt idx="21">
                  <c:v>21:00:00</c:v>
                </c:pt>
                <c:pt idx="22">
                  <c:v>22:00:00</c:v>
                </c:pt>
                <c:pt idx="23">
                  <c:v>23:00:00</c:v>
                </c:pt>
              </c:strCache>
            </c:strRef>
          </c:cat>
          <c:val>
            <c:numRef>
              <c:f>'Задание 3 и 4'!$C$9:$C$33</c:f>
              <c:numCache>
                <c:formatCode>General</c:formatCode>
                <c:ptCount val="24"/>
                <c:pt idx="0">
                  <c:v>93</c:v>
                </c:pt>
                <c:pt idx="1">
                  <c:v>72</c:v>
                </c:pt>
                <c:pt idx="2">
                  <c:v>99</c:v>
                </c:pt>
                <c:pt idx="3">
                  <c:v>68</c:v>
                </c:pt>
                <c:pt idx="4">
                  <c:v>82</c:v>
                </c:pt>
                <c:pt idx="5">
                  <c:v>90</c:v>
                </c:pt>
                <c:pt idx="6">
                  <c:v>200</c:v>
                </c:pt>
                <c:pt idx="7">
                  <c:v>191</c:v>
                </c:pt>
                <c:pt idx="8">
                  <c:v>292</c:v>
                </c:pt>
                <c:pt idx="9">
                  <c:v>275</c:v>
                </c:pt>
                <c:pt idx="10">
                  <c:v>286</c:v>
                </c:pt>
                <c:pt idx="11">
                  <c:v>208</c:v>
                </c:pt>
                <c:pt idx="12">
                  <c:v>189</c:v>
                </c:pt>
                <c:pt idx="13">
                  <c:v>187</c:v>
                </c:pt>
                <c:pt idx="14">
                  <c:v>179</c:v>
                </c:pt>
                <c:pt idx="15">
                  <c:v>217</c:v>
                </c:pt>
                <c:pt idx="16">
                  <c:v>204</c:v>
                </c:pt>
                <c:pt idx="17">
                  <c:v>275</c:v>
                </c:pt>
                <c:pt idx="18">
                  <c:v>308</c:v>
                </c:pt>
                <c:pt idx="19">
                  <c:v>282</c:v>
                </c:pt>
                <c:pt idx="20">
                  <c:v>186</c:v>
                </c:pt>
                <c:pt idx="21">
                  <c:v>171</c:v>
                </c:pt>
                <c:pt idx="22">
                  <c:v>97</c:v>
                </c:pt>
                <c:pt idx="23">
                  <c:v>41</c:v>
                </c:pt>
              </c:numCache>
            </c:numRef>
          </c:val>
          <c:extLst>
            <c:ext xmlns:c16="http://schemas.microsoft.com/office/drawing/2014/chart" uri="{C3380CC4-5D6E-409C-BE32-E72D297353CC}">
              <c16:uniqueId val="{00000001-B7C6-45CA-BA30-663E0DC3581D}"/>
            </c:ext>
          </c:extLst>
        </c:ser>
        <c:ser>
          <c:idx val="2"/>
          <c:order val="2"/>
          <c:tx>
            <c:strRef>
              <c:f>'Задание 3 и 4'!$D$6:$D$8</c:f>
              <c:strCache>
                <c:ptCount val="1"/>
                <c:pt idx="0">
                  <c:v>set</c:v>
                </c:pt>
              </c:strCache>
            </c:strRef>
          </c:tx>
          <c:spPr>
            <a:solidFill>
              <a:schemeClr val="accent3"/>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'Задание 3 и 4'!$A$9:$A$33</c:f>
              <c:strCache>
                <c:ptCount val="24"/>
                <c:pt idx="0">
                  <c:v>00:00:00</c:v>
                </c:pt>
                <c:pt idx="1">
                  <c:v>01:00:00</c:v>
                </c:pt>
                <c:pt idx="2">
                  <c:v>02:00:00</c:v>
                </c:pt>
                <c:pt idx="3">
                  <c:v>03:00:00</c:v>
                </c:pt>
                <c:pt idx="4">
                  <c:v>04:00:00</c:v>
                </c:pt>
                <c:pt idx="5">
                  <c:v>05:00:00</c:v>
                </c:pt>
                <c:pt idx="6">
                  <c:v>06:00:00</c:v>
                </c:pt>
                <c:pt idx="7">
                  <c:v>07:00:00</c:v>
                </c:pt>
                <c:pt idx="8">
                  <c:v>08:00:00</c:v>
                </c:pt>
                <c:pt idx="9">
                  <c:v>09:00:00</c:v>
                </c:pt>
                <c:pt idx="10">
                  <c:v>10:00:00</c:v>
                </c:pt>
                <c:pt idx="11">
                  <c:v>11:00:00</c:v>
                </c:pt>
                <c:pt idx="12">
                  <c:v>12:00:00</c:v>
                </c:pt>
                <c:pt idx="13">
                  <c:v>13:00:00</c:v>
                </c:pt>
                <c:pt idx="14">
                  <c:v>14:00:00</c:v>
                </c:pt>
                <c:pt idx="15">
                  <c:v>15:00:00</c:v>
                </c:pt>
                <c:pt idx="16">
                  <c:v>16:00:00</c:v>
                </c:pt>
                <c:pt idx="17">
                  <c:v>17:00:00</c:v>
                </c:pt>
                <c:pt idx="18">
                  <c:v>18:00:00</c:v>
                </c:pt>
                <c:pt idx="19">
                  <c:v>19:00:00</c:v>
                </c:pt>
                <c:pt idx="20">
                  <c:v>20:00:00</c:v>
                </c:pt>
                <c:pt idx="21">
                  <c:v>21:00:00</c:v>
                </c:pt>
                <c:pt idx="22">
                  <c:v>22:00:00</c:v>
                </c:pt>
                <c:pt idx="23">
                  <c:v>23:00:00</c:v>
                </c:pt>
              </c:strCache>
            </c:strRef>
          </c:cat>
          <c:val>
            <c:numRef>
              <c:f>'Задание 3 и 4'!$D$9:$D$33</c:f>
              <c:numCache>
                <c:formatCode>General</c:formatCode>
                <c:ptCount val="24"/>
                <c:pt idx="0">
                  <c:v>156</c:v>
                </c:pt>
                <c:pt idx="1">
                  <c:v>104</c:v>
                </c:pt>
                <c:pt idx="2">
                  <c:v>144</c:v>
                </c:pt>
                <c:pt idx="3">
                  <c:v>84</c:v>
                </c:pt>
                <c:pt idx="4">
                  <c:v>141</c:v>
                </c:pt>
                <c:pt idx="5">
                  <c:v>158</c:v>
                </c:pt>
                <c:pt idx="6">
                  <c:v>258</c:v>
                </c:pt>
                <c:pt idx="7">
                  <c:v>276</c:v>
                </c:pt>
                <c:pt idx="8">
                  <c:v>451</c:v>
                </c:pt>
                <c:pt idx="9">
                  <c:v>462</c:v>
                </c:pt>
                <c:pt idx="10">
                  <c:v>458</c:v>
                </c:pt>
                <c:pt idx="11">
                  <c:v>294</c:v>
                </c:pt>
                <c:pt idx="12">
                  <c:v>304</c:v>
                </c:pt>
                <c:pt idx="13">
                  <c:v>311</c:v>
                </c:pt>
                <c:pt idx="14">
                  <c:v>275</c:v>
                </c:pt>
                <c:pt idx="15">
                  <c:v>296</c:v>
                </c:pt>
                <c:pt idx="16">
                  <c:v>335</c:v>
                </c:pt>
                <c:pt idx="17">
                  <c:v>423</c:v>
                </c:pt>
                <c:pt idx="18">
                  <c:v>425</c:v>
                </c:pt>
                <c:pt idx="19">
                  <c:v>394</c:v>
                </c:pt>
                <c:pt idx="20">
                  <c:v>306</c:v>
                </c:pt>
                <c:pt idx="21">
                  <c:v>264</c:v>
                </c:pt>
                <c:pt idx="22">
                  <c:v>152</c:v>
                </c:pt>
                <c:pt idx="23">
                  <c:v>146</c:v>
                </c:pt>
              </c:numCache>
            </c:numRef>
          </c:val>
          <c:extLst>
            <c:ext xmlns:c16="http://schemas.microsoft.com/office/drawing/2014/chart" uri="{C3380CC4-5D6E-409C-BE32-E72D297353CC}">
              <c16:uniqueId val="{00000002-B7C6-45CA-BA30-663E0DC3581D}"/>
            </c:ext>
          </c:extLst>
        </c:ser>
        <c:dLbls>
          <c:showLegendKey val="0"/>
          <c:showVal val="0"/>
          <c:showCatName val="0"/>
          <c:showSerName val="0"/>
          <c:showPercent val="0"/>
          <c:showBubbleSize val="0"/>
        </c:dLbls>
        <c:axId val="641880368"/>
        <c:axId val="651984736"/>
      </c:areaChart>
      <c:valAx>
        <c:axId val="651984736"/>
        <c:scaling>
          <c:orientation val="minMax"/>
        </c:scaling>
        <c:delete val="0"/>
        <c:axPos val="l"/>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ru-RU" sz="1200" b="1" dirty="0"/>
                  <a:t>Количество заказов</a:t>
                </a:r>
              </a:p>
            </c:rich>
          </c:tx>
          <c:layout>
            <c:manualLayout>
              <c:xMode val="edge"/>
              <c:yMode val="edge"/>
              <c:x val="3.0652453533034099E-2"/>
              <c:y val="0.32211316215548996"/>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ru-RU"/>
          </a:p>
        </c:txPr>
        <c:crossAx val="641880368"/>
        <c:crosses val="autoZero"/>
        <c:crossBetween val="midCat"/>
      </c:valAx>
      <c:catAx>
        <c:axId val="64188036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ru-RU" sz="1200" b="1" dirty="0"/>
                  <a:t>Время суток</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651984736"/>
        <c:crosses val="autoZero"/>
        <c:auto val="1"/>
        <c:lblAlgn val="ctr"/>
        <c:lblOffset val="100"/>
        <c:noMultiLvlLbl val="0"/>
      </c:catAx>
      <c:spPr>
        <a:noFill/>
        <a:ln>
          <a:noFill/>
        </a:ln>
        <a:effectLst/>
      </c:spPr>
    </c:plotArea>
    <c:legend>
      <c:legendPos val="r"/>
      <c:layout>
        <c:manualLayout>
          <c:xMode val="edge"/>
          <c:yMode val="edge"/>
          <c:x val="0.95816534204499204"/>
          <c:y val="0.44018675126183943"/>
          <c:w val="3.4761014832000045E-2"/>
          <c:h val="0.1608254452487070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pivotSource>
    <c:name>[Групповой проект 1 ЧАСТЬ.xlsx]Решения!Сводная таблица11</c:name>
    <c:fmtId val="28"/>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ru-RU" sz="1600" b="1"/>
              <a:t>Распределение количества заказов по дням</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ru-RU"/>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circle"/>
          <c:size val="12"/>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12"/>
          <c:spPr>
            <a:solidFill>
              <a:schemeClr val="accent1"/>
            </a:solidFill>
            <a:ln w="9525">
              <a:solidFill>
                <a:schemeClr val="accent1"/>
              </a:solidFill>
            </a:ln>
            <a:effectLst/>
          </c:spPr>
        </c:marker>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12"/>
          <c:spPr>
            <a:solidFill>
              <a:schemeClr val="accent1"/>
            </a:solidFill>
            <a:ln w="9525">
              <a:solidFill>
                <a:schemeClr val="accent1"/>
              </a:solidFill>
            </a:ln>
            <a:effectLst/>
          </c:spPr>
        </c:marker>
      </c:pivotFmt>
    </c:pivotFmts>
    <c:plotArea>
      <c:layout/>
      <c:lineChart>
        <c:grouping val="standard"/>
        <c:varyColors val="0"/>
        <c:ser>
          <c:idx val="0"/>
          <c:order val="0"/>
          <c:tx>
            <c:strRef>
              <c:f>Решения!$B$77</c:f>
              <c:strCache>
                <c:ptCount val="1"/>
                <c:pt idx="0">
                  <c:v>Итог</c:v>
                </c:pt>
              </c:strCache>
            </c:strRef>
          </c:tx>
          <c:spPr>
            <a:ln w="69850" cap="rnd">
              <a:solidFill>
                <a:schemeClr val="accent1">
                  <a:alpha val="96000"/>
                </a:schemeClr>
              </a:solidFill>
              <a:round/>
            </a:ln>
            <a:effectLst/>
          </c:spPr>
          <c:marker>
            <c:symbol val="none"/>
          </c:marker>
          <c:dPt>
            <c:idx val="62"/>
            <c:marker>
              <c:symbol val="circle"/>
              <c:size val="12"/>
              <c:spPr>
                <a:solidFill>
                  <a:schemeClr val="accent1"/>
                </a:solidFill>
                <a:ln w="9525">
                  <a:solidFill>
                    <a:schemeClr val="accent1"/>
                  </a:solidFill>
                </a:ln>
                <a:effectLst/>
              </c:spPr>
            </c:marker>
            <c:bubble3D val="0"/>
            <c:spPr>
              <a:ln w="69850" cap="rnd">
                <a:solidFill>
                  <a:schemeClr val="accent1">
                    <a:alpha val="96000"/>
                  </a:schemeClr>
                </a:solidFill>
                <a:round/>
              </a:ln>
              <a:effectLst/>
            </c:spPr>
            <c:extLst>
              <c:ext xmlns:c16="http://schemas.microsoft.com/office/drawing/2014/chart" uri="{C3380CC4-5D6E-409C-BE32-E72D297353CC}">
                <c16:uniqueId val="{00000001-A142-4B8D-BEB9-62CB05E70CB3}"/>
              </c:ext>
            </c:extLst>
          </c:dPt>
          <c:cat>
            <c:multiLvlStrRef>
              <c:f>Решения!$A$78:$A$174</c:f>
              <c:multiLvlStrCache>
                <c:ptCount val="92"/>
                <c:lvl>
                  <c:pt idx="0">
                    <c:v>01.июл</c:v>
                  </c:pt>
                  <c:pt idx="1">
                    <c:v>02.июл</c:v>
                  </c:pt>
                  <c:pt idx="2">
                    <c:v>03.июл</c:v>
                  </c:pt>
                  <c:pt idx="3">
                    <c:v>04.июл</c:v>
                  </c:pt>
                  <c:pt idx="4">
                    <c:v>05.июл</c:v>
                  </c:pt>
                  <c:pt idx="5">
                    <c:v>06.июл</c:v>
                  </c:pt>
                  <c:pt idx="6">
                    <c:v>07.июл</c:v>
                  </c:pt>
                  <c:pt idx="7">
                    <c:v>08.июл</c:v>
                  </c:pt>
                  <c:pt idx="8">
                    <c:v>09.июл</c:v>
                  </c:pt>
                  <c:pt idx="9">
                    <c:v>10.июл</c:v>
                  </c:pt>
                  <c:pt idx="10">
                    <c:v>11.июл</c:v>
                  </c:pt>
                  <c:pt idx="11">
                    <c:v>12.июл</c:v>
                  </c:pt>
                  <c:pt idx="12">
                    <c:v>13.июл</c:v>
                  </c:pt>
                  <c:pt idx="13">
                    <c:v>14.июл</c:v>
                  </c:pt>
                  <c:pt idx="14">
                    <c:v>15.июл</c:v>
                  </c:pt>
                  <c:pt idx="15">
                    <c:v>16.июл</c:v>
                  </c:pt>
                  <c:pt idx="16">
                    <c:v>17.июл</c:v>
                  </c:pt>
                  <c:pt idx="17">
                    <c:v>18.июл</c:v>
                  </c:pt>
                  <c:pt idx="18">
                    <c:v>19.июл</c:v>
                  </c:pt>
                  <c:pt idx="19">
                    <c:v>20.июл</c:v>
                  </c:pt>
                  <c:pt idx="20">
                    <c:v>21.июл</c:v>
                  </c:pt>
                  <c:pt idx="21">
                    <c:v>22.июл</c:v>
                  </c:pt>
                  <c:pt idx="22">
                    <c:v>23.июл</c:v>
                  </c:pt>
                  <c:pt idx="23">
                    <c:v>24.июл</c:v>
                  </c:pt>
                  <c:pt idx="24">
                    <c:v>25.июл</c:v>
                  </c:pt>
                  <c:pt idx="25">
                    <c:v>26.июл</c:v>
                  </c:pt>
                  <c:pt idx="26">
                    <c:v>27.июл</c:v>
                  </c:pt>
                  <c:pt idx="27">
                    <c:v>28.июл</c:v>
                  </c:pt>
                  <c:pt idx="28">
                    <c:v>29.июл</c:v>
                  </c:pt>
                  <c:pt idx="29">
                    <c:v>30.июл</c:v>
                  </c:pt>
                  <c:pt idx="30">
                    <c:v>31.июл</c:v>
                  </c:pt>
                  <c:pt idx="31">
                    <c:v>01.авг</c:v>
                  </c:pt>
                  <c:pt idx="32">
                    <c:v>02.авг</c:v>
                  </c:pt>
                  <c:pt idx="33">
                    <c:v>03.авг</c:v>
                  </c:pt>
                  <c:pt idx="34">
                    <c:v>04.авг</c:v>
                  </c:pt>
                  <c:pt idx="35">
                    <c:v>05.авг</c:v>
                  </c:pt>
                  <c:pt idx="36">
                    <c:v>06.авг</c:v>
                  </c:pt>
                  <c:pt idx="37">
                    <c:v>07.авг</c:v>
                  </c:pt>
                  <c:pt idx="38">
                    <c:v>08.авг</c:v>
                  </c:pt>
                  <c:pt idx="39">
                    <c:v>09.авг</c:v>
                  </c:pt>
                  <c:pt idx="40">
                    <c:v>10.авг</c:v>
                  </c:pt>
                  <c:pt idx="41">
                    <c:v>11.авг</c:v>
                  </c:pt>
                  <c:pt idx="42">
                    <c:v>12.авг</c:v>
                  </c:pt>
                  <c:pt idx="43">
                    <c:v>13.авг</c:v>
                  </c:pt>
                  <c:pt idx="44">
                    <c:v>14.авг</c:v>
                  </c:pt>
                  <c:pt idx="45">
                    <c:v>15.авг</c:v>
                  </c:pt>
                  <c:pt idx="46">
                    <c:v>16.авг</c:v>
                  </c:pt>
                  <c:pt idx="47">
                    <c:v>17.авг</c:v>
                  </c:pt>
                  <c:pt idx="48">
                    <c:v>18.авг</c:v>
                  </c:pt>
                  <c:pt idx="49">
                    <c:v>19.авг</c:v>
                  </c:pt>
                  <c:pt idx="50">
                    <c:v>20.авг</c:v>
                  </c:pt>
                  <c:pt idx="51">
                    <c:v>21.авг</c:v>
                  </c:pt>
                  <c:pt idx="52">
                    <c:v>22.авг</c:v>
                  </c:pt>
                  <c:pt idx="53">
                    <c:v>23.авг</c:v>
                  </c:pt>
                  <c:pt idx="54">
                    <c:v>24.авг</c:v>
                  </c:pt>
                  <c:pt idx="55">
                    <c:v>25.авг</c:v>
                  </c:pt>
                  <c:pt idx="56">
                    <c:v>26.авг</c:v>
                  </c:pt>
                  <c:pt idx="57">
                    <c:v>27.авг</c:v>
                  </c:pt>
                  <c:pt idx="58">
                    <c:v>28.авг</c:v>
                  </c:pt>
                  <c:pt idx="59">
                    <c:v>29.авг</c:v>
                  </c:pt>
                  <c:pt idx="60">
                    <c:v>30.авг</c:v>
                  </c:pt>
                  <c:pt idx="61">
                    <c:v>31.авг</c:v>
                  </c:pt>
                  <c:pt idx="62">
                    <c:v>01.сен</c:v>
                  </c:pt>
                  <c:pt idx="63">
                    <c:v>02.сен</c:v>
                  </c:pt>
                  <c:pt idx="64">
                    <c:v>03.сен</c:v>
                  </c:pt>
                  <c:pt idx="65">
                    <c:v>04.сен</c:v>
                  </c:pt>
                  <c:pt idx="66">
                    <c:v>05.сен</c:v>
                  </c:pt>
                  <c:pt idx="67">
                    <c:v>06.сен</c:v>
                  </c:pt>
                  <c:pt idx="68">
                    <c:v>07.сен</c:v>
                  </c:pt>
                  <c:pt idx="69">
                    <c:v>08.сен</c:v>
                  </c:pt>
                  <c:pt idx="70">
                    <c:v>09.сен</c:v>
                  </c:pt>
                  <c:pt idx="71">
                    <c:v>10.сен</c:v>
                  </c:pt>
                  <c:pt idx="72">
                    <c:v>11.сен</c:v>
                  </c:pt>
                  <c:pt idx="73">
                    <c:v>12.сен</c:v>
                  </c:pt>
                  <c:pt idx="74">
                    <c:v>13.сен</c:v>
                  </c:pt>
                  <c:pt idx="75">
                    <c:v>14.сен</c:v>
                  </c:pt>
                  <c:pt idx="76">
                    <c:v>15.сен</c:v>
                  </c:pt>
                  <c:pt idx="77">
                    <c:v>16.сен</c:v>
                  </c:pt>
                  <c:pt idx="78">
                    <c:v>17.сен</c:v>
                  </c:pt>
                  <c:pt idx="79">
                    <c:v>18.сен</c:v>
                  </c:pt>
                  <c:pt idx="80">
                    <c:v>19.сен</c:v>
                  </c:pt>
                  <c:pt idx="81">
                    <c:v>20.сен</c:v>
                  </c:pt>
                  <c:pt idx="82">
                    <c:v>21.сен</c:v>
                  </c:pt>
                  <c:pt idx="83">
                    <c:v>22.сен</c:v>
                  </c:pt>
                  <c:pt idx="84">
                    <c:v>23.сен</c:v>
                  </c:pt>
                  <c:pt idx="85">
                    <c:v>24.сен</c:v>
                  </c:pt>
                  <c:pt idx="86">
                    <c:v>25.сен</c:v>
                  </c:pt>
                  <c:pt idx="87">
                    <c:v>26.сен</c:v>
                  </c:pt>
                  <c:pt idx="88">
                    <c:v>27.сен</c:v>
                  </c:pt>
                  <c:pt idx="89">
                    <c:v>28.сен</c:v>
                  </c:pt>
                  <c:pt idx="90">
                    <c:v>29.сен</c:v>
                  </c:pt>
                  <c:pt idx="91">
                    <c:v>30.сен</c:v>
                  </c:pt>
                </c:lvl>
                <c:lvl>
                  <c:pt idx="0">
                    <c:v>июл</c:v>
                  </c:pt>
                  <c:pt idx="31">
                    <c:v>авг</c:v>
                  </c:pt>
                  <c:pt idx="62">
                    <c:v>сен</c:v>
                  </c:pt>
                </c:lvl>
                <c:lvl>
                  <c:pt idx="0">
                    <c:v>2021</c:v>
                  </c:pt>
                </c:lvl>
              </c:multiLvlStrCache>
            </c:multiLvlStrRef>
          </c:cat>
          <c:val>
            <c:numRef>
              <c:f>Решения!$B$78:$B$174</c:f>
              <c:numCache>
                <c:formatCode>General</c:formatCode>
                <c:ptCount val="92"/>
                <c:pt idx="0">
                  <c:v>51</c:v>
                </c:pt>
                <c:pt idx="1">
                  <c:v>71</c:v>
                </c:pt>
                <c:pt idx="2">
                  <c:v>63</c:v>
                </c:pt>
                <c:pt idx="3">
                  <c:v>52</c:v>
                </c:pt>
                <c:pt idx="4">
                  <c:v>75</c:v>
                </c:pt>
                <c:pt idx="5">
                  <c:v>64</c:v>
                </c:pt>
                <c:pt idx="6">
                  <c:v>47</c:v>
                </c:pt>
                <c:pt idx="7">
                  <c:v>56</c:v>
                </c:pt>
                <c:pt idx="8">
                  <c:v>78</c:v>
                </c:pt>
                <c:pt idx="9">
                  <c:v>75</c:v>
                </c:pt>
                <c:pt idx="10">
                  <c:v>70</c:v>
                </c:pt>
                <c:pt idx="11">
                  <c:v>93</c:v>
                </c:pt>
                <c:pt idx="12">
                  <c:v>165</c:v>
                </c:pt>
                <c:pt idx="13">
                  <c:v>169</c:v>
                </c:pt>
                <c:pt idx="14">
                  <c:v>150</c:v>
                </c:pt>
                <c:pt idx="15">
                  <c:v>173</c:v>
                </c:pt>
                <c:pt idx="16">
                  <c:v>147</c:v>
                </c:pt>
                <c:pt idx="17">
                  <c:v>171</c:v>
                </c:pt>
                <c:pt idx="18">
                  <c:v>187</c:v>
                </c:pt>
                <c:pt idx="19">
                  <c:v>147</c:v>
                </c:pt>
                <c:pt idx="20">
                  <c:v>182</c:v>
                </c:pt>
                <c:pt idx="21">
                  <c:v>188</c:v>
                </c:pt>
                <c:pt idx="22">
                  <c:v>161</c:v>
                </c:pt>
                <c:pt idx="23">
                  <c:v>150</c:v>
                </c:pt>
                <c:pt idx="24">
                  <c:v>165</c:v>
                </c:pt>
                <c:pt idx="25">
                  <c:v>167</c:v>
                </c:pt>
                <c:pt idx="26">
                  <c:v>158</c:v>
                </c:pt>
                <c:pt idx="27">
                  <c:v>182</c:v>
                </c:pt>
                <c:pt idx="28">
                  <c:v>174</c:v>
                </c:pt>
                <c:pt idx="29">
                  <c:v>202</c:v>
                </c:pt>
                <c:pt idx="30">
                  <c:v>157</c:v>
                </c:pt>
                <c:pt idx="31">
                  <c:v>146</c:v>
                </c:pt>
                <c:pt idx="32">
                  <c:v>130</c:v>
                </c:pt>
                <c:pt idx="33">
                  <c:v>140</c:v>
                </c:pt>
                <c:pt idx="34">
                  <c:v>151</c:v>
                </c:pt>
                <c:pt idx="35">
                  <c:v>140</c:v>
                </c:pt>
                <c:pt idx="36">
                  <c:v>135</c:v>
                </c:pt>
                <c:pt idx="37">
                  <c:v>142</c:v>
                </c:pt>
                <c:pt idx="38">
                  <c:v>170</c:v>
                </c:pt>
                <c:pt idx="39">
                  <c:v>146</c:v>
                </c:pt>
                <c:pt idx="40">
                  <c:v>135</c:v>
                </c:pt>
                <c:pt idx="41">
                  <c:v>135</c:v>
                </c:pt>
                <c:pt idx="42">
                  <c:v>144</c:v>
                </c:pt>
                <c:pt idx="43">
                  <c:v>126</c:v>
                </c:pt>
                <c:pt idx="44">
                  <c:v>137</c:v>
                </c:pt>
                <c:pt idx="45">
                  <c:v>179</c:v>
                </c:pt>
                <c:pt idx="46">
                  <c:v>141</c:v>
                </c:pt>
                <c:pt idx="47">
                  <c:v>102</c:v>
                </c:pt>
                <c:pt idx="48">
                  <c:v>141</c:v>
                </c:pt>
                <c:pt idx="49">
                  <c:v>115</c:v>
                </c:pt>
                <c:pt idx="50">
                  <c:v>141</c:v>
                </c:pt>
                <c:pt idx="51">
                  <c:v>143</c:v>
                </c:pt>
                <c:pt idx="52">
                  <c:v>142</c:v>
                </c:pt>
                <c:pt idx="53">
                  <c:v>146</c:v>
                </c:pt>
                <c:pt idx="54">
                  <c:v>138</c:v>
                </c:pt>
                <c:pt idx="55">
                  <c:v>125</c:v>
                </c:pt>
                <c:pt idx="56">
                  <c:v>138</c:v>
                </c:pt>
                <c:pt idx="57">
                  <c:v>138</c:v>
                </c:pt>
                <c:pt idx="58">
                  <c:v>126</c:v>
                </c:pt>
                <c:pt idx="59">
                  <c:v>124</c:v>
                </c:pt>
                <c:pt idx="60">
                  <c:v>170</c:v>
                </c:pt>
                <c:pt idx="61">
                  <c:v>106</c:v>
                </c:pt>
                <c:pt idx="62">
                  <c:v>328</c:v>
                </c:pt>
                <c:pt idx="63">
                  <c:v>219</c:v>
                </c:pt>
                <c:pt idx="64">
                  <c:v>199</c:v>
                </c:pt>
                <c:pt idx="65">
                  <c:v>236</c:v>
                </c:pt>
                <c:pt idx="66">
                  <c:v>230</c:v>
                </c:pt>
                <c:pt idx="67">
                  <c:v>268</c:v>
                </c:pt>
                <c:pt idx="68">
                  <c:v>215</c:v>
                </c:pt>
                <c:pt idx="69">
                  <c:v>195</c:v>
                </c:pt>
                <c:pt idx="70">
                  <c:v>182</c:v>
                </c:pt>
                <c:pt idx="71">
                  <c:v>228</c:v>
                </c:pt>
                <c:pt idx="72">
                  <c:v>195</c:v>
                </c:pt>
                <c:pt idx="73">
                  <c:v>189</c:v>
                </c:pt>
                <c:pt idx="74">
                  <c:v>205</c:v>
                </c:pt>
                <c:pt idx="75">
                  <c:v>206</c:v>
                </c:pt>
                <c:pt idx="76">
                  <c:v>221</c:v>
                </c:pt>
                <c:pt idx="77">
                  <c:v>206</c:v>
                </c:pt>
                <c:pt idx="78">
                  <c:v>252</c:v>
                </c:pt>
                <c:pt idx="79">
                  <c:v>207</c:v>
                </c:pt>
                <c:pt idx="80">
                  <c:v>209</c:v>
                </c:pt>
                <c:pt idx="81">
                  <c:v>231</c:v>
                </c:pt>
                <c:pt idx="82">
                  <c:v>228</c:v>
                </c:pt>
                <c:pt idx="83">
                  <c:v>193</c:v>
                </c:pt>
                <c:pt idx="84">
                  <c:v>235</c:v>
                </c:pt>
                <c:pt idx="85">
                  <c:v>203</c:v>
                </c:pt>
                <c:pt idx="86">
                  <c:v>256</c:v>
                </c:pt>
                <c:pt idx="87">
                  <c:v>199</c:v>
                </c:pt>
                <c:pt idx="88">
                  <c:v>240</c:v>
                </c:pt>
                <c:pt idx="89">
                  <c:v>180</c:v>
                </c:pt>
                <c:pt idx="90">
                  <c:v>224</c:v>
                </c:pt>
                <c:pt idx="91">
                  <c:v>238</c:v>
                </c:pt>
              </c:numCache>
            </c:numRef>
          </c:val>
          <c:smooth val="0"/>
          <c:extLst>
            <c:ext xmlns:c16="http://schemas.microsoft.com/office/drawing/2014/chart" uri="{C3380CC4-5D6E-409C-BE32-E72D297353CC}">
              <c16:uniqueId val="{00000002-A142-4B8D-BEB9-62CB05E70CB3}"/>
            </c:ext>
          </c:extLst>
        </c:ser>
        <c:dLbls>
          <c:showLegendKey val="0"/>
          <c:showVal val="0"/>
          <c:showCatName val="0"/>
          <c:showSerName val="0"/>
          <c:showPercent val="0"/>
          <c:showBubbleSize val="0"/>
        </c:dLbls>
        <c:smooth val="0"/>
        <c:axId val="1034003488"/>
        <c:axId val="1032910784"/>
      </c:lineChart>
      <c:catAx>
        <c:axId val="1034003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crossAx val="1032910784"/>
        <c:crosses val="autoZero"/>
        <c:auto val="1"/>
        <c:lblAlgn val="ctr"/>
        <c:lblOffset val="100"/>
        <c:noMultiLvlLbl val="0"/>
      </c:catAx>
      <c:valAx>
        <c:axId val="10329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034003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pivotSource>
    <c:name>[ГП Часть 2 Решение 7 группа .xlsx]Задание 4!Сводная таблица7</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ru-RU" b="1" dirty="0"/>
              <a:t>Время ожидания</a:t>
            </a:r>
            <a:r>
              <a:rPr lang="ru-RU" b="1" baseline="0" dirty="0"/>
              <a:t> водителя</a:t>
            </a:r>
            <a:endParaRPr lang="ru-RU"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ru-RU"/>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pieChart>
        <c:varyColors val="1"/>
        <c:ser>
          <c:idx val="0"/>
          <c:order val="0"/>
          <c:tx>
            <c:strRef>
              <c:f>'Задание 4'!$B$10</c:f>
              <c:strCache>
                <c:ptCount val="1"/>
                <c:pt idx="0">
                  <c:v>Итог</c:v>
                </c:pt>
              </c:strCache>
            </c:strRef>
          </c:tx>
          <c:explosion val="1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17-46C2-AB0C-B148EFC47E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17-46C2-AB0C-B148EFC47E7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817-46C2-AB0C-B148EFC47E78}"/>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'Задание 4'!$A$11:$A$14</c:f>
              <c:strCache>
                <c:ptCount val="3"/>
                <c:pt idx="0">
                  <c:v>июл</c:v>
                </c:pt>
                <c:pt idx="1">
                  <c:v>авг</c:v>
                </c:pt>
                <c:pt idx="2">
                  <c:v>сен</c:v>
                </c:pt>
              </c:strCache>
            </c:strRef>
          </c:cat>
          <c:val>
            <c:numRef>
              <c:f>'Задание 4'!$B$11:$B$14</c:f>
              <c:numCache>
                <c:formatCode>[$-F400]h:mm:ss\ AM/PM</c:formatCode>
                <c:ptCount val="3"/>
                <c:pt idx="0">
                  <c:v>2.7584808688622094E-3</c:v>
                </c:pt>
                <c:pt idx="1">
                  <c:v>3.1336273351412727E-3</c:v>
                </c:pt>
                <c:pt idx="2">
                  <c:v>3.4962722462855453E-3</c:v>
                </c:pt>
              </c:numCache>
            </c:numRef>
          </c:val>
          <c:extLst>
            <c:ext xmlns:c16="http://schemas.microsoft.com/office/drawing/2014/chart" uri="{C3380CC4-5D6E-409C-BE32-E72D297353CC}">
              <c16:uniqueId val="{00000006-5817-46C2-AB0C-B148EFC47E7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bar"/>
        <c:grouping val="clustered"/>
        <c:varyColors val="0"/>
        <c:ser>
          <c:idx val="0"/>
          <c:order val="0"/>
          <c:tx>
            <c:strRef>
              <c:f>'Задание 4'!$B$16</c:f>
              <c:strCache>
                <c:ptCount val="1"/>
                <c:pt idx="0">
                  <c:v>Время поиска водителя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'Задание 4'!$A$17:$A$18</c:f>
              <c:strCache>
                <c:ptCount val="2"/>
                <c:pt idx="0">
                  <c:v>сентябрь-июль</c:v>
                </c:pt>
                <c:pt idx="1">
                  <c:v>сентябрь -август</c:v>
                </c:pt>
              </c:strCache>
            </c:strRef>
          </c:cat>
          <c:val>
            <c:numRef>
              <c:f>'Задание 4'!$B$17:$B$18</c:f>
              <c:numCache>
                <c:formatCode>0.00%</c:formatCode>
                <c:ptCount val="2"/>
                <c:pt idx="0">
                  <c:v>0.26746293068461724</c:v>
                </c:pt>
                <c:pt idx="1">
                  <c:v>0.11572687890403645</c:v>
                </c:pt>
              </c:numCache>
            </c:numRef>
          </c:val>
          <c:extLst>
            <c:ext xmlns:c16="http://schemas.microsoft.com/office/drawing/2014/chart" uri="{C3380CC4-5D6E-409C-BE32-E72D297353CC}">
              <c16:uniqueId val="{00000000-71C5-4823-83ED-C639EF790FC6}"/>
            </c:ext>
          </c:extLst>
        </c:ser>
        <c:dLbls>
          <c:showLegendKey val="0"/>
          <c:showVal val="0"/>
          <c:showCatName val="0"/>
          <c:showSerName val="0"/>
          <c:showPercent val="0"/>
          <c:showBubbleSize val="0"/>
        </c:dLbls>
        <c:gapWidth val="182"/>
        <c:axId val="6598096"/>
        <c:axId val="6598512"/>
      </c:barChart>
      <c:catAx>
        <c:axId val="65980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ru-RU"/>
          </a:p>
        </c:txPr>
        <c:crossAx val="6598512"/>
        <c:crosses val="autoZero"/>
        <c:auto val="1"/>
        <c:lblAlgn val="ctr"/>
        <c:lblOffset val="100"/>
        <c:noMultiLvlLbl val="0"/>
      </c:catAx>
      <c:valAx>
        <c:axId val="659851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6598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Исполняемость заказов</a:t>
            </a:r>
          </a:p>
        </c:rich>
      </c:tx>
      <c:layout>
        <c:manualLayout>
          <c:xMode val="edge"/>
          <c:yMode val="edge"/>
          <c:x val="0.34834711286089237"/>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bar"/>
        <c:grouping val="stacked"/>
        <c:varyColors val="0"/>
        <c:ser>
          <c:idx val="0"/>
          <c:order val="0"/>
          <c:tx>
            <c:strRef>
              <c:f>'Задание 1'!$B$18</c:f>
              <c:strCache>
                <c:ptCount val="1"/>
                <c:pt idx="0">
                  <c:v>Исполняемость заказов от поездки в сентябре относительно августа и июля уменьшилась на ,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'Задание 1'!$A$19:$A$20</c:f>
              <c:strCache>
                <c:ptCount val="2"/>
                <c:pt idx="0">
                  <c:v>сентябрь-июль</c:v>
                </c:pt>
                <c:pt idx="1">
                  <c:v>сентябрь -август</c:v>
                </c:pt>
              </c:strCache>
            </c:strRef>
          </c:cat>
          <c:val>
            <c:numRef>
              <c:f>'Задание 1'!$B$19:$B$20</c:f>
              <c:numCache>
                <c:formatCode>0.00%</c:formatCode>
                <c:ptCount val="2"/>
                <c:pt idx="0">
                  <c:v>-0.22993543276721931</c:v>
                </c:pt>
                <c:pt idx="1">
                  <c:v>-0.18544746703212583</c:v>
                </c:pt>
              </c:numCache>
            </c:numRef>
          </c:val>
          <c:extLst>
            <c:ext xmlns:c16="http://schemas.microsoft.com/office/drawing/2014/chart" uri="{C3380CC4-5D6E-409C-BE32-E72D297353CC}">
              <c16:uniqueId val="{00000000-4C51-42D5-B718-5AA479696680}"/>
            </c:ext>
          </c:extLst>
        </c:ser>
        <c:dLbls>
          <c:showLegendKey val="0"/>
          <c:showVal val="0"/>
          <c:showCatName val="0"/>
          <c:showSerName val="0"/>
          <c:showPercent val="0"/>
          <c:showBubbleSize val="0"/>
        </c:dLbls>
        <c:gapWidth val="150"/>
        <c:overlap val="100"/>
        <c:axId val="294809632"/>
        <c:axId val="294808800"/>
      </c:barChart>
      <c:catAx>
        <c:axId val="294809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ru-RU"/>
          </a:p>
        </c:txPr>
        <c:crossAx val="294808800"/>
        <c:crosses val="autoZero"/>
        <c:auto val="1"/>
        <c:lblAlgn val="ctr"/>
        <c:lblOffset val="100"/>
        <c:noMultiLvlLbl val="0"/>
      </c:catAx>
      <c:valAx>
        <c:axId val="29480880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94809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Базовые конверсии</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stacked"/>
        <c:varyColors val="0"/>
        <c:ser>
          <c:idx val="0"/>
          <c:order val="0"/>
          <c:tx>
            <c:strRef>
              <c:f>ВЫВОДЫ!$C$6</c:f>
              <c:strCache>
                <c:ptCount val="1"/>
                <c:pt idx="0">
                  <c:v>Назначен на заказ</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ВЫВОДЫ!$B$7:$B$15</c:f>
              <c:strCache>
                <c:ptCount val="9"/>
                <c:pt idx="0">
                  <c:v>Казань</c:v>
                </c:pt>
                <c:pt idx="1">
                  <c:v>Новосибирск</c:v>
                </c:pt>
                <c:pt idx="2">
                  <c:v>Сочи</c:v>
                </c:pt>
                <c:pt idx="3">
                  <c:v>Санкт-Петербург</c:v>
                </c:pt>
                <c:pt idx="4">
                  <c:v>Москва</c:v>
                </c:pt>
                <c:pt idx="5">
                  <c:v>Краснодар</c:v>
                </c:pt>
                <c:pt idx="6">
                  <c:v>Екатеринбург</c:v>
                </c:pt>
                <c:pt idx="7">
                  <c:v>Тюмень</c:v>
                </c:pt>
                <c:pt idx="8">
                  <c:v>Красноярск</c:v>
                </c:pt>
              </c:strCache>
            </c:strRef>
          </c:cat>
          <c:val>
            <c:numRef>
              <c:f>ВЫВОДЫ!$C$7:$C$15</c:f>
              <c:numCache>
                <c:formatCode>0.0%</c:formatCode>
                <c:ptCount val="9"/>
                <c:pt idx="0">
                  <c:v>0.79429250891795478</c:v>
                </c:pt>
                <c:pt idx="1">
                  <c:v>0.78418803418803418</c:v>
                </c:pt>
                <c:pt idx="2">
                  <c:v>0.7624398073836276</c:v>
                </c:pt>
                <c:pt idx="3">
                  <c:v>0.74072081764389452</c:v>
                </c:pt>
                <c:pt idx="4">
                  <c:v>0.73176420695504663</c:v>
                </c:pt>
                <c:pt idx="5">
                  <c:v>0.72888513513513509</c:v>
                </c:pt>
                <c:pt idx="6">
                  <c:v>0.68132716049382713</c:v>
                </c:pt>
                <c:pt idx="7">
                  <c:v>0.59467758444216989</c:v>
                </c:pt>
                <c:pt idx="8">
                  <c:v>0.5</c:v>
                </c:pt>
              </c:numCache>
            </c:numRef>
          </c:val>
          <c:extLst>
            <c:ext xmlns:c16="http://schemas.microsoft.com/office/drawing/2014/chart" uri="{C3380CC4-5D6E-409C-BE32-E72D297353CC}">
              <c16:uniqueId val="{00000000-4F09-42BB-B30D-8C32090808CD}"/>
            </c:ext>
          </c:extLst>
        </c:ser>
        <c:ser>
          <c:idx val="1"/>
          <c:order val="1"/>
          <c:tx>
            <c:strRef>
              <c:f>ВЫВОДЫ!$D$6</c:f>
              <c:strCache>
                <c:ptCount val="1"/>
                <c:pt idx="0">
                  <c:v>Приехал на заказ</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ВЫВОДЫ!$B$7:$B$15</c:f>
              <c:strCache>
                <c:ptCount val="9"/>
                <c:pt idx="0">
                  <c:v>Казань</c:v>
                </c:pt>
                <c:pt idx="1">
                  <c:v>Новосибирск</c:v>
                </c:pt>
                <c:pt idx="2">
                  <c:v>Сочи</c:v>
                </c:pt>
                <c:pt idx="3">
                  <c:v>Санкт-Петербург</c:v>
                </c:pt>
                <c:pt idx="4">
                  <c:v>Москва</c:v>
                </c:pt>
                <c:pt idx="5">
                  <c:v>Краснодар</c:v>
                </c:pt>
                <c:pt idx="6">
                  <c:v>Екатеринбург</c:v>
                </c:pt>
                <c:pt idx="7">
                  <c:v>Тюмень</c:v>
                </c:pt>
                <c:pt idx="8">
                  <c:v>Красноярск</c:v>
                </c:pt>
              </c:strCache>
            </c:strRef>
          </c:cat>
          <c:val>
            <c:numRef>
              <c:f>ВЫВОДЫ!$D$7:$D$15</c:f>
              <c:numCache>
                <c:formatCode>0.0%</c:formatCode>
                <c:ptCount val="9"/>
                <c:pt idx="0">
                  <c:v>0.43638525564803804</c:v>
                </c:pt>
                <c:pt idx="1">
                  <c:v>0.41025641025641024</c:v>
                </c:pt>
                <c:pt idx="2">
                  <c:v>0.4157303370786517</c:v>
                </c:pt>
                <c:pt idx="3">
                  <c:v>0.39644970414201186</c:v>
                </c:pt>
                <c:pt idx="4">
                  <c:v>0.38146734520780323</c:v>
                </c:pt>
                <c:pt idx="5">
                  <c:v>0.3766891891891892</c:v>
                </c:pt>
                <c:pt idx="6">
                  <c:v>0.34567901234567899</c:v>
                </c:pt>
                <c:pt idx="7">
                  <c:v>0.30706243602865918</c:v>
                </c:pt>
                <c:pt idx="8">
                  <c:v>0.24636627906976744</c:v>
                </c:pt>
              </c:numCache>
            </c:numRef>
          </c:val>
          <c:extLst>
            <c:ext xmlns:c16="http://schemas.microsoft.com/office/drawing/2014/chart" uri="{C3380CC4-5D6E-409C-BE32-E72D297353CC}">
              <c16:uniqueId val="{00000001-4F09-42BB-B30D-8C32090808CD}"/>
            </c:ext>
          </c:extLst>
        </c:ser>
        <c:ser>
          <c:idx val="2"/>
          <c:order val="2"/>
          <c:tx>
            <c:strRef>
              <c:f>ВЫВОДЫ!$E$6</c:f>
              <c:strCache>
                <c:ptCount val="1"/>
                <c:pt idx="0">
                  <c:v>Заказ Выполнен</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ВЫВОДЫ!$B$7:$B$15</c:f>
              <c:strCache>
                <c:ptCount val="9"/>
                <c:pt idx="0">
                  <c:v>Казань</c:v>
                </c:pt>
                <c:pt idx="1">
                  <c:v>Новосибирск</c:v>
                </c:pt>
                <c:pt idx="2">
                  <c:v>Сочи</c:v>
                </c:pt>
                <c:pt idx="3">
                  <c:v>Санкт-Петербург</c:v>
                </c:pt>
                <c:pt idx="4">
                  <c:v>Москва</c:v>
                </c:pt>
                <c:pt idx="5">
                  <c:v>Краснодар</c:v>
                </c:pt>
                <c:pt idx="6">
                  <c:v>Екатеринбург</c:v>
                </c:pt>
                <c:pt idx="7">
                  <c:v>Тюмень</c:v>
                </c:pt>
                <c:pt idx="8">
                  <c:v>Красноярск</c:v>
                </c:pt>
              </c:strCache>
            </c:strRef>
          </c:cat>
          <c:val>
            <c:numRef>
              <c:f>ВЫВОДЫ!$E$7:$E$15</c:f>
              <c:numCache>
                <c:formatCode>0.0%</c:formatCode>
                <c:ptCount val="9"/>
                <c:pt idx="0">
                  <c:v>0.43638525564803804</c:v>
                </c:pt>
                <c:pt idx="1">
                  <c:v>0.41025641025641024</c:v>
                </c:pt>
                <c:pt idx="2">
                  <c:v>0.3900481540930979</c:v>
                </c:pt>
                <c:pt idx="3">
                  <c:v>0.39644970414201186</c:v>
                </c:pt>
                <c:pt idx="4">
                  <c:v>0.38146734520780323</c:v>
                </c:pt>
                <c:pt idx="5">
                  <c:v>0.3766891891891892</c:v>
                </c:pt>
                <c:pt idx="6">
                  <c:v>0.34567901234567899</c:v>
                </c:pt>
                <c:pt idx="7">
                  <c:v>0.30706243602865918</c:v>
                </c:pt>
                <c:pt idx="8">
                  <c:v>0.24636627906976744</c:v>
                </c:pt>
              </c:numCache>
            </c:numRef>
          </c:val>
          <c:extLst>
            <c:ext xmlns:c16="http://schemas.microsoft.com/office/drawing/2014/chart" uri="{C3380CC4-5D6E-409C-BE32-E72D297353CC}">
              <c16:uniqueId val="{00000002-4F09-42BB-B30D-8C32090808CD}"/>
            </c:ext>
          </c:extLst>
        </c:ser>
        <c:ser>
          <c:idx val="3"/>
          <c:order val="3"/>
          <c:tx>
            <c:strRef>
              <c:f>ВЫВОДЫ!$F$6</c:f>
              <c:strCache>
                <c:ptCount val="1"/>
              </c:strCache>
            </c:strRef>
          </c:tx>
          <c:spPr>
            <a:solidFill>
              <a:schemeClr val="accent4"/>
            </a:solidFill>
            <a:ln>
              <a:noFill/>
            </a:ln>
            <a:effectLst/>
          </c:spPr>
          <c:invertIfNegative val="0"/>
          <c:cat>
            <c:strRef>
              <c:f>ВЫВОДЫ!$B$7:$B$15</c:f>
              <c:strCache>
                <c:ptCount val="9"/>
                <c:pt idx="0">
                  <c:v>Казань</c:v>
                </c:pt>
                <c:pt idx="1">
                  <c:v>Новосибирск</c:v>
                </c:pt>
                <c:pt idx="2">
                  <c:v>Сочи</c:v>
                </c:pt>
                <c:pt idx="3">
                  <c:v>Санкт-Петербург</c:v>
                </c:pt>
                <c:pt idx="4">
                  <c:v>Москва</c:v>
                </c:pt>
                <c:pt idx="5">
                  <c:v>Краснодар</c:v>
                </c:pt>
                <c:pt idx="6">
                  <c:v>Екатеринбург</c:v>
                </c:pt>
                <c:pt idx="7">
                  <c:v>Тюмень</c:v>
                </c:pt>
                <c:pt idx="8">
                  <c:v>Красноярск</c:v>
                </c:pt>
              </c:strCache>
            </c:strRef>
          </c:cat>
          <c:val>
            <c:numRef>
              <c:f>ВЫВОДЫ!$F$7:$F$15</c:f>
              <c:numCache>
                <c:formatCode>General</c:formatCode>
                <c:ptCount val="9"/>
                <c:pt idx="7">
                  <c:v>0</c:v>
                </c:pt>
              </c:numCache>
            </c:numRef>
          </c:val>
          <c:extLst>
            <c:ext xmlns:c16="http://schemas.microsoft.com/office/drawing/2014/chart" uri="{C3380CC4-5D6E-409C-BE32-E72D297353CC}">
              <c16:uniqueId val="{00000003-4F09-42BB-B30D-8C32090808CD}"/>
            </c:ext>
          </c:extLst>
        </c:ser>
        <c:dLbls>
          <c:showLegendKey val="0"/>
          <c:showVal val="0"/>
          <c:showCatName val="0"/>
          <c:showSerName val="0"/>
          <c:showPercent val="0"/>
          <c:showBubbleSize val="0"/>
        </c:dLbls>
        <c:gapWidth val="150"/>
        <c:overlap val="100"/>
        <c:axId val="57757711"/>
        <c:axId val="57768943"/>
      </c:barChart>
      <c:catAx>
        <c:axId val="57757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ru-RU"/>
          </a:p>
        </c:txPr>
        <c:crossAx val="57768943"/>
        <c:crosses val="autoZero"/>
        <c:auto val="1"/>
        <c:lblAlgn val="ctr"/>
        <c:lblOffset val="100"/>
        <c:noMultiLvlLbl val="0"/>
      </c:catAx>
      <c:valAx>
        <c:axId val="57768943"/>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577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accent1">
                  <a:lumMod val="20000"/>
                  <a:lumOff val="80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Критически низкие показатели базовой конверсии в прибытие</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areaChart>
        <c:grouping val="stacked"/>
        <c:varyColors val="0"/>
        <c:ser>
          <c:idx val="0"/>
          <c:order val="0"/>
          <c:tx>
            <c:strRef>
              <c:f>ВЫВОДЫ!$I$22</c:f>
              <c:strCache>
                <c:ptCount val="1"/>
                <c:pt idx="0">
                  <c:v>Число водителей</c:v>
                </c:pt>
              </c:strCache>
            </c:strRef>
          </c:tx>
          <c:spPr>
            <a:solidFill>
              <a:schemeClr val="accent1"/>
            </a:solidFill>
            <a:ln>
              <a:noFill/>
            </a:ln>
            <a:effectLst/>
          </c:spPr>
          <c:dLbls>
            <c:dLbl>
              <c:idx val="0"/>
              <c:layout>
                <c:manualLayout>
                  <c:x val="4.444444444444441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87C-4754-A580-E5976B11D435}"/>
                </c:ext>
              </c:extLst>
            </c:dLbl>
            <c:dLbl>
              <c:idx val="1"/>
              <c:layout>
                <c:manualLayout>
                  <c:x val="0.05"/>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87C-4754-A580-E5976B11D435}"/>
                </c:ext>
              </c:extLst>
            </c:dLbl>
            <c:dLbl>
              <c:idx val="2"/>
              <c:layout>
                <c:manualLayout>
                  <c:x val="-5.00000000000001E-2"/>
                  <c:y val="9.259259259259173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87C-4754-A580-E5976B11D43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ВЫВОДЫ!$H$23:$H$25</c:f>
              <c:strCache>
                <c:ptCount val="3"/>
                <c:pt idx="0">
                  <c:v>июл</c:v>
                </c:pt>
                <c:pt idx="1">
                  <c:v>авг</c:v>
                </c:pt>
                <c:pt idx="2">
                  <c:v>сен</c:v>
                </c:pt>
              </c:strCache>
            </c:strRef>
          </c:cat>
          <c:val>
            <c:numRef>
              <c:f>ВЫВОДЫ!$I$23:$I$25</c:f>
              <c:numCache>
                <c:formatCode>_-* #,##0_-;\-* #,##0_-;_-* "-"??_-;_-@_-</c:formatCode>
                <c:ptCount val="3"/>
                <c:pt idx="0">
                  <c:v>217</c:v>
                </c:pt>
                <c:pt idx="1">
                  <c:v>71</c:v>
                </c:pt>
                <c:pt idx="2">
                  <c:v>348</c:v>
                </c:pt>
              </c:numCache>
            </c:numRef>
          </c:val>
          <c:extLst>
            <c:ext xmlns:c16="http://schemas.microsoft.com/office/drawing/2014/chart" uri="{C3380CC4-5D6E-409C-BE32-E72D297353CC}">
              <c16:uniqueId val="{00000003-187C-4754-A580-E5976B11D435}"/>
            </c:ext>
          </c:extLst>
        </c:ser>
        <c:ser>
          <c:idx val="1"/>
          <c:order val="1"/>
          <c:tx>
            <c:strRef>
              <c:f>ВЫВОДЫ!$J$22</c:f>
              <c:strCache>
                <c:ptCount val="1"/>
                <c:pt idx="0">
                  <c:v>Число заказов</c:v>
                </c:pt>
              </c:strCache>
            </c:strRef>
          </c:tx>
          <c:spPr>
            <a:solidFill>
              <a:schemeClr val="accent2"/>
            </a:solidFill>
            <a:ln>
              <a:noFill/>
            </a:ln>
            <a:effectLst/>
          </c:spPr>
          <c:dLbls>
            <c:dLbl>
              <c:idx val="0"/>
              <c:layout>
                <c:manualLayout>
                  <c:x val="4.9999999999999989E-2"/>
                  <c:y val="-9.25925925925925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87C-4754-A580-E5976B11D435}"/>
                </c:ext>
              </c:extLst>
            </c:dLbl>
            <c:dLbl>
              <c:idx val="1"/>
              <c:layout>
                <c:manualLayout>
                  <c:x val="6.3888888888888884E-2"/>
                  <c:y val="-6.944444444444453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87C-4754-A580-E5976B11D435}"/>
                </c:ext>
              </c:extLst>
            </c:dLbl>
            <c:dLbl>
              <c:idx val="2"/>
              <c:layout>
                <c:manualLayout>
                  <c:x val="-5.2777777777777882E-2"/>
                  <c:y val="-4.16666666666667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87C-4754-A580-E5976B11D435}"/>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ВЫВОДЫ!$H$23:$H$25</c:f>
              <c:strCache>
                <c:ptCount val="3"/>
                <c:pt idx="0">
                  <c:v>июл</c:v>
                </c:pt>
                <c:pt idx="1">
                  <c:v>авг</c:v>
                </c:pt>
                <c:pt idx="2">
                  <c:v>сен</c:v>
                </c:pt>
              </c:strCache>
            </c:strRef>
          </c:cat>
          <c:val>
            <c:numRef>
              <c:f>ВЫВОДЫ!$J$23:$J$25</c:f>
              <c:numCache>
                <c:formatCode>_-* #,##0_-;\-* #,##0_-;_-* "-"??_-;_-@_-</c:formatCode>
                <c:ptCount val="3"/>
                <c:pt idx="0">
                  <c:v>269</c:v>
                </c:pt>
                <c:pt idx="1">
                  <c:v>265</c:v>
                </c:pt>
                <c:pt idx="2">
                  <c:v>443</c:v>
                </c:pt>
              </c:numCache>
            </c:numRef>
          </c:val>
          <c:extLst>
            <c:ext xmlns:c16="http://schemas.microsoft.com/office/drawing/2014/chart" uri="{C3380CC4-5D6E-409C-BE32-E72D297353CC}">
              <c16:uniqueId val="{00000007-187C-4754-A580-E5976B11D435}"/>
            </c:ext>
          </c:extLst>
        </c:ser>
        <c:dLbls>
          <c:showLegendKey val="0"/>
          <c:showVal val="0"/>
          <c:showCatName val="0"/>
          <c:showSerName val="0"/>
          <c:showPercent val="0"/>
          <c:showBubbleSize val="0"/>
        </c:dLbls>
        <c:axId val="1998128879"/>
        <c:axId val="1998130127"/>
      </c:areaChart>
      <c:catAx>
        <c:axId val="19981288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998130127"/>
        <c:crosses val="autoZero"/>
        <c:auto val="1"/>
        <c:lblAlgn val="ctr"/>
        <c:lblOffset val="100"/>
        <c:noMultiLvlLbl val="0"/>
      </c:catAx>
      <c:valAx>
        <c:axId val="1998130127"/>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99812887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radarChart>
        <c:radarStyle val="marker"/>
        <c:varyColors val="0"/>
        <c:ser>
          <c:idx val="0"/>
          <c:order val="0"/>
          <c:tx>
            <c:strRef>
              <c:f>ВЫВОДЫ!$C$40:$C$41</c:f>
              <c:strCache>
                <c:ptCount val="2"/>
                <c:pt idx="0">
                  <c:v>CR_arrive-CR_finish</c:v>
                </c:pt>
                <c:pt idx="1">
                  <c:v>Сочи</c:v>
                </c:pt>
              </c:strCache>
            </c:strRef>
          </c:tx>
          <c:spPr>
            <a:ln w="63500" cap="rnd">
              <a:solidFill>
                <a:schemeClr val="accent1">
                  <a:lumMod val="60000"/>
                  <a:lumOff val="40000"/>
                </a:schemeClr>
              </a:solidFill>
              <a:round/>
            </a:ln>
            <a:effectLst/>
          </c:spPr>
          <c:marker>
            <c:symbol val="none"/>
          </c:marker>
          <c:dLbls>
            <c:dLbl>
              <c:idx val="0"/>
              <c:layout>
                <c:manualLayout>
                  <c:x val="9.3285094242513897E-2"/>
                  <c:y val="5.00312793983010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E8-452A-B34A-6D39915E97F3}"/>
                </c:ext>
              </c:extLst>
            </c:dLbl>
            <c:dLbl>
              <c:idx val="1"/>
              <c:layout>
                <c:manualLayout>
                  <c:x val="7.3984729916476533E-2"/>
                  <c:y val="-8.0050047037281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6E8-452A-B34A-6D39915E97F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2">
                        <a:lumMod val="60000"/>
                        <a:lumOff val="40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ВЫВОДЫ!$B$42:$B$44</c:f>
              <c:strCache>
                <c:ptCount val="3"/>
                <c:pt idx="0">
                  <c:v>июл</c:v>
                </c:pt>
                <c:pt idx="1">
                  <c:v>авг</c:v>
                </c:pt>
                <c:pt idx="2">
                  <c:v>сен</c:v>
                </c:pt>
              </c:strCache>
            </c:strRef>
          </c:cat>
          <c:val>
            <c:numRef>
              <c:f>ВЫВОДЫ!$C$42:$C$44</c:f>
              <c:numCache>
                <c:formatCode>0.00%</c:formatCode>
                <c:ptCount val="3"/>
                <c:pt idx="0">
                  <c:v>2.786377708978327E-2</c:v>
                </c:pt>
                <c:pt idx="1">
                  <c:v>2.6246719160105014E-2</c:v>
                </c:pt>
                <c:pt idx="2">
                  <c:v>2.3985239852398532E-2</c:v>
                </c:pt>
              </c:numCache>
            </c:numRef>
          </c:val>
          <c:extLst>
            <c:ext xmlns:c16="http://schemas.microsoft.com/office/drawing/2014/chart" uri="{C3380CC4-5D6E-409C-BE32-E72D297353CC}">
              <c16:uniqueId val="{00000002-16E8-452A-B34A-6D39915E97F3}"/>
            </c:ext>
          </c:extLst>
        </c:ser>
        <c:dLbls>
          <c:showLegendKey val="0"/>
          <c:showVal val="0"/>
          <c:showCatName val="0"/>
          <c:showSerName val="0"/>
          <c:showPercent val="0"/>
          <c:showBubbleSize val="0"/>
        </c:dLbls>
        <c:axId val="2092235839"/>
        <c:axId val="2092231679"/>
      </c:radarChart>
      <c:catAx>
        <c:axId val="2092235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ru-RU"/>
          </a:p>
        </c:txPr>
        <c:crossAx val="2092231679"/>
        <c:crosses val="autoZero"/>
        <c:auto val="1"/>
        <c:lblAlgn val="ctr"/>
        <c:lblOffset val="100"/>
        <c:noMultiLvlLbl val="0"/>
      </c:catAx>
      <c:valAx>
        <c:axId val="209223167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0922358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46C117F-5CCF-4837-BE5F-2B92066CAFAF}"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4EB90BD-B6CE-46B7-997F-7313B992CCDC}"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DB9D11F-B188-461D-B23F-39381795C052}"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2E6D8D9-55A2-4063-B0F3-121F44549695}"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4B24536-994D-4021-A283-9F449C0DB509}" type="datetimeFigureOut">
              <a:rPr lang="en-US" dirty="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3CBBBB78-C96F-47B7-AB17-D852CA960AC9}" type="datetimeFigureOut">
              <a:rPr lang="en-US" dirty="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0578ACC-22D6-47C1-A373-4FD133E34F3C}"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331444B-B92B-4E27-8C94-BB93EAF5CB18}"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63EFA5E-FA76-400D-B3DC-F0BA90E6D107}"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0002FD-BC7A-4123-9324-3B4A22845911}"/>
              </a:ext>
            </a:extLst>
          </p:cNvPr>
          <p:cNvSpPr>
            <a:spLocks noGrp="1"/>
          </p:cNvSpPr>
          <p:nvPr>
            <p:ph type="ctrTitle"/>
          </p:nvPr>
        </p:nvSpPr>
        <p:spPr>
          <a:xfrm>
            <a:off x="-228600" y="647700"/>
            <a:ext cx="8839200" cy="3238500"/>
          </a:xfrm>
        </p:spPr>
        <p:txBody>
          <a:bodyPr/>
          <a:lstStyle/>
          <a:p>
            <a:r>
              <a:rPr lang="ru-RU" sz="4500" dirty="0"/>
              <a:t>Командная Работа  </a:t>
            </a:r>
            <a:br>
              <a:rPr lang="ru-RU" dirty="0"/>
            </a:br>
            <a:br>
              <a:rPr lang="ru-RU" dirty="0"/>
            </a:br>
            <a:br>
              <a:rPr lang="ru-RU" dirty="0"/>
            </a:br>
            <a:r>
              <a:rPr lang="ru-RU" sz="4500" dirty="0"/>
              <a:t>«ОТЧАЯННЫЕ АНАЛИТИЧКИ</a:t>
            </a:r>
            <a:r>
              <a:rPr lang="it-IT" sz="4500" dirty="0"/>
              <a:t>»</a:t>
            </a:r>
          </a:p>
        </p:txBody>
      </p:sp>
      <p:sp>
        <p:nvSpPr>
          <p:cNvPr id="3" name="Подзаголовок 2">
            <a:extLst>
              <a:ext uri="{FF2B5EF4-FFF2-40B4-BE49-F238E27FC236}">
                <a16:creationId xmlns:a16="http://schemas.microsoft.com/office/drawing/2014/main" id="{21D9EEC6-CC52-484A-96B4-AA3B45223594}"/>
              </a:ext>
            </a:extLst>
          </p:cNvPr>
          <p:cNvSpPr>
            <a:spLocks noGrp="1"/>
          </p:cNvSpPr>
          <p:nvPr>
            <p:ph type="subTitle" idx="1"/>
          </p:nvPr>
        </p:nvSpPr>
        <p:spPr/>
        <p:txBody>
          <a:bodyPr/>
          <a:lstStyle/>
          <a:p>
            <a:r>
              <a:rPr lang="ru-RU" dirty="0"/>
              <a:t>Группа </a:t>
            </a:r>
            <a:r>
              <a:rPr lang="it-IT" dirty="0"/>
              <a:t>N°7</a:t>
            </a:r>
          </a:p>
        </p:txBody>
      </p:sp>
    </p:spTree>
    <p:extLst>
      <p:ext uri="{BB962C8B-B14F-4D97-AF65-F5344CB8AC3E}">
        <p14:creationId xmlns:p14="http://schemas.microsoft.com/office/powerpoint/2010/main" val="303559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BE4C67-B90F-47BD-ABAA-687317C928A9}"/>
              </a:ext>
            </a:extLst>
          </p:cNvPr>
          <p:cNvSpPr>
            <a:spLocks noGrp="1"/>
          </p:cNvSpPr>
          <p:nvPr>
            <p:ph type="title"/>
          </p:nvPr>
        </p:nvSpPr>
        <p:spPr>
          <a:xfrm>
            <a:off x="119270" y="753229"/>
            <a:ext cx="10721007" cy="1080937"/>
          </a:xfrm>
        </p:spPr>
        <p:txBody>
          <a:bodyPr>
            <a:normAutofit/>
          </a:bodyPr>
          <a:lstStyle/>
          <a:p>
            <a:pPr algn="ctr"/>
            <a:r>
              <a:rPr lang="ru-RU" sz="3400" dirty="0"/>
              <a:t>Базовые конверсии в разрезе городов </a:t>
            </a:r>
            <a:endParaRPr lang="it-IT" sz="3400" dirty="0"/>
          </a:p>
        </p:txBody>
      </p:sp>
      <p:sp>
        <p:nvSpPr>
          <p:cNvPr id="3" name="Текст 2">
            <a:extLst>
              <a:ext uri="{FF2B5EF4-FFF2-40B4-BE49-F238E27FC236}">
                <a16:creationId xmlns:a16="http://schemas.microsoft.com/office/drawing/2014/main" id="{4474D82A-C4A3-4954-B9DA-5A3694F6572D}"/>
              </a:ext>
            </a:extLst>
          </p:cNvPr>
          <p:cNvSpPr>
            <a:spLocks noGrp="1"/>
          </p:cNvSpPr>
          <p:nvPr>
            <p:ph type="body" idx="1"/>
          </p:nvPr>
        </p:nvSpPr>
        <p:spPr>
          <a:xfrm>
            <a:off x="265043" y="2054089"/>
            <a:ext cx="10363199" cy="830147"/>
          </a:xfrm>
        </p:spPr>
        <p:txBody>
          <a:bodyPr>
            <a:normAutofit/>
          </a:bodyPr>
          <a:lstStyle/>
          <a:p>
            <a:r>
              <a:rPr lang="ru-RU" dirty="0">
                <a:solidFill>
                  <a:schemeClr val="accent1">
                    <a:lumMod val="20000"/>
                    <a:lumOff val="80000"/>
                  </a:schemeClr>
                </a:solidFill>
              </a:rPr>
              <a:t>Наилучшие базовые конверсии показывают Казань, Новосибирск и Сочи.</a:t>
            </a:r>
            <a:endParaRPr lang="it-IT" dirty="0">
              <a:solidFill>
                <a:schemeClr val="accent1">
                  <a:lumMod val="20000"/>
                  <a:lumOff val="80000"/>
                </a:schemeClr>
              </a:solidFill>
            </a:endParaRPr>
          </a:p>
        </p:txBody>
      </p:sp>
      <p:graphicFrame>
        <p:nvGraphicFramePr>
          <p:cNvPr id="8" name="Диаграмма 7">
            <a:extLst>
              <a:ext uri="{FF2B5EF4-FFF2-40B4-BE49-F238E27FC236}">
                <a16:creationId xmlns:a16="http://schemas.microsoft.com/office/drawing/2014/main" id="{D6FA87D2-134C-40AD-9722-6FC010C48014}"/>
              </a:ext>
            </a:extLst>
          </p:cNvPr>
          <p:cNvGraphicFramePr>
            <a:graphicFrameLocks/>
          </p:cNvGraphicFramePr>
          <p:nvPr>
            <p:extLst>
              <p:ext uri="{D42A27DB-BD31-4B8C-83A1-F6EECF244321}">
                <p14:modId xmlns:p14="http://schemas.microsoft.com/office/powerpoint/2010/main" val="2282588157"/>
              </p:ext>
            </p:extLst>
          </p:nvPr>
        </p:nvGraphicFramePr>
        <p:xfrm>
          <a:off x="431800" y="2884236"/>
          <a:ext cx="11506200" cy="37451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082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D62A85-A620-469E-802E-FD96ADEA09C4}"/>
              </a:ext>
            </a:extLst>
          </p:cNvPr>
          <p:cNvSpPr>
            <a:spLocks noGrp="1"/>
          </p:cNvSpPr>
          <p:nvPr>
            <p:ph type="title"/>
          </p:nvPr>
        </p:nvSpPr>
        <p:spPr/>
        <p:txBody>
          <a:bodyPr/>
          <a:lstStyle/>
          <a:p>
            <a:r>
              <a:rPr lang="ru-RU" dirty="0"/>
              <a:t>Выбросы – Тюмень, август</a:t>
            </a:r>
            <a:endParaRPr lang="it-IT" dirty="0"/>
          </a:p>
        </p:txBody>
      </p:sp>
      <p:sp>
        <p:nvSpPr>
          <p:cNvPr id="3" name="Текст 2">
            <a:extLst>
              <a:ext uri="{FF2B5EF4-FFF2-40B4-BE49-F238E27FC236}">
                <a16:creationId xmlns:a16="http://schemas.microsoft.com/office/drawing/2014/main" id="{21271D8F-DD8F-4C80-A479-0A6B7A93054F}"/>
              </a:ext>
            </a:extLst>
          </p:cNvPr>
          <p:cNvSpPr>
            <a:spLocks noGrp="1"/>
          </p:cNvSpPr>
          <p:nvPr>
            <p:ph type="body" idx="1"/>
          </p:nvPr>
        </p:nvSpPr>
        <p:spPr>
          <a:xfrm>
            <a:off x="100669" y="2027583"/>
            <a:ext cx="12278900" cy="649356"/>
          </a:xfrm>
        </p:spPr>
        <p:txBody>
          <a:bodyPr/>
          <a:lstStyle/>
          <a:p>
            <a:r>
              <a:rPr lang="ru-RU" sz="1600" dirty="0"/>
              <a:t>В Тюмени в августе отмечены критически низкие показатели базовой конверсии в прибытие, что сказалось на конверсиях других этапов.</a:t>
            </a:r>
          </a:p>
        </p:txBody>
      </p:sp>
      <p:sp>
        <p:nvSpPr>
          <p:cNvPr id="4" name="Текст 3">
            <a:extLst>
              <a:ext uri="{FF2B5EF4-FFF2-40B4-BE49-F238E27FC236}">
                <a16:creationId xmlns:a16="http://schemas.microsoft.com/office/drawing/2014/main" id="{F893BA92-20A7-4055-8F52-9B42F2804641}"/>
              </a:ext>
            </a:extLst>
          </p:cNvPr>
          <p:cNvSpPr>
            <a:spLocks noGrp="1"/>
          </p:cNvSpPr>
          <p:nvPr>
            <p:ph type="body" sz="half" idx="15"/>
          </p:nvPr>
        </p:nvSpPr>
        <p:spPr>
          <a:xfrm>
            <a:off x="100669" y="2676939"/>
            <a:ext cx="6544629" cy="3843131"/>
          </a:xfrm>
        </p:spPr>
        <p:txBody>
          <a:bodyPr>
            <a:normAutofit fontScale="25000" lnSpcReduction="20000"/>
          </a:bodyPr>
          <a:lstStyle/>
          <a:p>
            <a:pPr>
              <a:lnSpc>
                <a:spcPct val="110000"/>
              </a:lnSpc>
            </a:pPr>
            <a:r>
              <a:rPr lang="ru-RU" sz="6400" dirty="0"/>
              <a:t> Также  мы наблюдаем резкое падение общего числа водителей  при неизменном кол-ве заказов. </a:t>
            </a:r>
          </a:p>
          <a:p>
            <a:pPr>
              <a:lnSpc>
                <a:spcPct val="110000"/>
              </a:lnSpc>
            </a:pPr>
            <a:r>
              <a:rPr lang="ru-RU" sz="6400" dirty="0"/>
              <a:t> Наиболее вероятная причина этого - технический  сбой в сборе и передаче данных.</a:t>
            </a:r>
          </a:p>
          <a:p>
            <a:pPr>
              <a:lnSpc>
                <a:spcPct val="110000"/>
              </a:lnSpc>
            </a:pPr>
            <a:r>
              <a:rPr lang="ru-RU" sz="6400" dirty="0"/>
              <a:t> Также это может быть связано с:</a:t>
            </a:r>
          </a:p>
          <a:p>
            <a:pPr>
              <a:lnSpc>
                <a:spcPct val="110000"/>
              </a:lnSpc>
            </a:pPr>
            <a:r>
              <a:rPr lang="ru-RU" sz="6400" dirty="0"/>
              <a:t> - реальной нехваткой водителей (например активный заход конкурента, который забрал водителей себе)</a:t>
            </a:r>
          </a:p>
          <a:p>
            <a:pPr lvl="0"/>
            <a:r>
              <a:rPr lang="ru-RU" sz="6400" dirty="0"/>
              <a:t>- большим количеством  отказов водителей от заказа (в систему поступает заказ, предлагается водителям, но они его отклоняют), тогда это </a:t>
            </a:r>
            <a:r>
              <a:rPr lang="ru-RU" sz="6400" dirty="0" err="1"/>
              <a:t>м.б</a:t>
            </a:r>
            <a:r>
              <a:rPr lang="ru-RU" sz="6400" dirty="0"/>
              <a:t>. ФРОД. Например, конкурент зарегистрировал несколько фиктивных водителей и отклоняет заявки с целью дискредитировать конкурента	</a:t>
            </a:r>
            <a:r>
              <a:rPr lang="ru-RU" sz="6400" b="1" dirty="0"/>
              <a:t>	</a:t>
            </a:r>
          </a:p>
          <a:p>
            <a:pPr lvl="0"/>
            <a:r>
              <a:rPr lang="ru-RU" sz="6400" dirty="0">
                <a:solidFill>
                  <a:prstClr val="white"/>
                </a:solidFill>
              </a:rPr>
              <a:t>- в августе что-то произошло и водители начали саботировать заказы (например, вышло постановление или новые правила в компании такси)</a:t>
            </a:r>
          </a:p>
          <a:p>
            <a:pPr>
              <a:lnSpc>
                <a:spcPct val="110000"/>
              </a:lnSpc>
            </a:pPr>
            <a:r>
              <a:rPr lang="ru-RU" sz="6400" b="1" dirty="0"/>
              <a:t>				</a:t>
            </a:r>
            <a:r>
              <a:rPr lang="ru-RU" sz="6400" dirty="0"/>
              <a:t>	</a:t>
            </a:r>
            <a:r>
              <a:rPr lang="ru-RU" sz="5100" dirty="0"/>
              <a:t>							</a:t>
            </a:r>
          </a:p>
          <a:p>
            <a:endParaRPr lang="ru-RU" sz="5100" dirty="0"/>
          </a:p>
          <a:p>
            <a:r>
              <a:rPr lang="ru-RU" sz="5100" dirty="0"/>
              <a:t> </a:t>
            </a:r>
            <a:endParaRPr lang="it-IT" dirty="0"/>
          </a:p>
        </p:txBody>
      </p:sp>
      <p:graphicFrame>
        <p:nvGraphicFramePr>
          <p:cNvPr id="15" name="Диаграмма 14">
            <a:extLst>
              <a:ext uri="{FF2B5EF4-FFF2-40B4-BE49-F238E27FC236}">
                <a16:creationId xmlns:a16="http://schemas.microsoft.com/office/drawing/2014/main" id="{58673B34-261A-4B36-B824-1871041694B4}"/>
              </a:ext>
            </a:extLst>
          </p:cNvPr>
          <p:cNvGraphicFramePr>
            <a:graphicFrameLocks/>
          </p:cNvGraphicFramePr>
          <p:nvPr>
            <p:extLst>
              <p:ext uri="{D42A27DB-BD31-4B8C-83A1-F6EECF244321}">
                <p14:modId xmlns:p14="http://schemas.microsoft.com/office/powerpoint/2010/main" val="4101727878"/>
              </p:ext>
            </p:extLst>
          </p:nvPr>
        </p:nvGraphicFramePr>
        <p:xfrm>
          <a:off x="6877878" y="2870356"/>
          <a:ext cx="5062331" cy="33449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111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3C64CD-616C-4E99-A5D5-0D8F158930CB}"/>
              </a:ext>
            </a:extLst>
          </p:cNvPr>
          <p:cNvSpPr>
            <a:spLocks noGrp="1"/>
          </p:cNvSpPr>
          <p:nvPr>
            <p:ph type="title"/>
          </p:nvPr>
        </p:nvSpPr>
        <p:spPr/>
        <p:txBody>
          <a:bodyPr/>
          <a:lstStyle/>
          <a:p>
            <a:r>
              <a:rPr lang="ru-RU" dirty="0"/>
              <a:t>Выбросы - Сочи</a:t>
            </a:r>
            <a:endParaRPr lang="it-IT" dirty="0"/>
          </a:p>
        </p:txBody>
      </p:sp>
      <p:sp>
        <p:nvSpPr>
          <p:cNvPr id="4" name="Текст 3">
            <a:extLst>
              <a:ext uri="{FF2B5EF4-FFF2-40B4-BE49-F238E27FC236}">
                <a16:creationId xmlns:a16="http://schemas.microsoft.com/office/drawing/2014/main" id="{67CAF777-F179-4A0D-AC17-32E31BA20A5D}"/>
              </a:ext>
            </a:extLst>
          </p:cNvPr>
          <p:cNvSpPr>
            <a:spLocks noGrp="1"/>
          </p:cNvSpPr>
          <p:nvPr>
            <p:ph type="body" sz="half" idx="2"/>
          </p:nvPr>
        </p:nvSpPr>
        <p:spPr>
          <a:xfrm>
            <a:off x="680321" y="2277979"/>
            <a:ext cx="5601209" cy="3539725"/>
          </a:xfrm>
        </p:spPr>
        <p:txBody>
          <a:bodyPr>
            <a:normAutofit fontScale="92500" lnSpcReduction="20000"/>
          </a:bodyPr>
          <a:lstStyle/>
          <a:p>
            <a:r>
              <a:rPr lang="ru-RU" sz="1800" dirty="0"/>
              <a:t> </a:t>
            </a:r>
            <a:r>
              <a:rPr lang="ru-RU" sz="2000" dirty="0"/>
              <a:t>В Сочи в течение всего наблюдаемого периода отмечаются заказы, на которые водитель прибыл, но заказ не выполнен.</a:t>
            </a:r>
          </a:p>
          <a:p>
            <a:endParaRPr lang="ru-RU" sz="2000" dirty="0"/>
          </a:p>
          <a:p>
            <a:r>
              <a:rPr lang="ru-RU" sz="2000" dirty="0"/>
              <a:t> Это может быть связано с тем, что водители предлагают клиентам поездку дешевле, но "мимо кассы". Компания недополучает прибыль.</a:t>
            </a:r>
          </a:p>
          <a:p>
            <a:endParaRPr lang="ru-RU" sz="2000" dirty="0"/>
          </a:p>
          <a:p>
            <a:r>
              <a:rPr lang="ru-RU" sz="2000" dirty="0"/>
              <a:t>Для борьбы с этим видом мошенничества предлагаем для таких водителей ввести штраф, а также снижать рейтинги и </a:t>
            </a:r>
            <a:r>
              <a:rPr lang="ru-RU" sz="2000" dirty="0" err="1"/>
              <a:t>приоретиты</a:t>
            </a:r>
            <a:r>
              <a:rPr lang="ru-RU" sz="2000" dirty="0"/>
              <a:t> водителей. </a:t>
            </a:r>
          </a:p>
        </p:txBody>
      </p:sp>
      <p:graphicFrame>
        <p:nvGraphicFramePr>
          <p:cNvPr id="14" name="Диаграмма 13">
            <a:extLst>
              <a:ext uri="{FF2B5EF4-FFF2-40B4-BE49-F238E27FC236}">
                <a16:creationId xmlns:a16="http://schemas.microsoft.com/office/drawing/2014/main" id="{2C87CAAF-7213-4E60-93C3-A52D840D738F}"/>
              </a:ext>
            </a:extLst>
          </p:cNvPr>
          <p:cNvGraphicFramePr>
            <a:graphicFrameLocks/>
          </p:cNvGraphicFramePr>
          <p:nvPr>
            <p:extLst>
              <p:ext uri="{D42A27DB-BD31-4B8C-83A1-F6EECF244321}">
                <p14:modId xmlns:p14="http://schemas.microsoft.com/office/powerpoint/2010/main" val="1515755052"/>
              </p:ext>
            </p:extLst>
          </p:nvPr>
        </p:nvGraphicFramePr>
        <p:xfrm>
          <a:off x="6400799" y="2277979"/>
          <a:ext cx="5110879" cy="41234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152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B3B128-8566-43CC-BB0D-1947B43083F8}"/>
              </a:ext>
            </a:extLst>
          </p:cNvPr>
          <p:cNvSpPr>
            <a:spLocks noGrp="1"/>
          </p:cNvSpPr>
          <p:nvPr>
            <p:ph type="title"/>
          </p:nvPr>
        </p:nvSpPr>
        <p:spPr/>
        <p:txBody>
          <a:bodyPr/>
          <a:lstStyle/>
          <a:p>
            <a:r>
              <a:rPr lang="ru-RU" dirty="0"/>
              <a:t>Тарифы</a:t>
            </a:r>
            <a:endParaRPr lang="it-IT" dirty="0"/>
          </a:p>
        </p:txBody>
      </p:sp>
      <p:sp>
        <p:nvSpPr>
          <p:cNvPr id="9" name="TextBox 8">
            <a:extLst>
              <a:ext uri="{FF2B5EF4-FFF2-40B4-BE49-F238E27FC236}">
                <a16:creationId xmlns:a16="http://schemas.microsoft.com/office/drawing/2014/main" id="{EAD08ADD-39FA-4704-841B-923145BF105E}"/>
              </a:ext>
            </a:extLst>
          </p:cNvPr>
          <p:cNvSpPr txBox="1"/>
          <p:nvPr/>
        </p:nvSpPr>
        <p:spPr>
          <a:xfrm>
            <a:off x="386407" y="2413337"/>
            <a:ext cx="6960877" cy="2862322"/>
          </a:xfrm>
          <a:prstGeom prst="rect">
            <a:avLst/>
          </a:prstGeom>
          <a:noFill/>
        </p:spPr>
        <p:txBody>
          <a:bodyPr wrap="square">
            <a:spAutoFit/>
          </a:bodyPr>
          <a:lstStyle/>
          <a:p>
            <a:r>
              <a:rPr lang="ru-RU" sz="2000" dirty="0"/>
              <a:t>На тарифах Комфорт+ и выше отмечены частые отказы водителей от поездок во всех городах (низкая конверсия в прибытие) Для </a:t>
            </a:r>
          </a:p>
          <a:p>
            <a:endParaRPr lang="ru-RU" sz="2000" dirty="0"/>
          </a:p>
          <a:p>
            <a:r>
              <a:rPr lang="ru-RU" sz="2000" dirty="0"/>
              <a:t>Краснодар - лидер по базовой конверсии в назначение на тарифах, отличных от «эконом»</a:t>
            </a:r>
          </a:p>
          <a:p>
            <a:endParaRPr lang="ru-RU" sz="2000" dirty="0"/>
          </a:p>
          <a:p>
            <a:r>
              <a:rPr lang="ru-RU" sz="2000" dirty="0"/>
              <a:t>В остальном рейтинг городов по базовым конверсиям не сильно отличается в разрезе тарифов.</a:t>
            </a:r>
          </a:p>
        </p:txBody>
      </p:sp>
    </p:spTree>
    <p:extLst>
      <p:ext uri="{BB962C8B-B14F-4D97-AF65-F5344CB8AC3E}">
        <p14:creationId xmlns:p14="http://schemas.microsoft.com/office/powerpoint/2010/main" val="155027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E0985C-5B9D-4213-A62F-AB8A2E857824}"/>
              </a:ext>
            </a:extLst>
          </p:cNvPr>
          <p:cNvSpPr>
            <a:spLocks noGrp="1"/>
          </p:cNvSpPr>
          <p:nvPr>
            <p:ph type="title"/>
          </p:nvPr>
        </p:nvSpPr>
        <p:spPr/>
        <p:txBody>
          <a:bodyPr>
            <a:normAutofit/>
          </a:bodyPr>
          <a:lstStyle/>
          <a:p>
            <a:r>
              <a:rPr lang="ru-RU" sz="3200" dirty="0"/>
              <a:t>СИСТЕМА РЕЙТИНГОВ - </a:t>
            </a:r>
            <a:r>
              <a:rPr lang="ru-RU" sz="2800" dirty="0"/>
              <a:t>обзор</a:t>
            </a:r>
            <a:endParaRPr lang="it-IT" sz="3200" dirty="0"/>
          </a:p>
        </p:txBody>
      </p:sp>
      <p:sp>
        <p:nvSpPr>
          <p:cNvPr id="3" name="Объект 2">
            <a:extLst>
              <a:ext uri="{FF2B5EF4-FFF2-40B4-BE49-F238E27FC236}">
                <a16:creationId xmlns:a16="http://schemas.microsoft.com/office/drawing/2014/main" id="{0CA435B9-1418-415F-9454-E855958C7535}"/>
              </a:ext>
            </a:extLst>
          </p:cNvPr>
          <p:cNvSpPr>
            <a:spLocks noGrp="1"/>
          </p:cNvSpPr>
          <p:nvPr>
            <p:ph sz="half" idx="1"/>
          </p:nvPr>
        </p:nvSpPr>
        <p:spPr>
          <a:xfrm>
            <a:off x="160420" y="2126513"/>
            <a:ext cx="11801207" cy="4476306"/>
          </a:xfrm>
        </p:spPr>
        <p:txBody>
          <a:bodyPr>
            <a:normAutofit fontScale="92500"/>
          </a:bodyPr>
          <a:lstStyle/>
          <a:p>
            <a:pPr marL="0" indent="0">
              <a:buNone/>
            </a:pPr>
            <a:r>
              <a:rPr lang="ru-RU" sz="1800" dirty="0"/>
              <a:t>Для решения обозначенных выше проблем, предлагаем ввести систему рейтингов.</a:t>
            </a:r>
          </a:p>
          <a:p>
            <a:pPr marL="0" indent="0">
              <a:buNone/>
            </a:pPr>
            <a:r>
              <a:rPr lang="ru-RU" sz="1800" dirty="0"/>
              <a:t>Рейтинг – это показатель «качества» водителя, который может формироваться не только по отзывам клиентов, но также при выполнении определенных заказов, условий. Однако, сама по себе цифра не может служить достаточной мотивацией для работы. Для того, чтобы эта система дала результаты, предлагаем:</a:t>
            </a:r>
          </a:p>
          <a:p>
            <a:pPr marL="0" indent="0">
              <a:buNone/>
            </a:pPr>
            <a:r>
              <a:rPr lang="ru-RU" sz="1800" dirty="0"/>
              <a:t>1. Стимулировать конкуренцию среди водителей – сделать видимым рейтинг другим водителям. Зная, что твой коллега может получить заказ быстрее, водители будут стараться повышать и удерживать свой рейтинг на высоком уровне. </a:t>
            </a:r>
          </a:p>
          <a:p>
            <a:pPr marL="0" indent="0">
              <a:buNone/>
            </a:pPr>
            <a:r>
              <a:rPr lang="ru-RU" sz="1800" dirty="0"/>
              <a:t>2. Геймификация: присвоение наград, достижений и баллов рейтинга за определенные заказы, соревновательный элемент (как в п.1.). Для большей эффективности этого способа требуется более глубокая проработка механики. Геймификация на сегодняшний день проявляет себя как эффективный инструмент в различных сферах: от обучения до менеджмента (в интернете можно найти множество кейсов, в частности, от компании Майкрософт). </a:t>
            </a:r>
          </a:p>
          <a:p>
            <a:pPr marL="0" indent="0">
              <a:buNone/>
            </a:pPr>
            <a:r>
              <a:rPr lang="ru-RU" sz="1800" dirty="0"/>
              <a:t>3. С повышением рейтинга повышать приоритет водителя, что даст ему возможность получать более выгодные заказы, первым видеть заказы поблизости. Приоритеты могут быть как постоянные, так и временные – например, в часы пик или зонах аэропорта.</a:t>
            </a:r>
          </a:p>
          <a:p>
            <a:pPr marL="0" indent="0">
              <a:buNone/>
            </a:pPr>
            <a:r>
              <a:rPr lang="ru-RU" sz="1800" dirty="0"/>
              <a:t>4. Бонусы в виде премий за определенные уровни рейтингов или длительность удержания высокого рейтинга.</a:t>
            </a:r>
          </a:p>
          <a:p>
            <a:pPr marL="0" indent="0">
              <a:buNone/>
            </a:pPr>
            <a:endParaRPr lang="ru-RU" sz="1800" dirty="0"/>
          </a:p>
        </p:txBody>
      </p:sp>
    </p:spTree>
    <p:extLst>
      <p:ext uri="{BB962C8B-B14F-4D97-AF65-F5344CB8AC3E}">
        <p14:creationId xmlns:p14="http://schemas.microsoft.com/office/powerpoint/2010/main" val="38786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E0985C-5B9D-4213-A62F-AB8A2E857824}"/>
              </a:ext>
            </a:extLst>
          </p:cNvPr>
          <p:cNvSpPr>
            <a:spLocks noGrp="1"/>
          </p:cNvSpPr>
          <p:nvPr>
            <p:ph type="title"/>
          </p:nvPr>
        </p:nvSpPr>
        <p:spPr/>
        <p:txBody>
          <a:bodyPr>
            <a:normAutofit/>
          </a:bodyPr>
          <a:lstStyle/>
          <a:p>
            <a:r>
              <a:rPr lang="ru-RU" sz="3200" dirty="0"/>
              <a:t>СИСТЕМА РЕЙТИНГОВ – </a:t>
            </a:r>
            <a:r>
              <a:rPr lang="ru-RU" sz="2400" dirty="0"/>
              <a:t>часы пик</a:t>
            </a:r>
            <a:endParaRPr lang="it-IT" sz="3200" dirty="0"/>
          </a:p>
        </p:txBody>
      </p:sp>
      <p:sp>
        <p:nvSpPr>
          <p:cNvPr id="3" name="Объект 2">
            <a:extLst>
              <a:ext uri="{FF2B5EF4-FFF2-40B4-BE49-F238E27FC236}">
                <a16:creationId xmlns:a16="http://schemas.microsoft.com/office/drawing/2014/main" id="{0CA435B9-1418-415F-9454-E855958C7535}"/>
              </a:ext>
            </a:extLst>
          </p:cNvPr>
          <p:cNvSpPr>
            <a:spLocks noGrp="1"/>
          </p:cNvSpPr>
          <p:nvPr>
            <p:ph sz="half" idx="1"/>
          </p:nvPr>
        </p:nvSpPr>
        <p:spPr>
          <a:xfrm>
            <a:off x="160420" y="2126513"/>
            <a:ext cx="11801207" cy="4476306"/>
          </a:xfrm>
        </p:spPr>
        <p:txBody>
          <a:bodyPr>
            <a:normAutofit/>
          </a:bodyPr>
          <a:lstStyle/>
          <a:p>
            <a:pPr>
              <a:buFont typeface="Wingdings" panose="05000000000000000000" pitchFamily="2" charset="2"/>
              <a:buChar char="ü"/>
            </a:pPr>
            <a:r>
              <a:rPr lang="ru-RU" sz="2000" dirty="0"/>
              <a:t>Водителям, работающим в часы пик, начислять дополнительные баллы рейтинга, которые будут действительны и в другое время. </a:t>
            </a:r>
          </a:p>
          <a:p>
            <a:pPr>
              <a:buFont typeface="Wingdings" panose="05000000000000000000" pitchFamily="2" charset="2"/>
              <a:buChar char="ü"/>
            </a:pPr>
            <a:r>
              <a:rPr lang="ru-RU" sz="2000" dirty="0"/>
              <a:t>Повышать рейтинг в случае выполнения определенного числа заказов в определенное время </a:t>
            </a:r>
          </a:p>
          <a:p>
            <a:pPr>
              <a:buFont typeface="Wingdings" panose="05000000000000000000" pitchFamily="2" charset="2"/>
              <a:buChar char="ü"/>
            </a:pPr>
            <a:r>
              <a:rPr lang="ru-RU" sz="2000" dirty="0"/>
              <a:t>Вместо или вместе с числом заказов это может быть также суммарное расстояние, которое проехал водитель в час пик – с этим нужно быть аккуратнее, дабы не подвергнуть лишней опасности пассажиров</a:t>
            </a:r>
          </a:p>
          <a:p>
            <a:pPr>
              <a:buFont typeface="Wingdings" panose="05000000000000000000" pitchFamily="2" charset="2"/>
              <a:buChar char="ü"/>
            </a:pPr>
            <a:r>
              <a:rPr lang="ru-RU" sz="2000" dirty="0"/>
              <a:t>Снижать рейтинг, если водитель не выполняет указанные выше условия несколько дней</a:t>
            </a:r>
          </a:p>
          <a:p>
            <a:pPr>
              <a:buFont typeface="Wingdings" panose="05000000000000000000" pitchFamily="2" charset="2"/>
              <a:buChar char="ü"/>
            </a:pPr>
            <a:r>
              <a:rPr lang="ru-RU" sz="2000" dirty="0"/>
              <a:t>Начислять очки за быструю подачу. Это простимулирует водителей быстрее принимать заказы, а для клиентов означает уменьшение времени ожидания.</a:t>
            </a:r>
          </a:p>
          <a:p>
            <a:pPr>
              <a:buFont typeface="Wingdings" panose="05000000000000000000" pitchFamily="2" charset="2"/>
              <a:buChar char="ü"/>
            </a:pPr>
            <a:r>
              <a:rPr lang="ru-RU" sz="2000" dirty="0"/>
              <a:t>Геймификация – достижения за выход на линию в течение определенного числа дней</a:t>
            </a:r>
          </a:p>
          <a:p>
            <a:pPr>
              <a:buFont typeface="Wingdings" panose="05000000000000000000" pitchFamily="2" charset="2"/>
              <a:buChar char="ü"/>
            </a:pPr>
            <a:endParaRPr lang="it-IT" sz="2000" dirty="0"/>
          </a:p>
        </p:txBody>
      </p:sp>
    </p:spTree>
    <p:extLst>
      <p:ext uri="{BB962C8B-B14F-4D97-AF65-F5344CB8AC3E}">
        <p14:creationId xmlns:p14="http://schemas.microsoft.com/office/powerpoint/2010/main" val="60423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E0985C-5B9D-4213-A62F-AB8A2E857824}"/>
              </a:ext>
            </a:extLst>
          </p:cNvPr>
          <p:cNvSpPr>
            <a:spLocks noGrp="1"/>
          </p:cNvSpPr>
          <p:nvPr>
            <p:ph type="title"/>
          </p:nvPr>
        </p:nvSpPr>
        <p:spPr/>
        <p:txBody>
          <a:bodyPr>
            <a:normAutofit/>
          </a:bodyPr>
          <a:lstStyle/>
          <a:p>
            <a:r>
              <a:rPr lang="ru-RU" sz="2800" dirty="0"/>
              <a:t>СИСТЕМА РЕЙТИНГОВ </a:t>
            </a:r>
            <a:r>
              <a:rPr lang="ru-RU" sz="3200" dirty="0"/>
              <a:t>– </a:t>
            </a:r>
            <a:r>
              <a:rPr lang="ru-RU" sz="2400" dirty="0"/>
              <a:t>сезонные колебания</a:t>
            </a:r>
            <a:endParaRPr lang="it-IT" sz="3200" dirty="0"/>
          </a:p>
        </p:txBody>
      </p:sp>
      <p:sp>
        <p:nvSpPr>
          <p:cNvPr id="3" name="Объект 2">
            <a:extLst>
              <a:ext uri="{FF2B5EF4-FFF2-40B4-BE49-F238E27FC236}">
                <a16:creationId xmlns:a16="http://schemas.microsoft.com/office/drawing/2014/main" id="{0CA435B9-1418-415F-9454-E855958C7535}"/>
              </a:ext>
            </a:extLst>
          </p:cNvPr>
          <p:cNvSpPr>
            <a:spLocks noGrp="1"/>
          </p:cNvSpPr>
          <p:nvPr>
            <p:ph sz="half" idx="1"/>
          </p:nvPr>
        </p:nvSpPr>
        <p:spPr>
          <a:xfrm>
            <a:off x="160420" y="2126513"/>
            <a:ext cx="11801207" cy="4476306"/>
          </a:xfrm>
        </p:spPr>
        <p:txBody>
          <a:bodyPr>
            <a:normAutofit/>
          </a:bodyPr>
          <a:lstStyle/>
          <a:p>
            <a:pPr>
              <a:buFont typeface="Wingdings" panose="05000000000000000000" pitchFamily="2" charset="2"/>
              <a:buChar char="ü"/>
            </a:pPr>
            <a:r>
              <a:rPr lang="ru-RU" sz="2000" dirty="0"/>
              <a:t>Ввести премии для водителей, выполнивших определенное число поездок в месяц (или километража – для стимулирования  далеких поездок)</a:t>
            </a:r>
          </a:p>
          <a:p>
            <a:pPr>
              <a:buFont typeface="Wingdings" panose="05000000000000000000" pitchFamily="2" charset="2"/>
              <a:buChar char="ü"/>
            </a:pPr>
            <a:r>
              <a:rPr lang="ru-RU" sz="2000" dirty="0"/>
              <a:t>Геймификация – награды за достижение числа поездок и километража</a:t>
            </a:r>
          </a:p>
          <a:p>
            <a:pPr>
              <a:buFont typeface="Wingdings" panose="05000000000000000000" pitchFamily="2" charset="2"/>
              <a:buChar char="ü"/>
            </a:pPr>
            <a:r>
              <a:rPr lang="ru-RU" sz="2000" dirty="0"/>
              <a:t>Повышение рейтингов и приоритетов для активных водителей месяца</a:t>
            </a:r>
          </a:p>
          <a:p>
            <a:pPr>
              <a:buFont typeface="Wingdings" panose="05000000000000000000" pitchFamily="2" charset="2"/>
              <a:buChar char="ü"/>
            </a:pPr>
            <a:r>
              <a:rPr lang="ru-RU" sz="2000" dirty="0"/>
              <a:t>Рейтинг «водители месяца», видимый всем водителям и обновляющийся в течении месяца, с премиями для ТОП-3 (или 5,10…)</a:t>
            </a:r>
          </a:p>
          <a:p>
            <a:pPr>
              <a:buFont typeface="Wingdings" panose="05000000000000000000" pitchFamily="2" charset="2"/>
              <a:buChar char="ü"/>
            </a:pPr>
            <a:endParaRPr lang="it-IT" sz="2000" dirty="0"/>
          </a:p>
        </p:txBody>
      </p:sp>
    </p:spTree>
    <p:extLst>
      <p:ext uri="{BB962C8B-B14F-4D97-AF65-F5344CB8AC3E}">
        <p14:creationId xmlns:p14="http://schemas.microsoft.com/office/powerpoint/2010/main" val="3267894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E0985C-5B9D-4213-A62F-AB8A2E857824}"/>
              </a:ext>
            </a:extLst>
          </p:cNvPr>
          <p:cNvSpPr>
            <a:spLocks noGrp="1"/>
          </p:cNvSpPr>
          <p:nvPr>
            <p:ph type="title"/>
          </p:nvPr>
        </p:nvSpPr>
        <p:spPr/>
        <p:txBody>
          <a:bodyPr>
            <a:normAutofit/>
          </a:bodyPr>
          <a:lstStyle/>
          <a:p>
            <a:r>
              <a:rPr lang="ru-RU" sz="3200" dirty="0"/>
              <a:t>СИСТЕМА РЕЙТИНГОВ – </a:t>
            </a:r>
            <a:r>
              <a:rPr lang="ru-RU" sz="2400" dirty="0"/>
              <a:t>города</a:t>
            </a:r>
            <a:endParaRPr lang="it-IT" sz="3200" dirty="0"/>
          </a:p>
        </p:txBody>
      </p:sp>
      <p:sp>
        <p:nvSpPr>
          <p:cNvPr id="3" name="Объект 2">
            <a:extLst>
              <a:ext uri="{FF2B5EF4-FFF2-40B4-BE49-F238E27FC236}">
                <a16:creationId xmlns:a16="http://schemas.microsoft.com/office/drawing/2014/main" id="{0CA435B9-1418-415F-9454-E855958C7535}"/>
              </a:ext>
            </a:extLst>
          </p:cNvPr>
          <p:cNvSpPr>
            <a:spLocks noGrp="1"/>
          </p:cNvSpPr>
          <p:nvPr>
            <p:ph sz="half" idx="1"/>
          </p:nvPr>
        </p:nvSpPr>
        <p:spPr>
          <a:xfrm>
            <a:off x="160420" y="2126513"/>
            <a:ext cx="11801207" cy="4476306"/>
          </a:xfrm>
        </p:spPr>
        <p:txBody>
          <a:bodyPr>
            <a:normAutofit/>
          </a:bodyPr>
          <a:lstStyle/>
          <a:p>
            <a:pPr>
              <a:buFont typeface="Wingdings" panose="05000000000000000000" pitchFamily="2" charset="2"/>
              <a:buChar char="ü"/>
            </a:pPr>
            <a:r>
              <a:rPr lang="ru-RU" sz="2000" dirty="0"/>
              <a:t>Высокие рейтинги с соответствующими бонусами будут препятствовать уходить водителям к конкурентам (ведь у конкурента «нужно начинать с нуля»). Для регионов с высоким риском ухода к конкурентам можно расширить возможности  рейтинговой системы.</a:t>
            </a:r>
          </a:p>
          <a:p>
            <a:pPr>
              <a:buFont typeface="Wingdings" panose="05000000000000000000" pitchFamily="2" charset="2"/>
              <a:buChar char="ü"/>
            </a:pPr>
            <a:r>
              <a:rPr lang="ru-RU" sz="2000" dirty="0"/>
              <a:t>В Сочи с высоким уровнем </a:t>
            </a:r>
            <a:r>
              <a:rPr lang="ru-RU" sz="2000" dirty="0" err="1"/>
              <a:t>фрода</a:t>
            </a:r>
            <a:r>
              <a:rPr lang="ru-RU" sz="2000" dirty="0"/>
              <a:t> – снижать рейтинги водителей за большой процент незавершенных заказов. Недополучение бонусов психологически воспринимается комфортнее, чем штрафы.</a:t>
            </a:r>
          </a:p>
          <a:p>
            <a:pPr>
              <a:buFont typeface="Wingdings" panose="05000000000000000000" pitchFamily="2" charset="2"/>
              <a:buChar char="ü"/>
            </a:pPr>
            <a:r>
              <a:rPr lang="ru-RU" sz="2000" dirty="0"/>
              <a:t>Для повышения </a:t>
            </a:r>
            <a:r>
              <a:rPr lang="ru-RU" sz="2000" dirty="0" err="1"/>
              <a:t>конверсионности</a:t>
            </a:r>
            <a:r>
              <a:rPr lang="ru-RU" sz="2000" dirty="0"/>
              <a:t> заказов в городах ввести дополнительные бонусы (очки рейтинга) для водителей с высокими показателями.</a:t>
            </a:r>
          </a:p>
          <a:p>
            <a:pPr>
              <a:buFont typeface="Wingdings" panose="05000000000000000000" pitchFamily="2" charset="2"/>
              <a:buChar char="ü"/>
            </a:pPr>
            <a:endParaRPr lang="it-IT" sz="2000" dirty="0"/>
          </a:p>
        </p:txBody>
      </p:sp>
    </p:spTree>
    <p:extLst>
      <p:ext uri="{BB962C8B-B14F-4D97-AF65-F5344CB8AC3E}">
        <p14:creationId xmlns:p14="http://schemas.microsoft.com/office/powerpoint/2010/main" val="2938731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E0985C-5B9D-4213-A62F-AB8A2E857824}"/>
              </a:ext>
            </a:extLst>
          </p:cNvPr>
          <p:cNvSpPr>
            <a:spLocks noGrp="1"/>
          </p:cNvSpPr>
          <p:nvPr>
            <p:ph type="title"/>
          </p:nvPr>
        </p:nvSpPr>
        <p:spPr/>
        <p:txBody>
          <a:bodyPr>
            <a:normAutofit/>
          </a:bodyPr>
          <a:lstStyle/>
          <a:p>
            <a:r>
              <a:rPr lang="ru-RU" sz="3200" dirty="0"/>
              <a:t>СИСТЕМА РЕЙТИНГОВ – </a:t>
            </a:r>
            <a:r>
              <a:rPr lang="ru-RU" sz="2400" dirty="0"/>
              <a:t>тарифы</a:t>
            </a:r>
            <a:endParaRPr lang="it-IT" sz="3200" dirty="0"/>
          </a:p>
        </p:txBody>
      </p:sp>
      <p:sp>
        <p:nvSpPr>
          <p:cNvPr id="3" name="Объект 2">
            <a:extLst>
              <a:ext uri="{FF2B5EF4-FFF2-40B4-BE49-F238E27FC236}">
                <a16:creationId xmlns:a16="http://schemas.microsoft.com/office/drawing/2014/main" id="{0CA435B9-1418-415F-9454-E855958C7535}"/>
              </a:ext>
            </a:extLst>
          </p:cNvPr>
          <p:cNvSpPr>
            <a:spLocks noGrp="1"/>
          </p:cNvSpPr>
          <p:nvPr>
            <p:ph sz="half" idx="1"/>
          </p:nvPr>
        </p:nvSpPr>
        <p:spPr>
          <a:xfrm>
            <a:off x="160420" y="2126513"/>
            <a:ext cx="11801207" cy="4476306"/>
          </a:xfrm>
        </p:spPr>
        <p:txBody>
          <a:bodyPr>
            <a:normAutofit/>
          </a:bodyPr>
          <a:lstStyle/>
          <a:p>
            <a:pPr>
              <a:buFont typeface="Wingdings" panose="05000000000000000000" pitchFamily="2" charset="2"/>
              <a:buChar char="ü"/>
            </a:pPr>
            <a:r>
              <a:rPr lang="ru-RU" sz="2000" dirty="0"/>
              <a:t>Зафиксировать высокий уровень рейтингов для водителей, работающих на тарифах с повышенной стоимостью</a:t>
            </a:r>
          </a:p>
          <a:p>
            <a:pPr>
              <a:buFont typeface="Wingdings" panose="05000000000000000000" pitchFamily="2" charset="2"/>
              <a:buChar char="ü"/>
            </a:pPr>
            <a:r>
              <a:rPr lang="ru-RU" sz="2000" dirty="0"/>
              <a:t>Геймификация – достижения за определенное кол-во заказов на тарифах выше «Эконом»,</a:t>
            </a:r>
          </a:p>
          <a:p>
            <a:pPr>
              <a:buFont typeface="Wingdings" panose="05000000000000000000" pitchFamily="2" charset="2"/>
              <a:buChar char="ü"/>
            </a:pPr>
            <a:r>
              <a:rPr lang="ru-RU" sz="2000" dirty="0"/>
              <a:t> Прогрессивная шкала роста рейтингов в зависимости от тарифа – чем дороже тариф, тем больше очков рейтинга за поездку</a:t>
            </a:r>
          </a:p>
          <a:p>
            <a:pPr>
              <a:buFont typeface="Wingdings" panose="05000000000000000000" pitchFamily="2" charset="2"/>
              <a:buChar char="ü"/>
            </a:pPr>
            <a:endParaRPr lang="ru-RU" sz="2000" dirty="0"/>
          </a:p>
          <a:p>
            <a:pPr>
              <a:buFont typeface="Wingdings" panose="05000000000000000000" pitchFamily="2" charset="2"/>
              <a:buChar char="ü"/>
            </a:pPr>
            <a:endParaRPr lang="it-IT" sz="2000" dirty="0"/>
          </a:p>
        </p:txBody>
      </p:sp>
    </p:spTree>
    <p:extLst>
      <p:ext uri="{BB962C8B-B14F-4D97-AF65-F5344CB8AC3E}">
        <p14:creationId xmlns:p14="http://schemas.microsoft.com/office/powerpoint/2010/main" val="3637555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4E262C-2435-4B2F-9B97-C64AF10D56E6}"/>
              </a:ext>
            </a:extLst>
          </p:cNvPr>
          <p:cNvSpPr>
            <a:spLocks noGrp="1"/>
          </p:cNvSpPr>
          <p:nvPr>
            <p:ph type="title"/>
          </p:nvPr>
        </p:nvSpPr>
        <p:spPr>
          <a:xfrm>
            <a:off x="680319" y="4876801"/>
            <a:ext cx="9613862" cy="834167"/>
          </a:xfrm>
        </p:spPr>
        <p:txBody>
          <a:bodyPr>
            <a:normAutofit fontScale="90000"/>
          </a:bodyPr>
          <a:lstStyle/>
          <a:p>
            <a:r>
              <a:rPr lang="ru-RU" sz="5200" dirty="0"/>
              <a:t>Результаты анализа данных</a:t>
            </a:r>
            <a:br>
              <a:rPr lang="it-IT" sz="3200" dirty="0"/>
            </a:br>
            <a:endParaRPr lang="it-IT" dirty="0"/>
          </a:p>
        </p:txBody>
      </p:sp>
      <p:sp>
        <p:nvSpPr>
          <p:cNvPr id="5" name="TextBox 4">
            <a:extLst>
              <a:ext uri="{FF2B5EF4-FFF2-40B4-BE49-F238E27FC236}">
                <a16:creationId xmlns:a16="http://schemas.microsoft.com/office/drawing/2014/main" id="{700B1102-A702-442C-B678-E5E1C8EF187F}"/>
              </a:ext>
            </a:extLst>
          </p:cNvPr>
          <p:cNvSpPr txBox="1"/>
          <p:nvPr/>
        </p:nvSpPr>
        <p:spPr>
          <a:xfrm>
            <a:off x="834887" y="543340"/>
            <a:ext cx="9793356" cy="2585323"/>
          </a:xfrm>
          <a:prstGeom prst="rect">
            <a:avLst/>
          </a:prstGeom>
          <a:noFill/>
        </p:spPr>
        <p:txBody>
          <a:bodyPr wrap="square">
            <a:spAutoFit/>
          </a:bodyPr>
          <a:lstStyle/>
          <a:p>
            <a:pPr algn="just"/>
            <a:r>
              <a:rPr lang="ru-RU" dirty="0"/>
              <a:t> </a:t>
            </a:r>
            <a:r>
              <a:rPr lang="ru-RU" sz="2400" dirty="0"/>
              <a:t>Наш Таксо-Парк занимает неплохие позиции на рынке, но имеет слабые места, что снижает уровень его конкурентоспособности. </a:t>
            </a:r>
          </a:p>
          <a:p>
            <a:pPr algn="just"/>
            <a:endParaRPr lang="ru-RU" sz="2400" dirty="0"/>
          </a:p>
          <a:p>
            <a:pPr algn="just"/>
            <a:r>
              <a:rPr lang="ru-RU" sz="2400" dirty="0"/>
              <a:t> При грамотном планировании, организации, ценовой политике, маркетинговых акциях, устранении  проблемы с нечистоплотными водителями имеет все шансы занять достойное место на рынке.</a:t>
            </a:r>
          </a:p>
          <a:p>
            <a:endParaRPr lang="ru-RU" dirty="0"/>
          </a:p>
        </p:txBody>
      </p:sp>
    </p:spTree>
    <p:extLst>
      <p:ext uri="{BB962C8B-B14F-4D97-AF65-F5344CB8AC3E}">
        <p14:creationId xmlns:p14="http://schemas.microsoft.com/office/powerpoint/2010/main" val="62649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68C867-D9F6-474F-93BF-F0FA890827B6}"/>
              </a:ext>
            </a:extLst>
          </p:cNvPr>
          <p:cNvSpPr txBox="1"/>
          <p:nvPr/>
        </p:nvSpPr>
        <p:spPr>
          <a:xfrm>
            <a:off x="431800" y="828262"/>
            <a:ext cx="10045700" cy="5770811"/>
          </a:xfrm>
          <a:prstGeom prst="rect">
            <a:avLst/>
          </a:prstGeom>
          <a:noFill/>
        </p:spPr>
        <p:txBody>
          <a:bodyPr wrap="square">
            <a:spAutoFit/>
          </a:bodyPr>
          <a:lstStyle/>
          <a:p>
            <a:r>
              <a:rPr lang="ru-RU" sz="46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rPr>
              <a:t>Собраться вместе есть начало.</a:t>
            </a:r>
            <a:endParaRPr lang="it-IT" sz="46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endParaRPr>
          </a:p>
          <a:p>
            <a:r>
              <a:rPr lang="ru-RU" sz="46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rPr>
              <a:t> </a:t>
            </a:r>
            <a:endParaRPr lang="it-IT" sz="46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endParaRPr>
          </a:p>
          <a:p>
            <a:r>
              <a:rPr lang="ru-RU" sz="46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rPr>
              <a:t>Держаться вместе есть прогресс. </a:t>
            </a:r>
            <a:endParaRPr lang="it-IT" sz="46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endParaRPr>
          </a:p>
          <a:p>
            <a:pPr algn="r"/>
            <a:endParaRPr lang="it-IT" sz="46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endParaRPr>
          </a:p>
          <a:p>
            <a:r>
              <a:rPr lang="ru-RU" sz="46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rPr>
              <a:t>Работать вместе есть успех.</a:t>
            </a:r>
            <a:endParaRPr lang="it-IT" sz="46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endParaRPr>
          </a:p>
          <a:p>
            <a:pPr algn="r"/>
            <a:endParaRPr lang="it-IT" sz="46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endParaRPr>
          </a:p>
          <a:p>
            <a:pPr algn="r"/>
            <a:r>
              <a:rPr lang="it-IT" sz="47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rPr>
              <a:t> </a:t>
            </a:r>
            <a:r>
              <a:rPr lang="ru-RU" sz="27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rPr>
              <a:t>Генри</a:t>
            </a:r>
            <a:r>
              <a:rPr lang="it-IT" sz="27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rPr>
              <a:t> </a:t>
            </a:r>
            <a:r>
              <a:rPr lang="ru-RU" sz="27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rPr>
              <a:t>Форд</a:t>
            </a:r>
            <a:r>
              <a:rPr lang="it-IT" sz="2700" b="1" i="1" dirty="0">
                <a:solidFill>
                  <a:schemeClr val="accent1">
                    <a:lumMod val="20000"/>
                    <a:lumOff val="80000"/>
                  </a:schemeClr>
                </a:solidFill>
                <a:latin typeface="Arial" panose="020B0604020202020204" pitchFamily="34" charset="0"/>
                <a:ea typeface="Segoe UI Symbol" panose="020B0502040204020203" pitchFamily="34" charset="0"/>
                <a:cs typeface="Arial" panose="020B0604020202020204" pitchFamily="34" charset="0"/>
              </a:rPr>
              <a:t> </a:t>
            </a:r>
          </a:p>
        </p:txBody>
      </p:sp>
    </p:spTree>
    <p:extLst>
      <p:ext uri="{BB962C8B-B14F-4D97-AF65-F5344CB8AC3E}">
        <p14:creationId xmlns:p14="http://schemas.microsoft.com/office/powerpoint/2010/main" val="93117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6BC3E2-9D9C-45D2-935A-8B6EDE4FC139}"/>
              </a:ext>
            </a:extLst>
          </p:cNvPr>
          <p:cNvSpPr>
            <a:spLocks noGrp="1"/>
          </p:cNvSpPr>
          <p:nvPr>
            <p:ph type="title"/>
          </p:nvPr>
        </p:nvSpPr>
        <p:spPr>
          <a:xfrm>
            <a:off x="774700" y="753228"/>
            <a:ext cx="9519482" cy="1080938"/>
          </a:xfrm>
        </p:spPr>
        <p:txBody>
          <a:bodyPr/>
          <a:lstStyle/>
          <a:p>
            <a:pPr algn="ctr"/>
            <a:r>
              <a:rPr lang="ru-RU" b="1" dirty="0">
                <a:solidFill>
                  <a:schemeClr val="accent1">
                    <a:lumMod val="60000"/>
                    <a:lumOff val="40000"/>
                  </a:schemeClr>
                </a:solidFill>
                <a:latin typeface="Arial" panose="020B0604020202020204" pitchFamily="34" charset="0"/>
                <a:cs typeface="Arial" panose="020B0604020202020204" pitchFamily="34" charset="0"/>
              </a:rPr>
              <a:t>СОСТАВ КОМАНДЫ</a:t>
            </a:r>
            <a:endParaRPr lang="it-IT" b="1" dirty="0">
              <a:solidFill>
                <a:schemeClr val="accent1">
                  <a:lumMod val="60000"/>
                  <a:lumOff val="40000"/>
                </a:schemeClr>
              </a:solidFill>
              <a:latin typeface="Arial" panose="020B0604020202020204" pitchFamily="34" charset="0"/>
              <a:cs typeface="Arial" panose="020B0604020202020204" pitchFamily="34" charset="0"/>
            </a:endParaRPr>
          </a:p>
        </p:txBody>
      </p:sp>
      <p:pic>
        <p:nvPicPr>
          <p:cNvPr id="7" name="Объект 6">
            <a:extLst>
              <a:ext uri="{FF2B5EF4-FFF2-40B4-BE49-F238E27FC236}">
                <a16:creationId xmlns:a16="http://schemas.microsoft.com/office/drawing/2014/main" id="{37D667C1-05D0-41F2-A727-F1E520751A2C}"/>
              </a:ext>
            </a:extLst>
          </p:cNvPr>
          <p:cNvPicPr>
            <a:picLocks noGrp="1" noChangeAspect="1"/>
          </p:cNvPicPr>
          <p:nvPr>
            <p:ph idx="1"/>
          </p:nvPr>
        </p:nvPicPr>
        <p:blipFill>
          <a:blip r:embed="rId2"/>
          <a:stretch>
            <a:fillRect/>
          </a:stretch>
        </p:blipFill>
        <p:spPr>
          <a:xfrm>
            <a:off x="1462829" y="2082055"/>
            <a:ext cx="8305800" cy="4619467"/>
          </a:xfrm>
        </p:spPr>
      </p:pic>
    </p:spTree>
    <p:extLst>
      <p:ext uri="{BB962C8B-B14F-4D97-AF65-F5344CB8AC3E}">
        <p14:creationId xmlns:p14="http://schemas.microsoft.com/office/powerpoint/2010/main" val="162070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099E85-F31E-443F-B4CE-1EBD22F1A78B}"/>
              </a:ext>
            </a:extLst>
          </p:cNvPr>
          <p:cNvSpPr>
            <a:spLocks noGrp="1"/>
          </p:cNvSpPr>
          <p:nvPr>
            <p:ph type="title"/>
          </p:nvPr>
        </p:nvSpPr>
        <p:spPr>
          <a:xfrm>
            <a:off x="318053" y="772223"/>
            <a:ext cx="10243932" cy="1080937"/>
          </a:xfrm>
        </p:spPr>
        <p:txBody>
          <a:bodyPr>
            <a:normAutofit/>
          </a:bodyPr>
          <a:lstStyle/>
          <a:p>
            <a:pPr algn="ctr"/>
            <a:r>
              <a:rPr lang="ru-RU" sz="4000" b="0" i="0" u="none" strike="noStrike" dirty="0">
                <a:solidFill>
                  <a:srgbClr val="FFFFFF"/>
                </a:solidFill>
                <a:effectLst/>
                <a:latin typeface="Arial" panose="020B0604020202020204" pitchFamily="34" charset="0"/>
              </a:rPr>
              <a:t>Объект исследования Такси-Парк</a:t>
            </a:r>
            <a:endParaRPr lang="it-IT" sz="4000" dirty="0"/>
          </a:p>
        </p:txBody>
      </p:sp>
      <p:sp>
        <p:nvSpPr>
          <p:cNvPr id="3" name="Текст 2">
            <a:extLst>
              <a:ext uri="{FF2B5EF4-FFF2-40B4-BE49-F238E27FC236}">
                <a16:creationId xmlns:a16="http://schemas.microsoft.com/office/drawing/2014/main" id="{A6A4205C-67DF-4DDD-9977-6186CC020F42}"/>
              </a:ext>
            </a:extLst>
          </p:cNvPr>
          <p:cNvSpPr>
            <a:spLocks noGrp="1"/>
          </p:cNvSpPr>
          <p:nvPr>
            <p:ph type="body" idx="1"/>
          </p:nvPr>
        </p:nvSpPr>
        <p:spPr>
          <a:xfrm>
            <a:off x="999946" y="2703444"/>
            <a:ext cx="10024679" cy="2040834"/>
          </a:xfrm>
        </p:spPr>
        <p:txBody>
          <a:bodyPr>
            <a:noAutofit/>
          </a:bodyPr>
          <a:lstStyle/>
          <a:p>
            <a:pPr algn="ctr"/>
            <a:r>
              <a:rPr lang="ru-RU" sz="3000" b="0" dirty="0"/>
              <a:t>Анализ данных таксопарка за период июль-август показывает основные закономерности, сбои в работе и организации процесса. Предлагает меры  для устранения недочетов.</a:t>
            </a:r>
            <a:endParaRPr lang="it-IT" sz="2500" b="0" i="1" dirty="0">
              <a:solidFill>
                <a:schemeClr val="accent1">
                  <a:lumMod val="20000"/>
                  <a:lumOff val="80000"/>
                </a:schemeClr>
              </a:solidFill>
            </a:endParaRPr>
          </a:p>
        </p:txBody>
      </p:sp>
    </p:spTree>
    <p:extLst>
      <p:ext uri="{BB962C8B-B14F-4D97-AF65-F5344CB8AC3E}">
        <p14:creationId xmlns:p14="http://schemas.microsoft.com/office/powerpoint/2010/main" val="61878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85C1DA-5FA4-4107-95A5-EAA69909A577}"/>
              </a:ext>
            </a:extLst>
          </p:cNvPr>
          <p:cNvSpPr>
            <a:spLocks noGrp="1"/>
          </p:cNvSpPr>
          <p:nvPr>
            <p:ph type="title"/>
          </p:nvPr>
        </p:nvSpPr>
        <p:spPr>
          <a:xfrm>
            <a:off x="680321" y="753228"/>
            <a:ext cx="9563609" cy="982807"/>
          </a:xfrm>
        </p:spPr>
        <p:txBody>
          <a:bodyPr>
            <a:normAutofit/>
          </a:bodyPr>
          <a:lstStyle/>
          <a:p>
            <a:r>
              <a:rPr lang="ru-RU" sz="2800" dirty="0"/>
              <a:t>Распределение количества заказов по суточным часам</a:t>
            </a:r>
            <a:endParaRPr lang="it-IT" sz="2800" dirty="0"/>
          </a:p>
        </p:txBody>
      </p:sp>
      <p:sp>
        <p:nvSpPr>
          <p:cNvPr id="3" name="Объект 2">
            <a:extLst>
              <a:ext uri="{FF2B5EF4-FFF2-40B4-BE49-F238E27FC236}">
                <a16:creationId xmlns:a16="http://schemas.microsoft.com/office/drawing/2014/main" id="{B61D3834-8BC6-4273-8709-AA5EBA81226E}"/>
              </a:ext>
            </a:extLst>
          </p:cNvPr>
          <p:cNvSpPr>
            <a:spLocks noGrp="1"/>
          </p:cNvSpPr>
          <p:nvPr>
            <p:ph sz="half" idx="1"/>
          </p:nvPr>
        </p:nvSpPr>
        <p:spPr>
          <a:xfrm>
            <a:off x="550782" y="2001078"/>
            <a:ext cx="11521948" cy="1285461"/>
          </a:xfrm>
        </p:spPr>
        <p:txBody>
          <a:bodyPr>
            <a:normAutofit fontScale="92500" lnSpcReduction="10000"/>
          </a:bodyPr>
          <a:lstStyle/>
          <a:p>
            <a:r>
              <a:rPr lang="ru-RU" sz="2100" dirty="0"/>
              <a:t>Часы пик выпадают на время с 8 до 10 утра и с 17 до 19 вечера </a:t>
            </a:r>
          </a:p>
          <a:p>
            <a:r>
              <a:rPr lang="ru-RU" sz="2100" dirty="0"/>
              <a:t>Общее количество заказов в это время  6020, что составляет 40,41%  от общего количества заказов в сутки</a:t>
            </a:r>
          </a:p>
          <a:p>
            <a:r>
              <a:rPr lang="ru-RU" sz="2100" dirty="0"/>
              <a:t>В среднем в час заказов в час пик больше на 50,84%</a:t>
            </a:r>
          </a:p>
        </p:txBody>
      </p:sp>
      <p:graphicFrame>
        <p:nvGraphicFramePr>
          <p:cNvPr id="6" name="Grafico 1">
            <a:extLst>
              <a:ext uri="{FF2B5EF4-FFF2-40B4-BE49-F238E27FC236}">
                <a16:creationId xmlns:a16="http://schemas.microsoft.com/office/drawing/2014/main" id="{602980A3-6CA5-4C58-8EF0-2EC7C1D96AF0}"/>
              </a:ext>
            </a:extLst>
          </p:cNvPr>
          <p:cNvGraphicFramePr>
            <a:graphicFrameLocks/>
          </p:cNvGraphicFramePr>
          <p:nvPr>
            <p:extLst>
              <p:ext uri="{D42A27DB-BD31-4B8C-83A1-F6EECF244321}">
                <p14:modId xmlns:p14="http://schemas.microsoft.com/office/powerpoint/2010/main" val="3475408081"/>
              </p:ext>
            </p:extLst>
          </p:nvPr>
        </p:nvGraphicFramePr>
        <p:xfrm>
          <a:off x="680321" y="3286538"/>
          <a:ext cx="10960897" cy="35714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2626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62ADB5-93C1-4029-AA84-CC48F927E6EF}"/>
              </a:ext>
            </a:extLst>
          </p:cNvPr>
          <p:cNvSpPr>
            <a:spLocks noGrp="1"/>
          </p:cNvSpPr>
          <p:nvPr>
            <p:ph type="title"/>
          </p:nvPr>
        </p:nvSpPr>
        <p:spPr>
          <a:xfrm>
            <a:off x="680321" y="927652"/>
            <a:ext cx="9613861" cy="906514"/>
          </a:xfrm>
        </p:spPr>
        <p:txBody>
          <a:bodyPr>
            <a:normAutofit fontScale="90000"/>
          </a:bodyPr>
          <a:lstStyle/>
          <a:p>
            <a:r>
              <a:rPr lang="ru-RU" dirty="0"/>
              <a:t>Распределение количества заказов по дням </a:t>
            </a:r>
            <a:br>
              <a:rPr lang="ru-RU" dirty="0"/>
            </a:br>
            <a:endParaRPr lang="it-IT" dirty="0"/>
          </a:p>
        </p:txBody>
      </p:sp>
      <p:graphicFrame>
        <p:nvGraphicFramePr>
          <p:cNvPr id="5" name="Диаграмма 4">
            <a:extLst>
              <a:ext uri="{FF2B5EF4-FFF2-40B4-BE49-F238E27FC236}">
                <a16:creationId xmlns:a16="http://schemas.microsoft.com/office/drawing/2014/main" id="{D3333B1A-7CD0-4D2F-85E4-10EF367D3651}"/>
              </a:ext>
            </a:extLst>
          </p:cNvPr>
          <p:cNvGraphicFramePr>
            <a:graphicFrameLocks/>
          </p:cNvGraphicFramePr>
          <p:nvPr>
            <p:extLst>
              <p:ext uri="{D42A27DB-BD31-4B8C-83A1-F6EECF244321}">
                <p14:modId xmlns:p14="http://schemas.microsoft.com/office/powerpoint/2010/main" val="2114719209"/>
              </p:ext>
            </p:extLst>
          </p:nvPr>
        </p:nvGraphicFramePr>
        <p:xfrm>
          <a:off x="0" y="2093842"/>
          <a:ext cx="12085983" cy="45454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937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FE9B74-93A6-4E56-BF4C-7C41FC6A4189}"/>
              </a:ext>
            </a:extLst>
          </p:cNvPr>
          <p:cNvSpPr>
            <a:spLocks noGrp="1"/>
          </p:cNvSpPr>
          <p:nvPr>
            <p:ph type="title"/>
          </p:nvPr>
        </p:nvSpPr>
        <p:spPr/>
        <p:txBody>
          <a:bodyPr/>
          <a:lstStyle/>
          <a:p>
            <a:r>
              <a:rPr lang="ru-RU" dirty="0"/>
              <a:t>Выводы и рекомендации</a:t>
            </a:r>
          </a:p>
        </p:txBody>
      </p:sp>
      <p:sp>
        <p:nvSpPr>
          <p:cNvPr id="5" name="Прямоугольник 4">
            <a:extLst>
              <a:ext uri="{FF2B5EF4-FFF2-40B4-BE49-F238E27FC236}">
                <a16:creationId xmlns:a16="http://schemas.microsoft.com/office/drawing/2014/main" id="{87A9F40E-6EF4-4578-8D94-66B20B000745}"/>
              </a:ext>
            </a:extLst>
          </p:cNvPr>
          <p:cNvSpPr/>
          <p:nvPr/>
        </p:nvSpPr>
        <p:spPr>
          <a:xfrm>
            <a:off x="680321" y="2457702"/>
            <a:ext cx="9881661" cy="3763081"/>
          </a:xfrm>
          <a:prstGeom prst="rect">
            <a:avLst/>
          </a:prstGeom>
        </p:spPr>
        <p:txBody>
          <a:bodyPr wrap="square">
            <a:spAutoFit/>
          </a:bodyPr>
          <a:lstStyle/>
          <a:p>
            <a:pPr lvl="0" defTabSz="914400">
              <a:lnSpc>
                <a:spcPct val="90000"/>
              </a:lnSpc>
              <a:spcBef>
                <a:spcPts val="1000"/>
              </a:spcBef>
            </a:pPr>
            <a:r>
              <a:rPr lang="ru-RU" sz="2800" dirty="0">
                <a:solidFill>
                  <a:prstClr val="white"/>
                </a:solidFill>
              </a:rPr>
              <a:t> </a:t>
            </a:r>
            <a:r>
              <a:rPr lang="ru-RU" sz="2000" dirty="0">
                <a:solidFill>
                  <a:prstClr val="white"/>
                </a:solidFill>
              </a:rPr>
              <a:t>Так как заказы в часы пик дают ощутимый взнос в общую прибыль, - необходимо заинтересовать водителей выходить на работу в эти часы. Это могут быть:</a:t>
            </a:r>
          </a:p>
          <a:p>
            <a:pPr marL="342900" lvl="0" indent="-342900" defTabSz="914400">
              <a:lnSpc>
                <a:spcPct val="90000"/>
              </a:lnSpc>
              <a:spcBef>
                <a:spcPts val="1000"/>
              </a:spcBef>
              <a:buFont typeface="Wingdings" panose="05000000000000000000" pitchFamily="2" charset="2"/>
              <a:buChar char="ü"/>
            </a:pPr>
            <a:r>
              <a:rPr lang="ru-RU" sz="2000" dirty="0">
                <a:solidFill>
                  <a:prstClr val="white"/>
                </a:solidFill>
              </a:rPr>
              <a:t>Введение повышающих коэффициентов в те моменты, когда заявок больше, чем водителей;</a:t>
            </a:r>
          </a:p>
          <a:p>
            <a:pPr marL="342900" lvl="0" indent="-342900" defTabSz="914400">
              <a:lnSpc>
                <a:spcPct val="90000"/>
              </a:lnSpc>
              <a:spcBef>
                <a:spcPts val="1000"/>
              </a:spcBef>
              <a:buFont typeface="Wingdings" panose="05000000000000000000" pitchFamily="2" charset="2"/>
              <a:buChar char="ü"/>
            </a:pPr>
            <a:r>
              <a:rPr lang="ru-RU" sz="2000" dirty="0">
                <a:solidFill>
                  <a:prstClr val="white"/>
                </a:solidFill>
              </a:rPr>
              <a:t>Премии за выполнение определенного кол-ва заказов;</a:t>
            </a:r>
          </a:p>
          <a:p>
            <a:pPr marL="342900" lvl="0" indent="-342900" defTabSz="914400">
              <a:lnSpc>
                <a:spcPct val="90000"/>
              </a:lnSpc>
              <a:spcBef>
                <a:spcPts val="1000"/>
              </a:spcBef>
              <a:buFont typeface="Wingdings" panose="05000000000000000000" pitchFamily="2" charset="2"/>
              <a:buChar char="ü"/>
            </a:pPr>
            <a:r>
              <a:rPr lang="ru-RU" sz="2000" dirty="0">
                <a:solidFill>
                  <a:prstClr val="white"/>
                </a:solidFill>
              </a:rPr>
              <a:t>Повышение рейтингов и приоритетов водителей, работающих на линии в часы пик. Это бонусы, которые водители получают также за пределами часов пик, например, преимущество при распределении заказов, получение более выгодных заказов.</a:t>
            </a:r>
          </a:p>
          <a:p>
            <a:pPr lvl="0" defTabSz="914400">
              <a:lnSpc>
                <a:spcPct val="90000"/>
              </a:lnSpc>
              <a:spcBef>
                <a:spcPts val="1000"/>
              </a:spcBef>
            </a:pPr>
            <a:r>
              <a:rPr lang="ru-RU" sz="2000" dirty="0">
                <a:solidFill>
                  <a:prstClr val="white"/>
                </a:solidFill>
              </a:rPr>
              <a:t> </a:t>
            </a:r>
            <a:endParaRPr lang="it-IT" sz="2000" i="1" dirty="0">
              <a:solidFill>
                <a:srgbClr val="F09415">
                  <a:lumMod val="20000"/>
                  <a:lumOff val="80000"/>
                </a:srgbClr>
              </a:solidFill>
            </a:endParaRPr>
          </a:p>
        </p:txBody>
      </p:sp>
    </p:spTree>
    <p:extLst>
      <p:ext uri="{BB962C8B-B14F-4D97-AF65-F5344CB8AC3E}">
        <p14:creationId xmlns:p14="http://schemas.microsoft.com/office/powerpoint/2010/main" val="170977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4E18AB-ECB9-43E5-99BC-2E89CD0B8CAB}"/>
              </a:ext>
            </a:extLst>
          </p:cNvPr>
          <p:cNvSpPr>
            <a:spLocks noGrp="1"/>
          </p:cNvSpPr>
          <p:nvPr>
            <p:ph type="title"/>
          </p:nvPr>
        </p:nvSpPr>
        <p:spPr/>
        <p:txBody>
          <a:bodyPr/>
          <a:lstStyle/>
          <a:p>
            <a:r>
              <a:rPr lang="ru-RU" dirty="0"/>
              <a:t>Время поиска водителя – </a:t>
            </a:r>
            <a:r>
              <a:rPr lang="ru-RU" sz="2500" dirty="0"/>
              <a:t>риск потери клиентов</a:t>
            </a:r>
            <a:endParaRPr lang="it-IT" sz="2500" dirty="0"/>
          </a:p>
        </p:txBody>
      </p:sp>
      <p:sp>
        <p:nvSpPr>
          <p:cNvPr id="4" name="Текст 3">
            <a:extLst>
              <a:ext uri="{FF2B5EF4-FFF2-40B4-BE49-F238E27FC236}">
                <a16:creationId xmlns:a16="http://schemas.microsoft.com/office/drawing/2014/main" id="{7A39CBB3-3923-4068-AA07-EE6315EF1C35}"/>
              </a:ext>
            </a:extLst>
          </p:cNvPr>
          <p:cNvSpPr>
            <a:spLocks noGrp="1"/>
          </p:cNvSpPr>
          <p:nvPr>
            <p:ph type="body" sz="half" idx="2"/>
          </p:nvPr>
        </p:nvSpPr>
        <p:spPr>
          <a:xfrm>
            <a:off x="680321" y="2336872"/>
            <a:ext cx="5217140" cy="3988427"/>
          </a:xfrm>
        </p:spPr>
        <p:txBody>
          <a:bodyPr>
            <a:normAutofit/>
          </a:bodyPr>
          <a:lstStyle/>
          <a:p>
            <a:r>
              <a:rPr lang="ru-RU" sz="1800" dirty="0"/>
              <a:t>С окончанием летних отпусков и школьных каникул, возрастает спрос на поездки. Эта тенденция влияет на все показатели: </a:t>
            </a:r>
          </a:p>
          <a:p>
            <a:pPr marL="285750" indent="-285750">
              <a:buFont typeface="Wingdings" panose="05000000000000000000" pitchFamily="2" charset="2"/>
              <a:buChar char="Ø"/>
            </a:pPr>
            <a:r>
              <a:rPr lang="ru-RU" sz="1800" dirty="0"/>
              <a:t>Сред. нагрузка на водителя в сентябре относительно июля и  августа увеличилась в среднем на 22%</a:t>
            </a:r>
          </a:p>
          <a:p>
            <a:pPr marL="285750" indent="-285750">
              <a:buFont typeface="Wingdings" panose="05000000000000000000" pitchFamily="2" charset="2"/>
              <a:buChar char="Ø"/>
            </a:pPr>
            <a:r>
              <a:rPr lang="ru-RU" sz="1800" dirty="0"/>
              <a:t>Среднее время поиска водителя в сентябре относительно июля и августа </a:t>
            </a:r>
            <a:r>
              <a:rPr lang="ru-RU" sz="1800" dirty="0">
                <a:solidFill>
                  <a:prstClr val="white"/>
                </a:solidFill>
              </a:rPr>
              <a:t>увеличилось</a:t>
            </a:r>
            <a:r>
              <a:rPr lang="ru-RU" sz="1800" dirty="0"/>
              <a:t> на 27% и  12% соответственно</a:t>
            </a:r>
          </a:p>
          <a:p>
            <a:pPr marL="285750" indent="-285750">
              <a:buFont typeface="Wingdings" panose="05000000000000000000" pitchFamily="2" charset="2"/>
              <a:buChar char="Ø"/>
            </a:pPr>
            <a:r>
              <a:rPr lang="ru-RU" sz="1800" dirty="0"/>
              <a:t>Среднее время подачи  автомобиля в сентябре относительно августа выросло на 45 секунд, или на 1,37%</a:t>
            </a:r>
          </a:p>
          <a:p>
            <a:r>
              <a:rPr lang="ru-RU" sz="1800" dirty="0"/>
              <a:t>	</a:t>
            </a:r>
          </a:p>
          <a:p>
            <a:endParaRPr lang="it-IT" dirty="0"/>
          </a:p>
        </p:txBody>
      </p:sp>
      <p:graphicFrame>
        <p:nvGraphicFramePr>
          <p:cNvPr id="7" name="Диаграмма 6">
            <a:extLst>
              <a:ext uri="{FF2B5EF4-FFF2-40B4-BE49-F238E27FC236}">
                <a16:creationId xmlns:a16="http://schemas.microsoft.com/office/drawing/2014/main" id="{E7C73044-7236-497D-9E77-31C4804621F1}"/>
              </a:ext>
            </a:extLst>
          </p:cNvPr>
          <p:cNvGraphicFramePr>
            <a:graphicFrameLocks/>
          </p:cNvGraphicFramePr>
          <p:nvPr>
            <p:extLst>
              <p:ext uri="{D42A27DB-BD31-4B8C-83A1-F6EECF244321}">
                <p14:modId xmlns:p14="http://schemas.microsoft.com/office/powerpoint/2010/main" val="211706585"/>
              </p:ext>
            </p:extLst>
          </p:nvPr>
        </p:nvGraphicFramePr>
        <p:xfrm>
          <a:off x="7167342" y="4462944"/>
          <a:ext cx="4144161" cy="21748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Диаграмма 7">
            <a:extLst>
              <a:ext uri="{FF2B5EF4-FFF2-40B4-BE49-F238E27FC236}">
                <a16:creationId xmlns:a16="http://schemas.microsoft.com/office/drawing/2014/main" id="{010AFDE7-4E5A-4CEC-B617-2033D5116F49}"/>
              </a:ext>
            </a:extLst>
          </p:cNvPr>
          <p:cNvGraphicFramePr>
            <a:graphicFrameLocks/>
          </p:cNvGraphicFramePr>
          <p:nvPr>
            <p:extLst>
              <p:ext uri="{D42A27DB-BD31-4B8C-83A1-F6EECF244321}">
                <p14:modId xmlns:p14="http://schemas.microsoft.com/office/powerpoint/2010/main" val="2136621412"/>
              </p:ext>
            </p:extLst>
          </p:nvPr>
        </p:nvGraphicFramePr>
        <p:xfrm>
          <a:off x="7167342" y="2057400"/>
          <a:ext cx="3790078" cy="22880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322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E0985C-5B9D-4213-A62F-AB8A2E857824}"/>
              </a:ext>
            </a:extLst>
          </p:cNvPr>
          <p:cNvSpPr>
            <a:spLocks noGrp="1"/>
          </p:cNvSpPr>
          <p:nvPr>
            <p:ph type="title"/>
          </p:nvPr>
        </p:nvSpPr>
        <p:spPr/>
        <p:txBody>
          <a:bodyPr>
            <a:normAutofit/>
          </a:bodyPr>
          <a:lstStyle/>
          <a:p>
            <a:r>
              <a:rPr lang="ru-RU" dirty="0" err="1"/>
              <a:t>Исполняемость</a:t>
            </a:r>
            <a:r>
              <a:rPr lang="ru-RU" dirty="0"/>
              <a:t> заказов- </a:t>
            </a:r>
            <a:r>
              <a:rPr lang="ru-RU" sz="2500" dirty="0"/>
              <a:t>низкий показатель </a:t>
            </a:r>
            <a:endParaRPr lang="it-IT" sz="2500" dirty="0"/>
          </a:p>
        </p:txBody>
      </p:sp>
      <p:sp>
        <p:nvSpPr>
          <p:cNvPr id="3" name="Объект 2">
            <a:extLst>
              <a:ext uri="{FF2B5EF4-FFF2-40B4-BE49-F238E27FC236}">
                <a16:creationId xmlns:a16="http://schemas.microsoft.com/office/drawing/2014/main" id="{0CA435B9-1418-415F-9454-E855958C7535}"/>
              </a:ext>
            </a:extLst>
          </p:cNvPr>
          <p:cNvSpPr>
            <a:spLocks noGrp="1"/>
          </p:cNvSpPr>
          <p:nvPr>
            <p:ph sz="half" idx="1"/>
          </p:nvPr>
        </p:nvSpPr>
        <p:spPr>
          <a:xfrm>
            <a:off x="160421" y="2390274"/>
            <a:ext cx="6542382" cy="3321414"/>
          </a:xfrm>
        </p:spPr>
        <p:txBody>
          <a:bodyPr>
            <a:normAutofit/>
          </a:bodyPr>
          <a:lstStyle/>
          <a:p>
            <a:pPr marL="0" indent="0">
              <a:buNone/>
            </a:pPr>
            <a:r>
              <a:rPr lang="ru-RU" sz="2000" dirty="0"/>
              <a:t> Все вышеперечисленные пункты влияют на </a:t>
            </a:r>
            <a:r>
              <a:rPr lang="ru-RU" sz="2000" dirty="0" err="1"/>
              <a:t>исполняемость</a:t>
            </a:r>
            <a:r>
              <a:rPr lang="ru-RU" sz="2000" dirty="0"/>
              <a:t> заказов, которая в сентябре уменьшилась на 9,53 </a:t>
            </a:r>
            <a:r>
              <a:rPr lang="ru-RU" sz="2000" dirty="0" err="1"/>
              <a:t>п.п</a:t>
            </a:r>
            <a:r>
              <a:rPr lang="ru-RU" sz="2000" dirty="0"/>
              <a:t>. относительно июля и на 7,26 </a:t>
            </a:r>
            <a:r>
              <a:rPr lang="ru-RU" sz="2000" dirty="0" err="1"/>
              <a:t>п.п</a:t>
            </a:r>
            <a:r>
              <a:rPr lang="ru-RU" sz="2000" dirty="0"/>
              <a:t>. относительно августа.</a:t>
            </a:r>
          </a:p>
          <a:p>
            <a:pPr marL="0" indent="0">
              <a:buNone/>
            </a:pPr>
            <a:r>
              <a:rPr lang="ru-RU" sz="2000" dirty="0"/>
              <a:t> Мы наблюдаем, что количество водителей не  может покрыть весь спрос, а это снижает показатели эффективности. Есть риск, что наши клиенты будут заказывать машины у конкурентов.</a:t>
            </a:r>
          </a:p>
          <a:p>
            <a:pPr marL="0" indent="0">
              <a:buNone/>
            </a:pPr>
            <a:r>
              <a:rPr lang="ru-RU" sz="2000" dirty="0"/>
              <a:t> Рекомендуем с осени расширить штат водителей, а также использовать систему бонусов и рейтингов.</a:t>
            </a:r>
            <a:endParaRPr lang="ru-RU" dirty="0"/>
          </a:p>
          <a:p>
            <a:endParaRPr lang="it-IT" dirty="0"/>
          </a:p>
        </p:txBody>
      </p:sp>
      <p:graphicFrame>
        <p:nvGraphicFramePr>
          <p:cNvPr id="9" name="Диаграмма 8">
            <a:extLst>
              <a:ext uri="{FF2B5EF4-FFF2-40B4-BE49-F238E27FC236}">
                <a16:creationId xmlns:a16="http://schemas.microsoft.com/office/drawing/2014/main" id="{DB1D0C51-D2DA-459A-80A9-E32C1ECE852A}"/>
              </a:ext>
            </a:extLst>
          </p:cNvPr>
          <p:cNvGraphicFramePr>
            <a:graphicFrameLocks/>
          </p:cNvGraphicFramePr>
          <p:nvPr>
            <p:extLst>
              <p:ext uri="{D42A27DB-BD31-4B8C-83A1-F6EECF244321}">
                <p14:modId xmlns:p14="http://schemas.microsoft.com/office/powerpoint/2010/main" val="125151189"/>
              </p:ext>
            </p:extLst>
          </p:nvPr>
        </p:nvGraphicFramePr>
        <p:xfrm>
          <a:off x="6702803" y="2231472"/>
          <a:ext cx="5142451" cy="38498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5516395"/>
      </p:ext>
    </p:extLst>
  </p:cSld>
  <p:clrMapOvr>
    <a:masterClrMapping/>
  </p:clrMapOvr>
</p:sld>
</file>

<file path=ppt/theme/theme1.xml><?xml version="1.0" encoding="utf-8"?>
<a:theme xmlns:a="http://schemas.openxmlformats.org/drawingml/2006/main" name="Берлин">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TM04033917[[fn=Берлин]]</Template>
  <TotalTime>772</TotalTime>
  <Words>1293</Words>
  <Application>Microsoft Office PowerPoint</Application>
  <PresentationFormat>Широкоэкранный</PresentationFormat>
  <Paragraphs>106</Paragraphs>
  <Slides>19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Trebuchet MS</vt:lpstr>
      <vt:lpstr>Wingdings</vt:lpstr>
      <vt:lpstr>Берлин</vt:lpstr>
      <vt:lpstr>Командная Работа     «ОТЧАЯННЫЕ АНАЛИТИЧКИ»</vt:lpstr>
      <vt:lpstr>Презентация PowerPoint</vt:lpstr>
      <vt:lpstr>СОСТАВ КОМАНДЫ</vt:lpstr>
      <vt:lpstr>Объект исследования Такси-Парк</vt:lpstr>
      <vt:lpstr>Распределение количества заказов по суточным часам</vt:lpstr>
      <vt:lpstr>Распределение количества заказов по дням  </vt:lpstr>
      <vt:lpstr>Выводы и рекомендации</vt:lpstr>
      <vt:lpstr>Время поиска водителя – риск потери клиентов</vt:lpstr>
      <vt:lpstr>Исполняемость заказов- низкий показатель </vt:lpstr>
      <vt:lpstr>Базовые конверсии в разрезе городов </vt:lpstr>
      <vt:lpstr>Выбросы – Тюмень, август</vt:lpstr>
      <vt:lpstr>Выбросы - Сочи</vt:lpstr>
      <vt:lpstr>Тарифы</vt:lpstr>
      <vt:lpstr>СИСТЕМА РЕЙТИНГОВ - обзор</vt:lpstr>
      <vt:lpstr>СИСТЕМА РЕЙТИНГОВ – часы пик</vt:lpstr>
      <vt:lpstr>СИСТЕМА РЕЙТИНГОВ – сезонные колебания</vt:lpstr>
      <vt:lpstr>СИСТЕМА РЕЙТИНГОВ – города</vt:lpstr>
      <vt:lpstr>СИСТЕМА РЕЙТИНГОВ – тарифы</vt:lpstr>
      <vt:lpstr>Результаты анализа данных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Командная Работа     «ОТЧАЯННЫЕ АНАЛИТИЧКИ «</dc:title>
  <dc:creator>globalsolution.tlf@gmail.com</dc:creator>
  <cp:lastModifiedBy>Алла Карфидова</cp:lastModifiedBy>
  <cp:revision>26</cp:revision>
  <dcterms:created xsi:type="dcterms:W3CDTF">2022-02-21T15:28:30Z</dcterms:created>
  <dcterms:modified xsi:type="dcterms:W3CDTF">2022-02-27T13:00:50Z</dcterms:modified>
</cp:coreProperties>
</file>