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7" r:id="rId6"/>
    <p:sldId id="266" r:id="rId7"/>
    <p:sldId id="268" r:id="rId8"/>
    <p:sldId id="273" r:id="rId9"/>
    <p:sldId id="272" r:id="rId10"/>
    <p:sldId id="270" r:id="rId11"/>
    <p:sldId id="269" r:id="rId12"/>
    <p:sldId id="271" r:id="rId13"/>
    <p:sldId id="274" r:id="rId14"/>
  </p:sldIdLst>
  <p:sldSz cx="12188825" cy="6858000"/>
  <p:notesSz cx="6858000" cy="9144000"/>
  <p:custDataLst>
    <p:tags r:id="rId17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14.05.2018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de-DE"/>
              <a:t>p5.js  -  Jonas Karg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14.05.2018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p5.js  -  Jonas Karg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p5.js  -  Jonas Karg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atech.edu/~acm/helloworld/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penprocessing.org/sketch/cre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5214" y="3789040"/>
            <a:ext cx="2148878" cy="935360"/>
          </a:xfrm>
        </p:spPr>
        <p:txBody>
          <a:bodyPr rtlCol="0"/>
          <a:lstStyle/>
          <a:p>
            <a:pPr rtl="0"/>
            <a:r>
              <a:rPr lang="de-DE" dirty="0"/>
              <a:t>p5.js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2148879" cy="428600"/>
          </a:xfrm>
        </p:spPr>
        <p:txBody>
          <a:bodyPr rtlCol="0"/>
          <a:lstStyle/>
          <a:p>
            <a:pPr rtl="0"/>
            <a:r>
              <a:rPr lang="de-AT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17628-EDB1-40FE-BDF3-88179F8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function</a:t>
            </a:r>
            <a:r>
              <a:rPr lang="de-AT" dirty="0"/>
              <a:t> </a:t>
            </a:r>
            <a:r>
              <a:rPr lang="de-A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setup</a:t>
            </a:r>
            <a:r>
              <a:rPr lang="de-AT" dirty="0"/>
              <a:t>() { }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BBBC-3FDC-42ED-9D30-B3283F01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9756F4-C0B9-4B86-A7A8-445EE94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FFA948-50E9-49B0-B286-BDDE18B9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47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3FB86-DB75-4E2F-8773-875A4713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Computerprogramm?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3E580D-6A56-4409-9296-12CB90D7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2313"/>
          </a:xfrm>
        </p:spPr>
        <p:txBody>
          <a:bodyPr/>
          <a:lstStyle/>
          <a:p>
            <a:r>
              <a:rPr lang="de-DE" dirty="0"/>
              <a:t>Eine Liste an Befehlen, die der Computer „nacheinander“ ausführt</a:t>
            </a:r>
          </a:p>
          <a:p>
            <a:r>
              <a:rPr lang="de-DE" dirty="0"/>
              <a:t>Diese Befehle folgen bestimmten Regeln (der sogenannte </a:t>
            </a:r>
            <a:r>
              <a:rPr lang="de-DE" u="sng" dirty="0"/>
              <a:t>Syntax</a:t>
            </a:r>
            <a:r>
              <a:rPr lang="de-DE" dirty="0"/>
              <a:t>)</a:t>
            </a:r>
          </a:p>
          <a:p>
            <a:r>
              <a:rPr lang="de-AT" dirty="0"/>
              <a:t>D</a:t>
            </a:r>
            <a:r>
              <a:rPr lang="de-DE" dirty="0" err="1"/>
              <a:t>ie</a:t>
            </a:r>
            <a:r>
              <a:rPr lang="de-DE" dirty="0"/>
              <a:t> Regeln werden in einer Programmiersprache festgelegt</a:t>
            </a:r>
          </a:p>
          <a:p>
            <a:pPr marL="0" indent="0">
              <a:buNone/>
            </a:pPr>
            <a:endParaRPr lang="de-AT" sz="900" dirty="0"/>
          </a:p>
          <a:p>
            <a:pPr marL="0" indent="0">
              <a:buNone/>
            </a:pPr>
            <a:r>
              <a:rPr lang="de-DE" dirty="0"/>
              <a:t>Beispiel einer „Befehlsliste“:		          So sieht das in Scratch aus: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8D0C3-0CB2-41A7-B32C-C0EB4B7A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4343902"/>
            <a:ext cx="3467100" cy="1666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F1A3F6-C645-4159-9B11-969EF522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4337655"/>
            <a:ext cx="1914525" cy="1647825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ADC676-4C02-432E-86D5-CA07F000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B476D10-484A-4EE0-9F54-7200AB1E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3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10B5-09ED-4A63-A16F-6A8190C1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de-DE" dirty="0"/>
              <a:t>Welche Arten von Programmiersprachen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86B65-A58F-4B0F-BB93-606DEFF4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 lnSpcReduction="10000"/>
          </a:bodyPr>
          <a:lstStyle/>
          <a:p>
            <a:r>
              <a:rPr lang="de-AT" dirty="0"/>
              <a:t>Es gibt SEHR viele Programmiersprachen:</a:t>
            </a:r>
            <a:br>
              <a:rPr lang="de-AT" dirty="0"/>
            </a:br>
            <a:r>
              <a:rPr lang="de-AT" dirty="0">
                <a:hlinkClick r:id="rId2"/>
              </a:rPr>
              <a:t>Liste von Programmiersprachen</a:t>
            </a:r>
            <a:br>
              <a:rPr lang="de-AT" dirty="0"/>
            </a:br>
            <a:r>
              <a:rPr lang="de-AT" dirty="0">
                <a:hlinkClick r:id="rId3"/>
              </a:rPr>
              <a:t>Liste von Hello World Programmen</a:t>
            </a:r>
            <a:endParaRPr lang="de-AT" dirty="0"/>
          </a:p>
          <a:p>
            <a:r>
              <a:rPr lang="de-AT" dirty="0"/>
              <a:t>HTML ist KEINE echte Programmiersprache</a:t>
            </a:r>
          </a:p>
          <a:p>
            <a:r>
              <a:rPr lang="de-AT" dirty="0"/>
              <a:t>Man unterteilt zwischen High-Level- und Low-Level Programmiersprachen</a:t>
            </a:r>
          </a:p>
          <a:p>
            <a:r>
              <a:rPr lang="de-AT" dirty="0"/>
              <a:t>Low Level Sprachen können direkter auf Hardware zugreifen (RAM, CPU, GPU, …)</a:t>
            </a:r>
          </a:p>
          <a:p>
            <a:r>
              <a:rPr lang="de-AT" dirty="0"/>
              <a:t>High Level Sprachen werden oft in anderen Programmen ausgeführt und sind (oft) unabhängig von der Hardware auf der sie ausgeführt werden.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885DA-1F68-4981-8E03-D02D0B7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253BC-DC80-4EBC-AAC2-0991E557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983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80A8-E9CE-455F-B8A8-D550AEAB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99728"/>
          </a:xfrm>
        </p:spPr>
        <p:txBody>
          <a:bodyPr/>
          <a:lstStyle/>
          <a:p>
            <a:r>
              <a:rPr lang="de-AT" dirty="0"/>
              <a:t>JavaScript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E8DE4-1D2D-4C27-9B76-B72D3990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052737"/>
            <a:ext cx="9134391" cy="4967064"/>
          </a:xfrm>
        </p:spPr>
        <p:txBody>
          <a:bodyPr/>
          <a:lstStyle/>
          <a:p>
            <a:r>
              <a:rPr lang="de-AT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de-AT" b="1" u="sng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 Java !</a:t>
            </a:r>
            <a:endParaRPr lang="de-AT"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de-AT" dirty="0"/>
              <a:t>JavaScript ist eine High-Level Programmiersprache</a:t>
            </a:r>
          </a:p>
          <a:p>
            <a:r>
              <a:rPr lang="de-AT" dirty="0"/>
              <a:t>JavaScript wird oft auf Websites benutzt weil es im Browser ausgeführt werden kann</a:t>
            </a:r>
            <a:endParaRPr lang="de-DE" dirty="0"/>
          </a:p>
          <a:p>
            <a:r>
              <a:rPr lang="de-DE" dirty="0"/>
              <a:t>Kurz „JS“– was die Dateiendung .js erklärt</a:t>
            </a:r>
            <a:endParaRPr lang="de-AT" dirty="0"/>
          </a:p>
          <a:p>
            <a:r>
              <a:rPr lang="de-AT" dirty="0"/>
              <a:t>JS ist sehr flexibel und deshalb beliebt</a:t>
            </a:r>
            <a:endParaRPr lang="de-DE" dirty="0"/>
          </a:p>
          <a:p>
            <a:r>
              <a:rPr lang="de-AT" dirty="0"/>
              <a:t>J</a:t>
            </a:r>
            <a:r>
              <a:rPr lang="de-DE" dirty="0"/>
              <a:t>S vereinfacht sehr viele Dinge (gegenüber anderen Programmiersprachen) und man kann „ praktisch alles“ damit machen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8298-545B-4F1B-8BAA-4AABAE9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038747-1624-43BA-A078-25C72FDA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4</a:t>
            </a:fld>
            <a:endParaRPr lang="de-DE" noProof="0" dirty="0"/>
          </a:p>
        </p:txBody>
      </p:sp>
      <p:pic>
        <p:nvPicPr>
          <p:cNvPr id="1028" name="Picture 4" descr="Image result for fun javascript images">
            <a:extLst>
              <a:ext uri="{FF2B5EF4-FFF2-40B4-BE49-F238E27FC236}">
                <a16:creationId xmlns:a16="http://schemas.microsoft.com/office/drawing/2014/main" id="{46F18425-B918-457F-8FDF-230ABC3B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548680"/>
            <a:ext cx="1951766" cy="14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62BAA-74A2-481E-ACEA-29B6F3EE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/>
          <a:lstStyle/>
          <a:p>
            <a:r>
              <a:rPr lang="de-AT" dirty="0"/>
              <a:t>Grundbausteine der (JS) Programmierung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66FC0C-38DA-4D7B-A778-6F9C1495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124745"/>
            <a:ext cx="9134391" cy="5472608"/>
          </a:xfrm>
        </p:spPr>
        <p:txBody>
          <a:bodyPr>
            <a:normAutofit/>
          </a:bodyPr>
          <a:lstStyle/>
          <a:p>
            <a:r>
              <a:rPr lang="de-AT" sz="2000" dirty="0"/>
              <a:t>Rechtschreibung</a:t>
            </a:r>
          </a:p>
          <a:p>
            <a:r>
              <a:rPr lang="de-AT" sz="2000" dirty="0"/>
              <a:t>Kommentare   </a:t>
            </a:r>
            <a:r>
              <a:rPr lang="de-AT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</a:p>
          <a:p>
            <a:r>
              <a:rPr lang="de-AT" sz="2000" dirty="0"/>
              <a:t>Semikolons (Strichpunkte)   ;</a:t>
            </a:r>
          </a:p>
          <a:p>
            <a:r>
              <a:rPr lang="de-AT" sz="2000" dirty="0"/>
              <a:t>Beistriche   ,</a:t>
            </a:r>
          </a:p>
          <a:p>
            <a:r>
              <a:rPr lang="de-AT" sz="2000" dirty="0"/>
              <a:t>Punkte (in Variablen / als Selektor)    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AT" sz="2800" dirty="0"/>
              <a:t>Die Konsole</a:t>
            </a:r>
          </a:p>
          <a:p>
            <a:r>
              <a:rPr lang="de-AT" sz="2000" dirty="0"/>
              <a:t>Öffnen im Browser(Chrome):   Strg + Shift + J    oder    F12</a:t>
            </a:r>
          </a:p>
          <a:p>
            <a:r>
              <a:rPr lang="de-AT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console</a:t>
            </a:r>
            <a:r>
              <a:rPr lang="de-AT" sz="2000" dirty="0"/>
              <a:t>.</a:t>
            </a:r>
            <a:r>
              <a:rPr lang="de-AT" sz="200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de-AT" sz="2000" dirty="0"/>
              <a:t>()</a:t>
            </a:r>
          </a:p>
          <a:p>
            <a:pPr marL="0" indent="0">
              <a:buNone/>
            </a:pPr>
            <a:r>
              <a:rPr lang="de-AT" sz="2000" dirty="0"/>
              <a:t>[  </a:t>
            </a:r>
            <a:r>
              <a:rPr lang="de-AT" sz="2000" dirty="0">
                <a:hlinkClick r:id="rId2"/>
              </a:rPr>
              <a:t>https://www.openprocessing.org/sketch/create</a:t>
            </a:r>
            <a:r>
              <a:rPr lang="de-AT" sz="2000" dirty="0"/>
              <a:t>  ]</a:t>
            </a:r>
          </a:p>
          <a:p>
            <a:pPr marL="0" indent="0">
              <a:buNone/>
            </a:pPr>
            <a:r>
              <a:rPr lang="de-AT" sz="2000" dirty="0"/>
              <a:t>[Aufgabe]  Name oder „</a:t>
            </a:r>
            <a:r>
              <a:rPr lang="de-AT" sz="2000" u="sng" dirty="0"/>
              <a:t>Hallo Welt</a:t>
            </a:r>
            <a:r>
              <a:rPr lang="de-AT" sz="2000" dirty="0"/>
              <a:t>“ in der Konsole ausgeben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27F133-93D2-48FC-954F-2705FC91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59" y="1268760"/>
            <a:ext cx="3643655" cy="2784582"/>
          </a:xfrm>
          <a:prstGeom prst="rect">
            <a:avLst/>
          </a:prstGeom>
        </p:spPr>
      </p:pic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2301AC4-82B2-49FB-B82E-89A30DDD7E42}"/>
              </a:ext>
            </a:extLst>
          </p:cNvPr>
          <p:cNvCxnSpPr>
            <a:cxnSpLocks/>
          </p:cNvCxnSpPr>
          <p:nvPr/>
        </p:nvCxnSpPr>
        <p:spPr>
          <a:xfrm flipV="1">
            <a:off x="4294212" y="3717032"/>
            <a:ext cx="2520280" cy="504056"/>
          </a:xfrm>
          <a:prstGeom prst="curvedConnector3">
            <a:avLst>
              <a:gd name="adj1" fmla="val 52663"/>
            </a:avLst>
          </a:prstGeom>
          <a:ln w="50800">
            <a:prstDash val="sysDot"/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C24697B5-763C-4498-BB78-0DDDA6E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4594" y="6562314"/>
            <a:ext cx="6553199" cy="276228"/>
          </a:xfrm>
        </p:spPr>
        <p:txBody>
          <a:bodyPr/>
          <a:lstStyle/>
          <a:p>
            <a:pPr rtl="0"/>
            <a:r>
              <a:rPr lang="de-DE" noProof="0" dirty="0"/>
              <a:t>p5.js  -  Jonas Karg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B596CA9-894A-42E1-AD34-0E4D0F9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4855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08CE0-CFF4-4DB4-9E63-51DBA299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/>
          <a:lstStyle/>
          <a:p>
            <a:r>
              <a:rPr lang="de-AT" dirty="0"/>
              <a:t>Mathematik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2EB3-C2FF-4BC5-889D-54E10810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34" y="1124744"/>
            <a:ext cx="9134391" cy="4896544"/>
          </a:xfrm>
        </p:spPr>
        <p:txBody>
          <a:bodyPr/>
          <a:lstStyle/>
          <a:p>
            <a:r>
              <a:rPr lang="de-AT" dirty="0"/>
              <a:t>Operatoren    </a:t>
            </a:r>
            <a:r>
              <a:rPr lang="de-A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  -  *  /</a:t>
            </a:r>
          </a:p>
          <a:p>
            <a:r>
              <a:rPr lang="de-AT" dirty="0"/>
              <a:t>Klammern</a:t>
            </a:r>
          </a:p>
          <a:p>
            <a:r>
              <a:rPr lang="de-AT" dirty="0"/>
              <a:t>Ähnlichkeit zur Theorie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DE" sz="3600" dirty="0"/>
              <a:t>Variablen</a:t>
            </a:r>
          </a:p>
          <a:p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de-AT" dirty="0"/>
              <a:t> (</a:t>
            </a:r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de-AT" dirty="0"/>
              <a:t>, </a:t>
            </a:r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de-AT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B878FF-45E3-4E21-B44E-57F10830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p5.js  -  Jonas Karg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BC78F-D899-4840-9A3E-AD3BDDC7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EC3745-6A33-4A0F-86FA-D708C27A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1" y="2277616"/>
            <a:ext cx="1981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2BC8-CCD8-4D92-848B-F941A860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/>
          <a:lstStyle/>
          <a:p>
            <a:r>
              <a:rPr lang="de-AT" dirty="0"/>
              <a:t>Vergleich Theorie/Praxis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AEB23-0C04-4691-B084-34B581BF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196752"/>
            <a:ext cx="9134391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Ein einfaches Programm:</a:t>
            </a:r>
          </a:p>
          <a:p>
            <a:pPr marL="0" indent="0">
              <a:buNone/>
            </a:pPr>
            <a:r>
              <a:rPr lang="de-AT" dirty="0"/>
              <a:t>Befehle:			In JavaScript: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Aufgabe:</a:t>
            </a:r>
          </a:p>
          <a:p>
            <a:pPr marL="0" indent="0">
              <a:buNone/>
            </a:pPr>
            <a:r>
              <a:rPr lang="de-AT" sz="2000" dirty="0"/>
              <a:t>Finde den Flächeninhalt von einem Rechteck a=15.98  b=9.73 mithilfe von JavaScript heraus.</a:t>
            </a:r>
          </a:p>
          <a:p>
            <a:pPr marL="0" indent="0">
              <a:buNone/>
            </a:pPr>
            <a:r>
              <a:rPr lang="de-AT" sz="2000" dirty="0"/>
              <a:t>(Ausgabe in die Konsole)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F1EF66-B52A-40D0-A8BF-E8F2E53B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13765"/>
            <a:ext cx="2880320" cy="13847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207B94-D074-4626-B6CF-C52EF5DF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2213765"/>
            <a:ext cx="2016224" cy="1048436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0287BB-CD5D-4454-8711-EEFC525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43689E-2FE1-4D13-AC65-107092DF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44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A250F-D474-474A-9543-A9630079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„Bibliotheken“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37DD31-7941-42F5-B92C-9034F9BE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Bibliotheken (englisch: Librarys) sind „ Programmstücke“ die man einfach in form von Dateien in sein Projekt einbinden kann </a:t>
            </a:r>
            <a:r>
              <a:rPr lang="de-A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um Funktionalität zu einer Programmiersprache hinzuzufügen oder gewisse Aufgaben zu vereinfachen.</a:t>
            </a:r>
            <a:endParaRPr lang="de-DE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EAE4F-C85F-44FB-9BBB-F5921A8C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112C86-1D89-4F7F-B8F2-A76D24E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81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54F5-8DC2-4008-9368-988C00B6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p5.js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B22C4-60FF-4F15-B26B-0706D0C3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p5.js ist eine JavaScript Bibliothek</a:t>
            </a:r>
          </a:p>
          <a:p>
            <a:r>
              <a:rPr lang="de-AT" dirty="0"/>
              <a:t>p5.js erlaubt es (relativ) einfach und schnell Spiele , Simulationen, Generative Kunst, Komplexe Mathematik und vieles mehr zu bewerkstelligen.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D95BD-0D34-4086-B977-B667F17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p5.js  -  Jonas Karg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A7EC3-E693-4875-B64A-A65E41F4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0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357</Words>
  <Application>Microsoft Office PowerPoint</Application>
  <PresentationFormat>Benutzerdefiniert</PresentationFormat>
  <Paragraphs>74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Corbel</vt:lpstr>
      <vt:lpstr>Symbol</vt:lpstr>
      <vt:lpstr>Digitaler blauer Tunnel 16 x 9</vt:lpstr>
      <vt:lpstr>p5.js</vt:lpstr>
      <vt:lpstr>Was ist ein Computerprogramm?</vt:lpstr>
      <vt:lpstr>Welche Arten von Programmiersprachen gibt es?</vt:lpstr>
      <vt:lpstr>JavaScript</vt:lpstr>
      <vt:lpstr>Grundbausteine der (JS) Programmierung</vt:lpstr>
      <vt:lpstr>Mathematik</vt:lpstr>
      <vt:lpstr>Vergleich Theorie/Praxis</vt:lpstr>
      <vt:lpstr>Was sind „Bibliotheken“</vt:lpstr>
      <vt:lpstr>p5.js</vt:lpstr>
      <vt:lpstr>function setup() {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2018-05-14T15:56:26Z</dcterms:created>
  <dcterms:modified xsi:type="dcterms:W3CDTF">2018-05-14T20:21:47Z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