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6" r:id="rId3"/>
    <p:sldId id="257" r:id="rId4"/>
    <p:sldId id="269" r:id="rId5"/>
    <p:sldId id="270" r:id="rId6"/>
    <p:sldId id="274" r:id="rId7"/>
    <p:sldId id="259" r:id="rId8"/>
    <p:sldId id="272" r:id="rId9"/>
    <p:sldId id="273" r:id="rId10"/>
    <p:sldId id="262" r:id="rId11"/>
    <p:sldId id="285" r:id="rId12"/>
    <p:sldId id="287" r:id="rId13"/>
    <p:sldId id="288" r:id="rId14"/>
    <p:sldId id="265" r:id="rId15"/>
    <p:sldId id="289" r:id="rId16"/>
    <p:sldId id="290" r:id="rId17"/>
    <p:sldId id="292" r:id="rId18"/>
    <p:sldId id="291" r:id="rId19"/>
    <p:sldId id="284" r:id="rId20"/>
    <p:sldId id="264" r:id="rId21"/>
    <p:sldId id="275" r:id="rId22"/>
    <p:sldId id="276" r:id="rId23"/>
    <p:sldId id="281" r:id="rId24"/>
    <p:sldId id="279" r:id="rId25"/>
    <p:sldId id="283" r:id="rId26"/>
    <p:sldId id="293" r:id="rId27"/>
    <p:sldId id="294" r:id="rId28"/>
    <p:sldId id="295" r:id="rId29"/>
    <p:sldId id="296" r:id="rId30"/>
    <p:sldId id="297" r:id="rId31"/>
    <p:sldId id="282" r:id="rId32"/>
    <p:sldId id="26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DEECE7-03EC-42A2-925E-C8344D8169DC}">
          <p14:sldIdLst>
            <p14:sldId id="256"/>
          </p14:sldIdLst>
        </p14:section>
        <p14:section name="Nội dung" id="{1757A71E-A84A-4AA5-B41E-5CF7BE96021B}">
          <p14:sldIdLst>
            <p14:sldId id="266"/>
          </p14:sldIdLst>
        </p14:section>
        <p14:section name="giới thiệu và tính chât" id="{C51885C7-05DE-46BB-BC5D-E5A4DBAB82F4}">
          <p14:sldIdLst>
            <p14:sldId id="257"/>
            <p14:sldId id="269"/>
          </p14:sldIdLst>
        </p14:section>
        <p14:section name="Top down" id="{A874584E-F592-46F5-878E-FDE1D0E83A8C}">
          <p14:sldIdLst>
            <p14:sldId id="270"/>
            <p14:sldId id="274"/>
            <p14:sldId id="259"/>
          </p14:sldIdLst>
        </p14:section>
        <p14:section name="Bottom up" id="{784502DC-385D-47A5-B1DE-A5D906A30DC6}">
          <p14:sldIdLst>
            <p14:sldId id="272"/>
            <p14:sldId id="273"/>
          </p14:sldIdLst>
        </p14:section>
        <p14:section name="Fib" id="{883BEC23-D1BB-456F-B9C5-899B1F2ADB88}">
          <p14:sldIdLst>
            <p14:sldId id="262"/>
            <p14:sldId id="285"/>
            <p14:sldId id="287"/>
            <p14:sldId id="288"/>
          </p14:sldIdLst>
        </p14:section>
        <p14:section name="Ưu và nhược điểm" id="{7C3D4885-8681-4462-B8D8-5BF1B68B124D}">
          <p14:sldIdLst>
            <p14:sldId id="265"/>
            <p14:sldId id="289"/>
            <p14:sldId id="290"/>
            <p14:sldId id="292"/>
            <p14:sldId id="291"/>
            <p14:sldId id="284"/>
          </p14:sldIdLst>
        </p14:section>
        <p14:section name="Sơ đồ giải" id="{14C6469A-DD27-4583-A5CE-F866E8C9C626}">
          <p14:sldIdLst>
            <p14:sldId id="264"/>
            <p14:sldId id="275"/>
            <p14:sldId id="276"/>
            <p14:sldId id="281"/>
            <p14:sldId id="279"/>
            <p14:sldId id="283"/>
          </p14:sldIdLst>
        </p14:section>
        <p14:section name="Ví dụ" id="{9F3C7B0D-EF1C-4762-A3FD-982FB82BD84B}">
          <p14:sldIdLst>
            <p14:sldId id="293"/>
            <p14:sldId id="294"/>
            <p14:sldId id="295"/>
            <p14:sldId id="296"/>
          </p14:sldIdLst>
        </p14:section>
        <p14:section name="Ứng dụng" id="{06A09CAF-CC0C-482A-BFC9-890EC4B3F64D}">
          <p14:sldIdLst>
            <p14:sldId id="297"/>
          </p14:sldIdLst>
        </p14:section>
        <p14:section name="Đọc thêm" id="{9F92C2C0-3662-4460-9329-0E3F87C54DFB}">
          <p14:sldIdLst>
            <p14:sldId id="282"/>
          </p14:sldIdLst>
        </p14:section>
        <p14:section name="Bài tập" id="{53133570-5293-473D-93DF-AF2E0C37D9DD}">
          <p14:sldIdLst>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57" autoAdjust="0"/>
  </p:normalViewPr>
  <p:slideViewPr>
    <p:cSldViewPr snapToGrid="0">
      <p:cViewPr varScale="1">
        <p:scale>
          <a:sx n="110" d="100"/>
          <a:sy n="110" d="100"/>
        </p:scale>
        <p:origin x="576"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612"/>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51DD89-047B-4AFD-A214-D330B6E0B80C}" type="doc">
      <dgm:prSet loTypeId="urn:microsoft.com/office/officeart/2008/layout/LinedList" loCatId="list" qsTypeId="urn:microsoft.com/office/officeart/2005/8/quickstyle/3d1" qsCatId="3D" csTypeId="urn:microsoft.com/office/officeart/2005/8/colors/accent1_2" csCatId="accent1" phldr="1"/>
      <dgm:spPr/>
      <dgm:t>
        <a:bodyPr/>
        <a:lstStyle/>
        <a:p>
          <a:endParaRPr lang="en-US"/>
        </a:p>
      </dgm:t>
    </dgm:pt>
    <dgm:pt modelId="{3B773F2A-FEC5-47E9-BE37-7CC4B34B26E2}">
      <dgm:prSet phldrT="[Text]"/>
      <dgm:spPr/>
      <dgm:t>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endParaRPr lang="en-US" dirty="0">
            <a:latin typeface="Times New Roman" panose="02020603050405020304" pitchFamily="18" charset="0"/>
            <a:cs typeface="Times New Roman" panose="02020603050405020304" pitchFamily="18" charset="0"/>
          </a:endParaRPr>
        </a:p>
      </dgm:t>
    </dgm:pt>
    <dgm:pt modelId="{4DA8408A-EA43-448B-BA5C-F3223FFC61C3}" type="parTrans" cxnId="{2DE126E4-9852-45D0-9798-81CD17A56DD1}">
      <dgm:prSet/>
      <dgm:spPr/>
      <dgm:t>
        <a:bodyPr/>
        <a:lstStyle/>
        <a:p>
          <a:endParaRPr lang="en-US"/>
        </a:p>
      </dgm:t>
    </dgm:pt>
    <dgm:pt modelId="{2FC5044A-01A7-40B7-838A-4AD357B0D85D}" type="sibTrans" cxnId="{2DE126E4-9852-45D0-9798-81CD17A56DD1}">
      <dgm:prSet/>
      <dgm:spPr/>
      <dgm:t>
        <a:bodyPr/>
        <a:lstStyle/>
        <a:p>
          <a:endParaRPr lang="en-US"/>
        </a:p>
      </dgm:t>
    </dgm:pt>
    <dgm:pt modelId="{80F3B7FA-4D0B-4AE7-93FF-59F21758079A}">
      <dgm:prSet phldrT="[Text]"/>
      <dgm:spPr/>
      <dgm:t>
        <a:bodyPr/>
        <a:lstStyle/>
        <a:p>
          <a:r>
            <a:rPr lang="en-US" dirty="0">
              <a:latin typeface="Times New Roman" panose="02020603050405020304" pitchFamily="18" charset="0"/>
              <a:cs typeface="Times New Roman" panose="02020603050405020304" pitchFamily="18" charset="0"/>
            </a:rPr>
            <a:t>Top-down approach</a:t>
          </a:r>
        </a:p>
      </dgm:t>
    </dgm:pt>
    <dgm:pt modelId="{4387254F-8592-40E4-AD8F-822A76861F37}" type="parTrans" cxnId="{D2BC8197-CE88-4E24-9529-F51253DC3FDA}">
      <dgm:prSet/>
      <dgm:spPr/>
      <dgm:t>
        <a:bodyPr/>
        <a:lstStyle/>
        <a:p>
          <a:endParaRPr lang="en-US"/>
        </a:p>
      </dgm:t>
    </dgm:pt>
    <dgm:pt modelId="{2AC463E4-A415-45F8-9B5F-2A63EAFE76A1}" type="sibTrans" cxnId="{D2BC8197-CE88-4E24-9529-F51253DC3FDA}">
      <dgm:prSet/>
      <dgm:spPr/>
      <dgm:t>
        <a:bodyPr/>
        <a:lstStyle/>
        <a:p>
          <a:endParaRPr lang="en-US"/>
        </a:p>
      </dgm:t>
    </dgm:pt>
    <dgm:pt modelId="{2A5316AD-09C3-4A04-AB47-A7D28163DA0B}">
      <dgm:prSet phldrT="[Text]"/>
      <dgm:spPr/>
      <dgm:t>
        <a:bodyPr/>
        <a:lstStyle/>
        <a:p>
          <a:r>
            <a:rPr lang="en-US" dirty="0">
              <a:latin typeface="Times New Roman" panose="02020603050405020304" pitchFamily="18" charset="0"/>
              <a:cs typeface="Times New Roman" panose="02020603050405020304" pitchFamily="18" charset="0"/>
            </a:rPr>
            <a:t>Bottom-up approach</a:t>
          </a:r>
        </a:p>
      </dgm:t>
    </dgm:pt>
    <dgm:pt modelId="{7BE5DB4B-16C5-4A77-820F-05BDF77F51F3}" type="parTrans" cxnId="{E8E1732E-B0BD-44AA-AB62-D87A5D317E9A}">
      <dgm:prSet/>
      <dgm:spPr/>
      <dgm:t>
        <a:bodyPr/>
        <a:lstStyle/>
        <a:p>
          <a:endParaRPr lang="en-US"/>
        </a:p>
      </dgm:t>
    </dgm:pt>
    <dgm:pt modelId="{E0012C32-77A3-491F-A3E0-D3373A917801}" type="sibTrans" cxnId="{E8E1732E-B0BD-44AA-AB62-D87A5D317E9A}">
      <dgm:prSet/>
      <dgm:spPr/>
      <dgm:t>
        <a:bodyPr/>
        <a:lstStyle/>
        <a:p>
          <a:endParaRPr lang="en-US"/>
        </a:p>
      </dgm:t>
    </dgm:pt>
    <dgm:pt modelId="{1E2443CB-E286-454B-A791-755728E4F8DD}">
      <dgm:prSet/>
      <dgm:spPr/>
      <dgm:t>
        <a:bodyPr/>
        <a:lstStyle/>
        <a:p>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endParaRPr lang="en-US" dirty="0">
            <a:latin typeface="Times New Roman" panose="02020603050405020304" pitchFamily="18" charset="0"/>
            <a:cs typeface="Times New Roman" panose="02020603050405020304" pitchFamily="18" charset="0"/>
          </a:endParaRPr>
        </a:p>
      </dgm:t>
    </dgm:pt>
    <dgm:pt modelId="{92DED722-196B-4BA5-B750-346E2DE6C5AD}" type="parTrans" cxnId="{407D67D0-C8E3-486C-9511-95288A8D9092}">
      <dgm:prSet/>
      <dgm:spPr/>
      <dgm:t>
        <a:bodyPr/>
        <a:lstStyle/>
        <a:p>
          <a:endParaRPr lang="en-US"/>
        </a:p>
      </dgm:t>
    </dgm:pt>
    <dgm:pt modelId="{8645CCC0-4B09-4FE0-B43B-77559CFD0ACC}" type="sibTrans" cxnId="{407D67D0-C8E3-486C-9511-95288A8D9092}">
      <dgm:prSet/>
      <dgm:spPr/>
      <dgm:t>
        <a:bodyPr/>
        <a:lstStyle/>
        <a:p>
          <a:endParaRPr lang="en-US"/>
        </a:p>
      </dgm:t>
    </dgm:pt>
    <dgm:pt modelId="{B0FD0791-110F-4A14-9D7C-F96828F85B96}">
      <dgm:prSet/>
      <dgm:spPr/>
      <dgm:t>
        <a:bodyPr/>
        <a:lstStyle/>
        <a:p>
          <a:r>
            <a:rPr lang="vi-VN" dirty="0">
              <a:latin typeface="+mj-lt"/>
            </a:rPr>
            <a:t>Ưu và nhược điểm</a:t>
          </a:r>
          <a:endParaRPr lang="en-US" dirty="0">
            <a:latin typeface="+mj-lt"/>
          </a:endParaRPr>
        </a:p>
      </dgm:t>
    </dgm:pt>
    <dgm:pt modelId="{9CED5A28-57AC-457B-AB69-632BED736266}" type="parTrans" cxnId="{6533857C-5D0C-4A9C-BC45-AC3A939360C8}">
      <dgm:prSet/>
      <dgm:spPr/>
      <dgm:t>
        <a:bodyPr/>
        <a:lstStyle/>
        <a:p>
          <a:endParaRPr lang="en-US"/>
        </a:p>
      </dgm:t>
    </dgm:pt>
    <dgm:pt modelId="{7A19221F-7647-4CB8-A5C4-468DBC43C99A}" type="sibTrans" cxnId="{6533857C-5D0C-4A9C-BC45-AC3A939360C8}">
      <dgm:prSet/>
      <dgm:spPr/>
      <dgm:t>
        <a:bodyPr/>
        <a:lstStyle/>
        <a:p>
          <a:endParaRPr lang="en-US"/>
        </a:p>
      </dgm:t>
    </dgm:pt>
    <dgm:pt modelId="{D0EFEC33-5038-466A-A1C2-75447FFD4888}">
      <dgm:prSet/>
      <dgm:spPr/>
      <dgm:t>
        <a:bodyPr/>
        <a:lstStyle/>
        <a:p>
          <a:r>
            <a:rPr lang="en-US" dirty="0" err="1">
              <a:latin typeface="Times New Roman" panose="02020603050405020304" pitchFamily="18" charset="0"/>
              <a:cs typeface="Times New Roman" panose="02020603050405020304" pitchFamily="18" charset="0"/>
            </a:rPr>
            <a:t>Memoization</a:t>
          </a:r>
          <a:endParaRPr lang="en-US" dirty="0">
            <a:latin typeface="Times New Roman" panose="02020603050405020304" pitchFamily="18" charset="0"/>
            <a:cs typeface="Times New Roman" panose="02020603050405020304" pitchFamily="18" charset="0"/>
          </a:endParaRPr>
        </a:p>
      </dgm:t>
    </dgm:pt>
    <dgm:pt modelId="{C78C10F9-B165-4010-A423-53C0B2B2115D}" type="parTrans" cxnId="{1051CF71-1842-4E73-98E0-982508DF02F5}">
      <dgm:prSet/>
      <dgm:spPr/>
      <dgm:t>
        <a:bodyPr/>
        <a:lstStyle/>
        <a:p>
          <a:endParaRPr lang="en-US"/>
        </a:p>
      </dgm:t>
    </dgm:pt>
    <dgm:pt modelId="{2C07D2F6-2D63-4616-9142-01CE3ACEDBAF}" type="sibTrans" cxnId="{1051CF71-1842-4E73-98E0-982508DF02F5}">
      <dgm:prSet/>
      <dgm:spPr/>
      <dgm:t>
        <a:bodyPr/>
        <a:lstStyle/>
        <a:p>
          <a:endParaRPr lang="en-US"/>
        </a:p>
      </dgm:t>
    </dgm:pt>
    <dgm:pt modelId="{E4BE99CD-24E1-4DFA-B70B-6110406CA1F1}">
      <dgm:prSet/>
      <dgm:spPr/>
      <dgm:t>
        <a:bodyPr/>
        <a:lstStyle/>
        <a:p>
          <a:r>
            <a:rPr lang="en-US" dirty="0">
              <a:latin typeface="Times New Roman" panose="02020603050405020304" pitchFamily="18" charset="0"/>
              <a:cs typeface="Times New Roman" panose="02020603050405020304" pitchFamily="18" charset="0"/>
            </a:rPr>
            <a:t>Tabulation</a:t>
          </a:r>
        </a:p>
      </dgm:t>
    </dgm:pt>
    <dgm:pt modelId="{0797A927-5B17-404A-B8A4-36A70C4A2A19}" type="parTrans" cxnId="{DA7C2726-7276-4760-8152-EF5F2B865091}">
      <dgm:prSet/>
      <dgm:spPr/>
      <dgm:t>
        <a:bodyPr/>
        <a:lstStyle/>
        <a:p>
          <a:endParaRPr lang="en-US"/>
        </a:p>
      </dgm:t>
    </dgm:pt>
    <dgm:pt modelId="{AC5F5B1D-6670-48EE-B6BD-886A649BDB8F}" type="sibTrans" cxnId="{DA7C2726-7276-4760-8152-EF5F2B865091}">
      <dgm:prSet/>
      <dgm:spPr/>
      <dgm:t>
        <a:bodyPr/>
        <a:lstStyle/>
        <a:p>
          <a:endParaRPr lang="en-US"/>
        </a:p>
      </dgm:t>
    </dgm:pt>
    <dgm:pt modelId="{CA84F21B-59CD-469F-A05F-C97D8C3A9AF5}" type="pres">
      <dgm:prSet presAssocID="{A451DD89-047B-4AFD-A214-D330B6E0B80C}" presName="vert0" presStyleCnt="0">
        <dgm:presLayoutVars>
          <dgm:dir/>
          <dgm:animOne val="branch"/>
          <dgm:animLvl val="lvl"/>
        </dgm:presLayoutVars>
      </dgm:prSet>
      <dgm:spPr/>
    </dgm:pt>
    <dgm:pt modelId="{C545FC26-C119-4A3E-8D48-0C41A0AC25F4}" type="pres">
      <dgm:prSet presAssocID="{3B773F2A-FEC5-47E9-BE37-7CC4B34B26E2}" presName="thickLine" presStyleLbl="alignNode1" presStyleIdx="0" presStyleCnt="7"/>
      <dgm:spPr/>
    </dgm:pt>
    <dgm:pt modelId="{7E3A7FC0-E32D-449E-8220-9E8C5ED8F896}" type="pres">
      <dgm:prSet presAssocID="{3B773F2A-FEC5-47E9-BE37-7CC4B34B26E2}" presName="horz1" presStyleCnt="0"/>
      <dgm:spPr/>
    </dgm:pt>
    <dgm:pt modelId="{9C71AD7E-19D3-424B-B997-02E7C2B2DAD8}" type="pres">
      <dgm:prSet presAssocID="{3B773F2A-FEC5-47E9-BE37-7CC4B34B26E2}" presName="tx1" presStyleLbl="revTx" presStyleIdx="0" presStyleCnt="7"/>
      <dgm:spPr/>
    </dgm:pt>
    <dgm:pt modelId="{3140FE01-6E98-4320-8802-DEE2216F699B}" type="pres">
      <dgm:prSet presAssocID="{3B773F2A-FEC5-47E9-BE37-7CC4B34B26E2}" presName="vert1" presStyleCnt="0"/>
      <dgm:spPr/>
    </dgm:pt>
    <dgm:pt modelId="{4B766492-78A2-4CD4-AB6A-E41607B56FFA}" type="pres">
      <dgm:prSet presAssocID="{80F3B7FA-4D0B-4AE7-93FF-59F21758079A}" presName="thickLine" presStyleLbl="alignNode1" presStyleIdx="1" presStyleCnt="7"/>
      <dgm:spPr/>
    </dgm:pt>
    <dgm:pt modelId="{F28FE518-CCBA-44F3-B1A6-1A7279F7B17D}" type="pres">
      <dgm:prSet presAssocID="{80F3B7FA-4D0B-4AE7-93FF-59F21758079A}" presName="horz1" presStyleCnt="0"/>
      <dgm:spPr/>
    </dgm:pt>
    <dgm:pt modelId="{0F3DEDC3-FF6F-44CC-913D-BE89D397E7E1}" type="pres">
      <dgm:prSet presAssocID="{80F3B7FA-4D0B-4AE7-93FF-59F21758079A}" presName="tx1" presStyleLbl="revTx" presStyleIdx="1" presStyleCnt="7"/>
      <dgm:spPr/>
    </dgm:pt>
    <dgm:pt modelId="{09E02665-7F74-442E-9A73-459AB6AEEAFD}" type="pres">
      <dgm:prSet presAssocID="{80F3B7FA-4D0B-4AE7-93FF-59F21758079A}" presName="vert1" presStyleCnt="0"/>
      <dgm:spPr/>
    </dgm:pt>
    <dgm:pt modelId="{C4147D7D-A036-47F3-A4CA-FF46DE1BDD34}" type="pres">
      <dgm:prSet presAssocID="{2A5316AD-09C3-4A04-AB47-A7D28163DA0B}" presName="thickLine" presStyleLbl="alignNode1" presStyleIdx="2" presStyleCnt="7"/>
      <dgm:spPr/>
    </dgm:pt>
    <dgm:pt modelId="{B20EDBDD-B3B2-4C8B-A3CF-C60B082A6047}" type="pres">
      <dgm:prSet presAssocID="{2A5316AD-09C3-4A04-AB47-A7D28163DA0B}" presName="horz1" presStyleCnt="0"/>
      <dgm:spPr/>
    </dgm:pt>
    <dgm:pt modelId="{5D449B69-280D-415E-B229-EA14A1FDE2AE}" type="pres">
      <dgm:prSet presAssocID="{2A5316AD-09C3-4A04-AB47-A7D28163DA0B}" presName="tx1" presStyleLbl="revTx" presStyleIdx="2" presStyleCnt="7"/>
      <dgm:spPr/>
    </dgm:pt>
    <dgm:pt modelId="{26E74322-B891-4621-9CDF-222F33D17614}" type="pres">
      <dgm:prSet presAssocID="{2A5316AD-09C3-4A04-AB47-A7D28163DA0B}" presName="vert1" presStyleCnt="0"/>
      <dgm:spPr/>
    </dgm:pt>
    <dgm:pt modelId="{DBDD3578-C60D-4757-BE4D-BA38B8D4D050}" type="pres">
      <dgm:prSet presAssocID="{D0EFEC33-5038-466A-A1C2-75447FFD4888}" presName="thickLine" presStyleLbl="alignNode1" presStyleIdx="3" presStyleCnt="7"/>
      <dgm:spPr/>
    </dgm:pt>
    <dgm:pt modelId="{90C6F488-EC54-4809-B40F-A0E79839DC61}" type="pres">
      <dgm:prSet presAssocID="{D0EFEC33-5038-466A-A1C2-75447FFD4888}" presName="horz1" presStyleCnt="0"/>
      <dgm:spPr/>
    </dgm:pt>
    <dgm:pt modelId="{3AC1BB3C-AE0A-495F-B186-720A4CC5028A}" type="pres">
      <dgm:prSet presAssocID="{D0EFEC33-5038-466A-A1C2-75447FFD4888}" presName="tx1" presStyleLbl="revTx" presStyleIdx="3" presStyleCnt="7"/>
      <dgm:spPr/>
    </dgm:pt>
    <dgm:pt modelId="{61E7FA19-57D4-4B66-8E3C-57C06091535D}" type="pres">
      <dgm:prSet presAssocID="{D0EFEC33-5038-466A-A1C2-75447FFD4888}" presName="vert1" presStyleCnt="0"/>
      <dgm:spPr/>
    </dgm:pt>
    <dgm:pt modelId="{AB883EA1-1CE7-4A37-ACCE-CEA5E2A50C57}" type="pres">
      <dgm:prSet presAssocID="{E4BE99CD-24E1-4DFA-B70B-6110406CA1F1}" presName="thickLine" presStyleLbl="alignNode1" presStyleIdx="4" presStyleCnt="7"/>
      <dgm:spPr/>
    </dgm:pt>
    <dgm:pt modelId="{5C963855-1970-4E1F-B4A6-FE858471E549}" type="pres">
      <dgm:prSet presAssocID="{E4BE99CD-24E1-4DFA-B70B-6110406CA1F1}" presName="horz1" presStyleCnt="0"/>
      <dgm:spPr/>
    </dgm:pt>
    <dgm:pt modelId="{7376255D-4E92-4E9D-90C1-C8025920652D}" type="pres">
      <dgm:prSet presAssocID="{E4BE99CD-24E1-4DFA-B70B-6110406CA1F1}" presName="tx1" presStyleLbl="revTx" presStyleIdx="4" presStyleCnt="7"/>
      <dgm:spPr/>
    </dgm:pt>
    <dgm:pt modelId="{2E863976-C3FD-4FCE-B497-F20F662FDC18}" type="pres">
      <dgm:prSet presAssocID="{E4BE99CD-24E1-4DFA-B70B-6110406CA1F1}" presName="vert1" presStyleCnt="0"/>
      <dgm:spPr/>
    </dgm:pt>
    <dgm:pt modelId="{B2801F98-9CED-4B56-86F7-7EAF0C9DA72B}" type="pres">
      <dgm:prSet presAssocID="{B0FD0791-110F-4A14-9D7C-F96828F85B96}" presName="thickLine" presStyleLbl="alignNode1" presStyleIdx="5" presStyleCnt="7"/>
      <dgm:spPr/>
    </dgm:pt>
    <dgm:pt modelId="{00028BAD-4F8A-44D7-ACF3-B9AFF8A3484A}" type="pres">
      <dgm:prSet presAssocID="{B0FD0791-110F-4A14-9D7C-F96828F85B96}" presName="horz1" presStyleCnt="0"/>
      <dgm:spPr/>
    </dgm:pt>
    <dgm:pt modelId="{913D9689-FAEC-43D5-8B68-EBCECD58CCEA}" type="pres">
      <dgm:prSet presAssocID="{B0FD0791-110F-4A14-9D7C-F96828F85B96}" presName="tx1" presStyleLbl="revTx" presStyleIdx="5" presStyleCnt="7"/>
      <dgm:spPr/>
    </dgm:pt>
    <dgm:pt modelId="{8874093A-E94E-4291-A36A-7C98CB85872A}" type="pres">
      <dgm:prSet presAssocID="{B0FD0791-110F-4A14-9D7C-F96828F85B96}" presName="vert1" presStyleCnt="0"/>
      <dgm:spPr/>
    </dgm:pt>
    <dgm:pt modelId="{8A63D3B6-6002-40F6-BFA2-CE4C837EC3C0}" type="pres">
      <dgm:prSet presAssocID="{1E2443CB-E286-454B-A791-755728E4F8DD}" presName="thickLine" presStyleLbl="alignNode1" presStyleIdx="6" presStyleCnt="7"/>
      <dgm:spPr/>
    </dgm:pt>
    <dgm:pt modelId="{7638BD52-EEB8-49BA-9FFD-B7C1EC282374}" type="pres">
      <dgm:prSet presAssocID="{1E2443CB-E286-454B-A791-755728E4F8DD}" presName="horz1" presStyleCnt="0"/>
      <dgm:spPr/>
    </dgm:pt>
    <dgm:pt modelId="{D9A1D2F2-CE78-413A-8478-2ED4B7CD0217}" type="pres">
      <dgm:prSet presAssocID="{1E2443CB-E286-454B-A791-755728E4F8DD}" presName="tx1" presStyleLbl="revTx" presStyleIdx="6" presStyleCnt="7"/>
      <dgm:spPr/>
    </dgm:pt>
    <dgm:pt modelId="{77B6FCA0-4BD5-413A-9FC2-14AF38E3B00E}" type="pres">
      <dgm:prSet presAssocID="{1E2443CB-E286-454B-A791-755728E4F8DD}" presName="vert1" presStyleCnt="0"/>
      <dgm:spPr/>
    </dgm:pt>
  </dgm:ptLst>
  <dgm:cxnLst>
    <dgm:cxn modelId="{CB25BB06-82FC-4EF2-9FF2-DD436E301CE8}" type="presOf" srcId="{E4BE99CD-24E1-4DFA-B70B-6110406CA1F1}" destId="{7376255D-4E92-4E9D-90C1-C8025920652D}" srcOrd="0" destOrd="0" presId="urn:microsoft.com/office/officeart/2008/layout/LinedList"/>
    <dgm:cxn modelId="{DA7C2726-7276-4760-8152-EF5F2B865091}" srcId="{A451DD89-047B-4AFD-A214-D330B6E0B80C}" destId="{E4BE99CD-24E1-4DFA-B70B-6110406CA1F1}" srcOrd="4" destOrd="0" parTransId="{0797A927-5B17-404A-B8A4-36A70C4A2A19}" sibTransId="{AC5F5B1D-6670-48EE-B6BD-886A649BDB8F}"/>
    <dgm:cxn modelId="{32BDDA27-4D8B-484C-B38B-3C2713E20CA1}" type="presOf" srcId="{B0FD0791-110F-4A14-9D7C-F96828F85B96}" destId="{913D9689-FAEC-43D5-8B68-EBCECD58CCEA}" srcOrd="0" destOrd="0" presId="urn:microsoft.com/office/officeart/2008/layout/LinedList"/>
    <dgm:cxn modelId="{E8E1732E-B0BD-44AA-AB62-D87A5D317E9A}" srcId="{A451DD89-047B-4AFD-A214-D330B6E0B80C}" destId="{2A5316AD-09C3-4A04-AB47-A7D28163DA0B}" srcOrd="2" destOrd="0" parTransId="{7BE5DB4B-16C5-4A77-820F-05BDF77F51F3}" sibTransId="{E0012C32-77A3-491F-A3E0-D3373A917801}"/>
    <dgm:cxn modelId="{199ED83B-A661-4F33-A927-6A8D2957A01A}" type="presOf" srcId="{1E2443CB-E286-454B-A791-755728E4F8DD}" destId="{D9A1D2F2-CE78-413A-8478-2ED4B7CD0217}" srcOrd="0" destOrd="0" presId="urn:microsoft.com/office/officeart/2008/layout/LinedList"/>
    <dgm:cxn modelId="{1051CF71-1842-4E73-98E0-982508DF02F5}" srcId="{A451DD89-047B-4AFD-A214-D330B6E0B80C}" destId="{D0EFEC33-5038-466A-A1C2-75447FFD4888}" srcOrd="3" destOrd="0" parTransId="{C78C10F9-B165-4010-A423-53C0B2B2115D}" sibTransId="{2C07D2F6-2D63-4616-9142-01CE3ACEDBAF}"/>
    <dgm:cxn modelId="{6533857C-5D0C-4A9C-BC45-AC3A939360C8}" srcId="{A451DD89-047B-4AFD-A214-D330B6E0B80C}" destId="{B0FD0791-110F-4A14-9D7C-F96828F85B96}" srcOrd="5" destOrd="0" parTransId="{9CED5A28-57AC-457B-AB69-632BED736266}" sibTransId="{7A19221F-7647-4CB8-A5C4-468DBC43C99A}"/>
    <dgm:cxn modelId="{41AC0E80-B4FC-4031-9B7D-975EDAE2BC14}" type="presOf" srcId="{2A5316AD-09C3-4A04-AB47-A7D28163DA0B}" destId="{5D449B69-280D-415E-B229-EA14A1FDE2AE}" srcOrd="0" destOrd="0" presId="urn:microsoft.com/office/officeart/2008/layout/LinedList"/>
    <dgm:cxn modelId="{5D8BD882-EAD2-497C-A1FF-23F0AFF25532}" type="presOf" srcId="{D0EFEC33-5038-466A-A1C2-75447FFD4888}" destId="{3AC1BB3C-AE0A-495F-B186-720A4CC5028A}" srcOrd="0" destOrd="0" presId="urn:microsoft.com/office/officeart/2008/layout/LinedList"/>
    <dgm:cxn modelId="{43992394-E0BE-46E3-BC78-474FF5B708DD}" type="presOf" srcId="{3B773F2A-FEC5-47E9-BE37-7CC4B34B26E2}" destId="{9C71AD7E-19D3-424B-B997-02E7C2B2DAD8}" srcOrd="0" destOrd="0" presId="urn:microsoft.com/office/officeart/2008/layout/LinedList"/>
    <dgm:cxn modelId="{D2BC8197-CE88-4E24-9529-F51253DC3FDA}" srcId="{A451DD89-047B-4AFD-A214-D330B6E0B80C}" destId="{80F3B7FA-4D0B-4AE7-93FF-59F21758079A}" srcOrd="1" destOrd="0" parTransId="{4387254F-8592-40E4-AD8F-822A76861F37}" sibTransId="{2AC463E4-A415-45F8-9B5F-2A63EAFE76A1}"/>
    <dgm:cxn modelId="{F21D8FA8-C9D1-4ECF-8D93-54345541938E}" type="presOf" srcId="{80F3B7FA-4D0B-4AE7-93FF-59F21758079A}" destId="{0F3DEDC3-FF6F-44CC-913D-BE89D397E7E1}" srcOrd="0" destOrd="0" presId="urn:microsoft.com/office/officeart/2008/layout/LinedList"/>
    <dgm:cxn modelId="{21B116CF-8C91-4BDE-84A6-866A889BE554}" type="presOf" srcId="{A451DD89-047B-4AFD-A214-D330B6E0B80C}" destId="{CA84F21B-59CD-469F-A05F-C97D8C3A9AF5}" srcOrd="0" destOrd="0" presId="urn:microsoft.com/office/officeart/2008/layout/LinedList"/>
    <dgm:cxn modelId="{407D67D0-C8E3-486C-9511-95288A8D9092}" srcId="{A451DD89-047B-4AFD-A214-D330B6E0B80C}" destId="{1E2443CB-E286-454B-A791-755728E4F8DD}" srcOrd="6" destOrd="0" parTransId="{92DED722-196B-4BA5-B750-346E2DE6C5AD}" sibTransId="{8645CCC0-4B09-4FE0-B43B-77559CFD0ACC}"/>
    <dgm:cxn modelId="{2DE126E4-9852-45D0-9798-81CD17A56DD1}" srcId="{A451DD89-047B-4AFD-A214-D330B6E0B80C}" destId="{3B773F2A-FEC5-47E9-BE37-7CC4B34B26E2}" srcOrd="0" destOrd="0" parTransId="{4DA8408A-EA43-448B-BA5C-F3223FFC61C3}" sibTransId="{2FC5044A-01A7-40B7-838A-4AD357B0D85D}"/>
    <dgm:cxn modelId="{27C4B311-A56D-41C7-91B7-5D7557BF1E2F}" type="presParOf" srcId="{CA84F21B-59CD-469F-A05F-C97D8C3A9AF5}" destId="{C545FC26-C119-4A3E-8D48-0C41A0AC25F4}" srcOrd="0" destOrd="0" presId="urn:microsoft.com/office/officeart/2008/layout/LinedList"/>
    <dgm:cxn modelId="{2E3D2DC9-4D6E-45A7-A652-9C68CBDB181B}" type="presParOf" srcId="{CA84F21B-59CD-469F-A05F-C97D8C3A9AF5}" destId="{7E3A7FC0-E32D-449E-8220-9E8C5ED8F896}" srcOrd="1" destOrd="0" presId="urn:microsoft.com/office/officeart/2008/layout/LinedList"/>
    <dgm:cxn modelId="{63AD8180-ED99-444E-A619-337DD1409567}" type="presParOf" srcId="{7E3A7FC0-E32D-449E-8220-9E8C5ED8F896}" destId="{9C71AD7E-19D3-424B-B997-02E7C2B2DAD8}" srcOrd="0" destOrd="0" presId="urn:microsoft.com/office/officeart/2008/layout/LinedList"/>
    <dgm:cxn modelId="{2518C71B-11D5-4A58-9085-B69ADF6F1114}" type="presParOf" srcId="{7E3A7FC0-E32D-449E-8220-9E8C5ED8F896}" destId="{3140FE01-6E98-4320-8802-DEE2216F699B}" srcOrd="1" destOrd="0" presId="urn:microsoft.com/office/officeart/2008/layout/LinedList"/>
    <dgm:cxn modelId="{73C545CF-EFA9-47B1-B29E-A01E14974312}" type="presParOf" srcId="{CA84F21B-59CD-469F-A05F-C97D8C3A9AF5}" destId="{4B766492-78A2-4CD4-AB6A-E41607B56FFA}" srcOrd="2" destOrd="0" presId="urn:microsoft.com/office/officeart/2008/layout/LinedList"/>
    <dgm:cxn modelId="{0F4427D9-2741-4226-8292-0E9B18BF04F4}" type="presParOf" srcId="{CA84F21B-59CD-469F-A05F-C97D8C3A9AF5}" destId="{F28FE518-CCBA-44F3-B1A6-1A7279F7B17D}" srcOrd="3" destOrd="0" presId="urn:microsoft.com/office/officeart/2008/layout/LinedList"/>
    <dgm:cxn modelId="{D278F17C-6CFF-4905-9D62-0E123BD2C8E8}" type="presParOf" srcId="{F28FE518-CCBA-44F3-B1A6-1A7279F7B17D}" destId="{0F3DEDC3-FF6F-44CC-913D-BE89D397E7E1}" srcOrd="0" destOrd="0" presId="urn:microsoft.com/office/officeart/2008/layout/LinedList"/>
    <dgm:cxn modelId="{6D613437-4C98-449F-B43A-8C5F5B17A3EF}" type="presParOf" srcId="{F28FE518-CCBA-44F3-B1A6-1A7279F7B17D}" destId="{09E02665-7F74-442E-9A73-459AB6AEEAFD}" srcOrd="1" destOrd="0" presId="urn:microsoft.com/office/officeart/2008/layout/LinedList"/>
    <dgm:cxn modelId="{359F9DA3-2A29-49B9-AE31-5D1BC9C2A08B}" type="presParOf" srcId="{CA84F21B-59CD-469F-A05F-C97D8C3A9AF5}" destId="{C4147D7D-A036-47F3-A4CA-FF46DE1BDD34}" srcOrd="4" destOrd="0" presId="urn:microsoft.com/office/officeart/2008/layout/LinedList"/>
    <dgm:cxn modelId="{F4D0CA45-CE99-4466-B921-3BC0BEFF02DD}" type="presParOf" srcId="{CA84F21B-59CD-469F-A05F-C97D8C3A9AF5}" destId="{B20EDBDD-B3B2-4C8B-A3CF-C60B082A6047}" srcOrd="5" destOrd="0" presId="urn:microsoft.com/office/officeart/2008/layout/LinedList"/>
    <dgm:cxn modelId="{D6C3A65F-209A-4DA9-AF72-F923E3FBAAE4}" type="presParOf" srcId="{B20EDBDD-B3B2-4C8B-A3CF-C60B082A6047}" destId="{5D449B69-280D-415E-B229-EA14A1FDE2AE}" srcOrd="0" destOrd="0" presId="urn:microsoft.com/office/officeart/2008/layout/LinedList"/>
    <dgm:cxn modelId="{A1A6655E-9C64-4082-B3F7-1F1653308519}" type="presParOf" srcId="{B20EDBDD-B3B2-4C8B-A3CF-C60B082A6047}" destId="{26E74322-B891-4621-9CDF-222F33D17614}" srcOrd="1" destOrd="0" presId="urn:microsoft.com/office/officeart/2008/layout/LinedList"/>
    <dgm:cxn modelId="{3FA16006-B60B-4EFF-AE80-93CA9243942D}" type="presParOf" srcId="{CA84F21B-59CD-469F-A05F-C97D8C3A9AF5}" destId="{DBDD3578-C60D-4757-BE4D-BA38B8D4D050}" srcOrd="6" destOrd="0" presId="urn:microsoft.com/office/officeart/2008/layout/LinedList"/>
    <dgm:cxn modelId="{B698FD82-4E05-4BC4-9E92-4A0F67B05487}" type="presParOf" srcId="{CA84F21B-59CD-469F-A05F-C97D8C3A9AF5}" destId="{90C6F488-EC54-4809-B40F-A0E79839DC61}" srcOrd="7" destOrd="0" presId="urn:microsoft.com/office/officeart/2008/layout/LinedList"/>
    <dgm:cxn modelId="{1EE7A657-DFCC-4F28-8E11-7631B673847D}" type="presParOf" srcId="{90C6F488-EC54-4809-B40F-A0E79839DC61}" destId="{3AC1BB3C-AE0A-495F-B186-720A4CC5028A}" srcOrd="0" destOrd="0" presId="urn:microsoft.com/office/officeart/2008/layout/LinedList"/>
    <dgm:cxn modelId="{CF7A362F-F49F-41D7-B334-770BADB41318}" type="presParOf" srcId="{90C6F488-EC54-4809-B40F-A0E79839DC61}" destId="{61E7FA19-57D4-4B66-8E3C-57C06091535D}" srcOrd="1" destOrd="0" presId="urn:microsoft.com/office/officeart/2008/layout/LinedList"/>
    <dgm:cxn modelId="{5099279A-3B99-424C-B546-030958BE2027}" type="presParOf" srcId="{CA84F21B-59CD-469F-A05F-C97D8C3A9AF5}" destId="{AB883EA1-1CE7-4A37-ACCE-CEA5E2A50C57}" srcOrd="8" destOrd="0" presId="urn:microsoft.com/office/officeart/2008/layout/LinedList"/>
    <dgm:cxn modelId="{801D09F0-B7ED-4C7E-828E-6B1734514295}" type="presParOf" srcId="{CA84F21B-59CD-469F-A05F-C97D8C3A9AF5}" destId="{5C963855-1970-4E1F-B4A6-FE858471E549}" srcOrd="9" destOrd="0" presId="urn:microsoft.com/office/officeart/2008/layout/LinedList"/>
    <dgm:cxn modelId="{ADEBBF15-6D01-4A69-ABE9-1A76BC4A6940}" type="presParOf" srcId="{5C963855-1970-4E1F-B4A6-FE858471E549}" destId="{7376255D-4E92-4E9D-90C1-C8025920652D}" srcOrd="0" destOrd="0" presId="urn:microsoft.com/office/officeart/2008/layout/LinedList"/>
    <dgm:cxn modelId="{F1866D89-542E-4F91-8B4B-51741462A187}" type="presParOf" srcId="{5C963855-1970-4E1F-B4A6-FE858471E549}" destId="{2E863976-C3FD-4FCE-B497-F20F662FDC18}" srcOrd="1" destOrd="0" presId="urn:microsoft.com/office/officeart/2008/layout/LinedList"/>
    <dgm:cxn modelId="{B9D7A312-5465-47CB-849E-F3440643DC17}" type="presParOf" srcId="{CA84F21B-59CD-469F-A05F-C97D8C3A9AF5}" destId="{B2801F98-9CED-4B56-86F7-7EAF0C9DA72B}" srcOrd="10" destOrd="0" presId="urn:microsoft.com/office/officeart/2008/layout/LinedList"/>
    <dgm:cxn modelId="{AAFB7FD0-4348-4AC7-AD77-9AABDF5AB27A}" type="presParOf" srcId="{CA84F21B-59CD-469F-A05F-C97D8C3A9AF5}" destId="{00028BAD-4F8A-44D7-ACF3-B9AFF8A3484A}" srcOrd="11" destOrd="0" presId="urn:microsoft.com/office/officeart/2008/layout/LinedList"/>
    <dgm:cxn modelId="{1CBF9F7D-F6FB-4993-A598-8A335D82A10F}" type="presParOf" srcId="{00028BAD-4F8A-44D7-ACF3-B9AFF8A3484A}" destId="{913D9689-FAEC-43D5-8B68-EBCECD58CCEA}" srcOrd="0" destOrd="0" presId="urn:microsoft.com/office/officeart/2008/layout/LinedList"/>
    <dgm:cxn modelId="{1AC86612-5C60-48AF-9AB0-64AF13333ADE}" type="presParOf" srcId="{00028BAD-4F8A-44D7-ACF3-B9AFF8A3484A}" destId="{8874093A-E94E-4291-A36A-7C98CB85872A}" srcOrd="1" destOrd="0" presId="urn:microsoft.com/office/officeart/2008/layout/LinedList"/>
    <dgm:cxn modelId="{56AC864C-6DFF-4B3E-A41C-6985D4CDE7AB}" type="presParOf" srcId="{CA84F21B-59CD-469F-A05F-C97D8C3A9AF5}" destId="{8A63D3B6-6002-40F6-BFA2-CE4C837EC3C0}" srcOrd="12" destOrd="0" presId="urn:microsoft.com/office/officeart/2008/layout/LinedList"/>
    <dgm:cxn modelId="{C1CFF4F3-7B12-43B5-840F-0FEBC15D6306}" type="presParOf" srcId="{CA84F21B-59CD-469F-A05F-C97D8C3A9AF5}" destId="{7638BD52-EEB8-49BA-9FFD-B7C1EC282374}" srcOrd="13" destOrd="0" presId="urn:microsoft.com/office/officeart/2008/layout/LinedList"/>
    <dgm:cxn modelId="{23B80B58-33F0-47B5-B6B7-1F455E0E92B5}" type="presParOf" srcId="{7638BD52-EEB8-49BA-9FFD-B7C1EC282374}" destId="{D9A1D2F2-CE78-413A-8478-2ED4B7CD0217}" srcOrd="0" destOrd="0" presId="urn:microsoft.com/office/officeart/2008/layout/LinedList"/>
    <dgm:cxn modelId="{A883EB86-554D-41F7-9738-F9DB2CFBA9AF}" type="presParOf" srcId="{7638BD52-EEB8-49BA-9FFD-B7C1EC282374}" destId="{77B6FCA0-4BD5-413A-9FC2-14AF38E3B00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5FC26-C119-4A3E-8D48-0C41A0AC25F4}">
      <dsp:nvSpPr>
        <dsp:cNvPr id="0" name=""/>
        <dsp:cNvSpPr/>
      </dsp:nvSpPr>
      <dsp:spPr>
        <a:xfrm>
          <a:off x="0" y="571"/>
          <a:ext cx="711490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C71AD7E-19D3-424B-B997-02E7C2B2DAD8}">
      <dsp:nvSpPr>
        <dsp:cNvPr id="0" name=""/>
        <dsp:cNvSpPr/>
      </dsp:nvSpPr>
      <dsp:spPr>
        <a:xfrm>
          <a:off x="0" y="571"/>
          <a:ext cx="7114904" cy="66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err="1">
              <a:latin typeface="Times New Roman" panose="02020603050405020304" pitchFamily="18" charset="0"/>
              <a:cs typeface="Times New Roman" panose="02020603050405020304" pitchFamily="18" charset="0"/>
            </a:rPr>
            <a:t>Giới</a:t>
          </a:r>
          <a:r>
            <a:rPr lang="en-US" sz="3100" kern="1200" dirty="0">
              <a:latin typeface="Times New Roman" panose="02020603050405020304" pitchFamily="18" charset="0"/>
              <a:cs typeface="Times New Roman" panose="02020603050405020304" pitchFamily="18" charset="0"/>
            </a:rPr>
            <a:t> </a:t>
          </a:r>
          <a:r>
            <a:rPr lang="en-US" sz="3100" kern="1200" dirty="0" err="1">
              <a:latin typeface="Times New Roman" panose="02020603050405020304" pitchFamily="18" charset="0"/>
              <a:cs typeface="Times New Roman" panose="02020603050405020304" pitchFamily="18" charset="0"/>
            </a:rPr>
            <a:t>thiệu</a:t>
          </a:r>
          <a:endParaRPr lang="en-US" sz="3100" kern="1200" dirty="0">
            <a:latin typeface="Times New Roman" panose="02020603050405020304" pitchFamily="18" charset="0"/>
            <a:cs typeface="Times New Roman" panose="02020603050405020304" pitchFamily="18" charset="0"/>
          </a:endParaRPr>
        </a:p>
      </dsp:txBody>
      <dsp:txXfrm>
        <a:off x="0" y="571"/>
        <a:ext cx="7114904" cy="668886"/>
      </dsp:txXfrm>
    </dsp:sp>
    <dsp:sp modelId="{4B766492-78A2-4CD4-AB6A-E41607B56FFA}">
      <dsp:nvSpPr>
        <dsp:cNvPr id="0" name=""/>
        <dsp:cNvSpPr/>
      </dsp:nvSpPr>
      <dsp:spPr>
        <a:xfrm>
          <a:off x="0" y="669458"/>
          <a:ext cx="711490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F3DEDC3-FF6F-44CC-913D-BE89D397E7E1}">
      <dsp:nvSpPr>
        <dsp:cNvPr id="0" name=""/>
        <dsp:cNvSpPr/>
      </dsp:nvSpPr>
      <dsp:spPr>
        <a:xfrm>
          <a:off x="0" y="669458"/>
          <a:ext cx="7114904" cy="66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latin typeface="Times New Roman" panose="02020603050405020304" pitchFamily="18" charset="0"/>
              <a:cs typeface="Times New Roman" panose="02020603050405020304" pitchFamily="18" charset="0"/>
            </a:rPr>
            <a:t>Top-down approach</a:t>
          </a:r>
        </a:p>
      </dsp:txBody>
      <dsp:txXfrm>
        <a:off x="0" y="669458"/>
        <a:ext cx="7114904" cy="668886"/>
      </dsp:txXfrm>
    </dsp:sp>
    <dsp:sp modelId="{C4147D7D-A036-47F3-A4CA-FF46DE1BDD34}">
      <dsp:nvSpPr>
        <dsp:cNvPr id="0" name=""/>
        <dsp:cNvSpPr/>
      </dsp:nvSpPr>
      <dsp:spPr>
        <a:xfrm>
          <a:off x="0" y="1338345"/>
          <a:ext cx="711490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D449B69-280D-415E-B229-EA14A1FDE2AE}">
      <dsp:nvSpPr>
        <dsp:cNvPr id="0" name=""/>
        <dsp:cNvSpPr/>
      </dsp:nvSpPr>
      <dsp:spPr>
        <a:xfrm>
          <a:off x="0" y="1338345"/>
          <a:ext cx="7114904" cy="66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latin typeface="Times New Roman" panose="02020603050405020304" pitchFamily="18" charset="0"/>
              <a:cs typeface="Times New Roman" panose="02020603050405020304" pitchFamily="18" charset="0"/>
            </a:rPr>
            <a:t>Bottom-up approach</a:t>
          </a:r>
        </a:p>
      </dsp:txBody>
      <dsp:txXfrm>
        <a:off x="0" y="1338345"/>
        <a:ext cx="7114904" cy="668886"/>
      </dsp:txXfrm>
    </dsp:sp>
    <dsp:sp modelId="{DBDD3578-C60D-4757-BE4D-BA38B8D4D050}">
      <dsp:nvSpPr>
        <dsp:cNvPr id="0" name=""/>
        <dsp:cNvSpPr/>
      </dsp:nvSpPr>
      <dsp:spPr>
        <a:xfrm>
          <a:off x="0" y="2007231"/>
          <a:ext cx="711490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AC1BB3C-AE0A-495F-B186-720A4CC5028A}">
      <dsp:nvSpPr>
        <dsp:cNvPr id="0" name=""/>
        <dsp:cNvSpPr/>
      </dsp:nvSpPr>
      <dsp:spPr>
        <a:xfrm>
          <a:off x="0" y="2007231"/>
          <a:ext cx="7114904" cy="66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err="1">
              <a:latin typeface="Times New Roman" panose="02020603050405020304" pitchFamily="18" charset="0"/>
              <a:cs typeface="Times New Roman" panose="02020603050405020304" pitchFamily="18" charset="0"/>
            </a:rPr>
            <a:t>Memoization</a:t>
          </a:r>
          <a:endParaRPr lang="en-US" sz="3100" kern="1200" dirty="0">
            <a:latin typeface="Times New Roman" panose="02020603050405020304" pitchFamily="18" charset="0"/>
            <a:cs typeface="Times New Roman" panose="02020603050405020304" pitchFamily="18" charset="0"/>
          </a:endParaRPr>
        </a:p>
      </dsp:txBody>
      <dsp:txXfrm>
        <a:off x="0" y="2007231"/>
        <a:ext cx="7114904" cy="668886"/>
      </dsp:txXfrm>
    </dsp:sp>
    <dsp:sp modelId="{AB883EA1-1CE7-4A37-ACCE-CEA5E2A50C57}">
      <dsp:nvSpPr>
        <dsp:cNvPr id="0" name=""/>
        <dsp:cNvSpPr/>
      </dsp:nvSpPr>
      <dsp:spPr>
        <a:xfrm>
          <a:off x="0" y="2676118"/>
          <a:ext cx="711490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376255D-4E92-4E9D-90C1-C8025920652D}">
      <dsp:nvSpPr>
        <dsp:cNvPr id="0" name=""/>
        <dsp:cNvSpPr/>
      </dsp:nvSpPr>
      <dsp:spPr>
        <a:xfrm>
          <a:off x="0" y="2676118"/>
          <a:ext cx="7114904" cy="66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latin typeface="Times New Roman" panose="02020603050405020304" pitchFamily="18" charset="0"/>
              <a:cs typeface="Times New Roman" panose="02020603050405020304" pitchFamily="18" charset="0"/>
            </a:rPr>
            <a:t>Tabulation</a:t>
          </a:r>
        </a:p>
      </dsp:txBody>
      <dsp:txXfrm>
        <a:off x="0" y="2676118"/>
        <a:ext cx="7114904" cy="668886"/>
      </dsp:txXfrm>
    </dsp:sp>
    <dsp:sp modelId="{B2801F98-9CED-4B56-86F7-7EAF0C9DA72B}">
      <dsp:nvSpPr>
        <dsp:cNvPr id="0" name=""/>
        <dsp:cNvSpPr/>
      </dsp:nvSpPr>
      <dsp:spPr>
        <a:xfrm>
          <a:off x="0" y="3345004"/>
          <a:ext cx="711490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13D9689-FAEC-43D5-8B68-EBCECD58CCEA}">
      <dsp:nvSpPr>
        <dsp:cNvPr id="0" name=""/>
        <dsp:cNvSpPr/>
      </dsp:nvSpPr>
      <dsp:spPr>
        <a:xfrm>
          <a:off x="0" y="3345004"/>
          <a:ext cx="7114904" cy="66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vi-VN" sz="3100" kern="1200" dirty="0">
              <a:latin typeface="+mj-lt"/>
            </a:rPr>
            <a:t>Ưu và nhược điểm</a:t>
          </a:r>
          <a:endParaRPr lang="en-US" sz="3100" kern="1200" dirty="0">
            <a:latin typeface="+mj-lt"/>
          </a:endParaRPr>
        </a:p>
      </dsp:txBody>
      <dsp:txXfrm>
        <a:off x="0" y="3345004"/>
        <a:ext cx="7114904" cy="668886"/>
      </dsp:txXfrm>
    </dsp:sp>
    <dsp:sp modelId="{8A63D3B6-6002-40F6-BFA2-CE4C837EC3C0}">
      <dsp:nvSpPr>
        <dsp:cNvPr id="0" name=""/>
        <dsp:cNvSpPr/>
      </dsp:nvSpPr>
      <dsp:spPr>
        <a:xfrm>
          <a:off x="0" y="4013891"/>
          <a:ext cx="711490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9A1D2F2-CE78-413A-8478-2ED4B7CD0217}">
      <dsp:nvSpPr>
        <dsp:cNvPr id="0" name=""/>
        <dsp:cNvSpPr/>
      </dsp:nvSpPr>
      <dsp:spPr>
        <a:xfrm>
          <a:off x="0" y="4013891"/>
          <a:ext cx="7114904" cy="66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err="1">
              <a:latin typeface="Times New Roman" panose="02020603050405020304" pitchFamily="18" charset="0"/>
              <a:cs typeface="Times New Roman" panose="02020603050405020304" pitchFamily="18" charset="0"/>
            </a:rPr>
            <a:t>Bài</a:t>
          </a:r>
          <a:r>
            <a:rPr lang="en-US" sz="3100" kern="1200" dirty="0">
              <a:latin typeface="Times New Roman" panose="02020603050405020304" pitchFamily="18" charset="0"/>
              <a:cs typeface="Times New Roman" panose="02020603050405020304" pitchFamily="18" charset="0"/>
            </a:rPr>
            <a:t> </a:t>
          </a:r>
          <a:r>
            <a:rPr lang="en-US" sz="3100" kern="1200" dirty="0" err="1">
              <a:latin typeface="Times New Roman" panose="02020603050405020304" pitchFamily="18" charset="0"/>
              <a:cs typeface="Times New Roman" panose="02020603050405020304" pitchFamily="18" charset="0"/>
            </a:rPr>
            <a:t>tập</a:t>
          </a:r>
          <a:endParaRPr lang="en-US" sz="3100" kern="1200" dirty="0">
            <a:latin typeface="Times New Roman" panose="02020603050405020304" pitchFamily="18" charset="0"/>
            <a:cs typeface="Times New Roman" panose="02020603050405020304" pitchFamily="18" charset="0"/>
          </a:endParaRPr>
        </a:p>
      </dsp:txBody>
      <dsp:txXfrm>
        <a:off x="0" y="4013891"/>
        <a:ext cx="7114904" cy="66888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B143B-D014-4457-8F5B-E2380D4FC8B6}" type="datetimeFigureOut">
              <a:rPr lang="en-US" smtClean="0"/>
              <a:t>6/9/2021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99B895-4137-4D38-89EA-36335749C66C}" type="slidenum">
              <a:rPr lang="en-US" smtClean="0"/>
              <a:t>‹#›</a:t>
            </a:fld>
            <a:endParaRPr lang="en-US"/>
          </a:p>
        </p:txBody>
      </p:sp>
    </p:spTree>
    <p:extLst>
      <p:ext uri="{BB962C8B-B14F-4D97-AF65-F5344CB8AC3E}">
        <p14:creationId xmlns:p14="http://schemas.microsoft.com/office/powerpoint/2010/main" val="2272914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1</a:t>
            </a:fld>
            <a:endParaRPr lang="en-US"/>
          </a:p>
        </p:txBody>
      </p:sp>
    </p:spTree>
    <p:extLst>
      <p:ext uri="{BB962C8B-B14F-4D97-AF65-F5344CB8AC3E}">
        <p14:creationId xmlns:p14="http://schemas.microsoft.com/office/powerpoint/2010/main" val="1763982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9B895-4137-4D38-89EA-36335749C6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5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9B895-4137-4D38-89EA-36335749C6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1967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fib(k) chỉ đệ quy lần duy nhất nó được gọi với mọi k</a:t>
            </a:r>
          </a:p>
          <a:p>
            <a:r>
              <a:rPr lang="vi-VN" dirty="0"/>
              <a:t>thời gian cho lời gọi memoize là hằng số</a:t>
            </a:r>
          </a:p>
          <a:p>
            <a:r>
              <a:rPr lang="vi-VN" dirty="0"/>
              <a:t>số lời gọi không phải cần memoization là n</a:t>
            </a:r>
          </a:p>
          <a:p>
            <a:r>
              <a:rPr lang="vi-VN" dirty="0"/>
              <a:t>số lời gọi không đệ quy như so sánh , gán là hằng số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9B895-4137-4D38-89EA-36335749C6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5189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15</a:t>
            </a:fld>
            <a:endParaRPr lang="en-US"/>
          </a:p>
        </p:txBody>
      </p:sp>
    </p:spTree>
    <p:extLst>
      <p:ext uri="{BB962C8B-B14F-4D97-AF65-F5344CB8AC3E}">
        <p14:creationId xmlns:p14="http://schemas.microsoft.com/office/powerpoint/2010/main" val="754723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16</a:t>
            </a:fld>
            <a:endParaRPr lang="en-US"/>
          </a:p>
        </p:txBody>
      </p:sp>
    </p:spTree>
    <p:extLst>
      <p:ext uri="{BB962C8B-B14F-4D97-AF65-F5344CB8AC3E}">
        <p14:creationId xmlns:p14="http://schemas.microsoft.com/office/powerpoint/2010/main" val="1796299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99B895-4137-4D38-89EA-36335749C66C}" type="slidenum">
              <a:rPr lang="en-US" smtClean="0"/>
              <a:t>20</a:t>
            </a:fld>
            <a:endParaRPr lang="en-US"/>
          </a:p>
        </p:txBody>
      </p:sp>
    </p:spTree>
    <p:extLst>
      <p:ext uri="{BB962C8B-B14F-4D97-AF65-F5344CB8AC3E}">
        <p14:creationId xmlns:p14="http://schemas.microsoft.com/office/powerpoint/2010/main" val="2787634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Cũng</a:t>
            </a:r>
            <a:r>
              <a:rPr lang="en-US" dirty="0"/>
              <a:t> </a:t>
            </a:r>
            <a:r>
              <a:rPr lang="en-US" dirty="0" err="1"/>
              <a:t>có</a:t>
            </a:r>
            <a:r>
              <a:rPr lang="en-US" dirty="0"/>
              <a:t> </a:t>
            </a:r>
            <a:r>
              <a:rPr lang="en-US" dirty="0" err="1"/>
              <a:t>thể</a:t>
            </a:r>
            <a:r>
              <a:rPr lang="en-US" dirty="0"/>
              <a:t> </a:t>
            </a:r>
            <a:r>
              <a:rPr lang="en-US" dirty="0" err="1"/>
              <a:t>tạo</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như</a:t>
            </a:r>
            <a:r>
              <a:rPr lang="en-US" dirty="0"/>
              <a:t> </a:t>
            </a:r>
            <a:r>
              <a:rPr lang="en-US" dirty="0" err="1"/>
              <a:t>thêm</a:t>
            </a:r>
            <a:r>
              <a:rPr lang="en-US" dirty="0"/>
              <a:t> n </a:t>
            </a:r>
            <a:r>
              <a:rPr lang="en-US" dirty="0" err="1"/>
              <a:t>số</a:t>
            </a:r>
            <a:r>
              <a:rPr lang="en-US" dirty="0"/>
              <a:t> </a:t>
            </a:r>
            <a:r>
              <a:rPr lang="en-US" dirty="0" err="1"/>
              <a:t>vào</a:t>
            </a:r>
            <a:r>
              <a:rPr lang="en-US" dirty="0"/>
              <a:t> </a:t>
            </a:r>
            <a:r>
              <a:rPr lang="en-US" dirty="0" err="1"/>
              <a:t>tất</a:t>
            </a:r>
            <a:r>
              <a:rPr lang="en-US" dirty="0"/>
              <a:t> </a:t>
            </a:r>
            <a:r>
              <a:rPr lang="en-US" dirty="0" err="1"/>
              <a:t>cả</a:t>
            </a:r>
            <a:r>
              <a:rPr lang="en-US" dirty="0"/>
              <a:t> </a:t>
            </a:r>
            <a:r>
              <a:rPr lang="en-US" dirty="0" err="1"/>
              <a:t>tổ</a:t>
            </a:r>
            <a:r>
              <a:rPr lang="en-US" dirty="0"/>
              <a:t> </a:t>
            </a:r>
            <a:r>
              <a:rPr lang="en-US" dirty="0" err="1"/>
              <a:t>hợp</a:t>
            </a:r>
            <a:r>
              <a:rPr lang="en-US" dirty="0"/>
              <a:t> </a:t>
            </a:r>
            <a:r>
              <a:rPr lang="en-US" dirty="0" err="1"/>
              <a:t>trạng</a:t>
            </a:r>
            <a:r>
              <a:rPr lang="en-US" dirty="0"/>
              <a:t> </a:t>
            </a:r>
            <a:r>
              <a:rPr lang="en-US" dirty="0" err="1"/>
              <a:t>thái</a:t>
            </a:r>
            <a:r>
              <a:rPr lang="en-US" dirty="0"/>
              <a:t> </a:t>
            </a:r>
            <a:r>
              <a:rPr lang="en-US" dirty="0" err="1"/>
              <a:t>có</a:t>
            </a:r>
            <a:r>
              <a:rPr lang="en-US" dirty="0"/>
              <a:t> </a:t>
            </a:r>
            <a:r>
              <a:rPr lang="en-US" dirty="0" err="1"/>
              <a:t>sẵn</a:t>
            </a:r>
            <a:r>
              <a:rPr lang="en-US" dirty="0"/>
              <a:t> </a:t>
            </a:r>
          </a:p>
          <a:p>
            <a:r>
              <a:rPr lang="en-US" dirty="0" err="1"/>
              <a:t>Phải</a:t>
            </a:r>
            <a:r>
              <a:rPr lang="en-US" dirty="0"/>
              <a:t> </a:t>
            </a:r>
            <a:r>
              <a:rPr lang="en-US" dirty="0" err="1"/>
              <a:t>chỉ</a:t>
            </a:r>
            <a:r>
              <a:rPr lang="en-US" dirty="0"/>
              <a:t> </a:t>
            </a:r>
            <a:r>
              <a:rPr lang="en-US" dirty="0" err="1"/>
              <a:t>số</a:t>
            </a:r>
            <a:r>
              <a:rPr lang="en-US" dirty="0"/>
              <a:t> </a:t>
            </a:r>
            <a:r>
              <a:rPr lang="en-US" dirty="0" err="1"/>
              <a:t>tổ</a:t>
            </a:r>
            <a:r>
              <a:rPr lang="en-US" dirty="0"/>
              <a:t> </a:t>
            </a:r>
            <a:r>
              <a:rPr lang="en-US" dirty="0" err="1"/>
              <a:t>hợp</a:t>
            </a:r>
            <a:r>
              <a:rPr lang="en-US" dirty="0"/>
              <a:t> </a:t>
            </a:r>
            <a:r>
              <a:rPr lang="en-US" dirty="0" err="1"/>
              <a:t>gồm</a:t>
            </a:r>
            <a:r>
              <a:rPr lang="en-US" dirty="0"/>
              <a:t> n </a:t>
            </a:r>
            <a:r>
              <a:rPr lang="en-US" dirty="0" err="1"/>
              <a:t>số</a:t>
            </a:r>
            <a:r>
              <a:rPr lang="en-US" dirty="0"/>
              <a:t> </a:t>
            </a:r>
          </a:p>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26</a:t>
            </a:fld>
            <a:endParaRPr lang="en-US"/>
          </a:p>
        </p:txBody>
      </p:sp>
    </p:spTree>
    <p:extLst>
      <p:ext uri="{BB962C8B-B14F-4D97-AF65-F5344CB8AC3E}">
        <p14:creationId xmlns:p14="http://schemas.microsoft.com/office/powerpoint/2010/main" val="1044983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2</a:t>
            </a:fld>
            <a:endParaRPr lang="en-US"/>
          </a:p>
        </p:txBody>
      </p:sp>
    </p:spTree>
    <p:extLst>
      <p:ext uri="{BB962C8B-B14F-4D97-AF65-F5344CB8AC3E}">
        <p14:creationId xmlns:p14="http://schemas.microsoft.com/office/powerpoint/2010/main" val="3811024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3</a:t>
            </a:fld>
            <a:endParaRPr lang="en-US"/>
          </a:p>
        </p:txBody>
      </p:sp>
    </p:spTree>
    <p:extLst>
      <p:ext uri="{BB962C8B-B14F-4D97-AF65-F5344CB8AC3E}">
        <p14:creationId xmlns:p14="http://schemas.microsoft.com/office/powerpoint/2010/main" val="1730525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effectLst/>
                <a:latin typeface="Palatino Linotype" panose="02040502050505030304" pitchFamily="18" charset="0"/>
              </a:rPr>
              <a:t>các bài toán con gối nhau</a:t>
            </a:r>
            <a:r>
              <a:rPr lang="en-US" b="0" i="0" dirty="0">
                <a:effectLst/>
                <a:latin typeface="Palatino Linotype" panose="02040502050505030304" pitchFamily="18" charset="0"/>
              </a:rPr>
              <a:t>: </a:t>
            </a:r>
            <a:r>
              <a:rPr lang="vi-VN" b="0" i="0" dirty="0">
                <a:solidFill>
                  <a:srgbClr val="BBB5AC"/>
                </a:solidFill>
                <a:effectLst/>
                <a:latin typeface="Palatino Linotype" panose="02040502050505030304" pitchFamily="18" charset="0"/>
              </a:rPr>
              <a:t>các bài toán con này được gọi đi gọi lại. </a:t>
            </a:r>
            <a:endParaRPr lang="en-US" b="0" i="0" dirty="0">
              <a:solidFill>
                <a:srgbClr val="BBB5AC"/>
              </a:solidFill>
              <a:effectLst/>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effectLst/>
                <a:latin typeface="Palatino Linotype" panose="02040502050505030304" pitchFamily="18" charset="0"/>
              </a:rPr>
              <a:t>cấu trúc con tối ưu</a:t>
            </a:r>
            <a:r>
              <a:rPr lang="en-US" b="0" i="0" dirty="0">
                <a:effectLst/>
                <a:latin typeface="Palatino Linotype" panose="02040502050505030304" pitchFamily="18" charset="0"/>
              </a:rPr>
              <a:t>: </a:t>
            </a:r>
            <a:r>
              <a:rPr lang="vi-VN" b="0" i="0" dirty="0">
                <a:solidFill>
                  <a:srgbClr val="BBB5AC"/>
                </a:solidFill>
                <a:effectLst/>
                <a:latin typeface="Palatino Linotype" panose="02040502050505030304" pitchFamily="18" charset="0"/>
              </a:rPr>
              <a:t> lời giải của bài toán lớn sẽ là tập hợp lời giải từ các bài toán nhỏ hơn.</a:t>
            </a:r>
            <a:endParaRPr lang="en-US" b="0" i="0" dirty="0">
              <a:solidFill>
                <a:srgbClr val="BBB5AC"/>
              </a:solidFill>
              <a:effectLst/>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CD99B895-4137-4D38-89EA-36335749C66C}" type="slidenum">
              <a:rPr lang="en-US" smtClean="0"/>
              <a:t>4</a:t>
            </a:fld>
            <a:endParaRPr lang="en-US"/>
          </a:p>
        </p:txBody>
      </p:sp>
    </p:spTree>
    <p:extLst>
      <p:ext uri="{BB962C8B-B14F-4D97-AF65-F5344CB8AC3E}">
        <p14:creationId xmlns:p14="http://schemas.microsoft.com/office/powerpoint/2010/main" val="3683908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5</a:t>
            </a:fld>
            <a:endParaRPr lang="en-US"/>
          </a:p>
        </p:txBody>
      </p:sp>
    </p:spTree>
    <p:extLst>
      <p:ext uri="{BB962C8B-B14F-4D97-AF65-F5344CB8AC3E}">
        <p14:creationId xmlns:p14="http://schemas.microsoft.com/office/powerpoint/2010/main" val="1191641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Roboto"/>
              </a:rPr>
              <a:t>Để</a:t>
            </a:r>
            <a:r>
              <a:rPr lang="en-US" sz="1200" dirty="0">
                <a:latin typeface="Roboto"/>
              </a:rPr>
              <a:t> </a:t>
            </a:r>
            <a:r>
              <a:rPr lang="en-US" sz="1200" dirty="0" err="1">
                <a:latin typeface="Roboto"/>
              </a:rPr>
              <a:t>tạo</a:t>
            </a:r>
            <a:r>
              <a:rPr lang="en-US" sz="1200" dirty="0">
                <a:latin typeface="Roboto"/>
              </a:rPr>
              <a:t> ra </a:t>
            </a:r>
            <a:r>
              <a:rPr lang="en-US" sz="1200" dirty="0" err="1">
                <a:latin typeface="Roboto"/>
              </a:rPr>
              <a:t>màu</a:t>
            </a:r>
            <a:r>
              <a:rPr lang="en-US" sz="1200" dirty="0">
                <a:latin typeface="Roboto"/>
              </a:rPr>
              <a:t> </a:t>
            </a:r>
            <a:r>
              <a:rPr lang="en-US" sz="1200" b="0" i="0" dirty="0" err="1">
                <a:effectLst/>
                <a:latin typeface="Roboto"/>
              </a:rPr>
              <a:t>hồng</a:t>
            </a:r>
            <a:r>
              <a:rPr lang="en-US" sz="1200" b="0" i="0" dirty="0">
                <a:effectLst/>
                <a:latin typeface="Roboto"/>
              </a:rPr>
              <a:t> </a:t>
            </a:r>
            <a:r>
              <a:rPr lang="en-US" sz="1200" b="0" i="0" dirty="0" err="1">
                <a:effectLst/>
                <a:latin typeface="Roboto"/>
              </a:rPr>
              <a:t>sẫm</a:t>
            </a:r>
            <a:r>
              <a:rPr lang="en-US" sz="1200" b="0" i="0" dirty="0">
                <a:effectLst/>
                <a:latin typeface="Roboto"/>
              </a:rPr>
              <a:t> , </a:t>
            </a:r>
            <a:r>
              <a:rPr lang="en-US" sz="1200" b="0" i="0" dirty="0" err="1">
                <a:effectLst/>
                <a:latin typeface="Roboto"/>
              </a:rPr>
              <a:t>cần</a:t>
            </a:r>
            <a:r>
              <a:rPr lang="en-US" sz="1200" b="0" i="0" dirty="0">
                <a:effectLst/>
                <a:latin typeface="Roboto"/>
              </a:rPr>
              <a:t> </a:t>
            </a:r>
            <a:r>
              <a:rPr lang="en-US" sz="1200" b="0" i="0" dirty="0" err="1">
                <a:effectLst/>
                <a:latin typeface="Roboto"/>
              </a:rPr>
              <a:t>phải</a:t>
            </a:r>
            <a:r>
              <a:rPr lang="en-US" sz="1200" b="0" i="0" dirty="0">
                <a:effectLst/>
                <a:latin typeface="Roboto"/>
              </a:rPr>
              <a:t> </a:t>
            </a:r>
            <a:r>
              <a:rPr lang="en-US" sz="1200" b="0" i="0" dirty="0" err="1">
                <a:effectLst/>
                <a:latin typeface="Roboto"/>
              </a:rPr>
              <a:t>trộn</a:t>
            </a:r>
            <a:r>
              <a:rPr lang="en-US" sz="1200" b="0" i="0" dirty="0">
                <a:effectLst/>
                <a:latin typeface="Roboto"/>
              </a:rPr>
              <a:t> </a:t>
            </a:r>
            <a:r>
              <a:rPr lang="en-US" sz="1200" b="0" i="0" dirty="0" err="1">
                <a:effectLst/>
                <a:latin typeface="Roboto"/>
              </a:rPr>
              <a:t>màu</a:t>
            </a:r>
            <a:r>
              <a:rPr lang="en-US" sz="1200" b="0" i="0" dirty="0">
                <a:effectLst/>
                <a:latin typeface="Roboto"/>
              </a:rPr>
              <a:t> </a:t>
            </a:r>
            <a:r>
              <a:rPr lang="en-US" sz="1200" b="0" i="0" dirty="0" err="1">
                <a:effectLst/>
                <a:latin typeface="Roboto"/>
              </a:rPr>
              <a:t>tím</a:t>
            </a:r>
            <a:r>
              <a:rPr lang="en-US" sz="1200" b="0" i="0" dirty="0">
                <a:effectLst/>
                <a:latin typeface="Roboto"/>
              </a:rPr>
              <a:t> </a:t>
            </a:r>
            <a:r>
              <a:rPr lang="en-US" sz="1200" b="0" i="0" dirty="0" err="1">
                <a:effectLst/>
                <a:latin typeface="Roboto"/>
              </a:rPr>
              <a:t>và</a:t>
            </a:r>
            <a:r>
              <a:rPr lang="en-US" sz="1200" b="0" i="0" dirty="0">
                <a:effectLst/>
                <a:latin typeface="Roboto"/>
              </a:rPr>
              <a:t> </a:t>
            </a:r>
            <a:r>
              <a:rPr lang="en-US" sz="1200" b="0" i="0" dirty="0" err="1">
                <a:effectLst/>
                <a:latin typeface="Roboto"/>
              </a:rPr>
              <a:t>màu</a:t>
            </a:r>
            <a:r>
              <a:rPr lang="en-US" sz="1200" b="0" i="0" dirty="0">
                <a:effectLst/>
                <a:latin typeface="Roboto"/>
              </a:rPr>
              <a:t> </a:t>
            </a:r>
            <a:r>
              <a:rPr lang="en-US" sz="1200" b="0" i="0" dirty="0" err="1">
                <a:effectLst/>
                <a:latin typeface="Roboto"/>
              </a:rPr>
              <a:t>đỏ</a:t>
            </a:r>
            <a:r>
              <a:rPr lang="en-US" sz="1200" dirty="0">
                <a:latin typeface="Roboto"/>
              </a:rPr>
              <a:t>, </a:t>
            </a:r>
            <a:r>
              <a:rPr lang="en-US" sz="1200" dirty="0" err="1">
                <a:latin typeface="Roboto"/>
              </a:rPr>
              <a:t>mà</a:t>
            </a:r>
            <a:r>
              <a:rPr lang="en-US" sz="1200" dirty="0">
                <a:latin typeface="Roboto"/>
              </a:rPr>
              <a:t> </a:t>
            </a:r>
            <a:r>
              <a:rPr lang="en-US" sz="1200" dirty="0" err="1">
                <a:latin typeface="Roboto"/>
              </a:rPr>
              <a:t>trước</a:t>
            </a:r>
            <a:r>
              <a:rPr lang="en-US" sz="1200" dirty="0">
                <a:latin typeface="Roboto"/>
              </a:rPr>
              <a:t> </a:t>
            </a:r>
            <a:r>
              <a:rPr lang="en-US" sz="1200" dirty="0" err="1">
                <a:latin typeface="Roboto"/>
              </a:rPr>
              <a:t>đó</a:t>
            </a:r>
            <a:r>
              <a:rPr lang="en-US" sz="1200" dirty="0">
                <a:latin typeface="Roboto"/>
              </a:rPr>
              <a:t> </a:t>
            </a:r>
            <a:r>
              <a:rPr lang="en-US" sz="1200" dirty="0" err="1">
                <a:latin typeface="Roboto"/>
              </a:rPr>
              <a:t>để</a:t>
            </a:r>
            <a:r>
              <a:rPr lang="en-US" sz="1200" dirty="0">
                <a:latin typeface="Roboto"/>
              </a:rPr>
              <a:t> </a:t>
            </a:r>
            <a:r>
              <a:rPr lang="en-US" sz="1200" dirty="0" err="1">
                <a:latin typeface="Roboto"/>
              </a:rPr>
              <a:t>tạo</a:t>
            </a:r>
            <a:r>
              <a:rPr lang="en-US" sz="1200" dirty="0">
                <a:latin typeface="Roboto"/>
              </a:rPr>
              <a:t> ra </a:t>
            </a:r>
            <a:r>
              <a:rPr lang="en-US" sz="1200" dirty="0" err="1">
                <a:latin typeface="Roboto"/>
              </a:rPr>
              <a:t>màu</a:t>
            </a:r>
            <a:r>
              <a:rPr lang="en-US" sz="1200" dirty="0">
                <a:latin typeface="Roboto"/>
              </a:rPr>
              <a:t> </a:t>
            </a:r>
            <a:r>
              <a:rPr lang="en-US" sz="1200" dirty="0" err="1">
                <a:latin typeface="Roboto"/>
              </a:rPr>
              <a:t>tím</a:t>
            </a:r>
            <a:r>
              <a:rPr lang="en-US" sz="1200" dirty="0">
                <a:latin typeface="Roboto"/>
              </a:rPr>
              <a:t> </a:t>
            </a:r>
            <a:r>
              <a:rPr lang="en-US" sz="1200" dirty="0" err="1">
                <a:latin typeface="Roboto"/>
              </a:rPr>
              <a:t>cần</a:t>
            </a:r>
            <a:r>
              <a:rPr lang="en-US" sz="1200" dirty="0">
                <a:latin typeface="Roboto"/>
              </a:rPr>
              <a:t> </a:t>
            </a:r>
            <a:r>
              <a:rPr lang="en-US" sz="1200" dirty="0" err="1">
                <a:latin typeface="Roboto"/>
              </a:rPr>
              <a:t>phải</a:t>
            </a:r>
            <a:r>
              <a:rPr lang="en-US" sz="1200" dirty="0">
                <a:latin typeface="Roboto"/>
              </a:rPr>
              <a:t> </a:t>
            </a:r>
            <a:r>
              <a:rPr lang="en-US" sz="1200" dirty="0" err="1">
                <a:latin typeface="Roboto"/>
              </a:rPr>
              <a:t>trộn</a:t>
            </a:r>
            <a:r>
              <a:rPr lang="en-US" sz="1200" dirty="0">
                <a:latin typeface="Roboto"/>
              </a:rPr>
              <a:t> </a:t>
            </a:r>
            <a:r>
              <a:rPr lang="en-US" sz="1200" dirty="0" err="1">
                <a:latin typeface="Roboto"/>
              </a:rPr>
              <a:t>đỏ</a:t>
            </a:r>
            <a:r>
              <a:rPr lang="en-US" sz="1200" dirty="0">
                <a:latin typeface="Roboto"/>
              </a:rPr>
              <a:t> </a:t>
            </a:r>
            <a:r>
              <a:rPr lang="en-US" sz="1200" dirty="0" err="1">
                <a:latin typeface="Roboto"/>
              </a:rPr>
              <a:t>và</a:t>
            </a:r>
            <a:r>
              <a:rPr lang="en-US" sz="1200" dirty="0">
                <a:latin typeface="Roboto"/>
              </a:rPr>
              <a:t> </a:t>
            </a:r>
            <a:r>
              <a:rPr lang="en-US" sz="1200" dirty="0" err="1">
                <a:latin typeface="Roboto"/>
              </a:rPr>
              <a:t>xanh</a:t>
            </a:r>
            <a:endParaRPr lang="en-US" sz="1200" dirty="0"/>
          </a:p>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6</a:t>
            </a:fld>
            <a:endParaRPr lang="en-US"/>
          </a:p>
        </p:txBody>
      </p:sp>
    </p:spTree>
    <p:extLst>
      <p:ext uri="{BB962C8B-B14F-4D97-AF65-F5344CB8AC3E}">
        <p14:creationId xmlns:p14="http://schemas.microsoft.com/office/powerpoint/2010/main" val="1098725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fib(k) chỉ đệ quy lần duy nhất nó được gọi với mọi k</a:t>
            </a:r>
          </a:p>
          <a:p>
            <a:r>
              <a:rPr lang="vi-VN" dirty="0"/>
              <a:t>thời gian cho lời gọi memoize là hằng số</a:t>
            </a:r>
          </a:p>
          <a:p>
            <a:r>
              <a:rPr lang="vi-VN" dirty="0"/>
              <a:t>số lời gọi không phải cần memoization là n</a:t>
            </a:r>
          </a:p>
          <a:p>
            <a:r>
              <a:rPr lang="vi-VN" dirty="0"/>
              <a:t>số lời gọi không đệ quy như so sánh , gán là hằng số </a:t>
            </a:r>
          </a:p>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7</a:t>
            </a:fld>
            <a:endParaRPr lang="en-US"/>
          </a:p>
        </p:txBody>
      </p:sp>
    </p:spTree>
    <p:extLst>
      <p:ext uri="{BB962C8B-B14F-4D97-AF65-F5344CB8AC3E}">
        <p14:creationId xmlns:p14="http://schemas.microsoft.com/office/powerpoint/2010/main" val="841093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Trộn</a:t>
            </a:r>
            <a:r>
              <a:rPr lang="en-US" sz="1200" dirty="0"/>
              <a:t> </a:t>
            </a:r>
            <a:r>
              <a:rPr lang="en-US" sz="1200" dirty="0" err="1"/>
              <a:t>màu</a:t>
            </a:r>
            <a:r>
              <a:rPr lang="en-US" sz="1200" dirty="0"/>
              <a:t> </a:t>
            </a:r>
            <a:r>
              <a:rPr lang="en-US" sz="1200" dirty="0" err="1"/>
              <a:t>đỏ</a:t>
            </a:r>
            <a:r>
              <a:rPr lang="en-US" sz="1200" dirty="0"/>
              <a:t> </a:t>
            </a:r>
            <a:r>
              <a:rPr lang="en-US" sz="1200" dirty="0" err="1"/>
              <a:t>và</a:t>
            </a:r>
            <a:r>
              <a:rPr lang="en-US" sz="1200" dirty="0"/>
              <a:t> </a:t>
            </a:r>
            <a:r>
              <a:rPr lang="en-US" sz="1200" dirty="0" err="1"/>
              <a:t>xanh</a:t>
            </a:r>
            <a:r>
              <a:rPr lang="en-US" sz="1200" dirty="0"/>
              <a:t> ra </a:t>
            </a:r>
            <a:r>
              <a:rPr lang="en-US" sz="1200" dirty="0" err="1"/>
              <a:t>màu</a:t>
            </a:r>
            <a:r>
              <a:rPr lang="en-US" sz="1200" dirty="0"/>
              <a:t> </a:t>
            </a:r>
            <a:r>
              <a:rPr lang="en-US" sz="1200" dirty="0" err="1"/>
              <a:t>tím</a:t>
            </a:r>
            <a:r>
              <a:rPr lang="en-US" sz="1200" dirty="0"/>
              <a:t>, </a:t>
            </a:r>
            <a:r>
              <a:rPr lang="en-US" sz="1200" dirty="0" err="1"/>
              <a:t>trộn</a:t>
            </a:r>
            <a:r>
              <a:rPr lang="en-US" sz="1200" dirty="0"/>
              <a:t> </a:t>
            </a:r>
            <a:r>
              <a:rPr lang="en-US" sz="1200" dirty="0" err="1"/>
              <a:t>màu</a:t>
            </a:r>
            <a:r>
              <a:rPr lang="en-US" sz="1200" dirty="0"/>
              <a:t> </a:t>
            </a:r>
            <a:r>
              <a:rPr lang="en-US" sz="1200" dirty="0" err="1"/>
              <a:t>tím</a:t>
            </a:r>
            <a:r>
              <a:rPr lang="en-US" sz="1200" dirty="0"/>
              <a:t> </a:t>
            </a:r>
            <a:r>
              <a:rPr lang="en-US" sz="1200" dirty="0" err="1"/>
              <a:t>và</a:t>
            </a:r>
            <a:r>
              <a:rPr lang="en-US" sz="1200" dirty="0"/>
              <a:t> </a:t>
            </a:r>
            <a:r>
              <a:rPr lang="en-US" sz="1200" dirty="0" err="1"/>
              <a:t>đỏ</a:t>
            </a:r>
            <a:r>
              <a:rPr lang="en-US" sz="1200" dirty="0"/>
              <a:t> ra </a:t>
            </a:r>
            <a:r>
              <a:rPr lang="en-US" sz="1200" dirty="0" err="1"/>
              <a:t>màu</a:t>
            </a:r>
            <a:r>
              <a:rPr lang="en-US" sz="1200" dirty="0"/>
              <a:t> </a:t>
            </a:r>
            <a:r>
              <a:rPr lang="en-US" sz="1200" b="0" i="0" dirty="0" err="1">
                <a:effectLst/>
                <a:latin typeface="Roboto"/>
              </a:rPr>
              <a:t>hồng</a:t>
            </a:r>
            <a:r>
              <a:rPr lang="en-US" sz="1200" b="0" i="0" dirty="0">
                <a:effectLst/>
                <a:latin typeface="Roboto"/>
              </a:rPr>
              <a:t> </a:t>
            </a:r>
            <a:r>
              <a:rPr lang="en-US" sz="1200" b="0" i="0" dirty="0" err="1">
                <a:effectLst/>
                <a:latin typeface="Roboto"/>
              </a:rPr>
              <a:t>sẫm</a:t>
            </a:r>
            <a:r>
              <a:rPr lang="en-US" sz="1200" dirty="0"/>
              <a:t> </a:t>
            </a:r>
          </a:p>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9</a:t>
            </a:fld>
            <a:endParaRPr lang="en-US"/>
          </a:p>
        </p:txBody>
      </p:sp>
    </p:spTree>
    <p:extLst>
      <p:ext uri="{BB962C8B-B14F-4D97-AF65-F5344CB8AC3E}">
        <p14:creationId xmlns:p14="http://schemas.microsoft.com/office/powerpoint/2010/main" val="2820006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err="1">
                <a:solidFill>
                  <a:schemeClr val="bg1"/>
                </a:solidFill>
                <a:effectLst/>
                <a:latin typeface="Calibri" panose="020F0502020204030204" pitchFamily="34" charset="0"/>
                <a:cs typeface="Calibri" panose="020F0502020204030204" pitchFamily="34" charset="0"/>
              </a:rPr>
              <a:t>việc</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điền</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sẵn</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một</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mảng</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các</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giá</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trị</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trung</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tính</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là</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điều</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bắt</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buộc</a:t>
            </a:r>
            <a:r>
              <a:rPr lang="vi-VN" sz="1200" b="0" i="0" dirty="0">
                <a:solidFill>
                  <a:schemeClr val="bg1"/>
                </a:solidFill>
                <a:effectLst/>
                <a:latin typeface="Calibri" panose="020F0502020204030204" pitchFamily="34" charset="0"/>
                <a:cs typeface="Calibri" panose="020F0502020204030204" pitchFamily="34" charset="0"/>
              </a:rPr>
              <a:t> (sau đó chúng ta sẽ cộng dồn kết quả vào mỗi khi giải được một bài toán con mới).</a:t>
            </a:r>
            <a:endParaRPr lang="en-US" sz="1200" b="0" i="0" dirty="0">
              <a:solidFill>
                <a:schemeClr val="bg1"/>
              </a:solidFill>
              <a:effectLst/>
              <a:latin typeface="Calibri" panose="020F0502020204030204" pitchFamily="34" charset="0"/>
              <a:cs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10</a:t>
            </a:fld>
            <a:endParaRPr lang="en-US"/>
          </a:p>
        </p:txBody>
      </p:sp>
    </p:spTree>
    <p:extLst>
      <p:ext uri="{BB962C8B-B14F-4D97-AF65-F5344CB8AC3E}">
        <p14:creationId xmlns:p14="http://schemas.microsoft.com/office/powerpoint/2010/main" val="617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1AE9-8D7D-4E82-BE70-BF992427BC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43D0D2-1217-44EF-BBFE-F4D960762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B349C8-E059-4B70-81B0-E20ADE83037D}"/>
              </a:ext>
            </a:extLst>
          </p:cNvPr>
          <p:cNvSpPr>
            <a:spLocks noGrp="1"/>
          </p:cNvSpPr>
          <p:nvPr>
            <p:ph type="dt" sz="half" idx="10"/>
          </p:nvPr>
        </p:nvSpPr>
        <p:spPr/>
        <p:txBody>
          <a:bodyPr/>
          <a:lstStyle/>
          <a:p>
            <a:fld id="{01CB3401-D8D0-4045-BF48-B51E3CD25A2D}" type="datetime1">
              <a:rPr lang="en-US" smtClean="0"/>
              <a:t>6/9/2021</a:t>
            </a:fld>
            <a:endParaRPr lang="en-US"/>
          </a:p>
        </p:txBody>
      </p:sp>
      <p:sp>
        <p:nvSpPr>
          <p:cNvPr id="5" name="Footer Placeholder 4">
            <a:extLst>
              <a:ext uri="{FF2B5EF4-FFF2-40B4-BE49-F238E27FC236}">
                <a16:creationId xmlns:a16="http://schemas.microsoft.com/office/drawing/2014/main" id="{AA6B1C74-E960-4240-B56C-402DA2263D57}"/>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0A3737DD-C6F1-4FE7-9EC4-00E61576390A}"/>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75879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16D1-CD72-4252-87DD-ED21515ED1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6FBCC7-F247-4673-A0D4-24A5AC30D4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FB9C7-A0CF-45D0-8BE3-22BB8BA52750}"/>
              </a:ext>
            </a:extLst>
          </p:cNvPr>
          <p:cNvSpPr>
            <a:spLocks noGrp="1"/>
          </p:cNvSpPr>
          <p:nvPr>
            <p:ph type="dt" sz="half" idx="10"/>
          </p:nvPr>
        </p:nvSpPr>
        <p:spPr/>
        <p:txBody>
          <a:bodyPr/>
          <a:lstStyle/>
          <a:p>
            <a:fld id="{ECFBD31A-095F-4D23-B8C6-0B4BDBD030A8}" type="datetime1">
              <a:rPr lang="en-US" smtClean="0"/>
              <a:t>6/9/2021</a:t>
            </a:fld>
            <a:endParaRPr lang="en-US"/>
          </a:p>
        </p:txBody>
      </p:sp>
      <p:sp>
        <p:nvSpPr>
          <p:cNvPr id="5" name="Footer Placeholder 4">
            <a:extLst>
              <a:ext uri="{FF2B5EF4-FFF2-40B4-BE49-F238E27FC236}">
                <a16:creationId xmlns:a16="http://schemas.microsoft.com/office/drawing/2014/main" id="{89F506D9-6412-4F83-819A-B382F445D519}"/>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BEB36C0D-7CB5-4C10-8045-E8D2241F877E}"/>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2573946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B3CB1B-F840-4C40-A0F2-08949620E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7DEC01-6F95-4866-8ABA-C353A963E0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00D38-BF82-415B-8BA6-2F07EEE540BA}"/>
              </a:ext>
            </a:extLst>
          </p:cNvPr>
          <p:cNvSpPr>
            <a:spLocks noGrp="1"/>
          </p:cNvSpPr>
          <p:nvPr>
            <p:ph type="dt" sz="half" idx="10"/>
          </p:nvPr>
        </p:nvSpPr>
        <p:spPr/>
        <p:txBody>
          <a:bodyPr/>
          <a:lstStyle/>
          <a:p>
            <a:fld id="{34A6C1BD-5643-410A-935E-AD15F064D8D2}" type="datetime1">
              <a:rPr lang="en-US" smtClean="0"/>
              <a:t>6/9/2021</a:t>
            </a:fld>
            <a:endParaRPr lang="en-US"/>
          </a:p>
        </p:txBody>
      </p:sp>
      <p:sp>
        <p:nvSpPr>
          <p:cNvPr id="5" name="Footer Placeholder 4">
            <a:extLst>
              <a:ext uri="{FF2B5EF4-FFF2-40B4-BE49-F238E27FC236}">
                <a16:creationId xmlns:a16="http://schemas.microsoft.com/office/drawing/2014/main" id="{47268152-8065-4E76-8092-585C7D7A37B4}"/>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88C58E59-6F51-49F0-AE3C-D2BFD1E243CF}"/>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151129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5ECD-2888-472C-99CB-5770F1CA0A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8662DA-6C51-46FC-9A01-4AD1D19716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7605A-D55C-458E-9C6B-261392B6D39D}"/>
              </a:ext>
            </a:extLst>
          </p:cNvPr>
          <p:cNvSpPr>
            <a:spLocks noGrp="1"/>
          </p:cNvSpPr>
          <p:nvPr>
            <p:ph type="dt" sz="half" idx="10"/>
          </p:nvPr>
        </p:nvSpPr>
        <p:spPr/>
        <p:txBody>
          <a:bodyPr/>
          <a:lstStyle/>
          <a:p>
            <a:fld id="{8F6BF2F2-1FD4-4B44-B094-06735543D33A}" type="datetime1">
              <a:rPr lang="en-US" smtClean="0"/>
              <a:t>6/9/2021</a:t>
            </a:fld>
            <a:endParaRPr lang="en-US"/>
          </a:p>
        </p:txBody>
      </p:sp>
      <p:sp>
        <p:nvSpPr>
          <p:cNvPr id="5" name="Footer Placeholder 4">
            <a:extLst>
              <a:ext uri="{FF2B5EF4-FFF2-40B4-BE49-F238E27FC236}">
                <a16:creationId xmlns:a16="http://schemas.microsoft.com/office/drawing/2014/main" id="{82A306AF-00AC-4DCB-AD1D-72B49223DA05}"/>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B59E0A3B-5C74-4503-A2B2-AFCCCD493C4A}"/>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288620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8493B-946D-4BEC-A5D8-772CB4DF6A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1322EF-1770-48CD-87EC-7E55673484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520D9C-D59D-4CE2-9263-8F8C43F55445}"/>
              </a:ext>
            </a:extLst>
          </p:cNvPr>
          <p:cNvSpPr>
            <a:spLocks noGrp="1"/>
          </p:cNvSpPr>
          <p:nvPr>
            <p:ph type="dt" sz="half" idx="10"/>
          </p:nvPr>
        </p:nvSpPr>
        <p:spPr/>
        <p:txBody>
          <a:bodyPr/>
          <a:lstStyle/>
          <a:p>
            <a:fld id="{268095F8-53F2-4332-A1EB-8730DB20BA92}" type="datetime1">
              <a:rPr lang="en-US" smtClean="0"/>
              <a:t>6/9/2021</a:t>
            </a:fld>
            <a:endParaRPr lang="en-US"/>
          </a:p>
        </p:txBody>
      </p:sp>
      <p:sp>
        <p:nvSpPr>
          <p:cNvPr id="5" name="Footer Placeholder 4">
            <a:extLst>
              <a:ext uri="{FF2B5EF4-FFF2-40B4-BE49-F238E27FC236}">
                <a16:creationId xmlns:a16="http://schemas.microsoft.com/office/drawing/2014/main" id="{5FC48192-533A-4FBA-A365-E0E6F3F51C91}"/>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9EA3DA94-3B31-449D-99E3-5AC4138E9A19}"/>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328673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291E-DECD-457C-B283-C6CD4596D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C59F36-FB02-45B8-B4DD-8604311435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B735DC-2A03-4E99-9723-F5428EB8F6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1929DB-719B-4A74-8198-AC8FD8741B45}"/>
              </a:ext>
            </a:extLst>
          </p:cNvPr>
          <p:cNvSpPr>
            <a:spLocks noGrp="1"/>
          </p:cNvSpPr>
          <p:nvPr>
            <p:ph type="dt" sz="half" idx="10"/>
          </p:nvPr>
        </p:nvSpPr>
        <p:spPr/>
        <p:txBody>
          <a:bodyPr/>
          <a:lstStyle/>
          <a:p>
            <a:fld id="{4533C4AE-A48C-45EF-BC6F-2CE4499CED79}" type="datetime1">
              <a:rPr lang="en-US" smtClean="0"/>
              <a:t>6/9/2021</a:t>
            </a:fld>
            <a:endParaRPr lang="en-US"/>
          </a:p>
        </p:txBody>
      </p:sp>
      <p:sp>
        <p:nvSpPr>
          <p:cNvPr id="6" name="Footer Placeholder 5">
            <a:extLst>
              <a:ext uri="{FF2B5EF4-FFF2-40B4-BE49-F238E27FC236}">
                <a16:creationId xmlns:a16="http://schemas.microsoft.com/office/drawing/2014/main" id="{FEAE9250-91FA-479A-B3AF-A2B476D8AEEB}"/>
              </a:ext>
            </a:extLst>
          </p:cNvPr>
          <p:cNvSpPr>
            <a:spLocks noGrp="1"/>
          </p:cNvSpPr>
          <p:nvPr>
            <p:ph type="ftr" sz="quarter" idx="11"/>
          </p:nvPr>
        </p:nvSpPr>
        <p:spPr/>
        <p:txBody>
          <a:bodyPr/>
          <a:lstStyle/>
          <a:p>
            <a:r>
              <a:rPr lang="en-US"/>
              <a:t>https://www.geeksforgeeks.org/overlapping-subproblems-property-in-dynamic-programming-dp-1/</a:t>
            </a:r>
          </a:p>
        </p:txBody>
      </p:sp>
      <p:sp>
        <p:nvSpPr>
          <p:cNvPr id="7" name="Slide Number Placeholder 6">
            <a:extLst>
              <a:ext uri="{FF2B5EF4-FFF2-40B4-BE49-F238E27FC236}">
                <a16:creationId xmlns:a16="http://schemas.microsoft.com/office/drawing/2014/main" id="{47137A4D-1FFE-48A5-9762-FD43220E9BB1}"/>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1285610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7919-1EEF-46C1-BE35-D24C4432DF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339A0E-07DC-4E81-9846-C0A842C2BC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8E66D6-57D0-452E-83FA-8F63337448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183309-A68A-4FC7-A2F6-A8FB79BB6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B854A-DC8E-4AD7-8866-888D343319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FE35F3-69F2-40F1-BD08-B9913EADACEE}"/>
              </a:ext>
            </a:extLst>
          </p:cNvPr>
          <p:cNvSpPr>
            <a:spLocks noGrp="1"/>
          </p:cNvSpPr>
          <p:nvPr>
            <p:ph type="dt" sz="half" idx="10"/>
          </p:nvPr>
        </p:nvSpPr>
        <p:spPr/>
        <p:txBody>
          <a:bodyPr/>
          <a:lstStyle/>
          <a:p>
            <a:fld id="{5E497B5D-EBF6-4C04-A2EB-FC6A56C0C3A9}" type="datetime1">
              <a:rPr lang="en-US" smtClean="0"/>
              <a:t>6/9/2021</a:t>
            </a:fld>
            <a:endParaRPr lang="en-US"/>
          </a:p>
        </p:txBody>
      </p:sp>
      <p:sp>
        <p:nvSpPr>
          <p:cNvPr id="8" name="Footer Placeholder 7">
            <a:extLst>
              <a:ext uri="{FF2B5EF4-FFF2-40B4-BE49-F238E27FC236}">
                <a16:creationId xmlns:a16="http://schemas.microsoft.com/office/drawing/2014/main" id="{221C61AF-2A31-416D-8A29-61A517219DA4}"/>
              </a:ext>
            </a:extLst>
          </p:cNvPr>
          <p:cNvSpPr>
            <a:spLocks noGrp="1"/>
          </p:cNvSpPr>
          <p:nvPr>
            <p:ph type="ftr" sz="quarter" idx="11"/>
          </p:nvPr>
        </p:nvSpPr>
        <p:spPr/>
        <p:txBody>
          <a:bodyPr/>
          <a:lstStyle/>
          <a:p>
            <a:r>
              <a:rPr lang="en-US"/>
              <a:t>https://www.geeksforgeeks.org/overlapping-subproblems-property-in-dynamic-programming-dp-1/</a:t>
            </a:r>
          </a:p>
        </p:txBody>
      </p:sp>
      <p:sp>
        <p:nvSpPr>
          <p:cNvPr id="9" name="Slide Number Placeholder 8">
            <a:extLst>
              <a:ext uri="{FF2B5EF4-FFF2-40B4-BE49-F238E27FC236}">
                <a16:creationId xmlns:a16="http://schemas.microsoft.com/office/drawing/2014/main" id="{3486DBC2-639B-4B58-964C-9B7170B66465}"/>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2982420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CE9C-0B30-4144-BE94-4DF839760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1C26F-8B6F-49A3-B790-3D6F4BF73CAB}"/>
              </a:ext>
            </a:extLst>
          </p:cNvPr>
          <p:cNvSpPr>
            <a:spLocks noGrp="1"/>
          </p:cNvSpPr>
          <p:nvPr>
            <p:ph type="dt" sz="half" idx="10"/>
          </p:nvPr>
        </p:nvSpPr>
        <p:spPr/>
        <p:txBody>
          <a:bodyPr/>
          <a:lstStyle/>
          <a:p>
            <a:fld id="{66C44310-B852-4DAA-B810-BEDB7D9C6973}" type="datetime1">
              <a:rPr lang="en-US" smtClean="0"/>
              <a:t>6/9/2021</a:t>
            </a:fld>
            <a:endParaRPr lang="en-US"/>
          </a:p>
        </p:txBody>
      </p:sp>
      <p:sp>
        <p:nvSpPr>
          <p:cNvPr id="4" name="Footer Placeholder 3">
            <a:extLst>
              <a:ext uri="{FF2B5EF4-FFF2-40B4-BE49-F238E27FC236}">
                <a16:creationId xmlns:a16="http://schemas.microsoft.com/office/drawing/2014/main" id="{1C6B0F8C-1F45-4C6B-8568-D731D9D0A7D7}"/>
              </a:ext>
            </a:extLst>
          </p:cNvPr>
          <p:cNvSpPr>
            <a:spLocks noGrp="1"/>
          </p:cNvSpPr>
          <p:nvPr>
            <p:ph type="ftr" sz="quarter" idx="11"/>
          </p:nvPr>
        </p:nvSpPr>
        <p:spPr/>
        <p:txBody>
          <a:bodyPr/>
          <a:lstStyle/>
          <a:p>
            <a:r>
              <a:rPr lang="en-US"/>
              <a:t>https://www.geeksforgeeks.org/overlapping-subproblems-property-in-dynamic-programming-dp-1/</a:t>
            </a:r>
          </a:p>
        </p:txBody>
      </p:sp>
      <p:sp>
        <p:nvSpPr>
          <p:cNvPr id="5" name="Slide Number Placeholder 4">
            <a:extLst>
              <a:ext uri="{FF2B5EF4-FFF2-40B4-BE49-F238E27FC236}">
                <a16:creationId xmlns:a16="http://schemas.microsoft.com/office/drawing/2014/main" id="{4256506F-75CB-4A7F-B126-8B100FDFCE65}"/>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380073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F5DADF-B26D-4E9A-ADDA-D72C21811B48}"/>
              </a:ext>
            </a:extLst>
          </p:cNvPr>
          <p:cNvSpPr>
            <a:spLocks noGrp="1"/>
          </p:cNvSpPr>
          <p:nvPr>
            <p:ph type="dt" sz="half" idx="10"/>
          </p:nvPr>
        </p:nvSpPr>
        <p:spPr/>
        <p:txBody>
          <a:bodyPr/>
          <a:lstStyle/>
          <a:p>
            <a:fld id="{726331DB-E2EA-4899-9737-03955FCE989C}" type="datetime1">
              <a:rPr lang="en-US" smtClean="0"/>
              <a:t>6/9/2021</a:t>
            </a:fld>
            <a:endParaRPr lang="en-US"/>
          </a:p>
        </p:txBody>
      </p:sp>
      <p:sp>
        <p:nvSpPr>
          <p:cNvPr id="3" name="Footer Placeholder 2">
            <a:extLst>
              <a:ext uri="{FF2B5EF4-FFF2-40B4-BE49-F238E27FC236}">
                <a16:creationId xmlns:a16="http://schemas.microsoft.com/office/drawing/2014/main" id="{0878CA74-1F3A-445B-AF4F-44DA773F3B35}"/>
              </a:ext>
            </a:extLst>
          </p:cNvPr>
          <p:cNvSpPr>
            <a:spLocks noGrp="1"/>
          </p:cNvSpPr>
          <p:nvPr>
            <p:ph type="ftr" sz="quarter" idx="11"/>
          </p:nvPr>
        </p:nvSpPr>
        <p:spPr/>
        <p:txBody>
          <a:bodyPr/>
          <a:lstStyle/>
          <a:p>
            <a:r>
              <a:rPr lang="en-US"/>
              <a:t>https://www.geeksforgeeks.org/overlapping-subproblems-property-in-dynamic-programming-dp-1/</a:t>
            </a:r>
          </a:p>
        </p:txBody>
      </p:sp>
      <p:sp>
        <p:nvSpPr>
          <p:cNvPr id="4" name="Slide Number Placeholder 3">
            <a:extLst>
              <a:ext uri="{FF2B5EF4-FFF2-40B4-BE49-F238E27FC236}">
                <a16:creationId xmlns:a16="http://schemas.microsoft.com/office/drawing/2014/main" id="{7398BC28-FEDF-4FE4-93F2-C5CD67069D38}"/>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33454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08DC-C408-4CCD-B905-301C2A358B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627FB2-8723-43BD-AB08-37CAC198E9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94AC97-E5AD-4614-90B2-62E720982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8EB9CA-E848-48C9-B3D9-F315AC26142E}"/>
              </a:ext>
            </a:extLst>
          </p:cNvPr>
          <p:cNvSpPr>
            <a:spLocks noGrp="1"/>
          </p:cNvSpPr>
          <p:nvPr>
            <p:ph type="dt" sz="half" idx="10"/>
          </p:nvPr>
        </p:nvSpPr>
        <p:spPr/>
        <p:txBody>
          <a:bodyPr/>
          <a:lstStyle/>
          <a:p>
            <a:fld id="{1299BFBC-03BD-4D00-954D-4D5BEED0D3F2}" type="datetime1">
              <a:rPr lang="en-US" smtClean="0"/>
              <a:t>6/9/2021</a:t>
            </a:fld>
            <a:endParaRPr lang="en-US"/>
          </a:p>
        </p:txBody>
      </p:sp>
      <p:sp>
        <p:nvSpPr>
          <p:cNvPr id="6" name="Footer Placeholder 5">
            <a:extLst>
              <a:ext uri="{FF2B5EF4-FFF2-40B4-BE49-F238E27FC236}">
                <a16:creationId xmlns:a16="http://schemas.microsoft.com/office/drawing/2014/main" id="{3CC68C71-7514-4BF9-9979-9E19EC2F8BF4}"/>
              </a:ext>
            </a:extLst>
          </p:cNvPr>
          <p:cNvSpPr>
            <a:spLocks noGrp="1"/>
          </p:cNvSpPr>
          <p:nvPr>
            <p:ph type="ftr" sz="quarter" idx="11"/>
          </p:nvPr>
        </p:nvSpPr>
        <p:spPr/>
        <p:txBody>
          <a:bodyPr/>
          <a:lstStyle/>
          <a:p>
            <a:r>
              <a:rPr lang="en-US"/>
              <a:t>https://www.geeksforgeeks.org/overlapping-subproblems-property-in-dynamic-programming-dp-1/</a:t>
            </a:r>
          </a:p>
        </p:txBody>
      </p:sp>
      <p:sp>
        <p:nvSpPr>
          <p:cNvPr id="7" name="Slide Number Placeholder 6">
            <a:extLst>
              <a:ext uri="{FF2B5EF4-FFF2-40B4-BE49-F238E27FC236}">
                <a16:creationId xmlns:a16="http://schemas.microsoft.com/office/drawing/2014/main" id="{D7E7C917-2FB2-43CE-8397-F6755ABE50FB}"/>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368018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3FDE-C06A-4158-824F-E54944E77E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2CB068-640D-4AB0-86E8-FF4DDCC1E0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8F46A-5521-4F95-A9FE-1568A4222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79E3E-1DB7-4E39-A282-03AF8569ECDD}"/>
              </a:ext>
            </a:extLst>
          </p:cNvPr>
          <p:cNvSpPr>
            <a:spLocks noGrp="1"/>
          </p:cNvSpPr>
          <p:nvPr>
            <p:ph type="dt" sz="half" idx="10"/>
          </p:nvPr>
        </p:nvSpPr>
        <p:spPr/>
        <p:txBody>
          <a:bodyPr/>
          <a:lstStyle/>
          <a:p>
            <a:fld id="{D465121C-593E-43B7-9B28-FC54B557D838}" type="datetime1">
              <a:rPr lang="en-US" smtClean="0"/>
              <a:t>6/9/2021</a:t>
            </a:fld>
            <a:endParaRPr lang="en-US"/>
          </a:p>
        </p:txBody>
      </p:sp>
      <p:sp>
        <p:nvSpPr>
          <p:cNvPr id="6" name="Footer Placeholder 5">
            <a:extLst>
              <a:ext uri="{FF2B5EF4-FFF2-40B4-BE49-F238E27FC236}">
                <a16:creationId xmlns:a16="http://schemas.microsoft.com/office/drawing/2014/main" id="{CC5B8D9C-58AC-4731-A9AA-B7A9BDF5A3DE}"/>
              </a:ext>
            </a:extLst>
          </p:cNvPr>
          <p:cNvSpPr>
            <a:spLocks noGrp="1"/>
          </p:cNvSpPr>
          <p:nvPr>
            <p:ph type="ftr" sz="quarter" idx="11"/>
          </p:nvPr>
        </p:nvSpPr>
        <p:spPr/>
        <p:txBody>
          <a:bodyPr/>
          <a:lstStyle/>
          <a:p>
            <a:r>
              <a:rPr lang="en-US"/>
              <a:t>https://www.geeksforgeeks.org/overlapping-subproblems-property-in-dynamic-programming-dp-1/</a:t>
            </a:r>
          </a:p>
        </p:txBody>
      </p:sp>
      <p:sp>
        <p:nvSpPr>
          <p:cNvPr id="7" name="Slide Number Placeholder 6">
            <a:extLst>
              <a:ext uri="{FF2B5EF4-FFF2-40B4-BE49-F238E27FC236}">
                <a16:creationId xmlns:a16="http://schemas.microsoft.com/office/drawing/2014/main" id="{DF914467-E5C4-43A9-A9F7-D8E1B9C9AC13}"/>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2337863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8F1FC2-BD13-4B66-BDC3-935CF1731A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F9AAEC-1455-4CC3-9B27-A2BEF279B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B6575-2B0D-4215-83B0-8B28F544F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6A04B-8AA1-4686-B16B-AF62CB312BC8}" type="datetime1">
              <a:rPr lang="en-US" smtClean="0"/>
              <a:t>6/9/2021</a:t>
            </a:fld>
            <a:endParaRPr lang="en-US"/>
          </a:p>
        </p:txBody>
      </p:sp>
      <p:sp>
        <p:nvSpPr>
          <p:cNvPr id="5" name="Footer Placeholder 4">
            <a:extLst>
              <a:ext uri="{FF2B5EF4-FFF2-40B4-BE49-F238E27FC236}">
                <a16:creationId xmlns:a16="http://schemas.microsoft.com/office/drawing/2014/main" id="{503D1DF1-CDF4-46FD-B281-EF156ACDC0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43A408D5-8451-41A0-8DA0-1AFC920BF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2A404-6F5B-468E-B355-BD403AE1A757}" type="slidenum">
              <a:rPr lang="en-US" smtClean="0"/>
              <a:t>‹#›</a:t>
            </a:fld>
            <a:endParaRPr lang="en-US"/>
          </a:p>
        </p:txBody>
      </p:sp>
    </p:spTree>
    <p:extLst>
      <p:ext uri="{BB962C8B-B14F-4D97-AF65-F5344CB8AC3E}">
        <p14:creationId xmlns:p14="http://schemas.microsoft.com/office/powerpoint/2010/main" val="1672147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eople.eecs.berkeley.edu/~vazirani/s99cs170/notes/dynamic2.pdf" TargetMode="External"/><Relationship Id="rId2" Type="http://schemas.openxmlformats.org/officeDocument/2006/relationships/hyperlink" Target="https://www.quora.com/How-do-I-recognize-a-problem-as-a-dynamic-programming-proble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B4D32C40-C9B5-4211-BE33-272EEEDEEACE}"/>
              </a:ext>
            </a:extLst>
          </p:cNvPr>
          <p:cNvPicPr>
            <a:picLocks noChangeAspect="1"/>
          </p:cNvPicPr>
          <p:nvPr/>
        </p:nvPicPr>
        <p:blipFill rotWithShape="1">
          <a:blip r:embed="rId3"/>
          <a:srcRect l="3928" r="127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8617F8-4C1F-4183-BC6E-0B4F0CC13CEF}"/>
              </a:ext>
            </a:extLst>
          </p:cNvPr>
          <p:cNvSpPr>
            <a:spLocks noGrp="1"/>
          </p:cNvSpPr>
          <p:nvPr>
            <p:ph type="ctrTitle"/>
          </p:nvPr>
        </p:nvSpPr>
        <p:spPr>
          <a:xfrm>
            <a:off x="477981" y="1122363"/>
            <a:ext cx="4694910" cy="3204134"/>
          </a:xfrm>
        </p:spPr>
        <p:txBody>
          <a:bodyPr anchor="b">
            <a:normAutofit/>
          </a:bodyPr>
          <a:lstStyle/>
          <a:p>
            <a:pPr algn="l"/>
            <a:r>
              <a:rPr lang="en-US" sz="4600" dirty="0">
                <a:latin typeface="Times New Roman" panose="02020603050405020304" pitchFamily="18" charset="0"/>
                <a:cs typeface="Times New Roman" panose="02020603050405020304" pitchFamily="18" charset="0"/>
              </a:rPr>
              <a:t>Dynamic Programming(DP)</a:t>
            </a:r>
          </a:p>
        </p:txBody>
      </p:sp>
      <p:sp>
        <p:nvSpPr>
          <p:cNvPr id="3" name="Subtitle 2">
            <a:extLst>
              <a:ext uri="{FF2B5EF4-FFF2-40B4-BE49-F238E27FC236}">
                <a16:creationId xmlns:a16="http://schemas.microsoft.com/office/drawing/2014/main" id="{471D7D70-F7B5-47E8-9E5D-F9170C90CE21}"/>
              </a:ext>
            </a:extLst>
          </p:cNvPr>
          <p:cNvSpPr>
            <a:spLocks noGrp="1"/>
          </p:cNvSpPr>
          <p:nvPr>
            <p:ph type="subTitle" idx="1"/>
          </p:nvPr>
        </p:nvSpPr>
        <p:spPr>
          <a:xfrm>
            <a:off x="477981" y="4844779"/>
            <a:ext cx="5234561" cy="1208141"/>
          </a:xfrm>
        </p:spPr>
        <p:txBody>
          <a:bodyPr>
            <a:normAutofit/>
          </a:bodyPr>
          <a:lstStyle/>
          <a:p>
            <a:pPr algn="l"/>
            <a:r>
              <a:rPr lang="en-US" sz="2000" dirty="0">
                <a:latin typeface="Times New Roman" panose="02020603050405020304" pitchFamily="18" charset="0"/>
                <a:cs typeface="Times New Roman" panose="02020603050405020304" pitchFamily="18" charset="0"/>
              </a:rPr>
              <a:t>PHÂN TÍCH VÀ THIẾT KẾ THUẬT TOÁN</a:t>
            </a:r>
          </a:p>
          <a:p>
            <a:pPr algn="l"/>
            <a:r>
              <a:rPr lang="en-US" sz="2000" dirty="0">
                <a:latin typeface="Times New Roman" panose="02020603050405020304" pitchFamily="18" charset="0"/>
                <a:cs typeface="Times New Roman" panose="02020603050405020304" pitchFamily="18" charset="0"/>
              </a:rPr>
              <a:t>CS112.L21.KHCL.N03 </a:t>
            </a:r>
          </a:p>
          <a:p>
            <a:pPr algn="l"/>
            <a:r>
              <a:rPr lang="en-US" sz="2000" dirty="0">
                <a:latin typeface="Times New Roman" panose="02020603050405020304" pitchFamily="18" charset="0"/>
                <a:cs typeface="Times New Roman" panose="02020603050405020304" pitchFamily="18" charset="0"/>
              </a:rPr>
              <a:t>NHÓM 3</a:t>
            </a:r>
          </a:p>
        </p:txBody>
      </p:sp>
      <p:sp>
        <p:nvSpPr>
          <p:cNvPr id="1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494257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7F05B-A5B7-46CA-BE92-E579748ADCF0}"/>
              </a:ext>
            </a:extLst>
          </p:cNvPr>
          <p:cNvSpPr>
            <a:spLocks noGrp="1"/>
          </p:cNvSpPr>
          <p:nvPr>
            <p:ph type="title"/>
          </p:nvPr>
        </p:nvSpPr>
        <p:spPr>
          <a:xfrm>
            <a:off x="926167" y="1780660"/>
            <a:ext cx="3582073" cy="1463472"/>
          </a:xfrm>
        </p:spPr>
        <p:txBody>
          <a:bodyPr anchor="t">
            <a:normAutofit/>
          </a:bodyPr>
          <a:lstStyle/>
          <a:p>
            <a:r>
              <a:rPr lang="en-US" sz="4800" dirty="0">
                <a:solidFill>
                  <a:schemeClr val="bg1"/>
                </a:solidFill>
                <a:latin typeface="Times New Roman" panose="02020603050405020304" pitchFamily="18" charset="0"/>
                <a:cs typeface="Times New Roman" panose="02020603050405020304" pitchFamily="18" charset="0"/>
              </a:rPr>
              <a:t>Tabulation</a:t>
            </a:r>
          </a:p>
        </p:txBody>
      </p:sp>
      <p:grpSp>
        <p:nvGrpSpPr>
          <p:cNvPr id="19" name="Group 18">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0"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D80EF20B-59D0-45D0-8779-E7269CD2097C}"/>
              </a:ext>
            </a:extLst>
          </p:cNvPr>
          <p:cNvSpPr>
            <a:spLocks noGrp="1"/>
          </p:cNvSpPr>
          <p:nvPr>
            <p:ph idx="1"/>
          </p:nvPr>
        </p:nvSpPr>
        <p:spPr>
          <a:xfrm>
            <a:off x="556237" y="3006379"/>
            <a:ext cx="3793125" cy="1931381"/>
          </a:xfrm>
        </p:spPr>
        <p:txBody>
          <a:bodyPr anchor="t">
            <a:noAutofit/>
          </a:bodyPr>
          <a:lstStyle/>
          <a:p>
            <a:pPr marL="0" indent="0">
              <a:buNone/>
            </a:pPr>
            <a:r>
              <a:rPr lang="vi-VN" sz="2000" dirty="0">
                <a:solidFill>
                  <a:schemeClr val="bg1"/>
                </a:solidFill>
                <a:latin typeface="+mj-lt"/>
                <a:cs typeface="Calibri" panose="020F0502020204030204" pitchFamily="34" charset="0"/>
              </a:rPr>
              <a:t>Tương tự như memoization. </a:t>
            </a:r>
            <a:r>
              <a:rPr lang="vi-VN" sz="2000" b="0" i="0" dirty="0">
                <a:solidFill>
                  <a:schemeClr val="bg1"/>
                </a:solidFill>
                <a:effectLst/>
                <a:latin typeface="+mj-lt"/>
                <a:cs typeface="Calibri" panose="020F0502020204030204" pitchFamily="34" charset="0"/>
              </a:rPr>
              <a:t>nhưng với mỗi bài toán con, chúng ta sẽ nhìn về phía trước để xem phải giải bài toán tiếp theo như thế này từ bài toán hiện tại.</a:t>
            </a:r>
            <a:endParaRPr lang="en-US" sz="2000" b="0" i="0" dirty="0">
              <a:solidFill>
                <a:schemeClr val="bg1"/>
              </a:solidFill>
              <a:effectLst/>
              <a:latin typeface="+mj-lt"/>
              <a:cs typeface="Calibri" panose="020F0502020204030204" pitchFamily="34" charset="0"/>
            </a:endParaRPr>
          </a:p>
        </p:txBody>
      </p:sp>
      <p:sp>
        <p:nvSpPr>
          <p:cNvPr id="4" name="Title 1">
            <a:extLst>
              <a:ext uri="{FF2B5EF4-FFF2-40B4-BE49-F238E27FC236}">
                <a16:creationId xmlns:a16="http://schemas.microsoft.com/office/drawing/2014/main" id="{4179D798-6112-424F-8D57-3BB3A79EA4F4}"/>
              </a:ext>
            </a:extLst>
          </p:cNvPr>
          <p:cNvSpPr txBox="1">
            <a:spLocks/>
          </p:cNvSpPr>
          <p:nvPr/>
        </p:nvSpPr>
        <p:spPr>
          <a:xfrm>
            <a:off x="5531497" y="938998"/>
            <a:ext cx="5637246" cy="887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100" dirty="0" err="1">
                <a:latin typeface="Times New Roman" panose="02020603050405020304" pitchFamily="18" charset="0"/>
                <a:cs typeface="Times New Roman" panose="02020603050405020304" pitchFamily="18" charset="0"/>
              </a:rPr>
              <a:t>Ví</a:t>
            </a:r>
            <a:r>
              <a:rPr lang="en-US" sz="4100" dirty="0">
                <a:latin typeface="Times New Roman" panose="02020603050405020304" pitchFamily="18" charset="0"/>
                <a:cs typeface="Times New Roman" panose="02020603050405020304" pitchFamily="18" charset="0"/>
              </a:rPr>
              <a:t> </a:t>
            </a:r>
            <a:r>
              <a:rPr lang="en-US" sz="4100" dirty="0" err="1">
                <a:latin typeface="Times New Roman" panose="02020603050405020304" pitchFamily="18" charset="0"/>
                <a:cs typeface="Times New Roman" panose="02020603050405020304" pitchFamily="18" charset="0"/>
              </a:rPr>
              <a:t>dụ</a:t>
            </a:r>
            <a:r>
              <a:rPr lang="en-US" sz="4100" dirty="0">
                <a:latin typeface="Times New Roman" panose="02020603050405020304" pitchFamily="18" charset="0"/>
                <a:cs typeface="Times New Roman" panose="02020603050405020304" pitchFamily="18" charset="0"/>
              </a:rPr>
              <a:t>: </a:t>
            </a:r>
            <a:r>
              <a:rPr lang="en-US" sz="4100" dirty="0" err="1">
                <a:latin typeface="Times New Roman" panose="02020603050405020304" pitchFamily="18" charset="0"/>
                <a:cs typeface="Times New Roman" panose="02020603050405020304" pitchFamily="18" charset="0"/>
              </a:rPr>
              <a:t>Tính</a:t>
            </a:r>
            <a:r>
              <a:rPr lang="en-US" sz="4100" dirty="0">
                <a:latin typeface="Times New Roman" panose="02020603050405020304" pitchFamily="18" charset="0"/>
                <a:cs typeface="Times New Roman" panose="02020603050405020304" pitchFamily="18" charset="0"/>
              </a:rPr>
              <a:t> </a:t>
            </a:r>
            <a:r>
              <a:rPr lang="en-US" sz="4100" dirty="0" err="1">
                <a:latin typeface="Times New Roman" panose="02020603050405020304" pitchFamily="18" charset="0"/>
                <a:cs typeface="Times New Roman" panose="02020603050405020304" pitchFamily="18" charset="0"/>
              </a:rPr>
              <a:t>toán</a:t>
            </a:r>
            <a:r>
              <a:rPr lang="en-US" sz="4100" dirty="0">
                <a:latin typeface="Times New Roman" panose="02020603050405020304" pitchFamily="18" charset="0"/>
                <a:cs typeface="Times New Roman" panose="02020603050405020304" pitchFamily="18" charset="0"/>
              </a:rPr>
              <a:t> </a:t>
            </a:r>
            <a:r>
              <a:rPr lang="en-US" sz="4100" dirty="0" err="1">
                <a:latin typeface="Times New Roman" panose="02020603050405020304" pitchFamily="18" charset="0"/>
                <a:cs typeface="Times New Roman" panose="02020603050405020304" pitchFamily="18" charset="0"/>
              </a:rPr>
              <a:t>số</a:t>
            </a:r>
            <a:r>
              <a:rPr lang="en-US" sz="4100" dirty="0">
                <a:latin typeface="Times New Roman" panose="02020603050405020304" pitchFamily="18" charset="0"/>
                <a:cs typeface="Times New Roman" panose="02020603050405020304" pitchFamily="18" charset="0"/>
              </a:rPr>
              <a:t> fib(k)</a:t>
            </a:r>
          </a:p>
        </p:txBody>
      </p:sp>
      <p:sp>
        <p:nvSpPr>
          <p:cNvPr id="12" name="TextBox 11">
            <a:extLst>
              <a:ext uri="{FF2B5EF4-FFF2-40B4-BE49-F238E27FC236}">
                <a16:creationId xmlns:a16="http://schemas.microsoft.com/office/drawing/2014/main" id="{C32DCB2F-F913-4D6D-B7BE-CA0B95E5C00B}"/>
              </a:ext>
            </a:extLst>
          </p:cNvPr>
          <p:cNvSpPr txBox="1"/>
          <p:nvPr/>
        </p:nvSpPr>
        <p:spPr>
          <a:xfrm>
            <a:off x="5302120" y="2425087"/>
            <a:ext cx="6096000" cy="260686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90000"/>
              </a:lnSpc>
              <a:spcBef>
                <a:spcPts val="1000"/>
              </a:spcBef>
            </a:pPr>
            <a:r>
              <a:rPr lang="en-US" sz="1800" dirty="0">
                <a:latin typeface="Times New Roman" panose="02020603050405020304" pitchFamily="18" charset="0"/>
                <a:cs typeface="Times New Roman" panose="02020603050405020304" pitchFamily="18" charset="0"/>
              </a:rPr>
              <a:t>def help(n):</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mem={}</a:t>
            </a:r>
          </a:p>
          <a:p>
            <a:pPr>
              <a:lnSpc>
                <a:spcPct val="90000"/>
              </a:lnSpc>
              <a:spcBef>
                <a:spcPts val="1000"/>
              </a:spcBef>
            </a:pPr>
            <a:r>
              <a:rPr lang="en-US" dirty="0">
                <a:latin typeface="Times New Roman" panose="02020603050405020304" pitchFamily="18" charset="0"/>
                <a:cs typeface="Times New Roman" panose="02020603050405020304" pitchFamily="18" charset="0"/>
              </a:rPr>
              <a:t>	mem[0]=0</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mem[1]=1</a:t>
            </a:r>
          </a:p>
          <a:p>
            <a:pPr>
              <a:lnSpc>
                <a:spcPct val="90000"/>
              </a:lnSpc>
              <a:spcBef>
                <a:spcPts val="1000"/>
              </a:spcBef>
            </a:pPr>
            <a:r>
              <a:rPr lang="en-US" dirty="0">
                <a:latin typeface="Times New Roman" panose="02020603050405020304" pitchFamily="18" charset="0"/>
                <a:cs typeface="Times New Roman" panose="02020603050405020304" pitchFamily="18" charset="0"/>
              </a:rPr>
              <a:t>	for i in range (2,n+1):</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mem[</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]=mem[i-1]+mem[i-2]</a:t>
            </a:r>
          </a:p>
          <a:p>
            <a:pPr>
              <a:lnSpc>
                <a:spcPct val="90000"/>
              </a:lnSpc>
              <a:spcBef>
                <a:spcPts val="1000"/>
              </a:spcBef>
            </a:pPr>
            <a:r>
              <a:rPr lang="en-US" dirty="0">
                <a:latin typeface="Times New Roman" panose="02020603050405020304" pitchFamily="18" charset="0"/>
                <a:cs typeface="Times New Roman" panose="02020603050405020304" pitchFamily="18" charset="0"/>
              </a:rPr>
              <a:t>	return mem[n]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61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45B4DD-8FB2-448B-940E-7E6EE0B67BF6}"/>
              </a:ext>
            </a:extLst>
          </p:cNvPr>
          <p:cNvSpPr>
            <a:spLocks noGrp="1"/>
          </p:cNvSpPr>
          <p:nvPr>
            <p:ph type="title"/>
          </p:nvPr>
        </p:nvSpPr>
        <p:spPr>
          <a:xfrm>
            <a:off x="1140322" y="1418760"/>
            <a:ext cx="3554226" cy="2663688"/>
          </a:xfrm>
        </p:spPr>
        <p:txBody>
          <a:bodyPr vert="horz" lIns="91440" tIns="45720" rIns="91440" bIns="45720" rtlCol="0" anchor="b">
            <a:normAutofit/>
          </a:bodyPr>
          <a:lstStyle/>
          <a:p>
            <a:r>
              <a:rPr lang="en-US" kern="1200" dirty="0" err="1">
                <a:solidFill>
                  <a:schemeClr val="bg1"/>
                </a:solidFill>
                <a:latin typeface="Times New Roman" panose="02020603050405020304" pitchFamily="18" charset="0"/>
                <a:cs typeface="Times New Roman" panose="02020603050405020304" pitchFamily="18" charset="0"/>
              </a:rPr>
              <a:t>Số</a:t>
            </a:r>
            <a:r>
              <a:rPr lang="en-US" kern="1200" dirty="0">
                <a:solidFill>
                  <a:schemeClr val="bg1"/>
                </a:solidFill>
                <a:latin typeface="Times New Roman" panose="02020603050405020304" pitchFamily="18" charset="0"/>
                <a:cs typeface="Times New Roman" panose="02020603050405020304" pitchFamily="18" charset="0"/>
              </a:rPr>
              <a:t> fib(k)</a:t>
            </a:r>
          </a:p>
        </p:txBody>
      </p:sp>
      <p:grpSp>
        <p:nvGrpSpPr>
          <p:cNvPr id="75" name="Group 74">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6"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26" name="Picture 2" descr="Graphical user interface, application, background pattern&#10;&#10;Description automatically generated">
            <a:extLst>
              <a:ext uri="{FF2B5EF4-FFF2-40B4-BE49-F238E27FC236}">
                <a16:creationId xmlns:a16="http://schemas.microsoft.com/office/drawing/2014/main" id="{892D1F2D-787C-473F-A757-595F95D67FB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10216" y="681628"/>
            <a:ext cx="6926988" cy="48835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3" name="Title 1">
                <a:extLst>
                  <a:ext uri="{FF2B5EF4-FFF2-40B4-BE49-F238E27FC236}">
                    <a16:creationId xmlns:a16="http://schemas.microsoft.com/office/drawing/2014/main" id="{3545D5E8-066E-475F-9F75-78E2A015A706}"/>
                  </a:ext>
                </a:extLst>
              </p:cNvPr>
              <p:cNvSpPr txBox="1">
                <a:spLocks/>
              </p:cNvSpPr>
              <p:nvPr/>
            </p:nvSpPr>
            <p:spPr>
              <a:xfrm>
                <a:off x="6009544" y="5599267"/>
                <a:ext cx="4867460" cy="767559"/>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T(n)=T(n-1)+T(n-2)+</a:t>
                </a:r>
                <a14:m>
                  <m:oMath xmlns:m="http://schemas.openxmlformats.org/officeDocument/2006/math">
                    <m:r>
                      <a:rPr kumimoji="0" lang="en-US" sz="4400" b="0" i="1" u="none" strike="noStrike" kern="1200" cap="none" spc="0" normalizeH="0" baseline="0" noProof="0" dirty="0" smtClean="0">
                        <a:ln>
                          <a:noFill/>
                        </a:ln>
                        <a:solidFill>
                          <a:prstClr val="black"/>
                        </a:solidFill>
                        <a:effectLst/>
                        <a:uLnTx/>
                        <a:uFillTx/>
                        <a:latin typeface="Cambria Math" panose="02040503050406030204" pitchFamily="18" charset="0"/>
                      </a:rPr>
                      <m:t>𝜃</m:t>
                    </m:r>
                    <m:r>
                      <a:rPr kumimoji="0" lang="en-US" sz="4400" b="0" i="1" u="none" strike="noStrike" kern="1200" cap="none" spc="0" normalizeH="0" baseline="0" noProof="0" dirty="0" smtClean="0">
                        <a:ln>
                          <a:noFill/>
                        </a:ln>
                        <a:solidFill>
                          <a:prstClr val="black"/>
                        </a:solidFill>
                        <a:effectLst/>
                        <a:uLnTx/>
                        <a:uFillTx/>
                        <a:latin typeface="Cambria Math" panose="02040503050406030204" pitchFamily="18" charset="0"/>
                      </a:rPr>
                      <m:t>(1)</m:t>
                    </m:r>
                  </m:oMath>
                </a14:m>
                <a:endParaRPr kumimoji="0" lang="en-US" sz="4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Choice>
        <mc:Fallback xmlns="">
          <p:sp>
            <p:nvSpPr>
              <p:cNvPr id="23" name="Title 1">
                <a:extLst>
                  <a:ext uri="{FF2B5EF4-FFF2-40B4-BE49-F238E27FC236}">
                    <a16:creationId xmlns:a16="http://schemas.microsoft.com/office/drawing/2014/main" id="{3545D5E8-066E-475F-9F75-78E2A015A706}"/>
                  </a:ext>
                </a:extLst>
              </p:cNvPr>
              <p:cNvSpPr txBox="1">
                <a:spLocks noRot="1" noChangeAspect="1" noMove="1" noResize="1" noEditPoints="1" noAdjustHandles="1" noChangeArrowheads="1" noChangeShapeType="1" noTextEdit="1"/>
              </p:cNvSpPr>
              <p:nvPr/>
            </p:nvSpPr>
            <p:spPr>
              <a:xfrm>
                <a:off x="6009544" y="5599267"/>
                <a:ext cx="4867460" cy="767559"/>
              </a:xfrm>
              <a:prstGeom prst="rect">
                <a:avLst/>
              </a:prstGeom>
              <a:blipFill>
                <a:blip r:embed="rId4"/>
                <a:stretch>
                  <a:fillRect l="-3509" b="-28800"/>
                </a:stretch>
              </a:blipFill>
            </p:spPr>
            <p:txBody>
              <a:bodyPr/>
              <a:lstStyle/>
              <a:p>
                <a:r>
                  <a:rPr lang="en-US">
                    <a:noFill/>
                  </a:rPr>
                  <a:t> </a:t>
                </a:r>
              </a:p>
            </p:txBody>
          </p:sp>
        </mc:Fallback>
      </mc:AlternateContent>
    </p:spTree>
    <p:extLst>
      <p:ext uri="{BB962C8B-B14F-4D97-AF65-F5344CB8AC3E}">
        <p14:creationId xmlns:p14="http://schemas.microsoft.com/office/powerpoint/2010/main" val="2706700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445B4DD-8FB2-448B-940E-7E6EE0B67BF6}"/>
              </a:ext>
            </a:extLst>
          </p:cNvPr>
          <p:cNvSpPr>
            <a:spLocks noGrp="1"/>
          </p:cNvSpPr>
          <p:nvPr>
            <p:ph type="title"/>
          </p:nvPr>
        </p:nvSpPr>
        <p:spPr>
          <a:xfrm>
            <a:off x="1014141" y="1450655"/>
            <a:ext cx="3932030" cy="3956690"/>
          </a:xfrm>
        </p:spPr>
        <p:txBody>
          <a:bodyPr vert="horz" lIns="91440" tIns="45720" rIns="91440" bIns="45720" rtlCol="0" anchor="ctr">
            <a:normAutofit/>
          </a:bodyPr>
          <a:lstStyle/>
          <a:p>
            <a:r>
              <a:rPr lang="en-US" sz="8000" kern="1200">
                <a:solidFill>
                  <a:schemeClr val="bg1"/>
                </a:solidFill>
                <a:latin typeface="+mj-lt"/>
                <a:ea typeface="+mj-ea"/>
                <a:cs typeface="+mj-cs"/>
              </a:rPr>
              <a:t>Số fib(k)</a:t>
            </a:r>
          </a:p>
        </p:txBody>
      </p:sp>
      <p:cxnSp>
        <p:nvCxnSpPr>
          <p:cNvPr id="84" name="Straight Connector 83">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BB150E9-FFF3-4F24-A711-D84BD7C9867F}"/>
              </a:ext>
            </a:extLst>
          </p:cNvPr>
          <p:cNvSpPr txBox="1"/>
          <p:nvPr/>
        </p:nvSpPr>
        <p:spPr>
          <a:xfrm>
            <a:off x="6096000" y="1108061"/>
            <a:ext cx="5008901" cy="4571972"/>
          </a:xfrm>
          <a:prstGeom prst="rect">
            <a:avLst/>
          </a:prstGeom>
        </p:spPr>
        <p:txBody>
          <a:bodyPr vert="horz" lIns="91440" tIns="45720" rIns="91440" bIns="45720" rtlCol="0" anchor="ctr">
            <a:normAutofit/>
          </a:bodyPr>
          <a:lstStyle/>
          <a:p>
            <a:pPr marL="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2000" b="0" i="0" u="none" strike="noStrike" cap="none" spc="0" normalizeH="0" baseline="0" noProof="0">
                <a:ln>
                  <a:noFill/>
                </a:ln>
                <a:solidFill>
                  <a:schemeClr val="bg1"/>
                </a:solidFill>
                <a:effectLst/>
                <a:uLnTx/>
                <a:uFillTx/>
              </a:rPr>
              <a:t>def help(n):</a:t>
            </a:r>
          </a:p>
          <a:p>
            <a:pPr marL="457200" marR="0" lvl="1" indent="-228600" fontAlgn="auto">
              <a:lnSpc>
                <a:spcPct val="90000"/>
              </a:lnSpc>
              <a:spcBef>
                <a:spcPts val="1000"/>
              </a:spcBef>
              <a:spcAft>
                <a:spcPts val="0"/>
              </a:spcAft>
              <a:buClrTx/>
              <a:buSzTx/>
              <a:buFont typeface="Arial" panose="020B0604020202020204" pitchFamily="34" charset="0"/>
              <a:buChar char="•"/>
              <a:tabLst/>
              <a:defRPr/>
            </a:pPr>
            <a:r>
              <a:rPr kumimoji="0" lang="en-US" sz="2000" b="0" i="0" u="none" strike="noStrike" cap="none" spc="0" normalizeH="0" baseline="0" noProof="0">
                <a:ln>
                  <a:noFill/>
                </a:ln>
                <a:solidFill>
                  <a:schemeClr val="bg1"/>
                </a:solidFill>
                <a:effectLst/>
                <a:uLnTx/>
                <a:uFillTx/>
              </a:rPr>
              <a:t>if n&lt;=2:</a:t>
            </a:r>
          </a:p>
          <a:p>
            <a:pPr marL="457200" marR="0" lvl="1" indent="-228600" fontAlgn="auto">
              <a:lnSpc>
                <a:spcPct val="90000"/>
              </a:lnSpc>
              <a:spcBef>
                <a:spcPts val="1000"/>
              </a:spcBef>
              <a:spcAft>
                <a:spcPts val="0"/>
              </a:spcAft>
              <a:buClrTx/>
              <a:buSzTx/>
              <a:buFont typeface="Arial" panose="020B0604020202020204" pitchFamily="34" charset="0"/>
              <a:buChar char="•"/>
              <a:tabLst/>
              <a:defRPr/>
            </a:pPr>
            <a:r>
              <a:rPr kumimoji="0" lang="en-US" sz="2000" b="0" i="0" u="none" strike="noStrike" cap="none" spc="0" normalizeH="0" baseline="0" noProof="0">
                <a:ln>
                  <a:noFill/>
                </a:ln>
                <a:solidFill>
                  <a:schemeClr val="bg1"/>
                </a:solidFill>
                <a:effectLst/>
                <a:uLnTx/>
                <a:uFillTx/>
              </a:rPr>
              <a:t>       return 1</a:t>
            </a:r>
          </a:p>
          <a:p>
            <a:pPr marL="457200" marR="0" lvl="1" indent="-228600" fontAlgn="auto">
              <a:lnSpc>
                <a:spcPct val="90000"/>
              </a:lnSpc>
              <a:spcBef>
                <a:spcPts val="1000"/>
              </a:spcBef>
              <a:spcAft>
                <a:spcPts val="0"/>
              </a:spcAft>
              <a:buClrTx/>
              <a:buSzTx/>
              <a:buFont typeface="Arial" panose="020B0604020202020204" pitchFamily="34" charset="0"/>
              <a:buChar char="•"/>
              <a:tabLst/>
              <a:defRPr/>
            </a:pPr>
            <a:r>
              <a:rPr lang="en-US" sz="2000">
                <a:solidFill>
                  <a:schemeClr val="bg1"/>
                </a:solidFill>
              </a:rPr>
              <a:t>r</a:t>
            </a:r>
            <a:r>
              <a:rPr kumimoji="0" lang="en-US" sz="2000" b="0" i="0" u="none" strike="noStrike" cap="none" spc="0" normalizeH="0" baseline="0" noProof="0">
                <a:ln>
                  <a:noFill/>
                </a:ln>
                <a:solidFill>
                  <a:schemeClr val="bg1"/>
                </a:solidFill>
                <a:effectLst/>
                <a:uLnTx/>
                <a:uFillTx/>
              </a:rPr>
              <a:t>esult=help(n-1) + help(n-2)</a:t>
            </a:r>
          </a:p>
          <a:p>
            <a:pPr marL="457200" marR="0" lvl="1" indent="-228600" fontAlgn="auto">
              <a:lnSpc>
                <a:spcPct val="90000"/>
              </a:lnSpc>
              <a:spcBef>
                <a:spcPts val="1000"/>
              </a:spcBef>
              <a:spcAft>
                <a:spcPts val="0"/>
              </a:spcAft>
              <a:buClrTx/>
              <a:buSzTx/>
              <a:buFont typeface="Arial" panose="020B0604020202020204" pitchFamily="34" charset="0"/>
              <a:buChar char="•"/>
              <a:tabLst/>
              <a:defRPr/>
            </a:pPr>
            <a:r>
              <a:rPr kumimoji="0" lang="en-US" sz="2000" b="0" i="0" u="none" strike="noStrike" cap="none" spc="0" normalizeH="0" baseline="0" noProof="0">
                <a:ln>
                  <a:noFill/>
                </a:ln>
                <a:solidFill>
                  <a:schemeClr val="bg1"/>
                </a:solidFill>
                <a:effectLst/>
                <a:uLnTx/>
                <a:uFillTx/>
              </a:rPr>
              <a:t>return result</a:t>
            </a:r>
          </a:p>
        </p:txBody>
      </p:sp>
      <p:sp>
        <p:nvSpPr>
          <p:cNvPr id="23" name="Title 1">
            <a:extLst>
              <a:ext uri="{FF2B5EF4-FFF2-40B4-BE49-F238E27FC236}">
                <a16:creationId xmlns:a16="http://schemas.microsoft.com/office/drawing/2014/main" id="{3545D5E8-066E-475F-9F75-78E2A015A706}"/>
              </a:ext>
            </a:extLst>
          </p:cNvPr>
          <p:cNvSpPr txBox="1">
            <a:spLocks/>
          </p:cNvSpPr>
          <p:nvPr/>
        </p:nvSpPr>
        <p:spPr>
          <a:xfrm>
            <a:off x="6009544" y="5599267"/>
            <a:ext cx="4867460" cy="7675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3828785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445B4DD-8FB2-448B-940E-7E6EE0B67BF6}"/>
              </a:ext>
            </a:extLst>
          </p:cNvPr>
          <p:cNvSpPr>
            <a:spLocks noGrp="1"/>
          </p:cNvSpPr>
          <p:nvPr>
            <p:ph type="title"/>
          </p:nvPr>
        </p:nvSpPr>
        <p:spPr>
          <a:xfrm>
            <a:off x="1014141" y="1450655"/>
            <a:ext cx="3932030" cy="3956690"/>
          </a:xfrm>
        </p:spPr>
        <p:txBody>
          <a:bodyPr vert="horz" lIns="91440" tIns="45720" rIns="91440" bIns="45720" rtlCol="0" anchor="ctr">
            <a:normAutofit/>
          </a:bodyPr>
          <a:lstStyle/>
          <a:p>
            <a:r>
              <a:rPr lang="en-US" sz="6200" kern="1200">
                <a:solidFill>
                  <a:schemeClr val="bg1"/>
                </a:solidFill>
                <a:latin typeface="+mj-lt"/>
                <a:ea typeface="+mj-ea"/>
                <a:cs typeface="+mj-cs"/>
              </a:rPr>
              <a:t>Time complexity</a:t>
            </a:r>
          </a:p>
        </p:txBody>
      </p:sp>
      <p:sp>
        <p:nvSpPr>
          <p:cNvPr id="4" name="Footer Placeholder 3">
            <a:extLst>
              <a:ext uri="{FF2B5EF4-FFF2-40B4-BE49-F238E27FC236}">
                <a16:creationId xmlns:a16="http://schemas.microsoft.com/office/drawing/2014/main" id="{26C7A0C4-E29E-4502-B20F-BD4CF23E745C}"/>
              </a:ext>
            </a:extLst>
          </p:cNvPr>
          <p:cNvSpPr>
            <a:spLocks noGrp="1"/>
          </p:cNvSpPr>
          <p:nvPr>
            <p:ph type="ftr" sz="quarter" idx="11"/>
          </p:nvPr>
        </p:nvSpPr>
        <p:spPr>
          <a:xfrm>
            <a:off x="1014141" y="1008369"/>
            <a:ext cx="3945835" cy="365125"/>
          </a:xfrm>
        </p:spPr>
        <p:txBody>
          <a:bodyPr vert="horz" lIns="91440" tIns="45720" rIns="91440" bIns="45720" rtlCol="0" anchor="ctr">
            <a:normAutofit/>
          </a:bodyPr>
          <a:lstStyle/>
          <a:p>
            <a:pPr algn="l">
              <a:spcAft>
                <a:spcPts val="600"/>
              </a:spcAft>
            </a:pPr>
            <a:r>
              <a:rPr lang="en-US" sz="1100" kern="1200">
                <a:solidFill>
                  <a:schemeClr val="bg1">
                    <a:lumMod val="50000"/>
                  </a:schemeClr>
                </a:solidFill>
                <a:latin typeface="+mn-lt"/>
                <a:ea typeface="+mn-ea"/>
                <a:cs typeface="+mn-cs"/>
              </a:rPr>
              <a:t>https://www.youtube.com/watch?v=OQ5jsbhAv_M&amp;t=1846s</a:t>
            </a:r>
          </a:p>
        </p:txBody>
      </p:sp>
      <p:cxnSp>
        <p:nvCxnSpPr>
          <p:cNvPr id="84" name="Straight Connector 83">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BB150E9-FFF3-4F24-A711-D84BD7C9867F}"/>
              </a:ext>
            </a:extLst>
          </p:cNvPr>
          <p:cNvSpPr txBox="1"/>
          <p:nvPr/>
        </p:nvSpPr>
        <p:spPr>
          <a:xfrm>
            <a:off x="6096000" y="1108061"/>
            <a:ext cx="5008901" cy="4571972"/>
          </a:xfrm>
          <a:prstGeom prst="rect">
            <a:avLst/>
          </a:prstGeom>
        </p:spPr>
        <p:txBody>
          <a:bodyPr vert="horz" lIns="91440" tIns="45720" rIns="91440" bIns="45720" rtlCol="0" anchor="ctr">
            <a:normAutofit/>
          </a:bodyPr>
          <a:lstStyle/>
          <a:p>
            <a:pPr marR="0" lvl="0" fontAlgn="auto">
              <a:lnSpc>
                <a:spcPct val="90000"/>
              </a:lnSpc>
              <a:spcBef>
                <a:spcPts val="1000"/>
              </a:spcBef>
              <a:spcAft>
                <a:spcPts val="0"/>
              </a:spcAft>
              <a:buClrTx/>
              <a:buSzTx/>
              <a:tabLst/>
              <a:defRPr/>
            </a:pPr>
            <a:r>
              <a:rPr kumimoji="0" lang="en-US" sz="2000" b="0" i="0" u="none" strike="noStrike" cap="none" spc="0" normalizeH="0" baseline="0" noProof="0" dirty="0">
                <a:ln>
                  <a:noFill/>
                </a:ln>
                <a:solidFill>
                  <a:schemeClr val="bg1"/>
                </a:solidFill>
                <a:effectLst/>
                <a:uLnTx/>
                <a:uFillTx/>
              </a:rPr>
              <a:t>Time = #subproblems * time/subproblems</a:t>
            </a:r>
          </a:p>
        </p:txBody>
      </p:sp>
      <p:sp>
        <p:nvSpPr>
          <p:cNvPr id="23" name="Title 1">
            <a:extLst>
              <a:ext uri="{FF2B5EF4-FFF2-40B4-BE49-F238E27FC236}">
                <a16:creationId xmlns:a16="http://schemas.microsoft.com/office/drawing/2014/main" id="{3545D5E8-066E-475F-9F75-78E2A015A706}"/>
              </a:ext>
            </a:extLst>
          </p:cNvPr>
          <p:cNvSpPr txBox="1">
            <a:spLocks/>
          </p:cNvSpPr>
          <p:nvPr/>
        </p:nvSpPr>
        <p:spPr>
          <a:xfrm>
            <a:off x="6009544" y="5599267"/>
            <a:ext cx="4867460" cy="7675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3641446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30D470-907C-4152-8C9F-4136225A6D74}"/>
              </a:ext>
            </a:extLst>
          </p:cNvPr>
          <p:cNvSpPr>
            <a:spLocks noGrp="1"/>
          </p:cNvSpPr>
          <p:nvPr>
            <p:ph type="title"/>
          </p:nvPr>
        </p:nvSpPr>
        <p:spPr>
          <a:xfrm>
            <a:off x="579930" y="2500631"/>
            <a:ext cx="2899189" cy="4363844"/>
          </a:xfrm>
        </p:spPr>
        <p:txBody>
          <a:bodyPr vert="horz" lIns="91440" tIns="45720" rIns="91440" bIns="45720" rtlCol="0" anchor="t">
            <a:normAutofit/>
          </a:bodyPr>
          <a:lstStyle/>
          <a:p>
            <a:r>
              <a:rPr lang="en-US" sz="4000" kern="1200" dirty="0" err="1">
                <a:solidFill>
                  <a:srgbClr val="FFFFFF"/>
                </a:solidFill>
                <a:latin typeface="Times New Roman" panose="02020603050405020304" pitchFamily="18" charset="0"/>
                <a:cs typeface="Times New Roman" panose="02020603050405020304" pitchFamily="18" charset="0"/>
              </a:rPr>
              <a:t>Ưu</a:t>
            </a:r>
            <a:r>
              <a:rPr lang="en-US" sz="4000" kern="1200" dirty="0">
                <a:solidFill>
                  <a:srgbClr val="FFFFFF"/>
                </a:solidFill>
                <a:latin typeface="Times New Roman" panose="02020603050405020304" pitchFamily="18" charset="0"/>
                <a:cs typeface="Times New Roman" panose="02020603050405020304" pitchFamily="18" charset="0"/>
              </a:rPr>
              <a:t> </a:t>
            </a:r>
            <a:r>
              <a:rPr lang="en-US" sz="4000" kern="1200" dirty="0" err="1">
                <a:solidFill>
                  <a:srgbClr val="FFFFFF"/>
                </a:solidFill>
                <a:latin typeface="Times New Roman" panose="02020603050405020304" pitchFamily="18" charset="0"/>
                <a:cs typeface="Times New Roman" panose="02020603050405020304" pitchFamily="18" charset="0"/>
              </a:rPr>
              <a:t>và</a:t>
            </a:r>
            <a:r>
              <a:rPr lang="en-US" sz="4000" kern="1200" dirty="0">
                <a:solidFill>
                  <a:srgbClr val="FFFFFF"/>
                </a:solidFill>
                <a:latin typeface="Times New Roman" panose="02020603050405020304" pitchFamily="18" charset="0"/>
                <a:cs typeface="Times New Roman" panose="02020603050405020304" pitchFamily="18" charset="0"/>
              </a:rPr>
              <a:t> </a:t>
            </a:r>
            <a:r>
              <a:rPr lang="en-US" sz="4000" kern="1200" dirty="0" err="1">
                <a:solidFill>
                  <a:srgbClr val="FFFFFF"/>
                </a:solidFill>
                <a:latin typeface="Times New Roman" panose="02020603050405020304" pitchFamily="18" charset="0"/>
                <a:cs typeface="Times New Roman" panose="02020603050405020304" pitchFamily="18" charset="0"/>
              </a:rPr>
              <a:t>nhược</a:t>
            </a:r>
            <a:r>
              <a:rPr lang="en-US" sz="4000" kern="1200" dirty="0">
                <a:solidFill>
                  <a:srgbClr val="FFFFFF"/>
                </a:solidFill>
                <a:latin typeface="Times New Roman" panose="02020603050405020304" pitchFamily="18" charset="0"/>
                <a:cs typeface="Times New Roman" panose="02020603050405020304" pitchFamily="18" charset="0"/>
              </a:rPr>
              <a:t> </a:t>
            </a:r>
            <a:r>
              <a:rPr lang="en-US" sz="4000" kern="1200" dirty="0" err="1">
                <a:solidFill>
                  <a:srgbClr val="FFFFFF"/>
                </a:solidFill>
                <a:latin typeface="Times New Roman" panose="02020603050405020304" pitchFamily="18" charset="0"/>
                <a:cs typeface="Times New Roman" panose="02020603050405020304" pitchFamily="18" charset="0"/>
              </a:rPr>
              <a:t>điểm</a:t>
            </a:r>
            <a:br>
              <a:rPr lang="en-US" sz="4000" kern="1200" dirty="0">
                <a:solidFill>
                  <a:srgbClr val="FFFFFF"/>
                </a:solidFill>
                <a:latin typeface="Times New Roman" panose="02020603050405020304" pitchFamily="18" charset="0"/>
                <a:cs typeface="Times New Roman" panose="02020603050405020304" pitchFamily="18" charset="0"/>
              </a:rPr>
            </a:br>
            <a:endParaRPr lang="en-US" sz="4000" kern="12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2203A1-FCF6-4D06-9A7C-8324B5292C2C}"/>
              </a:ext>
            </a:extLst>
          </p:cNvPr>
          <p:cNvSpPr>
            <a:spLocks noGrp="1"/>
          </p:cNvSpPr>
          <p:nvPr>
            <p:ph idx="1"/>
          </p:nvPr>
        </p:nvSpPr>
        <p:spPr>
          <a:xfrm>
            <a:off x="4380855" y="1412489"/>
            <a:ext cx="3427283" cy="4363844"/>
          </a:xfrm>
        </p:spPr>
        <p:txBody>
          <a:bodyPr vert="horz" lIns="91440" tIns="45720" rIns="91440" bIns="45720" rtlCol="0">
            <a:normAutofit/>
          </a:bodyPr>
          <a:lstStyle/>
          <a:p>
            <a:pPr marL="0" indent="0">
              <a:buNone/>
            </a:pPr>
            <a:r>
              <a:rPr lang="en-US" sz="2000" dirty="0" err="1">
                <a:latin typeface="Times New Roman" panose="02020603050405020304" pitchFamily="18" charset="0"/>
                <a:cs typeface="Times New Roman" panose="02020603050405020304" pitchFamily="18" charset="0"/>
              </a:rPr>
              <a:t>Memoization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lập</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xuống</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memoization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58250F45-0FE3-49C7-8075-465CF8077C50}"/>
              </a:ext>
            </a:extLst>
          </p:cNvPr>
          <p:cNvSpPr txBox="1">
            <a:spLocks/>
          </p:cNvSpPr>
          <p:nvPr/>
        </p:nvSpPr>
        <p:spPr>
          <a:xfrm>
            <a:off x="8451604" y="1412489"/>
            <a:ext cx="3197701"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Tabulation</a:t>
            </a:r>
          </a:p>
          <a:p>
            <a:r>
              <a:rPr lang="en-US" sz="2000" dirty="0" err="1">
                <a:latin typeface="Times New Roman" panose="02020603050405020304" pitchFamily="18" charset="0"/>
                <a:cs typeface="Times New Roman" panose="02020603050405020304" pitchFamily="18" charset="0"/>
              </a:rPr>
              <a:t>Trở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kiện</a:t>
            </a:r>
            <a:r>
              <a:rPr lang="en-US" sz="2000" dirty="0">
                <a:latin typeface="Times New Roman" panose="02020603050405020304" pitchFamily="18" charset="0"/>
                <a:cs typeface="Times New Roman" panose="02020603050405020304" pitchFamily="18" charset="0"/>
              </a:rPr>
              <a:t> </a:t>
            </a:r>
          </a:p>
          <a:p>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dưới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lên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con</a:t>
            </a:r>
          </a:p>
          <a:p>
            <a:endParaRPr lang="en-US"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BB15423D-B925-48F3-9F69-CD2A72A40891}"/>
              </a:ext>
            </a:extLst>
          </p:cNvPr>
          <p:cNvSpPr>
            <a:spLocks noGrp="1"/>
          </p:cNvSpPr>
          <p:nvPr>
            <p:ph type="ftr" sz="quarter" idx="11"/>
          </p:nvPr>
        </p:nvSpPr>
        <p:spPr>
          <a:xfrm>
            <a:off x="8077200" y="6492875"/>
            <a:ext cx="4114800" cy="365125"/>
          </a:xfrm>
        </p:spPr>
        <p:txBody>
          <a:bodyPr/>
          <a:lstStyle/>
          <a:p>
            <a:r>
              <a:rPr lang="en-US"/>
              <a:t>https://www.geeksforgeeks.org/overlapping-subproblems-property-in-dynamic-programming-dp-1/</a:t>
            </a:r>
            <a:endParaRPr lang="en-US" dirty="0"/>
          </a:p>
        </p:txBody>
      </p:sp>
    </p:spTree>
    <p:extLst>
      <p:ext uri="{BB962C8B-B14F-4D97-AF65-F5344CB8AC3E}">
        <p14:creationId xmlns:p14="http://schemas.microsoft.com/office/powerpoint/2010/main" val="3985959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64FB48E-7916-408F-8701-39F306932B68}"/>
              </a:ext>
            </a:extLst>
          </p:cNvPr>
          <p:cNvSpPr>
            <a:spLocks noGrp="1"/>
          </p:cNvSpPr>
          <p:nvPr>
            <p:ph type="title"/>
          </p:nvPr>
        </p:nvSpPr>
        <p:spPr>
          <a:xfrm>
            <a:off x="1493085" y="764202"/>
            <a:ext cx="3582073" cy="4279709"/>
          </a:xfrm>
        </p:spPr>
        <p:txBody>
          <a:bodyPr anchor="ctr">
            <a:normAutofit/>
          </a:bodyPr>
          <a:lstStyle/>
          <a:p>
            <a:r>
              <a:rPr lang="en-US" sz="4800" dirty="0" err="1">
                <a:solidFill>
                  <a:schemeClr val="bg1"/>
                </a:solidFill>
                <a:latin typeface="Times New Roman" panose="02020603050405020304" pitchFamily="18" charset="0"/>
                <a:cs typeface="Times New Roman" panose="02020603050405020304" pitchFamily="18" charset="0"/>
              </a:rPr>
              <a:t>Ví</a:t>
            </a:r>
            <a:r>
              <a:rPr lang="en-US" sz="4800" dirty="0">
                <a:solidFill>
                  <a:schemeClr val="bg1"/>
                </a:solidFill>
                <a:latin typeface="Times New Roman" panose="02020603050405020304" pitchFamily="18" charset="0"/>
                <a:cs typeface="Times New Roman" panose="02020603050405020304" pitchFamily="18" charset="0"/>
              </a:rPr>
              <a:t> </a:t>
            </a:r>
            <a:r>
              <a:rPr lang="en-US" sz="4800" dirty="0" err="1">
                <a:solidFill>
                  <a:schemeClr val="bg1"/>
                </a:solidFill>
                <a:latin typeface="Times New Roman" panose="02020603050405020304" pitchFamily="18" charset="0"/>
                <a:cs typeface="Times New Roman" panose="02020603050405020304" pitchFamily="18" charset="0"/>
              </a:rPr>
              <a:t>dụ</a:t>
            </a:r>
            <a:endParaRPr lang="en-US" sz="4800" dirty="0">
              <a:solidFill>
                <a:schemeClr val="bg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652676C-8352-4152-9E87-2A1181885F3D}"/>
              </a:ext>
            </a:extLst>
          </p:cNvPr>
          <p:cNvSpPr>
            <a:spLocks noGrp="1"/>
          </p:cNvSpPr>
          <p:nvPr>
            <p:ph type="ftr" sz="quarter" idx="11"/>
          </p:nvPr>
        </p:nvSpPr>
        <p:spPr>
          <a:xfrm>
            <a:off x="7055897" y="405350"/>
            <a:ext cx="4776711" cy="365125"/>
          </a:xfrm>
        </p:spPr>
        <p:txBody>
          <a:bodyPr>
            <a:normAutofit/>
          </a:bodyPr>
          <a:lstStyle/>
          <a:p>
            <a:pPr algn="r">
              <a:lnSpc>
                <a:spcPct val="90000"/>
              </a:lnSpc>
              <a:spcAft>
                <a:spcPts val="600"/>
              </a:spcAft>
            </a:pPr>
            <a:r>
              <a:rPr lang="en-US" sz="900">
                <a:solidFill>
                  <a:schemeClr val="tx1">
                    <a:alpha val="80000"/>
                  </a:schemeClr>
                </a:solidFill>
              </a:rPr>
              <a:t>https://www.geeksforgeeks.org/overlapping-subproblems-property-in-dynamic-programming-dp-1/</a:t>
            </a:r>
          </a:p>
        </p:txBody>
      </p:sp>
      <p:sp>
        <p:nvSpPr>
          <p:cNvPr id="3" name="Content Placeholder 2">
            <a:extLst>
              <a:ext uri="{FF2B5EF4-FFF2-40B4-BE49-F238E27FC236}">
                <a16:creationId xmlns:a16="http://schemas.microsoft.com/office/drawing/2014/main" id="{27B5DEFE-47C1-423F-A504-A5B4DE5C2493}"/>
              </a:ext>
            </a:extLst>
          </p:cNvPr>
          <p:cNvSpPr>
            <a:spLocks noGrp="1"/>
          </p:cNvSpPr>
          <p:nvPr>
            <p:ph idx="1"/>
          </p:nvPr>
        </p:nvSpPr>
        <p:spPr>
          <a:xfrm>
            <a:off x="158235" y="2578291"/>
            <a:ext cx="5716988" cy="4279709"/>
          </a:xfrm>
        </p:spPr>
        <p:txBody>
          <a:bodyPr anchor="ctr">
            <a:normAutofit/>
          </a:bodyPr>
          <a:lstStyle/>
          <a:p>
            <a:pPr marL="0" indent="0">
              <a:buNone/>
            </a:pPr>
            <a:r>
              <a:rPr lang="en-US" sz="2400" dirty="0">
                <a:solidFill>
                  <a:schemeClr val="bg1"/>
                </a:solidFill>
                <a:latin typeface="Times New Roman" panose="02020603050405020304" pitchFamily="18" charset="0"/>
                <a:cs typeface="Times New Roman" panose="02020603050405020304" pitchFamily="18" charset="0"/>
              </a:rPr>
              <a:t>Cho </a:t>
            </a:r>
            <a:r>
              <a:rPr lang="en-US" sz="2400" dirty="0" err="1">
                <a:solidFill>
                  <a:schemeClr val="bg1"/>
                </a:solidFill>
                <a:latin typeface="Times New Roman" panose="02020603050405020304" pitchFamily="18" charset="0"/>
                <a:cs typeface="Times New Roman" panose="02020603050405020304" pitchFamily="18" charset="0"/>
              </a:rPr>
              <a:t>dãy</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số</a:t>
            </a:r>
            <a:r>
              <a:rPr lang="en-US" sz="2400" dirty="0">
                <a:solidFill>
                  <a:schemeClr val="bg1"/>
                </a:solidFill>
                <a:latin typeface="Times New Roman" panose="02020603050405020304" pitchFamily="18" charset="0"/>
                <a:cs typeface="Times New Roman" panose="02020603050405020304" pitchFamily="18" charset="0"/>
              </a:rPr>
              <a:t> 0,1,1,1,2,2,3,4,5,7,9,….</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4F0C9197-593B-4744-9ADD-F93A623A792C}"/>
              </a:ext>
            </a:extLst>
          </p:cNvPr>
          <p:cNvSpPr txBox="1">
            <a:spLocks/>
          </p:cNvSpPr>
          <p:nvPr/>
        </p:nvSpPr>
        <p:spPr>
          <a:xfrm>
            <a:off x="6296398" y="1093009"/>
            <a:ext cx="3582073" cy="4279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800" dirty="0"/>
          </a:p>
        </p:txBody>
      </p:sp>
      <p:sp>
        <p:nvSpPr>
          <p:cNvPr id="12" name="Title 1">
            <a:extLst>
              <a:ext uri="{FF2B5EF4-FFF2-40B4-BE49-F238E27FC236}">
                <a16:creationId xmlns:a16="http://schemas.microsoft.com/office/drawing/2014/main" id="{67A88F1C-D275-4CA7-A80B-FEC968C7EA45}"/>
              </a:ext>
            </a:extLst>
          </p:cNvPr>
          <p:cNvSpPr txBox="1">
            <a:spLocks/>
          </p:cNvSpPr>
          <p:nvPr/>
        </p:nvSpPr>
        <p:spPr>
          <a:xfrm>
            <a:off x="6407420" y="1093009"/>
            <a:ext cx="4692291" cy="63746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f(k)=f(k-2)+f(k-3)</a:t>
            </a:r>
          </a:p>
        </p:txBody>
      </p:sp>
      <p:sp>
        <p:nvSpPr>
          <p:cNvPr id="16" name="TextBox 15">
            <a:extLst>
              <a:ext uri="{FF2B5EF4-FFF2-40B4-BE49-F238E27FC236}">
                <a16:creationId xmlns:a16="http://schemas.microsoft.com/office/drawing/2014/main" id="{AD8B2C37-C3A1-40A7-8669-E6ADA6254C7D}"/>
              </a:ext>
            </a:extLst>
          </p:cNvPr>
          <p:cNvSpPr txBox="1"/>
          <p:nvPr/>
        </p:nvSpPr>
        <p:spPr>
          <a:xfrm>
            <a:off x="5252634" y="1998335"/>
            <a:ext cx="6096000" cy="41170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90000"/>
              </a:lnSpc>
              <a:spcBef>
                <a:spcPts val="1000"/>
              </a:spcBef>
            </a:pPr>
            <a:r>
              <a:rPr lang="en-US" sz="1800" dirty="0">
                <a:latin typeface="Times New Roman" panose="02020603050405020304" pitchFamily="18" charset="0"/>
                <a:cs typeface="Times New Roman" panose="02020603050405020304" pitchFamily="18" charset="0"/>
              </a:rPr>
              <a:t>memo={}</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def help(n):</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if n in memo :</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return memo[n]</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if n == 0:</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return 0</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if n&lt;=2:</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return 1</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result = help(n-2) + help(n-3)</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memo[n]=result</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return result</a:t>
            </a:r>
          </a:p>
        </p:txBody>
      </p:sp>
    </p:spTree>
    <p:extLst>
      <p:ext uri="{BB962C8B-B14F-4D97-AF65-F5344CB8AC3E}">
        <p14:creationId xmlns:p14="http://schemas.microsoft.com/office/powerpoint/2010/main" val="1214430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48EBCE5-31F6-49C4-BEAA-8AA9E533E21E}"/>
              </a:ext>
            </a:extLst>
          </p:cNvPr>
          <p:cNvSpPr>
            <a:spLocks noGrp="1"/>
          </p:cNvSpPr>
          <p:nvPr>
            <p:ph type="ftr" sz="quarter" idx="11"/>
          </p:nvPr>
        </p:nvSpPr>
        <p:spPr/>
        <p:txBody>
          <a:bodyPr/>
          <a:lstStyle/>
          <a:p>
            <a:r>
              <a:rPr lang="en-US"/>
              <a:t>https://www.geeksforgeeks.org/overlapping-subproblems-property-in-dynamic-programming-dp-1/</a:t>
            </a:r>
          </a:p>
        </p:txBody>
      </p:sp>
      <p:sp>
        <p:nvSpPr>
          <p:cNvPr id="8" name="Oval 7">
            <a:extLst>
              <a:ext uri="{FF2B5EF4-FFF2-40B4-BE49-F238E27FC236}">
                <a16:creationId xmlns:a16="http://schemas.microsoft.com/office/drawing/2014/main" id="{49DFE44D-C634-464D-8A55-77C21E982F7C}"/>
              </a:ext>
            </a:extLst>
          </p:cNvPr>
          <p:cNvSpPr/>
          <p:nvPr/>
        </p:nvSpPr>
        <p:spPr>
          <a:xfrm>
            <a:off x="5455920" y="4417692"/>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Oval 9">
            <a:extLst>
              <a:ext uri="{FF2B5EF4-FFF2-40B4-BE49-F238E27FC236}">
                <a16:creationId xmlns:a16="http://schemas.microsoft.com/office/drawing/2014/main" id="{1D8E5B18-BC0C-4CC8-8543-AD2F1D06FF38}"/>
              </a:ext>
            </a:extLst>
          </p:cNvPr>
          <p:cNvSpPr/>
          <p:nvPr/>
        </p:nvSpPr>
        <p:spPr>
          <a:xfrm>
            <a:off x="2636084" y="2881629"/>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1" name="Oval 10">
            <a:extLst>
              <a:ext uri="{FF2B5EF4-FFF2-40B4-BE49-F238E27FC236}">
                <a16:creationId xmlns:a16="http://schemas.microsoft.com/office/drawing/2014/main" id="{ACD19EE8-DAA5-4B53-97F8-6DED489E877A}"/>
              </a:ext>
            </a:extLst>
          </p:cNvPr>
          <p:cNvSpPr/>
          <p:nvPr/>
        </p:nvSpPr>
        <p:spPr>
          <a:xfrm>
            <a:off x="7042187" y="2881629"/>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2" name="Oval 11">
            <a:extLst>
              <a:ext uri="{FF2B5EF4-FFF2-40B4-BE49-F238E27FC236}">
                <a16:creationId xmlns:a16="http://schemas.microsoft.com/office/drawing/2014/main" id="{85E10C9B-A057-492C-BDF8-5651A50824FE}"/>
              </a:ext>
            </a:extLst>
          </p:cNvPr>
          <p:cNvSpPr/>
          <p:nvPr/>
        </p:nvSpPr>
        <p:spPr>
          <a:xfrm>
            <a:off x="8690720" y="4417692"/>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3" name="Oval 12">
            <a:extLst>
              <a:ext uri="{FF2B5EF4-FFF2-40B4-BE49-F238E27FC236}">
                <a16:creationId xmlns:a16="http://schemas.microsoft.com/office/drawing/2014/main" id="{CB4D56CF-5AEA-4400-A861-58D3A502C712}"/>
              </a:ext>
            </a:extLst>
          </p:cNvPr>
          <p:cNvSpPr/>
          <p:nvPr/>
        </p:nvSpPr>
        <p:spPr>
          <a:xfrm>
            <a:off x="4891387" y="1253895"/>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5" name="Straight Connector 14">
            <a:extLst>
              <a:ext uri="{FF2B5EF4-FFF2-40B4-BE49-F238E27FC236}">
                <a16:creationId xmlns:a16="http://schemas.microsoft.com/office/drawing/2014/main" id="{08996AEA-0D63-49AB-B197-FD7A7F042D19}"/>
              </a:ext>
            </a:extLst>
          </p:cNvPr>
          <p:cNvCxnSpPr>
            <a:stCxn id="10" idx="7"/>
            <a:endCxn id="13" idx="2"/>
          </p:cNvCxnSpPr>
          <p:nvPr/>
        </p:nvCxnSpPr>
        <p:spPr>
          <a:xfrm flipV="1">
            <a:off x="3728769" y="1893975"/>
            <a:ext cx="1162618" cy="1175129"/>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67CC223-832A-4259-91BC-4E571D8E1820}"/>
              </a:ext>
            </a:extLst>
          </p:cNvPr>
          <p:cNvCxnSpPr>
            <a:stCxn id="11" idx="1"/>
            <a:endCxn id="13" idx="6"/>
          </p:cNvCxnSpPr>
          <p:nvPr/>
        </p:nvCxnSpPr>
        <p:spPr>
          <a:xfrm flipH="1" flipV="1">
            <a:off x="6171547" y="1893975"/>
            <a:ext cx="1058115" cy="1175129"/>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39509B35-8946-4D22-91DF-EEFCCF7675F6}"/>
              </a:ext>
            </a:extLst>
          </p:cNvPr>
          <p:cNvCxnSpPr>
            <a:stCxn id="8" idx="0"/>
            <a:endCxn id="11" idx="2"/>
          </p:cNvCxnSpPr>
          <p:nvPr/>
        </p:nvCxnSpPr>
        <p:spPr>
          <a:xfrm flipV="1">
            <a:off x="6096000" y="3521709"/>
            <a:ext cx="946187" cy="895983"/>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4E323E8C-08F2-47F1-AC92-D6ECF9C5D7F1}"/>
              </a:ext>
            </a:extLst>
          </p:cNvPr>
          <p:cNvCxnSpPr>
            <a:stCxn id="12" idx="0"/>
            <a:endCxn id="11" idx="6"/>
          </p:cNvCxnSpPr>
          <p:nvPr/>
        </p:nvCxnSpPr>
        <p:spPr>
          <a:xfrm flipH="1" flipV="1">
            <a:off x="8322347" y="3521709"/>
            <a:ext cx="1008453" cy="8959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616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764FB48E-7916-408F-8701-39F306932B68}"/>
              </a:ext>
            </a:extLst>
          </p:cNvPr>
          <p:cNvSpPr>
            <a:spLocks noGrp="1"/>
          </p:cNvSpPr>
          <p:nvPr>
            <p:ph type="title"/>
          </p:nvPr>
        </p:nvSpPr>
        <p:spPr>
          <a:xfrm>
            <a:off x="1471987" y="779697"/>
            <a:ext cx="3582073" cy="4279709"/>
          </a:xfrm>
        </p:spPr>
        <p:txBody>
          <a:bodyPr anchor="ctr">
            <a:normAutofit/>
          </a:bodyPr>
          <a:lstStyle/>
          <a:p>
            <a:r>
              <a:rPr lang="en-US" sz="4800" dirty="0" err="1">
                <a:solidFill>
                  <a:schemeClr val="bg1"/>
                </a:solidFill>
                <a:latin typeface="Times New Roman" panose="02020603050405020304" pitchFamily="18" charset="0"/>
                <a:cs typeface="Times New Roman" panose="02020603050405020304" pitchFamily="18" charset="0"/>
              </a:rPr>
              <a:t>Ví</a:t>
            </a:r>
            <a:r>
              <a:rPr lang="en-US" sz="4800" dirty="0">
                <a:solidFill>
                  <a:schemeClr val="bg1"/>
                </a:solidFill>
                <a:latin typeface="Times New Roman" panose="02020603050405020304" pitchFamily="18" charset="0"/>
                <a:cs typeface="Times New Roman" panose="02020603050405020304" pitchFamily="18" charset="0"/>
              </a:rPr>
              <a:t> </a:t>
            </a:r>
            <a:r>
              <a:rPr lang="en-US" sz="4800" dirty="0" err="1">
                <a:solidFill>
                  <a:schemeClr val="bg1"/>
                </a:solidFill>
                <a:latin typeface="Times New Roman" panose="02020603050405020304" pitchFamily="18" charset="0"/>
                <a:cs typeface="Times New Roman" panose="02020603050405020304" pitchFamily="18" charset="0"/>
              </a:rPr>
              <a:t>dụ</a:t>
            </a:r>
            <a:endParaRPr lang="en-US" sz="4800" dirty="0">
              <a:solidFill>
                <a:schemeClr val="bg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652676C-8352-4152-9E87-2A1181885F3D}"/>
              </a:ext>
            </a:extLst>
          </p:cNvPr>
          <p:cNvSpPr>
            <a:spLocks noGrp="1"/>
          </p:cNvSpPr>
          <p:nvPr>
            <p:ph type="ftr" sz="quarter" idx="11"/>
          </p:nvPr>
        </p:nvSpPr>
        <p:spPr>
          <a:xfrm>
            <a:off x="7055897" y="405350"/>
            <a:ext cx="4776711" cy="365125"/>
          </a:xfrm>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prstClr val="black">
                    <a:alpha val="80000"/>
                  </a:prstClr>
                </a:solidFill>
                <a:effectLst/>
                <a:uLnTx/>
                <a:uFillTx/>
                <a:latin typeface="Calibri" panose="020F0502020204030204"/>
                <a:ea typeface="+mn-ea"/>
                <a:cs typeface="+mn-cs"/>
              </a:rPr>
              <a:t>https://www.geeksforgeeks.org/overlapping-subproblems-property-in-dynamic-programming-dp-1/</a:t>
            </a:r>
          </a:p>
        </p:txBody>
      </p:sp>
      <p:sp>
        <p:nvSpPr>
          <p:cNvPr id="3" name="Content Placeholder 2">
            <a:extLst>
              <a:ext uri="{FF2B5EF4-FFF2-40B4-BE49-F238E27FC236}">
                <a16:creationId xmlns:a16="http://schemas.microsoft.com/office/drawing/2014/main" id="{27B5DEFE-47C1-423F-A504-A5B4DE5C2493}"/>
              </a:ext>
            </a:extLst>
          </p:cNvPr>
          <p:cNvSpPr>
            <a:spLocks noGrp="1"/>
          </p:cNvSpPr>
          <p:nvPr>
            <p:ph idx="1"/>
          </p:nvPr>
        </p:nvSpPr>
        <p:spPr>
          <a:xfrm>
            <a:off x="158235" y="2578291"/>
            <a:ext cx="5716988" cy="4279709"/>
          </a:xfrm>
        </p:spPr>
        <p:txBody>
          <a:bodyPr anchor="ctr">
            <a:normAutofit/>
          </a:bodyPr>
          <a:lstStyle/>
          <a:p>
            <a:pPr marL="0" indent="0">
              <a:buNone/>
            </a:pPr>
            <a:r>
              <a:rPr lang="en-US" sz="2400" dirty="0">
                <a:solidFill>
                  <a:schemeClr val="bg1"/>
                </a:solidFill>
                <a:latin typeface="Times New Roman" panose="02020603050405020304" pitchFamily="18" charset="0"/>
                <a:cs typeface="Times New Roman" panose="02020603050405020304" pitchFamily="18" charset="0"/>
              </a:rPr>
              <a:t>Cho </a:t>
            </a:r>
            <a:r>
              <a:rPr lang="en-US" sz="2400" dirty="0" err="1">
                <a:solidFill>
                  <a:schemeClr val="bg1"/>
                </a:solidFill>
                <a:latin typeface="Times New Roman" panose="02020603050405020304" pitchFamily="18" charset="0"/>
                <a:cs typeface="Times New Roman" panose="02020603050405020304" pitchFamily="18" charset="0"/>
              </a:rPr>
              <a:t>dãy</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số</a:t>
            </a:r>
            <a:r>
              <a:rPr lang="en-US" sz="2400" dirty="0">
                <a:solidFill>
                  <a:schemeClr val="bg1"/>
                </a:solidFill>
                <a:latin typeface="Times New Roman" panose="02020603050405020304" pitchFamily="18" charset="0"/>
                <a:cs typeface="Times New Roman" panose="02020603050405020304" pitchFamily="18" charset="0"/>
              </a:rPr>
              <a:t> 0,1,1,1,2,2,3,4,5,7,9,….</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4F0C9197-593B-4744-9ADD-F93A623A792C}"/>
              </a:ext>
            </a:extLst>
          </p:cNvPr>
          <p:cNvSpPr txBox="1">
            <a:spLocks/>
          </p:cNvSpPr>
          <p:nvPr/>
        </p:nvSpPr>
        <p:spPr>
          <a:xfrm>
            <a:off x="6296398" y="1093009"/>
            <a:ext cx="3582073" cy="4279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12" name="Title 1">
            <a:extLst>
              <a:ext uri="{FF2B5EF4-FFF2-40B4-BE49-F238E27FC236}">
                <a16:creationId xmlns:a16="http://schemas.microsoft.com/office/drawing/2014/main" id="{67A88F1C-D275-4CA7-A80B-FEC968C7EA45}"/>
              </a:ext>
            </a:extLst>
          </p:cNvPr>
          <p:cNvSpPr txBox="1">
            <a:spLocks/>
          </p:cNvSpPr>
          <p:nvPr/>
        </p:nvSpPr>
        <p:spPr>
          <a:xfrm>
            <a:off x="6276884" y="1093009"/>
            <a:ext cx="4692291" cy="63746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f(k)=f(k-2)+f(k-3)</a:t>
            </a:r>
          </a:p>
        </p:txBody>
      </p:sp>
      <p:sp>
        <p:nvSpPr>
          <p:cNvPr id="16" name="TextBox 15">
            <a:extLst>
              <a:ext uri="{FF2B5EF4-FFF2-40B4-BE49-F238E27FC236}">
                <a16:creationId xmlns:a16="http://schemas.microsoft.com/office/drawing/2014/main" id="{AD8B2C37-C3A1-40A7-8669-E6ADA6254C7D}"/>
              </a:ext>
            </a:extLst>
          </p:cNvPr>
          <p:cNvSpPr txBox="1"/>
          <p:nvPr/>
        </p:nvSpPr>
        <p:spPr>
          <a:xfrm>
            <a:off x="5252634" y="1998335"/>
            <a:ext cx="6096000" cy="29844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90000"/>
              </a:lnSpc>
              <a:spcBef>
                <a:spcPts val="1000"/>
              </a:spcBef>
            </a:pPr>
            <a:r>
              <a:rPr lang="en-US" sz="1800" dirty="0">
                <a:latin typeface="Times New Roman" panose="02020603050405020304" pitchFamily="18" charset="0"/>
                <a:cs typeface="Times New Roman" panose="02020603050405020304" pitchFamily="18" charset="0"/>
              </a:rPr>
              <a:t>def help(n):</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mem={}</a:t>
            </a:r>
          </a:p>
          <a:p>
            <a:pPr>
              <a:lnSpc>
                <a:spcPct val="90000"/>
              </a:lnSpc>
              <a:spcBef>
                <a:spcPts val="1000"/>
              </a:spcBef>
            </a:pPr>
            <a:r>
              <a:rPr lang="en-US" dirty="0">
                <a:latin typeface="Times New Roman" panose="02020603050405020304" pitchFamily="18" charset="0"/>
                <a:cs typeface="Times New Roman" panose="02020603050405020304" pitchFamily="18" charset="0"/>
              </a:rPr>
              <a:t>	mem[0]=0</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mem[1]=1</a:t>
            </a:r>
          </a:p>
          <a:p>
            <a:pPr>
              <a:lnSpc>
                <a:spcPct val="90000"/>
              </a:lnSpc>
              <a:spcBef>
                <a:spcPts val="1000"/>
              </a:spcBef>
            </a:pPr>
            <a:r>
              <a:rPr lang="en-US" dirty="0">
                <a:latin typeface="Times New Roman" panose="02020603050405020304" pitchFamily="18" charset="0"/>
                <a:cs typeface="Times New Roman" panose="02020603050405020304" pitchFamily="18" charset="0"/>
              </a:rPr>
              <a:t>	mem[2]=1</a:t>
            </a:r>
            <a:endParaRPr lang="en-US" sz="1800" dirty="0">
              <a:latin typeface="Times New Roman" panose="02020603050405020304" pitchFamily="18" charset="0"/>
              <a:cs typeface="Times New Roman" panose="02020603050405020304" pitchFamily="18" charset="0"/>
            </a:endParaRPr>
          </a:p>
          <a:p>
            <a:pPr>
              <a:lnSpc>
                <a:spcPct val="90000"/>
              </a:lnSpc>
              <a:spcBef>
                <a:spcPts val="1000"/>
              </a:spcBef>
            </a:pPr>
            <a:r>
              <a:rPr lang="en-US" dirty="0">
                <a:latin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in range (3,n+1):</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mem[</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]=mem[i-3]+mem[i-2]</a:t>
            </a:r>
          </a:p>
          <a:p>
            <a:pPr>
              <a:lnSpc>
                <a:spcPct val="90000"/>
              </a:lnSpc>
              <a:spcBef>
                <a:spcPts val="1000"/>
              </a:spcBef>
            </a:pPr>
            <a:r>
              <a:rPr lang="en-US" dirty="0">
                <a:latin typeface="Times New Roman" panose="02020603050405020304" pitchFamily="18" charset="0"/>
                <a:cs typeface="Times New Roman" panose="02020603050405020304" pitchFamily="18" charset="0"/>
              </a:rPr>
              <a:t>	return mem[n]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278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9547682-036E-498C-B3DE-EEA30FF46D59}"/>
              </a:ext>
            </a:extLst>
          </p:cNvPr>
          <p:cNvSpPr>
            <a:spLocks noGrp="1"/>
          </p:cNvSpPr>
          <p:nvPr>
            <p:ph type="ftr" sz="quarter" idx="11"/>
          </p:nvPr>
        </p:nvSpPr>
        <p:spPr/>
        <p:txBody>
          <a:bodyPr/>
          <a:lstStyle/>
          <a:p>
            <a:r>
              <a:rPr lang="en-US"/>
              <a:t>https://www.geeksforgeeks.org/overlapping-subproblems-property-in-dynamic-programming-dp-1/</a:t>
            </a:r>
          </a:p>
        </p:txBody>
      </p:sp>
      <p:sp>
        <p:nvSpPr>
          <p:cNvPr id="5" name="Oval 4">
            <a:extLst>
              <a:ext uri="{FF2B5EF4-FFF2-40B4-BE49-F238E27FC236}">
                <a16:creationId xmlns:a16="http://schemas.microsoft.com/office/drawing/2014/main" id="{68BE5AA9-87E6-41A8-B474-CB65E0EFF2FD}"/>
              </a:ext>
            </a:extLst>
          </p:cNvPr>
          <p:cNvSpPr/>
          <p:nvPr/>
        </p:nvSpPr>
        <p:spPr>
          <a:xfrm>
            <a:off x="820130" y="2710088"/>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6" name="Oval 5">
            <a:extLst>
              <a:ext uri="{FF2B5EF4-FFF2-40B4-BE49-F238E27FC236}">
                <a16:creationId xmlns:a16="http://schemas.microsoft.com/office/drawing/2014/main" id="{EB9A8E62-D00F-4925-8005-532CEE07A159}"/>
              </a:ext>
            </a:extLst>
          </p:cNvPr>
          <p:cNvSpPr/>
          <p:nvPr/>
        </p:nvSpPr>
        <p:spPr>
          <a:xfrm>
            <a:off x="2578608" y="2710088"/>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7" name="Oval 6">
            <a:extLst>
              <a:ext uri="{FF2B5EF4-FFF2-40B4-BE49-F238E27FC236}">
                <a16:creationId xmlns:a16="http://schemas.microsoft.com/office/drawing/2014/main" id="{A548D479-0C7D-46DE-8AF9-38ECC383F2CA}"/>
              </a:ext>
            </a:extLst>
          </p:cNvPr>
          <p:cNvSpPr/>
          <p:nvPr/>
        </p:nvSpPr>
        <p:spPr>
          <a:xfrm>
            <a:off x="4337086" y="2710088"/>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Oval 7">
            <a:extLst>
              <a:ext uri="{FF2B5EF4-FFF2-40B4-BE49-F238E27FC236}">
                <a16:creationId xmlns:a16="http://schemas.microsoft.com/office/drawing/2014/main" id="{C09F75E5-4946-4D65-9E58-DA5C1504F460}"/>
              </a:ext>
            </a:extLst>
          </p:cNvPr>
          <p:cNvSpPr/>
          <p:nvPr/>
        </p:nvSpPr>
        <p:spPr>
          <a:xfrm>
            <a:off x="6095564" y="2710088"/>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9" name="Oval 8">
            <a:extLst>
              <a:ext uri="{FF2B5EF4-FFF2-40B4-BE49-F238E27FC236}">
                <a16:creationId xmlns:a16="http://schemas.microsoft.com/office/drawing/2014/main" id="{8BB7AFEF-BE93-40AB-B950-10BFF9678475}"/>
              </a:ext>
            </a:extLst>
          </p:cNvPr>
          <p:cNvSpPr/>
          <p:nvPr/>
        </p:nvSpPr>
        <p:spPr>
          <a:xfrm>
            <a:off x="9612520" y="2788920"/>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0" name="Oval 9">
            <a:extLst>
              <a:ext uri="{FF2B5EF4-FFF2-40B4-BE49-F238E27FC236}">
                <a16:creationId xmlns:a16="http://schemas.microsoft.com/office/drawing/2014/main" id="{141E0623-6482-40B2-8E1D-025D8FE00AD5}"/>
              </a:ext>
            </a:extLst>
          </p:cNvPr>
          <p:cNvSpPr/>
          <p:nvPr/>
        </p:nvSpPr>
        <p:spPr>
          <a:xfrm>
            <a:off x="7854042" y="2710088"/>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16" name="Connector: Curved 15">
            <a:extLst>
              <a:ext uri="{FF2B5EF4-FFF2-40B4-BE49-F238E27FC236}">
                <a16:creationId xmlns:a16="http://schemas.microsoft.com/office/drawing/2014/main" id="{C364D898-0EF3-4764-8538-A1B6D0A02D3D}"/>
              </a:ext>
            </a:extLst>
          </p:cNvPr>
          <p:cNvCxnSpPr>
            <a:stCxn id="5" idx="0"/>
            <a:endCxn id="8" idx="0"/>
          </p:cNvCxnSpPr>
          <p:nvPr/>
        </p:nvCxnSpPr>
        <p:spPr>
          <a:xfrm rot="5400000" flipH="1" flipV="1">
            <a:off x="4097927" y="72371"/>
            <a:ext cx="12700" cy="5275434"/>
          </a:xfrm>
          <a:prstGeom prst="curvedConnector3">
            <a:avLst>
              <a:gd name="adj1" fmla="val 18000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Connector: Curved 17">
            <a:extLst>
              <a:ext uri="{FF2B5EF4-FFF2-40B4-BE49-F238E27FC236}">
                <a16:creationId xmlns:a16="http://schemas.microsoft.com/office/drawing/2014/main" id="{CDDB9EF8-1BFE-4453-BE95-462C5613FEAA}"/>
              </a:ext>
            </a:extLst>
          </p:cNvPr>
          <p:cNvCxnSpPr>
            <a:stCxn id="6" idx="0"/>
            <a:endCxn id="8" idx="0"/>
          </p:cNvCxnSpPr>
          <p:nvPr/>
        </p:nvCxnSpPr>
        <p:spPr>
          <a:xfrm rot="5400000" flipH="1" flipV="1">
            <a:off x="4977166" y="951610"/>
            <a:ext cx="12700" cy="3516956"/>
          </a:xfrm>
          <a:prstGeom prst="curvedConnector3">
            <a:avLst>
              <a:gd name="adj1" fmla="val 5228575"/>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1" name="Connector: Curved 20">
            <a:extLst>
              <a:ext uri="{FF2B5EF4-FFF2-40B4-BE49-F238E27FC236}">
                <a16:creationId xmlns:a16="http://schemas.microsoft.com/office/drawing/2014/main" id="{CFC7E39C-E0DD-4654-B866-5EE7BCCF5CE7}"/>
              </a:ext>
            </a:extLst>
          </p:cNvPr>
          <p:cNvCxnSpPr>
            <a:stCxn id="6" idx="0"/>
            <a:endCxn id="10" idx="0"/>
          </p:cNvCxnSpPr>
          <p:nvPr/>
        </p:nvCxnSpPr>
        <p:spPr>
          <a:xfrm rot="5400000" flipH="1" flipV="1">
            <a:off x="5856405" y="72371"/>
            <a:ext cx="12700" cy="5275434"/>
          </a:xfrm>
          <a:prstGeom prst="curvedConnector3">
            <a:avLst>
              <a:gd name="adj1" fmla="val 8862858"/>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4" name="Connector: Curved 23">
            <a:extLst>
              <a:ext uri="{FF2B5EF4-FFF2-40B4-BE49-F238E27FC236}">
                <a16:creationId xmlns:a16="http://schemas.microsoft.com/office/drawing/2014/main" id="{A87E8CBF-FDFE-46FD-BBA4-3CECCDA55ED7}"/>
              </a:ext>
            </a:extLst>
          </p:cNvPr>
          <p:cNvCxnSpPr>
            <a:stCxn id="7" idx="0"/>
            <a:endCxn id="10" idx="0"/>
          </p:cNvCxnSpPr>
          <p:nvPr/>
        </p:nvCxnSpPr>
        <p:spPr>
          <a:xfrm rot="5400000" flipH="1" flipV="1">
            <a:off x="6735644" y="951610"/>
            <a:ext cx="12700" cy="3516956"/>
          </a:xfrm>
          <a:prstGeom prst="curvedConnector3">
            <a:avLst>
              <a:gd name="adj1" fmla="val 5571425"/>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7" name="Connector: Curved 26">
            <a:extLst>
              <a:ext uri="{FF2B5EF4-FFF2-40B4-BE49-F238E27FC236}">
                <a16:creationId xmlns:a16="http://schemas.microsoft.com/office/drawing/2014/main" id="{03269F5D-A52C-41A3-A1DC-1852E9A591D0}"/>
              </a:ext>
            </a:extLst>
          </p:cNvPr>
          <p:cNvCxnSpPr>
            <a:stCxn id="8" idx="0"/>
            <a:endCxn id="9" idx="0"/>
          </p:cNvCxnSpPr>
          <p:nvPr/>
        </p:nvCxnSpPr>
        <p:spPr>
          <a:xfrm rot="16200000" flipH="1">
            <a:off x="8454706" y="991026"/>
            <a:ext cx="78832" cy="3516956"/>
          </a:xfrm>
          <a:prstGeom prst="curvedConnector3">
            <a:avLst>
              <a:gd name="adj1" fmla="val -143887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0" name="Connector: Curved 29">
            <a:extLst>
              <a:ext uri="{FF2B5EF4-FFF2-40B4-BE49-F238E27FC236}">
                <a16:creationId xmlns:a16="http://schemas.microsoft.com/office/drawing/2014/main" id="{466E9C58-065B-4BA2-88B1-06A287B3D0C3}"/>
              </a:ext>
            </a:extLst>
          </p:cNvPr>
          <p:cNvCxnSpPr>
            <a:stCxn id="7" idx="0"/>
            <a:endCxn id="9" idx="0"/>
          </p:cNvCxnSpPr>
          <p:nvPr/>
        </p:nvCxnSpPr>
        <p:spPr>
          <a:xfrm rot="16200000" flipH="1">
            <a:off x="7575467" y="111787"/>
            <a:ext cx="78832" cy="5275434"/>
          </a:xfrm>
          <a:prstGeom prst="curvedConnector3">
            <a:avLst>
              <a:gd name="adj1" fmla="val -217902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ABC86718-3C56-4CBF-AD23-55F6F5073BE8}"/>
              </a:ext>
            </a:extLst>
          </p:cNvPr>
          <p:cNvSpPr txBox="1"/>
          <p:nvPr/>
        </p:nvSpPr>
        <p:spPr>
          <a:xfrm>
            <a:off x="1045029" y="4493624"/>
            <a:ext cx="696686" cy="369332"/>
          </a:xfrm>
          <a:prstGeom prst="rect">
            <a:avLst/>
          </a:prstGeom>
          <a:noFill/>
        </p:spPr>
        <p:txBody>
          <a:bodyPr wrap="square" rtlCol="0">
            <a:spAutoFit/>
          </a:bodyPr>
          <a:lstStyle/>
          <a:p>
            <a:pPr algn="ctr"/>
            <a:r>
              <a:rPr lang="en-US" dirty="0"/>
              <a:t>0</a:t>
            </a:r>
          </a:p>
        </p:txBody>
      </p:sp>
      <p:sp>
        <p:nvSpPr>
          <p:cNvPr id="17" name="TextBox 16">
            <a:extLst>
              <a:ext uri="{FF2B5EF4-FFF2-40B4-BE49-F238E27FC236}">
                <a16:creationId xmlns:a16="http://schemas.microsoft.com/office/drawing/2014/main" id="{E23E5B7B-8A57-46B5-B0BD-9F49212A3F41}"/>
              </a:ext>
            </a:extLst>
          </p:cNvPr>
          <p:cNvSpPr txBox="1"/>
          <p:nvPr/>
        </p:nvSpPr>
        <p:spPr>
          <a:xfrm>
            <a:off x="2876695" y="4493624"/>
            <a:ext cx="696686" cy="369332"/>
          </a:xfrm>
          <a:prstGeom prst="rect">
            <a:avLst/>
          </a:prstGeom>
          <a:noFill/>
        </p:spPr>
        <p:txBody>
          <a:bodyPr wrap="square" rtlCol="0">
            <a:spAutoFit/>
          </a:bodyPr>
          <a:lstStyle/>
          <a:p>
            <a:pPr algn="ctr"/>
            <a:r>
              <a:rPr lang="en-US" dirty="0"/>
              <a:t>1</a:t>
            </a:r>
          </a:p>
        </p:txBody>
      </p:sp>
      <p:sp>
        <p:nvSpPr>
          <p:cNvPr id="19" name="TextBox 18">
            <a:extLst>
              <a:ext uri="{FF2B5EF4-FFF2-40B4-BE49-F238E27FC236}">
                <a16:creationId xmlns:a16="http://schemas.microsoft.com/office/drawing/2014/main" id="{CFE0E9A8-6654-4A20-B369-7C67E2692E43}"/>
              </a:ext>
            </a:extLst>
          </p:cNvPr>
          <p:cNvSpPr txBox="1"/>
          <p:nvPr/>
        </p:nvSpPr>
        <p:spPr>
          <a:xfrm>
            <a:off x="4635173" y="4493624"/>
            <a:ext cx="696686" cy="369332"/>
          </a:xfrm>
          <a:prstGeom prst="rect">
            <a:avLst/>
          </a:prstGeom>
          <a:noFill/>
        </p:spPr>
        <p:txBody>
          <a:bodyPr wrap="square" rtlCol="0">
            <a:spAutoFit/>
          </a:bodyPr>
          <a:lstStyle/>
          <a:p>
            <a:pPr algn="ctr"/>
            <a:r>
              <a:rPr lang="en-US" dirty="0"/>
              <a:t>1</a:t>
            </a:r>
          </a:p>
        </p:txBody>
      </p:sp>
      <p:sp>
        <p:nvSpPr>
          <p:cNvPr id="20" name="TextBox 19">
            <a:extLst>
              <a:ext uri="{FF2B5EF4-FFF2-40B4-BE49-F238E27FC236}">
                <a16:creationId xmlns:a16="http://schemas.microsoft.com/office/drawing/2014/main" id="{9EDF7402-53A6-4220-AB8E-2FF100A77957}"/>
              </a:ext>
            </a:extLst>
          </p:cNvPr>
          <p:cNvSpPr txBox="1"/>
          <p:nvPr/>
        </p:nvSpPr>
        <p:spPr>
          <a:xfrm>
            <a:off x="6387301" y="4493624"/>
            <a:ext cx="696686" cy="369332"/>
          </a:xfrm>
          <a:prstGeom prst="rect">
            <a:avLst/>
          </a:prstGeom>
          <a:noFill/>
        </p:spPr>
        <p:txBody>
          <a:bodyPr wrap="square" rtlCol="0">
            <a:spAutoFit/>
          </a:bodyPr>
          <a:lstStyle/>
          <a:p>
            <a:pPr algn="ctr"/>
            <a:r>
              <a:rPr lang="en-US" dirty="0"/>
              <a:t>1</a:t>
            </a:r>
          </a:p>
        </p:txBody>
      </p:sp>
      <p:sp>
        <p:nvSpPr>
          <p:cNvPr id="22" name="TextBox 21">
            <a:extLst>
              <a:ext uri="{FF2B5EF4-FFF2-40B4-BE49-F238E27FC236}">
                <a16:creationId xmlns:a16="http://schemas.microsoft.com/office/drawing/2014/main" id="{A22A2AA9-2D21-4016-9FD4-B1BE2284D482}"/>
              </a:ext>
            </a:extLst>
          </p:cNvPr>
          <p:cNvSpPr txBox="1"/>
          <p:nvPr/>
        </p:nvSpPr>
        <p:spPr>
          <a:xfrm>
            <a:off x="8145779" y="4493624"/>
            <a:ext cx="696686" cy="369332"/>
          </a:xfrm>
          <a:prstGeom prst="rect">
            <a:avLst/>
          </a:prstGeom>
          <a:noFill/>
        </p:spPr>
        <p:txBody>
          <a:bodyPr wrap="square" rtlCol="0">
            <a:spAutoFit/>
          </a:bodyPr>
          <a:lstStyle/>
          <a:p>
            <a:pPr algn="ctr"/>
            <a:r>
              <a:rPr lang="en-US" dirty="0"/>
              <a:t>2</a:t>
            </a:r>
          </a:p>
        </p:txBody>
      </p:sp>
      <p:sp>
        <p:nvSpPr>
          <p:cNvPr id="23" name="TextBox 22">
            <a:extLst>
              <a:ext uri="{FF2B5EF4-FFF2-40B4-BE49-F238E27FC236}">
                <a16:creationId xmlns:a16="http://schemas.microsoft.com/office/drawing/2014/main" id="{73B69F5A-3E24-41BF-9254-77FFF3E9325B}"/>
              </a:ext>
            </a:extLst>
          </p:cNvPr>
          <p:cNvSpPr txBox="1"/>
          <p:nvPr/>
        </p:nvSpPr>
        <p:spPr>
          <a:xfrm>
            <a:off x="9904258" y="4493624"/>
            <a:ext cx="696686" cy="369332"/>
          </a:xfrm>
          <a:prstGeom prst="rect">
            <a:avLst/>
          </a:prstGeom>
          <a:noFill/>
        </p:spPr>
        <p:txBody>
          <a:bodyPr wrap="square" rtlCol="0">
            <a:spAutoFit/>
          </a:bodyPr>
          <a:lstStyle/>
          <a:p>
            <a:pPr algn="ctr"/>
            <a:r>
              <a:rPr lang="en-US" dirty="0"/>
              <a:t>2</a:t>
            </a:r>
          </a:p>
        </p:txBody>
      </p:sp>
    </p:spTree>
    <p:extLst>
      <p:ext uri="{BB962C8B-B14F-4D97-AF65-F5344CB8AC3E}">
        <p14:creationId xmlns:p14="http://schemas.microsoft.com/office/powerpoint/2010/main" val="244986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2" grpId="0"/>
      <p:bldP spid="17" grpId="0"/>
      <p:bldP spid="19" grpId="0"/>
      <p:bldP spid="20" grpId="0"/>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ynamic Programming vs Divide-and-Conquer | by Oleksii Trekhleb | ITNEXT">
            <a:extLst>
              <a:ext uri="{FF2B5EF4-FFF2-40B4-BE49-F238E27FC236}">
                <a16:creationId xmlns:a16="http://schemas.microsoft.com/office/drawing/2014/main" id="{8C722E38-249A-4458-B307-77E6B9138B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811784"/>
            <a:ext cx="10905066" cy="523443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30023C6-AC15-434E-851E-7C9C8DFF8D6F}"/>
              </a:ext>
            </a:extLst>
          </p:cNvPr>
          <p:cNvSpPr>
            <a:spLocks noGrp="1"/>
          </p:cNvSpPr>
          <p:nvPr>
            <p:ph type="ftr" sz="quarter" idx="11"/>
          </p:nvPr>
        </p:nvSpPr>
        <p:spPr>
          <a:xfrm>
            <a:off x="4038600" y="6356350"/>
            <a:ext cx="4251960" cy="365125"/>
          </a:xfrm>
        </p:spPr>
        <p:txBody>
          <a:bodyPr vert="horz" lIns="91440" tIns="45720" rIns="91440" bIns="45720" rtlCol="0" anchor="ctr">
            <a:normAutofit/>
          </a:bodyPr>
          <a:lstStyle/>
          <a:p>
            <a:pPr>
              <a:lnSpc>
                <a:spcPct val="90000"/>
              </a:lnSpc>
              <a:spcAft>
                <a:spcPts val="600"/>
              </a:spcAft>
            </a:pPr>
            <a:r>
              <a:rPr lang="en-US" sz="900" kern="1200">
                <a:solidFill>
                  <a:schemeClr val="tx1">
                    <a:tint val="75000"/>
                  </a:schemeClr>
                </a:solidFill>
                <a:latin typeface="+mn-lt"/>
                <a:ea typeface="+mn-ea"/>
                <a:cs typeface="+mn-cs"/>
              </a:rPr>
              <a:t>https://itnext.io/dynamic-programming-vs-divide-and-conquer-2fea680becbe</a:t>
            </a:r>
            <a:endParaRPr lang="en-US" sz="900" kern="1200" dirty="0">
              <a:solidFill>
                <a:schemeClr val="tx1">
                  <a:tint val="75000"/>
                </a:schemeClr>
              </a:solidFill>
              <a:latin typeface="+mn-lt"/>
              <a:ea typeface="+mn-ea"/>
              <a:cs typeface="+mn-cs"/>
            </a:endParaRPr>
          </a:p>
        </p:txBody>
      </p:sp>
    </p:spTree>
    <p:extLst>
      <p:ext uri="{BB962C8B-B14F-4D97-AF65-F5344CB8AC3E}">
        <p14:creationId xmlns:p14="http://schemas.microsoft.com/office/powerpoint/2010/main" val="1821863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0D755B8-D505-435E-AC83-C5789233A3A5}"/>
              </a:ext>
            </a:extLst>
          </p:cNvPr>
          <p:cNvSpPr>
            <a:spLocks noGrp="1"/>
          </p:cNvSpPr>
          <p:nvPr>
            <p:ph type="title"/>
          </p:nvPr>
        </p:nvSpPr>
        <p:spPr>
          <a:xfrm>
            <a:off x="1104965" y="1454984"/>
            <a:ext cx="3582073" cy="4279709"/>
          </a:xfrm>
        </p:spPr>
        <p:txBody>
          <a:bodyPr anchor="ctr">
            <a:normAutofit/>
          </a:bodyPr>
          <a:lstStyle/>
          <a:p>
            <a:r>
              <a:rPr lang="en-US" sz="4800">
                <a:solidFill>
                  <a:schemeClr val="bg1"/>
                </a:solidFill>
                <a:latin typeface="Times New Roman" panose="02020603050405020304" pitchFamily="18" charset="0"/>
                <a:cs typeface="Times New Roman" panose="02020603050405020304" pitchFamily="18" charset="0"/>
              </a:rPr>
              <a:t>Nội dung </a:t>
            </a:r>
            <a:endParaRPr lang="en-US" sz="4800" dirty="0">
              <a:solidFill>
                <a:schemeClr val="bg1"/>
              </a:solidFill>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7211816C-BA9F-41BE-9E68-BD1ACD66D7EC}"/>
              </a:ext>
            </a:extLst>
          </p:cNvPr>
          <p:cNvGraphicFramePr/>
          <p:nvPr>
            <p:extLst>
              <p:ext uri="{D42A27DB-BD31-4B8C-83A1-F6EECF244321}">
                <p14:modId xmlns:p14="http://schemas.microsoft.com/office/powerpoint/2010/main" val="351944451"/>
              </p:ext>
            </p:extLst>
          </p:nvPr>
        </p:nvGraphicFramePr>
        <p:xfrm>
          <a:off x="4858027" y="1166934"/>
          <a:ext cx="7114904" cy="4683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1016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804F6F9E-141E-46BC-AD5F-016474437177}"/>
              </a:ext>
            </a:extLst>
          </p:cNvPr>
          <p:cNvSpPr>
            <a:spLocks noGrp="1"/>
          </p:cNvSpPr>
          <p:nvPr>
            <p:ph type="title"/>
          </p:nvPr>
        </p:nvSpPr>
        <p:spPr>
          <a:xfrm>
            <a:off x="546546" y="669925"/>
            <a:ext cx="4650862" cy="4812755"/>
          </a:xfrm>
        </p:spPr>
        <p:txBody>
          <a:bodyPr anchor="b">
            <a:normAutofit/>
          </a:bodyPr>
          <a:lstStyle/>
          <a:p>
            <a:pPr algn="r"/>
            <a:r>
              <a:rPr lang="en-US" sz="5000" dirty="0" err="1">
                <a:solidFill>
                  <a:schemeClr val="bg1"/>
                </a:solidFill>
                <a:latin typeface="Times New Roman" panose="02020603050405020304" pitchFamily="18" charset="0"/>
                <a:cs typeface="Times New Roman" panose="02020603050405020304" pitchFamily="18" charset="0"/>
              </a:rPr>
              <a:t>Cách</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để</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giải</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một</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vấn</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đề</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sử</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dụng</a:t>
            </a:r>
            <a:r>
              <a:rPr lang="en-US" sz="5000" dirty="0">
                <a:solidFill>
                  <a:schemeClr val="bg1"/>
                </a:solidFill>
                <a:latin typeface="Times New Roman" panose="02020603050405020304" pitchFamily="18" charset="0"/>
                <a:cs typeface="Times New Roman" panose="02020603050405020304" pitchFamily="18" charset="0"/>
              </a:rPr>
              <a:t> Dynamic Programming</a:t>
            </a:r>
          </a:p>
        </p:txBody>
      </p:sp>
      <p:cxnSp>
        <p:nvCxnSpPr>
          <p:cNvPr id="22" name="Straight Connector 2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06" y="5597879"/>
            <a:ext cx="5102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9A3E87-E57E-4541-A0B5-865335FA1C27}"/>
              </a:ext>
            </a:extLst>
          </p:cNvPr>
          <p:cNvSpPr>
            <a:spLocks noGrp="1"/>
          </p:cNvSpPr>
          <p:nvPr>
            <p:ph idx="1"/>
          </p:nvPr>
        </p:nvSpPr>
        <p:spPr>
          <a:xfrm>
            <a:off x="6490314" y="753042"/>
            <a:ext cx="4562272" cy="5172060"/>
          </a:xfrm>
        </p:spPr>
        <p:txBody>
          <a:bodyPr anchor="ctr">
            <a:normAutofit/>
          </a:bodyPr>
          <a:lstStyle/>
          <a:p>
            <a:pPr marL="914400" lvl="1" indent="-457200">
              <a:buFont typeface="+mj-lt"/>
              <a:buAutoNum type="arabicPeriod"/>
            </a:pPr>
            <a:r>
              <a:rPr lang="en-US" sz="2500" dirty="0" err="1">
                <a:solidFill>
                  <a:schemeClr val="bg1"/>
                </a:solidFill>
                <a:latin typeface="Times New Roman" panose="02020603050405020304" pitchFamily="18" charset="0"/>
                <a:cs typeface="Times New Roman" panose="02020603050405020304" pitchFamily="18" charset="0"/>
              </a:rPr>
              <a:t>Kiểm</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tra</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xem</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có</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phải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là</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một</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vấn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đề</a:t>
            </a:r>
            <a:r>
              <a:rPr lang="en-US" sz="2500" dirty="0">
                <a:solidFill>
                  <a:schemeClr val="bg1"/>
                </a:solidFill>
                <a:latin typeface="Times New Roman" panose="02020603050405020304" pitchFamily="18" charset="0"/>
                <a:cs typeface="Times New Roman" panose="02020603050405020304" pitchFamily="18" charset="0"/>
              </a:rPr>
              <a:t> DP </a:t>
            </a:r>
            <a:r>
              <a:rPr lang="en-US" sz="2500" dirty="0" err="1">
                <a:solidFill>
                  <a:schemeClr val="bg1"/>
                </a:solidFill>
                <a:latin typeface="Times New Roman" panose="02020603050405020304" pitchFamily="18" charset="0"/>
                <a:cs typeface="Times New Roman" panose="02020603050405020304" pitchFamily="18" charset="0"/>
              </a:rPr>
              <a:t>không</a:t>
            </a:r>
            <a:endParaRPr lang="en-US" sz="2500" dirty="0">
              <a:solidFill>
                <a:schemeClr val="bg1"/>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500" dirty="0" err="1">
                <a:solidFill>
                  <a:schemeClr val="bg1"/>
                </a:solidFill>
                <a:latin typeface="Times New Roman" panose="02020603050405020304" pitchFamily="18" charset="0"/>
                <a:cs typeface="Times New Roman" panose="02020603050405020304" pitchFamily="18" charset="0"/>
              </a:rPr>
              <a:t>Xác</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định</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những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trạng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thái</a:t>
            </a:r>
            <a:endParaRPr lang="en-US" sz="2500" dirty="0">
              <a:solidFill>
                <a:schemeClr val="bg1"/>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500" dirty="0" err="1">
                <a:solidFill>
                  <a:schemeClr val="bg1"/>
                </a:solidFill>
                <a:latin typeface="Times New Roman" panose="02020603050405020304" pitchFamily="18" charset="0"/>
                <a:cs typeface="Times New Roman" panose="02020603050405020304" pitchFamily="18" charset="0"/>
              </a:rPr>
              <a:t>Lập</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nên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mối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quan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hệ</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giữa</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các</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trạng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thái</a:t>
            </a:r>
            <a:endParaRPr lang="en-US" sz="2500" dirty="0">
              <a:solidFill>
                <a:schemeClr val="bg1"/>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500" dirty="0" err="1">
                <a:solidFill>
                  <a:schemeClr val="bg1"/>
                </a:solidFill>
                <a:latin typeface="Times New Roman" panose="02020603050405020304" pitchFamily="18" charset="0"/>
                <a:cs typeface="Times New Roman" panose="02020603050405020304" pitchFamily="18" charset="0"/>
              </a:rPr>
              <a:t>Xác</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định</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những</a:t>
            </a:r>
            <a:r>
              <a:rPr lang="en-US" sz="2500" dirty="0">
                <a:solidFill>
                  <a:schemeClr val="bg1"/>
                </a:solidFill>
                <a:latin typeface="Times New Roman" panose="02020603050405020304" pitchFamily="18" charset="0"/>
                <a:cs typeface="Times New Roman" panose="02020603050405020304" pitchFamily="18" charset="0"/>
              </a:rPr>
              <a:t> node </a:t>
            </a:r>
            <a:r>
              <a:rPr lang="en-US" sz="2500" dirty="0" err="1">
                <a:solidFill>
                  <a:schemeClr val="bg1"/>
                </a:solidFill>
                <a:latin typeface="Times New Roman" panose="02020603050405020304" pitchFamily="18" charset="0"/>
                <a:cs typeface="Times New Roman" panose="02020603050405020304" pitchFamily="18" charset="0"/>
              </a:rPr>
              <a:t>lá</a:t>
            </a:r>
            <a:r>
              <a:rPr lang="en-US" sz="2500" dirty="0">
                <a:solidFill>
                  <a:schemeClr val="bg1"/>
                </a:solidFill>
                <a:latin typeface="Times New Roman" panose="02020603050405020304" pitchFamily="18" charset="0"/>
                <a:cs typeface="Times New Roman" panose="02020603050405020304" pitchFamily="18" charset="0"/>
              </a:rPr>
              <a:t> (base case)</a:t>
            </a:r>
          </a:p>
          <a:p>
            <a:pPr marL="914400" lvl="1" indent="-457200">
              <a:buFont typeface="+mj-lt"/>
              <a:buAutoNum type="arabicPeriod"/>
            </a:pPr>
            <a:r>
              <a:rPr lang="en-US" sz="2500" dirty="0" err="1">
                <a:solidFill>
                  <a:schemeClr val="bg1"/>
                </a:solidFill>
                <a:latin typeface="Times New Roman" panose="02020603050405020304" pitchFamily="18" charset="0"/>
                <a:cs typeface="Times New Roman" panose="02020603050405020304" pitchFamily="18" charset="0"/>
              </a:rPr>
              <a:t>Thêm</a:t>
            </a:r>
            <a:r>
              <a:rPr lang="en-US" sz="2500" dirty="0">
                <a:solidFill>
                  <a:schemeClr val="bg1"/>
                </a:solidFill>
                <a:latin typeface="Times New Roman" panose="02020603050405020304" pitchFamily="18" charset="0"/>
                <a:cs typeface="Times New Roman" panose="02020603050405020304" pitchFamily="18" charset="0"/>
              </a:rPr>
              <a:t> memorization </a:t>
            </a:r>
            <a:r>
              <a:rPr lang="en-US" sz="2500" dirty="0" err="1">
                <a:solidFill>
                  <a:schemeClr val="bg1"/>
                </a:solidFill>
                <a:latin typeface="Times New Roman" panose="02020603050405020304" pitchFamily="18" charset="0"/>
                <a:cs typeface="Times New Roman" panose="02020603050405020304" pitchFamily="18" charset="0"/>
              </a:rPr>
              <a:t>hoặc</a:t>
            </a:r>
            <a:r>
              <a:rPr lang="en-US" sz="2500" dirty="0">
                <a:solidFill>
                  <a:schemeClr val="bg1"/>
                </a:solidFill>
                <a:latin typeface="Times New Roman" panose="02020603050405020304" pitchFamily="18" charset="0"/>
                <a:cs typeface="Times New Roman" panose="02020603050405020304" pitchFamily="18" charset="0"/>
              </a:rPr>
              <a:t> tabulation</a:t>
            </a:r>
          </a:p>
          <a:p>
            <a:pPr marL="914400" lvl="1" indent="-457200">
              <a:buFont typeface="+mj-lt"/>
              <a:buAutoNum type="arabicPeriod"/>
            </a:pP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0551CF38-BEB7-4835-A4CE-CA6FC54BDBBF}"/>
              </a:ext>
            </a:extLst>
          </p:cNvPr>
          <p:cNvSpPr>
            <a:spLocks noGrp="1"/>
          </p:cNvSpPr>
          <p:nvPr>
            <p:ph type="ftr" sz="quarter" idx="11"/>
          </p:nvPr>
        </p:nvSpPr>
        <p:spPr>
          <a:xfrm>
            <a:off x="4123082" y="6356350"/>
            <a:ext cx="3945835" cy="365125"/>
          </a:xfrm>
        </p:spPr>
        <p:txBody>
          <a:bodyPr>
            <a:normAutofit/>
          </a:bodyPr>
          <a:lstStyle/>
          <a:p>
            <a:pPr>
              <a:lnSpc>
                <a:spcPct val="90000"/>
              </a:lnSpc>
              <a:spcAft>
                <a:spcPts val="600"/>
              </a:spcAft>
            </a:pPr>
            <a:r>
              <a:rPr lang="en-US" sz="1000">
                <a:solidFill>
                  <a:schemeClr val="bg1">
                    <a:lumMod val="50000"/>
                  </a:schemeClr>
                </a:solidFill>
              </a:rPr>
              <a:t>https://www.geeksforgeeks.org/solve-dynamic-programming-problem/</a:t>
            </a:r>
          </a:p>
        </p:txBody>
      </p:sp>
      <p:sp>
        <p:nvSpPr>
          <p:cNvPr id="24" name="Rectangle 2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7435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DE5CE64-6C29-4D76-9059-E439D0845A70}"/>
              </a:ext>
            </a:extLst>
          </p:cNvPr>
          <p:cNvSpPr>
            <a:spLocks noGrp="1"/>
          </p:cNvSpPr>
          <p:nvPr>
            <p:ph type="title"/>
          </p:nvPr>
        </p:nvSpPr>
        <p:spPr>
          <a:xfrm>
            <a:off x="767290" y="1698389"/>
            <a:ext cx="3582073" cy="4279709"/>
          </a:xfrm>
        </p:spPr>
        <p:txBody>
          <a:bodyPr anchor="ctr">
            <a:normAutofit/>
          </a:bodyPr>
          <a:lstStyle/>
          <a:p>
            <a:r>
              <a:rPr lang="en-US" sz="4000" dirty="0" err="1">
                <a:solidFill>
                  <a:schemeClr val="bg1"/>
                </a:solidFill>
                <a:latin typeface="Times New Roman" panose="02020603050405020304" pitchFamily="18" charset="0"/>
                <a:cs typeface="Times New Roman" panose="02020603050405020304" pitchFamily="18" charset="0"/>
              </a:rPr>
              <a:t>Kiểm</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tra</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xem</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có</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phải</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là</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một</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vấn</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đề</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cần</a:t>
            </a:r>
            <a:r>
              <a:rPr lang="en-US" sz="4000" dirty="0">
                <a:solidFill>
                  <a:schemeClr val="bg1"/>
                </a:solidFill>
                <a:latin typeface="Times New Roman" panose="02020603050405020304" pitchFamily="18" charset="0"/>
                <a:cs typeface="Times New Roman" panose="02020603050405020304" pitchFamily="18" charset="0"/>
              </a:rPr>
              <a:t> DP </a:t>
            </a:r>
            <a:r>
              <a:rPr lang="en-US" sz="4000" dirty="0" err="1">
                <a:solidFill>
                  <a:schemeClr val="bg1"/>
                </a:solidFill>
                <a:latin typeface="Times New Roman" panose="02020603050405020304" pitchFamily="18" charset="0"/>
                <a:cs typeface="Times New Roman" panose="02020603050405020304" pitchFamily="18" charset="0"/>
              </a:rPr>
              <a:t>không</a:t>
            </a:r>
            <a:br>
              <a:rPr lang="en-US" sz="4000" dirty="0">
                <a:solidFill>
                  <a:schemeClr val="bg1"/>
                </a:solidFill>
                <a:latin typeface="Times New Roman" panose="02020603050405020304" pitchFamily="18" charset="0"/>
                <a:cs typeface="Times New Roman" panose="02020603050405020304" pitchFamily="18" charset="0"/>
              </a:rPr>
            </a:b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1D71C10-4526-4A63-AD9D-15E1FEE7ED55}"/>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https://www.geeksforgeeks.org/solve-dynamic-programming-problem/</a:t>
            </a:r>
            <a:endParaRPr lang="en-US" sz="1100" dirty="0">
              <a:solidFill>
                <a:schemeClr val="tx1">
                  <a:alpha val="80000"/>
                </a:schemeClr>
              </a:solidFill>
            </a:endParaRPr>
          </a:p>
        </p:txBody>
      </p:sp>
      <p:sp>
        <p:nvSpPr>
          <p:cNvPr id="3" name="Content Placeholder 2">
            <a:extLst>
              <a:ext uri="{FF2B5EF4-FFF2-40B4-BE49-F238E27FC236}">
                <a16:creationId xmlns:a16="http://schemas.microsoft.com/office/drawing/2014/main" id="{9B310A00-1B7F-4B61-B30A-C3CC5AEAA012}"/>
              </a:ext>
            </a:extLst>
          </p:cNvPr>
          <p:cNvSpPr>
            <a:spLocks noGrp="1"/>
          </p:cNvSpPr>
          <p:nvPr>
            <p:ph idx="1"/>
          </p:nvPr>
        </p:nvSpPr>
        <p:spPr>
          <a:xfrm>
            <a:off x="5573864" y="1166933"/>
            <a:ext cx="5716988" cy="4279709"/>
          </a:xfrm>
        </p:spPr>
        <p:txBody>
          <a:bodyPr anchor="ctr">
            <a:normAutofit/>
          </a:bodyPr>
          <a:lstStyle/>
          <a:p>
            <a:pPr>
              <a:buFont typeface="Arial" panose="020B0604020202020204" pitchFamily="34" charset="0"/>
              <a:buChar char="•"/>
            </a:pPr>
            <a:r>
              <a:rPr lang="vi-VN" sz="2400" b="0" i="0" dirty="0">
                <a:effectLst/>
                <a:latin typeface="+mj-lt"/>
              </a:rPr>
              <a:t>Bài toán có các bài toán con gối nhau</a:t>
            </a:r>
          </a:p>
          <a:p>
            <a:pPr>
              <a:buFont typeface="Arial" panose="020B0604020202020204" pitchFamily="34" charset="0"/>
              <a:buChar char="•"/>
            </a:pPr>
            <a:r>
              <a:rPr lang="vi-VN" sz="2400" b="0" i="0" dirty="0">
                <a:effectLst/>
                <a:latin typeface="+mj-lt"/>
              </a:rPr>
              <a:t>Bài toán có cấu trúc con tối ưu</a:t>
            </a:r>
          </a:p>
        </p:txBody>
      </p:sp>
    </p:spTree>
    <p:extLst>
      <p:ext uri="{BB962C8B-B14F-4D97-AF65-F5344CB8AC3E}">
        <p14:creationId xmlns:p14="http://schemas.microsoft.com/office/powerpoint/2010/main" val="4200781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CED5141-4961-4C6B-9D21-948ED30AA763}"/>
              </a:ext>
            </a:extLst>
          </p:cNvPr>
          <p:cNvSpPr>
            <a:spLocks noGrp="1"/>
          </p:cNvSpPr>
          <p:nvPr>
            <p:ph type="title"/>
          </p:nvPr>
        </p:nvSpPr>
        <p:spPr>
          <a:xfrm>
            <a:off x="502113" y="1831129"/>
            <a:ext cx="3582073" cy="4279709"/>
          </a:xfrm>
        </p:spPr>
        <p:txBody>
          <a:bodyPr anchor="ctr">
            <a:normAutofit/>
          </a:bodyPr>
          <a:lstStyle/>
          <a:p>
            <a:r>
              <a:rPr lang="en-US" sz="4800" dirty="0" err="1">
                <a:solidFill>
                  <a:schemeClr val="bg1"/>
                </a:solidFill>
                <a:latin typeface="Times New Roman" panose="02020603050405020304" pitchFamily="18" charset="0"/>
                <a:cs typeface="Times New Roman" panose="02020603050405020304" pitchFamily="18" charset="0"/>
              </a:rPr>
              <a:t>Xác</a:t>
            </a:r>
            <a:r>
              <a:rPr lang="en-US" sz="4800" dirty="0">
                <a:solidFill>
                  <a:schemeClr val="bg1"/>
                </a:solidFill>
                <a:latin typeface="Times New Roman" panose="02020603050405020304" pitchFamily="18" charset="0"/>
                <a:cs typeface="Times New Roman" panose="02020603050405020304" pitchFamily="18" charset="0"/>
              </a:rPr>
              <a:t> </a:t>
            </a:r>
            <a:r>
              <a:rPr lang="en-US" sz="4800" dirty="0" err="1">
                <a:solidFill>
                  <a:schemeClr val="bg1"/>
                </a:solidFill>
                <a:latin typeface="Times New Roman" panose="02020603050405020304" pitchFamily="18" charset="0"/>
                <a:cs typeface="Times New Roman" panose="02020603050405020304" pitchFamily="18" charset="0"/>
              </a:rPr>
              <a:t>định</a:t>
            </a:r>
            <a:r>
              <a:rPr lang="en-US" sz="4800" dirty="0">
                <a:solidFill>
                  <a:schemeClr val="bg1"/>
                </a:solidFill>
                <a:latin typeface="Times New Roman" panose="02020603050405020304" pitchFamily="18" charset="0"/>
                <a:cs typeface="Times New Roman" panose="02020603050405020304" pitchFamily="18" charset="0"/>
              </a:rPr>
              <a:t> </a:t>
            </a:r>
            <a:r>
              <a:rPr lang="en-US" sz="4800" dirty="0" err="1">
                <a:solidFill>
                  <a:schemeClr val="bg1"/>
                </a:solidFill>
                <a:latin typeface="Times New Roman" panose="02020603050405020304" pitchFamily="18" charset="0"/>
                <a:cs typeface="Times New Roman" panose="02020603050405020304" pitchFamily="18" charset="0"/>
              </a:rPr>
              <a:t>nên</a:t>
            </a:r>
            <a:r>
              <a:rPr lang="en-US" sz="4800" dirty="0">
                <a:solidFill>
                  <a:schemeClr val="bg1"/>
                </a:solidFill>
                <a:latin typeface="Times New Roman" panose="02020603050405020304" pitchFamily="18" charset="0"/>
                <a:cs typeface="Times New Roman" panose="02020603050405020304" pitchFamily="18" charset="0"/>
              </a:rPr>
              <a:t> </a:t>
            </a:r>
            <a:r>
              <a:rPr lang="en-US" sz="4800" dirty="0" err="1">
                <a:solidFill>
                  <a:schemeClr val="bg1"/>
                </a:solidFill>
                <a:latin typeface="Times New Roman" panose="02020603050405020304" pitchFamily="18" charset="0"/>
                <a:cs typeface="Times New Roman" panose="02020603050405020304" pitchFamily="18" charset="0"/>
              </a:rPr>
              <a:t>những</a:t>
            </a:r>
            <a:r>
              <a:rPr lang="en-US" sz="4800" dirty="0">
                <a:solidFill>
                  <a:schemeClr val="bg1"/>
                </a:solidFill>
                <a:latin typeface="Times New Roman" panose="02020603050405020304" pitchFamily="18" charset="0"/>
                <a:cs typeface="Times New Roman" panose="02020603050405020304" pitchFamily="18" charset="0"/>
              </a:rPr>
              <a:t> </a:t>
            </a:r>
            <a:r>
              <a:rPr lang="en-US" sz="4800" dirty="0" err="1">
                <a:solidFill>
                  <a:schemeClr val="bg1"/>
                </a:solidFill>
                <a:latin typeface="Times New Roman" panose="02020603050405020304" pitchFamily="18" charset="0"/>
                <a:cs typeface="Times New Roman" panose="02020603050405020304" pitchFamily="18" charset="0"/>
              </a:rPr>
              <a:t>trạng</a:t>
            </a:r>
            <a:r>
              <a:rPr lang="en-US" sz="4800" dirty="0">
                <a:solidFill>
                  <a:schemeClr val="bg1"/>
                </a:solidFill>
                <a:latin typeface="Times New Roman" panose="02020603050405020304" pitchFamily="18" charset="0"/>
                <a:cs typeface="Times New Roman" panose="02020603050405020304" pitchFamily="18" charset="0"/>
              </a:rPr>
              <a:t> </a:t>
            </a:r>
            <a:r>
              <a:rPr lang="en-US" sz="4800" dirty="0" err="1">
                <a:solidFill>
                  <a:schemeClr val="bg1"/>
                </a:solidFill>
                <a:latin typeface="Times New Roman" panose="02020603050405020304" pitchFamily="18" charset="0"/>
                <a:cs typeface="Times New Roman" panose="02020603050405020304" pitchFamily="18" charset="0"/>
              </a:rPr>
              <a:t>thái</a:t>
            </a:r>
            <a:br>
              <a:rPr lang="en-US" sz="4800" dirty="0">
                <a:solidFill>
                  <a:schemeClr val="bg1"/>
                </a:solidFill>
                <a:latin typeface="Times New Roman" panose="02020603050405020304" pitchFamily="18" charset="0"/>
                <a:cs typeface="Times New Roman" panose="02020603050405020304" pitchFamily="18" charset="0"/>
              </a:rPr>
            </a:br>
            <a:endParaRPr lang="en-US" sz="4800" dirty="0">
              <a:solidFill>
                <a:schemeClr val="bg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7660FB7-AC3D-4B7C-B238-80254BE8A9FA}"/>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https://www.geeksforgeeks.org/solve-dynamic-programming-problem/</a:t>
            </a:r>
            <a:endParaRPr lang="en-US" sz="1100" dirty="0">
              <a:solidFill>
                <a:schemeClr val="tx1">
                  <a:alpha val="80000"/>
                </a:schemeClr>
              </a:solidFill>
            </a:endParaRPr>
          </a:p>
        </p:txBody>
      </p:sp>
      <p:sp>
        <p:nvSpPr>
          <p:cNvPr id="3" name="Content Placeholder 2">
            <a:extLst>
              <a:ext uri="{FF2B5EF4-FFF2-40B4-BE49-F238E27FC236}">
                <a16:creationId xmlns:a16="http://schemas.microsoft.com/office/drawing/2014/main" id="{6916B16F-8919-43B3-90E3-9340179DDE8E}"/>
              </a:ext>
            </a:extLst>
          </p:cNvPr>
          <p:cNvSpPr>
            <a:spLocks noGrp="1"/>
          </p:cNvSpPr>
          <p:nvPr>
            <p:ph idx="1"/>
          </p:nvPr>
        </p:nvSpPr>
        <p:spPr>
          <a:xfrm>
            <a:off x="5573864" y="1166933"/>
            <a:ext cx="5716988" cy="4279709"/>
          </a:xfrm>
        </p:spPr>
        <p:txBody>
          <a:bodyPr anchor="ctr">
            <a:normAutofit/>
          </a:bodyPr>
          <a:lstStyle/>
          <a:p>
            <a:pPr marL="0" indent="0">
              <a:buNone/>
            </a:pP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p>
          <a:p>
            <a:pPr marL="0" indent="0">
              <a:buNone/>
            </a:pP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 Knapsack</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Ta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index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weight </a:t>
            </a:r>
          </a:p>
          <a:p>
            <a:pPr marL="0" indent="0">
              <a:buNone/>
            </a:pP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fibbonacci</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Ta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n</a:t>
            </a:r>
          </a:p>
        </p:txBody>
      </p:sp>
    </p:spTree>
    <p:extLst>
      <p:ext uri="{BB962C8B-B14F-4D97-AF65-F5344CB8AC3E}">
        <p14:creationId xmlns:p14="http://schemas.microsoft.com/office/powerpoint/2010/main" val="3243887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FE8F22F-3210-4CAF-9FAA-349B271019CE}"/>
              </a:ext>
            </a:extLst>
          </p:cNvPr>
          <p:cNvSpPr>
            <a:spLocks noGrp="1"/>
          </p:cNvSpPr>
          <p:nvPr>
            <p:ph type="title"/>
          </p:nvPr>
        </p:nvSpPr>
        <p:spPr>
          <a:xfrm>
            <a:off x="-215361" y="1289143"/>
            <a:ext cx="5498895" cy="4279709"/>
          </a:xfrm>
        </p:spPr>
        <p:txBody>
          <a:bodyPr vert="horz" lIns="91440" tIns="45720" rIns="91440" bIns="45720" rtlCol="0" anchor="ctr">
            <a:normAutofit/>
          </a:bodyPr>
          <a:lstStyle/>
          <a:p>
            <a:pPr marL="457200" lvl="1" algn="l" rtl="0">
              <a:lnSpc>
                <a:spcPct val="90000"/>
              </a:lnSpc>
              <a:spcBef>
                <a:spcPct val="0"/>
              </a:spcBef>
            </a:pPr>
            <a:r>
              <a:rPr lang="en-US" sz="4100" kern="1200" dirty="0" err="1">
                <a:solidFill>
                  <a:schemeClr val="bg1"/>
                </a:solidFill>
                <a:latin typeface="Times New Roman" panose="02020603050405020304" pitchFamily="18" charset="0"/>
                <a:ea typeface="+mj-ea"/>
                <a:cs typeface="Times New Roman" panose="02020603050405020304" pitchFamily="18" charset="0"/>
              </a:rPr>
              <a:t>Thêm</a:t>
            </a:r>
            <a:r>
              <a:rPr lang="en-US" sz="4100" kern="1200" dirty="0">
                <a:solidFill>
                  <a:schemeClr val="bg1"/>
                </a:solidFill>
                <a:latin typeface="Times New Roman" panose="02020603050405020304" pitchFamily="18" charset="0"/>
                <a:ea typeface="+mj-ea"/>
                <a:cs typeface="Times New Roman" panose="02020603050405020304" pitchFamily="18" charset="0"/>
              </a:rPr>
              <a:t> </a:t>
            </a:r>
            <a:r>
              <a:rPr lang="en-US" sz="4100" kern="1200" dirty="0" err="1">
                <a:solidFill>
                  <a:schemeClr val="bg1"/>
                </a:solidFill>
                <a:latin typeface="Times New Roman" panose="02020603050405020304" pitchFamily="18" charset="0"/>
                <a:ea typeface="+mj-ea"/>
                <a:cs typeface="Times New Roman" panose="02020603050405020304" pitchFamily="18" charset="0"/>
              </a:rPr>
              <a:t>memoization</a:t>
            </a:r>
            <a:endParaRPr lang="en-US" sz="4100" kern="1200" dirty="0">
              <a:solidFill>
                <a:schemeClr val="bg1"/>
              </a:solidFill>
              <a:latin typeface="Times New Roman" panose="02020603050405020304" pitchFamily="18" charset="0"/>
              <a:ea typeface="+mj-ea"/>
              <a:cs typeface="Times New Roman" panose="02020603050405020304" pitchFamily="18" charset="0"/>
            </a:endParaRPr>
          </a:p>
        </p:txBody>
      </p:sp>
      <p:sp>
        <p:nvSpPr>
          <p:cNvPr id="9" name="TextBox 8">
            <a:extLst>
              <a:ext uri="{FF2B5EF4-FFF2-40B4-BE49-F238E27FC236}">
                <a16:creationId xmlns:a16="http://schemas.microsoft.com/office/drawing/2014/main" id="{5E0BDE56-0635-47A4-84C1-487D95303481}"/>
              </a:ext>
            </a:extLst>
          </p:cNvPr>
          <p:cNvSpPr txBox="1"/>
          <p:nvPr/>
        </p:nvSpPr>
        <p:spPr>
          <a:xfrm>
            <a:off x="6096000" y="1933586"/>
            <a:ext cx="3822685" cy="2990825"/>
          </a:xfrm>
          <a:prstGeom prst="rect">
            <a:avLst/>
          </a:prstGeom>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lnSpcReduction="10000"/>
          </a:bodyPr>
          <a:lstStyle/>
          <a:p>
            <a:pPr>
              <a:lnSpc>
                <a:spcPct val="90000"/>
              </a:lnSpc>
              <a:spcBef>
                <a:spcPts val="1000"/>
              </a:spcBef>
            </a:pPr>
            <a:r>
              <a:rPr lang="en-US" sz="2400" dirty="0">
                <a:latin typeface="Times New Roman" panose="02020603050405020304" pitchFamily="18" charset="0"/>
                <a:cs typeface="Times New Roman" panose="02020603050405020304" pitchFamily="18" charset="0"/>
              </a:rPr>
              <a:t>memo ={}</a:t>
            </a:r>
          </a:p>
          <a:p>
            <a:pPr>
              <a:lnSpc>
                <a:spcPct val="90000"/>
              </a:lnSpc>
              <a:spcBef>
                <a:spcPts val="1000"/>
              </a:spcBef>
            </a:pPr>
            <a:r>
              <a:rPr lang="en-US" sz="2400" dirty="0">
                <a:latin typeface="Times New Roman" panose="02020603050405020304" pitchFamily="18" charset="0"/>
                <a:cs typeface="Times New Roman" panose="02020603050405020304" pitchFamily="18" charset="0"/>
              </a:rPr>
              <a:t>def help(n):</a:t>
            </a:r>
          </a:p>
          <a:p>
            <a:pPr>
              <a:lnSpc>
                <a:spcPct val="90000"/>
              </a:lnSpc>
              <a:spcBef>
                <a:spcPts val="1000"/>
              </a:spcBef>
            </a:pPr>
            <a:r>
              <a:rPr lang="en-US" sz="2400" dirty="0">
                <a:latin typeface="Times New Roman" panose="02020603050405020304" pitchFamily="18" charset="0"/>
                <a:cs typeface="Times New Roman" panose="02020603050405020304" pitchFamily="18" charset="0"/>
              </a:rPr>
              <a:t>   if n in memo:</a:t>
            </a:r>
          </a:p>
          <a:p>
            <a:pPr>
              <a:lnSpc>
                <a:spcPct val="90000"/>
              </a:lnSpc>
              <a:spcBef>
                <a:spcPts val="1000"/>
              </a:spcBef>
            </a:pPr>
            <a:r>
              <a:rPr lang="en-US" sz="2400" dirty="0">
                <a:latin typeface="Times New Roman" panose="02020603050405020304" pitchFamily="18" charset="0"/>
                <a:cs typeface="Times New Roman" panose="02020603050405020304" pitchFamily="18" charset="0"/>
              </a:rPr>
              <a:t>       return memo[n]</a:t>
            </a:r>
          </a:p>
          <a:p>
            <a:pPr>
              <a:lnSpc>
                <a:spcPct val="90000"/>
              </a:lnSpc>
              <a:spcBef>
                <a:spcPts val="1000"/>
              </a:spcBef>
            </a:pPr>
            <a:r>
              <a:rPr lang="en-US" sz="2400" dirty="0">
                <a:latin typeface="Times New Roman" panose="02020603050405020304" pitchFamily="18" charset="0"/>
                <a:cs typeface="Times New Roman" panose="02020603050405020304" pitchFamily="18" charset="0"/>
              </a:rPr>
              <a:t>    --computation--</a:t>
            </a:r>
          </a:p>
          <a:p>
            <a:pPr>
              <a:lnSpc>
                <a:spcPct val="90000"/>
              </a:lnSpc>
              <a:spcBef>
                <a:spcPts val="1000"/>
              </a:spcBef>
            </a:pPr>
            <a:r>
              <a:rPr lang="en-US" sz="2400" dirty="0">
                <a:latin typeface="Times New Roman" panose="02020603050405020304" pitchFamily="18" charset="0"/>
                <a:cs typeface="Times New Roman" panose="02020603050405020304" pitchFamily="18" charset="0"/>
              </a:rPr>
              <a:t>   memo[n]= result</a:t>
            </a:r>
          </a:p>
          <a:p>
            <a:pPr>
              <a:lnSpc>
                <a:spcPct val="90000"/>
              </a:lnSpc>
              <a:spcBef>
                <a:spcPts val="1000"/>
              </a:spcBef>
            </a:pPr>
            <a:r>
              <a:rPr lang="en-US" sz="2400" dirty="0">
                <a:latin typeface="Times New Roman" panose="02020603050405020304" pitchFamily="18" charset="0"/>
                <a:cs typeface="Times New Roman" panose="02020603050405020304" pitchFamily="18" charset="0"/>
              </a:rPr>
              <a:t>   return result</a:t>
            </a:r>
          </a:p>
        </p:txBody>
      </p:sp>
      <p:sp>
        <p:nvSpPr>
          <p:cNvPr id="7" name="Footer Placeholder 6">
            <a:extLst>
              <a:ext uri="{FF2B5EF4-FFF2-40B4-BE49-F238E27FC236}">
                <a16:creationId xmlns:a16="http://schemas.microsoft.com/office/drawing/2014/main" id="{CE4B8307-539B-46F1-BA88-CBCBF3F591B8}"/>
              </a:ext>
            </a:extLst>
          </p:cNvPr>
          <p:cNvSpPr>
            <a:spLocks noGrp="1"/>
          </p:cNvSpPr>
          <p:nvPr>
            <p:ph type="ftr" sz="quarter" idx="11"/>
          </p:nvPr>
        </p:nvSpPr>
        <p:spPr>
          <a:xfrm>
            <a:off x="7861285" y="316503"/>
            <a:ext cx="4114800" cy="365125"/>
          </a:xfrm>
        </p:spPr>
        <p:txBody>
          <a:bodyPr/>
          <a:lstStyle/>
          <a:p>
            <a:r>
              <a:rPr lang="en-US"/>
              <a:t>https://www.geeksforgeeks.org/solve-dynamic-programming-problem/</a:t>
            </a:r>
            <a:endParaRPr lang="en-US" dirty="0"/>
          </a:p>
        </p:txBody>
      </p:sp>
    </p:spTree>
    <p:extLst>
      <p:ext uri="{BB962C8B-B14F-4D97-AF65-F5344CB8AC3E}">
        <p14:creationId xmlns:p14="http://schemas.microsoft.com/office/powerpoint/2010/main" val="2252982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FE8F22F-3210-4CAF-9FAA-349B271019CE}"/>
              </a:ext>
            </a:extLst>
          </p:cNvPr>
          <p:cNvSpPr>
            <a:spLocks noGrp="1"/>
          </p:cNvSpPr>
          <p:nvPr>
            <p:ph type="title"/>
          </p:nvPr>
        </p:nvSpPr>
        <p:spPr>
          <a:xfrm>
            <a:off x="-211053" y="1166934"/>
            <a:ext cx="5116653" cy="4279709"/>
          </a:xfrm>
        </p:spPr>
        <p:txBody>
          <a:bodyPr vert="horz" lIns="91440" tIns="45720" rIns="91440" bIns="45720" rtlCol="0" anchor="ctr">
            <a:normAutofit/>
          </a:bodyPr>
          <a:lstStyle/>
          <a:p>
            <a:pPr marL="457200" lvl="1" algn="l" rtl="0">
              <a:lnSpc>
                <a:spcPct val="90000"/>
              </a:lnSpc>
              <a:spcBef>
                <a:spcPct val="0"/>
              </a:spcBef>
            </a:pPr>
            <a:r>
              <a:rPr lang="en-US" sz="4100" kern="1200" dirty="0" err="1">
                <a:solidFill>
                  <a:schemeClr val="bg1"/>
                </a:solidFill>
                <a:latin typeface="Times New Roman" panose="02020603050405020304" pitchFamily="18" charset="0"/>
                <a:ea typeface="+mj-ea"/>
                <a:cs typeface="Times New Roman" panose="02020603050405020304" pitchFamily="18" charset="0"/>
              </a:rPr>
              <a:t>Thêm</a:t>
            </a:r>
            <a:r>
              <a:rPr lang="en-US" sz="4100" kern="1200" dirty="0">
                <a:solidFill>
                  <a:schemeClr val="bg1"/>
                </a:solidFill>
                <a:latin typeface="Times New Roman" panose="02020603050405020304" pitchFamily="18" charset="0"/>
                <a:ea typeface="+mj-ea"/>
                <a:cs typeface="Times New Roman" panose="02020603050405020304" pitchFamily="18" charset="0"/>
              </a:rPr>
              <a:t> </a:t>
            </a:r>
            <a:r>
              <a:rPr lang="en-US" sz="4100" kern="1200" dirty="0" err="1">
                <a:solidFill>
                  <a:schemeClr val="bg1"/>
                </a:solidFill>
                <a:latin typeface="Times New Roman" panose="02020603050405020304" pitchFamily="18" charset="0"/>
                <a:ea typeface="+mj-ea"/>
                <a:cs typeface="Times New Roman" panose="02020603050405020304" pitchFamily="18" charset="0"/>
              </a:rPr>
              <a:t>memoization</a:t>
            </a:r>
            <a:endParaRPr lang="en-US" sz="4100" kern="1200" dirty="0">
              <a:solidFill>
                <a:schemeClr val="bg1"/>
              </a:solidFill>
              <a:latin typeface="Times New Roman" panose="02020603050405020304" pitchFamily="18" charset="0"/>
              <a:ea typeface="+mj-ea"/>
              <a:cs typeface="Times New Roman" panose="02020603050405020304" pitchFamily="18" charset="0"/>
            </a:endParaRPr>
          </a:p>
        </p:txBody>
      </p:sp>
      <p:sp>
        <p:nvSpPr>
          <p:cNvPr id="7" name="TextBox 6">
            <a:extLst>
              <a:ext uri="{FF2B5EF4-FFF2-40B4-BE49-F238E27FC236}">
                <a16:creationId xmlns:a16="http://schemas.microsoft.com/office/drawing/2014/main" id="{6F00649F-644B-4EFF-9433-69D25E4E6AD3}"/>
              </a:ext>
            </a:extLst>
          </p:cNvPr>
          <p:cNvSpPr txBox="1"/>
          <p:nvPr/>
        </p:nvSpPr>
        <p:spPr>
          <a:xfrm>
            <a:off x="5461838" y="1231144"/>
            <a:ext cx="5716988" cy="4766533"/>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p>
            <a:pPr>
              <a:lnSpc>
                <a:spcPct val="90000"/>
              </a:lnSpc>
              <a:spcAft>
                <a:spcPts val="600"/>
              </a:spcAft>
            </a:pPr>
            <a:r>
              <a:rPr lang="en-US" sz="1900" dirty="0">
                <a:latin typeface="Times New Roman" panose="02020603050405020304" pitchFamily="18" charset="0"/>
                <a:cs typeface="Times New Roman" panose="02020603050405020304" pitchFamily="18" charset="0"/>
              </a:rPr>
              <a:t>def </a:t>
            </a:r>
            <a:r>
              <a:rPr lang="en-US" sz="1900" dirty="0" err="1">
                <a:latin typeface="Times New Roman" panose="02020603050405020304" pitchFamily="18" charset="0"/>
                <a:cs typeface="Times New Roman" panose="02020603050405020304" pitchFamily="18" charset="0"/>
              </a:rPr>
              <a:t>memoize</a:t>
            </a:r>
            <a:r>
              <a:rPr lang="en-US" sz="1900" dirty="0">
                <a:latin typeface="Times New Roman" panose="02020603050405020304" pitchFamily="18" charset="0"/>
                <a:cs typeface="Times New Roman" panose="02020603050405020304" pitchFamily="18" charset="0"/>
              </a:rPr>
              <a:t>(f):</a:t>
            </a:r>
          </a:p>
          <a:p>
            <a:pPr>
              <a:lnSpc>
                <a:spcPct val="90000"/>
              </a:lnSpc>
              <a:spcAft>
                <a:spcPts val="600"/>
              </a:spcAft>
            </a:pPr>
            <a:r>
              <a:rPr lang="en-US" sz="1900" dirty="0">
                <a:latin typeface="Times New Roman" panose="02020603050405020304" pitchFamily="18" charset="0"/>
                <a:cs typeface="Times New Roman" panose="02020603050405020304" pitchFamily="18" charset="0"/>
              </a:rPr>
              <a:t>    memo = {}</a:t>
            </a:r>
          </a:p>
          <a:p>
            <a:pPr>
              <a:lnSpc>
                <a:spcPct val="90000"/>
              </a:lnSpc>
              <a:spcAft>
                <a:spcPts val="600"/>
              </a:spcAft>
            </a:pPr>
            <a:r>
              <a:rPr lang="en-US" sz="1900" dirty="0">
                <a:latin typeface="Times New Roman" panose="02020603050405020304" pitchFamily="18" charset="0"/>
                <a:cs typeface="Times New Roman" panose="02020603050405020304" pitchFamily="18" charset="0"/>
              </a:rPr>
              <a:t>    def helper(x):</a:t>
            </a:r>
          </a:p>
          <a:p>
            <a:pPr>
              <a:lnSpc>
                <a:spcPct val="90000"/>
              </a:lnSpc>
              <a:spcAft>
                <a:spcPts val="600"/>
              </a:spcAft>
            </a:pPr>
            <a:r>
              <a:rPr lang="en-US" sz="1900" dirty="0">
                <a:latin typeface="Times New Roman" panose="02020603050405020304" pitchFamily="18" charset="0"/>
                <a:cs typeface="Times New Roman" panose="02020603050405020304" pitchFamily="18" charset="0"/>
              </a:rPr>
              <a:t>        if x not in memo:</a:t>
            </a:r>
          </a:p>
          <a:p>
            <a:pPr>
              <a:lnSpc>
                <a:spcPct val="90000"/>
              </a:lnSpc>
              <a:spcAft>
                <a:spcPts val="600"/>
              </a:spcAft>
            </a:pPr>
            <a:r>
              <a:rPr lang="en-US" sz="1900" dirty="0">
                <a:latin typeface="Times New Roman" panose="02020603050405020304" pitchFamily="18" charset="0"/>
                <a:cs typeface="Times New Roman" panose="02020603050405020304" pitchFamily="18" charset="0"/>
              </a:rPr>
              <a:t>            memo[x] = f(x)</a:t>
            </a:r>
          </a:p>
          <a:p>
            <a:pPr>
              <a:lnSpc>
                <a:spcPct val="90000"/>
              </a:lnSpc>
              <a:spcAft>
                <a:spcPts val="600"/>
              </a:spcAft>
            </a:pPr>
            <a:r>
              <a:rPr lang="en-US" sz="1900" dirty="0">
                <a:latin typeface="Times New Roman" panose="02020603050405020304" pitchFamily="18" charset="0"/>
                <a:cs typeface="Times New Roman" panose="02020603050405020304" pitchFamily="18" charset="0"/>
              </a:rPr>
              <a:t>        return memo[x]</a:t>
            </a:r>
          </a:p>
          <a:p>
            <a:pPr>
              <a:lnSpc>
                <a:spcPct val="90000"/>
              </a:lnSpc>
              <a:spcAft>
                <a:spcPts val="600"/>
              </a:spcAft>
            </a:pPr>
            <a:r>
              <a:rPr lang="en-US" sz="1900" dirty="0">
                <a:latin typeface="Times New Roman" panose="02020603050405020304" pitchFamily="18" charset="0"/>
                <a:cs typeface="Times New Roman" panose="02020603050405020304" pitchFamily="18" charset="0"/>
              </a:rPr>
              <a:t>    return helper</a:t>
            </a:r>
          </a:p>
          <a:p>
            <a:pPr>
              <a:lnSpc>
                <a:spcPct val="90000"/>
              </a:lnSpc>
              <a:spcAft>
                <a:spcPts val="600"/>
              </a:spcAft>
            </a:pPr>
            <a:endParaRPr lang="en-US" sz="1900" dirty="0">
              <a:latin typeface="Times New Roman" panose="02020603050405020304" pitchFamily="18" charset="0"/>
              <a:cs typeface="Times New Roman" panose="02020603050405020304" pitchFamily="18" charset="0"/>
            </a:endParaRPr>
          </a:p>
          <a:p>
            <a:pPr>
              <a:lnSpc>
                <a:spcPct val="90000"/>
              </a:lnSpc>
              <a:spcAft>
                <a:spcPts val="600"/>
              </a:spcAft>
            </a:pPr>
            <a:r>
              <a:rPr lang="en-US" sz="1900" dirty="0">
                <a:latin typeface="Times New Roman" panose="02020603050405020304" pitchFamily="18" charset="0"/>
                <a:cs typeface="Times New Roman" panose="02020603050405020304" pitchFamily="18" charset="0"/>
              </a:rPr>
              <a:t>def </a:t>
            </a:r>
            <a:r>
              <a:rPr lang="en-US" sz="1900" dirty="0" err="1">
                <a:latin typeface="Times New Roman" panose="02020603050405020304" pitchFamily="18" charset="0"/>
                <a:cs typeface="Times New Roman" panose="02020603050405020304" pitchFamily="18" charset="0"/>
              </a:rPr>
              <a:t>fuction</a:t>
            </a:r>
            <a:r>
              <a:rPr lang="en-US" sz="1900" dirty="0">
                <a:latin typeface="Times New Roman" panose="02020603050405020304" pitchFamily="18" charset="0"/>
                <a:cs typeface="Times New Roman" panose="02020603050405020304" pitchFamily="18" charset="0"/>
              </a:rPr>
              <a:t>(param1, param2,...):</a:t>
            </a:r>
          </a:p>
          <a:p>
            <a:pPr>
              <a:lnSpc>
                <a:spcPct val="90000"/>
              </a:lnSpc>
              <a:spcAft>
                <a:spcPts val="600"/>
              </a:spcAft>
            </a:pPr>
            <a:r>
              <a:rPr lang="en-US" sz="1900" dirty="0">
                <a:latin typeface="Times New Roman" panose="02020603050405020304" pitchFamily="18" charset="0"/>
                <a:cs typeface="Times New Roman" panose="02020603050405020304" pitchFamily="18" charset="0"/>
              </a:rPr>
              <a:t>	--- function---</a:t>
            </a:r>
          </a:p>
          <a:p>
            <a:pPr>
              <a:lnSpc>
                <a:spcPct val="90000"/>
              </a:lnSpc>
              <a:spcAft>
                <a:spcPts val="600"/>
              </a:spcAft>
            </a:pPr>
            <a:endParaRPr lang="en-US" sz="1900" dirty="0">
              <a:latin typeface="Times New Roman" panose="02020603050405020304" pitchFamily="18" charset="0"/>
              <a:cs typeface="Times New Roman" panose="02020603050405020304" pitchFamily="18" charset="0"/>
            </a:endParaRPr>
          </a:p>
          <a:p>
            <a:pPr>
              <a:lnSpc>
                <a:spcPct val="90000"/>
              </a:lnSpc>
              <a:spcAft>
                <a:spcPts val="600"/>
              </a:spcAft>
            </a:pPr>
            <a:r>
              <a:rPr lang="en-US" sz="1900" dirty="0" err="1">
                <a:latin typeface="Times New Roman" panose="02020603050405020304" pitchFamily="18" charset="0"/>
                <a:cs typeface="Times New Roman" panose="02020603050405020304" pitchFamily="18" charset="0"/>
              </a:rPr>
              <a:t>fuction</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memoize</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fuction</a:t>
            </a:r>
            <a:r>
              <a:rPr lang="en-US" sz="1900" dirty="0">
                <a:latin typeface="Times New Roman" panose="02020603050405020304" pitchFamily="18" charset="0"/>
                <a:cs typeface="Times New Roman" panose="02020603050405020304" pitchFamily="18" charset="0"/>
              </a:rPr>
              <a:t>)</a:t>
            </a:r>
          </a:p>
          <a:p>
            <a:pPr>
              <a:lnSpc>
                <a:spcPct val="90000"/>
              </a:lnSpc>
              <a:spcAft>
                <a:spcPts val="600"/>
              </a:spcAft>
            </a:pPr>
            <a:r>
              <a:rPr lang="en-US" sz="1900" dirty="0">
                <a:latin typeface="Times New Roman" panose="02020603050405020304" pitchFamily="18" charset="0"/>
                <a:cs typeface="Times New Roman" panose="02020603050405020304" pitchFamily="18" charset="0"/>
              </a:rPr>
              <a:t>print(function(param1, param2,...))</a:t>
            </a:r>
          </a:p>
        </p:txBody>
      </p:sp>
      <p:sp>
        <p:nvSpPr>
          <p:cNvPr id="11" name="Footer Placeholder 6">
            <a:extLst>
              <a:ext uri="{FF2B5EF4-FFF2-40B4-BE49-F238E27FC236}">
                <a16:creationId xmlns:a16="http://schemas.microsoft.com/office/drawing/2014/main" id="{4063D7CD-01A3-47EB-8681-885EB12179EF}"/>
              </a:ext>
            </a:extLst>
          </p:cNvPr>
          <p:cNvSpPr>
            <a:spLocks noGrp="1"/>
          </p:cNvSpPr>
          <p:nvPr>
            <p:ph type="ftr" sz="quarter" idx="11"/>
          </p:nvPr>
        </p:nvSpPr>
        <p:spPr>
          <a:xfrm>
            <a:off x="7861285" y="316503"/>
            <a:ext cx="4114800" cy="365125"/>
          </a:xfrm>
        </p:spPr>
        <p:txBody>
          <a:bodyPr/>
          <a:lstStyle/>
          <a:p>
            <a:r>
              <a:rPr lang="en-US" dirty="0"/>
              <a:t>https://www.python-course.eu/python3_memoization.php</a:t>
            </a:r>
          </a:p>
        </p:txBody>
      </p:sp>
    </p:spTree>
    <p:extLst>
      <p:ext uri="{BB962C8B-B14F-4D97-AF65-F5344CB8AC3E}">
        <p14:creationId xmlns:p14="http://schemas.microsoft.com/office/powerpoint/2010/main" val="4226725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9FE8F22F-3210-4CAF-9FAA-349B271019CE}"/>
              </a:ext>
            </a:extLst>
          </p:cNvPr>
          <p:cNvSpPr>
            <a:spLocks noGrp="1"/>
          </p:cNvSpPr>
          <p:nvPr>
            <p:ph type="title"/>
          </p:nvPr>
        </p:nvSpPr>
        <p:spPr>
          <a:xfrm>
            <a:off x="0" y="1166932"/>
            <a:ext cx="4349363" cy="4279709"/>
          </a:xfrm>
        </p:spPr>
        <p:txBody>
          <a:bodyPr vert="horz" lIns="91440" tIns="45720" rIns="91440" bIns="45720" rtlCol="0" anchor="ctr">
            <a:normAutofit/>
          </a:bodyPr>
          <a:lstStyle/>
          <a:p>
            <a:pPr marL="457200" lvl="1" algn="l" rtl="0">
              <a:lnSpc>
                <a:spcPct val="90000"/>
              </a:lnSpc>
              <a:spcBef>
                <a:spcPct val="0"/>
              </a:spcBef>
            </a:pPr>
            <a:r>
              <a:rPr lang="en-US" sz="4100" kern="1200" dirty="0" err="1">
                <a:solidFill>
                  <a:schemeClr val="bg1"/>
                </a:solidFill>
                <a:latin typeface="Times New Roman" panose="02020603050405020304" pitchFamily="18" charset="0"/>
                <a:ea typeface="+mj-ea"/>
                <a:cs typeface="Times New Roman" panose="02020603050405020304" pitchFamily="18" charset="0"/>
              </a:rPr>
              <a:t>Thêm</a:t>
            </a:r>
            <a:r>
              <a:rPr lang="en-US" sz="4100" kern="1200" dirty="0">
                <a:solidFill>
                  <a:schemeClr val="bg1"/>
                </a:solidFill>
                <a:latin typeface="Times New Roman" panose="02020603050405020304" pitchFamily="18" charset="0"/>
                <a:ea typeface="+mj-ea"/>
                <a:cs typeface="Times New Roman" panose="02020603050405020304" pitchFamily="18" charset="0"/>
              </a:rPr>
              <a:t> tabulation</a:t>
            </a:r>
          </a:p>
        </p:txBody>
      </p:sp>
      <p:sp>
        <p:nvSpPr>
          <p:cNvPr id="7" name="TextBox 6">
            <a:extLst>
              <a:ext uri="{FF2B5EF4-FFF2-40B4-BE49-F238E27FC236}">
                <a16:creationId xmlns:a16="http://schemas.microsoft.com/office/drawing/2014/main" id="{6F00649F-644B-4EFF-9433-69D25E4E6AD3}"/>
              </a:ext>
            </a:extLst>
          </p:cNvPr>
          <p:cNvSpPr txBox="1"/>
          <p:nvPr/>
        </p:nvSpPr>
        <p:spPr>
          <a:xfrm>
            <a:off x="5824883" y="1977466"/>
            <a:ext cx="4875704" cy="3469175"/>
          </a:xfrm>
          <a:prstGeom prst="rect">
            <a:avLst/>
          </a:prstGeom>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000" i="0" u="none" strike="noStrike" kern="1200" normalizeH="0" baseline="0" noProof="0" dirty="0">
              <a:solidFill>
                <a:schemeClr val="tx1"/>
              </a:solidFill>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i="0" u="none" strike="noStrike" kern="1200" normalizeH="0" baseline="0" noProof="0" dirty="0">
                <a:solidFill>
                  <a:schemeClr val="tx1"/>
                </a:solidFill>
                <a:uLnTx/>
                <a:uFillTx/>
                <a:latin typeface="Times New Roman" panose="02020603050405020304" pitchFamily="18" charset="0"/>
                <a:cs typeface="Times New Roman" panose="02020603050405020304" pitchFamily="18" charset="0"/>
              </a:rPr>
              <a:t>def </a:t>
            </a:r>
            <a:r>
              <a:rPr kumimoji="0" lang="en-US" sz="2000" i="0" u="none" strike="noStrike" kern="1200" normalizeH="0" baseline="0" noProof="0" dirty="0" err="1">
                <a:solidFill>
                  <a:schemeClr val="tx1"/>
                </a:solidFill>
                <a:uLnTx/>
                <a:uFillTx/>
                <a:latin typeface="Times New Roman" panose="02020603050405020304" pitchFamily="18" charset="0"/>
                <a:cs typeface="Times New Roman" panose="02020603050405020304" pitchFamily="18" charset="0"/>
              </a:rPr>
              <a:t>fuction</a:t>
            </a:r>
            <a:r>
              <a:rPr kumimoji="0" lang="en-US" sz="2000" i="0" u="none" strike="noStrike" kern="1200" normalizeH="0" baseline="0" noProof="0" dirty="0">
                <a:solidFill>
                  <a:schemeClr val="tx1"/>
                </a:solidFill>
                <a:uLnTx/>
                <a:uFillTx/>
                <a:latin typeface="Times New Roman" panose="02020603050405020304" pitchFamily="18" charset="0"/>
                <a:cs typeface="Times New Roman" panose="02020603050405020304" pitchFamily="18" charset="0"/>
              </a:rPr>
              <a:t>(param1, param2,...):</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2000" dirty="0">
                <a:solidFill>
                  <a:schemeClr val="tx1"/>
                </a:solidFill>
                <a:latin typeface="Times New Roman" panose="02020603050405020304" pitchFamily="18" charset="0"/>
                <a:cs typeface="Times New Roman" panose="02020603050405020304" pitchFamily="18" charset="0"/>
              </a:rPr>
              <a:t>       initialize table</a:t>
            </a:r>
          </a:p>
          <a:p>
            <a:pPr>
              <a:lnSpc>
                <a:spcPct val="90000"/>
              </a:lnSpc>
              <a:spcAft>
                <a:spcPts val="600"/>
              </a:spcAft>
            </a:pPr>
            <a:r>
              <a:rPr lang="en-US" sz="2000" dirty="0">
                <a:solidFill>
                  <a:schemeClr val="tx1"/>
                </a:solidFill>
                <a:latin typeface="Times New Roman" panose="02020603050405020304" pitchFamily="18" charset="0"/>
                <a:cs typeface="Times New Roman" panose="02020603050405020304" pitchFamily="18" charset="0"/>
              </a:rPr>
              <a:t>       filling up the table</a:t>
            </a:r>
          </a:p>
          <a:p>
            <a:pPr>
              <a:lnSpc>
                <a:spcPct val="90000"/>
              </a:lnSpc>
              <a:spcAft>
                <a:spcPts val="600"/>
              </a:spcAft>
            </a:pPr>
            <a:endParaRPr 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000" i="0" u="none" strike="noStrike" kern="1200" normalizeH="0" baseline="0" noProof="0" dirty="0">
              <a:solidFill>
                <a:schemeClr val="tx1"/>
              </a:solidFill>
              <a:uLnTx/>
              <a:uFillTx/>
              <a:latin typeface="Times New Roman" panose="02020603050405020304" pitchFamily="18" charset="0"/>
              <a:cs typeface="Times New Roman" panose="02020603050405020304" pitchFamily="18" charset="0"/>
            </a:endParaRPr>
          </a:p>
        </p:txBody>
      </p:sp>
      <p:sp>
        <p:nvSpPr>
          <p:cNvPr id="11" name="Footer Placeholder 6">
            <a:extLst>
              <a:ext uri="{FF2B5EF4-FFF2-40B4-BE49-F238E27FC236}">
                <a16:creationId xmlns:a16="http://schemas.microsoft.com/office/drawing/2014/main" id="{2A33AB28-41F9-407A-BB6F-B3F24E512A7C}"/>
              </a:ext>
            </a:extLst>
          </p:cNvPr>
          <p:cNvSpPr>
            <a:spLocks noGrp="1"/>
          </p:cNvSpPr>
          <p:nvPr>
            <p:ph type="ftr" sz="quarter" idx="11"/>
          </p:nvPr>
        </p:nvSpPr>
        <p:spPr>
          <a:xfrm>
            <a:off x="7861285" y="316503"/>
            <a:ext cx="4114800" cy="365125"/>
          </a:xfrm>
        </p:spPr>
        <p:txBody>
          <a:bodyPr/>
          <a:lstStyle/>
          <a:p>
            <a:r>
              <a:rPr lang="en-US"/>
              <a:t>https://www.geeksforgeeks.org/solve-dynamic-programming-problem/</a:t>
            </a:r>
            <a:endParaRPr lang="en-US" dirty="0"/>
          </a:p>
        </p:txBody>
      </p:sp>
    </p:spTree>
    <p:extLst>
      <p:ext uri="{BB962C8B-B14F-4D97-AF65-F5344CB8AC3E}">
        <p14:creationId xmlns:p14="http://schemas.microsoft.com/office/powerpoint/2010/main" val="4045533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242DDA6-F3EE-42DF-90E5-6112A89E288E}"/>
              </a:ext>
            </a:extLst>
          </p:cNvPr>
          <p:cNvSpPr>
            <a:spLocks noGrp="1"/>
          </p:cNvSpPr>
          <p:nvPr>
            <p:ph type="title"/>
          </p:nvPr>
        </p:nvSpPr>
        <p:spPr>
          <a:xfrm>
            <a:off x="502113" y="1780660"/>
            <a:ext cx="3883275" cy="4279709"/>
          </a:xfrm>
        </p:spPr>
        <p:txBody>
          <a:bodyPr anchor="ctr">
            <a:normAutofit/>
          </a:bodyPr>
          <a:lstStyle/>
          <a:p>
            <a:r>
              <a:rPr lang="en-US" sz="3700" dirty="0">
                <a:solidFill>
                  <a:schemeClr val="bg1"/>
                </a:solidFill>
                <a:latin typeface="Times New Roman" panose="02020603050405020304" pitchFamily="18" charset="0"/>
                <a:cs typeface="Times New Roman" panose="02020603050405020304" pitchFamily="18" charset="0"/>
              </a:rPr>
              <a:t>Cho 3 </a:t>
            </a:r>
            <a:r>
              <a:rPr lang="en-US" sz="3700" dirty="0" err="1">
                <a:solidFill>
                  <a:schemeClr val="bg1"/>
                </a:solidFill>
                <a:latin typeface="Times New Roman" panose="02020603050405020304" pitchFamily="18" charset="0"/>
                <a:cs typeface="Times New Roman" panose="02020603050405020304" pitchFamily="18" charset="0"/>
              </a:rPr>
              <a:t>số</a:t>
            </a:r>
            <a:r>
              <a:rPr lang="en-US" sz="3700" dirty="0">
                <a:solidFill>
                  <a:schemeClr val="bg1"/>
                </a:solidFill>
                <a:latin typeface="Times New Roman" panose="02020603050405020304" pitchFamily="18" charset="0"/>
                <a:cs typeface="Times New Roman" panose="02020603050405020304" pitchFamily="18" charset="0"/>
              </a:rPr>
              <a:t> {1, 3, 5} </a:t>
            </a:r>
            <a:r>
              <a:rPr lang="en-US" sz="3700" dirty="0" err="1">
                <a:solidFill>
                  <a:schemeClr val="bg1"/>
                </a:solidFill>
                <a:latin typeface="Times New Roman" panose="02020603050405020304" pitchFamily="18" charset="0"/>
                <a:cs typeface="Times New Roman" panose="02020603050405020304" pitchFamily="18" charset="0"/>
              </a:rPr>
              <a:t>chỉ</a:t>
            </a:r>
            <a:r>
              <a:rPr lang="en-US" sz="3700" dirty="0">
                <a:solidFill>
                  <a:schemeClr val="bg1"/>
                </a:solidFill>
                <a:latin typeface="Times New Roman" panose="02020603050405020304" pitchFamily="18" charset="0"/>
                <a:cs typeface="Times New Roman" panose="02020603050405020304" pitchFamily="18" charset="0"/>
              </a:rPr>
              <a:t> ra bao </a:t>
            </a:r>
            <a:r>
              <a:rPr lang="en-US" sz="3700" dirty="0" err="1">
                <a:solidFill>
                  <a:schemeClr val="bg1"/>
                </a:solidFill>
                <a:latin typeface="Times New Roman" panose="02020603050405020304" pitchFamily="18" charset="0"/>
                <a:cs typeface="Times New Roman" panose="02020603050405020304" pitchFamily="18" charset="0"/>
              </a:rPr>
              <a:t>nhiêu</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cách</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để</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hình</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thành</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số</a:t>
            </a:r>
            <a:r>
              <a:rPr lang="en-US" sz="3700" dirty="0">
                <a:solidFill>
                  <a:schemeClr val="bg1"/>
                </a:solidFill>
                <a:latin typeface="Times New Roman" panose="02020603050405020304" pitchFamily="18" charset="0"/>
                <a:cs typeface="Times New Roman" panose="02020603050405020304" pitchFamily="18" charset="0"/>
              </a:rPr>
              <a:t> N </a:t>
            </a:r>
            <a:r>
              <a:rPr lang="en-US" sz="3700" dirty="0" err="1">
                <a:solidFill>
                  <a:schemeClr val="bg1"/>
                </a:solidFill>
                <a:latin typeface="Times New Roman" panose="02020603050405020304" pitchFamily="18" charset="0"/>
                <a:cs typeface="Times New Roman" panose="02020603050405020304" pitchFamily="18" charset="0"/>
              </a:rPr>
              <a:t>sử</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dụng</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tổng</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từ</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những</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số</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sử</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dụng</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trong</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số</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đã</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cho</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trên</a:t>
            </a:r>
            <a:endParaRPr lang="en-US" sz="3700" dirty="0">
              <a:solidFill>
                <a:schemeClr val="bg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6DF4F98-E837-4AC3-AF7C-30F221238324}"/>
              </a:ext>
            </a:extLst>
          </p:cNvPr>
          <p:cNvSpPr>
            <a:spLocks noGrp="1"/>
          </p:cNvSpPr>
          <p:nvPr>
            <p:ph type="ftr" sz="quarter" idx="11"/>
          </p:nvPr>
        </p:nvSpPr>
        <p:spPr>
          <a:xfrm>
            <a:off x="7055897" y="405350"/>
            <a:ext cx="4776711" cy="365125"/>
          </a:xfrm>
        </p:spPr>
        <p:txBody>
          <a:bodyPr>
            <a:normAutofit/>
          </a:bodyPr>
          <a:lstStyle/>
          <a:p>
            <a:pPr algn="r">
              <a:lnSpc>
                <a:spcPct val="90000"/>
              </a:lnSpc>
              <a:spcAft>
                <a:spcPts val="600"/>
              </a:spcAft>
            </a:pPr>
            <a:r>
              <a:rPr lang="en-US" sz="900">
                <a:solidFill>
                  <a:schemeClr val="tx1">
                    <a:alpha val="80000"/>
                  </a:schemeClr>
                </a:solidFill>
              </a:rPr>
              <a:t>https://www.geeksforgeeks.org/overlapping-subproblems-property-in-dynamic-programming-dp-1/</a:t>
            </a:r>
          </a:p>
        </p:txBody>
      </p:sp>
      <p:sp>
        <p:nvSpPr>
          <p:cNvPr id="3" name="Content Placeholder 2">
            <a:extLst>
              <a:ext uri="{FF2B5EF4-FFF2-40B4-BE49-F238E27FC236}">
                <a16:creationId xmlns:a16="http://schemas.microsoft.com/office/drawing/2014/main" id="{558DBFAD-C530-4F78-A7C8-AFEF1BCF2E0A}"/>
              </a:ext>
            </a:extLst>
          </p:cNvPr>
          <p:cNvSpPr>
            <a:spLocks noGrp="1"/>
          </p:cNvSpPr>
          <p:nvPr>
            <p:ph idx="1"/>
          </p:nvPr>
        </p:nvSpPr>
        <p:spPr>
          <a:xfrm>
            <a:off x="5573864" y="1166933"/>
            <a:ext cx="5716988" cy="4279709"/>
          </a:xfrm>
        </p:spPr>
        <p:txBody>
          <a:bodyPr anchor="ctr">
            <a:normAutofit/>
          </a:bodyPr>
          <a:lstStyle/>
          <a:p>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n </a:t>
            </a:r>
          </a:p>
          <a:p>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886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60DC24B-29AE-43EE-9D30-C86EE2A8D866}"/>
              </a:ext>
            </a:extLst>
          </p:cNvPr>
          <p:cNvSpPr>
            <a:spLocks noGrp="1"/>
          </p:cNvSpPr>
          <p:nvPr>
            <p:ph type="title"/>
          </p:nvPr>
        </p:nvSpPr>
        <p:spPr>
          <a:xfrm>
            <a:off x="613773" y="1528834"/>
            <a:ext cx="4058943" cy="4279709"/>
          </a:xfrm>
        </p:spPr>
        <p:txBody>
          <a:bodyPr anchor="ctr">
            <a:normAutofit/>
          </a:bodyPr>
          <a:lstStyle/>
          <a:p>
            <a:r>
              <a:rPr lang="en-US" sz="4800" b="0" i="0" dirty="0" err="1">
                <a:solidFill>
                  <a:schemeClr val="bg1"/>
                </a:solidFill>
                <a:effectLst/>
                <a:latin typeface="Times New Roman" panose="02020603050405020304" pitchFamily="18" charset="0"/>
                <a:cs typeface="Times New Roman" panose="02020603050405020304" pitchFamily="18" charset="0"/>
              </a:rPr>
              <a:t>Ví</a:t>
            </a:r>
            <a:r>
              <a:rPr lang="en-US" sz="4800" b="0" i="0" dirty="0">
                <a:solidFill>
                  <a:schemeClr val="bg1"/>
                </a:solidFill>
                <a:effectLst/>
                <a:latin typeface="Times New Roman" panose="02020603050405020304" pitchFamily="18" charset="0"/>
                <a:cs typeface="Times New Roman" panose="02020603050405020304" pitchFamily="18" charset="0"/>
              </a:rPr>
              <a:t> </a:t>
            </a:r>
            <a:r>
              <a:rPr lang="en-US" sz="4800" b="0" i="0" dirty="0" err="1">
                <a:solidFill>
                  <a:schemeClr val="bg1"/>
                </a:solidFill>
                <a:effectLst/>
                <a:latin typeface="Times New Roman" panose="02020603050405020304" pitchFamily="18" charset="0"/>
                <a:cs typeface="Times New Roman" panose="02020603050405020304" pitchFamily="18" charset="0"/>
              </a:rPr>
              <a:t>dụ</a:t>
            </a:r>
            <a:r>
              <a:rPr lang="en-US" sz="4800" b="0" i="0" dirty="0">
                <a:solidFill>
                  <a:schemeClr val="bg1"/>
                </a:solidFill>
                <a:effectLst/>
                <a:latin typeface="Times New Roman" panose="02020603050405020304" pitchFamily="18" charset="0"/>
                <a:cs typeface="Times New Roman" panose="02020603050405020304" pitchFamily="18" charset="0"/>
              </a:rPr>
              <a:t> </a:t>
            </a:r>
            <a:r>
              <a:rPr lang="en-US" sz="4800" b="0" i="0" dirty="0" err="1">
                <a:solidFill>
                  <a:schemeClr val="bg1"/>
                </a:solidFill>
                <a:effectLst/>
                <a:latin typeface="Times New Roman" panose="02020603050405020304" pitchFamily="18" charset="0"/>
                <a:cs typeface="Times New Roman" panose="02020603050405020304" pitchFamily="18" charset="0"/>
              </a:rPr>
              <a:t>tìm</a:t>
            </a:r>
            <a:r>
              <a:rPr lang="en-US" sz="4800" b="0" i="0" dirty="0">
                <a:solidFill>
                  <a:schemeClr val="bg1"/>
                </a:solidFill>
                <a:effectLst/>
                <a:latin typeface="Times New Roman" panose="02020603050405020304" pitchFamily="18" charset="0"/>
                <a:cs typeface="Times New Roman" panose="02020603050405020304" pitchFamily="18" charset="0"/>
              </a:rPr>
              <a:t> n=7</a:t>
            </a:r>
          </a:p>
        </p:txBody>
      </p:sp>
      <p:sp>
        <p:nvSpPr>
          <p:cNvPr id="4" name="Footer Placeholder 3">
            <a:extLst>
              <a:ext uri="{FF2B5EF4-FFF2-40B4-BE49-F238E27FC236}">
                <a16:creationId xmlns:a16="http://schemas.microsoft.com/office/drawing/2014/main" id="{EAFB94F0-A070-46B9-8F21-02DF233134C0}"/>
              </a:ext>
            </a:extLst>
          </p:cNvPr>
          <p:cNvSpPr>
            <a:spLocks noGrp="1"/>
          </p:cNvSpPr>
          <p:nvPr>
            <p:ph type="ftr" sz="quarter" idx="11"/>
          </p:nvPr>
        </p:nvSpPr>
        <p:spPr>
          <a:xfrm>
            <a:off x="7055897" y="405350"/>
            <a:ext cx="4776711" cy="365125"/>
          </a:xfrm>
        </p:spPr>
        <p:txBody>
          <a:bodyPr>
            <a:normAutofit/>
          </a:bodyPr>
          <a:lstStyle/>
          <a:p>
            <a:pPr algn="r">
              <a:lnSpc>
                <a:spcPct val="90000"/>
              </a:lnSpc>
              <a:spcAft>
                <a:spcPts val="600"/>
              </a:spcAft>
            </a:pPr>
            <a:r>
              <a:rPr lang="en-US" sz="900">
                <a:solidFill>
                  <a:schemeClr val="tx1">
                    <a:alpha val="80000"/>
                  </a:schemeClr>
                </a:solidFill>
              </a:rPr>
              <a:t>https://www.geeksforgeeks.org/overlapping-subproblems-property-in-dynamic-programming-dp-1/</a:t>
            </a:r>
          </a:p>
        </p:txBody>
      </p:sp>
      <p:sp>
        <p:nvSpPr>
          <p:cNvPr id="3" name="Content Placeholder 2">
            <a:extLst>
              <a:ext uri="{FF2B5EF4-FFF2-40B4-BE49-F238E27FC236}">
                <a16:creationId xmlns:a16="http://schemas.microsoft.com/office/drawing/2014/main" id="{EE0F3CA9-5878-4C5C-B122-144124E0D646}"/>
              </a:ext>
            </a:extLst>
          </p:cNvPr>
          <p:cNvSpPr>
            <a:spLocks noGrp="1"/>
          </p:cNvSpPr>
          <p:nvPr>
            <p:ph idx="1"/>
          </p:nvPr>
        </p:nvSpPr>
        <p:spPr>
          <a:xfrm>
            <a:off x="5573864" y="1166933"/>
            <a:ext cx="5716988" cy="4279709"/>
          </a:xfrm>
        </p:spPr>
        <p:txBody>
          <a:bodyPr anchor="ctr">
            <a:normAutofit/>
          </a:bodyPr>
          <a:lstStyle/>
          <a:p>
            <a:r>
              <a:rPr lang="en-US" sz="2400" b="0" i="0" dirty="0" err="1">
                <a:effectLst/>
                <a:latin typeface="Times New Roman" panose="02020603050405020304" pitchFamily="18" charset="0"/>
                <a:cs typeface="Times New Roman" panose="02020603050405020304" pitchFamily="18" charset="0"/>
              </a:rPr>
              <a:t>Thêm</a:t>
            </a:r>
            <a:r>
              <a:rPr lang="en-US" sz="2400" b="0" i="0" dirty="0">
                <a:effectLst/>
                <a:latin typeface="Times New Roman" panose="02020603050405020304" pitchFamily="18" charset="0"/>
                <a:cs typeface="Times New Roman" panose="02020603050405020304" pitchFamily="18" charset="0"/>
              </a:rPr>
              <a:t> 1 </a:t>
            </a:r>
            <a:r>
              <a:rPr lang="en-US" sz="2400" b="0" i="0" dirty="0" err="1">
                <a:effectLst/>
                <a:latin typeface="Times New Roman" panose="02020603050405020304" pitchFamily="18" charset="0"/>
                <a:cs typeface="Times New Roman" panose="02020603050405020304" pitchFamily="18" charset="0"/>
              </a:rPr>
              <a:t>vào</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tất</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cả</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tổ</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hợp</a:t>
            </a:r>
            <a:r>
              <a:rPr lang="en-US" sz="2400" b="0" i="0" dirty="0">
                <a:effectLst/>
                <a:latin typeface="Times New Roman" panose="02020603050405020304" pitchFamily="18" charset="0"/>
                <a:cs typeface="Times New Roman" panose="02020603050405020304" pitchFamily="18" charset="0"/>
              </a:rPr>
              <a:t> n= 6</a:t>
            </a:r>
          </a:p>
          <a:p>
            <a:r>
              <a:rPr lang="en-US" sz="2400" b="0" i="0" dirty="0">
                <a:effectLst/>
                <a:latin typeface="Times New Roman" panose="02020603050405020304" pitchFamily="18" charset="0"/>
                <a:cs typeface="Times New Roman" panose="02020603050405020304" pitchFamily="18" charset="0"/>
              </a:rPr>
              <a:t>[ (1+1+1+1+1+1) + 1] </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(1+1+1+3) + 1] </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(1+1+3+1) + 1] </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(1+3+1+1) + 1] </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(3+1+1+1) + 1] </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(3+3) + 1] </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(1+5) + 1] </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(5+1) + 1]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461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Footer Placeholder 3">
            <a:extLst>
              <a:ext uri="{FF2B5EF4-FFF2-40B4-BE49-F238E27FC236}">
                <a16:creationId xmlns:a16="http://schemas.microsoft.com/office/drawing/2014/main" id="{3699F763-1D4D-46B4-9B14-FCD929C50E09}"/>
              </a:ext>
            </a:extLst>
          </p:cNvPr>
          <p:cNvSpPr>
            <a:spLocks noGrp="1"/>
          </p:cNvSpPr>
          <p:nvPr>
            <p:ph type="ftr" sz="quarter" idx="11"/>
          </p:nvPr>
        </p:nvSpPr>
        <p:spPr>
          <a:xfrm>
            <a:off x="7055897" y="405350"/>
            <a:ext cx="4776711" cy="365125"/>
          </a:xfrm>
        </p:spPr>
        <p:txBody>
          <a:bodyPr>
            <a:normAutofit/>
          </a:bodyPr>
          <a:lstStyle/>
          <a:p>
            <a:pPr algn="r">
              <a:lnSpc>
                <a:spcPct val="90000"/>
              </a:lnSpc>
              <a:spcAft>
                <a:spcPts val="600"/>
              </a:spcAft>
            </a:pPr>
            <a:r>
              <a:rPr lang="en-US" sz="900">
                <a:solidFill>
                  <a:schemeClr val="tx1">
                    <a:alpha val="80000"/>
                  </a:schemeClr>
                </a:solidFill>
              </a:rPr>
              <a:t>https://www.geeksforgeeks.org/overlapping-subproblems-property-in-dynamic-programming-dp-1/</a:t>
            </a:r>
          </a:p>
        </p:txBody>
      </p:sp>
      <p:sp>
        <p:nvSpPr>
          <p:cNvPr id="3" name="Content Placeholder 2">
            <a:extLst>
              <a:ext uri="{FF2B5EF4-FFF2-40B4-BE49-F238E27FC236}">
                <a16:creationId xmlns:a16="http://schemas.microsoft.com/office/drawing/2014/main" id="{7958D29D-AEBF-4776-8E76-B111D48EFF67}"/>
              </a:ext>
            </a:extLst>
          </p:cNvPr>
          <p:cNvSpPr>
            <a:spLocks noGrp="1"/>
          </p:cNvSpPr>
          <p:nvPr>
            <p:ph idx="1"/>
          </p:nvPr>
        </p:nvSpPr>
        <p:spPr>
          <a:xfrm>
            <a:off x="5573864" y="1166933"/>
            <a:ext cx="5716988" cy="4279709"/>
          </a:xfrm>
        </p:spPr>
        <p:txBody>
          <a:bodyPr anchor="ctr">
            <a:normAutofit/>
          </a:bodyPr>
          <a:lstStyle/>
          <a:p>
            <a:r>
              <a:rPr lang="en-US" sz="2400" b="0" i="0" dirty="0" err="1">
                <a:effectLst/>
                <a:latin typeface="Times New Roman" panose="02020603050405020304" pitchFamily="18" charset="0"/>
                <a:cs typeface="Times New Roman" panose="02020603050405020304" pitchFamily="18" charset="0"/>
              </a:rPr>
              <a:t>Thêm</a:t>
            </a:r>
            <a:r>
              <a:rPr lang="en-US" sz="2400" b="0" i="0" dirty="0">
                <a:effectLst/>
                <a:latin typeface="Times New Roman" panose="02020603050405020304" pitchFamily="18" charset="0"/>
                <a:cs typeface="Times New Roman" panose="02020603050405020304" pitchFamily="18" charset="0"/>
              </a:rPr>
              <a:t> 3 </a:t>
            </a:r>
            <a:r>
              <a:rPr lang="en-US" sz="2400" b="0" i="0" dirty="0" err="1">
                <a:effectLst/>
                <a:latin typeface="Times New Roman" panose="02020603050405020304" pitchFamily="18" charset="0"/>
                <a:cs typeface="Times New Roman" panose="02020603050405020304" pitchFamily="18" charset="0"/>
              </a:rPr>
              <a:t>vào</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tất</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cả</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tổ</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hợp</a:t>
            </a:r>
            <a:r>
              <a:rPr lang="en-US" sz="2400" b="0" i="0" dirty="0">
                <a:effectLst/>
                <a:latin typeface="Times New Roman" panose="02020603050405020304" pitchFamily="18" charset="0"/>
                <a:cs typeface="Times New Roman" panose="02020603050405020304" pitchFamily="18" charset="0"/>
              </a:rPr>
              <a:t> n= 4</a:t>
            </a:r>
          </a:p>
          <a:p>
            <a:r>
              <a:rPr lang="en-US" sz="2400" b="0" i="0" dirty="0">
                <a:effectLst/>
                <a:latin typeface="Times New Roman" panose="02020603050405020304" pitchFamily="18" charset="0"/>
                <a:cs typeface="Times New Roman" panose="02020603050405020304" pitchFamily="18" charset="0"/>
              </a:rPr>
              <a:t> [(1+1+1+1) + 3] </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[(1+3) + 3] </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[(3+1) + 3] </a:t>
            </a:r>
            <a:endParaRPr lang="en-US" sz="2400"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40678CA-9E5F-42DE-A71D-C1DEC9D227ED}"/>
              </a:ext>
            </a:extLst>
          </p:cNvPr>
          <p:cNvSpPr>
            <a:spLocks noGrp="1"/>
          </p:cNvSpPr>
          <p:nvPr>
            <p:ph type="title"/>
          </p:nvPr>
        </p:nvSpPr>
        <p:spPr>
          <a:xfrm>
            <a:off x="462117" y="1166813"/>
            <a:ext cx="3887634" cy="4279900"/>
          </a:xfrm>
        </p:spPr>
        <p:txBody>
          <a:bodyPr anchor="ctr">
            <a:normAutofit/>
          </a:bodyPr>
          <a:lstStyle/>
          <a:p>
            <a:r>
              <a:rPr lang="en-US" sz="4800" b="0" i="0" dirty="0" err="1">
                <a:solidFill>
                  <a:schemeClr val="bg1"/>
                </a:solidFill>
                <a:effectLst/>
                <a:latin typeface="Times New Roman" panose="02020603050405020304" pitchFamily="18" charset="0"/>
                <a:cs typeface="Times New Roman" panose="02020603050405020304" pitchFamily="18" charset="0"/>
              </a:rPr>
              <a:t>Ví</a:t>
            </a:r>
            <a:r>
              <a:rPr lang="en-US" sz="4800" b="0" i="0" dirty="0">
                <a:solidFill>
                  <a:schemeClr val="bg1"/>
                </a:solidFill>
                <a:effectLst/>
                <a:latin typeface="Times New Roman" panose="02020603050405020304" pitchFamily="18" charset="0"/>
                <a:cs typeface="Times New Roman" panose="02020603050405020304" pitchFamily="18" charset="0"/>
              </a:rPr>
              <a:t> </a:t>
            </a:r>
            <a:r>
              <a:rPr lang="en-US" sz="4800" b="0" i="0" dirty="0" err="1">
                <a:solidFill>
                  <a:schemeClr val="bg1"/>
                </a:solidFill>
                <a:effectLst/>
                <a:latin typeface="Times New Roman" panose="02020603050405020304" pitchFamily="18" charset="0"/>
                <a:cs typeface="Times New Roman" panose="02020603050405020304" pitchFamily="18" charset="0"/>
              </a:rPr>
              <a:t>dụ</a:t>
            </a:r>
            <a:r>
              <a:rPr lang="en-US" sz="4800" b="0" i="0" dirty="0">
                <a:solidFill>
                  <a:schemeClr val="bg1"/>
                </a:solidFill>
                <a:effectLst/>
                <a:latin typeface="Times New Roman" panose="02020603050405020304" pitchFamily="18" charset="0"/>
                <a:cs typeface="Times New Roman" panose="02020603050405020304" pitchFamily="18" charset="0"/>
              </a:rPr>
              <a:t> </a:t>
            </a:r>
            <a:r>
              <a:rPr lang="en-US" sz="4800" b="0" i="0" dirty="0" err="1">
                <a:solidFill>
                  <a:schemeClr val="bg1"/>
                </a:solidFill>
                <a:effectLst/>
                <a:latin typeface="Times New Roman" panose="02020603050405020304" pitchFamily="18" charset="0"/>
                <a:cs typeface="Times New Roman" panose="02020603050405020304" pitchFamily="18" charset="0"/>
              </a:rPr>
              <a:t>tìm</a:t>
            </a:r>
            <a:r>
              <a:rPr lang="en-US" sz="4800" b="0" i="0" dirty="0">
                <a:solidFill>
                  <a:schemeClr val="bg1"/>
                </a:solidFill>
                <a:effectLst/>
                <a:latin typeface="Times New Roman" panose="02020603050405020304" pitchFamily="18" charset="0"/>
                <a:cs typeface="Times New Roman" panose="02020603050405020304" pitchFamily="18" charset="0"/>
              </a:rPr>
              <a:t> n=7</a:t>
            </a:r>
          </a:p>
        </p:txBody>
      </p:sp>
    </p:spTree>
    <p:extLst>
      <p:ext uri="{BB962C8B-B14F-4D97-AF65-F5344CB8AC3E}">
        <p14:creationId xmlns:p14="http://schemas.microsoft.com/office/powerpoint/2010/main" val="2377520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Footer Placeholder 3">
            <a:extLst>
              <a:ext uri="{FF2B5EF4-FFF2-40B4-BE49-F238E27FC236}">
                <a16:creationId xmlns:a16="http://schemas.microsoft.com/office/drawing/2014/main" id="{4A39CDFE-5DD3-496F-96F0-45E3CDCA4A78}"/>
              </a:ext>
            </a:extLst>
          </p:cNvPr>
          <p:cNvSpPr>
            <a:spLocks noGrp="1"/>
          </p:cNvSpPr>
          <p:nvPr>
            <p:ph type="ftr" sz="quarter" idx="11"/>
          </p:nvPr>
        </p:nvSpPr>
        <p:spPr>
          <a:xfrm>
            <a:off x="7055897" y="405350"/>
            <a:ext cx="4776711" cy="365125"/>
          </a:xfrm>
        </p:spPr>
        <p:txBody>
          <a:bodyPr>
            <a:normAutofit/>
          </a:bodyPr>
          <a:lstStyle/>
          <a:p>
            <a:pPr algn="r">
              <a:lnSpc>
                <a:spcPct val="90000"/>
              </a:lnSpc>
              <a:spcAft>
                <a:spcPts val="600"/>
              </a:spcAft>
            </a:pPr>
            <a:r>
              <a:rPr lang="en-US" sz="900">
                <a:solidFill>
                  <a:schemeClr val="tx1">
                    <a:alpha val="80000"/>
                  </a:schemeClr>
                </a:solidFill>
              </a:rPr>
              <a:t>https://www.geeksforgeeks.org/overlapping-subproblems-property-in-dynamic-programming-dp-1/</a:t>
            </a:r>
          </a:p>
        </p:txBody>
      </p:sp>
      <p:sp>
        <p:nvSpPr>
          <p:cNvPr id="3" name="Content Placeholder 2">
            <a:extLst>
              <a:ext uri="{FF2B5EF4-FFF2-40B4-BE49-F238E27FC236}">
                <a16:creationId xmlns:a16="http://schemas.microsoft.com/office/drawing/2014/main" id="{2847D7F3-D3E3-4870-8F73-2DE3BF93309B}"/>
              </a:ext>
            </a:extLst>
          </p:cNvPr>
          <p:cNvSpPr>
            <a:spLocks noGrp="1"/>
          </p:cNvSpPr>
          <p:nvPr>
            <p:ph idx="1"/>
          </p:nvPr>
        </p:nvSpPr>
        <p:spPr>
          <a:xfrm>
            <a:off x="5573864" y="1166933"/>
            <a:ext cx="5716988" cy="4279709"/>
          </a:xfrm>
        </p:spPr>
        <p:txBody>
          <a:bodyPr anchor="ctr">
            <a:normAutofit/>
          </a:bodyPr>
          <a:lstStyle/>
          <a:p>
            <a:r>
              <a:rPr lang="en-US" sz="2400" b="0" i="0" dirty="0" err="1">
                <a:effectLst/>
                <a:latin typeface="Times New Roman" panose="02020603050405020304" pitchFamily="18" charset="0"/>
                <a:cs typeface="Times New Roman" panose="02020603050405020304" pitchFamily="18" charset="0"/>
              </a:rPr>
              <a:t>Thêm</a:t>
            </a:r>
            <a:r>
              <a:rPr lang="en-US" sz="2400" b="0" i="0" dirty="0">
                <a:effectLst/>
                <a:latin typeface="Times New Roman" panose="02020603050405020304" pitchFamily="18" charset="0"/>
                <a:cs typeface="Times New Roman" panose="02020603050405020304" pitchFamily="18" charset="0"/>
              </a:rPr>
              <a:t> 5 </a:t>
            </a:r>
            <a:r>
              <a:rPr lang="en-US" sz="2400" b="0" i="0" dirty="0" err="1">
                <a:effectLst/>
                <a:latin typeface="Times New Roman" panose="02020603050405020304" pitchFamily="18" charset="0"/>
                <a:cs typeface="Times New Roman" panose="02020603050405020304" pitchFamily="18" charset="0"/>
              </a:rPr>
              <a:t>vào</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tất</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cả</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tổ</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hợp</a:t>
            </a:r>
            <a:r>
              <a:rPr lang="en-US" sz="2400" b="0" i="0" dirty="0">
                <a:effectLst/>
                <a:latin typeface="Times New Roman" panose="02020603050405020304" pitchFamily="18" charset="0"/>
                <a:cs typeface="Times New Roman" panose="02020603050405020304" pitchFamily="18" charset="0"/>
              </a:rPr>
              <a:t> n= 2</a:t>
            </a:r>
          </a:p>
          <a:p>
            <a:r>
              <a:rPr lang="en-US" sz="2400" b="0" i="0" dirty="0">
                <a:effectLst/>
                <a:latin typeface="Times New Roman" panose="02020603050405020304" pitchFamily="18" charset="0"/>
                <a:cs typeface="Times New Roman" panose="02020603050405020304" pitchFamily="18" charset="0"/>
              </a:rPr>
              <a:t>[(1+1) + 5]</a:t>
            </a:r>
            <a:endParaRPr lang="en-US" sz="2400"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57BD1A2F-09D5-483D-A994-92ABBE001C42}"/>
              </a:ext>
            </a:extLst>
          </p:cNvPr>
          <p:cNvSpPr txBox="1">
            <a:spLocks/>
          </p:cNvSpPr>
          <p:nvPr/>
        </p:nvSpPr>
        <p:spPr>
          <a:xfrm>
            <a:off x="591715" y="1418760"/>
            <a:ext cx="3990118" cy="4279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err="1">
                <a:solidFill>
                  <a:schemeClr val="bg1"/>
                </a:solidFill>
                <a:latin typeface="Times New Roman" panose="02020603050405020304" pitchFamily="18" charset="0"/>
                <a:cs typeface="Times New Roman" panose="02020603050405020304" pitchFamily="18" charset="0"/>
              </a:rPr>
              <a:t>Ví</a:t>
            </a:r>
            <a:r>
              <a:rPr lang="en-US" sz="4800" dirty="0">
                <a:solidFill>
                  <a:schemeClr val="bg1"/>
                </a:solidFill>
                <a:latin typeface="Times New Roman" panose="02020603050405020304" pitchFamily="18" charset="0"/>
                <a:cs typeface="Times New Roman" panose="02020603050405020304" pitchFamily="18" charset="0"/>
              </a:rPr>
              <a:t> </a:t>
            </a:r>
            <a:r>
              <a:rPr lang="en-US" sz="4800" dirty="0" err="1">
                <a:solidFill>
                  <a:schemeClr val="bg1"/>
                </a:solidFill>
                <a:latin typeface="Times New Roman" panose="02020603050405020304" pitchFamily="18" charset="0"/>
                <a:cs typeface="Times New Roman" panose="02020603050405020304" pitchFamily="18" charset="0"/>
              </a:rPr>
              <a:t>dụ</a:t>
            </a:r>
            <a:r>
              <a:rPr lang="en-US" sz="4800" dirty="0">
                <a:solidFill>
                  <a:schemeClr val="bg1"/>
                </a:solidFill>
                <a:latin typeface="Times New Roman" panose="02020603050405020304" pitchFamily="18" charset="0"/>
                <a:cs typeface="Times New Roman" panose="02020603050405020304" pitchFamily="18" charset="0"/>
              </a:rPr>
              <a:t> </a:t>
            </a:r>
            <a:r>
              <a:rPr lang="en-US" sz="4800" dirty="0" err="1">
                <a:solidFill>
                  <a:schemeClr val="bg1"/>
                </a:solidFill>
                <a:latin typeface="Times New Roman" panose="02020603050405020304" pitchFamily="18" charset="0"/>
                <a:cs typeface="Times New Roman" panose="02020603050405020304" pitchFamily="18" charset="0"/>
              </a:rPr>
              <a:t>tìm</a:t>
            </a:r>
            <a:r>
              <a:rPr lang="en-US" sz="4800" dirty="0">
                <a:solidFill>
                  <a:schemeClr val="bg1"/>
                </a:solidFill>
                <a:latin typeface="Times New Roman" panose="02020603050405020304" pitchFamily="18" charset="0"/>
                <a:cs typeface="Times New Roman" panose="02020603050405020304" pitchFamily="18" charset="0"/>
              </a:rPr>
              <a:t> n=7</a:t>
            </a:r>
          </a:p>
        </p:txBody>
      </p:sp>
    </p:spTree>
    <p:extLst>
      <p:ext uri="{BB962C8B-B14F-4D97-AF65-F5344CB8AC3E}">
        <p14:creationId xmlns:p14="http://schemas.microsoft.com/office/powerpoint/2010/main" val="4125128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F03B981-C8A8-4485-BA3B-060EC13737F7}"/>
              </a:ext>
            </a:extLst>
          </p:cNvPr>
          <p:cNvSpPr>
            <a:spLocks noGrp="1"/>
          </p:cNvSpPr>
          <p:nvPr>
            <p:ph type="title"/>
          </p:nvPr>
        </p:nvSpPr>
        <p:spPr>
          <a:xfrm>
            <a:off x="546546" y="669925"/>
            <a:ext cx="4650862" cy="4812755"/>
          </a:xfrm>
        </p:spPr>
        <p:txBody>
          <a:bodyPr anchor="b">
            <a:normAutofit/>
          </a:bodyPr>
          <a:lstStyle/>
          <a:p>
            <a:pPr algn="r"/>
            <a:r>
              <a:rPr lang="en-US" sz="7200">
                <a:solidFill>
                  <a:schemeClr val="bg1"/>
                </a:solidFill>
                <a:latin typeface="Times New Roman" panose="02020603050405020304" pitchFamily="18" charset="0"/>
                <a:cs typeface="Times New Roman" panose="02020603050405020304" pitchFamily="18" charset="0"/>
              </a:rPr>
              <a:t>Giới thiệu</a:t>
            </a:r>
          </a:p>
        </p:txBody>
      </p:sp>
      <p:cxnSp>
        <p:nvCxnSpPr>
          <p:cNvPr id="18" name="Straight Connector 17">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06" y="5597879"/>
            <a:ext cx="5102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F66504-43FA-49D7-B316-59406AACA1E1}"/>
              </a:ext>
            </a:extLst>
          </p:cNvPr>
          <p:cNvSpPr>
            <a:spLocks noGrp="1"/>
          </p:cNvSpPr>
          <p:nvPr>
            <p:ph idx="1"/>
          </p:nvPr>
        </p:nvSpPr>
        <p:spPr>
          <a:xfrm>
            <a:off x="6490314" y="753042"/>
            <a:ext cx="4562272" cy="5172060"/>
          </a:xfrm>
        </p:spPr>
        <p:txBody>
          <a:bodyPr anchor="ctr">
            <a:normAutofit/>
          </a:bodyPr>
          <a:lstStyle/>
          <a:p>
            <a:pPr marL="0" indent="0">
              <a:buNone/>
            </a:pPr>
            <a:r>
              <a:rPr lang="en-US" sz="2000">
                <a:solidFill>
                  <a:schemeClr val="bg1"/>
                </a:solidFill>
                <a:latin typeface="Times New Roman" panose="02020603050405020304" pitchFamily="18" charset="0"/>
                <a:cs typeface="Times New Roman" panose="02020603050405020304" pitchFamily="18" charset="0"/>
              </a:rPr>
              <a:t>DP c</a:t>
            </a:r>
            <a:r>
              <a:rPr lang="vi-VN" sz="2000">
                <a:solidFill>
                  <a:schemeClr val="bg1"/>
                </a:solidFill>
                <a:latin typeface="Times New Roman" panose="02020603050405020304" pitchFamily="18" charset="0"/>
                <a:cs typeface="Times New Roman" panose="02020603050405020304" pitchFamily="18" charset="0"/>
              </a:rPr>
              <a:t>hia một vấn đề thành những vấn đề nhỏ và</a:t>
            </a:r>
            <a:r>
              <a:rPr lang="en-US" sz="2000">
                <a:solidFill>
                  <a:schemeClr val="bg1"/>
                </a:solidFill>
                <a:latin typeface="Times New Roman" panose="02020603050405020304" pitchFamily="18" charset="0"/>
                <a:cs typeface="Times New Roman" panose="02020603050405020304" pitchFamily="18" charset="0"/>
              </a:rPr>
              <a:t> lưu trữ kết quả của những vấn đề con để tránh tính toán lại nhiều lần</a:t>
            </a:r>
          </a:p>
        </p:txBody>
      </p:sp>
      <p:sp>
        <p:nvSpPr>
          <p:cNvPr id="4" name="Footer Placeholder 3">
            <a:extLst>
              <a:ext uri="{FF2B5EF4-FFF2-40B4-BE49-F238E27FC236}">
                <a16:creationId xmlns:a16="http://schemas.microsoft.com/office/drawing/2014/main" id="{BEF7B1DE-E70A-426F-B264-300C5136DFFF}"/>
              </a:ext>
            </a:extLst>
          </p:cNvPr>
          <p:cNvSpPr>
            <a:spLocks noGrp="1"/>
          </p:cNvSpPr>
          <p:nvPr>
            <p:ph type="ftr" sz="quarter" idx="11"/>
          </p:nvPr>
        </p:nvSpPr>
        <p:spPr>
          <a:xfrm>
            <a:off x="4123082" y="6356350"/>
            <a:ext cx="3945835" cy="365125"/>
          </a:xfrm>
        </p:spPr>
        <p:txBody>
          <a:bodyPr>
            <a:normAutofit/>
          </a:bodyPr>
          <a:lstStyle/>
          <a:p>
            <a:pPr>
              <a:lnSpc>
                <a:spcPct val="90000"/>
              </a:lnSpc>
              <a:spcAft>
                <a:spcPts val="600"/>
              </a:spcAft>
            </a:pPr>
            <a:r>
              <a:rPr lang="en-US" sz="900">
                <a:solidFill>
                  <a:schemeClr val="bg1">
                    <a:lumMod val="50000"/>
                  </a:schemeClr>
                </a:solidFill>
              </a:rPr>
              <a:t>https://www.geeksforgeeks.org/overlapping-subproblems-property-in-dynamic-programming-dp-1/</a:t>
            </a:r>
          </a:p>
        </p:txBody>
      </p:sp>
      <p:sp>
        <p:nvSpPr>
          <p:cNvPr id="20" name="Rectangle 1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0881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Metal tic-tac-toe game pieces">
            <a:extLst>
              <a:ext uri="{FF2B5EF4-FFF2-40B4-BE49-F238E27FC236}">
                <a16:creationId xmlns:a16="http://schemas.microsoft.com/office/drawing/2014/main" id="{B062E2F9-FE46-49DD-B7FF-62C381BF9CD5}"/>
              </a:ext>
            </a:extLst>
          </p:cNvPr>
          <p:cNvPicPr>
            <a:picLocks noChangeAspect="1"/>
          </p:cNvPicPr>
          <p:nvPr/>
        </p:nvPicPr>
        <p:blipFill rotWithShape="1">
          <a:blip r:embed="rId2"/>
          <a:srcRect r="5189"/>
          <a:stretch/>
        </p:blipFill>
        <p:spPr>
          <a:xfrm>
            <a:off x="3522468" y="10"/>
            <a:ext cx="8669532" cy="6857990"/>
          </a:xfrm>
          <a:prstGeom prst="rect">
            <a:avLst/>
          </a:prstGeom>
        </p:spPr>
      </p:pic>
      <p:sp>
        <p:nvSpPr>
          <p:cNvPr id="23" name="Rectangle 2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88E469-22C6-4495-BA3B-9DC8B46F3FCC}"/>
              </a:ext>
            </a:extLst>
          </p:cNvPr>
          <p:cNvSpPr>
            <a:spLocks noGrp="1"/>
          </p:cNvSpPr>
          <p:nvPr>
            <p:ph type="title"/>
          </p:nvPr>
        </p:nvSpPr>
        <p:spPr>
          <a:xfrm>
            <a:off x="371094" y="1161288"/>
            <a:ext cx="3438144" cy="1124712"/>
          </a:xfrm>
        </p:spPr>
        <p:txBody>
          <a:bodyPr anchor="b">
            <a:normAutofit/>
          </a:bodyPr>
          <a:lstStyle/>
          <a:p>
            <a:r>
              <a:rPr lang="en-US" sz="2800" dirty="0" err="1"/>
              <a:t>Ứng</a:t>
            </a:r>
            <a:r>
              <a:rPr lang="en-US" sz="2800" dirty="0"/>
              <a:t> </a:t>
            </a:r>
            <a:r>
              <a:rPr lang="en-US" sz="2800" dirty="0" err="1"/>
              <a:t>dụng</a:t>
            </a:r>
            <a:endParaRPr lang="en-US" sz="2800" dirty="0"/>
          </a:p>
        </p:txBody>
      </p:sp>
      <p:sp>
        <p:nvSpPr>
          <p:cNvPr id="25" name="Rectangle 2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112C388-D236-48E0-A2D1-7B95660CD025}"/>
              </a:ext>
            </a:extLst>
          </p:cNvPr>
          <p:cNvSpPr>
            <a:spLocks noGrp="1"/>
          </p:cNvSpPr>
          <p:nvPr>
            <p:ph idx="1"/>
          </p:nvPr>
        </p:nvSpPr>
        <p:spPr>
          <a:xfrm>
            <a:off x="371094" y="2718054"/>
            <a:ext cx="3438906" cy="3207258"/>
          </a:xfrm>
        </p:spPr>
        <p:txBody>
          <a:bodyPr anchor="t">
            <a:normAutofit/>
          </a:bodyPr>
          <a:lstStyle/>
          <a:p>
            <a:r>
              <a:rPr lang="en-US" sz="2000" dirty="0" err="1"/>
              <a:t>Được</a:t>
            </a:r>
            <a:r>
              <a:rPr lang="en-US" sz="2000" dirty="0"/>
              <a:t> </a:t>
            </a:r>
            <a:r>
              <a:rPr lang="en-US" sz="2000" dirty="0" err="1"/>
              <a:t>dùng</a:t>
            </a:r>
            <a:r>
              <a:rPr lang="en-US" sz="2000" dirty="0"/>
              <a:t> </a:t>
            </a:r>
            <a:r>
              <a:rPr lang="en-US" sz="2000" dirty="0" err="1"/>
              <a:t>rộng</a:t>
            </a:r>
            <a:r>
              <a:rPr lang="en-US" sz="2000" dirty="0"/>
              <a:t> </a:t>
            </a:r>
            <a:r>
              <a:rPr lang="en-US" sz="2000" dirty="0" err="1"/>
              <a:t>rãi</a:t>
            </a:r>
            <a:r>
              <a:rPr lang="en-US" sz="2000" dirty="0"/>
              <a:t> </a:t>
            </a:r>
            <a:r>
              <a:rPr lang="en-US" sz="2000" dirty="0" err="1"/>
              <a:t>trong</a:t>
            </a:r>
            <a:r>
              <a:rPr lang="en-US" sz="2000" dirty="0"/>
              <a:t> reinforcement learning(RF)</a:t>
            </a:r>
          </a:p>
          <a:p>
            <a:r>
              <a:rPr lang="en-US" sz="2000" dirty="0" err="1"/>
              <a:t>Liên</a:t>
            </a:r>
            <a:r>
              <a:rPr lang="en-US" sz="2000" dirty="0"/>
              <a:t> </a:t>
            </a:r>
            <a:r>
              <a:rPr lang="en-US" sz="2000" dirty="0" err="1"/>
              <a:t>hệ</a:t>
            </a:r>
            <a:r>
              <a:rPr lang="en-US" sz="2000" dirty="0"/>
              <a:t> </a:t>
            </a:r>
            <a:r>
              <a:rPr lang="en-US" sz="2000" dirty="0" err="1"/>
              <a:t>mật</a:t>
            </a:r>
            <a:r>
              <a:rPr lang="en-US" sz="2000" dirty="0"/>
              <a:t> </a:t>
            </a:r>
            <a:r>
              <a:rPr lang="en-US" sz="2000" dirty="0" err="1"/>
              <a:t>thiết</a:t>
            </a:r>
            <a:r>
              <a:rPr lang="en-US" sz="2000" dirty="0"/>
              <a:t> </a:t>
            </a:r>
            <a:r>
              <a:rPr lang="en-US" sz="2000" dirty="0" err="1"/>
              <a:t>đến</a:t>
            </a:r>
            <a:r>
              <a:rPr lang="en-US" sz="2000" dirty="0"/>
              <a:t> Q-learning do </a:t>
            </a:r>
            <a:r>
              <a:rPr lang="en-US" sz="2000" dirty="0" err="1"/>
              <a:t>cả</a:t>
            </a:r>
            <a:r>
              <a:rPr lang="en-US" sz="2000" dirty="0"/>
              <a:t> 2 </a:t>
            </a:r>
            <a:r>
              <a:rPr lang="en-US" sz="2000" dirty="0" err="1"/>
              <a:t>đều</a:t>
            </a:r>
            <a:r>
              <a:rPr lang="en-US" sz="2000" dirty="0"/>
              <a:t> </a:t>
            </a:r>
            <a:r>
              <a:rPr lang="en-US" sz="2000" dirty="0" err="1"/>
              <a:t>dựa</a:t>
            </a:r>
            <a:r>
              <a:rPr lang="en-US" sz="2000" dirty="0"/>
              <a:t> </a:t>
            </a:r>
            <a:r>
              <a:rPr lang="en-US" sz="2000" dirty="0" err="1"/>
              <a:t>trên</a:t>
            </a:r>
            <a:r>
              <a:rPr lang="en-US" sz="2000" dirty="0"/>
              <a:t> Bellman, </a:t>
            </a:r>
            <a:r>
              <a:rPr lang="en-US" sz="2000" dirty="0" err="1"/>
              <a:t>mà</a:t>
            </a:r>
            <a:r>
              <a:rPr lang="en-US" sz="2000" dirty="0"/>
              <a:t> </a:t>
            </a:r>
            <a:r>
              <a:rPr lang="en-US" sz="2000" dirty="0" err="1"/>
              <a:t>để</a:t>
            </a:r>
            <a:r>
              <a:rPr lang="en-US" sz="2000" dirty="0"/>
              <a:t> </a:t>
            </a:r>
            <a:r>
              <a:rPr lang="en-US" sz="2000" dirty="0" err="1"/>
              <a:t>dùng</a:t>
            </a:r>
            <a:r>
              <a:rPr lang="en-US" sz="2000" dirty="0"/>
              <a:t> </a:t>
            </a:r>
            <a:r>
              <a:rPr lang="en-US" sz="2000" dirty="0" err="1"/>
              <a:t>để</a:t>
            </a:r>
            <a:r>
              <a:rPr lang="en-US" sz="2000" dirty="0"/>
              <a:t> </a:t>
            </a:r>
            <a:r>
              <a:rPr lang="en-US" sz="2000" dirty="0" err="1"/>
              <a:t>tạo</a:t>
            </a:r>
            <a:r>
              <a:rPr lang="en-US" sz="2000" dirty="0"/>
              <a:t> ra </a:t>
            </a:r>
            <a:r>
              <a:rPr lang="en-US" sz="2000" dirty="0" err="1"/>
              <a:t>mạng</a:t>
            </a:r>
            <a:r>
              <a:rPr lang="en-US" sz="2000" dirty="0"/>
              <a:t> </a:t>
            </a:r>
            <a:r>
              <a:rPr lang="en-US" sz="2000" dirty="0" err="1"/>
              <a:t>lưới</a:t>
            </a:r>
            <a:r>
              <a:rPr lang="en-US" sz="2000" dirty="0"/>
              <a:t> </a:t>
            </a:r>
            <a:r>
              <a:rPr lang="en-US" sz="2000" dirty="0" err="1"/>
              <a:t>trí</a:t>
            </a:r>
            <a:r>
              <a:rPr lang="en-US" sz="2000" dirty="0"/>
              <a:t> </a:t>
            </a:r>
            <a:r>
              <a:rPr lang="en-US" sz="2000" dirty="0" err="1"/>
              <a:t>tuệ</a:t>
            </a:r>
            <a:r>
              <a:rPr lang="en-US" sz="2000" dirty="0"/>
              <a:t> </a:t>
            </a:r>
            <a:r>
              <a:rPr lang="en-US" sz="2000" dirty="0" err="1"/>
              <a:t>nhân</a:t>
            </a:r>
            <a:r>
              <a:rPr lang="en-US" sz="2000" dirty="0"/>
              <a:t> </a:t>
            </a:r>
            <a:r>
              <a:rPr lang="en-US" sz="2000" dirty="0" err="1"/>
              <a:t>tạo</a:t>
            </a:r>
            <a:endParaRPr lang="en-US" sz="2000" dirty="0"/>
          </a:p>
          <a:p>
            <a:endParaRPr lang="en-US" sz="2000" dirty="0"/>
          </a:p>
        </p:txBody>
      </p:sp>
      <p:sp>
        <p:nvSpPr>
          <p:cNvPr id="4" name="Footer Placeholder 3">
            <a:extLst>
              <a:ext uri="{FF2B5EF4-FFF2-40B4-BE49-F238E27FC236}">
                <a16:creationId xmlns:a16="http://schemas.microsoft.com/office/drawing/2014/main" id="{18489BDD-5DA6-48E8-AF98-5B98E0C76B89}"/>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https://www.geeksforgeeks.org/overlapping-subproblems-property-in-dynamic-programming-dp-1/</a:t>
            </a:r>
          </a:p>
        </p:txBody>
      </p:sp>
    </p:spTree>
    <p:extLst>
      <p:ext uri="{BB962C8B-B14F-4D97-AF65-F5344CB8AC3E}">
        <p14:creationId xmlns:p14="http://schemas.microsoft.com/office/powerpoint/2010/main" val="2956724743"/>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6D11AD-ECA0-47CB-8303-DB0D182EC7F3}"/>
              </a:ext>
            </a:extLst>
          </p:cNvPr>
          <p:cNvSpPr>
            <a:spLocks noGrp="1"/>
          </p:cNvSpPr>
          <p:nvPr>
            <p:ph type="title"/>
          </p:nvPr>
        </p:nvSpPr>
        <p:spPr>
          <a:xfrm>
            <a:off x="1005349" y="1938528"/>
            <a:ext cx="3529953" cy="2980944"/>
          </a:xfrm>
        </p:spPr>
        <p:txBody>
          <a:bodyPr>
            <a:normAutofit/>
          </a:bodyPr>
          <a:lstStyle/>
          <a:p>
            <a:r>
              <a:rPr lang="en-US" dirty="0" err="1">
                <a:solidFill>
                  <a:schemeClr val="bg1"/>
                </a:solidFill>
                <a:latin typeface="Times New Roman" panose="02020603050405020304" pitchFamily="18" charset="0"/>
                <a:cs typeface="Times New Roman" panose="02020603050405020304" pitchFamily="18" charset="0"/>
              </a:rPr>
              <a:t>Đọc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thêm</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4CAEFF-DBBB-4C61-ACFE-0C2F0657963D}"/>
              </a:ext>
            </a:extLst>
          </p:cNvPr>
          <p:cNvSpPr>
            <a:spLocks noGrp="1"/>
          </p:cNvSpPr>
          <p:nvPr>
            <p:ph idx="1"/>
          </p:nvPr>
        </p:nvSpPr>
        <p:spPr>
          <a:xfrm>
            <a:off x="6212410" y="704088"/>
            <a:ext cx="5135293" cy="5248656"/>
          </a:xfrm>
        </p:spPr>
        <p:txBody>
          <a:bodyPr anchor="ctr">
            <a:normAutofit/>
          </a:bodyPr>
          <a:lstStyle/>
          <a:p>
            <a:r>
              <a:rPr lang="en-US" sz="2400" dirty="0">
                <a:latin typeface="Times New Roman" panose="02020603050405020304" pitchFamily="18" charset="0"/>
                <a:cs typeface="Times New Roman" panose="02020603050405020304" pitchFamily="18" charset="0"/>
                <a:hlinkClick r:id="rId2"/>
              </a:rPr>
              <a:t>https://www.quora.com/How-do-I-recognize-a-problem-as-a-dynamic-programming-problem</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hlinkClick r:id="rId3"/>
              </a:rPr>
              <a:t>https://people.eecs.berkeley.edu/~vazirani/s99cs170/notes/dynamic2.pdf</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FB8DB79-5674-46F8-A3DC-9FA68641022A}"/>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US" sz="900"/>
              <a:t>https://www.geeksforgeeks.org/overlapping-subproblems-property-in-dynamic-programming-dp-1/</a:t>
            </a:r>
          </a:p>
        </p:txBody>
      </p:sp>
    </p:spTree>
    <p:extLst>
      <p:ext uri="{BB962C8B-B14F-4D97-AF65-F5344CB8AC3E}">
        <p14:creationId xmlns:p14="http://schemas.microsoft.com/office/powerpoint/2010/main" val="3766650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9F95E3F-A846-43AC-9A2F-598C403430AB}"/>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latin typeface="Times New Roman" panose="02020603050405020304" pitchFamily="18" charset="0"/>
                <a:cs typeface="Times New Roman" panose="02020603050405020304" pitchFamily="18" charset="0"/>
              </a:rPr>
              <a:t>Bài tập:</a:t>
            </a:r>
          </a:p>
        </p:txBody>
      </p:sp>
      <p:cxnSp>
        <p:nvCxnSpPr>
          <p:cNvPr id="32" name="Straight Connector 3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8BD073-9B41-4597-967A-113CDA90248C}"/>
              </a:ext>
            </a:extLst>
          </p:cNvPr>
          <p:cNvSpPr>
            <a:spLocks noGrp="1"/>
          </p:cNvSpPr>
          <p:nvPr>
            <p:ph idx="1"/>
          </p:nvPr>
        </p:nvSpPr>
        <p:spPr>
          <a:xfrm>
            <a:off x="838200" y="2398957"/>
            <a:ext cx="9961133" cy="3526144"/>
          </a:xfrm>
        </p:spPr>
        <p:txBody>
          <a:bodyPr>
            <a:normAutofit/>
          </a:bodyPr>
          <a:lstStyle/>
          <a:p>
            <a:r>
              <a:rPr lang="en-US" sz="2000" dirty="0" err="1">
                <a:solidFill>
                  <a:schemeClr val="bg1"/>
                </a:solidFill>
                <a:latin typeface="Times New Roman" panose="02020603050405020304" pitchFamily="18" charset="0"/>
                <a:cs typeface="Times New Roman" panose="02020603050405020304" pitchFamily="18" charset="0"/>
              </a:rPr>
              <a:t>Từ</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vấn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đề</a:t>
            </a:r>
            <a:r>
              <a:rPr lang="en-US" sz="2000" dirty="0">
                <a:solidFill>
                  <a:schemeClr val="bg1"/>
                </a:solidFill>
                <a:latin typeface="Times New Roman" panose="02020603050405020304" pitchFamily="18" charset="0"/>
                <a:cs typeface="Times New Roman" panose="02020603050405020304" pitchFamily="18" charset="0"/>
              </a:rPr>
              <a:t> Knapsack, </a:t>
            </a:r>
            <a:r>
              <a:rPr lang="en-US" sz="2000" dirty="0" err="1">
                <a:solidFill>
                  <a:schemeClr val="bg1"/>
                </a:solidFill>
                <a:latin typeface="Times New Roman" panose="02020603050405020304" pitchFamily="18" charset="0"/>
                <a:cs typeface="Times New Roman" panose="02020603050405020304" pitchFamily="18" charset="0"/>
              </a:rPr>
              <a:t>chỉ</a:t>
            </a:r>
            <a:r>
              <a:rPr lang="en-US" sz="2000" dirty="0">
                <a:solidFill>
                  <a:schemeClr val="bg1"/>
                </a:solidFill>
                <a:latin typeface="Times New Roman" panose="02020603050405020304" pitchFamily="18" charset="0"/>
                <a:cs typeface="Times New Roman" panose="02020603050405020304" pitchFamily="18" charset="0"/>
              </a:rPr>
              <a:t> ra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trạng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thái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mối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giữa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chúng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những</a:t>
            </a:r>
            <a:r>
              <a:rPr lang="en-US" sz="2000" dirty="0">
                <a:solidFill>
                  <a:schemeClr val="bg1"/>
                </a:solidFill>
                <a:latin typeface="Times New Roman" panose="02020603050405020304" pitchFamily="18" charset="0"/>
                <a:cs typeface="Times New Roman" panose="02020603050405020304" pitchFamily="18" charset="0"/>
              </a:rPr>
              <a:t> base cases, </a:t>
            </a:r>
            <a:r>
              <a:rPr lang="en-US" sz="2000" dirty="0" err="1">
                <a:solidFill>
                  <a:schemeClr val="bg1"/>
                </a:solidFill>
                <a:latin typeface="Times New Roman" panose="02020603050405020304" pitchFamily="18" charset="0"/>
                <a:cs typeface="Times New Roman" panose="02020603050405020304" pitchFamily="18" charset="0"/>
              </a:rPr>
              <a:t>có</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kèm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lời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giải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thích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sự</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thành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mối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https://en.wikipedia.org/wiki/Knapsack_problem</a:t>
            </a:r>
          </a:p>
          <a:p>
            <a:r>
              <a:rPr lang="en-US" sz="2000" dirty="0" err="1">
                <a:solidFill>
                  <a:schemeClr val="bg1"/>
                </a:solidFill>
                <a:latin typeface="Times New Roman" panose="02020603050405020304" pitchFamily="18" charset="0"/>
                <a:cs typeface="Times New Roman" panose="02020603050405020304" pitchFamily="18" charset="0"/>
              </a:rPr>
              <a:t>Nộp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bài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dưới</a:t>
            </a:r>
            <a:r>
              <a:rPr lang="en-US" sz="2000" dirty="0">
                <a:solidFill>
                  <a:schemeClr val="bg1"/>
                </a:solidFill>
                <a:latin typeface="Times New Roman" panose="02020603050405020304" pitchFamily="18" charset="0"/>
                <a:cs typeface="Times New Roman" panose="02020603050405020304" pitchFamily="18" charset="0"/>
              </a:rPr>
              <a:t> tên:CS112.L21_KHCL_TênNhóm.pdf </a:t>
            </a:r>
            <a:r>
              <a:rPr lang="en-US" sz="2000" dirty="0" err="1">
                <a:solidFill>
                  <a:schemeClr val="bg1"/>
                </a:solidFill>
                <a:latin typeface="Times New Roman" panose="02020603050405020304" pitchFamily="18" charset="0"/>
                <a:cs typeface="Times New Roman" panose="02020603050405020304" pitchFamily="18" charset="0"/>
              </a:rPr>
              <a:t>về</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địa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chỉ</a:t>
            </a:r>
            <a:r>
              <a:rPr lang="en-US" sz="2000" dirty="0">
                <a:solidFill>
                  <a:schemeClr val="bg1"/>
                </a:solidFill>
                <a:latin typeface="Times New Roman" panose="02020603050405020304" pitchFamily="18" charset="0"/>
                <a:cs typeface="Times New Roman" panose="02020603050405020304" pitchFamily="18" charset="0"/>
              </a:rPr>
              <a:t> :</a:t>
            </a:r>
            <a:r>
              <a:rPr lang="en-US" sz="2000" b="0" i="0" dirty="0">
                <a:solidFill>
                  <a:schemeClr val="bg1"/>
                </a:solidFill>
                <a:effectLst/>
                <a:latin typeface="Times New Roman" panose="02020603050405020304" pitchFamily="18" charset="0"/>
                <a:cs typeface="Times New Roman" panose="02020603050405020304" pitchFamily="18" charset="0"/>
              </a:rPr>
              <a:t> nhomcs115@gmail.com</a:t>
            </a:r>
            <a:r>
              <a:rPr lang="en-US" sz="2000" dirty="0">
                <a:solidFill>
                  <a:schemeClr val="bg1"/>
                </a:solidFill>
                <a:latin typeface="Times New Roman" panose="02020603050405020304" pitchFamily="18" charset="0"/>
                <a:cs typeface="Times New Roman" panose="02020603050405020304" pitchFamily="18" charset="0"/>
              </a:rPr>
              <a:t> </a:t>
            </a:r>
          </a:p>
          <a:p>
            <a:r>
              <a:rPr lang="en-US" sz="2000" dirty="0" err="1">
                <a:solidFill>
                  <a:schemeClr val="bg1"/>
                </a:solidFill>
                <a:latin typeface="Times New Roman" panose="02020603050405020304" pitchFamily="18" charset="0"/>
                <a:cs typeface="Times New Roman" panose="02020603050405020304" pitchFamily="18" charset="0"/>
              </a:rPr>
              <a:t>Hạn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nộp</a:t>
            </a:r>
            <a:r>
              <a:rPr lang="en-US" sz="2000" dirty="0">
                <a:solidFill>
                  <a:schemeClr val="bg1"/>
                </a:solidFill>
                <a:latin typeface="Times New Roman" panose="02020603050405020304" pitchFamily="18" charset="0"/>
                <a:cs typeface="Times New Roman" panose="02020603050405020304" pitchFamily="18" charset="0"/>
              </a:rPr>
              <a:t> 12:00:00 AM , 23/5/2021</a:t>
            </a:r>
          </a:p>
        </p:txBody>
      </p:sp>
      <p:sp>
        <p:nvSpPr>
          <p:cNvPr id="34" name="Rectangle 3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322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0D419DB1-71FE-49AA-8CE5-D7809A82AD97}"/>
              </a:ext>
            </a:extLst>
          </p:cNvPr>
          <p:cNvSpPr>
            <a:spLocks noGrp="1"/>
          </p:cNvSpPr>
          <p:nvPr>
            <p:ph type="title"/>
          </p:nvPr>
        </p:nvSpPr>
        <p:spPr>
          <a:xfrm>
            <a:off x="546546" y="669925"/>
            <a:ext cx="4650862" cy="4812755"/>
          </a:xfrm>
        </p:spPr>
        <p:txBody>
          <a:bodyPr anchor="b">
            <a:normAutofit/>
          </a:bodyPr>
          <a:lstStyle/>
          <a:p>
            <a:pPr algn="r"/>
            <a:r>
              <a:rPr lang="en-US" sz="7200">
                <a:solidFill>
                  <a:schemeClr val="bg1"/>
                </a:solidFill>
                <a:latin typeface="Times New Roman" panose="02020603050405020304" pitchFamily="18" charset="0"/>
                <a:cs typeface="Times New Roman" panose="02020603050405020304" pitchFamily="18" charset="0"/>
              </a:rPr>
              <a:t>Tính chất </a:t>
            </a:r>
          </a:p>
        </p:txBody>
      </p:sp>
      <p:cxnSp>
        <p:nvCxnSpPr>
          <p:cNvPr id="22" name="Straight Connector 2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06" y="5597879"/>
            <a:ext cx="5102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28C53C-4A8B-4AEB-B039-5750B9902637}"/>
              </a:ext>
            </a:extLst>
          </p:cNvPr>
          <p:cNvSpPr>
            <a:spLocks noGrp="1"/>
          </p:cNvSpPr>
          <p:nvPr>
            <p:ph idx="1"/>
          </p:nvPr>
        </p:nvSpPr>
        <p:spPr>
          <a:xfrm>
            <a:off x="6490314" y="753042"/>
            <a:ext cx="4562272" cy="5172060"/>
          </a:xfrm>
        </p:spPr>
        <p:txBody>
          <a:bodyPr anchor="ctr">
            <a:normAutofit/>
          </a:bodyPr>
          <a:lstStyle/>
          <a:p>
            <a:pPr marL="0" indent="0">
              <a:buNone/>
            </a:pPr>
            <a:r>
              <a:rPr lang="en-US" sz="2000">
                <a:solidFill>
                  <a:schemeClr val="bg1"/>
                </a:solidFill>
                <a:latin typeface="Times New Roman" panose="02020603050405020304" pitchFamily="18" charset="0"/>
                <a:cs typeface="Times New Roman" panose="02020603050405020304" pitchFamily="18" charset="0"/>
              </a:rPr>
              <a:t>- M</a:t>
            </a:r>
            <a:r>
              <a:rPr lang="vi-VN" sz="2000" b="0" i="0">
                <a:solidFill>
                  <a:schemeClr val="bg1"/>
                </a:solidFill>
                <a:effectLst/>
                <a:latin typeface="Times New Roman" panose="02020603050405020304" pitchFamily="18" charset="0"/>
                <a:cs typeface="Times New Roman" panose="02020603050405020304" pitchFamily="18" charset="0"/>
              </a:rPr>
              <a:t>ột số tính chất của bài toán mà bạn có thể nghĩ đến quy hoạch động. Dưới đây là hai tính chất nổi bật nhất trong số chúng:</a:t>
            </a:r>
          </a:p>
          <a:p>
            <a:pPr>
              <a:buFont typeface="Arial" panose="020B0604020202020204" pitchFamily="34" charset="0"/>
              <a:buChar char="•"/>
            </a:pPr>
            <a:r>
              <a:rPr lang="vi-VN" sz="2000" b="0" i="0">
                <a:solidFill>
                  <a:schemeClr val="bg1"/>
                </a:solidFill>
                <a:effectLst/>
                <a:latin typeface="Times New Roman" panose="02020603050405020304" pitchFamily="18" charset="0"/>
                <a:cs typeface="Times New Roman" panose="02020603050405020304" pitchFamily="18" charset="0"/>
              </a:rPr>
              <a:t>Bài toán có các bài toán con gối nhau</a:t>
            </a:r>
          </a:p>
          <a:p>
            <a:pPr>
              <a:buFont typeface="Arial" panose="020B0604020202020204" pitchFamily="34" charset="0"/>
              <a:buChar char="•"/>
            </a:pPr>
            <a:r>
              <a:rPr lang="vi-VN" sz="2000" b="0" i="0">
                <a:solidFill>
                  <a:schemeClr val="bg1"/>
                </a:solidFill>
                <a:effectLst/>
                <a:latin typeface="Times New Roman" panose="02020603050405020304" pitchFamily="18" charset="0"/>
                <a:cs typeface="Times New Roman" panose="02020603050405020304" pitchFamily="18" charset="0"/>
              </a:rPr>
              <a:t>Bài toán có cấu trúc con tối ưu</a:t>
            </a:r>
          </a:p>
          <a:p>
            <a:pPr marL="0" indent="0">
              <a:buNone/>
            </a:pPr>
            <a:endParaRPr lang="en-US" sz="2000">
              <a:solidFill>
                <a:schemeClr val="bg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F8C84A1-00B9-4D6D-885B-D3083222678D}"/>
              </a:ext>
            </a:extLst>
          </p:cNvPr>
          <p:cNvSpPr>
            <a:spLocks noGrp="1"/>
          </p:cNvSpPr>
          <p:nvPr>
            <p:ph type="ftr" sz="quarter" idx="11"/>
          </p:nvPr>
        </p:nvSpPr>
        <p:spPr>
          <a:xfrm>
            <a:off x="4123082" y="6356350"/>
            <a:ext cx="3945835" cy="365125"/>
          </a:xfrm>
        </p:spPr>
        <p:txBody>
          <a:bodyPr>
            <a:normAutofit/>
          </a:bodyPr>
          <a:lstStyle/>
          <a:p>
            <a:pPr>
              <a:lnSpc>
                <a:spcPct val="90000"/>
              </a:lnSpc>
              <a:spcAft>
                <a:spcPts val="600"/>
              </a:spcAft>
            </a:pPr>
            <a:r>
              <a:rPr lang="en-US" sz="900">
                <a:solidFill>
                  <a:schemeClr val="bg1">
                    <a:lumMod val="50000"/>
                  </a:schemeClr>
                </a:solidFill>
              </a:rPr>
              <a:t>https://www.geeksforgeeks.org/overlapping-subproblems-property-in-dynamic-programming-dp-1/</a:t>
            </a:r>
          </a:p>
        </p:txBody>
      </p:sp>
      <p:sp>
        <p:nvSpPr>
          <p:cNvPr id="24" name="Rectangle 2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692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D6EBF93-55D7-4702-AFEF-CAE609B4E813}"/>
              </a:ext>
            </a:extLst>
          </p:cNvPr>
          <p:cNvSpPr>
            <a:spLocks noGrp="1"/>
          </p:cNvSpPr>
          <p:nvPr>
            <p:ph type="title"/>
          </p:nvPr>
        </p:nvSpPr>
        <p:spPr>
          <a:xfrm>
            <a:off x="1042990" y="1231144"/>
            <a:ext cx="3582073" cy="4279709"/>
          </a:xfrm>
        </p:spPr>
        <p:txBody>
          <a:bodyPr anchor="ctr">
            <a:normAutofit/>
          </a:bodyPr>
          <a:lstStyle/>
          <a:p>
            <a:r>
              <a:rPr lang="en-US" sz="4800" dirty="0">
                <a:solidFill>
                  <a:schemeClr val="bg1"/>
                </a:solidFill>
                <a:latin typeface="Times New Roman" panose="02020603050405020304" pitchFamily="18" charset="0"/>
                <a:cs typeface="Times New Roman" panose="02020603050405020304" pitchFamily="18" charset="0"/>
              </a:rPr>
              <a:t>Top-down approach</a:t>
            </a:r>
          </a:p>
        </p:txBody>
      </p:sp>
      <p:sp>
        <p:nvSpPr>
          <p:cNvPr id="3" name="Content Placeholder 2">
            <a:extLst>
              <a:ext uri="{FF2B5EF4-FFF2-40B4-BE49-F238E27FC236}">
                <a16:creationId xmlns:a16="http://schemas.microsoft.com/office/drawing/2014/main" id="{7AD13597-F36C-4964-BE1C-E8B69004EF31}"/>
              </a:ext>
            </a:extLst>
          </p:cNvPr>
          <p:cNvSpPr>
            <a:spLocks noGrp="1"/>
          </p:cNvSpPr>
          <p:nvPr>
            <p:ph idx="1"/>
          </p:nvPr>
        </p:nvSpPr>
        <p:spPr>
          <a:xfrm>
            <a:off x="5707722" y="2753274"/>
            <a:ext cx="5716988" cy="4279709"/>
          </a:xfrm>
        </p:spPr>
        <p:txBody>
          <a:bodyPr anchor="ctr">
            <a:normAutofit/>
          </a:bodyPr>
          <a:lstStyle/>
          <a:p>
            <a:pPr marL="0" indent="0">
              <a:buNone/>
            </a:pPr>
            <a:r>
              <a:rPr lang="vi-VN" sz="2400" b="0" i="0" dirty="0">
                <a:effectLst/>
                <a:latin typeface="+mj-lt"/>
              </a:rPr>
              <a:t>Phân rã bài toán phức tạp thành nhiều thành phần nhỏ hơn, mỗi thành phần nhỏ hơn sẽ được phân rã tiếp thành nhiều thành phần nhỏ hơn nữa... Quá trình phân rã sẽ dừng lại khi thành phần tìm được đã được giải quyết rồi hoặc đủ đơn giản để hiện thực.</a:t>
            </a:r>
            <a:endParaRPr lang="en-US" sz="2400" dirty="0">
              <a:latin typeface="+mj-lt"/>
            </a:endParaRPr>
          </a:p>
          <a:p>
            <a:endParaRPr lang="en-US" sz="2400" b="0" i="0" dirty="0">
              <a:effectLst/>
              <a:latin typeface="+mj-lt"/>
            </a:endParaRPr>
          </a:p>
        </p:txBody>
      </p:sp>
      <p:sp>
        <p:nvSpPr>
          <p:cNvPr id="4" name="Isosceles Triangle 3">
            <a:extLst>
              <a:ext uri="{FF2B5EF4-FFF2-40B4-BE49-F238E27FC236}">
                <a16:creationId xmlns:a16="http://schemas.microsoft.com/office/drawing/2014/main" id="{7CDE104C-9B8D-442E-9071-35A74AD8AD4B}"/>
              </a:ext>
            </a:extLst>
          </p:cNvPr>
          <p:cNvSpPr/>
          <p:nvPr/>
        </p:nvSpPr>
        <p:spPr>
          <a:xfrm>
            <a:off x="6859865" y="681628"/>
            <a:ext cx="2911151" cy="2332653"/>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BAC5222-3A39-4C5D-8959-ACA6DC5BBE39}"/>
              </a:ext>
            </a:extLst>
          </p:cNvPr>
          <p:cNvCxnSpPr>
            <a:cxnSpLocks/>
          </p:cNvCxnSpPr>
          <p:nvPr/>
        </p:nvCxnSpPr>
        <p:spPr>
          <a:xfrm>
            <a:off x="10441576" y="681628"/>
            <a:ext cx="0" cy="233265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5" name="Footer Placeholder 3">
            <a:extLst>
              <a:ext uri="{FF2B5EF4-FFF2-40B4-BE49-F238E27FC236}">
                <a16:creationId xmlns:a16="http://schemas.microsoft.com/office/drawing/2014/main" id="{71279A3B-2C21-445D-BB3C-FBA52AC911FA}"/>
              </a:ext>
            </a:extLst>
          </p:cNvPr>
          <p:cNvSpPr>
            <a:spLocks noGrp="1"/>
          </p:cNvSpPr>
          <p:nvPr>
            <p:ph type="ftr" sz="quarter" idx="11"/>
          </p:nvPr>
        </p:nvSpPr>
        <p:spPr>
          <a:xfrm>
            <a:off x="7382661" y="6413941"/>
            <a:ext cx="4776711" cy="365125"/>
          </a:xfrm>
        </p:spPr>
        <p:txBody>
          <a:bodyPr>
            <a:normAutofit/>
          </a:bodyPr>
          <a:lstStyle/>
          <a:p>
            <a:pPr algn="r">
              <a:lnSpc>
                <a:spcPct val="90000"/>
              </a:lnSpc>
              <a:spcAft>
                <a:spcPts val="600"/>
              </a:spcAft>
            </a:pPr>
            <a:r>
              <a:rPr lang="en-US" sz="900">
                <a:solidFill>
                  <a:schemeClr val="tx1">
                    <a:alpha val="80000"/>
                  </a:schemeClr>
                </a:solidFill>
              </a:rPr>
              <a:t>https://www.geeksforgeeks.org/overlapping-subproblems-property-in-dynamic-programming-dp-1/</a:t>
            </a:r>
            <a:endParaRPr lang="en-US" sz="900" dirty="0">
              <a:solidFill>
                <a:schemeClr val="tx1">
                  <a:alpha val="80000"/>
                </a:schemeClr>
              </a:solidFill>
            </a:endParaRPr>
          </a:p>
        </p:txBody>
      </p:sp>
    </p:spTree>
    <p:extLst>
      <p:ext uri="{BB962C8B-B14F-4D97-AF65-F5344CB8AC3E}">
        <p14:creationId xmlns:p14="http://schemas.microsoft.com/office/powerpoint/2010/main" val="3235748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C517B17-EF2B-4BC4-BD62-91785476AB54}"/>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Top-down approach</a:t>
            </a:r>
          </a:p>
        </p:txBody>
      </p:sp>
      <p:sp>
        <p:nvSpPr>
          <p:cNvPr id="4" name="Rectangle 3">
            <a:extLst>
              <a:ext uri="{FF2B5EF4-FFF2-40B4-BE49-F238E27FC236}">
                <a16:creationId xmlns:a16="http://schemas.microsoft.com/office/drawing/2014/main" id="{6D9F439F-0154-4935-B541-39CFB9F8FFBC}"/>
              </a:ext>
            </a:extLst>
          </p:cNvPr>
          <p:cNvSpPr/>
          <p:nvPr/>
        </p:nvSpPr>
        <p:spPr>
          <a:xfrm>
            <a:off x="7497454" y="1937658"/>
            <a:ext cx="1123405" cy="1014564"/>
          </a:xfrm>
          <a:prstGeom prst="rect">
            <a:avLst/>
          </a:prstGeom>
          <a:solidFill>
            <a:srgbClr val="A500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3E3435E-983D-42F8-BA9B-6C1E54CF539A}"/>
              </a:ext>
            </a:extLst>
          </p:cNvPr>
          <p:cNvSpPr/>
          <p:nvPr/>
        </p:nvSpPr>
        <p:spPr>
          <a:xfrm>
            <a:off x="5960353" y="3429000"/>
            <a:ext cx="1123405" cy="10145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379CC65-8E02-484C-A3CB-1D86262DE85B}"/>
              </a:ext>
            </a:extLst>
          </p:cNvPr>
          <p:cNvSpPr/>
          <p:nvPr/>
        </p:nvSpPr>
        <p:spPr>
          <a:xfrm>
            <a:off x="9324923" y="3429000"/>
            <a:ext cx="1123405" cy="101456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181620-F37C-442B-92F9-50FDA69AB752}"/>
              </a:ext>
            </a:extLst>
          </p:cNvPr>
          <p:cNvSpPr/>
          <p:nvPr/>
        </p:nvSpPr>
        <p:spPr>
          <a:xfrm>
            <a:off x="7319868" y="5143500"/>
            <a:ext cx="1123405" cy="10145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808A601-A4AC-40CE-984F-4763EACE2511}"/>
              </a:ext>
            </a:extLst>
          </p:cNvPr>
          <p:cNvSpPr/>
          <p:nvPr/>
        </p:nvSpPr>
        <p:spPr>
          <a:xfrm>
            <a:off x="4900135" y="5143500"/>
            <a:ext cx="1123405" cy="101456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64A1C9E9-CD92-4A46-918C-B0B421B41DAF}"/>
              </a:ext>
            </a:extLst>
          </p:cNvPr>
          <p:cNvCxnSpPr/>
          <p:nvPr/>
        </p:nvCxnSpPr>
        <p:spPr>
          <a:xfrm flipH="1">
            <a:off x="6670766" y="2534194"/>
            <a:ext cx="649102" cy="772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2BDA82B-AF9E-49EA-ABAB-D6B16751B65D}"/>
              </a:ext>
            </a:extLst>
          </p:cNvPr>
          <p:cNvCxnSpPr>
            <a:cxnSpLocks/>
          </p:cNvCxnSpPr>
          <p:nvPr/>
        </p:nvCxnSpPr>
        <p:spPr>
          <a:xfrm>
            <a:off x="8926006" y="2534194"/>
            <a:ext cx="649224" cy="685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7D08F8F8-031A-4179-9EC9-A22A7012DD92}"/>
              </a:ext>
            </a:extLst>
          </p:cNvPr>
          <p:cNvCxnSpPr/>
          <p:nvPr/>
        </p:nvCxnSpPr>
        <p:spPr>
          <a:xfrm flipH="1">
            <a:off x="5151179" y="4147751"/>
            <a:ext cx="649102" cy="772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9AA8C622-6894-4756-A4C8-430598F0EED0}"/>
              </a:ext>
            </a:extLst>
          </p:cNvPr>
          <p:cNvCxnSpPr>
            <a:cxnSpLocks/>
          </p:cNvCxnSpPr>
          <p:nvPr/>
        </p:nvCxnSpPr>
        <p:spPr>
          <a:xfrm>
            <a:off x="7281226" y="4168445"/>
            <a:ext cx="649224" cy="685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721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DB5A8-54EB-4CB1-920B-27358FF145BA}"/>
              </a:ext>
            </a:extLst>
          </p:cNvPr>
          <p:cNvSpPr>
            <a:spLocks noGrp="1"/>
          </p:cNvSpPr>
          <p:nvPr>
            <p:ph type="title"/>
          </p:nvPr>
        </p:nvSpPr>
        <p:spPr>
          <a:xfrm>
            <a:off x="767289" y="1780660"/>
            <a:ext cx="3582073" cy="1463472"/>
          </a:xfrm>
        </p:spPr>
        <p:txBody>
          <a:bodyPr anchor="t">
            <a:normAutofit/>
          </a:bodyPr>
          <a:lstStyle/>
          <a:p>
            <a:br>
              <a:rPr lang="en-US" sz="4800" dirty="0">
                <a:solidFill>
                  <a:schemeClr val="bg1"/>
                </a:solidFill>
                <a:latin typeface="Times New Roman" panose="02020603050405020304" pitchFamily="18" charset="0"/>
                <a:cs typeface="Times New Roman" panose="02020603050405020304" pitchFamily="18" charset="0"/>
              </a:rPr>
            </a:br>
            <a:r>
              <a:rPr lang="en-US" sz="4800" dirty="0" err="1">
                <a:solidFill>
                  <a:schemeClr val="bg1"/>
                </a:solidFill>
                <a:latin typeface="Times New Roman" panose="02020603050405020304" pitchFamily="18" charset="0"/>
                <a:cs typeface="Times New Roman" panose="02020603050405020304" pitchFamily="18" charset="0"/>
              </a:rPr>
              <a:t>Memoization</a:t>
            </a:r>
            <a:endParaRPr lang="en-US" sz="4800" dirty="0">
              <a:solidFill>
                <a:schemeClr val="bg1"/>
              </a:solidFill>
              <a:latin typeface="Times New Roman" panose="02020603050405020304" pitchFamily="18" charset="0"/>
              <a:cs typeface="Times New Roman" panose="02020603050405020304" pitchFamily="18" charset="0"/>
            </a:endParaRPr>
          </a:p>
        </p:txBody>
      </p:sp>
      <p:grpSp>
        <p:nvGrpSpPr>
          <p:cNvPr id="34" name="Group 3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E8A4BD70-8BEE-4A30-994C-1B8A7940503C}"/>
              </a:ext>
            </a:extLst>
          </p:cNvPr>
          <p:cNvSpPr>
            <a:spLocks noGrp="1"/>
          </p:cNvSpPr>
          <p:nvPr>
            <p:ph idx="1"/>
          </p:nvPr>
        </p:nvSpPr>
        <p:spPr>
          <a:xfrm>
            <a:off x="767290" y="3309495"/>
            <a:ext cx="3582072" cy="2793251"/>
          </a:xfrm>
        </p:spPr>
        <p:txBody>
          <a:bodyPr anchor="t">
            <a:normAutofit/>
          </a:bodyPr>
          <a:lstStyle/>
          <a:p>
            <a:pPr marL="0" indent="0">
              <a:buNone/>
            </a:pPr>
            <a:r>
              <a:rPr lang="vi-VN" sz="2000" dirty="0">
                <a:solidFill>
                  <a:schemeClr val="bg1"/>
                </a:solidFill>
                <a:latin typeface="+mj-lt"/>
              </a:rPr>
              <a:t>lưu trữ kết quả của các câu gọi function và trả về các kết quả này khi function được gọi với cùng input đã gọi.</a:t>
            </a:r>
            <a:endParaRPr lang="en-US" sz="2000" dirty="0">
              <a:solidFill>
                <a:schemeClr val="bg1"/>
              </a:solidFill>
              <a:latin typeface="+mj-lt"/>
            </a:endParaRPr>
          </a:p>
        </p:txBody>
      </p:sp>
      <p:sp>
        <p:nvSpPr>
          <p:cNvPr id="4" name="Title 1">
            <a:extLst>
              <a:ext uri="{FF2B5EF4-FFF2-40B4-BE49-F238E27FC236}">
                <a16:creationId xmlns:a16="http://schemas.microsoft.com/office/drawing/2014/main" id="{0E7551FF-D55B-4F0A-B35E-1F3B4F27D4BB}"/>
              </a:ext>
            </a:extLst>
          </p:cNvPr>
          <p:cNvSpPr txBox="1">
            <a:spLocks/>
          </p:cNvSpPr>
          <p:nvPr/>
        </p:nvSpPr>
        <p:spPr>
          <a:xfrm>
            <a:off x="5272438" y="870525"/>
            <a:ext cx="5596812" cy="5928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500" dirty="0" err="1">
                <a:latin typeface="Times New Roman" panose="02020603050405020304" pitchFamily="18" charset="0"/>
                <a:cs typeface="Times New Roman" panose="02020603050405020304" pitchFamily="18" charset="0"/>
              </a:rPr>
              <a:t>Ví</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dụ:Tính</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toán</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số</a:t>
            </a:r>
            <a:r>
              <a:rPr lang="en-US" sz="3500" dirty="0">
                <a:latin typeface="Times New Roman" panose="02020603050405020304" pitchFamily="18" charset="0"/>
                <a:cs typeface="Times New Roman" panose="02020603050405020304" pitchFamily="18" charset="0"/>
              </a:rPr>
              <a:t> fib(k)</a:t>
            </a:r>
          </a:p>
        </p:txBody>
      </p:sp>
      <p:sp>
        <p:nvSpPr>
          <p:cNvPr id="11" name="TextBox 10">
            <a:extLst>
              <a:ext uri="{FF2B5EF4-FFF2-40B4-BE49-F238E27FC236}">
                <a16:creationId xmlns:a16="http://schemas.microsoft.com/office/drawing/2014/main" id="{62532D2E-3632-45C5-9E57-6E8586888895}"/>
              </a:ext>
            </a:extLst>
          </p:cNvPr>
          <p:cNvSpPr txBox="1"/>
          <p:nvPr/>
        </p:nvSpPr>
        <p:spPr>
          <a:xfrm>
            <a:off x="5272438" y="2042693"/>
            <a:ext cx="6096000" cy="336194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90000"/>
              </a:lnSpc>
              <a:spcBef>
                <a:spcPts val="1000"/>
              </a:spcBef>
            </a:pPr>
            <a:r>
              <a:rPr lang="en-US" dirty="0">
                <a:latin typeface="Times New Roman" panose="02020603050405020304" pitchFamily="18" charset="0"/>
                <a:cs typeface="Times New Roman" panose="02020603050405020304" pitchFamily="18" charset="0"/>
              </a:rPr>
              <a:t>m</a:t>
            </a:r>
            <a:r>
              <a:rPr lang="en-US" sz="1800" dirty="0">
                <a:latin typeface="Times New Roman" panose="02020603050405020304" pitchFamily="18" charset="0"/>
                <a:cs typeface="Times New Roman" panose="02020603050405020304" pitchFamily="18" charset="0"/>
              </a:rPr>
              <a:t>emo={}</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def help(n):</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if n in memo:</a:t>
            </a:r>
          </a:p>
          <a:p>
            <a:pPr>
              <a:lnSpc>
                <a:spcPct val="90000"/>
              </a:lnSpc>
              <a:spcBef>
                <a:spcPts val="1000"/>
              </a:spcBef>
            </a:pPr>
            <a:r>
              <a:rPr lang="en-US" dirty="0">
                <a:latin typeface="Times New Roman" panose="02020603050405020304" pitchFamily="18" charset="0"/>
                <a:cs typeface="Times New Roman" panose="02020603050405020304" pitchFamily="18" charset="0"/>
              </a:rPr>
              <a:t>               return memo[n]</a:t>
            </a:r>
            <a:endParaRPr lang="en-US" sz="1800" dirty="0">
              <a:latin typeface="Times New Roman" panose="02020603050405020304" pitchFamily="18" charset="0"/>
              <a:cs typeface="Times New Roman" panose="02020603050405020304" pitchFamily="18" charset="0"/>
            </a:endParaRPr>
          </a:p>
          <a:p>
            <a:pPr lvl="1">
              <a:lnSpc>
                <a:spcPct val="90000"/>
              </a:lnSpc>
              <a:spcBef>
                <a:spcPts val="1000"/>
              </a:spcBef>
            </a:pPr>
            <a:r>
              <a:rPr lang="en-US" dirty="0">
                <a:latin typeface="Times New Roman" panose="02020603050405020304" pitchFamily="18" charset="0"/>
                <a:cs typeface="Times New Roman" panose="02020603050405020304" pitchFamily="18" charset="0"/>
              </a:rPr>
              <a:t>if n&lt;=2:</a:t>
            </a:r>
          </a:p>
          <a:p>
            <a:pPr lvl="1">
              <a:lnSpc>
                <a:spcPct val="90000"/>
              </a:lnSpc>
              <a:spcBef>
                <a:spcPts val="1000"/>
              </a:spcBef>
            </a:pPr>
            <a:r>
              <a:rPr lang="en-US" dirty="0">
                <a:latin typeface="Times New Roman" panose="02020603050405020304" pitchFamily="18" charset="0"/>
                <a:cs typeface="Times New Roman" panose="02020603050405020304" pitchFamily="18" charset="0"/>
              </a:rPr>
              <a:t>       return 1</a:t>
            </a:r>
          </a:p>
          <a:p>
            <a:pPr lvl="1">
              <a:lnSpc>
                <a:spcPct val="90000"/>
              </a:lnSpc>
              <a:spcBef>
                <a:spcPts val="1000"/>
              </a:spcBef>
            </a:pPr>
            <a:r>
              <a:rPr lang="en-US" dirty="0">
                <a:latin typeface="Times New Roman" panose="02020603050405020304" pitchFamily="18" charset="0"/>
                <a:cs typeface="Times New Roman" panose="02020603050405020304" pitchFamily="18" charset="0"/>
              </a:rPr>
              <a:t>result=help(n-1) + help(n-2)</a:t>
            </a:r>
          </a:p>
          <a:p>
            <a:pPr lvl="1">
              <a:lnSpc>
                <a:spcPct val="90000"/>
              </a:lnSpc>
              <a:spcBef>
                <a:spcPts val="1000"/>
              </a:spcBef>
            </a:pPr>
            <a:r>
              <a:rPr lang="en-US" dirty="0">
                <a:latin typeface="Times New Roman" panose="02020603050405020304" pitchFamily="18" charset="0"/>
                <a:cs typeface="Times New Roman" panose="02020603050405020304" pitchFamily="18" charset="0"/>
              </a:rPr>
              <a:t>memo[n]=result</a:t>
            </a:r>
          </a:p>
          <a:p>
            <a:pPr lvl="1">
              <a:lnSpc>
                <a:spcPct val="90000"/>
              </a:lnSpc>
              <a:spcBef>
                <a:spcPts val="1000"/>
              </a:spcBef>
            </a:pPr>
            <a:r>
              <a:rPr lang="en-US" dirty="0">
                <a:latin typeface="Times New Roman" panose="02020603050405020304" pitchFamily="18" charset="0"/>
                <a:cs typeface="Times New Roman" panose="02020603050405020304" pitchFamily="18" charset="0"/>
              </a:rPr>
              <a:t>return result</a:t>
            </a:r>
          </a:p>
        </p:txBody>
      </p:sp>
    </p:spTree>
    <p:extLst>
      <p:ext uri="{BB962C8B-B14F-4D97-AF65-F5344CB8AC3E}">
        <p14:creationId xmlns:p14="http://schemas.microsoft.com/office/powerpoint/2010/main" val="468889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B90B9C3-B604-42FE-AE3F-BC4F13C54C1C}"/>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Bottom-up approach</a:t>
            </a:r>
          </a:p>
        </p:txBody>
      </p:sp>
      <p:sp>
        <p:nvSpPr>
          <p:cNvPr id="4" name="Footer Placeholder 3">
            <a:extLst>
              <a:ext uri="{FF2B5EF4-FFF2-40B4-BE49-F238E27FC236}">
                <a16:creationId xmlns:a16="http://schemas.microsoft.com/office/drawing/2014/main" id="{374359A2-01BF-4848-A44A-A4AA896E001E}"/>
              </a:ext>
            </a:extLst>
          </p:cNvPr>
          <p:cNvSpPr>
            <a:spLocks noGrp="1"/>
          </p:cNvSpPr>
          <p:nvPr>
            <p:ph type="ftr" sz="quarter" idx="11"/>
          </p:nvPr>
        </p:nvSpPr>
        <p:spPr>
          <a:xfrm>
            <a:off x="7382661" y="6413941"/>
            <a:ext cx="4776711" cy="365125"/>
          </a:xfrm>
        </p:spPr>
        <p:txBody>
          <a:bodyPr>
            <a:normAutofit/>
          </a:bodyPr>
          <a:lstStyle/>
          <a:p>
            <a:pPr algn="r">
              <a:lnSpc>
                <a:spcPct val="90000"/>
              </a:lnSpc>
              <a:spcAft>
                <a:spcPts val="600"/>
              </a:spcAft>
            </a:pPr>
            <a:r>
              <a:rPr lang="en-US" sz="900">
                <a:solidFill>
                  <a:schemeClr val="tx1">
                    <a:alpha val="80000"/>
                  </a:schemeClr>
                </a:solidFill>
              </a:rPr>
              <a:t>https://www.geeksforgeeks.org/overlapping-subproblems-property-in-dynamic-programming-dp-1/</a:t>
            </a:r>
            <a:endParaRPr lang="en-US" sz="900" dirty="0">
              <a:solidFill>
                <a:schemeClr val="tx1">
                  <a:alpha val="80000"/>
                </a:schemeClr>
              </a:solidFill>
            </a:endParaRPr>
          </a:p>
        </p:txBody>
      </p:sp>
      <p:sp>
        <p:nvSpPr>
          <p:cNvPr id="3" name="Content Placeholder 2">
            <a:extLst>
              <a:ext uri="{FF2B5EF4-FFF2-40B4-BE49-F238E27FC236}">
                <a16:creationId xmlns:a16="http://schemas.microsoft.com/office/drawing/2014/main" id="{81A5266A-14AE-4E33-AE82-038B5D7AED27}"/>
              </a:ext>
            </a:extLst>
          </p:cNvPr>
          <p:cNvSpPr>
            <a:spLocks noGrp="1"/>
          </p:cNvSpPr>
          <p:nvPr>
            <p:ph idx="1"/>
          </p:nvPr>
        </p:nvSpPr>
        <p:spPr>
          <a:xfrm>
            <a:off x="5293334" y="3204817"/>
            <a:ext cx="5725507" cy="3209124"/>
          </a:xfrm>
        </p:spPr>
        <p:txBody>
          <a:bodyPr anchor="ctr">
            <a:normAutofit/>
          </a:bodyPr>
          <a:lstStyle/>
          <a:p>
            <a:pPr marL="0" indent="0">
              <a:buNone/>
            </a:pPr>
            <a:r>
              <a:rPr lang="vi-VN" sz="2400" b="0" i="0" dirty="0">
                <a:effectLst/>
                <a:latin typeface="Helvetica Neue"/>
              </a:rPr>
              <a:t>Xuất phát từ nhiều thành phần nhỏ đã có sẵn, kết hợp chúng lại để tạo ra thành phần lớn hơn, tiếp tục kết hợp các thành phần xây dựng được để tạo ra thành phần lớn hơn nữa... cho đến khi xây dựng được chương trình giải quyết được bài toán mong muốn.</a:t>
            </a:r>
            <a:endParaRPr lang="en-US" sz="2400" dirty="0"/>
          </a:p>
        </p:txBody>
      </p:sp>
      <p:sp>
        <p:nvSpPr>
          <p:cNvPr id="12" name="Isosceles Triangle 11">
            <a:extLst>
              <a:ext uri="{FF2B5EF4-FFF2-40B4-BE49-F238E27FC236}">
                <a16:creationId xmlns:a16="http://schemas.microsoft.com/office/drawing/2014/main" id="{0B9AB57C-AF22-4FC8-A0D3-2409A0E6F421}"/>
              </a:ext>
            </a:extLst>
          </p:cNvPr>
          <p:cNvSpPr/>
          <p:nvPr/>
        </p:nvSpPr>
        <p:spPr>
          <a:xfrm>
            <a:off x="6700511" y="793230"/>
            <a:ext cx="2911151" cy="2332653"/>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0C4DA9C5-FA8E-4FFB-849C-72883263DBB9}"/>
              </a:ext>
            </a:extLst>
          </p:cNvPr>
          <p:cNvCxnSpPr>
            <a:cxnSpLocks/>
          </p:cNvCxnSpPr>
          <p:nvPr/>
        </p:nvCxnSpPr>
        <p:spPr>
          <a:xfrm flipV="1">
            <a:off x="9892937" y="793230"/>
            <a:ext cx="0" cy="233265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16681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445B4DD-8FB2-448B-940E-7E6EE0B67BF6}"/>
              </a:ext>
            </a:extLst>
          </p:cNvPr>
          <p:cNvSpPr>
            <a:spLocks noGrp="1"/>
          </p:cNvSpPr>
          <p:nvPr>
            <p:ph type="title"/>
          </p:nvPr>
        </p:nvSpPr>
        <p:spPr>
          <a:xfrm>
            <a:off x="917409" y="1289145"/>
            <a:ext cx="3582073" cy="4279709"/>
          </a:xfrm>
        </p:spPr>
        <p:txBody>
          <a:bodyPr anchor="ctr">
            <a:normAutofit/>
          </a:bodyPr>
          <a:lstStyle/>
          <a:p>
            <a:r>
              <a:rPr lang="en-US" sz="4800" dirty="0">
                <a:solidFill>
                  <a:schemeClr val="bg1"/>
                </a:solidFill>
                <a:latin typeface="Times New Roman" panose="02020603050405020304" pitchFamily="18" charset="0"/>
                <a:cs typeface="Times New Roman" panose="02020603050405020304" pitchFamily="18" charset="0"/>
              </a:rPr>
              <a:t>Bottom-up approach</a:t>
            </a:r>
          </a:p>
        </p:txBody>
      </p:sp>
      <p:sp>
        <p:nvSpPr>
          <p:cNvPr id="9" name="Rectangle 8">
            <a:extLst>
              <a:ext uri="{FF2B5EF4-FFF2-40B4-BE49-F238E27FC236}">
                <a16:creationId xmlns:a16="http://schemas.microsoft.com/office/drawing/2014/main" id="{5541B587-726A-4224-B020-8F566994AFFA}"/>
              </a:ext>
            </a:extLst>
          </p:cNvPr>
          <p:cNvSpPr/>
          <p:nvPr/>
        </p:nvSpPr>
        <p:spPr>
          <a:xfrm>
            <a:off x="7497454" y="1937658"/>
            <a:ext cx="1123405" cy="1014564"/>
          </a:xfrm>
          <a:prstGeom prst="rect">
            <a:avLst/>
          </a:prstGeom>
          <a:solidFill>
            <a:srgbClr val="A500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C076C0-0A87-44E5-A120-24FA56F04B53}"/>
              </a:ext>
            </a:extLst>
          </p:cNvPr>
          <p:cNvSpPr/>
          <p:nvPr/>
        </p:nvSpPr>
        <p:spPr>
          <a:xfrm>
            <a:off x="5960353" y="3429000"/>
            <a:ext cx="1123405" cy="10145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79CBEAB-AC1A-4156-85FE-5E9F0B959118}"/>
              </a:ext>
            </a:extLst>
          </p:cNvPr>
          <p:cNvSpPr/>
          <p:nvPr/>
        </p:nvSpPr>
        <p:spPr>
          <a:xfrm>
            <a:off x="9324923" y="3429000"/>
            <a:ext cx="1123405" cy="101456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5709745-5446-48CA-B994-F3480D72908F}"/>
              </a:ext>
            </a:extLst>
          </p:cNvPr>
          <p:cNvSpPr/>
          <p:nvPr/>
        </p:nvSpPr>
        <p:spPr>
          <a:xfrm>
            <a:off x="7319868" y="5143500"/>
            <a:ext cx="1123405" cy="10145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3785672-869B-448D-BA24-7BCE23757B87}"/>
              </a:ext>
            </a:extLst>
          </p:cNvPr>
          <p:cNvSpPr/>
          <p:nvPr/>
        </p:nvSpPr>
        <p:spPr>
          <a:xfrm>
            <a:off x="4900135" y="5143500"/>
            <a:ext cx="1123405" cy="101456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E1BF4178-A88B-473D-A74A-90205447A4DB}"/>
              </a:ext>
            </a:extLst>
          </p:cNvPr>
          <p:cNvCxnSpPr>
            <a:cxnSpLocks/>
          </p:cNvCxnSpPr>
          <p:nvPr/>
        </p:nvCxnSpPr>
        <p:spPr>
          <a:xfrm rot="16200000">
            <a:off x="6670766" y="2534194"/>
            <a:ext cx="649102" cy="772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61BAB96-C638-43A1-BFED-7148B4D27F5C}"/>
              </a:ext>
            </a:extLst>
          </p:cNvPr>
          <p:cNvCxnSpPr>
            <a:cxnSpLocks/>
          </p:cNvCxnSpPr>
          <p:nvPr/>
        </p:nvCxnSpPr>
        <p:spPr>
          <a:xfrm rot="5400000" flipH="1">
            <a:off x="8926006" y="2534194"/>
            <a:ext cx="649224" cy="685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6701592-7643-407F-A18A-AB78B0BE4FCD}"/>
              </a:ext>
            </a:extLst>
          </p:cNvPr>
          <p:cNvCxnSpPr>
            <a:cxnSpLocks/>
          </p:cNvCxnSpPr>
          <p:nvPr/>
        </p:nvCxnSpPr>
        <p:spPr>
          <a:xfrm rot="16200000">
            <a:off x="5151179" y="4147751"/>
            <a:ext cx="649102" cy="772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07F7BA9-60E2-4DD6-9AC0-FFDF3D9AE731}"/>
              </a:ext>
            </a:extLst>
          </p:cNvPr>
          <p:cNvCxnSpPr>
            <a:cxnSpLocks/>
          </p:cNvCxnSpPr>
          <p:nvPr/>
        </p:nvCxnSpPr>
        <p:spPr>
          <a:xfrm rot="10800000">
            <a:off x="7281226" y="4168445"/>
            <a:ext cx="649224" cy="685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662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1" grpId="0" animBg="1"/>
      <p:bldP spid="15" grpId="0" animBg="1"/>
      <p:bldP spid="16" grpId="0" animBg="1"/>
      <p:bldP spid="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1084</TotalTime>
  <Words>1796</Words>
  <Application>Microsoft Office PowerPoint</Application>
  <PresentationFormat>Widescreen</PresentationFormat>
  <Paragraphs>227</Paragraphs>
  <Slides>32</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Calibri Light</vt:lpstr>
      <vt:lpstr>Cambria Math</vt:lpstr>
      <vt:lpstr>Helvetica Neue</vt:lpstr>
      <vt:lpstr>Palatino Linotype</vt:lpstr>
      <vt:lpstr>Roboto</vt:lpstr>
      <vt:lpstr>Times New Roman</vt:lpstr>
      <vt:lpstr>Office Theme</vt:lpstr>
      <vt:lpstr>Dynamic Programming(DP)</vt:lpstr>
      <vt:lpstr>Nội dung </vt:lpstr>
      <vt:lpstr>Giới thiệu</vt:lpstr>
      <vt:lpstr>Tính chất </vt:lpstr>
      <vt:lpstr>Top-down approach</vt:lpstr>
      <vt:lpstr>Top-down approach</vt:lpstr>
      <vt:lpstr> Memoization</vt:lpstr>
      <vt:lpstr>Bottom-up approach</vt:lpstr>
      <vt:lpstr>Bottom-up approach</vt:lpstr>
      <vt:lpstr>Tabulation</vt:lpstr>
      <vt:lpstr>Số fib(k)</vt:lpstr>
      <vt:lpstr>Số fib(k)</vt:lpstr>
      <vt:lpstr>Time complexity</vt:lpstr>
      <vt:lpstr>Ưu và nhược điểm </vt:lpstr>
      <vt:lpstr>Ví dụ</vt:lpstr>
      <vt:lpstr>PowerPoint Presentation</vt:lpstr>
      <vt:lpstr>Ví dụ</vt:lpstr>
      <vt:lpstr>PowerPoint Presentation</vt:lpstr>
      <vt:lpstr>PowerPoint Presentation</vt:lpstr>
      <vt:lpstr>Cách để giải một vấn đề sử dụng Dynamic Programming</vt:lpstr>
      <vt:lpstr>Kiểm tra xem có phải là một vấn đề cần DP không </vt:lpstr>
      <vt:lpstr>Xác định nên những trạng thái </vt:lpstr>
      <vt:lpstr>Thêm memoization</vt:lpstr>
      <vt:lpstr>Thêm memoization</vt:lpstr>
      <vt:lpstr>Thêm tabulation</vt:lpstr>
      <vt:lpstr>Cho 3 số {1, 3, 5} chỉ ra bao nhiêu cách để hình thành số N sử dụng tổng từ những số sử dụng trong số đã cho trên</vt:lpstr>
      <vt:lpstr>Ví dụ tìm n=7</vt:lpstr>
      <vt:lpstr>Ví dụ tìm n=7</vt:lpstr>
      <vt:lpstr>PowerPoint Presentation</vt:lpstr>
      <vt:lpstr>Ứng dụng</vt:lpstr>
      <vt:lpstr>Đọc thêm</vt:lpstr>
      <vt:lpstr>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Programming-quy hoạch động (DP)</dc:title>
  <dc:creator>Nguyễn Nhật Huy</dc:creator>
  <cp:lastModifiedBy>Nguyễn Nhật Huy</cp:lastModifiedBy>
  <cp:revision>99</cp:revision>
  <dcterms:created xsi:type="dcterms:W3CDTF">2021-04-05T05:22:56Z</dcterms:created>
  <dcterms:modified xsi:type="dcterms:W3CDTF">2021-06-09T13:27:02Z</dcterms:modified>
</cp:coreProperties>
</file>