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  <p:sldId id="262" r:id="rId10"/>
    <p:sldId id="265" r:id="rId11"/>
    <p:sldId id="266" r:id="rId12"/>
    <p:sldId id="270" r:id="rId13"/>
    <p:sldId id="267" r:id="rId14"/>
    <p:sldId id="268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888"/>
            <a:ext cx="9144000" cy="2387600"/>
          </a:xfrm>
        </p:spPr>
        <p:txBody>
          <a:bodyPr/>
          <a:lstStyle/>
          <a:p>
            <a:r>
              <a:rPr lang="vi-V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</a:rPr>
              <a:t>PHÂN TÍCH THIẾT KẾ THUẬT TOÁN</a:t>
            </a:r>
            <a:endParaRPr lang="vi-V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/>
              <a:t>GIẢNG VIÊN: NGUYỄN THANH SƠN</a:t>
            </a:r>
            <a:endParaRPr lang="en-US" altLang="vi-VN"/>
          </a:p>
        </p:txBody>
      </p:sp>
      <p:sp>
        <p:nvSpPr>
          <p:cNvPr id="4" name="Text Box 3"/>
          <p:cNvSpPr txBox="1"/>
          <p:nvPr/>
        </p:nvSpPr>
        <p:spPr>
          <a:xfrm>
            <a:off x="8676640" y="5567045"/>
            <a:ext cx="31769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* Nhóm 7:</a:t>
            </a:r>
            <a:endParaRPr lang="vi-VN" altLang="en-US" b="1" i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Đỗ Trọng Khánh - 19521676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Trịnh Tuấn Nam - 19521874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Nguyễn Dương Hải - 19521464</a:t>
            </a:r>
            <a:endParaRPr lang="vi-V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" y="113665"/>
            <a:ext cx="11878310" cy="6602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0960" y="426085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Đường đi Hamilton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130" y="718185"/>
            <a:ext cx="1407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i="1" u="sng"/>
              <a:t>QUESTION 1:</a:t>
            </a:r>
            <a:endParaRPr lang="en-US" b="1" i="1" u="sng"/>
          </a:p>
        </p:txBody>
      </p:sp>
      <p:sp>
        <p:nvSpPr>
          <p:cNvPr id="6" name="Text Box 5"/>
          <p:cNvSpPr txBox="1"/>
          <p:nvPr/>
        </p:nvSpPr>
        <p:spPr>
          <a:xfrm>
            <a:off x="2085975" y="426085"/>
            <a:ext cx="959104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2800"/>
              <a:t>      Cho một mảng số nguyên A = [−2, 4, 1, −8, 6, −5].</a:t>
            </a:r>
            <a:endParaRPr lang="en-US" sz="2800"/>
          </a:p>
          <a:p>
            <a:pPr algn="l"/>
            <a:r>
              <a:rPr lang="en-US" sz="2800"/>
              <a:t>      Tìm dãy con liên tiếp có tổng các phần tử là lớn nhất.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741170" y="1971675"/>
            <a:ext cx="87445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def max_subarray(A):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max_so_far = max_ending_here = A[0]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for x in A[1:]: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      max_ending_here = max(x, max_ending_here + x)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      max_so_far = max(max_so_far, max_ending_here)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       return max_so_far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68020" y="1329055"/>
            <a:ext cx="10836910" cy="4399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2800"/>
              <a:t>     </a:t>
            </a:r>
            <a:endParaRPr lang="en-US" sz="2800"/>
          </a:p>
          <a:p>
            <a:pPr algn="l"/>
            <a:r>
              <a:rPr lang="en-US" sz="2800"/>
              <a:t>           Cho một mảng số nguyên A bất kì.</a:t>
            </a:r>
            <a:endParaRPr lang="en-US" sz="2800"/>
          </a:p>
          <a:p>
            <a:pPr algn="l"/>
            <a:r>
              <a:rPr lang="en-US" sz="2800"/>
              <a:t>           Tìm tích lớn nhất của 3 phần tử bất kì trong mảng A.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400" b="1" i="1" u="sng">
                <a:solidFill>
                  <a:srgbClr val="FF0000"/>
                </a:solidFill>
              </a:rPr>
              <a:t>Ví dụ:</a:t>
            </a:r>
            <a:endParaRPr lang="en-US" sz="2400" b="1" i="1" u="sng">
              <a:solidFill>
                <a:srgbClr val="FF0000"/>
              </a:solidFill>
            </a:endParaRPr>
          </a:p>
          <a:p>
            <a:pPr algn="l"/>
            <a:endParaRPr lang="en-US" sz="2400" b="1" i="1" u="sng">
              <a:solidFill>
                <a:srgbClr val="FF0000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INPUT                                   OUTPUT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endParaRPr lang="en-US" sz="2400" b="1">
              <a:solidFill>
                <a:schemeClr val="tx1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9 5 10 3 7 1                          630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r>
              <a:rPr lang="en-US" sz="2400" b="1">
                <a:solidFill>
                  <a:schemeClr val="tx1"/>
                </a:solidFill>
              </a:rPr>
              <a:t>		-6 8 -1 1		       48</a:t>
            </a:r>
            <a:endParaRPr lang="en-US" sz="2400" b="1">
              <a:solidFill>
                <a:schemeClr val="tx1"/>
              </a:solidFill>
            </a:endParaRPr>
          </a:p>
          <a:p>
            <a:pPr algn="l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7215" y="637540"/>
            <a:ext cx="1572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i="1" u="sng">
                <a:solidFill>
                  <a:srgbClr val="FF0000"/>
                </a:solidFill>
              </a:rPr>
              <a:t>* </a:t>
            </a:r>
            <a:r>
              <a:rPr lang="en-US" b="1" i="1" u="sng"/>
              <a:t>QUESTION 2:</a:t>
            </a:r>
            <a:endParaRPr lang="en-US" b="1" i="1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9775" y="628650"/>
            <a:ext cx="4347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 i="1" u="sng">
                <a:solidFill>
                  <a:srgbClr val="FF0000"/>
                </a:solidFill>
              </a:rPr>
              <a:t>TÀI LIỆU THAM KHẢO:</a:t>
            </a:r>
            <a:endParaRPr lang="en-US" sz="3600" b="1" i="1" u="sng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0260" y="2049145"/>
            <a:ext cx="105124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SÁCH:               Anany Levitin, Introduction to the Design and Analysis of Algorithms, </a:t>
            </a:r>
            <a:endParaRPr lang="en-US" sz="2400"/>
          </a:p>
          <a:p>
            <a:pPr algn="l"/>
            <a:r>
              <a:rPr lang="en-US" sz="2400"/>
              <a:t>                         3rd Edition, 2014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10260" y="3013710"/>
            <a:ext cx="5937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WEBSITE:        https://www.geeksforgeeks.org/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10260" y="4114800"/>
            <a:ext cx="2332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/>
              <a:t>INTERNET:        😀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77390" y="1967865"/>
            <a:ext cx="82111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=))</a:t>
            </a:r>
            <a:endParaRPr lang="en-US" sz="100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2674620"/>
            <a:ext cx="11649710" cy="1325880"/>
          </a:xfrm>
        </p:spPr>
        <p:txBody>
          <a:bodyPr>
            <a:noAutofit/>
          </a:bodyPr>
          <a:p>
            <a:r>
              <a:rPr lang="vi-V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 SEARCH - BRUTE FORCE</a:t>
            </a:r>
            <a:endParaRPr lang="vi-V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74265" y="2152650"/>
            <a:ext cx="7444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2800" b="1"/>
              <a:t>Giới thiệu phương pháp thiết kế thuật toán</a:t>
            </a:r>
            <a:endParaRPr lang="vi-V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1810" y="425450"/>
            <a:ext cx="1035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VÍ DỤ</a:t>
            </a:r>
            <a:r>
              <a:rPr lang="en-US" altLang="vi-VN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r>
              <a:rPr lang="vi-VN" altLang="en-US" b="1" i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vi-VN" altLang="en-US" b="1" i="1" u="sng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1980" y="87757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     </a:t>
            </a:r>
            <a:endParaRPr lang="vi-V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097530" y="2425065"/>
            <a:ext cx="5037455" cy="383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a = ‘Information’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b = '</a:t>
            </a:r>
            <a:r>
              <a:rPr lang="vi-VN" altLang="en-US">
                <a:latin typeface="Verdana" panose="020B0604030504040204" charset="0"/>
                <a:cs typeface="Verdana" panose="020B0604030504040204" charset="0"/>
                <a:sym typeface="+mn-ea"/>
              </a:rPr>
              <a:t>University of Information Technology’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for i in range(len(b) - len(a) + 1):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if (b[i] == a[0]):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for j in range(len(a)):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if (b[i+j] != a[j]):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    break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if (j == len(a)-1):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>
                <a:latin typeface="Verdana" panose="020B0604030504040204" charset="0"/>
                <a:cs typeface="Verdana" panose="020B0604030504040204" charset="0"/>
              </a:rPr>
              <a:t>                print(i)</a:t>
            </a:r>
            <a:endParaRPr lang="vi-VN" altLang="en-US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1980" y="1098550"/>
            <a:ext cx="108946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 2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B.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Tìm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vi-VN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tất cả các vị trí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xuất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B.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+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= “</a:t>
            </a:r>
            <a:r>
              <a:rPr lang="vi-V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Information”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+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Chuỗi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 = </a:t>
            </a:r>
            <a:r>
              <a:rPr lang="vi-VN" altLang="en-US" sz="2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“University of Information Technology”</a:t>
            </a:r>
            <a:endParaRPr lang="vi-VN" altLang="en-US" sz="2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20190"/>
            <a:ext cx="12192000" cy="381762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5751195" y="1946910"/>
            <a:ext cx="689610" cy="455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1650" y="415290"/>
            <a:ext cx="56864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6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BRUTE-FORCE</a:t>
            </a:r>
            <a:endParaRPr lang="vi-VN" altLang="en-US" sz="6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650" y="2189480"/>
            <a:ext cx="11255375" cy="20300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   Vét cạn là thuật toán sẽ </a:t>
            </a:r>
            <a:r>
              <a:rPr lang="vi-VN" sz="2800" b="1" dirty="0">
                <a:solidFill>
                  <a:srgbClr val="FF0000"/>
                </a:solidFill>
                <a:sym typeface="+mn-ea"/>
              </a:rPr>
              <a:t>chạy tất cả các trường hợp có thể</a:t>
            </a:r>
            <a:r>
              <a:rPr lang="vi-VN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vi-VN" sz="2800" b="1" dirty="0">
                <a:solidFill>
                  <a:srgbClr val="FF0000"/>
                </a:solidFill>
                <a:sym typeface="+mn-ea"/>
              </a:rPr>
              <a:t>có</a:t>
            </a:r>
            <a:r>
              <a:rPr lang="vi-VN" sz="2800" b="1" dirty="0">
                <a:solidFill>
                  <a:schemeClr val="tx1"/>
                </a:solidFill>
                <a:sym typeface="+mn-ea"/>
              </a:rPr>
              <a:t> </a:t>
            </a:r>
            <a:endParaRPr lang="vi-V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để giải quyết một vấn đề (bao gồm cả trường hợp đúng và các trường </a:t>
            </a:r>
            <a:endParaRPr lang="vi-VN" sz="2800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sym typeface="+mn-ea"/>
              </a:rPr>
              <a:t>hợp sai hay còn gọi là trường hợp dư thừa).</a:t>
            </a:r>
            <a:endParaRPr lang="vi-VN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2145" y="4451985"/>
            <a:ext cx="10250805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vi-VN" altLang="en-US" sz="2800"/>
              <a:t>  </a:t>
            </a:r>
            <a:r>
              <a:rPr lang="vi-VN" altLang="en-US" sz="2400" b="1" i="1"/>
              <a:t>Vét cạn là cách tiếp cận đầu tiên cho các bài toán và là một cách dễ </a:t>
            </a:r>
            <a:endParaRPr lang="vi-VN" altLang="en-US" sz="2400" b="1" i="1"/>
          </a:p>
          <a:p>
            <a:pPr algn="l">
              <a:lnSpc>
                <a:spcPct val="150000"/>
              </a:lnSpc>
            </a:pPr>
            <a:r>
              <a:rPr lang="vi-VN" altLang="en-US" sz="2400" b="1" i="1"/>
              <a:t>nhận thấy nhất, cho dù nó có thể chưa phải là cách tốt nhất.</a:t>
            </a:r>
            <a:endParaRPr lang="vi-VN" altLang="en-US" sz="2400" b="1" i="1"/>
          </a:p>
        </p:txBody>
      </p:sp>
      <p:sp>
        <p:nvSpPr>
          <p:cNvPr id="7" name="Text Box 6"/>
          <p:cNvSpPr txBox="1"/>
          <p:nvPr/>
        </p:nvSpPr>
        <p:spPr>
          <a:xfrm>
            <a:off x="843280" y="182118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 i="1" u="sng">
                <a:solidFill>
                  <a:srgbClr val="FF0000"/>
                </a:solidFill>
              </a:rPr>
              <a:t>Định nghĩa:</a:t>
            </a:r>
            <a:endParaRPr lang="vi-VN" altLang="en-US"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3615" y="736600"/>
            <a:ext cx="163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2400" b="1" i="1" u="sng">
                <a:solidFill>
                  <a:srgbClr val="FF0000"/>
                </a:solidFill>
              </a:rPr>
              <a:t>Đặc điểm:</a:t>
            </a:r>
            <a:endParaRPr lang="vi-VN" altLang="en-US" sz="2400" b="1" i="1" u="sng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3790" y="1044575"/>
            <a:ext cx="96202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Không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có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pha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tiền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xử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lý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.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Quá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trình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so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sánh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thực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hiện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theo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bất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kỳ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thứ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tự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nào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.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altLang="en-US" sz="2800" dirty="0" err="1">
                <a:latin typeface="Arial" panose="020B0604020202020204" pitchFamily="34" charset="0"/>
                <a:sym typeface="+mn-ea"/>
              </a:rPr>
              <a:t>*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Độ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phức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tạp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thuật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toán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là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 O(</a:t>
            </a:r>
            <a:r>
              <a:rPr lang="vi-VN" altLang="en-US" sz="2800" dirty="0">
                <a:latin typeface="Arial" panose="020B0604020202020204" pitchFamily="34" charset="0"/>
                <a:sym typeface="+mn-ea"/>
              </a:rPr>
              <a:t>m.n</a:t>
            </a:r>
            <a:r>
              <a:rPr lang="en-US" sz="2800" dirty="0">
                <a:latin typeface="Arial" panose="020B0604020202020204" pitchFamily="34" charset="0"/>
                <a:sym typeface="+mn-ea"/>
              </a:rPr>
              <a:t>)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113790" y="3985260"/>
            <a:ext cx="1067181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vi-VN" altLang="en-US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ìm kiếm Brute-force thường được sử dụng khi kích thước vấn đề 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400" b="1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 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giới hạn.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Phương pháp này cũng được sử dụng khi</a:t>
            </a: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tính đơn giản của công việc </a:t>
            </a:r>
            <a:endParaRPr lang="en-US" alt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ưu tiên </a:t>
            </a:r>
            <a:r>
              <a:rPr lang="en-US" alt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hơn yêu cầu tốc độ</a:t>
            </a:r>
            <a:r>
              <a:rPr lang="vi-VN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vi-VN" sz="2400" b="1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3615" y="3463290"/>
            <a:ext cx="470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nào nên sử dụng:</a:t>
            </a:r>
            <a:endParaRPr lang="en-US" sz="28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2615" y="1237615"/>
            <a:ext cx="73247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n = 36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chan = 100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for ga in range(1, 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for cho in range(1, 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    if (ga+cho == n) and (2*ga + 4*cho == chan):</a:t>
            </a:r>
            <a:endParaRPr lang="en-US" sz="2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0070C0"/>
                </a:solidFill>
              </a:rPr>
              <a:t>            print(ga, cho)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8010" y="638810"/>
            <a:ext cx="333883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</a:rPr>
              <a:t>VÍ DỤ 2:</a:t>
            </a:r>
            <a:endParaRPr lang="en-US" sz="2400" b="1" i="1" u="sng">
              <a:solidFill>
                <a:srgbClr val="FF0000"/>
              </a:solidFill>
            </a:endParaRPr>
          </a:p>
          <a:p>
            <a:endParaRPr lang="en-US" sz="2400"/>
          </a:p>
          <a:p>
            <a:r>
              <a:rPr lang="en-US" sz="2400" b="1"/>
              <a:t>Vừa gà vừa chó</a:t>
            </a:r>
            <a:endParaRPr lang="en-US" sz="2400" b="1"/>
          </a:p>
          <a:p>
            <a:r>
              <a:rPr lang="en-US" sz="2400" b="1"/>
              <a:t>Bó lại cho tròn</a:t>
            </a:r>
            <a:endParaRPr lang="en-US" sz="2400" b="1"/>
          </a:p>
          <a:p>
            <a:r>
              <a:rPr lang="en-US" sz="2400" b="1"/>
              <a:t>Ba mươi sáu con</a:t>
            </a:r>
            <a:endParaRPr lang="en-US" sz="2400" b="1"/>
          </a:p>
          <a:p>
            <a:r>
              <a:rPr lang="en-US" sz="2400" b="1"/>
              <a:t>Một trăm chân chẵn.</a:t>
            </a:r>
            <a:endParaRPr lang="en-US" sz="2400" b="1"/>
          </a:p>
          <a:p>
            <a:r>
              <a:rPr lang="en-US" sz="2400" b="1"/>
              <a:t>Hỏi có bao nhiêu con gà, </a:t>
            </a:r>
            <a:endParaRPr lang="en-US" sz="2400" b="1"/>
          </a:p>
          <a:p>
            <a:r>
              <a:rPr lang="en-US" sz="2400" b="1"/>
              <a:t>bao nhiêu con chó ?</a:t>
            </a:r>
            <a:endParaRPr lang="en-US" sz="2400" b="1"/>
          </a:p>
          <a:p>
            <a:endParaRPr lang="en-US" sz="2400" b="1"/>
          </a:p>
          <a:p>
            <a:r>
              <a:rPr lang="en-US" i="1"/>
              <a:t>(22 gà - 14 chó)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7850" y="1014095"/>
            <a:ext cx="107905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Luôn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chính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xác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mọi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ử dụng cách tiếp cận </a:t>
            </a:r>
            <a:r>
              <a:rPr lang="vi-VN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đơn giản nhất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 thể để giải quyết vấn đề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Ít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tốn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lưu trữ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7850" y="3945890"/>
            <a:ext cx="10722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Độ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phức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tạp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tỉ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lệ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kích</a:t>
            </a:r>
            <a:r>
              <a:rPr 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b="1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thước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kiếm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54330" y="324485"/>
            <a:ext cx="28829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Tập dữ liệu A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Tập nghiệm b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5925" y="1937385"/>
            <a:ext cx="1149985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400" b="1" i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 * O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utput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(A, b):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bài toán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15925" y="3032760"/>
            <a:ext cx="69684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  <a:endParaRPr lang="en-US" sz="28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 ← first(A)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 b ≠ Λ do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if valid(A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then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output(A, b)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b ← next(A, b)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end while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Presentation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Verdana</vt:lpstr>
      <vt:lpstr>Calibri</vt:lpstr>
      <vt:lpstr>Microsoft YaHei</vt:lpstr>
      <vt:lpstr>Arial Unicode MS</vt:lpstr>
      <vt:lpstr>Calibri Light</vt:lpstr>
      <vt:lpstr>Office Theme</vt:lpstr>
      <vt:lpstr>PHÂN TÍCH THIẾT KẾ THUẬT TOÁN</vt:lpstr>
      <vt:lpstr>COMPLETE SEARCH - BRUTE FORCE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THUẬT TOÁN</dc:title>
  <dc:creator/>
  <cp:lastModifiedBy>USER</cp:lastModifiedBy>
  <cp:revision>7</cp:revision>
  <dcterms:created xsi:type="dcterms:W3CDTF">2021-04-12T14:49:00Z</dcterms:created>
  <dcterms:modified xsi:type="dcterms:W3CDTF">2021-04-14T10:24:53Z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