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9" r:id="rId4"/>
    <p:sldId id="260" r:id="rId5"/>
    <p:sldId id="258" r:id="rId6"/>
    <p:sldId id="275" r:id="rId7"/>
    <p:sldId id="261" r:id="rId8"/>
    <p:sldId id="279" r:id="rId9"/>
    <p:sldId id="262" r:id="rId10"/>
    <p:sldId id="265" r:id="rId11"/>
    <p:sldId id="264" r:id="rId12"/>
    <p:sldId id="278" r:id="rId13"/>
    <p:sldId id="276" r:id="rId14"/>
    <p:sldId id="263" r:id="rId15"/>
    <p:sldId id="266" r:id="rId16"/>
    <p:sldId id="269" r:id="rId17"/>
    <p:sldId id="268" r:id="rId18"/>
    <p:sldId id="270" r:id="rId19"/>
    <p:sldId id="280" r:id="rId20"/>
    <p:sldId id="281" r:id="rId21"/>
    <p:sldId id="272" r:id="rId22"/>
    <p:sldId id="283" r:id="rId23"/>
    <p:sldId id="271" r:id="rId24"/>
    <p:sldId id="277" r:id="rId25"/>
    <p:sldId id="282" r:id="rId26"/>
    <p:sldId id="27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1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9471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08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2975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0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87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02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31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4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4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84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01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9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u/karinegh18" TargetMode="External"/><Relationship Id="rId7" Type="http://schemas.openxmlformats.org/officeDocument/2006/relationships/hyperlink" Target="https://www.youtube.com/watch?v=13FpCxCClLY" TargetMode="External"/><Relationship Id="rId2" Type="http://schemas.openxmlformats.org/officeDocument/2006/relationships/hyperlink" Target="https://github.com/Kari-sad/2020_03_DO_Boston_casestudy_part_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v.to/yogendra_tamang/deploy-flask-app-on-kubernetes-2-17pb" TargetMode="External"/><Relationship Id="rId5" Type="http://schemas.openxmlformats.org/officeDocument/2006/relationships/hyperlink" Target="https://github.com/geerlingguy/ansible-for-kubernetes" TargetMode="External"/><Relationship Id="rId4" Type="http://schemas.openxmlformats.org/officeDocument/2006/relationships/hyperlink" Target="https://www.stratoscale.com/blog/devops/practical-devops-use-case-github-jenkins-docker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803366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2">
                    <a:lumMod val="25000"/>
                  </a:schemeClr>
                </a:solidFill>
              </a:rPr>
              <a:t>B</a:t>
            </a:r>
            <a:r>
              <a:rPr lang="en-US" sz="6000" dirty="0" smtClean="0">
                <a:solidFill>
                  <a:schemeClr val="bg2">
                    <a:lumMod val="25000"/>
                  </a:schemeClr>
                </a:solidFill>
              </a:rPr>
              <a:t>uild </a:t>
            </a:r>
            <a:r>
              <a:rPr lang="en-US" sz="6000" dirty="0">
                <a:solidFill>
                  <a:schemeClr val="bg2">
                    <a:lumMod val="25000"/>
                  </a:schemeClr>
                </a:solidFill>
              </a:rPr>
              <a:t>a CI/CD Pipeline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3715" y="3301279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Used tools: </a:t>
            </a:r>
            <a:r>
              <a:rPr lang="en-US" sz="20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Jenkins, Docker, </a:t>
            </a:r>
            <a:r>
              <a:rPr lang="en-US" sz="20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Ansible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Kubernetes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73737" y="5969726"/>
            <a:ext cx="283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By: K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9994" y="759655"/>
            <a:ext cx="10086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Jenkinsfile:part3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849" y="2498137"/>
            <a:ext cx="6037354" cy="170497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953585" y="1828788"/>
            <a:ext cx="972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 Image to </a:t>
            </a:r>
            <a:r>
              <a:rPr lang="en-US" dirty="0" err="1" smtClean="0"/>
              <a:t>dockerhub</a:t>
            </a:r>
            <a:r>
              <a:rPr lang="en-US" dirty="0" smtClean="0"/>
              <a:t> using credentials saved in </a:t>
            </a:r>
            <a:r>
              <a:rPr lang="en-US" dirty="0" err="1" smtClean="0"/>
              <a:t>jenkins</a:t>
            </a:r>
            <a:r>
              <a:rPr lang="en-US" dirty="0" smtClean="0"/>
              <a:t> </a:t>
            </a:r>
            <a:r>
              <a:rPr lang="en-US" dirty="0" err="1" smtClean="0"/>
              <a:t>creadentials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6565" y="694340"/>
            <a:ext cx="10086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Jenkinsfile</a:t>
            </a:r>
            <a:r>
              <a:rPr lang="en-US" sz="4000" dirty="0" smtClean="0"/>
              <a:t>: part4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11" y="2336910"/>
            <a:ext cx="11353800" cy="13239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67311" y="1678005"/>
            <a:ext cx="1086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will be using </a:t>
            </a:r>
            <a:r>
              <a:rPr lang="en-US" dirty="0" err="1" smtClean="0"/>
              <a:t>ansible</a:t>
            </a:r>
            <a:r>
              <a:rPr lang="en-US" dirty="0" smtClean="0"/>
              <a:t> plugin to deploy the app and publish the service using </a:t>
            </a:r>
            <a:r>
              <a:rPr lang="en-US" dirty="0" err="1" smtClean="0"/>
              <a:t>playbook.yaml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515600" y="2972771"/>
            <a:ext cx="10972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7311" y="4010297"/>
            <a:ext cx="11141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avoid getting </a:t>
            </a:r>
            <a:r>
              <a:rPr lang="en-US" b="1" dirty="0" smtClean="0"/>
              <a:t>SSH error</a:t>
            </a:r>
            <a:r>
              <a:rPr lang="en-US" dirty="0" smtClean="0"/>
              <a:t>, I had to create a new credential in Jenkins by adding SSH private key . Credential id is </a:t>
            </a:r>
            <a:r>
              <a:rPr lang="en-US" dirty="0" err="1" smtClean="0"/>
              <a:t>kubernetes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422" y="4881698"/>
            <a:ext cx="7553325" cy="15621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3357154" y="2972771"/>
            <a:ext cx="206393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45429" y="2972771"/>
            <a:ext cx="548640" cy="3140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26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6565" y="694340"/>
            <a:ext cx="10086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Jenkinsfile</a:t>
            </a:r>
            <a:r>
              <a:rPr lang="en-US" sz="4000" dirty="0" smtClean="0"/>
              <a:t>: part4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974" y="5187179"/>
            <a:ext cx="3886200" cy="1343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3767" y="4728756"/>
            <a:ext cx="468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host file: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41515" y="1502229"/>
            <a:ext cx="735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 of credential 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946911" y="1999982"/>
            <a:ext cx="8620395" cy="2598148"/>
            <a:chOff x="1946911" y="1999982"/>
            <a:chExt cx="8620395" cy="259814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6911" y="1999982"/>
              <a:ext cx="4310198" cy="2598148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45457" y="3526971"/>
              <a:ext cx="1721849" cy="738052"/>
            </a:xfrm>
            <a:prstGeom prst="rect">
              <a:avLst/>
            </a:prstGeom>
          </p:spPr>
        </p:pic>
        <p:sp>
          <p:nvSpPr>
            <p:cNvPr id="11" name="Notched Right Arrow 10"/>
            <p:cNvSpPr/>
            <p:nvPr/>
          </p:nvSpPr>
          <p:spPr>
            <a:xfrm>
              <a:off x="6257109" y="3526971"/>
              <a:ext cx="2588348" cy="661852"/>
            </a:xfrm>
            <a:prstGeom prst="notched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Private key can be found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902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618" y="2204889"/>
            <a:ext cx="5042262" cy="309236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843057" y="2204889"/>
            <a:ext cx="5387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Pre-tasks:</a:t>
            </a:r>
          </a:p>
          <a:p>
            <a:endParaRPr lang="en-US" dirty="0" smtClean="0"/>
          </a:p>
          <a:p>
            <a:r>
              <a:rPr lang="en-US" dirty="0" smtClean="0"/>
              <a:t>Check if </a:t>
            </a:r>
            <a:r>
              <a:rPr lang="en-US" dirty="0" err="1" smtClean="0"/>
              <a:t>minikube</a:t>
            </a:r>
            <a:r>
              <a:rPr lang="en-US" dirty="0" smtClean="0"/>
              <a:t> status. Start it if it’s not running.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3057" y="528236"/>
            <a:ext cx="8118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Playbook.yaml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181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96389" y="1579170"/>
            <a:ext cx="11583551" cy="4847756"/>
            <a:chOff x="829994" y="1971060"/>
            <a:chExt cx="11249946" cy="442974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12922" y="2403565"/>
              <a:ext cx="4945924" cy="3997236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829994" y="1971060"/>
              <a:ext cx="4355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 deployment with 3 replicas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12922" y="2005761"/>
              <a:ext cx="3043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/>
                <a:t>nodeport</a:t>
              </a:r>
              <a:r>
                <a:rPr lang="en-US" dirty="0" smtClean="0"/>
                <a:t> service 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526257" y="4885508"/>
              <a:ext cx="150222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Generate URL where  the app can be accessed</a:t>
              </a:r>
              <a:endParaRPr lang="en-US" sz="1600" dirty="0"/>
            </a:p>
          </p:txBody>
        </p:sp>
        <p:sp>
          <p:nvSpPr>
            <p:cNvPr id="11" name="Right Brace 10"/>
            <p:cNvSpPr/>
            <p:nvPr/>
          </p:nvSpPr>
          <p:spPr>
            <a:xfrm>
              <a:off x="10136777" y="4990011"/>
              <a:ext cx="389480" cy="1218936"/>
            </a:xfrm>
            <a:prstGeom prst="rightBrac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ular Callout 12"/>
            <p:cNvSpPr/>
            <p:nvPr/>
          </p:nvSpPr>
          <p:spPr>
            <a:xfrm>
              <a:off x="9326357" y="2375093"/>
              <a:ext cx="2753583" cy="1160351"/>
            </a:xfrm>
            <a:prstGeom prst="wedgeRectCallout">
              <a:avLst>
                <a:gd name="adj1" fmla="val -158920"/>
                <a:gd name="adj2" fmla="val -18556"/>
              </a:avLst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Important</a:t>
              </a:r>
              <a:r>
                <a:rPr lang="en-US" sz="1400" b="1" dirty="0">
                  <a:solidFill>
                    <a:srgbClr val="FF0000"/>
                  </a:solidFill>
                </a:rPr>
                <a:t>: </a:t>
              </a:r>
              <a:endParaRPr lang="en-US" sz="1400" b="1" dirty="0" smtClean="0">
                <a:solidFill>
                  <a:srgbClr val="FF0000"/>
                </a:solidFill>
              </a:endParaRPr>
            </a:p>
            <a:p>
              <a:r>
                <a:rPr lang="en-US" sz="1400" dirty="0" smtClean="0">
                  <a:solidFill>
                    <a:srgbClr val="FF0000"/>
                  </a:solidFill>
                </a:rPr>
                <a:t>to be able to run k8s module you </a:t>
              </a:r>
              <a:r>
                <a:rPr lang="en-US" sz="1400" dirty="0" err="1" smtClean="0">
                  <a:solidFill>
                    <a:srgbClr val="FF0000"/>
                  </a:solidFill>
                </a:rPr>
                <a:t>sould</a:t>
              </a:r>
              <a:r>
                <a:rPr lang="en-US" sz="1400" dirty="0" smtClean="0">
                  <a:solidFill>
                    <a:srgbClr val="FF0000"/>
                  </a:solidFill>
                </a:rPr>
                <a:t> install </a:t>
              </a:r>
              <a:r>
                <a:rPr lang="en-US" sz="1400" dirty="0" err="1" smtClean="0">
                  <a:solidFill>
                    <a:srgbClr val="FF0000"/>
                  </a:solidFill>
                </a:rPr>
                <a:t>openshift</a:t>
              </a:r>
              <a:r>
                <a:rPr lang="en-US" sz="1400" dirty="0" smtClean="0">
                  <a:solidFill>
                    <a:srgbClr val="FF0000"/>
                  </a:solidFill>
                </a:rPr>
                <a:t> :</a:t>
              </a:r>
            </a:p>
            <a:p>
              <a:r>
                <a:rPr lang="en-US" sz="1400" b="1" dirty="0" err="1" smtClean="0">
                  <a:solidFill>
                    <a:srgbClr val="FF0000"/>
                  </a:solidFill>
                </a:rPr>
                <a:t>sudo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 </a:t>
              </a:r>
              <a:r>
                <a:rPr lang="en-US" sz="1400" b="1" dirty="0">
                  <a:solidFill>
                    <a:srgbClr val="FF0000"/>
                  </a:solidFill>
                </a:rPr>
                <a:t>apt install 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python3-pip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pip3 install </a:t>
              </a:r>
              <a:r>
                <a:rPr lang="en-US" sz="1400" b="1" dirty="0" err="1" smtClean="0">
                  <a:solidFill>
                    <a:srgbClr val="FF0000"/>
                  </a:solidFill>
                </a:rPr>
                <a:t>openshift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9995" y="2362466"/>
              <a:ext cx="4173080" cy="4038335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</p:pic>
      </p:grpSp>
      <p:sp>
        <p:nvSpPr>
          <p:cNvPr id="15" name="TextBox 14"/>
          <p:cNvSpPr txBox="1"/>
          <p:nvPr/>
        </p:nvSpPr>
        <p:spPr>
          <a:xfrm>
            <a:off x="843057" y="528236"/>
            <a:ext cx="8118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Playbook.yaml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2148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8554" y="694340"/>
            <a:ext cx="10086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</a:t>
            </a:r>
            <a:r>
              <a:rPr lang="en-US" sz="4000" dirty="0" smtClean="0"/>
              <a:t>creenshots</a:t>
            </a:r>
            <a:endParaRPr lang="en-U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52" y="2773826"/>
            <a:ext cx="9380137" cy="172402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862144" y="1645920"/>
            <a:ext cx="638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Execution summary of my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0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8554" y="694340"/>
            <a:ext cx="10086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</a:t>
            </a:r>
            <a:r>
              <a:rPr lang="en-US" sz="4000" dirty="0" smtClean="0"/>
              <a:t>creenshots</a:t>
            </a:r>
            <a:endParaRPr 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32" y="1519102"/>
            <a:ext cx="8641217" cy="4838700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>
          <a:xfrm>
            <a:off x="6352569" y="3282043"/>
            <a:ext cx="5495443" cy="1312817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can access the app using this link (in </a:t>
            </a:r>
            <a:r>
              <a:rPr lang="en-US" dirty="0" err="1" smtClean="0"/>
              <a:t>kubernetes</a:t>
            </a:r>
            <a:r>
              <a:rPr lang="en-US" dirty="0" smtClean="0"/>
              <a:t> host)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8554" y="694340"/>
            <a:ext cx="10086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</a:t>
            </a:r>
            <a:r>
              <a:rPr lang="en-US" sz="4000" dirty="0" smtClean="0"/>
              <a:t>creenshots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71" y="1554480"/>
            <a:ext cx="9563100" cy="51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2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8554" y="694340"/>
            <a:ext cx="10086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</a:t>
            </a:r>
            <a:r>
              <a:rPr lang="en-US" sz="4000" dirty="0" smtClean="0"/>
              <a:t>creenshots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31" y="1841863"/>
            <a:ext cx="10045338" cy="501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1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7925" y="393894"/>
            <a:ext cx="10086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Demonstrating </a:t>
            </a:r>
            <a:r>
              <a:rPr lang="en-US" b="1" dirty="0"/>
              <a:t>Zero-downtime </a:t>
            </a:r>
            <a:r>
              <a:rPr lang="en-US" b="1" dirty="0" smtClean="0"/>
              <a:t>Deployment </a:t>
            </a:r>
            <a:r>
              <a:rPr lang="en-US" b="1" dirty="0"/>
              <a:t>Using </a:t>
            </a:r>
            <a:r>
              <a:rPr lang="en-US" b="1" dirty="0" smtClean="0"/>
              <a:t>Rolling Update </a:t>
            </a:r>
            <a:r>
              <a:rPr lang="en-US" b="1" dirty="0"/>
              <a:t>strategy 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Replace </a:t>
            </a:r>
            <a:r>
              <a:rPr lang="en-US" dirty="0"/>
              <a:t>old pods with new ones gradually, while continuing to serve clients without incurring downtime</a:t>
            </a:r>
            <a:endParaRPr lang="en-US" sz="4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526031" y="2209776"/>
            <a:ext cx="10340319" cy="3776726"/>
            <a:chOff x="526031" y="2209776"/>
            <a:chExt cx="10340319" cy="3776726"/>
          </a:xfrm>
        </p:grpSpPr>
        <p:pic>
          <p:nvPicPr>
            <p:cNvPr id="1026" name="Picture 2" descr="pods creati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925" y="2653348"/>
              <a:ext cx="4911725" cy="123499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789611" y="2284016"/>
              <a:ext cx="27954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1- Original pods</a:t>
              </a:r>
              <a:endParaRPr lang="en-US" sz="1400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5136" y="2653348"/>
              <a:ext cx="4811214" cy="1234995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6871063" y="2209776"/>
              <a:ext cx="240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2- Modify</a:t>
              </a:r>
              <a:r>
                <a:rPr lang="en-US" dirty="0" smtClean="0"/>
                <a:t> </a:t>
              </a:r>
              <a:r>
                <a:rPr lang="en-US" sz="1400" dirty="0"/>
                <a:t>index.html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925" y="4558938"/>
              <a:ext cx="5061355" cy="1427564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526031" y="4235157"/>
              <a:ext cx="53226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3-Watch nodes creation after triggering a new deployment</a:t>
              </a:r>
              <a:endParaRPr lang="en-US" sz="1400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5137" y="4545874"/>
              <a:ext cx="4811213" cy="1440628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6599286" y="4173602"/>
              <a:ext cx="3722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3-Update deployed with zero-downtime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085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6275" y="942536"/>
            <a:ext cx="1042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Objective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731522" y="2383468"/>
            <a:ext cx="104201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/>
              <a:t>D</a:t>
            </a:r>
            <a:r>
              <a:rPr lang="en-US" sz="2800" dirty="0" smtClean="0"/>
              <a:t>esign </a:t>
            </a:r>
            <a:r>
              <a:rPr lang="en-US" sz="2800" dirty="0"/>
              <a:t>and build a CI/CD </a:t>
            </a:r>
            <a:r>
              <a:rPr lang="en-US" sz="2800" dirty="0" smtClean="0"/>
              <a:t>pipeline using some </a:t>
            </a:r>
            <a:r>
              <a:rPr lang="en-US" sz="2800" dirty="0" err="1" smtClean="0"/>
              <a:t>Devops</a:t>
            </a:r>
            <a:r>
              <a:rPr lang="en-US" sz="2800" dirty="0" smtClean="0"/>
              <a:t> tools like GitHub, Jenkins, </a:t>
            </a:r>
            <a:r>
              <a:rPr lang="en-US" sz="2800" dirty="0" err="1" smtClean="0"/>
              <a:t>docker</a:t>
            </a:r>
            <a:r>
              <a:rPr lang="en-US" sz="2800" dirty="0" smtClean="0"/>
              <a:t> and </a:t>
            </a:r>
            <a:r>
              <a:rPr lang="en-US" sz="2800" dirty="0" err="1" smtClean="0"/>
              <a:t>ansible</a:t>
            </a:r>
            <a:r>
              <a:rPr lang="en-US" sz="2800" dirty="0" smtClean="0"/>
              <a:t> to </a:t>
            </a:r>
            <a:r>
              <a:rPr lang="en-US" sz="2800" dirty="0"/>
              <a:t>deploy </a:t>
            </a:r>
            <a:r>
              <a:rPr lang="en-US" sz="2800" dirty="0" smtClean="0"/>
              <a:t>3 replicas of a </a:t>
            </a:r>
            <a:r>
              <a:rPr lang="en-US" sz="2800" dirty="0"/>
              <a:t>flask application to a Kubernetes cluster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3405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7925" y="393894"/>
            <a:ext cx="1008653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Scaling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07926" y="1378779"/>
            <a:ext cx="11344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the deployment by changing the replica’s from 3 to 5 and demonstrate that 5 pods are deployed on </a:t>
            </a:r>
            <a:r>
              <a:rPr lang="en-US" dirty="0" err="1"/>
              <a:t>Kube</a:t>
            </a:r>
            <a:r>
              <a:rPr lang="en-US" dirty="0"/>
              <a:t>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61219" y="2225164"/>
            <a:ext cx="11344777" cy="4020323"/>
            <a:chOff x="461219" y="2225164"/>
            <a:chExt cx="11344777" cy="402032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093" y="4241971"/>
              <a:ext cx="5285690" cy="2003516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094" y="2608978"/>
              <a:ext cx="5285689" cy="838200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0220" y="4451399"/>
              <a:ext cx="5525776" cy="175404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0220" y="2608978"/>
              <a:ext cx="5525776" cy="1832393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61219" y="2225164"/>
              <a:ext cx="5819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1- Added these scaling script to my </a:t>
              </a:r>
              <a:r>
                <a:rPr lang="en-US" sz="1200" dirty="0" err="1" smtClean="0"/>
                <a:t>plybook</a:t>
              </a:r>
              <a:r>
                <a:rPr lang="en-US" sz="1200" dirty="0" smtClean="0"/>
                <a:t> and pushed to my </a:t>
              </a:r>
              <a:r>
                <a:rPr lang="en-US" sz="1200" dirty="0" err="1" smtClean="0"/>
                <a:t>github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8094" y="3787859"/>
              <a:ext cx="6105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2- </a:t>
              </a:r>
              <a:r>
                <a:rPr lang="en-US" sz="1200" dirty="0" err="1" smtClean="0"/>
                <a:t>Triggred</a:t>
              </a:r>
              <a:r>
                <a:rPr lang="en-US" sz="1200" dirty="0" smtClean="0"/>
                <a:t> a deployment from Jenkins using </a:t>
              </a:r>
              <a:r>
                <a:rPr lang="en-US" sz="1200" dirty="0" err="1" smtClean="0"/>
                <a:t>ansible</a:t>
              </a:r>
              <a:r>
                <a:rPr lang="en-US" sz="1200" dirty="0" smtClean="0"/>
                <a:t> (</a:t>
              </a:r>
              <a:r>
                <a:rPr lang="en-US" sz="1200" dirty="0" err="1" smtClean="0"/>
                <a:t>playbook.yaml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09101" y="2321951"/>
              <a:ext cx="3820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3- Watch the creation of two new pods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295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8554" y="694340"/>
            <a:ext cx="10086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Challenges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045029" y="2103120"/>
            <a:ext cx="9183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Hardware limitations to be able to set a </a:t>
            </a:r>
            <a:r>
              <a:rPr lang="en-US" dirty="0" err="1" smtClean="0"/>
              <a:t>kubernetes</a:t>
            </a:r>
            <a:r>
              <a:rPr lang="en-US" dirty="0" smtClean="0"/>
              <a:t> cluster instead of using </a:t>
            </a:r>
            <a:r>
              <a:rPr lang="en-US" dirty="0" err="1" smtClean="0"/>
              <a:t>minikube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5029" y="2871993"/>
            <a:ext cx="9183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Less knowledge on how to integrate </a:t>
            </a:r>
            <a:r>
              <a:rPr lang="en-US" dirty="0" err="1" smtClean="0"/>
              <a:t>Ansible</a:t>
            </a:r>
            <a:r>
              <a:rPr lang="en-US" dirty="0" smtClean="0"/>
              <a:t> with Jenkins (SSH issue when executing </a:t>
            </a:r>
            <a:r>
              <a:rPr lang="en-US" dirty="0" err="1" smtClean="0"/>
              <a:t>Ansible</a:t>
            </a:r>
            <a:r>
              <a:rPr lang="en-US" dirty="0" smtClean="0"/>
              <a:t> playbook from a Jenkins pipeline)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6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355" y="656855"/>
            <a:ext cx="10086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Takeaways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92330" y="1683273"/>
            <a:ext cx="10985863" cy="3363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CI/CD is an integral part of any modern environment that follows the Agile methodology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Through my </a:t>
            </a:r>
            <a:r>
              <a:rPr lang="en-US" dirty="0"/>
              <a:t>pipeline, </a:t>
            </a:r>
            <a:r>
              <a:rPr lang="en-US" dirty="0"/>
              <a:t>I have ensured a smooth transition of code from the version control system to the target environment</a:t>
            </a:r>
            <a:br>
              <a:rPr lang="en-US" dirty="0"/>
            </a:br>
            <a:r>
              <a:rPr lang="en-US" dirty="0"/>
              <a:t>I saw how Jenkins pipeline </a:t>
            </a:r>
            <a:r>
              <a:rPr lang="en-US" dirty="0"/>
              <a:t>and </a:t>
            </a:r>
            <a:r>
              <a:rPr lang="en-US" dirty="0" err="1"/>
              <a:t>Ansible</a:t>
            </a:r>
            <a:r>
              <a:rPr lang="en-US" dirty="0"/>
              <a:t> makes it very easy and flexible to change the workflow with </a:t>
            </a:r>
            <a:r>
              <a:rPr lang="en-US" dirty="0"/>
              <a:t>a very </a:t>
            </a:r>
            <a:r>
              <a:rPr lang="en-US" dirty="0"/>
              <a:t>little </a:t>
            </a:r>
            <a:r>
              <a:rPr lang="en-US" dirty="0"/>
              <a:t>friction</a:t>
            </a:r>
          </a:p>
          <a:p>
            <a:pPr>
              <a:lnSpc>
                <a:spcPct val="150000"/>
              </a:lnSpc>
            </a:pPr>
            <a:r>
              <a:rPr lang="en-US" dirty="0"/>
              <a:t>I </a:t>
            </a:r>
            <a:r>
              <a:rPr lang="en-US" dirty="0" smtClean="0"/>
              <a:t>saw also how </a:t>
            </a:r>
            <a:r>
              <a:rPr lang="en-US" dirty="0"/>
              <a:t>using </a:t>
            </a:r>
            <a:r>
              <a:rPr lang="en-US" dirty="0"/>
              <a:t>Kubernetes </a:t>
            </a:r>
            <a:r>
              <a:rPr lang="en-US" dirty="0"/>
              <a:t>deployments ensured a zero </a:t>
            </a:r>
            <a:r>
              <a:rPr lang="en-US" dirty="0"/>
              <a:t>downtime for the application</a:t>
            </a:r>
            <a:br>
              <a:rPr lang="en-US" dirty="0"/>
            </a:br>
            <a:r>
              <a:rPr lang="en-US" dirty="0"/>
              <a:t>when </a:t>
            </a:r>
            <a:r>
              <a:rPr lang="en-US" dirty="0"/>
              <a:t>I was changing </a:t>
            </a:r>
            <a:r>
              <a:rPr lang="en-US" dirty="0"/>
              <a:t>the container image. </a:t>
            </a:r>
            <a:r>
              <a:rPr lang="en-US" dirty="0"/>
              <a:t>This </a:t>
            </a:r>
            <a:r>
              <a:rPr lang="en-US" dirty="0"/>
              <a:t>was made possible by the rolling </a:t>
            </a:r>
            <a:r>
              <a:rPr lang="en-US" dirty="0"/>
              <a:t>update </a:t>
            </a:r>
            <a:r>
              <a:rPr lang="en-US" dirty="0"/>
              <a:t>deployment.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4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8554" y="694340"/>
            <a:ext cx="10086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What’s next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738554" y="2181497"/>
            <a:ext cx="9842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 on encrypting </a:t>
            </a:r>
            <a:r>
              <a:rPr lang="en-US" dirty="0"/>
              <a:t> </a:t>
            </a:r>
            <a:r>
              <a:rPr lang="en-US" dirty="0" smtClean="0"/>
              <a:t>passwords used in this project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Reproduce this CI/CD in a cloud environment: AWS, Google Cloud, Azure.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3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8554" y="694340"/>
            <a:ext cx="10086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To sum up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738554" y="1844615"/>
            <a:ext cx="9842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Setting the whole CI/CD from servers installation and configuration in a </a:t>
            </a:r>
            <a:r>
              <a:rPr lang="en-US" dirty="0" err="1" smtClean="0"/>
              <a:t>linux</a:t>
            </a:r>
            <a:r>
              <a:rPr lang="en-US" dirty="0" smtClean="0"/>
              <a:t> environment to pipeline design and build using a bunch of </a:t>
            </a:r>
            <a:r>
              <a:rPr lang="en-US" dirty="0" err="1" smtClean="0"/>
              <a:t>Devops</a:t>
            </a:r>
            <a:r>
              <a:rPr lang="en-US" dirty="0" smtClean="0"/>
              <a:t> tools was a nice exercise</a:t>
            </a:r>
          </a:p>
          <a:p>
            <a:pPr algn="just"/>
            <a:r>
              <a:rPr lang="en-US" dirty="0" smtClean="0"/>
              <a:t>It allowed me to get more hands-on experience and familiarity with </a:t>
            </a:r>
            <a:r>
              <a:rPr lang="en-US" dirty="0" err="1" smtClean="0"/>
              <a:t>linux</a:t>
            </a:r>
            <a:r>
              <a:rPr lang="en-US" dirty="0" smtClean="0"/>
              <a:t>, Jenkins, </a:t>
            </a:r>
            <a:r>
              <a:rPr lang="en-US" dirty="0" err="1" smtClean="0"/>
              <a:t>docker</a:t>
            </a:r>
            <a:r>
              <a:rPr lang="en-US" dirty="0" smtClean="0"/>
              <a:t>, </a:t>
            </a:r>
            <a:r>
              <a:rPr lang="en-US" dirty="0" err="1" smtClean="0"/>
              <a:t>ansible</a:t>
            </a:r>
            <a:r>
              <a:rPr lang="en-US" dirty="0" smtClean="0"/>
              <a:t> , </a:t>
            </a:r>
            <a:r>
              <a:rPr lang="en-US" dirty="0" err="1" smtClean="0"/>
              <a:t>kubernetes</a:t>
            </a:r>
            <a:r>
              <a:rPr lang="en-US" dirty="0" smtClean="0"/>
              <a:t> and how they integrate together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3675475" y="4379495"/>
            <a:ext cx="4056819" cy="2478505"/>
          </a:xfrm>
          <a:prstGeom prst="star5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Learning by doing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44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1050" y="875211"/>
            <a:ext cx="982326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Useful links:</a:t>
            </a:r>
          </a:p>
          <a:p>
            <a:r>
              <a:rPr lang="en-US" sz="1600" b="1" dirty="0" smtClean="0"/>
              <a:t>My project </a:t>
            </a:r>
            <a:r>
              <a:rPr lang="en-US" sz="1600" b="1" dirty="0" err="1" smtClean="0"/>
              <a:t>github</a:t>
            </a:r>
            <a:r>
              <a:rPr lang="en-US" sz="1600" b="1" dirty="0" smtClean="0"/>
              <a:t> repo</a:t>
            </a:r>
            <a:r>
              <a:rPr lang="en-US" sz="1600" b="1" dirty="0"/>
              <a:t>: </a:t>
            </a:r>
            <a:endParaRPr lang="en-US" sz="1600" b="1" dirty="0" smtClean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github.com/Kari-sad/2020_03_DO_Boston_casestudy_part_1</a:t>
            </a:r>
            <a:endParaRPr lang="en-US" dirty="0" smtClean="0"/>
          </a:p>
          <a:p>
            <a:r>
              <a:rPr lang="en-US" sz="1600" b="1" dirty="0"/>
              <a:t>My </a:t>
            </a:r>
            <a:r>
              <a:rPr lang="en-US" sz="1600" b="1" dirty="0" err="1"/>
              <a:t>dockerhub</a:t>
            </a:r>
            <a:r>
              <a:rPr lang="en-US" sz="1600" b="1" dirty="0"/>
              <a:t>:</a:t>
            </a:r>
          </a:p>
          <a:p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hub.docker.com/u/karinegh18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81050" y="3017520"/>
            <a:ext cx="89872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Some used </a:t>
            </a:r>
            <a:r>
              <a:rPr lang="en-US" b="1" dirty="0" err="1" smtClean="0"/>
              <a:t>ressources</a:t>
            </a:r>
            <a:r>
              <a:rPr lang="en-US" b="1" dirty="0" smtClean="0"/>
              <a:t>:</a:t>
            </a:r>
          </a:p>
          <a:p>
            <a:r>
              <a:rPr lang="en-US" dirty="0">
                <a:hlinkClick r:id="rId4"/>
              </a:rPr>
              <a:t>https://www.stratoscale.com/blog/devops/practical-devops-use-case-github-jenkins-docker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github.com/geerlingguy/ansible-for-kubernetes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dev.to/yogendra_tamang/deploy-flask-app-on-kubernetes-2-17pb</a:t>
            </a:r>
            <a:endParaRPr lang="en-US" dirty="0" smtClean="0"/>
          </a:p>
          <a:p>
            <a:r>
              <a:rPr lang="en-US" u="sng" dirty="0">
                <a:hlinkClick r:id="rId7"/>
              </a:rPr>
              <a:t>https://www.youtube.com/watch?v=13FpCxCClLY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09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iley Face 2"/>
          <p:cNvSpPr/>
          <p:nvPr/>
        </p:nvSpPr>
        <p:spPr>
          <a:xfrm>
            <a:off x="11150066" y="5881393"/>
            <a:ext cx="441960" cy="461553"/>
          </a:xfrm>
          <a:prstGeom prst="smileyFac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899192" y="5881393"/>
            <a:ext cx="305836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for your attention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93203" y="2680062"/>
            <a:ext cx="284955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QA</a:t>
            </a:r>
            <a:endParaRPr lang="en-US" sz="9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322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9994" y="759655"/>
            <a:ext cx="10086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CI/CD pipeline design</a:t>
            </a:r>
            <a:endParaRPr lang="en-US" sz="4000" dirty="0"/>
          </a:p>
        </p:txBody>
      </p:sp>
      <p:pic>
        <p:nvPicPr>
          <p:cNvPr id="2050" name="Picture 2" descr="https://documents.lucid.app/documents/a7c6e344-8525-4fff-b7e3-06f418cceeca/pages/0_0?a=1496&amp;x=-1756&amp;y=158&amp;w=2104&amp;h=1373&amp;store=1&amp;accept=image%2F*&amp;auth=LCA%20e6b333d38581536f0364ebcd5829d15a2b8d4c2d-ts%3D16124120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67" y="1467541"/>
            <a:ext cx="10297551" cy="521538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96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4680" y="393895"/>
            <a:ext cx="10086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CI/CD pipeline </a:t>
            </a:r>
            <a:r>
              <a:rPr lang="en-US" sz="4000" dirty="0" smtClean="0"/>
              <a:t>Build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191706" y="1219346"/>
            <a:ext cx="102403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Fork the </a:t>
            </a:r>
            <a:r>
              <a:rPr lang="en-US" dirty="0" err="1" smtClean="0"/>
              <a:t>the</a:t>
            </a:r>
            <a:r>
              <a:rPr lang="en-US" dirty="0" smtClean="0"/>
              <a:t> project’s repository that contains the flask app.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Generate a requirments.txt. Write a </a:t>
            </a:r>
            <a:r>
              <a:rPr lang="en-US" dirty="0" err="1"/>
              <a:t>Dockerfile</a:t>
            </a:r>
            <a:r>
              <a:rPr lang="en-US" dirty="0"/>
              <a:t> that will be used to </a:t>
            </a:r>
            <a:r>
              <a:rPr lang="en-US" dirty="0" err="1"/>
              <a:t>dockerize</a:t>
            </a:r>
            <a:r>
              <a:rPr lang="en-US" dirty="0"/>
              <a:t> our </a:t>
            </a:r>
            <a:r>
              <a:rPr lang="en-US" dirty="0" smtClean="0"/>
              <a:t>app and commit them to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Set a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Poll SCM</a:t>
            </a:r>
            <a:r>
              <a:rPr lang="en-US" dirty="0" smtClean="0"/>
              <a:t> in </a:t>
            </a:r>
            <a:r>
              <a:rPr lang="en-US" dirty="0" err="1" smtClean="0"/>
              <a:t>jenkinks</a:t>
            </a:r>
            <a:r>
              <a:rPr lang="en-US" dirty="0" smtClean="0"/>
              <a:t> to trigger a build each 5 min (or set </a:t>
            </a:r>
            <a:r>
              <a:rPr lang="en-US" dirty="0" err="1" smtClean="0"/>
              <a:t>webhook</a:t>
            </a:r>
            <a:r>
              <a:rPr lang="en-US" dirty="0" smtClean="0"/>
              <a:t> if possible)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Write a </a:t>
            </a:r>
            <a:r>
              <a:rPr lang="en-US" dirty="0" err="1" smtClean="0"/>
              <a:t>jenkinsfile</a:t>
            </a:r>
            <a:r>
              <a:rPr lang="en-US" dirty="0" smtClean="0"/>
              <a:t> </a:t>
            </a:r>
            <a:r>
              <a:rPr lang="en-US" dirty="0" err="1" smtClean="0"/>
              <a:t>pipline</a:t>
            </a:r>
            <a:r>
              <a:rPr lang="en-US" dirty="0" smtClean="0"/>
              <a:t> that will: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ull </a:t>
            </a:r>
            <a:r>
              <a:rPr lang="en-US" dirty="0"/>
              <a:t>the code from the </a:t>
            </a:r>
            <a:r>
              <a:rPr lang="en-US" dirty="0" smtClean="0"/>
              <a:t>GitHub repository</a:t>
            </a:r>
            <a:r>
              <a:rPr lang="en-US" dirty="0"/>
              <a:t>, </a:t>
            </a:r>
            <a:endParaRPr lang="en-US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dirty="0"/>
              <a:t>B</a:t>
            </a:r>
            <a:r>
              <a:rPr lang="en-US" dirty="0" smtClean="0"/>
              <a:t>uild </a:t>
            </a:r>
            <a:r>
              <a:rPr lang="en-US" dirty="0"/>
              <a:t>and test it using a relevant Docker </a:t>
            </a:r>
            <a:r>
              <a:rPr lang="en-US" dirty="0" err="1" smtClean="0"/>
              <a:t>image.If</a:t>
            </a:r>
            <a:r>
              <a:rPr lang="en-US" dirty="0" smtClean="0"/>
              <a:t> build fails, notify </a:t>
            </a:r>
            <a:r>
              <a:rPr lang="en-US" dirty="0" err="1" smtClean="0"/>
              <a:t>developpers</a:t>
            </a:r>
            <a:r>
              <a:rPr lang="en-US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dirty="0" err="1" smtClean="0"/>
              <a:t>Dockerize</a:t>
            </a:r>
            <a:r>
              <a:rPr lang="en-US" dirty="0" smtClean="0"/>
              <a:t> </a:t>
            </a:r>
            <a:r>
              <a:rPr lang="en-US" dirty="0"/>
              <a:t>and push the application </a:t>
            </a:r>
            <a:r>
              <a:rPr lang="en-US" dirty="0" smtClean="0"/>
              <a:t>to </a:t>
            </a:r>
            <a:r>
              <a:rPr lang="en-US" dirty="0"/>
              <a:t>Docker </a:t>
            </a:r>
            <a:r>
              <a:rPr lang="en-US" dirty="0" smtClean="0"/>
              <a:t>Hub.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Finally</a:t>
            </a:r>
            <a:r>
              <a:rPr lang="en-US" dirty="0"/>
              <a:t>, </a:t>
            </a:r>
            <a:r>
              <a:rPr lang="en-US" dirty="0" smtClean="0"/>
              <a:t>use </a:t>
            </a:r>
            <a:r>
              <a:rPr lang="en-US" dirty="0" err="1" smtClean="0"/>
              <a:t>Ansible</a:t>
            </a:r>
            <a:r>
              <a:rPr lang="en-US" dirty="0" smtClean="0"/>
              <a:t> </a:t>
            </a:r>
            <a:r>
              <a:rPr lang="en-US" dirty="0"/>
              <a:t>to deploy </a:t>
            </a:r>
            <a:r>
              <a:rPr lang="en-US" dirty="0" smtClean="0"/>
              <a:t>3 replicas of the </a:t>
            </a:r>
            <a:r>
              <a:rPr lang="en-US" dirty="0"/>
              <a:t>application to </a:t>
            </a:r>
            <a:r>
              <a:rPr lang="en-US" dirty="0" smtClean="0"/>
              <a:t>target </a:t>
            </a:r>
            <a:r>
              <a:rPr lang="en-US" dirty="0"/>
              <a:t>environment, </a:t>
            </a:r>
            <a:r>
              <a:rPr lang="en-US" dirty="0" smtClean="0"/>
              <a:t>that </a:t>
            </a:r>
            <a:r>
              <a:rPr lang="en-US" dirty="0"/>
              <a:t>is running </a:t>
            </a:r>
            <a:r>
              <a:rPr lang="en-US" dirty="0" smtClean="0"/>
              <a:t>Kubernetes. </a:t>
            </a:r>
            <a:r>
              <a:rPr lang="en-US" dirty="0" err="1" smtClean="0"/>
              <a:t>Ansible</a:t>
            </a:r>
            <a:r>
              <a:rPr lang="en-US" dirty="0" smtClean="0"/>
              <a:t> will use a </a:t>
            </a:r>
            <a:r>
              <a:rPr lang="en-US" dirty="0" err="1" smtClean="0"/>
              <a:t>playbook.yaml</a:t>
            </a:r>
            <a:r>
              <a:rPr lang="en-US" dirty="0" smtClean="0"/>
              <a:t> file that we created and pushed to the repository.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Push the </a:t>
            </a:r>
            <a:r>
              <a:rPr lang="en-US" dirty="0" err="1" smtClean="0"/>
              <a:t>jenkinsfile</a:t>
            </a:r>
            <a:r>
              <a:rPr lang="en-US" dirty="0" smtClean="0"/>
              <a:t> to </a:t>
            </a:r>
            <a:r>
              <a:rPr lang="en-US" dirty="0" err="1" smtClean="0"/>
              <a:t>github</a:t>
            </a:r>
            <a:r>
              <a:rPr lang="en-US" dirty="0" smtClean="0"/>
              <a:t>. Watch the status of the build  in Jenkins.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90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2428" y="730536"/>
            <a:ext cx="10086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Lab Setup 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829994" y="1617785"/>
            <a:ext cx="10311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implement and test my pipeline, I created a virtual environment with two VMs (Network bridged)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701607"/>
              </p:ext>
            </p:extLst>
          </p:nvPr>
        </p:nvGraphicFramePr>
        <p:xfrm>
          <a:off x="1201783" y="2321170"/>
          <a:ext cx="3398353" cy="3416802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398353">
                  <a:extLst>
                    <a:ext uri="{9D8B030D-6E8A-4147-A177-3AD203B41FA5}">
                      <a16:colId xmlns:a16="http://schemas.microsoft.com/office/drawing/2014/main" val="3519284676"/>
                    </a:ext>
                  </a:extLst>
                </a:gridCol>
              </a:tblGrid>
              <a:tr h="5821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VM1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253757"/>
                  </a:ext>
                </a:extLst>
              </a:tr>
              <a:tr h="213290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Jenkins</a:t>
                      </a:r>
                      <a:r>
                        <a:rPr lang="en-US" baseline="0" dirty="0" smtClean="0"/>
                        <a:t> server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Docker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 smtClean="0"/>
                        <a:t>Ansible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 smtClean="0"/>
                        <a:t>Git</a:t>
                      </a:r>
                      <a:endParaRPr lang="en-US" baseline="0" dirty="0" smtClean="0"/>
                    </a:p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To be able to use</a:t>
                      </a:r>
                      <a:r>
                        <a:rPr lang="en-US" b="0" baseline="0" dirty="0" smtClean="0">
                          <a:solidFill>
                            <a:srgbClr val="FF0000"/>
                          </a:solidFill>
                        </a:rPr>
                        <a:t> k8s </a:t>
                      </a:r>
                      <a:r>
                        <a:rPr lang="en-US" b="0" baseline="0" dirty="0" err="1" smtClean="0">
                          <a:solidFill>
                            <a:srgbClr val="FF0000"/>
                          </a:solidFill>
                        </a:rPr>
                        <a:t>ansible</a:t>
                      </a:r>
                      <a:r>
                        <a:rPr lang="en-US" b="0" baseline="0" dirty="0" smtClean="0">
                          <a:solidFill>
                            <a:srgbClr val="FF0000"/>
                          </a:solidFill>
                        </a:rPr>
                        <a:t> module , you </a:t>
                      </a:r>
                      <a:r>
                        <a:rPr lang="en-US" b="0" baseline="0" dirty="0" err="1" smtClean="0">
                          <a:solidFill>
                            <a:srgbClr val="FF0000"/>
                          </a:solidFill>
                        </a:rPr>
                        <a:t>shoul</a:t>
                      </a:r>
                      <a:r>
                        <a:rPr lang="en-US" b="0" baseline="0" dirty="0" smtClean="0">
                          <a:solidFill>
                            <a:srgbClr val="FF0000"/>
                          </a:solidFill>
                        </a:rPr>
                        <a:t> run: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 smtClean="0"/>
                        <a:t>sudo</a:t>
                      </a:r>
                      <a:r>
                        <a:rPr lang="en-US" baseline="0" dirty="0" smtClean="0"/>
                        <a:t> apt install python3-pip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 pip3 install </a:t>
                      </a:r>
                      <a:r>
                        <a:rPr lang="en-US" baseline="0" dirty="0" err="1" smtClean="0"/>
                        <a:t>openshift</a:t>
                      </a:r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96416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982536"/>
              </p:ext>
            </p:extLst>
          </p:nvPr>
        </p:nvGraphicFramePr>
        <p:xfrm>
          <a:off x="6595404" y="2321170"/>
          <a:ext cx="2815882" cy="3416802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815882">
                  <a:extLst>
                    <a:ext uri="{9D8B030D-6E8A-4147-A177-3AD203B41FA5}">
                      <a16:colId xmlns:a16="http://schemas.microsoft.com/office/drawing/2014/main" val="3519284676"/>
                    </a:ext>
                  </a:extLst>
                </a:gridCol>
              </a:tblGrid>
              <a:tr h="8547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VM2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253757"/>
                  </a:ext>
                </a:extLst>
              </a:tr>
              <a:tr h="256209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Minikube</a:t>
                      </a:r>
                      <a:r>
                        <a:rPr lang="en-US" dirty="0" smtClean="0"/>
                        <a:t> K8s cluster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Docker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964168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4614203" y="3812344"/>
            <a:ext cx="1981201" cy="0"/>
          </a:xfrm>
          <a:prstGeom prst="straightConnector1">
            <a:avLst/>
          </a:prstGeom>
          <a:ln w="53975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01783" y="5759215"/>
            <a:ext cx="24688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Lubuntu</a:t>
            </a:r>
            <a:r>
              <a:rPr lang="en-US" sz="1400" dirty="0" smtClean="0"/>
              <a:t> 18.04</a:t>
            </a:r>
          </a:p>
          <a:p>
            <a:r>
              <a:rPr lang="en-US" sz="1400" dirty="0" smtClean="0"/>
              <a:t>RAM 2GB</a:t>
            </a:r>
          </a:p>
          <a:p>
            <a:r>
              <a:rPr lang="en-US" sz="1400" dirty="0" smtClean="0"/>
              <a:t>HDD 15 GB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595404" y="5737972"/>
            <a:ext cx="24688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ubuntu</a:t>
            </a:r>
            <a:r>
              <a:rPr lang="en-US" sz="1400" dirty="0" smtClean="0"/>
              <a:t> 20.04</a:t>
            </a:r>
          </a:p>
          <a:p>
            <a:r>
              <a:rPr lang="en-US" sz="1400" dirty="0" smtClean="0"/>
              <a:t>RAM 2GB</a:t>
            </a:r>
          </a:p>
          <a:p>
            <a:r>
              <a:rPr lang="en-US" sz="1400" dirty="0" smtClean="0"/>
              <a:t>HDD 20 GB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172891" y="3331029"/>
            <a:ext cx="58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8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0263" y="574766"/>
            <a:ext cx="9666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Jenkins project </a:t>
            </a:r>
            <a:r>
              <a:rPr lang="en-US" sz="4000" dirty="0" smtClean="0"/>
              <a:t>setup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214845" y="3366364"/>
            <a:ext cx="10502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Created a </a:t>
            </a:r>
            <a:r>
              <a:rPr lang="en-US" dirty="0" err="1" smtClean="0"/>
              <a:t>Jenkinsfile</a:t>
            </a:r>
            <a:r>
              <a:rPr lang="en-US" dirty="0" smtClean="0"/>
              <a:t> (see in details in the following slides) to run all stages of my CI/CD pipeline and was checked into my GitHub repo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4034" y="4336868"/>
            <a:ext cx="9875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Jenkins, I setup a pipeline project.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Source: </a:t>
            </a:r>
            <a:r>
              <a:rPr lang="en-US" dirty="0" err="1" smtClean="0"/>
              <a:t>Github</a:t>
            </a:r>
            <a:r>
              <a:rPr lang="en-US" dirty="0" smtClean="0"/>
              <a:t> repo.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Build trigger : Poll </a:t>
            </a:r>
            <a:r>
              <a:rPr lang="en-US" dirty="0" smtClean="0"/>
              <a:t>SCM (couldn’t get </a:t>
            </a:r>
            <a:r>
              <a:rPr lang="en-US" dirty="0" err="1" smtClean="0"/>
              <a:t>webhook</a:t>
            </a:r>
            <a:r>
              <a:rPr lang="en-US" dirty="0" smtClean="0"/>
              <a:t> to work)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Script pipeline : </a:t>
            </a:r>
            <a:r>
              <a:rPr lang="en-US" dirty="0" err="1" smtClean="0"/>
              <a:t>Jenkinsfile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54034" y="1841863"/>
            <a:ext cx="9274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Installed needed plugins: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Git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Docker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Ansible</a:t>
            </a:r>
            <a:r>
              <a:rPr lang="en-US" dirty="0" smtClean="0"/>
              <a:t>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7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8130" y="801859"/>
            <a:ext cx="10086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Jenkinsfile</a:t>
            </a:r>
            <a:r>
              <a:rPr lang="en-US" sz="4000" dirty="0" smtClean="0"/>
              <a:t>: part1</a:t>
            </a:r>
            <a:endParaRPr lang="en-US" sz="4000" dirty="0"/>
          </a:p>
        </p:txBody>
      </p:sp>
      <p:grpSp>
        <p:nvGrpSpPr>
          <p:cNvPr id="5" name="Group 4"/>
          <p:cNvGrpSpPr/>
          <p:nvPr/>
        </p:nvGrpSpPr>
        <p:grpSpPr>
          <a:xfrm>
            <a:off x="600891" y="1701709"/>
            <a:ext cx="10881360" cy="3654062"/>
            <a:chOff x="600891" y="1701709"/>
            <a:chExt cx="10881360" cy="365406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891" y="1701709"/>
              <a:ext cx="7171509" cy="3654062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8530046" y="1701709"/>
              <a:ext cx="2952205" cy="3600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 smtClean="0"/>
                <a:t>Environment variable:</a:t>
              </a:r>
            </a:p>
            <a:p>
              <a:r>
                <a:rPr lang="en-US" dirty="0" err="1" smtClean="0"/>
                <a:t>Dockerhub</a:t>
              </a:r>
              <a:r>
                <a:rPr lang="en-US" dirty="0" smtClean="0"/>
                <a:t> repo and credential </a:t>
              </a:r>
              <a:r>
                <a:rPr lang="en-US" sz="1200" dirty="0" smtClean="0"/>
                <a:t>(detail in the following slide)</a:t>
              </a:r>
            </a:p>
            <a:p>
              <a:endParaRPr lang="en-US" dirty="0" smtClean="0"/>
            </a:p>
            <a:p>
              <a:endParaRPr lang="en-US" dirty="0" smtClean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 smtClean="0"/>
                <a:t>Clean workspace</a:t>
              </a:r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 smtClean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 smtClean="0"/>
                <a:t>Use </a:t>
              </a:r>
              <a:r>
                <a:rPr lang="en-US" dirty="0" err="1" smtClean="0"/>
                <a:t>git</a:t>
              </a:r>
              <a:r>
                <a:rPr lang="en-US" dirty="0" smtClean="0"/>
                <a:t> plugin to clone the </a:t>
              </a:r>
              <a:r>
                <a:rPr lang="en-US" dirty="0" err="1" smtClean="0"/>
                <a:t>github</a:t>
              </a:r>
              <a:r>
                <a:rPr lang="en-US" dirty="0" smtClean="0"/>
                <a:t> repository that contains our app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413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8130" y="801859"/>
            <a:ext cx="10086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Jenkinsfile</a:t>
            </a:r>
            <a:r>
              <a:rPr lang="en-US" sz="4000" dirty="0" smtClean="0"/>
              <a:t>: part1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858130" y="1737359"/>
            <a:ext cx="1028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 of </a:t>
            </a:r>
            <a:r>
              <a:rPr lang="en-US" dirty="0" err="1" smtClean="0"/>
              <a:t>dockerhub</a:t>
            </a:r>
            <a:r>
              <a:rPr lang="en-US" dirty="0" smtClean="0"/>
              <a:t> credential setup in </a:t>
            </a:r>
            <a:r>
              <a:rPr lang="en-US" dirty="0" err="1" smtClean="0"/>
              <a:t>jenkins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68" y="2334305"/>
            <a:ext cx="9115425" cy="130492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168" y="4035062"/>
            <a:ext cx="9896475" cy="241935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035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30" y="801859"/>
            <a:ext cx="10086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Jenkinsfile</a:t>
            </a:r>
            <a:r>
              <a:rPr lang="en-US" sz="4000" dirty="0" smtClean="0"/>
              <a:t>: part2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680644" y="1673490"/>
            <a:ext cx="9308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stage, a </a:t>
            </a:r>
            <a:r>
              <a:rPr lang="en-US" dirty="0" err="1" smtClean="0"/>
              <a:t>docker</a:t>
            </a:r>
            <a:r>
              <a:rPr lang="en-US" dirty="0" smtClean="0"/>
              <a:t> image is created using the </a:t>
            </a:r>
            <a:r>
              <a:rPr lang="en-US" dirty="0" err="1" smtClean="0"/>
              <a:t>Dockerfile</a:t>
            </a:r>
            <a:r>
              <a:rPr lang="en-US" dirty="0" smtClean="0"/>
              <a:t> .After creation a tag is assigned to it.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840107" y="2928392"/>
            <a:ext cx="10672625" cy="2923049"/>
            <a:chOff x="840107" y="3059022"/>
            <a:chExt cx="10672625" cy="29230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0107" y="3059022"/>
              <a:ext cx="7507062" cy="1419225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64732" y="3098208"/>
              <a:ext cx="3048000" cy="1295400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cxnSp>
          <p:nvCxnSpPr>
            <p:cNvPr id="8" name="Straight Arrow Connector 7"/>
            <p:cNvCxnSpPr/>
            <p:nvPr/>
          </p:nvCxnSpPr>
          <p:spPr>
            <a:xfrm flipV="1">
              <a:off x="5747658" y="3200403"/>
              <a:ext cx="2769326" cy="5225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9593580" y="5107386"/>
              <a:ext cx="1600200" cy="874685"/>
              <a:chOff x="9593580" y="5107386"/>
              <a:chExt cx="1600200" cy="874685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93580" y="5107386"/>
                <a:ext cx="1600200" cy="495300"/>
              </a:xfrm>
              <a:prstGeom prst="rect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9593580" y="5735850"/>
                <a:ext cx="1600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Requirements.txt</a:t>
                </a:r>
                <a:endParaRPr lang="en-US" sz="1000" dirty="0"/>
              </a:p>
            </p:txBody>
          </p:sp>
        </p:grpSp>
        <p:cxnSp>
          <p:nvCxnSpPr>
            <p:cNvPr id="12" name="Straight Arrow Connector 11"/>
            <p:cNvCxnSpPr>
              <a:endCxn id="3" idx="0"/>
            </p:cNvCxnSpPr>
            <p:nvPr/>
          </p:nvCxnSpPr>
          <p:spPr>
            <a:xfrm flipH="1">
              <a:off x="10393680" y="3918857"/>
              <a:ext cx="435429" cy="11885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803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923</TotalTime>
  <Words>843</Words>
  <Application>Microsoft Office PowerPoint</Application>
  <PresentationFormat>Widescreen</PresentationFormat>
  <Paragraphs>127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Century Gothic</vt:lpstr>
      <vt:lpstr>Wingdings</vt:lpstr>
      <vt:lpstr>Wingdings 3</vt:lpstr>
      <vt:lpstr>Wisp</vt:lpstr>
      <vt:lpstr>Build a CI/CD Pipeline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karima</dc:creator>
  <cp:lastModifiedBy>karima</cp:lastModifiedBy>
  <cp:revision>96</cp:revision>
  <dcterms:created xsi:type="dcterms:W3CDTF">2021-02-04T03:39:36Z</dcterms:created>
  <dcterms:modified xsi:type="dcterms:W3CDTF">2021-02-05T05:23:36Z</dcterms:modified>
</cp:coreProperties>
</file>