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69" r:id="rId20"/>
    <p:sldId id="278" r:id="rId21"/>
    <p:sldId id="268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6892-CD82-49F4-A84F-FFB16C570AE7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60A2-EB04-46B5-B33C-3E2297FC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60A2-EB04-46B5-B33C-3E2297FCC7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060A2-EB04-46B5-B33C-3E2297FCC7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1D6F6-4AFA-4C7A-8438-35E169AC4385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87C1-64BA-46CE-B247-99CE6CD42E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kari8197#!/vizhome/A-PR/Dashboard1?publish=y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6934200" cy="147002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5">
                    <a:lumMod val="50000"/>
                  </a:schemeClr>
                </a:solidFill>
              </a:rPr>
              <a:t>Healthcare capstone project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876800" y="5105400"/>
            <a:ext cx="2895600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Trainee: </a:t>
            </a:r>
            <a:r>
              <a:rPr lang="en-US" dirty="0" err="1" smtClean="0"/>
              <a:t>Karima</a:t>
            </a:r>
            <a:r>
              <a:rPr lang="en-US" dirty="0" smtClean="0"/>
              <a:t> SADAT</a:t>
            </a:r>
            <a:endParaRPr lang="en-US" dirty="0"/>
          </a:p>
        </p:txBody>
      </p:sp>
      <p:pic>
        <p:nvPicPr>
          <p:cNvPr id="4" name="Image 3" descr="7944-01-diabetes-powerpoint-template-16x9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562599"/>
            <a:ext cx="1898802" cy="1288473"/>
          </a:xfrm>
          <a:prstGeom prst="rect">
            <a:avLst/>
          </a:prstGeom>
        </p:spPr>
      </p:pic>
      <p:pic>
        <p:nvPicPr>
          <p:cNvPr id="5" name="Image 3" descr="7944-01-diabetes-powerpoint-template-16x9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1139" y="942109"/>
            <a:ext cx="1796716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8" y="0"/>
            <a:ext cx="9150928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Correlation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28800"/>
            <a:ext cx="4255852" cy="3962400"/>
          </a:xfr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09600" y="1524000"/>
            <a:ext cx="3962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From the correlation analysis:</a:t>
            </a:r>
          </a:p>
          <a:p>
            <a:pPr lvl="0"/>
            <a:endParaRPr lang="en-US" sz="200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/>
              <a:t>W</a:t>
            </a:r>
            <a:r>
              <a:rPr lang="en-US" sz="2000" dirty="0" smtClean="0"/>
              <a:t>e </a:t>
            </a:r>
            <a:r>
              <a:rPr lang="en-US" sz="2000" dirty="0"/>
              <a:t>couldn't find a strong relationship between two variables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moderate positive linear relationship exists:</a:t>
            </a:r>
          </a:p>
          <a:p>
            <a:endParaRPr lang="en-US" sz="2000" dirty="0"/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For </a:t>
            </a:r>
            <a:r>
              <a:rPr lang="en-US" sz="2000" dirty="0" err="1"/>
              <a:t>Pregrancies</a:t>
            </a:r>
            <a:r>
              <a:rPr lang="en-US" sz="2000" dirty="0"/>
              <a:t>  with age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For Glucose with insulin and outcome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For </a:t>
            </a:r>
            <a:r>
              <a:rPr lang="en-US" sz="2000" dirty="0" err="1"/>
              <a:t>Skinthikness</a:t>
            </a:r>
            <a:r>
              <a:rPr lang="en-US" sz="2000" dirty="0"/>
              <a:t>  with BMI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For Insulin with glucose and outcome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8220" y="115088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48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r>
              <a:rPr lang="en-US" b="1" i="1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building</a:t>
            </a:r>
            <a:r>
              <a:rPr lang="en-US" b="1" i="1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305800" cy="914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/>
              <a:t>Calculate </a:t>
            </a:r>
            <a:r>
              <a:rPr lang="en-US" sz="1400" dirty="0"/>
              <a:t>ROC_AUC ,  sensitivity, specificity and FPR scores for the  models  to </a:t>
            </a:r>
            <a:r>
              <a:rPr lang="en-US" sz="1400" dirty="0" smtClean="0"/>
              <a:t>determine </a:t>
            </a:r>
            <a:r>
              <a:rPr lang="en-US" sz="1400" dirty="0"/>
              <a:t>the most performant.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382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Model building strategy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After  Separating the independent and dependent features, we will Standardize X variables and then start the model building.  </a:t>
            </a:r>
            <a:r>
              <a:rPr lang="en-US" sz="1400" dirty="0" smtClean="0"/>
              <a:t>We  will use </a:t>
            </a:r>
            <a:r>
              <a:rPr lang="en-US" sz="1400" b="1" dirty="0" smtClean="0"/>
              <a:t>classification</a:t>
            </a:r>
            <a:r>
              <a:rPr lang="en-US" sz="1400" dirty="0" smtClean="0"/>
              <a:t> </a:t>
            </a:r>
            <a:r>
              <a:rPr lang="en-US" sz="1400" b="1" dirty="0" smtClean="0"/>
              <a:t>accuracy</a:t>
            </a:r>
            <a:r>
              <a:rPr lang="en-US" sz="1400" dirty="0" smtClean="0"/>
              <a:t> to evaluate models.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076676"/>
            <a:ext cx="838200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First models: </a:t>
            </a:r>
            <a:r>
              <a:rPr lang="en-US" sz="1400" dirty="0"/>
              <a:t>Logistic regression, SVM, Decision Tree, Random Forest, Naive Bayes models with 70/30 data split and default classifier values. Check the accuracy of each classifier using confusion matrix </a:t>
            </a:r>
            <a:r>
              <a:rPr lang="en-US" sz="1400" dirty="0" err="1"/>
              <a:t>accuracy_score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048000"/>
            <a:ext cx="8382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Second models: </a:t>
            </a:r>
            <a:r>
              <a:rPr lang="en-US" sz="1400" dirty="0"/>
              <a:t>Build Logistic regression, SVM, Decision Tree, Random Forest, Naive Bayes models with cross validation. we will check how test/training split using cross validation will affect the </a:t>
            </a:r>
            <a:r>
              <a:rPr lang="en-US" sz="1400" dirty="0" smtClean="0"/>
              <a:t>predictive </a:t>
            </a:r>
            <a:r>
              <a:rPr lang="en-US" sz="1400" dirty="0"/>
              <a:t>power accuracy of each model.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91000"/>
            <a:ext cx="8382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Next step: </a:t>
            </a:r>
            <a:r>
              <a:rPr lang="en-US" sz="1400" dirty="0"/>
              <a:t>We will select two winning models depending of the cross validation accuracy and  tune them to determine the </a:t>
            </a:r>
            <a:r>
              <a:rPr lang="en-US" sz="1400" dirty="0" err="1"/>
              <a:t>hyperparamers</a:t>
            </a:r>
            <a:r>
              <a:rPr lang="en-US" sz="1400" dirty="0"/>
              <a:t> that will give us the best accuracy. for that I will use cross validation and </a:t>
            </a:r>
            <a:r>
              <a:rPr lang="en-US" sz="1400" dirty="0" err="1"/>
              <a:t>gridsearch</a:t>
            </a:r>
            <a:r>
              <a:rPr lang="en-US" sz="1400" dirty="0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36180" y="88813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Build Logistic regression, SVM, Decision Tree, Random Forest, Naive Bayes models with 70/30 split</a:t>
            </a:r>
            <a:r>
              <a:rPr lang="en-US" sz="1600" b="1" i="1" dirty="0"/>
              <a:t> </a:t>
            </a:r>
            <a:endParaRPr lang="en-US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3000375" cy="331470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48710" y="2286000"/>
            <a:ext cx="37338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From the </a:t>
            </a:r>
            <a:r>
              <a:rPr lang="en-US" dirty="0" smtClean="0"/>
              <a:t>accuracy report, </a:t>
            </a:r>
            <a:r>
              <a:rPr lang="en-US" dirty="0"/>
              <a:t>Logistic Regression is the most accurate (74.46%) followed by SVM (74.03</a:t>
            </a:r>
            <a:r>
              <a:rPr lang="en-US" dirty="0" smtClean="0"/>
              <a:t>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Build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Logistic regression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, SVM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, Decision Tree, Random Forest, Naive Bayes models with cross validation 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10k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41148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From the </a:t>
            </a:r>
            <a:r>
              <a:rPr lang="en-US" dirty="0" smtClean="0"/>
              <a:t>accuracy report, </a:t>
            </a:r>
            <a:r>
              <a:rPr lang="en-US" dirty="0"/>
              <a:t>Logistic regression is the most accurate (77.47%), followed by SVM(75.39%) then Naive </a:t>
            </a:r>
            <a:r>
              <a:rPr lang="en-US" dirty="0" err="1" smtClean="0"/>
              <a:t>biase</a:t>
            </a:r>
            <a:r>
              <a:rPr lang="en-US" dirty="0" smtClean="0"/>
              <a:t> (</a:t>
            </a:r>
            <a:r>
              <a:rPr lang="en-US" dirty="0"/>
              <a:t>74.87%).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we look at individual results by fold, several of them are getting more than 80% accuracy.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models obtained using cross validation are more accurate than the models of the 70/30 split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704975"/>
            <a:ext cx="4133850" cy="42386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6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Logistic regression and SVM model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tuning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717" y="1295400"/>
            <a:ext cx="8077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SVM Model: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yper parameters  {</a:t>
            </a:r>
            <a:r>
              <a:rPr lang="en-US" dirty="0"/>
              <a:t>'C': 100, 'gamma': 0.001, 'kernel': '</a:t>
            </a:r>
            <a:r>
              <a:rPr lang="en-US" dirty="0" err="1"/>
              <a:t>rbf</a:t>
            </a:r>
            <a:r>
              <a:rPr lang="en-US" dirty="0"/>
              <a:t>'} for SVM </a:t>
            </a:r>
            <a:r>
              <a:rPr lang="en-US" dirty="0" smtClean="0"/>
              <a:t>model gave </a:t>
            </a:r>
            <a:r>
              <a:rPr lang="en-US" dirty="0"/>
              <a:t>us an </a:t>
            </a:r>
            <a:r>
              <a:rPr lang="en-US" dirty="0" smtClean="0"/>
              <a:t>accuracy </a:t>
            </a:r>
            <a:r>
              <a:rPr lang="en-US" dirty="0"/>
              <a:t>of 77.60</a:t>
            </a:r>
            <a:r>
              <a:rPr lang="en-US" dirty="0" smtClean="0"/>
              <a:t>%. </a:t>
            </a:r>
            <a:r>
              <a:rPr lang="en-US" dirty="0"/>
              <a:t>better than 75.39% obtained using only cross validation 10k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this </a:t>
            </a:r>
            <a:r>
              <a:rPr lang="en-US" dirty="0" smtClean="0"/>
              <a:t>SVM </a:t>
            </a:r>
            <a:r>
              <a:rPr lang="en-US" dirty="0"/>
              <a:t>model , we predicted 77.60% </a:t>
            </a:r>
            <a:r>
              <a:rPr lang="en-US" dirty="0" smtClean="0"/>
              <a:t>correctly out </a:t>
            </a:r>
            <a:r>
              <a:rPr lang="en-US" dirty="0"/>
              <a:t>of all the classes.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4114800"/>
            <a:ext cx="7916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Logistic </a:t>
            </a:r>
            <a:r>
              <a:rPr lang="en-US" b="1" dirty="0" smtClean="0"/>
              <a:t>Regression: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Tuned </a:t>
            </a:r>
            <a:r>
              <a:rPr lang="en-US" dirty="0"/>
              <a:t>parameters </a:t>
            </a:r>
            <a:r>
              <a:rPr lang="en-US" dirty="0" smtClean="0"/>
              <a:t>didn't  give any improvement </a:t>
            </a:r>
            <a:r>
              <a:rPr lang="en-US" dirty="0"/>
              <a:t>in the </a:t>
            </a:r>
            <a:r>
              <a:rPr lang="en-US" dirty="0" smtClean="0"/>
              <a:t>accuracy</a:t>
            </a:r>
            <a:r>
              <a:rPr lang="en-US" dirty="0"/>
              <a:t> </a:t>
            </a:r>
            <a:r>
              <a:rPr lang="en-US" dirty="0" smtClean="0"/>
              <a:t> . 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So</a:t>
            </a:r>
            <a:r>
              <a:rPr lang="en-US" dirty="0"/>
              <a:t>, using this </a:t>
            </a:r>
            <a:r>
              <a:rPr lang="en-US" dirty="0" smtClean="0"/>
              <a:t>logistic </a:t>
            </a:r>
            <a:r>
              <a:rPr lang="en-US" dirty="0"/>
              <a:t>regression model , we predicted 77.47% </a:t>
            </a:r>
            <a:r>
              <a:rPr lang="en-US" dirty="0" smtClean="0"/>
              <a:t>correctly </a:t>
            </a:r>
            <a:r>
              <a:rPr lang="en-US" dirty="0"/>
              <a:t>out of all the classes.</a:t>
            </a:r>
          </a:p>
        </p:txBody>
      </p:sp>
    </p:spTree>
    <p:extLst>
      <p:ext uri="{BB962C8B-B14F-4D97-AF65-F5344CB8AC3E}">
        <p14:creationId xmlns:p14="http://schemas.microsoft.com/office/powerpoint/2010/main" val="3151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60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Build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KNN model with 10-fold (cv=10) cross-validation and K=5 (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n_neighbors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=5)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4290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From the accuracy report, KNN model with 10-fold (cv=10) cross-validation and K=5 (</a:t>
            </a:r>
            <a:r>
              <a:rPr lang="en-US" dirty="0" err="1"/>
              <a:t>n_neighbors</a:t>
            </a:r>
            <a:r>
              <a:rPr lang="en-US" dirty="0"/>
              <a:t>=5) accuracy was 73,82%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7086599" cy="9239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400" y="381000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KNN model tuning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: search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for an optimal value of K for KNN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910" y="19050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These </a:t>
            </a:r>
            <a:r>
              <a:rPr lang="en-US" dirty="0" smtClean="0"/>
              <a:t>hyper parameters  (</a:t>
            </a:r>
            <a:r>
              <a:rPr lang="en-US" dirty="0"/>
              <a:t>algorithm='auto', </a:t>
            </a:r>
            <a:r>
              <a:rPr lang="en-US" dirty="0" err="1"/>
              <a:t>leaf_size</a:t>
            </a:r>
            <a:r>
              <a:rPr lang="en-US" dirty="0"/>
              <a:t>=30, metric='</a:t>
            </a:r>
            <a:r>
              <a:rPr lang="en-US" dirty="0" err="1"/>
              <a:t>minkowski</a:t>
            </a:r>
            <a:r>
              <a:rPr lang="en-US" dirty="0" smtClean="0"/>
              <a:t>', </a:t>
            </a:r>
            <a:r>
              <a:rPr lang="en-US" dirty="0" err="1" smtClean="0"/>
              <a:t>metric_params</a:t>
            </a:r>
            <a:r>
              <a:rPr lang="en-US" dirty="0" smtClean="0"/>
              <a:t>=None</a:t>
            </a:r>
            <a:r>
              <a:rPr lang="en-US" dirty="0"/>
              <a:t>, </a:t>
            </a:r>
            <a:r>
              <a:rPr lang="en-US" dirty="0" err="1"/>
              <a:t>n_jobs</a:t>
            </a:r>
            <a:r>
              <a:rPr lang="en-US" dirty="0"/>
              <a:t>=None, </a:t>
            </a:r>
            <a:r>
              <a:rPr lang="en-US" dirty="0" err="1"/>
              <a:t>n_neighbors</a:t>
            </a:r>
            <a:r>
              <a:rPr lang="en-US" dirty="0"/>
              <a:t>=25, p=2,weights='uniform') for KNN </a:t>
            </a:r>
            <a:r>
              <a:rPr lang="en-US" dirty="0" smtClean="0"/>
              <a:t>model gave </a:t>
            </a:r>
            <a:r>
              <a:rPr lang="en-US" dirty="0"/>
              <a:t>us an </a:t>
            </a:r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b="1" dirty="0"/>
              <a:t>79.30</a:t>
            </a:r>
            <a:r>
              <a:rPr lang="en-US" b="1" dirty="0" smtClean="0"/>
              <a:t>%</a:t>
            </a:r>
            <a:r>
              <a:rPr lang="en-US" dirty="0" smtClean="0"/>
              <a:t>.    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Using </a:t>
            </a:r>
            <a:r>
              <a:rPr lang="en-US" dirty="0"/>
              <a:t>this </a:t>
            </a:r>
            <a:r>
              <a:rPr lang="en-US" dirty="0" smtClean="0"/>
              <a:t>KNN </a:t>
            </a:r>
            <a:r>
              <a:rPr lang="en-US" dirty="0"/>
              <a:t>model , we predicted </a:t>
            </a:r>
            <a:r>
              <a:rPr lang="en-US" b="1" dirty="0" smtClean="0"/>
              <a:t>79.30% </a:t>
            </a:r>
            <a:r>
              <a:rPr lang="en-US" dirty="0" smtClean="0"/>
              <a:t>correctly out </a:t>
            </a:r>
            <a:r>
              <a:rPr lang="en-US" dirty="0"/>
              <a:t>of all the classes.</a:t>
            </a:r>
          </a:p>
        </p:txBody>
      </p:sp>
    </p:spTree>
    <p:extLst>
      <p:ext uri="{BB962C8B-B14F-4D97-AF65-F5344CB8AC3E}">
        <p14:creationId xmlns:p14="http://schemas.microsoft.com/office/powerpoint/2010/main" val="7762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60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Models comparison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93258"/>
              </p:ext>
            </p:extLst>
          </p:nvPr>
        </p:nvGraphicFramePr>
        <p:xfrm>
          <a:off x="685800" y="1066654"/>
          <a:ext cx="7010398" cy="1600346"/>
        </p:xfrm>
        <a:graphic>
          <a:graphicData uri="http://schemas.openxmlformats.org/drawingml/2006/table">
            <a:tbl>
              <a:tblPr/>
              <a:tblGrid>
                <a:gridCol w="1073362"/>
                <a:gridCol w="995097"/>
                <a:gridCol w="1073362"/>
                <a:gridCol w="1073362"/>
                <a:gridCol w="1073362"/>
                <a:gridCol w="648491"/>
                <a:gridCol w="1073362"/>
              </a:tblGrid>
              <a:tr h="471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Sensitivity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0.776042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0.559701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0.735294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0.725851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39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Logistic Regression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0.77474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0.570896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0.725118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0.727448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0.792969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0.61194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0.748858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0.75097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3205877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Accuracy : </a:t>
            </a:r>
            <a:r>
              <a:rPr lang="en-US" dirty="0" smtClean="0"/>
              <a:t>KNN has a higher accuracy . 79% of correct predictions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Sensitivity: </a:t>
            </a:r>
            <a:r>
              <a:rPr lang="en-US" dirty="0"/>
              <a:t>When the actual value is positive, how often is the prediction correct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KNN is more sensitive. 61% were predicted correctly out of the positive class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Precision: </a:t>
            </a:r>
            <a:r>
              <a:rPr lang="en-US" dirty="0"/>
              <a:t>When a positive value is predicted, how often is the prediction correct</a:t>
            </a:r>
            <a:r>
              <a:rPr lang="en-US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KNN is more precise. 75% positive value predicted were correct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609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Models comparison (contd..)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Specificity: </a:t>
            </a:r>
            <a:r>
              <a:rPr lang="en-US" dirty="0" smtClean="0"/>
              <a:t>When the actual value is negative, how often is the prediction correct?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three classifier are Highly specific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FPR: </a:t>
            </a:r>
            <a:r>
              <a:rPr lang="en-US" dirty="0" smtClean="0"/>
              <a:t>When the actual value is negative, how often is the prediction incorrect?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Three classifiers have around 11% of negative values incorrectly classified as positive</a:t>
            </a:r>
            <a:r>
              <a:rPr lang="en-US" b="1" i="1" dirty="0" smtClean="0"/>
              <a:t>(FP)</a:t>
            </a:r>
            <a:r>
              <a:rPr lang="en-US" dirty="0" smtClean="0"/>
              <a:t>, from the total amount of actual negative values in the dataset.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16218"/>
              </p:ext>
            </p:extLst>
          </p:nvPr>
        </p:nvGraphicFramePr>
        <p:xfrm>
          <a:off x="685800" y="1066654"/>
          <a:ext cx="7010398" cy="1600346"/>
        </p:xfrm>
        <a:graphic>
          <a:graphicData uri="http://schemas.openxmlformats.org/drawingml/2006/table">
            <a:tbl>
              <a:tblPr/>
              <a:tblGrid>
                <a:gridCol w="1073362"/>
                <a:gridCol w="995097"/>
                <a:gridCol w="1073362"/>
                <a:gridCol w="1073362"/>
                <a:gridCol w="1073362"/>
                <a:gridCol w="648491"/>
                <a:gridCol w="1073362"/>
              </a:tblGrid>
              <a:tr h="471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Sensitivity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auc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0.776042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0.559701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0.735294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0.725851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539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Logistic Regression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0.77474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0.570896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0.725118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0.727448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47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KNN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0.792969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0.61194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0.748858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0.75097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9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55" y="1524000"/>
            <a:ext cx="5033086" cy="3950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586" y="1371600"/>
            <a:ext cx="345605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AUC: </a:t>
            </a:r>
            <a:r>
              <a:rPr lang="en-US" dirty="0" smtClean="0"/>
              <a:t> </a:t>
            </a:r>
            <a:r>
              <a:rPr lang="en-US" dirty="0"/>
              <a:t>is the percentage of the ROC plot that is underneath the </a:t>
            </a:r>
            <a:r>
              <a:rPr lang="en-US" dirty="0" smtClean="0"/>
              <a:t>curve. It  </a:t>
            </a:r>
            <a:r>
              <a:rPr lang="en-US" dirty="0"/>
              <a:t>represents the likelihood that your classifier will assign a higher predicted probability to the positive </a:t>
            </a:r>
            <a:r>
              <a:rPr lang="en-US" dirty="0" smtClean="0"/>
              <a:t>observation.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KNN has a higher AUC. Hence it’s the most performant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382000" cy="609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accent5">
                    <a:lumMod val="50000"/>
                  </a:schemeClr>
                </a:solidFill>
              </a:rPr>
              <a:t>Models comparison (contd..)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4127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Problem Statement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418" y="2362200"/>
            <a:ext cx="8478982" cy="2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200" dirty="0" smtClean="0"/>
              <a:t>Based on a dataset provided by NIDDK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(National Institute of Diabetes and Digestive and Kidney Diseases)</a:t>
            </a:r>
            <a:r>
              <a:rPr lang="en-US" sz="1800" i="1" dirty="0" smtClean="0"/>
              <a:t> </a:t>
            </a:r>
            <a:r>
              <a:rPr lang="en-US" sz="2200" dirty="0" smtClean="0"/>
              <a:t>that contains a number of diagnostic measurements , we will build a </a:t>
            </a:r>
            <a:r>
              <a:rPr lang="en-US" sz="2200" b="1" dirty="0" smtClean="0"/>
              <a:t>model</a:t>
            </a:r>
            <a:r>
              <a:rPr lang="en-US" sz="2200" dirty="0" smtClean="0"/>
              <a:t> </a:t>
            </a:r>
            <a:r>
              <a:rPr lang="en-US" sz="2200" dirty="0"/>
              <a:t>to </a:t>
            </a:r>
            <a:r>
              <a:rPr lang="en-US" sz="2200" b="1" dirty="0" smtClean="0"/>
              <a:t>accurately predict whether or not a patient has diabetes.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36180" y="123496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comparing the three classifiers, KNN scores were the highest </a:t>
            </a:r>
            <a:r>
              <a:rPr lang="en-US" dirty="0" smtClean="0">
                <a:solidFill>
                  <a:schemeClr val="tx1"/>
                </a:solidFill>
              </a:rPr>
              <a:t>compared to the </a:t>
            </a:r>
            <a:r>
              <a:rPr lang="en-US" dirty="0" smtClean="0">
                <a:solidFill>
                  <a:schemeClr val="tx1"/>
                </a:solidFill>
              </a:rPr>
              <a:t>two others</a:t>
            </a:r>
            <a:r>
              <a:rPr lang="en-US" dirty="0" smtClean="0">
                <a:solidFill>
                  <a:schemeClr val="tx1"/>
                </a:solidFill>
              </a:rPr>
              <a:t>. Hence </a:t>
            </a:r>
            <a:r>
              <a:rPr lang="en-US" dirty="0" smtClean="0">
                <a:solidFill>
                  <a:schemeClr val="tx1"/>
                </a:solidFill>
              </a:rPr>
              <a:t>it’s the most performant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36180" y="167640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Tableau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://public.tableau.com/profile/kari8197#!/vizhome/A-PR/Dashboard1?publish=yes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6180" y="106680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Dataset Description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01"/>
            <a:ext cx="8077200" cy="914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Dataset is originally from the National Institute of Diabetes and Digestive and Kidney Diseases.</a:t>
            </a:r>
          </a:p>
          <a:p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All patients are females of at least 21 years old and of Pima Indian heritage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038600"/>
            <a:ext cx="807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Dataset has 768 rows and 9 variables.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8768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dataset consists of several medical predictor variables (independent variables) and one target (dependent) variable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36180" y="86711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Variables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83163"/>
              </p:ext>
            </p:extLst>
          </p:nvPr>
        </p:nvGraphicFramePr>
        <p:xfrm>
          <a:off x="533400" y="1371600"/>
          <a:ext cx="8077200" cy="4285507"/>
        </p:xfrm>
        <a:graphic>
          <a:graphicData uri="http://schemas.openxmlformats.org/drawingml/2006/table">
            <a:tbl>
              <a:tblPr/>
              <a:tblGrid>
                <a:gridCol w="1211179"/>
                <a:gridCol w="2827421"/>
                <a:gridCol w="4038600"/>
              </a:tblGrid>
              <a:tr h="374542">
                <a:tc>
                  <a:txBody>
                    <a:bodyPr/>
                    <a:lstStyle/>
                    <a:p>
                      <a:pPr lvl="1" algn="l" fontAlgn="t"/>
                      <a:endParaRPr lang="en-US" sz="1400" b="1" i="0" u="none" strike="noStrike" dirty="0">
                        <a:solidFill>
                          <a:srgbClr val="4D575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en-US" sz="1400" b="1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Variables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2" algn="l" fontAlgn="t"/>
                      <a:r>
                        <a:rPr lang="en-US" sz="1400" b="1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42">
                <a:tc rowSpan="8">
                  <a:txBody>
                    <a:bodyPr/>
                    <a:lstStyle/>
                    <a:p>
                      <a:pPr marL="2254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4D575D"/>
                          </a:solidFill>
                          <a:latin typeface="Arial"/>
                        </a:rPr>
                        <a:t>Independent variables </a:t>
                      </a:r>
                    </a:p>
                    <a:p>
                      <a:pPr lvl="0" algn="l" fontAlgn="t"/>
                      <a:endParaRPr lang="en-US" sz="12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Pregnancies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Number of times pregnant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1630">
                <a:tc vMerge="1">
                  <a:txBody>
                    <a:bodyPr/>
                    <a:lstStyle/>
                    <a:p>
                      <a:pPr lvl="1" algn="l" fontAlgn="t"/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Glucose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Plasma glucose concentration in an oral glucose tolerance 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42">
                <a:tc vMerge="1">
                  <a:txBody>
                    <a:bodyPr/>
                    <a:lstStyle/>
                    <a:p>
                      <a:pPr lvl="1" algn="l" fontAlgn="t"/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 err="1">
                          <a:solidFill>
                            <a:srgbClr val="4D575D"/>
                          </a:solidFill>
                          <a:latin typeface="Arial"/>
                        </a:rPr>
                        <a:t>BloodPressure</a:t>
                      </a:r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Diastolic blood pressure (mm Hg)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42">
                <a:tc vMerge="1">
                  <a:txBody>
                    <a:bodyPr/>
                    <a:lstStyle/>
                    <a:p>
                      <a:pPr lvl="1" algn="l" fontAlgn="t"/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 err="1">
                          <a:solidFill>
                            <a:srgbClr val="4D575D"/>
                          </a:solidFill>
                          <a:latin typeface="Arial"/>
                        </a:rPr>
                        <a:t>SkinThickness</a:t>
                      </a:r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Triceps </a:t>
                      </a:r>
                      <a:r>
                        <a:rPr lang="en-US" sz="1400" b="0" i="0" u="none" strike="noStrike" dirty="0" err="1">
                          <a:solidFill>
                            <a:srgbClr val="4D575D"/>
                          </a:solidFill>
                          <a:latin typeface="Arial"/>
                        </a:rPr>
                        <a:t>skinfold</a:t>
                      </a:r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 thickness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42">
                <a:tc vMerge="1">
                  <a:txBody>
                    <a:bodyPr/>
                    <a:lstStyle/>
                    <a:p>
                      <a:pPr lvl="1" algn="l" fontAlgn="t"/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Insulin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Two hour serum insulin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42">
                <a:tc vMerge="1">
                  <a:txBody>
                    <a:bodyPr/>
                    <a:lstStyle/>
                    <a:p>
                      <a:pPr lvl="1" algn="l" fontAlgn="t"/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BMI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Body Mass Index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918">
                <a:tc vMerge="1">
                  <a:txBody>
                    <a:bodyPr/>
                    <a:lstStyle/>
                    <a:p>
                      <a:pPr lvl="1" algn="l" fontAlgn="t"/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 err="1">
                          <a:solidFill>
                            <a:srgbClr val="4D575D"/>
                          </a:solidFill>
                          <a:latin typeface="Arial"/>
                        </a:rPr>
                        <a:t>DiabetesPedigreeFunction</a:t>
                      </a:r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Diabetes pedigree 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42">
                <a:tc vMerge="1">
                  <a:txBody>
                    <a:bodyPr/>
                    <a:lstStyle/>
                    <a:p>
                      <a:pPr lvl="1" algn="l" fontAlgn="t"/>
                      <a:endParaRPr lang="en-US" sz="14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Age in years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42">
                <a:tc>
                  <a:txBody>
                    <a:bodyPr/>
                    <a:lstStyle/>
                    <a:p>
                      <a:pPr marL="22542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4D575D"/>
                          </a:solidFill>
                          <a:latin typeface="Arial"/>
                        </a:rPr>
                        <a:t>dependent variables</a:t>
                      </a:r>
                    </a:p>
                    <a:p>
                      <a:pPr lvl="0" algn="l" fontAlgn="t"/>
                      <a:endParaRPr lang="en-US" sz="1200" b="0" i="0" u="none" strike="noStrike" dirty="0">
                        <a:solidFill>
                          <a:srgbClr val="4D575D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Outcome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t"/>
                      <a:r>
                        <a:rPr lang="en-US" sz="1400" b="0" i="0" u="none" strike="noStrike" dirty="0">
                          <a:solidFill>
                            <a:srgbClr val="4D575D"/>
                          </a:solidFill>
                          <a:latin typeface="Arial"/>
                        </a:rPr>
                        <a:t>Class variable (either 0 or 1).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60960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</a:t>
            </a:r>
            <a:r>
              <a:rPr lang="en-US" b="1" dirty="0" smtClean="0"/>
              <a:t>e </a:t>
            </a:r>
            <a:r>
              <a:rPr lang="en-US" b="1" dirty="0"/>
              <a:t>are working on </a:t>
            </a:r>
            <a:r>
              <a:rPr lang="en-US" b="1" dirty="0" smtClean="0"/>
              <a:t>a </a:t>
            </a:r>
            <a:r>
              <a:rPr lang="en-US" b="1" dirty="0"/>
              <a:t>binomial </a:t>
            </a:r>
            <a:r>
              <a:rPr lang="en-US" b="1" dirty="0" smtClean="0"/>
              <a:t>classification </a:t>
            </a:r>
            <a:r>
              <a:rPr lang="en-US" b="1" dirty="0"/>
              <a:t>problem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6180" y="87762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828800"/>
            <a:ext cx="80010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Pregnancies values range is 0 to 17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Age goes from 21 to 81 years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 Glucose, </a:t>
            </a:r>
            <a:r>
              <a:rPr lang="en-US" sz="2200" dirty="0" err="1" smtClean="0"/>
              <a:t>BloodPressure</a:t>
            </a:r>
            <a:r>
              <a:rPr lang="en-US" sz="2200" dirty="0" smtClean="0"/>
              <a:t>, </a:t>
            </a:r>
            <a:r>
              <a:rPr lang="en-US" sz="2200" dirty="0" err="1" smtClean="0"/>
              <a:t>SkinThickness</a:t>
            </a:r>
            <a:r>
              <a:rPr lang="en-US" sz="2200" dirty="0" smtClean="0"/>
              <a:t>, Insulin, BMI </a:t>
            </a:r>
            <a:r>
              <a:rPr lang="en-US" sz="2200" dirty="0"/>
              <a:t>min value is 0 which are  biologically not possible and represent missing values . </a:t>
            </a:r>
            <a:endParaRPr lang="en-US" sz="22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/>
              <a:t>Leaving </a:t>
            </a:r>
            <a:r>
              <a:rPr lang="en-US" sz="2200" dirty="0"/>
              <a:t>these values as they are can reduce the predictive power of the model . </a:t>
            </a:r>
            <a:r>
              <a:rPr lang="en-US" sz="2200" dirty="0" smtClean="0"/>
              <a:t>Hence, we should treat them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Basic Data Exploration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6180" y="118241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4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Missing values treatment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82" y="2798618"/>
            <a:ext cx="28575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5357336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/>
              <a:t>Missing values were treated by </a:t>
            </a:r>
            <a:r>
              <a:rPr lang="en-US" sz="2200" b="1" dirty="0" smtClean="0"/>
              <a:t>median imputation</a:t>
            </a:r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554182" y="1655618"/>
            <a:ext cx="8361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Count of missing </a:t>
            </a:r>
            <a:r>
              <a:rPr lang="en-US" sz="2200" dirty="0" smtClean="0"/>
              <a:t> values </a:t>
            </a:r>
            <a:r>
              <a:rPr lang="en-US" sz="2200" dirty="0"/>
              <a:t>for Glucose, </a:t>
            </a:r>
            <a:r>
              <a:rPr lang="en-US" sz="2200" dirty="0" err="1"/>
              <a:t>BloodPressure</a:t>
            </a:r>
            <a:r>
              <a:rPr lang="en-US" sz="2200" dirty="0" smtClean="0"/>
              <a:t>, Insulin, BMI,  and </a:t>
            </a:r>
            <a:r>
              <a:rPr lang="en-US" sz="2200" dirty="0" err="1" smtClean="0"/>
              <a:t>SkinThickness</a:t>
            </a:r>
            <a:r>
              <a:rPr lang="en-US" sz="2200" dirty="0" smtClean="0"/>
              <a:t>:</a:t>
            </a: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6180" y="117190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8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Independent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variable distribution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50" y="3657600"/>
            <a:ext cx="4591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scale </a:t>
            </a:r>
            <a:r>
              <a:rPr lang="en-US" sz="2200" dirty="0" smtClean="0"/>
              <a:t>differs </a:t>
            </a:r>
            <a:r>
              <a:rPr lang="en-US" sz="2200" dirty="0"/>
              <a:t>from variable to another </a:t>
            </a:r>
            <a:r>
              <a:rPr lang="en-US" sz="2200" dirty="0" smtClean="0"/>
              <a:t>e.g. </a:t>
            </a:r>
            <a:r>
              <a:rPr lang="en-US" sz="2200" dirty="0"/>
              <a:t>Age and Insulin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49" y="2057400"/>
            <a:ext cx="4031351" cy="3810000"/>
          </a:xfr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66700" y="1676400"/>
            <a:ext cx="461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Independent variables are not normally distributed.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750" y="2590800"/>
            <a:ext cx="4457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Some variables have  </a:t>
            </a:r>
            <a:r>
              <a:rPr lang="en-US" sz="2200" dirty="0" smtClean="0"/>
              <a:t>extreme </a:t>
            </a:r>
          </a:p>
          <a:p>
            <a:r>
              <a:rPr lang="en-US" sz="2200" dirty="0" smtClean="0"/>
              <a:t>Values e.g. </a:t>
            </a:r>
            <a:r>
              <a:rPr lang="en-US" sz="2200" dirty="0" err="1" smtClean="0"/>
              <a:t>Skinthikness,Insulin</a:t>
            </a:r>
            <a:endParaRPr lang="en-US" sz="2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85750" y="4953000"/>
            <a:ext cx="4457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W</a:t>
            </a:r>
            <a:r>
              <a:rPr lang="en-US" sz="2200" b="1" dirty="0" smtClean="0"/>
              <a:t>e </a:t>
            </a:r>
            <a:r>
              <a:rPr lang="en-US" sz="2200" b="1" dirty="0"/>
              <a:t>need to </a:t>
            </a:r>
            <a:r>
              <a:rPr lang="en-US" sz="2200" b="1" dirty="0" smtClean="0"/>
              <a:t>transform data </a:t>
            </a:r>
            <a:r>
              <a:rPr lang="en-US" sz="2200" b="1" dirty="0"/>
              <a:t>to adjust the values that are in a major scale into the common one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36180" y="118241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Dependent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variable 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970" y="1901369"/>
            <a:ext cx="51048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Dependent </a:t>
            </a:r>
            <a:r>
              <a:rPr lang="en-US" sz="2200" dirty="0" smtClean="0"/>
              <a:t>variables</a:t>
            </a:r>
            <a:r>
              <a:rPr lang="en-US" sz="2000" dirty="0" smtClean="0"/>
              <a:t> “Outcome” has 268 (35%)  diabetics and 500 (65%)  non-diabetic patients. Data </a:t>
            </a:r>
            <a:r>
              <a:rPr lang="en-US" sz="2000" dirty="0"/>
              <a:t>is slightly </a:t>
            </a:r>
            <a:r>
              <a:rPr lang="en-US" sz="2000" dirty="0" smtClean="0"/>
              <a:t>imbalanced.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33970" y="5029200"/>
            <a:ext cx="5104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smtClean="0"/>
              <a:t>For </a:t>
            </a:r>
            <a:r>
              <a:rPr lang="en-US" sz="2200" b="1" dirty="0"/>
              <a:t>most machine learning techniques, little imbalance is not a problem.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31" y="3362215"/>
            <a:ext cx="2705769" cy="2375615"/>
          </a:xfr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31" y="2171849"/>
            <a:ext cx="219075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33970" y="3573959"/>
            <a:ext cx="5104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/>
              <a:t>35</a:t>
            </a:r>
            <a:r>
              <a:rPr lang="en-US" sz="2200" dirty="0"/>
              <a:t>% of diabetics should provide enough cases for a good classification </a:t>
            </a:r>
            <a:r>
              <a:rPr lang="en-US" sz="2200" dirty="0" smtClean="0"/>
              <a:t>model.</a:t>
            </a:r>
            <a:endParaRPr lang="en-US" sz="22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6180" y="119292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7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Multivariate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4708915" cy="4525963"/>
          </a:xfr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7200" y="1905000"/>
            <a:ext cx="3657600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From the </a:t>
            </a:r>
            <a:r>
              <a:rPr lang="en-US" sz="2000" dirty="0"/>
              <a:t>scatter plots, </a:t>
            </a:r>
            <a:r>
              <a:rPr lang="en-US" sz="2000" dirty="0" smtClean="0"/>
              <a:t>a High </a:t>
            </a:r>
            <a:r>
              <a:rPr lang="en-US" sz="2000" dirty="0"/>
              <a:t>Glucose, BMI independently from other variables causes </a:t>
            </a:r>
            <a:r>
              <a:rPr lang="en-US" sz="2000" dirty="0" smtClean="0"/>
              <a:t>diabetes.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BMI </a:t>
            </a:r>
            <a:r>
              <a:rPr lang="en-US" sz="2000" dirty="0"/>
              <a:t>&amp; </a:t>
            </a:r>
            <a:r>
              <a:rPr lang="en-US" sz="2000" dirty="0" err="1"/>
              <a:t>SkinThickness</a:t>
            </a:r>
            <a:r>
              <a:rPr lang="en-US" sz="2000" dirty="0"/>
              <a:t>, Glucose &amp; Insulin, Pregnancies &amp; Age are positively correlated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6180" y="1156140"/>
            <a:ext cx="83058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1211</Words>
  <Application>Microsoft Office PowerPoint</Application>
  <PresentationFormat>On-screen Show (4:3)</PresentationFormat>
  <Paragraphs>169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Thème Office</vt:lpstr>
      <vt:lpstr>Healthcare capstone project</vt:lpstr>
      <vt:lpstr>Problem Statement </vt:lpstr>
      <vt:lpstr>Dataset Description </vt:lpstr>
      <vt:lpstr>Variables</vt:lpstr>
      <vt:lpstr>Basic Data Exploration</vt:lpstr>
      <vt:lpstr>Missing values treatment</vt:lpstr>
      <vt:lpstr>Independent variable distribution</vt:lpstr>
      <vt:lpstr>Dependent variable distribution</vt:lpstr>
      <vt:lpstr>Multivariate distributions</vt:lpstr>
      <vt:lpstr>Correlation analysis</vt:lpstr>
      <vt:lpstr>Model building </vt:lpstr>
      <vt:lpstr>Build Logistic regression, SVM, Decision Tree, Random Forest, Naive Bayes models with 70/30 split </vt:lpstr>
      <vt:lpstr>Build Logistic regression, SVM, Decision Tree, Random Forest, Naive Bayes models with cross validation 10k</vt:lpstr>
      <vt:lpstr> Logistic regression and SVM model tuning</vt:lpstr>
      <vt:lpstr>Build KNN model with 10-fold (cv=10) cross-validation and K=5 (n_neighbors=5)</vt:lpstr>
      <vt:lpstr>PowerPoint Presentation</vt:lpstr>
      <vt:lpstr>Models comparison</vt:lpstr>
      <vt:lpstr>Models comparison (contd..)</vt:lpstr>
      <vt:lpstr>PowerPoint Presentation</vt:lpstr>
      <vt:lpstr>Conclusion</vt:lpstr>
      <vt:lpstr>Tableau visualization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</dc:title>
  <dc:creator>whysosérious</dc:creator>
  <cp:lastModifiedBy>whysosérious</cp:lastModifiedBy>
  <cp:revision>62</cp:revision>
  <dcterms:created xsi:type="dcterms:W3CDTF">2020-01-27T00:30:23Z</dcterms:created>
  <dcterms:modified xsi:type="dcterms:W3CDTF">2020-01-28T18:14:01Z</dcterms:modified>
</cp:coreProperties>
</file>