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4"/>
  </p:notesMasterIdLst>
  <p:sldIdLst>
    <p:sldId id="256" r:id="rId2"/>
    <p:sldId id="257" r:id="rId3"/>
    <p:sldId id="258" r:id="rId4"/>
    <p:sldId id="273" r:id="rId5"/>
    <p:sldId id="274" r:id="rId6"/>
    <p:sldId id="275" r:id="rId7"/>
    <p:sldId id="259" r:id="rId8"/>
    <p:sldId id="260" r:id="rId9"/>
    <p:sldId id="261" r:id="rId10"/>
    <p:sldId id="269" r:id="rId11"/>
    <p:sldId id="270" r:id="rId12"/>
    <p:sldId id="276" r:id="rId13"/>
    <p:sldId id="262" r:id="rId14"/>
    <p:sldId id="263" r:id="rId15"/>
    <p:sldId id="264" r:id="rId16"/>
    <p:sldId id="271" r:id="rId17"/>
    <p:sldId id="272" r:id="rId18"/>
    <p:sldId id="277" r:id="rId19"/>
    <p:sldId id="265" r:id="rId20"/>
    <p:sldId id="266" r:id="rId21"/>
    <p:sldId id="26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5"/>
    <p:restoredTop sz="89541"/>
  </p:normalViewPr>
  <p:slideViewPr>
    <p:cSldViewPr snapToGrid="0" snapToObjects="1">
      <p:cViewPr varScale="1">
        <p:scale>
          <a:sx n="78" d="100"/>
          <a:sy n="78" d="100"/>
        </p:scale>
        <p:origin x="15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19650-AC3E-4B32-A882-5FCE2D9BA67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25F3448-7788-4DBC-9698-FAA27A3C3725}">
      <dgm:prSet/>
      <dgm:spPr/>
      <dgm:t>
        <a:bodyPr/>
        <a:lstStyle/>
        <a:p>
          <a:r>
            <a:rPr lang="en-US"/>
            <a:t>Major intracellular electrolyte </a:t>
          </a:r>
        </a:p>
      </dgm:t>
    </dgm:pt>
    <dgm:pt modelId="{8766B604-8D87-472F-98FD-01DA2281A29B}" type="parTrans" cxnId="{2501BB74-FF22-44A8-9052-BCEC7B8A2AE1}">
      <dgm:prSet/>
      <dgm:spPr/>
      <dgm:t>
        <a:bodyPr/>
        <a:lstStyle/>
        <a:p>
          <a:endParaRPr lang="en-US"/>
        </a:p>
      </dgm:t>
    </dgm:pt>
    <dgm:pt modelId="{86EF2E41-4651-4FE2-A198-474130659B1F}" type="sibTrans" cxnId="{2501BB74-FF22-44A8-9052-BCEC7B8A2AE1}">
      <dgm:prSet/>
      <dgm:spPr/>
      <dgm:t>
        <a:bodyPr/>
        <a:lstStyle/>
        <a:p>
          <a:endParaRPr lang="en-US"/>
        </a:p>
      </dgm:t>
    </dgm:pt>
    <dgm:pt modelId="{ED8339C2-F88B-4214-830D-0955CA835557}">
      <dgm:prSet/>
      <dgm:spPr/>
      <dgm:t>
        <a:bodyPr/>
        <a:lstStyle/>
        <a:p>
          <a:r>
            <a:rPr lang="en-US"/>
            <a:t>Pump – K+ - IN</a:t>
          </a:r>
        </a:p>
      </dgm:t>
    </dgm:pt>
    <dgm:pt modelId="{DFA3EB0F-8E1A-41AA-9FEE-ECF5CCE2C051}" type="parTrans" cxnId="{C6E36F56-9DE7-4D90-B2F7-A8596A4BC192}">
      <dgm:prSet/>
      <dgm:spPr/>
      <dgm:t>
        <a:bodyPr/>
        <a:lstStyle/>
        <a:p>
          <a:endParaRPr lang="en-US"/>
        </a:p>
      </dgm:t>
    </dgm:pt>
    <dgm:pt modelId="{8267585C-C0AC-406B-A7FF-03194D30A741}" type="sibTrans" cxnId="{C6E36F56-9DE7-4D90-B2F7-A8596A4BC192}">
      <dgm:prSet/>
      <dgm:spPr/>
      <dgm:t>
        <a:bodyPr/>
        <a:lstStyle/>
        <a:p>
          <a:endParaRPr lang="en-US"/>
        </a:p>
      </dgm:t>
    </dgm:pt>
    <dgm:pt modelId="{16009060-FFB3-4B7E-A4FB-A2A92451EFEF}">
      <dgm:prSet/>
      <dgm:spPr/>
      <dgm:t>
        <a:bodyPr/>
        <a:lstStyle/>
        <a:p>
          <a:r>
            <a:rPr lang="en-US"/>
            <a:t>Normal Range is 3.5 to 5 mEq/L</a:t>
          </a:r>
        </a:p>
      </dgm:t>
    </dgm:pt>
    <dgm:pt modelId="{921ABA70-7972-4CA1-A8EC-B84CBA1364CA}" type="parTrans" cxnId="{0AEC6BB5-3E9E-4A02-9576-0A037C8D3FE6}">
      <dgm:prSet/>
      <dgm:spPr/>
      <dgm:t>
        <a:bodyPr/>
        <a:lstStyle/>
        <a:p>
          <a:endParaRPr lang="en-US"/>
        </a:p>
      </dgm:t>
    </dgm:pt>
    <dgm:pt modelId="{F3BA8B19-6257-48C8-8594-9DAC2184D6EC}" type="sibTrans" cxnId="{0AEC6BB5-3E9E-4A02-9576-0A037C8D3FE6}">
      <dgm:prSet/>
      <dgm:spPr/>
      <dgm:t>
        <a:bodyPr/>
        <a:lstStyle/>
        <a:p>
          <a:endParaRPr lang="en-US"/>
        </a:p>
      </dgm:t>
    </dgm:pt>
    <dgm:pt modelId="{482D2070-4574-454C-A634-EEF4C7E8C51C}">
      <dgm:prSet/>
      <dgm:spPr/>
      <dgm:t>
        <a:bodyPr/>
        <a:lstStyle/>
        <a:p>
          <a:r>
            <a:rPr lang="en-US"/>
            <a:t>Serum potassium less than 3.5 = hypokalemia </a:t>
          </a:r>
        </a:p>
      </dgm:t>
    </dgm:pt>
    <dgm:pt modelId="{8FB7768C-1716-4731-812A-55C4461D98C5}" type="parTrans" cxnId="{0CD8C007-2CB0-4F9B-BEB9-5DEDEE869DAD}">
      <dgm:prSet/>
      <dgm:spPr/>
      <dgm:t>
        <a:bodyPr/>
        <a:lstStyle/>
        <a:p>
          <a:endParaRPr lang="en-US"/>
        </a:p>
      </dgm:t>
    </dgm:pt>
    <dgm:pt modelId="{46881606-1CAF-43FC-9126-09CC923A0253}" type="sibTrans" cxnId="{0CD8C007-2CB0-4F9B-BEB9-5DEDEE869DAD}">
      <dgm:prSet/>
      <dgm:spPr/>
      <dgm:t>
        <a:bodyPr/>
        <a:lstStyle/>
        <a:p>
          <a:endParaRPr lang="en-US"/>
        </a:p>
      </dgm:t>
    </dgm:pt>
    <dgm:pt modelId="{33F50AB8-0929-4D67-B862-2995CDDD984E}">
      <dgm:prSet/>
      <dgm:spPr/>
      <dgm:t>
        <a:bodyPr/>
        <a:lstStyle/>
        <a:p>
          <a:r>
            <a:rPr lang="en-US"/>
            <a:t>Essential for muscles </a:t>
          </a:r>
        </a:p>
      </dgm:t>
    </dgm:pt>
    <dgm:pt modelId="{708A5B2B-8C91-4101-9AF4-D34018950020}" type="parTrans" cxnId="{4AE1CD16-7378-4F09-8BAA-DE60596C49FF}">
      <dgm:prSet/>
      <dgm:spPr/>
      <dgm:t>
        <a:bodyPr/>
        <a:lstStyle/>
        <a:p>
          <a:endParaRPr lang="en-US"/>
        </a:p>
      </dgm:t>
    </dgm:pt>
    <dgm:pt modelId="{93FB8DF8-300C-4350-B2DC-027466578141}" type="sibTrans" cxnId="{4AE1CD16-7378-4F09-8BAA-DE60596C49FF}">
      <dgm:prSet/>
      <dgm:spPr/>
      <dgm:t>
        <a:bodyPr/>
        <a:lstStyle/>
        <a:p>
          <a:endParaRPr lang="en-US"/>
        </a:p>
      </dgm:t>
    </dgm:pt>
    <dgm:pt modelId="{BE573500-4EF5-44E6-813D-D4260A940809}">
      <dgm:prSet/>
      <dgm:spPr/>
      <dgm:t>
        <a:bodyPr/>
        <a:lstStyle/>
        <a:p>
          <a:r>
            <a:rPr lang="en-US"/>
            <a:t>Excitability and contraction</a:t>
          </a:r>
        </a:p>
      </dgm:t>
    </dgm:pt>
    <dgm:pt modelId="{7C6CD449-329C-4923-9379-726F1A67F2D1}" type="parTrans" cxnId="{ED948990-7253-412A-9896-061DAD2297BA}">
      <dgm:prSet/>
      <dgm:spPr/>
      <dgm:t>
        <a:bodyPr/>
        <a:lstStyle/>
        <a:p>
          <a:endParaRPr lang="en-US"/>
        </a:p>
      </dgm:t>
    </dgm:pt>
    <dgm:pt modelId="{C1B196FE-8488-4B68-AEEE-C35A5E7B154A}" type="sibTrans" cxnId="{ED948990-7253-412A-9896-061DAD2297BA}">
      <dgm:prSet/>
      <dgm:spPr/>
      <dgm:t>
        <a:bodyPr/>
        <a:lstStyle/>
        <a:p>
          <a:endParaRPr lang="en-US"/>
        </a:p>
      </dgm:t>
    </dgm:pt>
    <dgm:pt modelId="{67390508-82AB-42F6-9319-F2A7E1646D2B}" type="pres">
      <dgm:prSet presAssocID="{3A619650-AC3E-4B32-A882-5FCE2D9BA671}" presName="root" presStyleCnt="0">
        <dgm:presLayoutVars>
          <dgm:dir/>
          <dgm:resizeHandles val="exact"/>
        </dgm:presLayoutVars>
      </dgm:prSet>
      <dgm:spPr/>
    </dgm:pt>
    <dgm:pt modelId="{D919C512-FDCF-45E5-97B9-991282948B4A}" type="pres">
      <dgm:prSet presAssocID="{825F3448-7788-4DBC-9698-FAA27A3C3725}" presName="compNode" presStyleCnt="0"/>
      <dgm:spPr/>
    </dgm:pt>
    <dgm:pt modelId="{238BE62C-76BA-443A-BC58-5B660071C139}" type="pres">
      <dgm:prSet presAssocID="{825F3448-7788-4DBC-9698-FAA27A3C3725}" presName="bgRect" presStyleLbl="bgShp" presStyleIdx="0" presStyleCnt="3"/>
      <dgm:spPr/>
    </dgm:pt>
    <dgm:pt modelId="{A33BA2AE-A375-4D1C-8FC2-D1BFFB427C8E}" type="pres">
      <dgm:prSet presAssocID="{825F3448-7788-4DBC-9698-FAA27A3C37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mach"/>
        </a:ext>
      </dgm:extLst>
    </dgm:pt>
    <dgm:pt modelId="{A687D161-9656-4858-9C56-D05372A46DF4}" type="pres">
      <dgm:prSet presAssocID="{825F3448-7788-4DBC-9698-FAA27A3C3725}" presName="spaceRect" presStyleCnt="0"/>
      <dgm:spPr/>
    </dgm:pt>
    <dgm:pt modelId="{4AC12163-9753-495D-85C1-B32A4C49742C}" type="pres">
      <dgm:prSet presAssocID="{825F3448-7788-4DBC-9698-FAA27A3C3725}" presName="parTx" presStyleLbl="revTx" presStyleIdx="0" presStyleCnt="6">
        <dgm:presLayoutVars>
          <dgm:chMax val="0"/>
          <dgm:chPref val="0"/>
        </dgm:presLayoutVars>
      </dgm:prSet>
      <dgm:spPr/>
    </dgm:pt>
    <dgm:pt modelId="{BF4D27CB-41A8-485C-B814-59A01E2EA21B}" type="pres">
      <dgm:prSet presAssocID="{825F3448-7788-4DBC-9698-FAA27A3C3725}" presName="desTx" presStyleLbl="revTx" presStyleIdx="1" presStyleCnt="6">
        <dgm:presLayoutVars/>
      </dgm:prSet>
      <dgm:spPr/>
    </dgm:pt>
    <dgm:pt modelId="{5FA686CA-9359-418F-85DF-C61608B3EF58}" type="pres">
      <dgm:prSet presAssocID="{86EF2E41-4651-4FE2-A198-474130659B1F}" presName="sibTrans" presStyleCnt="0"/>
      <dgm:spPr/>
    </dgm:pt>
    <dgm:pt modelId="{9BC38B6E-1081-421D-8B65-0E37975DBF6A}" type="pres">
      <dgm:prSet presAssocID="{16009060-FFB3-4B7E-A4FB-A2A92451EFEF}" presName="compNode" presStyleCnt="0"/>
      <dgm:spPr/>
    </dgm:pt>
    <dgm:pt modelId="{56F614C7-35FA-40DC-AF25-DE404203AF35}" type="pres">
      <dgm:prSet presAssocID="{16009060-FFB3-4B7E-A4FB-A2A92451EFEF}" presName="bgRect" presStyleLbl="bgShp" presStyleIdx="1" presStyleCnt="3"/>
      <dgm:spPr/>
    </dgm:pt>
    <dgm:pt modelId="{3E1AFBF6-F754-41EF-9D50-868DDB2DC523}" type="pres">
      <dgm:prSet presAssocID="{16009060-FFB3-4B7E-A4FB-A2A92451EF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dney"/>
        </a:ext>
      </dgm:extLst>
    </dgm:pt>
    <dgm:pt modelId="{785841B7-C80B-499C-86B8-3FAF6D06578C}" type="pres">
      <dgm:prSet presAssocID="{16009060-FFB3-4B7E-A4FB-A2A92451EFEF}" presName="spaceRect" presStyleCnt="0"/>
      <dgm:spPr/>
    </dgm:pt>
    <dgm:pt modelId="{F996A3B6-F736-4B75-AB2B-D77EFC823E94}" type="pres">
      <dgm:prSet presAssocID="{16009060-FFB3-4B7E-A4FB-A2A92451EFEF}" presName="parTx" presStyleLbl="revTx" presStyleIdx="2" presStyleCnt="6">
        <dgm:presLayoutVars>
          <dgm:chMax val="0"/>
          <dgm:chPref val="0"/>
        </dgm:presLayoutVars>
      </dgm:prSet>
      <dgm:spPr/>
    </dgm:pt>
    <dgm:pt modelId="{15FD3639-77F9-45DE-9089-D855C497A30D}" type="pres">
      <dgm:prSet presAssocID="{16009060-FFB3-4B7E-A4FB-A2A92451EFEF}" presName="desTx" presStyleLbl="revTx" presStyleIdx="3" presStyleCnt="6">
        <dgm:presLayoutVars/>
      </dgm:prSet>
      <dgm:spPr/>
    </dgm:pt>
    <dgm:pt modelId="{95EF854E-CBBA-4474-B439-896286518479}" type="pres">
      <dgm:prSet presAssocID="{F3BA8B19-6257-48C8-8594-9DAC2184D6EC}" presName="sibTrans" presStyleCnt="0"/>
      <dgm:spPr/>
    </dgm:pt>
    <dgm:pt modelId="{E148AF28-CD85-41EA-8B04-7D3C303B6C80}" type="pres">
      <dgm:prSet presAssocID="{33F50AB8-0929-4D67-B862-2995CDDD984E}" presName="compNode" presStyleCnt="0"/>
      <dgm:spPr/>
    </dgm:pt>
    <dgm:pt modelId="{BBF5E299-B58D-4103-BF77-13049C2FF95F}" type="pres">
      <dgm:prSet presAssocID="{33F50AB8-0929-4D67-B862-2995CDDD984E}" presName="bgRect" presStyleLbl="bgShp" presStyleIdx="2" presStyleCnt="3"/>
      <dgm:spPr/>
    </dgm:pt>
    <dgm:pt modelId="{50C9084B-3391-44C0-BBD2-0191B4808888}" type="pres">
      <dgm:prSet presAssocID="{33F50AB8-0929-4D67-B862-2995CDDD98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mbbell"/>
        </a:ext>
      </dgm:extLst>
    </dgm:pt>
    <dgm:pt modelId="{FDAB8DB9-08F7-420E-A8B4-A8A40076BAD2}" type="pres">
      <dgm:prSet presAssocID="{33F50AB8-0929-4D67-B862-2995CDDD984E}" presName="spaceRect" presStyleCnt="0"/>
      <dgm:spPr/>
    </dgm:pt>
    <dgm:pt modelId="{47586D4C-B9DA-4478-A387-3E41975E0CB1}" type="pres">
      <dgm:prSet presAssocID="{33F50AB8-0929-4D67-B862-2995CDDD984E}" presName="parTx" presStyleLbl="revTx" presStyleIdx="4" presStyleCnt="6">
        <dgm:presLayoutVars>
          <dgm:chMax val="0"/>
          <dgm:chPref val="0"/>
        </dgm:presLayoutVars>
      </dgm:prSet>
      <dgm:spPr/>
    </dgm:pt>
    <dgm:pt modelId="{086F3494-80F1-4771-9C25-FE665E7D80D5}" type="pres">
      <dgm:prSet presAssocID="{33F50AB8-0929-4D67-B862-2995CDDD984E}" presName="desTx" presStyleLbl="revTx" presStyleIdx="5" presStyleCnt="6">
        <dgm:presLayoutVars/>
      </dgm:prSet>
      <dgm:spPr/>
    </dgm:pt>
  </dgm:ptLst>
  <dgm:cxnLst>
    <dgm:cxn modelId="{0CD8C007-2CB0-4F9B-BEB9-5DEDEE869DAD}" srcId="{16009060-FFB3-4B7E-A4FB-A2A92451EFEF}" destId="{482D2070-4574-454C-A634-EEF4C7E8C51C}" srcOrd="0" destOrd="0" parTransId="{8FB7768C-1716-4731-812A-55C4461D98C5}" sibTransId="{46881606-1CAF-43FC-9126-09CC923A0253}"/>
    <dgm:cxn modelId="{4AE1CD16-7378-4F09-8BAA-DE60596C49FF}" srcId="{3A619650-AC3E-4B32-A882-5FCE2D9BA671}" destId="{33F50AB8-0929-4D67-B862-2995CDDD984E}" srcOrd="2" destOrd="0" parTransId="{708A5B2B-8C91-4101-9AF4-D34018950020}" sibTransId="{93FB8DF8-300C-4350-B2DC-027466578141}"/>
    <dgm:cxn modelId="{F5E0F427-BBB0-4162-9B96-93C86C0482C0}" type="presOf" srcId="{3A619650-AC3E-4B32-A882-5FCE2D9BA671}" destId="{67390508-82AB-42F6-9319-F2A7E1646D2B}" srcOrd="0" destOrd="0" presId="urn:microsoft.com/office/officeart/2018/2/layout/IconVerticalSolidList"/>
    <dgm:cxn modelId="{4CBD6D30-D97A-49DD-BDEA-B08624D4736F}" type="presOf" srcId="{BE573500-4EF5-44E6-813D-D4260A940809}" destId="{086F3494-80F1-4771-9C25-FE665E7D80D5}" srcOrd="0" destOrd="0" presId="urn:microsoft.com/office/officeart/2018/2/layout/IconVerticalSolidList"/>
    <dgm:cxn modelId="{86B91D40-C771-4246-AA96-B43A5D0A13AA}" type="presOf" srcId="{482D2070-4574-454C-A634-EEF4C7E8C51C}" destId="{15FD3639-77F9-45DE-9089-D855C497A30D}" srcOrd="0" destOrd="0" presId="urn:microsoft.com/office/officeart/2018/2/layout/IconVerticalSolidList"/>
    <dgm:cxn modelId="{C6E36F56-9DE7-4D90-B2F7-A8596A4BC192}" srcId="{825F3448-7788-4DBC-9698-FAA27A3C3725}" destId="{ED8339C2-F88B-4214-830D-0955CA835557}" srcOrd="0" destOrd="0" parTransId="{DFA3EB0F-8E1A-41AA-9FEE-ECF5CCE2C051}" sibTransId="{8267585C-C0AC-406B-A7FF-03194D30A741}"/>
    <dgm:cxn modelId="{2501BB74-FF22-44A8-9052-BCEC7B8A2AE1}" srcId="{3A619650-AC3E-4B32-A882-5FCE2D9BA671}" destId="{825F3448-7788-4DBC-9698-FAA27A3C3725}" srcOrd="0" destOrd="0" parTransId="{8766B604-8D87-472F-98FD-01DA2281A29B}" sibTransId="{86EF2E41-4651-4FE2-A198-474130659B1F}"/>
    <dgm:cxn modelId="{ED948990-7253-412A-9896-061DAD2297BA}" srcId="{33F50AB8-0929-4D67-B862-2995CDDD984E}" destId="{BE573500-4EF5-44E6-813D-D4260A940809}" srcOrd="0" destOrd="0" parTransId="{7C6CD449-329C-4923-9379-726F1A67F2D1}" sibTransId="{C1B196FE-8488-4B68-AEEE-C35A5E7B154A}"/>
    <dgm:cxn modelId="{AD748C91-2972-46FC-9D0B-0118B3074409}" type="presOf" srcId="{16009060-FFB3-4B7E-A4FB-A2A92451EFEF}" destId="{F996A3B6-F736-4B75-AB2B-D77EFC823E94}" srcOrd="0" destOrd="0" presId="urn:microsoft.com/office/officeart/2018/2/layout/IconVerticalSolidList"/>
    <dgm:cxn modelId="{0AEC6BB5-3E9E-4A02-9576-0A037C8D3FE6}" srcId="{3A619650-AC3E-4B32-A882-5FCE2D9BA671}" destId="{16009060-FFB3-4B7E-A4FB-A2A92451EFEF}" srcOrd="1" destOrd="0" parTransId="{921ABA70-7972-4CA1-A8EC-B84CBA1364CA}" sibTransId="{F3BA8B19-6257-48C8-8594-9DAC2184D6EC}"/>
    <dgm:cxn modelId="{E94735D9-A634-4AEB-8F99-99920DF5CC16}" type="presOf" srcId="{33F50AB8-0929-4D67-B862-2995CDDD984E}" destId="{47586D4C-B9DA-4478-A387-3E41975E0CB1}" srcOrd="0" destOrd="0" presId="urn:microsoft.com/office/officeart/2018/2/layout/IconVerticalSolidList"/>
    <dgm:cxn modelId="{D34AC7DF-10E4-4EBF-9587-833D437F1631}" type="presOf" srcId="{ED8339C2-F88B-4214-830D-0955CA835557}" destId="{BF4D27CB-41A8-485C-B814-59A01E2EA21B}" srcOrd="0" destOrd="0" presId="urn:microsoft.com/office/officeart/2018/2/layout/IconVerticalSolidList"/>
    <dgm:cxn modelId="{912217E3-CE10-463A-B569-DCA059658B11}" type="presOf" srcId="{825F3448-7788-4DBC-9698-FAA27A3C3725}" destId="{4AC12163-9753-495D-85C1-B32A4C49742C}" srcOrd="0" destOrd="0" presId="urn:microsoft.com/office/officeart/2018/2/layout/IconVerticalSolidList"/>
    <dgm:cxn modelId="{86E98921-18E4-41E1-B7F4-BB8F3A9A7B8D}" type="presParOf" srcId="{67390508-82AB-42F6-9319-F2A7E1646D2B}" destId="{D919C512-FDCF-45E5-97B9-991282948B4A}" srcOrd="0" destOrd="0" presId="urn:microsoft.com/office/officeart/2018/2/layout/IconVerticalSolidList"/>
    <dgm:cxn modelId="{A5FEA027-3473-40D9-ACAE-D4AF061E37AC}" type="presParOf" srcId="{D919C512-FDCF-45E5-97B9-991282948B4A}" destId="{238BE62C-76BA-443A-BC58-5B660071C139}" srcOrd="0" destOrd="0" presId="urn:microsoft.com/office/officeart/2018/2/layout/IconVerticalSolidList"/>
    <dgm:cxn modelId="{22E1652C-F415-48BD-866E-FFFAE19D7B1C}" type="presParOf" srcId="{D919C512-FDCF-45E5-97B9-991282948B4A}" destId="{A33BA2AE-A375-4D1C-8FC2-D1BFFB427C8E}" srcOrd="1" destOrd="0" presId="urn:microsoft.com/office/officeart/2018/2/layout/IconVerticalSolidList"/>
    <dgm:cxn modelId="{0BAD1FBC-906A-4CF8-BE87-31F0D0DD79D9}" type="presParOf" srcId="{D919C512-FDCF-45E5-97B9-991282948B4A}" destId="{A687D161-9656-4858-9C56-D05372A46DF4}" srcOrd="2" destOrd="0" presId="urn:microsoft.com/office/officeart/2018/2/layout/IconVerticalSolidList"/>
    <dgm:cxn modelId="{7E9E9644-F907-4BA2-BC05-0F0BAC954ED4}" type="presParOf" srcId="{D919C512-FDCF-45E5-97B9-991282948B4A}" destId="{4AC12163-9753-495D-85C1-B32A4C49742C}" srcOrd="3" destOrd="0" presId="urn:microsoft.com/office/officeart/2018/2/layout/IconVerticalSolidList"/>
    <dgm:cxn modelId="{1E7B697A-38BD-4836-84DE-7182732A3997}" type="presParOf" srcId="{D919C512-FDCF-45E5-97B9-991282948B4A}" destId="{BF4D27CB-41A8-485C-B814-59A01E2EA21B}" srcOrd="4" destOrd="0" presId="urn:microsoft.com/office/officeart/2018/2/layout/IconVerticalSolidList"/>
    <dgm:cxn modelId="{875BB190-E2A4-4104-B9EB-292A5BF190F1}" type="presParOf" srcId="{67390508-82AB-42F6-9319-F2A7E1646D2B}" destId="{5FA686CA-9359-418F-85DF-C61608B3EF58}" srcOrd="1" destOrd="0" presId="urn:microsoft.com/office/officeart/2018/2/layout/IconVerticalSolidList"/>
    <dgm:cxn modelId="{F73199DF-A9DD-45F2-A970-8718669A838A}" type="presParOf" srcId="{67390508-82AB-42F6-9319-F2A7E1646D2B}" destId="{9BC38B6E-1081-421D-8B65-0E37975DBF6A}" srcOrd="2" destOrd="0" presId="urn:microsoft.com/office/officeart/2018/2/layout/IconVerticalSolidList"/>
    <dgm:cxn modelId="{D3B89292-C635-4470-B5ED-496BDF04F4AA}" type="presParOf" srcId="{9BC38B6E-1081-421D-8B65-0E37975DBF6A}" destId="{56F614C7-35FA-40DC-AF25-DE404203AF35}" srcOrd="0" destOrd="0" presId="urn:microsoft.com/office/officeart/2018/2/layout/IconVerticalSolidList"/>
    <dgm:cxn modelId="{4DC557E2-EC50-43D7-93BF-A9EAAC6123B0}" type="presParOf" srcId="{9BC38B6E-1081-421D-8B65-0E37975DBF6A}" destId="{3E1AFBF6-F754-41EF-9D50-868DDB2DC523}" srcOrd="1" destOrd="0" presId="urn:microsoft.com/office/officeart/2018/2/layout/IconVerticalSolidList"/>
    <dgm:cxn modelId="{BA06FE3A-E2BC-4B4E-9CD5-D7E310B14C01}" type="presParOf" srcId="{9BC38B6E-1081-421D-8B65-0E37975DBF6A}" destId="{785841B7-C80B-499C-86B8-3FAF6D06578C}" srcOrd="2" destOrd="0" presId="urn:microsoft.com/office/officeart/2018/2/layout/IconVerticalSolidList"/>
    <dgm:cxn modelId="{67E1A486-3ABD-48FF-A29B-DE3F1FF20C36}" type="presParOf" srcId="{9BC38B6E-1081-421D-8B65-0E37975DBF6A}" destId="{F996A3B6-F736-4B75-AB2B-D77EFC823E94}" srcOrd="3" destOrd="0" presId="urn:microsoft.com/office/officeart/2018/2/layout/IconVerticalSolidList"/>
    <dgm:cxn modelId="{A6480CA7-018D-470D-8F81-3FDC9EA12984}" type="presParOf" srcId="{9BC38B6E-1081-421D-8B65-0E37975DBF6A}" destId="{15FD3639-77F9-45DE-9089-D855C497A30D}" srcOrd="4" destOrd="0" presId="urn:microsoft.com/office/officeart/2018/2/layout/IconVerticalSolidList"/>
    <dgm:cxn modelId="{06BBCF4F-5262-4F36-B743-95E57D7F6E04}" type="presParOf" srcId="{67390508-82AB-42F6-9319-F2A7E1646D2B}" destId="{95EF854E-CBBA-4474-B439-896286518479}" srcOrd="3" destOrd="0" presId="urn:microsoft.com/office/officeart/2018/2/layout/IconVerticalSolidList"/>
    <dgm:cxn modelId="{E2748227-BB42-4DF9-8341-BD25A8EB2F02}" type="presParOf" srcId="{67390508-82AB-42F6-9319-F2A7E1646D2B}" destId="{E148AF28-CD85-41EA-8B04-7D3C303B6C80}" srcOrd="4" destOrd="0" presId="urn:microsoft.com/office/officeart/2018/2/layout/IconVerticalSolidList"/>
    <dgm:cxn modelId="{72CDBE1F-EF70-491D-8830-F47FD05382F4}" type="presParOf" srcId="{E148AF28-CD85-41EA-8B04-7D3C303B6C80}" destId="{BBF5E299-B58D-4103-BF77-13049C2FF95F}" srcOrd="0" destOrd="0" presId="urn:microsoft.com/office/officeart/2018/2/layout/IconVerticalSolidList"/>
    <dgm:cxn modelId="{00EF4DAA-CB43-4000-A412-126760918731}" type="presParOf" srcId="{E148AF28-CD85-41EA-8B04-7D3C303B6C80}" destId="{50C9084B-3391-44C0-BBD2-0191B4808888}" srcOrd="1" destOrd="0" presId="urn:microsoft.com/office/officeart/2018/2/layout/IconVerticalSolidList"/>
    <dgm:cxn modelId="{E82974EF-80D6-490D-BB55-C7D4788FE057}" type="presParOf" srcId="{E148AF28-CD85-41EA-8B04-7D3C303B6C80}" destId="{FDAB8DB9-08F7-420E-A8B4-A8A40076BAD2}" srcOrd="2" destOrd="0" presId="urn:microsoft.com/office/officeart/2018/2/layout/IconVerticalSolidList"/>
    <dgm:cxn modelId="{F6EF988D-7FBE-41F4-BF3C-02E38924C02C}" type="presParOf" srcId="{E148AF28-CD85-41EA-8B04-7D3C303B6C80}" destId="{47586D4C-B9DA-4478-A387-3E41975E0CB1}" srcOrd="3" destOrd="0" presId="urn:microsoft.com/office/officeart/2018/2/layout/IconVerticalSolidList"/>
    <dgm:cxn modelId="{99DE684D-AEA7-412C-A645-6AFFD083AA8A}" type="presParOf" srcId="{E148AF28-CD85-41EA-8B04-7D3C303B6C80}" destId="{086F3494-80F1-4771-9C25-FE665E7D80D5}"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28332C-11FF-4B62-AC48-F2D19D36F1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358A5E1-C9CE-48F7-96F2-45F2DCCDBBAD}">
      <dgm:prSet/>
      <dgm:spPr/>
      <dgm:t>
        <a:bodyPr/>
        <a:lstStyle/>
        <a:p>
          <a:pPr>
            <a:defRPr cap="all"/>
          </a:pPr>
          <a:r>
            <a:rPr lang="en-US"/>
            <a:t>Inadequate Potassium Intake </a:t>
          </a:r>
        </a:p>
      </dgm:t>
    </dgm:pt>
    <dgm:pt modelId="{D009539C-DCD2-42DB-B8AB-FCCB431CAEF1}" type="parTrans" cxnId="{B13C85F8-7943-4DC6-813A-3AFFC6AD6512}">
      <dgm:prSet/>
      <dgm:spPr/>
      <dgm:t>
        <a:bodyPr/>
        <a:lstStyle/>
        <a:p>
          <a:endParaRPr lang="en-US"/>
        </a:p>
      </dgm:t>
    </dgm:pt>
    <dgm:pt modelId="{37E4FF5E-0C97-4BFE-90CE-07D290546FA1}" type="sibTrans" cxnId="{B13C85F8-7943-4DC6-813A-3AFFC6AD6512}">
      <dgm:prSet/>
      <dgm:spPr/>
      <dgm:t>
        <a:bodyPr/>
        <a:lstStyle/>
        <a:p>
          <a:endParaRPr lang="en-US"/>
        </a:p>
      </dgm:t>
    </dgm:pt>
    <dgm:pt modelId="{39FEA5D6-50FC-45A5-AB54-3ED7337F5355}">
      <dgm:prSet/>
      <dgm:spPr/>
      <dgm:t>
        <a:bodyPr/>
        <a:lstStyle/>
        <a:p>
          <a:pPr>
            <a:defRPr cap="all"/>
          </a:pPr>
          <a:r>
            <a:rPr lang="en-US"/>
            <a:t>Increased Potassium excretion </a:t>
          </a:r>
        </a:p>
      </dgm:t>
    </dgm:pt>
    <dgm:pt modelId="{742D1C5A-0868-481B-84DB-5AB20B5926FF}" type="parTrans" cxnId="{79BAE470-2BE3-40C3-81BC-8D1D6BD7FF56}">
      <dgm:prSet/>
      <dgm:spPr/>
      <dgm:t>
        <a:bodyPr/>
        <a:lstStyle/>
        <a:p>
          <a:endParaRPr lang="en-US"/>
        </a:p>
      </dgm:t>
    </dgm:pt>
    <dgm:pt modelId="{8099C1AA-0CD4-4471-86AF-C5D8F53E1D1D}" type="sibTrans" cxnId="{79BAE470-2BE3-40C3-81BC-8D1D6BD7FF56}">
      <dgm:prSet/>
      <dgm:spPr/>
      <dgm:t>
        <a:bodyPr/>
        <a:lstStyle/>
        <a:p>
          <a:endParaRPr lang="en-US"/>
        </a:p>
      </dgm:t>
    </dgm:pt>
    <dgm:pt modelId="{4B2FB74A-D9F4-44F5-A28D-8B5EEE2DC44E}">
      <dgm:prSet/>
      <dgm:spPr/>
      <dgm:t>
        <a:bodyPr/>
        <a:lstStyle/>
        <a:p>
          <a:pPr>
            <a:defRPr cap="all"/>
          </a:pPr>
          <a:r>
            <a:rPr lang="en-US"/>
            <a:t>Shift from extracellular to the intracellular space </a:t>
          </a:r>
        </a:p>
      </dgm:t>
    </dgm:pt>
    <dgm:pt modelId="{3CCE4F01-82FE-47B0-85BB-0A8E8CDF269B}" type="parTrans" cxnId="{84D26FB6-A7A1-4840-A92A-BA0D71173BA8}">
      <dgm:prSet/>
      <dgm:spPr/>
      <dgm:t>
        <a:bodyPr/>
        <a:lstStyle/>
        <a:p>
          <a:endParaRPr lang="en-US"/>
        </a:p>
      </dgm:t>
    </dgm:pt>
    <dgm:pt modelId="{0A0FA126-4C0C-44DF-9EC4-0ED53147DCC6}" type="sibTrans" cxnId="{84D26FB6-A7A1-4840-A92A-BA0D71173BA8}">
      <dgm:prSet/>
      <dgm:spPr/>
      <dgm:t>
        <a:bodyPr/>
        <a:lstStyle/>
        <a:p>
          <a:endParaRPr lang="en-US"/>
        </a:p>
      </dgm:t>
    </dgm:pt>
    <dgm:pt modelId="{D40E1037-980E-44A6-9A01-E1B08C5FF502}" type="pres">
      <dgm:prSet presAssocID="{5B28332C-11FF-4B62-AC48-F2D19D36F15F}" presName="root" presStyleCnt="0">
        <dgm:presLayoutVars>
          <dgm:dir/>
          <dgm:resizeHandles val="exact"/>
        </dgm:presLayoutVars>
      </dgm:prSet>
      <dgm:spPr/>
    </dgm:pt>
    <dgm:pt modelId="{8D39133C-DE35-48F5-B4E7-4B7A92BCB50A}" type="pres">
      <dgm:prSet presAssocID="{D358A5E1-C9CE-48F7-96F2-45F2DCCDBBAD}" presName="compNode" presStyleCnt="0"/>
      <dgm:spPr/>
    </dgm:pt>
    <dgm:pt modelId="{F015CA5D-6C59-4943-B311-0BEE253B5AE2}" type="pres">
      <dgm:prSet presAssocID="{D358A5E1-C9CE-48F7-96F2-45F2DCCDBBAD}" presName="iconBgRect" presStyleLbl="bgShp" presStyleIdx="0" presStyleCnt="3"/>
      <dgm:spPr/>
    </dgm:pt>
    <dgm:pt modelId="{4FDD98A4-08A8-4D74-AE8F-A65BF8F4F3BD}" type="pres">
      <dgm:prSet presAssocID="{D358A5E1-C9CE-48F7-96F2-45F2DCCDBB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k and knife"/>
        </a:ext>
      </dgm:extLst>
    </dgm:pt>
    <dgm:pt modelId="{1395A6C0-0C0F-446D-BB0D-1451BC9AEBC1}" type="pres">
      <dgm:prSet presAssocID="{D358A5E1-C9CE-48F7-96F2-45F2DCCDBBAD}" presName="spaceRect" presStyleCnt="0"/>
      <dgm:spPr/>
    </dgm:pt>
    <dgm:pt modelId="{684BFEEF-1E18-489A-9D75-E1A2F38C847F}" type="pres">
      <dgm:prSet presAssocID="{D358A5E1-C9CE-48F7-96F2-45F2DCCDBBAD}" presName="textRect" presStyleLbl="revTx" presStyleIdx="0" presStyleCnt="3">
        <dgm:presLayoutVars>
          <dgm:chMax val="1"/>
          <dgm:chPref val="1"/>
        </dgm:presLayoutVars>
      </dgm:prSet>
      <dgm:spPr/>
    </dgm:pt>
    <dgm:pt modelId="{5C4ADBBD-0EA9-41BE-B081-9707EC5D5F4B}" type="pres">
      <dgm:prSet presAssocID="{37E4FF5E-0C97-4BFE-90CE-07D290546FA1}" presName="sibTrans" presStyleCnt="0"/>
      <dgm:spPr/>
    </dgm:pt>
    <dgm:pt modelId="{F3D05952-333E-4F56-86FC-AB891FDB7446}" type="pres">
      <dgm:prSet presAssocID="{39FEA5D6-50FC-45A5-AB54-3ED7337F5355}" presName="compNode" presStyleCnt="0"/>
      <dgm:spPr/>
    </dgm:pt>
    <dgm:pt modelId="{467B36EF-D773-448C-A172-81A592DF040F}" type="pres">
      <dgm:prSet presAssocID="{39FEA5D6-50FC-45A5-AB54-3ED7337F5355}" presName="iconBgRect" presStyleLbl="bgShp" presStyleIdx="1" presStyleCnt="3"/>
      <dgm:spPr/>
    </dgm:pt>
    <dgm:pt modelId="{9FEA8578-8BA4-4DF4-8311-6B7C6603D880}" type="pres">
      <dgm:prSet presAssocID="{39FEA5D6-50FC-45A5-AB54-3ED7337F53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e Arrow: Straight"/>
        </a:ext>
      </dgm:extLst>
    </dgm:pt>
    <dgm:pt modelId="{D656BA06-BF87-4421-B459-F2D5B157FF97}" type="pres">
      <dgm:prSet presAssocID="{39FEA5D6-50FC-45A5-AB54-3ED7337F5355}" presName="spaceRect" presStyleCnt="0"/>
      <dgm:spPr/>
    </dgm:pt>
    <dgm:pt modelId="{668DAFA5-5B87-4993-91C7-A8C719B0C66E}" type="pres">
      <dgm:prSet presAssocID="{39FEA5D6-50FC-45A5-AB54-3ED7337F5355}" presName="textRect" presStyleLbl="revTx" presStyleIdx="1" presStyleCnt="3">
        <dgm:presLayoutVars>
          <dgm:chMax val="1"/>
          <dgm:chPref val="1"/>
        </dgm:presLayoutVars>
      </dgm:prSet>
      <dgm:spPr/>
    </dgm:pt>
    <dgm:pt modelId="{6180F6C2-7CCE-4534-AC2C-6EB40B626379}" type="pres">
      <dgm:prSet presAssocID="{8099C1AA-0CD4-4471-86AF-C5D8F53E1D1D}" presName="sibTrans" presStyleCnt="0"/>
      <dgm:spPr/>
    </dgm:pt>
    <dgm:pt modelId="{09420E02-8E13-4767-8F1A-AE44C0C18367}" type="pres">
      <dgm:prSet presAssocID="{4B2FB74A-D9F4-44F5-A28D-8B5EEE2DC44E}" presName="compNode" presStyleCnt="0"/>
      <dgm:spPr/>
    </dgm:pt>
    <dgm:pt modelId="{CC7E532C-0D82-4474-BD3A-37CAEECF53AB}" type="pres">
      <dgm:prSet presAssocID="{4B2FB74A-D9F4-44F5-A28D-8B5EEE2DC44E}" presName="iconBgRect" presStyleLbl="bgShp" presStyleIdx="2" presStyleCnt="3"/>
      <dgm:spPr/>
    </dgm:pt>
    <dgm:pt modelId="{B82CF54A-C9AB-4C78-AE93-B0E98F6768AF}" type="pres">
      <dgm:prSet presAssocID="{4B2FB74A-D9F4-44F5-A28D-8B5EEE2DC4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Slight curve"/>
        </a:ext>
      </dgm:extLst>
    </dgm:pt>
    <dgm:pt modelId="{CBE8838E-521A-47DB-A80A-5752A3FA6A35}" type="pres">
      <dgm:prSet presAssocID="{4B2FB74A-D9F4-44F5-A28D-8B5EEE2DC44E}" presName="spaceRect" presStyleCnt="0"/>
      <dgm:spPr/>
    </dgm:pt>
    <dgm:pt modelId="{0B4708A5-0FBC-466D-9D12-5A29133D859F}" type="pres">
      <dgm:prSet presAssocID="{4B2FB74A-D9F4-44F5-A28D-8B5EEE2DC44E}" presName="textRect" presStyleLbl="revTx" presStyleIdx="2" presStyleCnt="3">
        <dgm:presLayoutVars>
          <dgm:chMax val="1"/>
          <dgm:chPref val="1"/>
        </dgm:presLayoutVars>
      </dgm:prSet>
      <dgm:spPr/>
    </dgm:pt>
  </dgm:ptLst>
  <dgm:cxnLst>
    <dgm:cxn modelId="{A176B140-58DF-4E06-90F4-7F91A1C174F3}" type="presOf" srcId="{39FEA5D6-50FC-45A5-AB54-3ED7337F5355}" destId="{668DAFA5-5B87-4993-91C7-A8C719B0C66E}" srcOrd="0" destOrd="0" presId="urn:microsoft.com/office/officeart/2018/5/layout/IconCircleLabelList"/>
    <dgm:cxn modelId="{008EBB58-6328-411D-BF59-7DD5CC1CBC71}" type="presOf" srcId="{5B28332C-11FF-4B62-AC48-F2D19D36F15F}" destId="{D40E1037-980E-44A6-9A01-E1B08C5FF502}" srcOrd="0" destOrd="0" presId="urn:microsoft.com/office/officeart/2018/5/layout/IconCircleLabelList"/>
    <dgm:cxn modelId="{79BAE470-2BE3-40C3-81BC-8D1D6BD7FF56}" srcId="{5B28332C-11FF-4B62-AC48-F2D19D36F15F}" destId="{39FEA5D6-50FC-45A5-AB54-3ED7337F5355}" srcOrd="1" destOrd="0" parTransId="{742D1C5A-0868-481B-84DB-5AB20B5926FF}" sibTransId="{8099C1AA-0CD4-4471-86AF-C5D8F53E1D1D}"/>
    <dgm:cxn modelId="{BCC83190-7DD9-4857-99A2-3D4DCA44584C}" type="presOf" srcId="{4B2FB74A-D9F4-44F5-A28D-8B5EEE2DC44E}" destId="{0B4708A5-0FBC-466D-9D12-5A29133D859F}" srcOrd="0" destOrd="0" presId="urn:microsoft.com/office/officeart/2018/5/layout/IconCircleLabelList"/>
    <dgm:cxn modelId="{84D26FB6-A7A1-4840-A92A-BA0D71173BA8}" srcId="{5B28332C-11FF-4B62-AC48-F2D19D36F15F}" destId="{4B2FB74A-D9F4-44F5-A28D-8B5EEE2DC44E}" srcOrd="2" destOrd="0" parTransId="{3CCE4F01-82FE-47B0-85BB-0A8E8CDF269B}" sibTransId="{0A0FA126-4C0C-44DF-9EC4-0ED53147DCC6}"/>
    <dgm:cxn modelId="{B13C85F8-7943-4DC6-813A-3AFFC6AD6512}" srcId="{5B28332C-11FF-4B62-AC48-F2D19D36F15F}" destId="{D358A5E1-C9CE-48F7-96F2-45F2DCCDBBAD}" srcOrd="0" destOrd="0" parTransId="{D009539C-DCD2-42DB-B8AB-FCCB431CAEF1}" sibTransId="{37E4FF5E-0C97-4BFE-90CE-07D290546FA1}"/>
    <dgm:cxn modelId="{811945FD-1EFA-4F3E-BEFD-782060149809}" type="presOf" srcId="{D358A5E1-C9CE-48F7-96F2-45F2DCCDBBAD}" destId="{684BFEEF-1E18-489A-9D75-E1A2F38C847F}" srcOrd="0" destOrd="0" presId="urn:microsoft.com/office/officeart/2018/5/layout/IconCircleLabelList"/>
    <dgm:cxn modelId="{70BECDC0-E87F-4F6F-9F5B-3688CEEB8A0E}" type="presParOf" srcId="{D40E1037-980E-44A6-9A01-E1B08C5FF502}" destId="{8D39133C-DE35-48F5-B4E7-4B7A92BCB50A}" srcOrd="0" destOrd="0" presId="urn:microsoft.com/office/officeart/2018/5/layout/IconCircleLabelList"/>
    <dgm:cxn modelId="{FE609995-A7EC-41B0-83B9-B983F4435C83}" type="presParOf" srcId="{8D39133C-DE35-48F5-B4E7-4B7A92BCB50A}" destId="{F015CA5D-6C59-4943-B311-0BEE253B5AE2}" srcOrd="0" destOrd="0" presId="urn:microsoft.com/office/officeart/2018/5/layout/IconCircleLabelList"/>
    <dgm:cxn modelId="{72ADD323-FE17-4173-B0F6-BA7A3A1A1D08}" type="presParOf" srcId="{8D39133C-DE35-48F5-B4E7-4B7A92BCB50A}" destId="{4FDD98A4-08A8-4D74-AE8F-A65BF8F4F3BD}" srcOrd="1" destOrd="0" presId="urn:microsoft.com/office/officeart/2018/5/layout/IconCircleLabelList"/>
    <dgm:cxn modelId="{30C551C2-61C2-4698-B499-45E0C498BAE7}" type="presParOf" srcId="{8D39133C-DE35-48F5-B4E7-4B7A92BCB50A}" destId="{1395A6C0-0C0F-446D-BB0D-1451BC9AEBC1}" srcOrd="2" destOrd="0" presId="urn:microsoft.com/office/officeart/2018/5/layout/IconCircleLabelList"/>
    <dgm:cxn modelId="{7C374FC8-C3ED-488B-9324-842369A76853}" type="presParOf" srcId="{8D39133C-DE35-48F5-B4E7-4B7A92BCB50A}" destId="{684BFEEF-1E18-489A-9D75-E1A2F38C847F}" srcOrd="3" destOrd="0" presId="urn:microsoft.com/office/officeart/2018/5/layout/IconCircleLabelList"/>
    <dgm:cxn modelId="{9998E01A-1370-465E-87F8-636C9A38ABE5}" type="presParOf" srcId="{D40E1037-980E-44A6-9A01-E1B08C5FF502}" destId="{5C4ADBBD-0EA9-41BE-B081-9707EC5D5F4B}" srcOrd="1" destOrd="0" presId="urn:microsoft.com/office/officeart/2018/5/layout/IconCircleLabelList"/>
    <dgm:cxn modelId="{49433964-4FA7-480A-8345-F702AC2EBC70}" type="presParOf" srcId="{D40E1037-980E-44A6-9A01-E1B08C5FF502}" destId="{F3D05952-333E-4F56-86FC-AB891FDB7446}" srcOrd="2" destOrd="0" presId="urn:microsoft.com/office/officeart/2018/5/layout/IconCircleLabelList"/>
    <dgm:cxn modelId="{F88C1696-C299-43C8-B924-483D7A81D249}" type="presParOf" srcId="{F3D05952-333E-4F56-86FC-AB891FDB7446}" destId="{467B36EF-D773-448C-A172-81A592DF040F}" srcOrd="0" destOrd="0" presId="urn:microsoft.com/office/officeart/2018/5/layout/IconCircleLabelList"/>
    <dgm:cxn modelId="{90AA0037-7BE7-4F7D-A729-A451B533190B}" type="presParOf" srcId="{F3D05952-333E-4F56-86FC-AB891FDB7446}" destId="{9FEA8578-8BA4-4DF4-8311-6B7C6603D880}" srcOrd="1" destOrd="0" presId="urn:microsoft.com/office/officeart/2018/5/layout/IconCircleLabelList"/>
    <dgm:cxn modelId="{C1670A29-35F8-4E1C-8F08-45BA01671872}" type="presParOf" srcId="{F3D05952-333E-4F56-86FC-AB891FDB7446}" destId="{D656BA06-BF87-4421-B459-F2D5B157FF97}" srcOrd="2" destOrd="0" presId="urn:microsoft.com/office/officeart/2018/5/layout/IconCircleLabelList"/>
    <dgm:cxn modelId="{E68D026D-4089-44B6-9877-261C37D5B71E}" type="presParOf" srcId="{F3D05952-333E-4F56-86FC-AB891FDB7446}" destId="{668DAFA5-5B87-4993-91C7-A8C719B0C66E}" srcOrd="3" destOrd="0" presId="urn:microsoft.com/office/officeart/2018/5/layout/IconCircleLabelList"/>
    <dgm:cxn modelId="{B37838DA-E2D1-49A0-BFF9-BCC4D99D05BD}" type="presParOf" srcId="{D40E1037-980E-44A6-9A01-E1B08C5FF502}" destId="{6180F6C2-7CCE-4534-AC2C-6EB40B626379}" srcOrd="3" destOrd="0" presId="urn:microsoft.com/office/officeart/2018/5/layout/IconCircleLabelList"/>
    <dgm:cxn modelId="{3DCF41E6-1665-4DAF-813F-AF11D1214721}" type="presParOf" srcId="{D40E1037-980E-44A6-9A01-E1B08C5FF502}" destId="{09420E02-8E13-4767-8F1A-AE44C0C18367}" srcOrd="4" destOrd="0" presId="urn:microsoft.com/office/officeart/2018/5/layout/IconCircleLabelList"/>
    <dgm:cxn modelId="{003BECEE-2AAE-49B3-B8B9-1FDC01588B67}" type="presParOf" srcId="{09420E02-8E13-4767-8F1A-AE44C0C18367}" destId="{CC7E532C-0D82-4474-BD3A-37CAEECF53AB}" srcOrd="0" destOrd="0" presId="urn:microsoft.com/office/officeart/2018/5/layout/IconCircleLabelList"/>
    <dgm:cxn modelId="{2E59F283-8E23-492E-A3D9-88B2AA1F1ED3}" type="presParOf" srcId="{09420E02-8E13-4767-8F1A-AE44C0C18367}" destId="{B82CF54A-C9AB-4C78-AE93-B0E98F6768AF}" srcOrd="1" destOrd="0" presId="urn:microsoft.com/office/officeart/2018/5/layout/IconCircleLabelList"/>
    <dgm:cxn modelId="{DA6F292D-EDDF-4DA9-9AEF-324E4FBCFC49}" type="presParOf" srcId="{09420E02-8E13-4767-8F1A-AE44C0C18367}" destId="{CBE8838E-521A-47DB-A80A-5752A3FA6A35}" srcOrd="2" destOrd="0" presId="urn:microsoft.com/office/officeart/2018/5/layout/IconCircleLabelList"/>
    <dgm:cxn modelId="{E354562B-C7A4-404F-9D19-13F7AEE04D35}" type="presParOf" srcId="{09420E02-8E13-4767-8F1A-AE44C0C18367}" destId="{0B4708A5-0FBC-466D-9D12-5A29133D859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3FB6B8-7FA6-403B-A924-B620A547BD4C}"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229DE4CE-C711-4394-B3D9-7C219CA4A0F9}">
      <dgm:prSet/>
      <dgm:spPr/>
      <dgm:t>
        <a:bodyPr/>
        <a:lstStyle/>
        <a:p>
          <a:r>
            <a:rPr lang="en-US"/>
            <a:t>The nurse is teaching a patient with hypokalemia about foods high in potassium. Which food items does the nurse recommend to this patient? (Select all that apply.)</a:t>
          </a:r>
        </a:p>
      </dgm:t>
    </dgm:pt>
    <dgm:pt modelId="{F61F4941-334B-41ED-86A2-FF4424F5CF8D}" type="parTrans" cxnId="{84682A0D-7700-4D50-814A-B3FDA3857F01}">
      <dgm:prSet/>
      <dgm:spPr/>
      <dgm:t>
        <a:bodyPr/>
        <a:lstStyle/>
        <a:p>
          <a:endParaRPr lang="en-US"/>
        </a:p>
      </dgm:t>
    </dgm:pt>
    <dgm:pt modelId="{D2993C7C-492B-4354-96F9-57F6BF58C65C}" type="sibTrans" cxnId="{84682A0D-7700-4D50-814A-B3FDA3857F01}">
      <dgm:prSet/>
      <dgm:spPr/>
      <dgm:t>
        <a:bodyPr/>
        <a:lstStyle/>
        <a:p>
          <a:endParaRPr lang="en-US"/>
        </a:p>
      </dgm:t>
    </dgm:pt>
    <dgm:pt modelId="{6E59A3F8-C8B1-4C9F-866F-2D2AB9E0A7F3}">
      <dgm:prSet custT="1"/>
      <dgm:spPr/>
      <dgm:t>
        <a:bodyPr/>
        <a:lstStyle/>
        <a:p>
          <a:br>
            <a:rPr lang="en-US" sz="3200" dirty="0"/>
          </a:br>
          <a:r>
            <a:rPr lang="en-US" sz="3200" dirty="0"/>
            <a:t>B. Cantaloupe </a:t>
          </a:r>
          <a:br>
            <a:rPr lang="en-US" sz="3200" dirty="0"/>
          </a:br>
          <a:r>
            <a:rPr lang="en-US" sz="3200" dirty="0"/>
            <a:t>C. Potatoes </a:t>
          </a:r>
          <a:br>
            <a:rPr lang="en-US" sz="2300" dirty="0"/>
          </a:br>
          <a:endParaRPr lang="en-US" sz="2300" dirty="0"/>
        </a:p>
      </dgm:t>
    </dgm:pt>
    <dgm:pt modelId="{E15C1F41-E9E4-4949-B181-62757463B108}" type="parTrans" cxnId="{7CA762E1-9856-41BF-8985-E2122CFB948A}">
      <dgm:prSet/>
      <dgm:spPr/>
      <dgm:t>
        <a:bodyPr/>
        <a:lstStyle/>
        <a:p>
          <a:endParaRPr lang="en-US"/>
        </a:p>
      </dgm:t>
    </dgm:pt>
    <dgm:pt modelId="{7B753AE7-28E0-4D1A-B557-3A5C3B344EEB}" type="sibTrans" cxnId="{7CA762E1-9856-41BF-8985-E2122CFB948A}">
      <dgm:prSet/>
      <dgm:spPr/>
      <dgm:t>
        <a:bodyPr/>
        <a:lstStyle/>
        <a:p>
          <a:endParaRPr lang="en-US"/>
        </a:p>
      </dgm:t>
    </dgm:pt>
    <dgm:pt modelId="{2480DF7F-314F-384D-9B92-623BBFFFD50C}" type="pres">
      <dgm:prSet presAssocID="{903FB6B8-7FA6-403B-A924-B620A547BD4C}" presName="outerComposite" presStyleCnt="0">
        <dgm:presLayoutVars>
          <dgm:chMax val="5"/>
          <dgm:dir/>
          <dgm:resizeHandles val="exact"/>
        </dgm:presLayoutVars>
      </dgm:prSet>
      <dgm:spPr/>
    </dgm:pt>
    <dgm:pt modelId="{F8549ABA-0973-B740-9CD4-BCFFC3EBAF7D}" type="pres">
      <dgm:prSet presAssocID="{903FB6B8-7FA6-403B-A924-B620A547BD4C}" presName="dummyMaxCanvas" presStyleCnt="0">
        <dgm:presLayoutVars/>
      </dgm:prSet>
      <dgm:spPr/>
    </dgm:pt>
    <dgm:pt modelId="{C6C1FE92-655E-014F-889A-900A678C1F87}" type="pres">
      <dgm:prSet presAssocID="{903FB6B8-7FA6-403B-A924-B620A547BD4C}" presName="TwoNodes_1" presStyleLbl="node1" presStyleIdx="0" presStyleCnt="2">
        <dgm:presLayoutVars>
          <dgm:bulletEnabled val="1"/>
        </dgm:presLayoutVars>
      </dgm:prSet>
      <dgm:spPr/>
    </dgm:pt>
    <dgm:pt modelId="{A861660E-1957-1040-B7B3-C138F653818E}" type="pres">
      <dgm:prSet presAssocID="{903FB6B8-7FA6-403B-A924-B620A547BD4C}" presName="TwoNodes_2" presStyleLbl="node1" presStyleIdx="1" presStyleCnt="2">
        <dgm:presLayoutVars>
          <dgm:bulletEnabled val="1"/>
        </dgm:presLayoutVars>
      </dgm:prSet>
      <dgm:spPr/>
    </dgm:pt>
    <dgm:pt modelId="{4D052689-719E-4042-8341-862EEE1FB257}" type="pres">
      <dgm:prSet presAssocID="{903FB6B8-7FA6-403B-A924-B620A547BD4C}" presName="TwoConn_1-2" presStyleLbl="fgAccFollowNode1" presStyleIdx="0" presStyleCnt="1">
        <dgm:presLayoutVars>
          <dgm:bulletEnabled val="1"/>
        </dgm:presLayoutVars>
      </dgm:prSet>
      <dgm:spPr/>
    </dgm:pt>
    <dgm:pt modelId="{5D69DC93-8B70-AE46-954E-05393A6F4CA7}" type="pres">
      <dgm:prSet presAssocID="{903FB6B8-7FA6-403B-A924-B620A547BD4C}" presName="TwoNodes_1_text" presStyleLbl="node1" presStyleIdx="1" presStyleCnt="2">
        <dgm:presLayoutVars>
          <dgm:bulletEnabled val="1"/>
        </dgm:presLayoutVars>
      </dgm:prSet>
      <dgm:spPr/>
    </dgm:pt>
    <dgm:pt modelId="{84C1517F-F18A-A547-9E8C-F7B24616CF27}" type="pres">
      <dgm:prSet presAssocID="{903FB6B8-7FA6-403B-A924-B620A547BD4C}" presName="TwoNodes_2_text" presStyleLbl="node1" presStyleIdx="1" presStyleCnt="2">
        <dgm:presLayoutVars>
          <dgm:bulletEnabled val="1"/>
        </dgm:presLayoutVars>
      </dgm:prSet>
      <dgm:spPr/>
    </dgm:pt>
  </dgm:ptLst>
  <dgm:cxnLst>
    <dgm:cxn modelId="{84682A0D-7700-4D50-814A-B3FDA3857F01}" srcId="{903FB6B8-7FA6-403B-A924-B620A547BD4C}" destId="{229DE4CE-C711-4394-B3D9-7C219CA4A0F9}" srcOrd="0" destOrd="0" parTransId="{F61F4941-334B-41ED-86A2-FF4424F5CF8D}" sibTransId="{D2993C7C-492B-4354-96F9-57F6BF58C65C}"/>
    <dgm:cxn modelId="{A5ADC218-12F0-F347-8E0B-8ADCADCDD992}" type="presOf" srcId="{903FB6B8-7FA6-403B-A924-B620A547BD4C}" destId="{2480DF7F-314F-384D-9B92-623BBFFFD50C}" srcOrd="0" destOrd="0" presId="urn:microsoft.com/office/officeart/2005/8/layout/vProcess5"/>
    <dgm:cxn modelId="{670EED2E-FF8D-6D4C-AAF1-66386047344E}" type="presOf" srcId="{229DE4CE-C711-4394-B3D9-7C219CA4A0F9}" destId="{C6C1FE92-655E-014F-889A-900A678C1F87}" srcOrd="0" destOrd="0" presId="urn:microsoft.com/office/officeart/2005/8/layout/vProcess5"/>
    <dgm:cxn modelId="{F8E51F49-2BAE-8A43-8A93-C62C3686996B}" type="presOf" srcId="{6E59A3F8-C8B1-4C9F-866F-2D2AB9E0A7F3}" destId="{84C1517F-F18A-A547-9E8C-F7B24616CF27}" srcOrd="1" destOrd="0" presId="urn:microsoft.com/office/officeart/2005/8/layout/vProcess5"/>
    <dgm:cxn modelId="{8963C775-8396-154F-8EFB-FA572269A317}" type="presOf" srcId="{6E59A3F8-C8B1-4C9F-866F-2D2AB9E0A7F3}" destId="{A861660E-1957-1040-B7B3-C138F653818E}" srcOrd="0" destOrd="0" presId="urn:microsoft.com/office/officeart/2005/8/layout/vProcess5"/>
    <dgm:cxn modelId="{A1033B9B-4F7C-ED40-8C3F-B3C4BCD91FDB}" type="presOf" srcId="{229DE4CE-C711-4394-B3D9-7C219CA4A0F9}" destId="{5D69DC93-8B70-AE46-954E-05393A6F4CA7}" srcOrd="1" destOrd="0" presId="urn:microsoft.com/office/officeart/2005/8/layout/vProcess5"/>
    <dgm:cxn modelId="{047CECC6-704E-D740-BCD8-957B29F48EA1}" type="presOf" srcId="{D2993C7C-492B-4354-96F9-57F6BF58C65C}" destId="{4D052689-719E-4042-8341-862EEE1FB257}" srcOrd="0" destOrd="0" presId="urn:microsoft.com/office/officeart/2005/8/layout/vProcess5"/>
    <dgm:cxn modelId="{7CA762E1-9856-41BF-8985-E2122CFB948A}" srcId="{903FB6B8-7FA6-403B-A924-B620A547BD4C}" destId="{6E59A3F8-C8B1-4C9F-866F-2D2AB9E0A7F3}" srcOrd="1" destOrd="0" parTransId="{E15C1F41-E9E4-4949-B181-62757463B108}" sibTransId="{7B753AE7-28E0-4D1A-B557-3A5C3B344EEB}"/>
    <dgm:cxn modelId="{F3920C6A-7FAF-DC47-8E58-32B02B090D4E}" type="presParOf" srcId="{2480DF7F-314F-384D-9B92-623BBFFFD50C}" destId="{F8549ABA-0973-B740-9CD4-BCFFC3EBAF7D}" srcOrd="0" destOrd="0" presId="urn:microsoft.com/office/officeart/2005/8/layout/vProcess5"/>
    <dgm:cxn modelId="{47CF4A1B-C3C1-EA42-A73D-491EFE9BB002}" type="presParOf" srcId="{2480DF7F-314F-384D-9B92-623BBFFFD50C}" destId="{C6C1FE92-655E-014F-889A-900A678C1F87}" srcOrd="1" destOrd="0" presId="urn:microsoft.com/office/officeart/2005/8/layout/vProcess5"/>
    <dgm:cxn modelId="{2A76AF41-13AB-8149-8FCB-8EB44DB53687}" type="presParOf" srcId="{2480DF7F-314F-384D-9B92-623BBFFFD50C}" destId="{A861660E-1957-1040-B7B3-C138F653818E}" srcOrd="2" destOrd="0" presId="urn:microsoft.com/office/officeart/2005/8/layout/vProcess5"/>
    <dgm:cxn modelId="{8125740B-3294-8A45-8B73-6A5DDDFA216D}" type="presParOf" srcId="{2480DF7F-314F-384D-9B92-623BBFFFD50C}" destId="{4D052689-719E-4042-8341-862EEE1FB257}" srcOrd="3" destOrd="0" presId="urn:microsoft.com/office/officeart/2005/8/layout/vProcess5"/>
    <dgm:cxn modelId="{EFBEFF7F-0962-794D-8255-2131072D7C93}" type="presParOf" srcId="{2480DF7F-314F-384D-9B92-623BBFFFD50C}" destId="{5D69DC93-8B70-AE46-954E-05393A6F4CA7}" srcOrd="4" destOrd="0" presId="urn:microsoft.com/office/officeart/2005/8/layout/vProcess5"/>
    <dgm:cxn modelId="{B40B945A-A753-DA45-89B4-B7C2A9912A54}" type="presParOf" srcId="{2480DF7F-314F-384D-9B92-623BBFFFD50C}" destId="{84C1517F-F18A-A547-9E8C-F7B24616CF27}"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B09614-372B-4E0D-8917-1D1167A16A81}"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A75DAE57-EFE3-425D-9B32-D4932EEDF278}">
      <dgm:prSet/>
      <dgm:spPr/>
      <dgm:t>
        <a:bodyPr/>
        <a:lstStyle/>
        <a:p>
          <a:r>
            <a:rPr lang="en-US"/>
            <a:t>Less than 1% of people who are not taking medication </a:t>
          </a:r>
        </a:p>
      </dgm:t>
    </dgm:pt>
    <dgm:pt modelId="{A5B2C120-1F10-4799-BD84-8DA62F32D3A9}" type="parTrans" cxnId="{F7F50AC4-EE3B-43A3-BC9A-34800ED8F981}">
      <dgm:prSet/>
      <dgm:spPr/>
      <dgm:t>
        <a:bodyPr/>
        <a:lstStyle/>
        <a:p>
          <a:endParaRPr lang="en-US"/>
        </a:p>
      </dgm:t>
    </dgm:pt>
    <dgm:pt modelId="{E80D185D-EACF-4805-BBD4-4BFB4E1156DE}" type="sibTrans" cxnId="{F7F50AC4-EE3B-43A3-BC9A-34800ED8F981}">
      <dgm:prSet/>
      <dgm:spPr/>
      <dgm:t>
        <a:bodyPr/>
        <a:lstStyle/>
        <a:p>
          <a:endParaRPr lang="en-US"/>
        </a:p>
      </dgm:t>
    </dgm:pt>
    <dgm:pt modelId="{C1780EE2-50E8-425D-BB28-479B08CF2A74}">
      <dgm:prSet/>
      <dgm:spPr/>
      <dgm:t>
        <a:bodyPr/>
        <a:lstStyle/>
        <a:p>
          <a:r>
            <a:rPr lang="en-US" dirty="0"/>
            <a:t>21% of hospitalized patients </a:t>
          </a:r>
        </a:p>
      </dgm:t>
    </dgm:pt>
    <dgm:pt modelId="{FB428999-52E9-4A82-9441-A46336D5F6E4}" type="parTrans" cxnId="{E4368299-4D63-4A16-9053-F69B7B96ABC3}">
      <dgm:prSet/>
      <dgm:spPr/>
      <dgm:t>
        <a:bodyPr/>
        <a:lstStyle/>
        <a:p>
          <a:endParaRPr lang="en-US"/>
        </a:p>
      </dgm:t>
    </dgm:pt>
    <dgm:pt modelId="{A57684E6-DC28-4F78-A463-48C9FFAD3F24}" type="sibTrans" cxnId="{E4368299-4D63-4A16-9053-F69B7B96ABC3}">
      <dgm:prSet/>
      <dgm:spPr/>
      <dgm:t>
        <a:bodyPr/>
        <a:lstStyle/>
        <a:p>
          <a:endParaRPr lang="en-US"/>
        </a:p>
      </dgm:t>
    </dgm:pt>
    <dgm:pt modelId="{86EC042A-A320-4F77-960E-06B84D3CB3CA}">
      <dgm:prSet/>
      <dgm:spPr/>
      <dgm:t>
        <a:bodyPr/>
        <a:lstStyle/>
        <a:p>
          <a:r>
            <a:rPr lang="en-US" dirty="0"/>
            <a:t>5% of elderly</a:t>
          </a:r>
        </a:p>
      </dgm:t>
    </dgm:pt>
    <dgm:pt modelId="{027D7A61-A0C4-4ADE-8699-01F9B1FC8417}" type="parTrans" cxnId="{1835D42E-8F6B-496A-831E-C99AF8981F91}">
      <dgm:prSet/>
      <dgm:spPr/>
      <dgm:t>
        <a:bodyPr/>
        <a:lstStyle/>
        <a:p>
          <a:endParaRPr lang="en-US"/>
        </a:p>
      </dgm:t>
    </dgm:pt>
    <dgm:pt modelId="{C77BF344-7804-4164-A357-C88959F4F3D1}" type="sibTrans" cxnId="{1835D42E-8F6B-496A-831E-C99AF8981F91}">
      <dgm:prSet/>
      <dgm:spPr/>
      <dgm:t>
        <a:bodyPr/>
        <a:lstStyle/>
        <a:p>
          <a:endParaRPr lang="en-US"/>
        </a:p>
      </dgm:t>
    </dgm:pt>
    <dgm:pt modelId="{F0409E90-D77C-48D0-BD49-DB74CB183AA2}">
      <dgm:prSet/>
      <dgm:spPr/>
      <dgm:t>
        <a:bodyPr/>
        <a:lstStyle/>
        <a:p>
          <a:r>
            <a:rPr lang="en-US" dirty="0"/>
            <a:t>20-50% of patients taking non-sparing diuretics  </a:t>
          </a:r>
        </a:p>
      </dgm:t>
    </dgm:pt>
    <dgm:pt modelId="{BBFE2EB3-7117-46F9-90D3-D81095F74318}" type="parTrans" cxnId="{71802ED4-F588-4FB6-B235-427F6EB6C960}">
      <dgm:prSet/>
      <dgm:spPr/>
      <dgm:t>
        <a:bodyPr/>
        <a:lstStyle/>
        <a:p>
          <a:endParaRPr lang="en-US"/>
        </a:p>
      </dgm:t>
    </dgm:pt>
    <dgm:pt modelId="{EEF0D763-A7EC-4744-9070-77852501C3CA}" type="sibTrans" cxnId="{71802ED4-F588-4FB6-B235-427F6EB6C960}">
      <dgm:prSet/>
      <dgm:spPr/>
      <dgm:t>
        <a:bodyPr/>
        <a:lstStyle/>
        <a:p>
          <a:endParaRPr lang="en-US"/>
        </a:p>
      </dgm:t>
    </dgm:pt>
    <dgm:pt modelId="{54FA4E30-57B0-0141-B579-AADB5B606985}" type="pres">
      <dgm:prSet presAssocID="{25B09614-372B-4E0D-8917-1D1167A16A81}" presName="outerComposite" presStyleCnt="0">
        <dgm:presLayoutVars>
          <dgm:chMax val="5"/>
          <dgm:dir/>
          <dgm:resizeHandles val="exact"/>
        </dgm:presLayoutVars>
      </dgm:prSet>
      <dgm:spPr/>
    </dgm:pt>
    <dgm:pt modelId="{6B793402-75F9-0E49-87AA-777D22D584E1}" type="pres">
      <dgm:prSet presAssocID="{25B09614-372B-4E0D-8917-1D1167A16A81}" presName="dummyMaxCanvas" presStyleCnt="0">
        <dgm:presLayoutVars/>
      </dgm:prSet>
      <dgm:spPr/>
    </dgm:pt>
    <dgm:pt modelId="{B6D670CB-29A8-B54C-AEC2-0E6E58626CFE}" type="pres">
      <dgm:prSet presAssocID="{25B09614-372B-4E0D-8917-1D1167A16A81}" presName="FourNodes_1" presStyleLbl="node1" presStyleIdx="0" presStyleCnt="4">
        <dgm:presLayoutVars>
          <dgm:bulletEnabled val="1"/>
        </dgm:presLayoutVars>
      </dgm:prSet>
      <dgm:spPr/>
    </dgm:pt>
    <dgm:pt modelId="{2753C858-946C-FB4F-9129-CFD6B030FE62}" type="pres">
      <dgm:prSet presAssocID="{25B09614-372B-4E0D-8917-1D1167A16A81}" presName="FourNodes_2" presStyleLbl="node1" presStyleIdx="1" presStyleCnt="4">
        <dgm:presLayoutVars>
          <dgm:bulletEnabled val="1"/>
        </dgm:presLayoutVars>
      </dgm:prSet>
      <dgm:spPr/>
    </dgm:pt>
    <dgm:pt modelId="{2F8E0F6F-3B5B-6F4D-8326-A87ABFADD947}" type="pres">
      <dgm:prSet presAssocID="{25B09614-372B-4E0D-8917-1D1167A16A81}" presName="FourNodes_3" presStyleLbl="node1" presStyleIdx="2" presStyleCnt="4">
        <dgm:presLayoutVars>
          <dgm:bulletEnabled val="1"/>
        </dgm:presLayoutVars>
      </dgm:prSet>
      <dgm:spPr/>
    </dgm:pt>
    <dgm:pt modelId="{7E756A31-EE89-6743-B53C-C398D7386601}" type="pres">
      <dgm:prSet presAssocID="{25B09614-372B-4E0D-8917-1D1167A16A81}" presName="FourNodes_4" presStyleLbl="node1" presStyleIdx="3" presStyleCnt="4">
        <dgm:presLayoutVars>
          <dgm:bulletEnabled val="1"/>
        </dgm:presLayoutVars>
      </dgm:prSet>
      <dgm:spPr/>
    </dgm:pt>
    <dgm:pt modelId="{AC041283-FD62-A94D-9B9C-98860679A6A5}" type="pres">
      <dgm:prSet presAssocID="{25B09614-372B-4E0D-8917-1D1167A16A81}" presName="FourConn_1-2" presStyleLbl="fgAccFollowNode1" presStyleIdx="0" presStyleCnt="3">
        <dgm:presLayoutVars>
          <dgm:bulletEnabled val="1"/>
        </dgm:presLayoutVars>
      </dgm:prSet>
      <dgm:spPr/>
    </dgm:pt>
    <dgm:pt modelId="{309E986A-5A73-E940-8506-BB10DD91FD26}" type="pres">
      <dgm:prSet presAssocID="{25B09614-372B-4E0D-8917-1D1167A16A81}" presName="FourConn_2-3" presStyleLbl="fgAccFollowNode1" presStyleIdx="1" presStyleCnt="3">
        <dgm:presLayoutVars>
          <dgm:bulletEnabled val="1"/>
        </dgm:presLayoutVars>
      </dgm:prSet>
      <dgm:spPr/>
    </dgm:pt>
    <dgm:pt modelId="{D1A4B6BA-93C7-C041-9FC5-65F2703EF455}" type="pres">
      <dgm:prSet presAssocID="{25B09614-372B-4E0D-8917-1D1167A16A81}" presName="FourConn_3-4" presStyleLbl="fgAccFollowNode1" presStyleIdx="2" presStyleCnt="3">
        <dgm:presLayoutVars>
          <dgm:bulletEnabled val="1"/>
        </dgm:presLayoutVars>
      </dgm:prSet>
      <dgm:spPr/>
    </dgm:pt>
    <dgm:pt modelId="{B8EF4F72-BEE4-C049-A56C-D0877A71FB5D}" type="pres">
      <dgm:prSet presAssocID="{25B09614-372B-4E0D-8917-1D1167A16A81}" presName="FourNodes_1_text" presStyleLbl="node1" presStyleIdx="3" presStyleCnt="4">
        <dgm:presLayoutVars>
          <dgm:bulletEnabled val="1"/>
        </dgm:presLayoutVars>
      </dgm:prSet>
      <dgm:spPr/>
    </dgm:pt>
    <dgm:pt modelId="{211F95F9-6A15-3848-85FC-1B9D67F196D6}" type="pres">
      <dgm:prSet presAssocID="{25B09614-372B-4E0D-8917-1D1167A16A81}" presName="FourNodes_2_text" presStyleLbl="node1" presStyleIdx="3" presStyleCnt="4">
        <dgm:presLayoutVars>
          <dgm:bulletEnabled val="1"/>
        </dgm:presLayoutVars>
      </dgm:prSet>
      <dgm:spPr/>
    </dgm:pt>
    <dgm:pt modelId="{5A48E89F-234C-6B4C-8D56-E6149480411E}" type="pres">
      <dgm:prSet presAssocID="{25B09614-372B-4E0D-8917-1D1167A16A81}" presName="FourNodes_3_text" presStyleLbl="node1" presStyleIdx="3" presStyleCnt="4">
        <dgm:presLayoutVars>
          <dgm:bulletEnabled val="1"/>
        </dgm:presLayoutVars>
      </dgm:prSet>
      <dgm:spPr/>
    </dgm:pt>
    <dgm:pt modelId="{B0E83F74-9AD7-CF46-A9C9-94D48EA367A5}" type="pres">
      <dgm:prSet presAssocID="{25B09614-372B-4E0D-8917-1D1167A16A81}" presName="FourNodes_4_text" presStyleLbl="node1" presStyleIdx="3" presStyleCnt="4">
        <dgm:presLayoutVars>
          <dgm:bulletEnabled val="1"/>
        </dgm:presLayoutVars>
      </dgm:prSet>
      <dgm:spPr/>
    </dgm:pt>
  </dgm:ptLst>
  <dgm:cxnLst>
    <dgm:cxn modelId="{1EDD1D0C-9DBE-2446-A44A-5A436A59A5DA}" type="presOf" srcId="{C1780EE2-50E8-425D-BB28-479B08CF2A74}" destId="{211F95F9-6A15-3848-85FC-1B9D67F196D6}" srcOrd="1" destOrd="0" presId="urn:microsoft.com/office/officeart/2005/8/layout/vProcess5"/>
    <dgm:cxn modelId="{EE7E672C-6A8A-9844-91ED-64CCCE187675}" type="presOf" srcId="{A75DAE57-EFE3-425D-9B32-D4932EEDF278}" destId="{7E756A31-EE89-6743-B53C-C398D7386601}" srcOrd="0" destOrd="0" presId="urn:microsoft.com/office/officeart/2005/8/layout/vProcess5"/>
    <dgm:cxn modelId="{1835D42E-8F6B-496A-831E-C99AF8981F91}" srcId="{25B09614-372B-4E0D-8917-1D1167A16A81}" destId="{86EC042A-A320-4F77-960E-06B84D3CB3CA}" srcOrd="2" destOrd="0" parTransId="{027D7A61-A0C4-4ADE-8699-01F9B1FC8417}" sibTransId="{C77BF344-7804-4164-A357-C88959F4F3D1}"/>
    <dgm:cxn modelId="{BB41F84E-622B-2342-845E-0E0BCED4A69A}" type="presOf" srcId="{C1780EE2-50E8-425D-BB28-479B08CF2A74}" destId="{2753C858-946C-FB4F-9129-CFD6B030FE62}" srcOrd="0" destOrd="0" presId="urn:microsoft.com/office/officeart/2005/8/layout/vProcess5"/>
    <dgm:cxn modelId="{8ADAAB5A-C2B5-CD41-910A-472F1EA9AEED}" type="presOf" srcId="{86EC042A-A320-4F77-960E-06B84D3CB3CA}" destId="{5A48E89F-234C-6B4C-8D56-E6149480411E}" srcOrd="1" destOrd="0" presId="urn:microsoft.com/office/officeart/2005/8/layout/vProcess5"/>
    <dgm:cxn modelId="{8F570B66-7AD5-614E-9D42-FDD2E8685BBB}" type="presOf" srcId="{A75DAE57-EFE3-425D-9B32-D4932EEDF278}" destId="{B0E83F74-9AD7-CF46-A9C9-94D48EA367A5}" srcOrd="1" destOrd="0" presId="urn:microsoft.com/office/officeart/2005/8/layout/vProcess5"/>
    <dgm:cxn modelId="{371EC87F-2B98-AC42-9B96-023BC0D57837}" type="presOf" srcId="{25B09614-372B-4E0D-8917-1D1167A16A81}" destId="{54FA4E30-57B0-0141-B579-AADB5B606985}" srcOrd="0" destOrd="0" presId="urn:microsoft.com/office/officeart/2005/8/layout/vProcess5"/>
    <dgm:cxn modelId="{25AFE493-BB84-F648-B71D-78CDB368866A}" type="presOf" srcId="{F0409E90-D77C-48D0-BD49-DB74CB183AA2}" destId="{B8EF4F72-BEE4-C049-A56C-D0877A71FB5D}" srcOrd="1" destOrd="0" presId="urn:microsoft.com/office/officeart/2005/8/layout/vProcess5"/>
    <dgm:cxn modelId="{E4368299-4D63-4A16-9053-F69B7B96ABC3}" srcId="{25B09614-372B-4E0D-8917-1D1167A16A81}" destId="{C1780EE2-50E8-425D-BB28-479B08CF2A74}" srcOrd="1" destOrd="0" parTransId="{FB428999-52E9-4A82-9441-A46336D5F6E4}" sibTransId="{A57684E6-DC28-4F78-A463-48C9FFAD3F24}"/>
    <dgm:cxn modelId="{68C5519B-B897-974F-ADF4-660C7478FE52}" type="presOf" srcId="{EEF0D763-A7EC-4744-9070-77852501C3CA}" destId="{AC041283-FD62-A94D-9B9C-98860679A6A5}" srcOrd="0" destOrd="0" presId="urn:microsoft.com/office/officeart/2005/8/layout/vProcess5"/>
    <dgm:cxn modelId="{D5DB0CA8-9BE7-814D-AD87-DD14609A9901}" type="presOf" srcId="{A57684E6-DC28-4F78-A463-48C9FFAD3F24}" destId="{309E986A-5A73-E940-8506-BB10DD91FD26}" srcOrd="0" destOrd="0" presId="urn:microsoft.com/office/officeart/2005/8/layout/vProcess5"/>
    <dgm:cxn modelId="{F7F50AC4-EE3B-43A3-BC9A-34800ED8F981}" srcId="{25B09614-372B-4E0D-8917-1D1167A16A81}" destId="{A75DAE57-EFE3-425D-9B32-D4932EEDF278}" srcOrd="3" destOrd="0" parTransId="{A5B2C120-1F10-4799-BD84-8DA62F32D3A9}" sibTransId="{E80D185D-EACF-4805-BBD4-4BFB4E1156DE}"/>
    <dgm:cxn modelId="{FF5A54C4-D9D4-A544-B1F1-B03D7BDF15C5}" type="presOf" srcId="{F0409E90-D77C-48D0-BD49-DB74CB183AA2}" destId="{B6D670CB-29A8-B54C-AEC2-0E6E58626CFE}" srcOrd="0" destOrd="0" presId="urn:microsoft.com/office/officeart/2005/8/layout/vProcess5"/>
    <dgm:cxn modelId="{71802ED4-F588-4FB6-B235-427F6EB6C960}" srcId="{25B09614-372B-4E0D-8917-1D1167A16A81}" destId="{F0409E90-D77C-48D0-BD49-DB74CB183AA2}" srcOrd="0" destOrd="0" parTransId="{BBFE2EB3-7117-46F9-90D3-D81095F74318}" sibTransId="{EEF0D763-A7EC-4744-9070-77852501C3CA}"/>
    <dgm:cxn modelId="{F527C9E7-C061-D74D-9430-B457030ACF05}" type="presOf" srcId="{C77BF344-7804-4164-A357-C88959F4F3D1}" destId="{D1A4B6BA-93C7-C041-9FC5-65F2703EF455}" srcOrd="0" destOrd="0" presId="urn:microsoft.com/office/officeart/2005/8/layout/vProcess5"/>
    <dgm:cxn modelId="{7D9F09EA-F11A-5E4C-B80E-B82A65EB2479}" type="presOf" srcId="{86EC042A-A320-4F77-960E-06B84D3CB3CA}" destId="{2F8E0F6F-3B5B-6F4D-8326-A87ABFADD947}" srcOrd="0" destOrd="0" presId="urn:microsoft.com/office/officeart/2005/8/layout/vProcess5"/>
    <dgm:cxn modelId="{FB269EAE-70FC-DF45-9EBA-62951A939A3C}" type="presParOf" srcId="{54FA4E30-57B0-0141-B579-AADB5B606985}" destId="{6B793402-75F9-0E49-87AA-777D22D584E1}" srcOrd="0" destOrd="0" presId="urn:microsoft.com/office/officeart/2005/8/layout/vProcess5"/>
    <dgm:cxn modelId="{F5CE1388-29CE-E346-9EBC-5666FF4A8672}" type="presParOf" srcId="{54FA4E30-57B0-0141-B579-AADB5B606985}" destId="{B6D670CB-29A8-B54C-AEC2-0E6E58626CFE}" srcOrd="1" destOrd="0" presId="urn:microsoft.com/office/officeart/2005/8/layout/vProcess5"/>
    <dgm:cxn modelId="{86C03FE5-D6C5-6C47-BD99-3F3DF8F9DB02}" type="presParOf" srcId="{54FA4E30-57B0-0141-B579-AADB5B606985}" destId="{2753C858-946C-FB4F-9129-CFD6B030FE62}" srcOrd="2" destOrd="0" presId="urn:microsoft.com/office/officeart/2005/8/layout/vProcess5"/>
    <dgm:cxn modelId="{CB0F55B2-5EF3-2E45-AFA2-2C36FD4698C1}" type="presParOf" srcId="{54FA4E30-57B0-0141-B579-AADB5B606985}" destId="{2F8E0F6F-3B5B-6F4D-8326-A87ABFADD947}" srcOrd="3" destOrd="0" presId="urn:microsoft.com/office/officeart/2005/8/layout/vProcess5"/>
    <dgm:cxn modelId="{153FA80B-D861-404A-A096-63F1BFBD63A7}" type="presParOf" srcId="{54FA4E30-57B0-0141-B579-AADB5B606985}" destId="{7E756A31-EE89-6743-B53C-C398D7386601}" srcOrd="4" destOrd="0" presId="urn:microsoft.com/office/officeart/2005/8/layout/vProcess5"/>
    <dgm:cxn modelId="{425B8B2D-B2FA-3445-95A4-5B2FDF11461D}" type="presParOf" srcId="{54FA4E30-57B0-0141-B579-AADB5B606985}" destId="{AC041283-FD62-A94D-9B9C-98860679A6A5}" srcOrd="5" destOrd="0" presId="urn:microsoft.com/office/officeart/2005/8/layout/vProcess5"/>
    <dgm:cxn modelId="{7BF1D86B-73EF-B145-84F2-6F08EFA72B3A}" type="presParOf" srcId="{54FA4E30-57B0-0141-B579-AADB5B606985}" destId="{309E986A-5A73-E940-8506-BB10DD91FD26}" srcOrd="6" destOrd="0" presId="urn:microsoft.com/office/officeart/2005/8/layout/vProcess5"/>
    <dgm:cxn modelId="{EE87D993-3520-F648-AE34-8A320BBAD4F4}" type="presParOf" srcId="{54FA4E30-57B0-0141-B579-AADB5B606985}" destId="{D1A4B6BA-93C7-C041-9FC5-65F2703EF455}" srcOrd="7" destOrd="0" presId="urn:microsoft.com/office/officeart/2005/8/layout/vProcess5"/>
    <dgm:cxn modelId="{C109058C-8494-B046-ABE7-2E5F5EE7FA0F}" type="presParOf" srcId="{54FA4E30-57B0-0141-B579-AADB5B606985}" destId="{B8EF4F72-BEE4-C049-A56C-D0877A71FB5D}" srcOrd="8" destOrd="0" presId="urn:microsoft.com/office/officeart/2005/8/layout/vProcess5"/>
    <dgm:cxn modelId="{7239A029-D4DA-2C46-8B0C-2CD194B4C22C}" type="presParOf" srcId="{54FA4E30-57B0-0141-B579-AADB5B606985}" destId="{211F95F9-6A15-3848-85FC-1B9D67F196D6}" srcOrd="9" destOrd="0" presId="urn:microsoft.com/office/officeart/2005/8/layout/vProcess5"/>
    <dgm:cxn modelId="{741E02F4-E224-964A-ADDA-7FFCD848AC6C}" type="presParOf" srcId="{54FA4E30-57B0-0141-B579-AADB5B606985}" destId="{5A48E89F-234C-6B4C-8D56-E6149480411E}" srcOrd="10" destOrd="0" presId="urn:microsoft.com/office/officeart/2005/8/layout/vProcess5"/>
    <dgm:cxn modelId="{77E5C8CC-81B2-D548-9A1D-F7D033A0F0CB}" type="presParOf" srcId="{54FA4E30-57B0-0141-B579-AADB5B606985}" destId="{B0E83F74-9AD7-CF46-A9C9-94D48EA367A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C81559-F09D-4099-B1BE-307D13031D3F}"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7B8540F9-9EC4-4190-A4AD-05FABC8FE3A2}">
      <dgm:prSet/>
      <dgm:spPr/>
      <dgm:t>
        <a:bodyPr/>
        <a:lstStyle/>
        <a:p>
          <a:r>
            <a:rPr lang="en-US"/>
            <a:t>Alterations in Na-K-ATPase transport </a:t>
          </a:r>
        </a:p>
      </dgm:t>
    </dgm:pt>
    <dgm:pt modelId="{AAF00AC5-8661-4851-B66A-D2C68E50C5B3}" type="parTrans" cxnId="{24478672-E298-406B-BA40-5494581A164D}">
      <dgm:prSet/>
      <dgm:spPr/>
      <dgm:t>
        <a:bodyPr/>
        <a:lstStyle/>
        <a:p>
          <a:endParaRPr lang="en-US"/>
        </a:p>
      </dgm:t>
    </dgm:pt>
    <dgm:pt modelId="{4425EAE2-9EC1-4B09-9735-0C103ED5709B}" type="sibTrans" cxnId="{24478672-E298-406B-BA40-5494581A164D}">
      <dgm:prSet/>
      <dgm:spPr/>
      <dgm:t>
        <a:bodyPr/>
        <a:lstStyle/>
        <a:p>
          <a:endParaRPr lang="en-US"/>
        </a:p>
      </dgm:t>
    </dgm:pt>
    <dgm:pt modelId="{524D4D0A-9AA6-48AF-B9BD-6D0481D72297}">
      <dgm:prSet/>
      <dgm:spPr/>
      <dgm:t>
        <a:bodyPr/>
        <a:lstStyle/>
        <a:p>
          <a:r>
            <a:rPr lang="en-US"/>
            <a:t>Loss of total body potassium </a:t>
          </a:r>
        </a:p>
      </dgm:t>
    </dgm:pt>
    <dgm:pt modelId="{48755CA2-A483-44CA-B147-4EC9BB7DD59C}" type="parTrans" cxnId="{48F298A9-32E9-4BF4-AB94-914AF963C9A1}">
      <dgm:prSet/>
      <dgm:spPr/>
      <dgm:t>
        <a:bodyPr/>
        <a:lstStyle/>
        <a:p>
          <a:endParaRPr lang="en-US"/>
        </a:p>
      </dgm:t>
    </dgm:pt>
    <dgm:pt modelId="{3C882CB4-3415-4328-AA49-407C3AD1DE3A}" type="sibTrans" cxnId="{48F298A9-32E9-4BF4-AB94-914AF963C9A1}">
      <dgm:prSet/>
      <dgm:spPr/>
      <dgm:t>
        <a:bodyPr/>
        <a:lstStyle/>
        <a:p>
          <a:endParaRPr lang="en-US"/>
        </a:p>
      </dgm:t>
    </dgm:pt>
    <dgm:pt modelId="{C6964D7C-EE72-4995-80A9-F45A58B635AB}">
      <dgm:prSet/>
      <dgm:spPr/>
      <dgm:t>
        <a:bodyPr/>
        <a:lstStyle/>
        <a:p>
          <a:r>
            <a:rPr lang="en-US"/>
            <a:t>Urinary loss of potassium </a:t>
          </a:r>
        </a:p>
      </dgm:t>
    </dgm:pt>
    <dgm:pt modelId="{1109692A-0889-4F09-98AF-B261D163691A}" type="parTrans" cxnId="{3EF2205E-C48B-477F-AC8D-EFF2E8BFF756}">
      <dgm:prSet/>
      <dgm:spPr/>
      <dgm:t>
        <a:bodyPr/>
        <a:lstStyle/>
        <a:p>
          <a:endParaRPr lang="en-US"/>
        </a:p>
      </dgm:t>
    </dgm:pt>
    <dgm:pt modelId="{05FDDFEF-1EC5-4125-8EFB-342C8ED389EE}" type="sibTrans" cxnId="{3EF2205E-C48B-477F-AC8D-EFF2E8BFF756}">
      <dgm:prSet/>
      <dgm:spPr/>
      <dgm:t>
        <a:bodyPr/>
        <a:lstStyle/>
        <a:p>
          <a:endParaRPr lang="en-US"/>
        </a:p>
      </dgm:t>
    </dgm:pt>
    <dgm:pt modelId="{A9C31CA5-0C63-4463-B62D-C3741A72E6CA}">
      <dgm:prSet/>
      <dgm:spPr/>
      <dgm:t>
        <a:bodyPr/>
        <a:lstStyle/>
        <a:p>
          <a:r>
            <a:rPr lang="en-US"/>
            <a:t>Diuretics </a:t>
          </a:r>
        </a:p>
      </dgm:t>
    </dgm:pt>
    <dgm:pt modelId="{8EF39A3A-E592-4605-89B9-8B2D8D64841D}" type="parTrans" cxnId="{F85AD79F-99E3-4FCD-AFEA-43896BB56644}">
      <dgm:prSet/>
      <dgm:spPr/>
      <dgm:t>
        <a:bodyPr/>
        <a:lstStyle/>
        <a:p>
          <a:endParaRPr lang="en-US"/>
        </a:p>
      </dgm:t>
    </dgm:pt>
    <dgm:pt modelId="{8E7EBEB6-7469-4078-AA78-AF1E7B4E8168}" type="sibTrans" cxnId="{F85AD79F-99E3-4FCD-AFEA-43896BB56644}">
      <dgm:prSet/>
      <dgm:spPr/>
      <dgm:t>
        <a:bodyPr/>
        <a:lstStyle/>
        <a:p>
          <a:endParaRPr lang="en-US"/>
        </a:p>
      </dgm:t>
    </dgm:pt>
    <dgm:pt modelId="{BC17E189-CC45-454C-B629-D627DF3E764F}">
      <dgm:prSet/>
      <dgm:spPr/>
      <dgm:t>
        <a:bodyPr/>
        <a:lstStyle/>
        <a:p>
          <a:r>
            <a:rPr lang="en-US"/>
            <a:t>Insulin administration </a:t>
          </a:r>
        </a:p>
      </dgm:t>
    </dgm:pt>
    <dgm:pt modelId="{90C1C65D-0819-46E1-98BF-113894931412}" type="parTrans" cxnId="{19A88758-1F11-4A34-8FF4-62E1B2785FED}">
      <dgm:prSet/>
      <dgm:spPr/>
      <dgm:t>
        <a:bodyPr/>
        <a:lstStyle/>
        <a:p>
          <a:endParaRPr lang="en-US"/>
        </a:p>
      </dgm:t>
    </dgm:pt>
    <dgm:pt modelId="{F8E1F618-09E3-4314-AB62-282F283F7855}" type="sibTrans" cxnId="{19A88758-1F11-4A34-8FF4-62E1B2785FED}">
      <dgm:prSet/>
      <dgm:spPr/>
      <dgm:t>
        <a:bodyPr/>
        <a:lstStyle/>
        <a:p>
          <a:endParaRPr lang="en-US"/>
        </a:p>
      </dgm:t>
    </dgm:pt>
    <dgm:pt modelId="{3B5B033E-F2EC-432B-860D-24BFFF7C9CA1}">
      <dgm:prSet/>
      <dgm:spPr/>
      <dgm:t>
        <a:bodyPr/>
        <a:lstStyle/>
        <a:p>
          <a:r>
            <a:rPr lang="en-US"/>
            <a:t>Alkalosis </a:t>
          </a:r>
        </a:p>
      </dgm:t>
    </dgm:pt>
    <dgm:pt modelId="{FA011DE8-C568-408F-921A-20CF76C321A0}" type="parTrans" cxnId="{940424F8-0370-460D-8AF0-F109A6F18281}">
      <dgm:prSet/>
      <dgm:spPr/>
      <dgm:t>
        <a:bodyPr/>
        <a:lstStyle/>
        <a:p>
          <a:endParaRPr lang="en-US"/>
        </a:p>
      </dgm:t>
    </dgm:pt>
    <dgm:pt modelId="{E91DA11D-79C8-4CF8-BA40-3C6171F75982}" type="sibTrans" cxnId="{940424F8-0370-460D-8AF0-F109A6F18281}">
      <dgm:prSet/>
      <dgm:spPr/>
      <dgm:t>
        <a:bodyPr/>
        <a:lstStyle/>
        <a:p>
          <a:endParaRPr lang="en-US"/>
        </a:p>
      </dgm:t>
    </dgm:pt>
    <dgm:pt modelId="{4827222C-4607-4BC2-A076-87F82DAF3C30}">
      <dgm:prSet/>
      <dgm:spPr/>
      <dgm:t>
        <a:bodyPr/>
        <a:lstStyle/>
        <a:p>
          <a:r>
            <a:rPr lang="en-US"/>
            <a:t>Reduced intake of potassium </a:t>
          </a:r>
        </a:p>
      </dgm:t>
    </dgm:pt>
    <dgm:pt modelId="{F80A7D48-355A-4DD4-A073-0C4F1403DF37}" type="parTrans" cxnId="{3A936A90-65CA-49DC-9511-E30FFF36A315}">
      <dgm:prSet/>
      <dgm:spPr/>
      <dgm:t>
        <a:bodyPr/>
        <a:lstStyle/>
        <a:p>
          <a:endParaRPr lang="en-US"/>
        </a:p>
      </dgm:t>
    </dgm:pt>
    <dgm:pt modelId="{11C41ED1-4205-4FCF-8BB0-EBA3CA59CC07}" type="sibTrans" cxnId="{3A936A90-65CA-49DC-9511-E30FFF36A315}">
      <dgm:prSet/>
      <dgm:spPr/>
      <dgm:t>
        <a:bodyPr/>
        <a:lstStyle/>
        <a:p>
          <a:endParaRPr lang="en-US"/>
        </a:p>
      </dgm:t>
    </dgm:pt>
    <dgm:pt modelId="{BF684F58-D2BD-974D-B2E7-44C8672C1D91}" type="pres">
      <dgm:prSet presAssocID="{F0C81559-F09D-4099-B1BE-307D13031D3F}" presName="linear" presStyleCnt="0">
        <dgm:presLayoutVars>
          <dgm:dir/>
          <dgm:animLvl val="lvl"/>
          <dgm:resizeHandles val="exact"/>
        </dgm:presLayoutVars>
      </dgm:prSet>
      <dgm:spPr/>
    </dgm:pt>
    <dgm:pt modelId="{8414D040-13A5-0B49-BB0C-DC4A75709B7B}" type="pres">
      <dgm:prSet presAssocID="{7B8540F9-9EC4-4190-A4AD-05FABC8FE3A2}" presName="parentLin" presStyleCnt="0"/>
      <dgm:spPr/>
    </dgm:pt>
    <dgm:pt modelId="{B17CCF0C-AB29-8D44-87C1-34513E811368}" type="pres">
      <dgm:prSet presAssocID="{7B8540F9-9EC4-4190-A4AD-05FABC8FE3A2}" presName="parentLeftMargin" presStyleLbl="node1" presStyleIdx="0" presStyleCnt="2"/>
      <dgm:spPr/>
    </dgm:pt>
    <dgm:pt modelId="{8D167B65-5FF6-BF43-8263-E7C6A151CE87}" type="pres">
      <dgm:prSet presAssocID="{7B8540F9-9EC4-4190-A4AD-05FABC8FE3A2}" presName="parentText" presStyleLbl="node1" presStyleIdx="0" presStyleCnt="2">
        <dgm:presLayoutVars>
          <dgm:chMax val="0"/>
          <dgm:bulletEnabled val="1"/>
        </dgm:presLayoutVars>
      </dgm:prSet>
      <dgm:spPr/>
    </dgm:pt>
    <dgm:pt modelId="{EEB7505D-FF84-154D-92D3-A8D0D66A7C1E}" type="pres">
      <dgm:prSet presAssocID="{7B8540F9-9EC4-4190-A4AD-05FABC8FE3A2}" presName="negativeSpace" presStyleCnt="0"/>
      <dgm:spPr/>
    </dgm:pt>
    <dgm:pt modelId="{2128DF3F-E162-2A49-862C-3E62940FF94C}" type="pres">
      <dgm:prSet presAssocID="{7B8540F9-9EC4-4190-A4AD-05FABC8FE3A2}" presName="childText" presStyleLbl="conFgAcc1" presStyleIdx="0" presStyleCnt="2">
        <dgm:presLayoutVars>
          <dgm:bulletEnabled val="1"/>
        </dgm:presLayoutVars>
      </dgm:prSet>
      <dgm:spPr/>
    </dgm:pt>
    <dgm:pt modelId="{CC45226E-CC51-8944-B572-ED697BDF67B0}" type="pres">
      <dgm:prSet presAssocID="{4425EAE2-9EC1-4B09-9735-0C103ED5709B}" presName="spaceBetweenRectangles" presStyleCnt="0"/>
      <dgm:spPr/>
    </dgm:pt>
    <dgm:pt modelId="{BAF564CB-2E9B-FC4F-A02A-F51476018722}" type="pres">
      <dgm:prSet presAssocID="{4827222C-4607-4BC2-A076-87F82DAF3C30}" presName="parentLin" presStyleCnt="0"/>
      <dgm:spPr/>
    </dgm:pt>
    <dgm:pt modelId="{5BB9B298-14BE-DD42-9CA9-41CAD4ACFC18}" type="pres">
      <dgm:prSet presAssocID="{4827222C-4607-4BC2-A076-87F82DAF3C30}" presName="parentLeftMargin" presStyleLbl="node1" presStyleIdx="0" presStyleCnt="2"/>
      <dgm:spPr/>
    </dgm:pt>
    <dgm:pt modelId="{33D68AAD-049E-3C4F-A2B2-1CB062CCFB11}" type="pres">
      <dgm:prSet presAssocID="{4827222C-4607-4BC2-A076-87F82DAF3C30}" presName="parentText" presStyleLbl="node1" presStyleIdx="1" presStyleCnt="2">
        <dgm:presLayoutVars>
          <dgm:chMax val="0"/>
          <dgm:bulletEnabled val="1"/>
        </dgm:presLayoutVars>
      </dgm:prSet>
      <dgm:spPr/>
    </dgm:pt>
    <dgm:pt modelId="{E86C2C66-4B17-2F4B-9D5E-CB0634E60B0F}" type="pres">
      <dgm:prSet presAssocID="{4827222C-4607-4BC2-A076-87F82DAF3C30}" presName="negativeSpace" presStyleCnt="0"/>
      <dgm:spPr/>
    </dgm:pt>
    <dgm:pt modelId="{F5CDE432-F1E6-E746-8DFB-D53DDCEEF593}" type="pres">
      <dgm:prSet presAssocID="{4827222C-4607-4BC2-A076-87F82DAF3C30}" presName="childText" presStyleLbl="conFgAcc1" presStyleIdx="1" presStyleCnt="2">
        <dgm:presLayoutVars>
          <dgm:bulletEnabled val="1"/>
        </dgm:presLayoutVars>
      </dgm:prSet>
      <dgm:spPr/>
    </dgm:pt>
  </dgm:ptLst>
  <dgm:cxnLst>
    <dgm:cxn modelId="{46D62A12-E8CB-8643-8C0A-1C3129D8A8FF}" type="presOf" srcId="{C6964D7C-EE72-4995-80A9-F45A58B635AB}" destId="{2128DF3F-E162-2A49-862C-3E62940FF94C}" srcOrd="0" destOrd="1" presId="urn:microsoft.com/office/officeart/2005/8/layout/list1"/>
    <dgm:cxn modelId="{4767CF22-DAA0-194F-9EC0-FE6D5D0ABF30}" type="presOf" srcId="{524D4D0A-9AA6-48AF-B9BD-6D0481D72297}" destId="{2128DF3F-E162-2A49-862C-3E62940FF94C}" srcOrd="0" destOrd="0" presId="urn:microsoft.com/office/officeart/2005/8/layout/list1"/>
    <dgm:cxn modelId="{8E406B32-D9C8-554B-B7CE-EC8D2018E511}" type="presOf" srcId="{BC17E189-CC45-454C-B629-D627DF3E764F}" destId="{2128DF3F-E162-2A49-862C-3E62940FF94C}" srcOrd="0" destOrd="3" presId="urn:microsoft.com/office/officeart/2005/8/layout/list1"/>
    <dgm:cxn modelId="{21C4BD43-FD33-EF48-867A-5A170FA417EB}" type="presOf" srcId="{F0C81559-F09D-4099-B1BE-307D13031D3F}" destId="{BF684F58-D2BD-974D-B2E7-44C8672C1D91}" srcOrd="0" destOrd="0" presId="urn:microsoft.com/office/officeart/2005/8/layout/list1"/>
    <dgm:cxn modelId="{19A88758-1F11-4A34-8FF4-62E1B2785FED}" srcId="{7B8540F9-9EC4-4190-A4AD-05FABC8FE3A2}" destId="{BC17E189-CC45-454C-B629-D627DF3E764F}" srcOrd="2" destOrd="0" parTransId="{90C1C65D-0819-46E1-98BF-113894931412}" sibTransId="{F8E1F618-09E3-4314-AB62-282F283F7855}"/>
    <dgm:cxn modelId="{3EF2205E-C48B-477F-AC8D-EFF2E8BFF756}" srcId="{7B8540F9-9EC4-4190-A4AD-05FABC8FE3A2}" destId="{C6964D7C-EE72-4995-80A9-F45A58B635AB}" srcOrd="1" destOrd="0" parTransId="{1109692A-0889-4F09-98AF-B261D163691A}" sibTransId="{05FDDFEF-1EC5-4125-8EFB-342C8ED389EE}"/>
    <dgm:cxn modelId="{A809BC60-41D2-1841-8EB6-401183B5CB16}" type="presOf" srcId="{7B8540F9-9EC4-4190-A4AD-05FABC8FE3A2}" destId="{B17CCF0C-AB29-8D44-87C1-34513E811368}" srcOrd="0" destOrd="0" presId="urn:microsoft.com/office/officeart/2005/8/layout/list1"/>
    <dgm:cxn modelId="{B8B3C760-2750-704E-868D-2003CBA365CE}" type="presOf" srcId="{4827222C-4607-4BC2-A076-87F82DAF3C30}" destId="{5BB9B298-14BE-DD42-9CA9-41CAD4ACFC18}" srcOrd="0" destOrd="0" presId="urn:microsoft.com/office/officeart/2005/8/layout/list1"/>
    <dgm:cxn modelId="{24478672-E298-406B-BA40-5494581A164D}" srcId="{F0C81559-F09D-4099-B1BE-307D13031D3F}" destId="{7B8540F9-9EC4-4190-A4AD-05FABC8FE3A2}" srcOrd="0" destOrd="0" parTransId="{AAF00AC5-8661-4851-B66A-D2C68E50C5B3}" sibTransId="{4425EAE2-9EC1-4B09-9735-0C103ED5709B}"/>
    <dgm:cxn modelId="{3A936A90-65CA-49DC-9511-E30FFF36A315}" srcId="{F0C81559-F09D-4099-B1BE-307D13031D3F}" destId="{4827222C-4607-4BC2-A076-87F82DAF3C30}" srcOrd="1" destOrd="0" parTransId="{F80A7D48-355A-4DD4-A073-0C4F1403DF37}" sibTransId="{11C41ED1-4205-4FCF-8BB0-EBA3CA59CC07}"/>
    <dgm:cxn modelId="{B162A29B-2F8D-3E40-8635-68E9056FC1B5}" type="presOf" srcId="{3B5B033E-F2EC-432B-860D-24BFFF7C9CA1}" destId="{2128DF3F-E162-2A49-862C-3E62940FF94C}" srcOrd="0" destOrd="4" presId="urn:microsoft.com/office/officeart/2005/8/layout/list1"/>
    <dgm:cxn modelId="{F85AD79F-99E3-4FCD-AFEA-43896BB56644}" srcId="{C6964D7C-EE72-4995-80A9-F45A58B635AB}" destId="{A9C31CA5-0C63-4463-B62D-C3741A72E6CA}" srcOrd="0" destOrd="0" parTransId="{8EF39A3A-E592-4605-89B9-8B2D8D64841D}" sibTransId="{8E7EBEB6-7469-4078-AA78-AF1E7B4E8168}"/>
    <dgm:cxn modelId="{16E297A8-1904-964A-A29E-301D0D14EC6A}" type="presOf" srcId="{A9C31CA5-0C63-4463-B62D-C3741A72E6CA}" destId="{2128DF3F-E162-2A49-862C-3E62940FF94C}" srcOrd="0" destOrd="2" presId="urn:microsoft.com/office/officeart/2005/8/layout/list1"/>
    <dgm:cxn modelId="{48F298A9-32E9-4BF4-AB94-914AF963C9A1}" srcId="{7B8540F9-9EC4-4190-A4AD-05FABC8FE3A2}" destId="{524D4D0A-9AA6-48AF-B9BD-6D0481D72297}" srcOrd="0" destOrd="0" parTransId="{48755CA2-A483-44CA-B147-4EC9BB7DD59C}" sibTransId="{3C882CB4-3415-4328-AA49-407C3AD1DE3A}"/>
    <dgm:cxn modelId="{71FCBEE7-0963-F74E-B09F-21459F8A6196}" type="presOf" srcId="{4827222C-4607-4BC2-A076-87F82DAF3C30}" destId="{33D68AAD-049E-3C4F-A2B2-1CB062CCFB11}" srcOrd="1" destOrd="0" presId="urn:microsoft.com/office/officeart/2005/8/layout/list1"/>
    <dgm:cxn modelId="{31E12EEC-6340-3644-ACE3-619827A46565}" type="presOf" srcId="{7B8540F9-9EC4-4190-A4AD-05FABC8FE3A2}" destId="{8D167B65-5FF6-BF43-8263-E7C6A151CE87}" srcOrd="1" destOrd="0" presId="urn:microsoft.com/office/officeart/2005/8/layout/list1"/>
    <dgm:cxn modelId="{940424F8-0370-460D-8AF0-F109A6F18281}" srcId="{7B8540F9-9EC4-4190-A4AD-05FABC8FE3A2}" destId="{3B5B033E-F2EC-432B-860D-24BFFF7C9CA1}" srcOrd="3" destOrd="0" parTransId="{FA011DE8-C568-408F-921A-20CF76C321A0}" sibTransId="{E91DA11D-79C8-4CF8-BA40-3C6171F75982}"/>
    <dgm:cxn modelId="{63CBF5EF-DC5F-9246-A779-B51C9C6EEBBE}" type="presParOf" srcId="{BF684F58-D2BD-974D-B2E7-44C8672C1D91}" destId="{8414D040-13A5-0B49-BB0C-DC4A75709B7B}" srcOrd="0" destOrd="0" presId="urn:microsoft.com/office/officeart/2005/8/layout/list1"/>
    <dgm:cxn modelId="{3C24254B-8818-5544-BBF8-3680E7331A1C}" type="presParOf" srcId="{8414D040-13A5-0B49-BB0C-DC4A75709B7B}" destId="{B17CCF0C-AB29-8D44-87C1-34513E811368}" srcOrd="0" destOrd="0" presId="urn:microsoft.com/office/officeart/2005/8/layout/list1"/>
    <dgm:cxn modelId="{1F02F922-8181-B048-8E64-F3E0376135B0}" type="presParOf" srcId="{8414D040-13A5-0B49-BB0C-DC4A75709B7B}" destId="{8D167B65-5FF6-BF43-8263-E7C6A151CE87}" srcOrd="1" destOrd="0" presId="urn:microsoft.com/office/officeart/2005/8/layout/list1"/>
    <dgm:cxn modelId="{01098D00-C1DF-A645-8D0B-4D467AF1EAC1}" type="presParOf" srcId="{BF684F58-D2BD-974D-B2E7-44C8672C1D91}" destId="{EEB7505D-FF84-154D-92D3-A8D0D66A7C1E}" srcOrd="1" destOrd="0" presId="urn:microsoft.com/office/officeart/2005/8/layout/list1"/>
    <dgm:cxn modelId="{FCD30F43-8057-134B-8AFD-F00DACE3F44C}" type="presParOf" srcId="{BF684F58-D2BD-974D-B2E7-44C8672C1D91}" destId="{2128DF3F-E162-2A49-862C-3E62940FF94C}" srcOrd="2" destOrd="0" presId="urn:microsoft.com/office/officeart/2005/8/layout/list1"/>
    <dgm:cxn modelId="{7E2FD45C-672C-D34A-8CC1-F0E4C06ECD7C}" type="presParOf" srcId="{BF684F58-D2BD-974D-B2E7-44C8672C1D91}" destId="{CC45226E-CC51-8944-B572-ED697BDF67B0}" srcOrd="3" destOrd="0" presId="urn:microsoft.com/office/officeart/2005/8/layout/list1"/>
    <dgm:cxn modelId="{C82FB02C-AE26-CB49-AD94-07E882AC1AF5}" type="presParOf" srcId="{BF684F58-D2BD-974D-B2E7-44C8672C1D91}" destId="{BAF564CB-2E9B-FC4F-A02A-F51476018722}" srcOrd="4" destOrd="0" presId="urn:microsoft.com/office/officeart/2005/8/layout/list1"/>
    <dgm:cxn modelId="{DA653EE3-4706-B349-9612-AE59D90E765E}" type="presParOf" srcId="{BAF564CB-2E9B-FC4F-A02A-F51476018722}" destId="{5BB9B298-14BE-DD42-9CA9-41CAD4ACFC18}" srcOrd="0" destOrd="0" presId="urn:microsoft.com/office/officeart/2005/8/layout/list1"/>
    <dgm:cxn modelId="{6305C4E1-0BD5-3945-8C20-B30391F3DE88}" type="presParOf" srcId="{BAF564CB-2E9B-FC4F-A02A-F51476018722}" destId="{33D68AAD-049E-3C4F-A2B2-1CB062CCFB11}" srcOrd="1" destOrd="0" presId="urn:microsoft.com/office/officeart/2005/8/layout/list1"/>
    <dgm:cxn modelId="{1CB67260-DE1F-FF49-8BD5-F47D6B4DBF62}" type="presParOf" srcId="{BF684F58-D2BD-974D-B2E7-44C8672C1D91}" destId="{E86C2C66-4B17-2F4B-9D5E-CB0634E60B0F}" srcOrd="5" destOrd="0" presId="urn:microsoft.com/office/officeart/2005/8/layout/list1"/>
    <dgm:cxn modelId="{48D72159-E304-9B4E-9841-6C3A663E881D}" type="presParOf" srcId="{BF684F58-D2BD-974D-B2E7-44C8672C1D91}" destId="{F5CDE432-F1E6-E746-8DFB-D53DDCEEF593}"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8A8666-2A63-408C-8E8A-DA8C3A1E66E3}" type="doc">
      <dgm:prSet loTypeId="urn:microsoft.com/office/officeart/2005/8/layout/hierarchy1" loCatId="hierarchy" qsTypeId="urn:microsoft.com/office/officeart/2005/8/quickstyle/simple4" qsCatId="simple" csTypeId="urn:microsoft.com/office/officeart/2005/8/colors/colorful1" csCatId="colorful" phldr="1"/>
      <dgm:spPr/>
      <dgm:t>
        <a:bodyPr/>
        <a:lstStyle/>
        <a:p>
          <a:endParaRPr lang="en-US"/>
        </a:p>
      </dgm:t>
    </dgm:pt>
    <dgm:pt modelId="{7C18BD8B-820F-4B53-B846-613D1F4610F9}">
      <dgm:prSet/>
      <dgm:spPr/>
      <dgm:t>
        <a:bodyPr/>
        <a:lstStyle/>
        <a:p>
          <a:r>
            <a:rPr lang="en-US"/>
            <a:t>Reduce </a:t>
          </a:r>
        </a:p>
      </dgm:t>
    </dgm:pt>
    <dgm:pt modelId="{8E0B1B11-14F3-47DB-955C-F3FD346E225C}" type="parTrans" cxnId="{B839D5DD-0077-492F-AC38-715D4DF62CD7}">
      <dgm:prSet/>
      <dgm:spPr/>
      <dgm:t>
        <a:bodyPr/>
        <a:lstStyle/>
        <a:p>
          <a:endParaRPr lang="en-US"/>
        </a:p>
      </dgm:t>
    </dgm:pt>
    <dgm:pt modelId="{151E15E0-2CF7-4C74-8325-7FF257548E41}" type="sibTrans" cxnId="{B839D5DD-0077-492F-AC38-715D4DF62CD7}">
      <dgm:prSet/>
      <dgm:spPr/>
      <dgm:t>
        <a:bodyPr/>
        <a:lstStyle/>
        <a:p>
          <a:endParaRPr lang="en-US"/>
        </a:p>
      </dgm:t>
    </dgm:pt>
    <dgm:pt modelId="{32E68D86-9521-4AE8-9849-4E9145801B7E}">
      <dgm:prSet/>
      <dgm:spPr/>
      <dgm:t>
        <a:bodyPr/>
        <a:lstStyle/>
        <a:p>
          <a:r>
            <a:rPr lang="en-US"/>
            <a:t>Replenish </a:t>
          </a:r>
        </a:p>
      </dgm:t>
    </dgm:pt>
    <dgm:pt modelId="{1FE54525-0796-432C-8AB8-C04D3237B450}" type="parTrans" cxnId="{35079C3F-6491-46E4-900A-4BF3FF6EA5F7}">
      <dgm:prSet/>
      <dgm:spPr/>
      <dgm:t>
        <a:bodyPr/>
        <a:lstStyle/>
        <a:p>
          <a:endParaRPr lang="en-US"/>
        </a:p>
      </dgm:t>
    </dgm:pt>
    <dgm:pt modelId="{3C05B52C-FDD1-46AE-8F71-45D97E83A213}" type="sibTrans" cxnId="{35079C3F-6491-46E4-900A-4BF3FF6EA5F7}">
      <dgm:prSet/>
      <dgm:spPr/>
      <dgm:t>
        <a:bodyPr/>
        <a:lstStyle/>
        <a:p>
          <a:endParaRPr lang="en-US"/>
        </a:p>
      </dgm:t>
    </dgm:pt>
    <dgm:pt modelId="{8A607512-8AA6-4C45-B20A-4FF11D207CE2}">
      <dgm:prSet/>
      <dgm:spPr/>
      <dgm:t>
        <a:bodyPr/>
        <a:lstStyle/>
        <a:p>
          <a:r>
            <a:rPr lang="en-US" dirty="0"/>
            <a:t>Evaluate</a:t>
          </a:r>
        </a:p>
      </dgm:t>
    </dgm:pt>
    <dgm:pt modelId="{D9D8F471-78B6-4930-B5E2-A2A8A875E1B8}" type="parTrans" cxnId="{12C7E4D4-507B-4A54-A98D-3631227FF620}">
      <dgm:prSet/>
      <dgm:spPr/>
      <dgm:t>
        <a:bodyPr/>
        <a:lstStyle/>
        <a:p>
          <a:endParaRPr lang="en-US"/>
        </a:p>
      </dgm:t>
    </dgm:pt>
    <dgm:pt modelId="{9B8A8E9A-5833-44BF-9DDD-6FA4A70DB7A8}" type="sibTrans" cxnId="{12C7E4D4-507B-4A54-A98D-3631227FF620}">
      <dgm:prSet/>
      <dgm:spPr/>
      <dgm:t>
        <a:bodyPr/>
        <a:lstStyle/>
        <a:p>
          <a:endParaRPr lang="en-US"/>
        </a:p>
      </dgm:t>
    </dgm:pt>
    <dgm:pt modelId="{43BB0466-D1DE-40DA-B694-B9B673C147DA}">
      <dgm:prSet/>
      <dgm:spPr/>
      <dgm:t>
        <a:bodyPr/>
        <a:lstStyle/>
        <a:p>
          <a:r>
            <a:rPr lang="en-US" dirty="0"/>
            <a:t>Prevent </a:t>
          </a:r>
        </a:p>
      </dgm:t>
    </dgm:pt>
    <dgm:pt modelId="{40356B77-2512-432F-9AB1-A2211289B14E}" type="parTrans" cxnId="{9AF2B534-7111-458F-8C30-7EEDC477DAE5}">
      <dgm:prSet/>
      <dgm:spPr/>
      <dgm:t>
        <a:bodyPr/>
        <a:lstStyle/>
        <a:p>
          <a:endParaRPr lang="en-US"/>
        </a:p>
      </dgm:t>
    </dgm:pt>
    <dgm:pt modelId="{46C39DFF-589F-4C32-9D4B-BE5DADCBA12B}" type="sibTrans" cxnId="{9AF2B534-7111-458F-8C30-7EEDC477DAE5}">
      <dgm:prSet/>
      <dgm:spPr/>
      <dgm:t>
        <a:bodyPr/>
        <a:lstStyle/>
        <a:p>
          <a:endParaRPr lang="en-US"/>
        </a:p>
      </dgm:t>
    </dgm:pt>
    <dgm:pt modelId="{D6A0FDE5-CB35-0046-A563-BAEDF5CD9541}" type="pres">
      <dgm:prSet presAssocID="{318A8666-2A63-408C-8E8A-DA8C3A1E66E3}" presName="hierChild1" presStyleCnt="0">
        <dgm:presLayoutVars>
          <dgm:chPref val="1"/>
          <dgm:dir/>
          <dgm:animOne val="branch"/>
          <dgm:animLvl val="lvl"/>
          <dgm:resizeHandles/>
        </dgm:presLayoutVars>
      </dgm:prSet>
      <dgm:spPr/>
    </dgm:pt>
    <dgm:pt modelId="{2C8F3156-E4E6-FD45-B5AC-EB040310B23C}" type="pres">
      <dgm:prSet presAssocID="{7C18BD8B-820F-4B53-B846-613D1F4610F9}" presName="hierRoot1" presStyleCnt="0"/>
      <dgm:spPr/>
    </dgm:pt>
    <dgm:pt modelId="{FC5451EE-68F8-8546-881A-D6CEB7EF6685}" type="pres">
      <dgm:prSet presAssocID="{7C18BD8B-820F-4B53-B846-613D1F4610F9}" presName="composite" presStyleCnt="0"/>
      <dgm:spPr/>
    </dgm:pt>
    <dgm:pt modelId="{5E696EA0-E81A-3A4E-AA5B-7FE3540457B7}" type="pres">
      <dgm:prSet presAssocID="{7C18BD8B-820F-4B53-B846-613D1F4610F9}" presName="background" presStyleLbl="node0" presStyleIdx="0" presStyleCnt="4"/>
      <dgm:spPr/>
    </dgm:pt>
    <dgm:pt modelId="{73F9087A-409A-1D47-8C22-7FDFC949CF25}" type="pres">
      <dgm:prSet presAssocID="{7C18BD8B-820F-4B53-B846-613D1F4610F9}" presName="text" presStyleLbl="fgAcc0" presStyleIdx="0" presStyleCnt="4">
        <dgm:presLayoutVars>
          <dgm:chPref val="3"/>
        </dgm:presLayoutVars>
      </dgm:prSet>
      <dgm:spPr/>
    </dgm:pt>
    <dgm:pt modelId="{83CDB96D-671C-1F45-976C-ECBDD6350797}" type="pres">
      <dgm:prSet presAssocID="{7C18BD8B-820F-4B53-B846-613D1F4610F9}" presName="hierChild2" presStyleCnt="0"/>
      <dgm:spPr/>
    </dgm:pt>
    <dgm:pt modelId="{C6F90E90-7A71-6C4E-8BBC-CE42737A6674}" type="pres">
      <dgm:prSet presAssocID="{32E68D86-9521-4AE8-9849-4E9145801B7E}" presName="hierRoot1" presStyleCnt="0"/>
      <dgm:spPr/>
    </dgm:pt>
    <dgm:pt modelId="{343D2591-DE81-7143-88E5-51953B2313FC}" type="pres">
      <dgm:prSet presAssocID="{32E68D86-9521-4AE8-9849-4E9145801B7E}" presName="composite" presStyleCnt="0"/>
      <dgm:spPr/>
    </dgm:pt>
    <dgm:pt modelId="{EBC9A697-97CD-9943-8CD7-A8B0E0265952}" type="pres">
      <dgm:prSet presAssocID="{32E68D86-9521-4AE8-9849-4E9145801B7E}" presName="background" presStyleLbl="node0" presStyleIdx="1" presStyleCnt="4"/>
      <dgm:spPr/>
    </dgm:pt>
    <dgm:pt modelId="{9F27C239-91F9-A041-B244-1AB6ACCAF57B}" type="pres">
      <dgm:prSet presAssocID="{32E68D86-9521-4AE8-9849-4E9145801B7E}" presName="text" presStyleLbl="fgAcc0" presStyleIdx="1" presStyleCnt="4">
        <dgm:presLayoutVars>
          <dgm:chPref val="3"/>
        </dgm:presLayoutVars>
      </dgm:prSet>
      <dgm:spPr/>
    </dgm:pt>
    <dgm:pt modelId="{B74488D0-EAB9-8743-91A3-FD00038563F7}" type="pres">
      <dgm:prSet presAssocID="{32E68D86-9521-4AE8-9849-4E9145801B7E}" presName="hierChild2" presStyleCnt="0"/>
      <dgm:spPr/>
    </dgm:pt>
    <dgm:pt modelId="{486DE3F0-FFBD-E64A-8315-1BECF50C3CA6}" type="pres">
      <dgm:prSet presAssocID="{8A607512-8AA6-4C45-B20A-4FF11D207CE2}" presName="hierRoot1" presStyleCnt="0"/>
      <dgm:spPr/>
    </dgm:pt>
    <dgm:pt modelId="{0CB39667-F055-CD43-A95D-80FF593653F1}" type="pres">
      <dgm:prSet presAssocID="{8A607512-8AA6-4C45-B20A-4FF11D207CE2}" presName="composite" presStyleCnt="0"/>
      <dgm:spPr/>
    </dgm:pt>
    <dgm:pt modelId="{31B07F7F-D3D7-FA45-8506-79263CAF4C3A}" type="pres">
      <dgm:prSet presAssocID="{8A607512-8AA6-4C45-B20A-4FF11D207CE2}" presName="background" presStyleLbl="node0" presStyleIdx="2" presStyleCnt="4"/>
      <dgm:spPr/>
    </dgm:pt>
    <dgm:pt modelId="{737C3812-A6ED-2B4A-BDBE-705535B845EF}" type="pres">
      <dgm:prSet presAssocID="{8A607512-8AA6-4C45-B20A-4FF11D207CE2}" presName="text" presStyleLbl="fgAcc0" presStyleIdx="2" presStyleCnt="4">
        <dgm:presLayoutVars>
          <dgm:chPref val="3"/>
        </dgm:presLayoutVars>
      </dgm:prSet>
      <dgm:spPr/>
    </dgm:pt>
    <dgm:pt modelId="{1162FEE3-922D-5249-8052-EB6430C8BD63}" type="pres">
      <dgm:prSet presAssocID="{8A607512-8AA6-4C45-B20A-4FF11D207CE2}" presName="hierChild2" presStyleCnt="0"/>
      <dgm:spPr/>
    </dgm:pt>
    <dgm:pt modelId="{ACD455A7-D855-2A4D-9564-BC4755C20521}" type="pres">
      <dgm:prSet presAssocID="{43BB0466-D1DE-40DA-B694-B9B673C147DA}" presName="hierRoot1" presStyleCnt="0"/>
      <dgm:spPr/>
    </dgm:pt>
    <dgm:pt modelId="{BCC94EA2-1AB2-BF4D-B25E-1432C8F548FB}" type="pres">
      <dgm:prSet presAssocID="{43BB0466-D1DE-40DA-B694-B9B673C147DA}" presName="composite" presStyleCnt="0"/>
      <dgm:spPr/>
    </dgm:pt>
    <dgm:pt modelId="{E228F8DA-D281-654E-B534-5B7FDA1FFDF4}" type="pres">
      <dgm:prSet presAssocID="{43BB0466-D1DE-40DA-B694-B9B673C147DA}" presName="background" presStyleLbl="node0" presStyleIdx="3" presStyleCnt="4"/>
      <dgm:spPr/>
    </dgm:pt>
    <dgm:pt modelId="{368DC526-2053-154D-8051-CB720671B90F}" type="pres">
      <dgm:prSet presAssocID="{43BB0466-D1DE-40DA-B694-B9B673C147DA}" presName="text" presStyleLbl="fgAcc0" presStyleIdx="3" presStyleCnt="4">
        <dgm:presLayoutVars>
          <dgm:chPref val="3"/>
        </dgm:presLayoutVars>
      </dgm:prSet>
      <dgm:spPr/>
    </dgm:pt>
    <dgm:pt modelId="{D5DED352-61DA-284E-85A3-866540973785}" type="pres">
      <dgm:prSet presAssocID="{43BB0466-D1DE-40DA-B694-B9B673C147DA}" presName="hierChild2" presStyleCnt="0"/>
      <dgm:spPr/>
    </dgm:pt>
  </dgm:ptLst>
  <dgm:cxnLst>
    <dgm:cxn modelId="{9AF2B534-7111-458F-8C30-7EEDC477DAE5}" srcId="{318A8666-2A63-408C-8E8A-DA8C3A1E66E3}" destId="{43BB0466-D1DE-40DA-B694-B9B673C147DA}" srcOrd="3" destOrd="0" parTransId="{40356B77-2512-432F-9AB1-A2211289B14E}" sibTransId="{46C39DFF-589F-4C32-9D4B-BE5DADCBA12B}"/>
    <dgm:cxn modelId="{35079C3F-6491-46E4-900A-4BF3FF6EA5F7}" srcId="{318A8666-2A63-408C-8E8A-DA8C3A1E66E3}" destId="{32E68D86-9521-4AE8-9849-4E9145801B7E}" srcOrd="1" destOrd="0" parTransId="{1FE54525-0796-432C-8AB8-C04D3237B450}" sibTransId="{3C05B52C-FDD1-46AE-8F71-45D97E83A213}"/>
    <dgm:cxn modelId="{85457B65-4A9E-D74A-8BF5-FBDF733C1357}" type="presOf" srcId="{32E68D86-9521-4AE8-9849-4E9145801B7E}" destId="{9F27C239-91F9-A041-B244-1AB6ACCAF57B}" srcOrd="0" destOrd="0" presId="urn:microsoft.com/office/officeart/2005/8/layout/hierarchy1"/>
    <dgm:cxn modelId="{E415777B-EFD2-E443-886A-C27ECE6AD22B}" type="presOf" srcId="{43BB0466-D1DE-40DA-B694-B9B673C147DA}" destId="{368DC526-2053-154D-8051-CB720671B90F}" srcOrd="0" destOrd="0" presId="urn:microsoft.com/office/officeart/2005/8/layout/hierarchy1"/>
    <dgm:cxn modelId="{57647296-CF7F-9D4A-A0B7-8AEA90A5FB1F}" type="presOf" srcId="{318A8666-2A63-408C-8E8A-DA8C3A1E66E3}" destId="{D6A0FDE5-CB35-0046-A563-BAEDF5CD9541}" srcOrd="0" destOrd="0" presId="urn:microsoft.com/office/officeart/2005/8/layout/hierarchy1"/>
    <dgm:cxn modelId="{5E32019A-91BB-3449-84FD-DF823AFA6506}" type="presOf" srcId="{8A607512-8AA6-4C45-B20A-4FF11D207CE2}" destId="{737C3812-A6ED-2B4A-BDBE-705535B845EF}" srcOrd="0" destOrd="0" presId="urn:microsoft.com/office/officeart/2005/8/layout/hierarchy1"/>
    <dgm:cxn modelId="{EC3FC8BC-C4CE-144E-BBA5-589AC2132693}" type="presOf" srcId="{7C18BD8B-820F-4B53-B846-613D1F4610F9}" destId="{73F9087A-409A-1D47-8C22-7FDFC949CF25}" srcOrd="0" destOrd="0" presId="urn:microsoft.com/office/officeart/2005/8/layout/hierarchy1"/>
    <dgm:cxn modelId="{12C7E4D4-507B-4A54-A98D-3631227FF620}" srcId="{318A8666-2A63-408C-8E8A-DA8C3A1E66E3}" destId="{8A607512-8AA6-4C45-B20A-4FF11D207CE2}" srcOrd="2" destOrd="0" parTransId="{D9D8F471-78B6-4930-B5E2-A2A8A875E1B8}" sibTransId="{9B8A8E9A-5833-44BF-9DDD-6FA4A70DB7A8}"/>
    <dgm:cxn modelId="{B839D5DD-0077-492F-AC38-715D4DF62CD7}" srcId="{318A8666-2A63-408C-8E8A-DA8C3A1E66E3}" destId="{7C18BD8B-820F-4B53-B846-613D1F4610F9}" srcOrd="0" destOrd="0" parTransId="{8E0B1B11-14F3-47DB-955C-F3FD346E225C}" sibTransId="{151E15E0-2CF7-4C74-8325-7FF257548E41}"/>
    <dgm:cxn modelId="{8A4BD938-A05F-6540-8A52-DB040D8EF19D}" type="presParOf" srcId="{D6A0FDE5-CB35-0046-A563-BAEDF5CD9541}" destId="{2C8F3156-E4E6-FD45-B5AC-EB040310B23C}" srcOrd="0" destOrd="0" presId="urn:microsoft.com/office/officeart/2005/8/layout/hierarchy1"/>
    <dgm:cxn modelId="{24F3AFAB-C5DB-4045-B37A-B2E42AD03B2F}" type="presParOf" srcId="{2C8F3156-E4E6-FD45-B5AC-EB040310B23C}" destId="{FC5451EE-68F8-8546-881A-D6CEB7EF6685}" srcOrd="0" destOrd="0" presId="urn:microsoft.com/office/officeart/2005/8/layout/hierarchy1"/>
    <dgm:cxn modelId="{C7C6627B-6FB1-3B4B-9D02-6C152CC91AF3}" type="presParOf" srcId="{FC5451EE-68F8-8546-881A-D6CEB7EF6685}" destId="{5E696EA0-E81A-3A4E-AA5B-7FE3540457B7}" srcOrd="0" destOrd="0" presId="urn:microsoft.com/office/officeart/2005/8/layout/hierarchy1"/>
    <dgm:cxn modelId="{C53951C5-8D7C-FA48-9A48-185E5EA0F855}" type="presParOf" srcId="{FC5451EE-68F8-8546-881A-D6CEB7EF6685}" destId="{73F9087A-409A-1D47-8C22-7FDFC949CF25}" srcOrd="1" destOrd="0" presId="urn:microsoft.com/office/officeart/2005/8/layout/hierarchy1"/>
    <dgm:cxn modelId="{C566FE66-8EC7-CA4A-A379-4BE9CB567923}" type="presParOf" srcId="{2C8F3156-E4E6-FD45-B5AC-EB040310B23C}" destId="{83CDB96D-671C-1F45-976C-ECBDD6350797}" srcOrd="1" destOrd="0" presId="urn:microsoft.com/office/officeart/2005/8/layout/hierarchy1"/>
    <dgm:cxn modelId="{DEB36AAE-9E71-D842-A172-B17AB78CFA8F}" type="presParOf" srcId="{D6A0FDE5-CB35-0046-A563-BAEDF5CD9541}" destId="{C6F90E90-7A71-6C4E-8BBC-CE42737A6674}" srcOrd="1" destOrd="0" presId="urn:microsoft.com/office/officeart/2005/8/layout/hierarchy1"/>
    <dgm:cxn modelId="{DE7EBB32-2007-3748-91FF-5BBC182C36B6}" type="presParOf" srcId="{C6F90E90-7A71-6C4E-8BBC-CE42737A6674}" destId="{343D2591-DE81-7143-88E5-51953B2313FC}" srcOrd="0" destOrd="0" presId="urn:microsoft.com/office/officeart/2005/8/layout/hierarchy1"/>
    <dgm:cxn modelId="{71402007-E7E7-F045-920A-7871877DA47B}" type="presParOf" srcId="{343D2591-DE81-7143-88E5-51953B2313FC}" destId="{EBC9A697-97CD-9943-8CD7-A8B0E0265952}" srcOrd="0" destOrd="0" presId="urn:microsoft.com/office/officeart/2005/8/layout/hierarchy1"/>
    <dgm:cxn modelId="{3287D94C-E27F-8E45-8244-1DFBD457CAEB}" type="presParOf" srcId="{343D2591-DE81-7143-88E5-51953B2313FC}" destId="{9F27C239-91F9-A041-B244-1AB6ACCAF57B}" srcOrd="1" destOrd="0" presId="urn:microsoft.com/office/officeart/2005/8/layout/hierarchy1"/>
    <dgm:cxn modelId="{A2FCD8BB-7601-5A4A-B9F2-21A1BBB07591}" type="presParOf" srcId="{C6F90E90-7A71-6C4E-8BBC-CE42737A6674}" destId="{B74488D0-EAB9-8743-91A3-FD00038563F7}" srcOrd="1" destOrd="0" presId="urn:microsoft.com/office/officeart/2005/8/layout/hierarchy1"/>
    <dgm:cxn modelId="{FDC672B4-EF31-2B46-8891-A3709E0D8486}" type="presParOf" srcId="{D6A0FDE5-CB35-0046-A563-BAEDF5CD9541}" destId="{486DE3F0-FFBD-E64A-8315-1BECF50C3CA6}" srcOrd="2" destOrd="0" presId="urn:microsoft.com/office/officeart/2005/8/layout/hierarchy1"/>
    <dgm:cxn modelId="{B65F82F7-6EAE-4248-92C4-3CB35599DF5C}" type="presParOf" srcId="{486DE3F0-FFBD-E64A-8315-1BECF50C3CA6}" destId="{0CB39667-F055-CD43-A95D-80FF593653F1}" srcOrd="0" destOrd="0" presId="urn:microsoft.com/office/officeart/2005/8/layout/hierarchy1"/>
    <dgm:cxn modelId="{101DEEFB-1CC0-D743-B2C5-6190B38B262D}" type="presParOf" srcId="{0CB39667-F055-CD43-A95D-80FF593653F1}" destId="{31B07F7F-D3D7-FA45-8506-79263CAF4C3A}" srcOrd="0" destOrd="0" presId="urn:microsoft.com/office/officeart/2005/8/layout/hierarchy1"/>
    <dgm:cxn modelId="{55DFD9A0-FE12-E249-9D4C-A25028CDE38D}" type="presParOf" srcId="{0CB39667-F055-CD43-A95D-80FF593653F1}" destId="{737C3812-A6ED-2B4A-BDBE-705535B845EF}" srcOrd="1" destOrd="0" presId="urn:microsoft.com/office/officeart/2005/8/layout/hierarchy1"/>
    <dgm:cxn modelId="{3F52C912-A529-8B4F-B8B5-AD86445E03D1}" type="presParOf" srcId="{486DE3F0-FFBD-E64A-8315-1BECF50C3CA6}" destId="{1162FEE3-922D-5249-8052-EB6430C8BD63}" srcOrd="1" destOrd="0" presId="urn:microsoft.com/office/officeart/2005/8/layout/hierarchy1"/>
    <dgm:cxn modelId="{30DE8077-6B13-E04B-A2B6-0EFDC1559E4C}" type="presParOf" srcId="{D6A0FDE5-CB35-0046-A563-BAEDF5CD9541}" destId="{ACD455A7-D855-2A4D-9564-BC4755C20521}" srcOrd="3" destOrd="0" presId="urn:microsoft.com/office/officeart/2005/8/layout/hierarchy1"/>
    <dgm:cxn modelId="{F89F1582-A7BE-2140-9FE3-4D0A3AF6A705}" type="presParOf" srcId="{ACD455A7-D855-2A4D-9564-BC4755C20521}" destId="{BCC94EA2-1AB2-BF4D-B25E-1432C8F548FB}" srcOrd="0" destOrd="0" presId="urn:microsoft.com/office/officeart/2005/8/layout/hierarchy1"/>
    <dgm:cxn modelId="{49A525BB-7AA4-684C-842E-7B743356DD44}" type="presParOf" srcId="{BCC94EA2-1AB2-BF4D-B25E-1432C8F548FB}" destId="{E228F8DA-D281-654E-B534-5B7FDA1FFDF4}" srcOrd="0" destOrd="0" presId="urn:microsoft.com/office/officeart/2005/8/layout/hierarchy1"/>
    <dgm:cxn modelId="{1E7082B8-004E-D24A-9AEF-2B4D2CE8AA9B}" type="presParOf" srcId="{BCC94EA2-1AB2-BF4D-B25E-1432C8F548FB}" destId="{368DC526-2053-154D-8051-CB720671B90F}" srcOrd="1" destOrd="0" presId="urn:microsoft.com/office/officeart/2005/8/layout/hierarchy1"/>
    <dgm:cxn modelId="{B5F987D1-4636-504B-870E-4DC57F14158D}" type="presParOf" srcId="{ACD455A7-D855-2A4D-9564-BC4755C20521}" destId="{D5DED352-61DA-284E-85A3-86654097378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BE62C-76BA-443A-BC58-5B660071C139}">
      <dsp:nvSpPr>
        <dsp:cNvPr id="0" name=""/>
        <dsp:cNvSpPr/>
      </dsp:nvSpPr>
      <dsp:spPr>
        <a:xfrm>
          <a:off x="0" y="51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BA2AE-A375-4D1C-8FC2-D1BFFB427C8E}">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C12163-9753-495D-85C1-B32A4C49742C}">
      <dsp:nvSpPr>
        <dsp:cNvPr id="0" name=""/>
        <dsp:cNvSpPr/>
      </dsp:nvSpPr>
      <dsp:spPr>
        <a:xfrm>
          <a:off x="1403815" y="519"/>
          <a:ext cx="3011736"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111250">
            <a:lnSpc>
              <a:spcPct val="90000"/>
            </a:lnSpc>
            <a:spcBef>
              <a:spcPct val="0"/>
            </a:spcBef>
            <a:spcAft>
              <a:spcPct val="35000"/>
            </a:spcAft>
            <a:buNone/>
          </a:pPr>
          <a:r>
            <a:rPr lang="en-US" sz="2500" kern="1200"/>
            <a:t>Major intracellular electrolyte </a:t>
          </a:r>
        </a:p>
      </dsp:txBody>
      <dsp:txXfrm>
        <a:off x="1403815" y="519"/>
        <a:ext cx="3011736" cy="1215424"/>
      </dsp:txXfrm>
    </dsp:sp>
    <dsp:sp modelId="{BF4D27CB-41A8-485C-B814-59A01E2EA21B}">
      <dsp:nvSpPr>
        <dsp:cNvPr id="0" name=""/>
        <dsp:cNvSpPr/>
      </dsp:nvSpPr>
      <dsp:spPr>
        <a:xfrm>
          <a:off x="4415551" y="519"/>
          <a:ext cx="2277196"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90000"/>
            </a:lnSpc>
            <a:spcBef>
              <a:spcPct val="0"/>
            </a:spcBef>
            <a:spcAft>
              <a:spcPct val="35000"/>
            </a:spcAft>
            <a:buNone/>
          </a:pPr>
          <a:r>
            <a:rPr lang="en-US" sz="1800" kern="1200"/>
            <a:t>Pump – K+ - IN</a:t>
          </a:r>
        </a:p>
      </dsp:txBody>
      <dsp:txXfrm>
        <a:off x="4415551" y="519"/>
        <a:ext cx="2277196" cy="1215424"/>
      </dsp:txXfrm>
    </dsp:sp>
    <dsp:sp modelId="{56F614C7-35FA-40DC-AF25-DE404203AF35}">
      <dsp:nvSpPr>
        <dsp:cNvPr id="0" name=""/>
        <dsp:cNvSpPr/>
      </dsp:nvSpPr>
      <dsp:spPr>
        <a:xfrm>
          <a:off x="0" y="151979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AFBF6-F754-41EF-9D50-868DDB2DC523}">
      <dsp:nvSpPr>
        <dsp:cNvPr id="0" name=""/>
        <dsp:cNvSpPr/>
      </dsp:nvSpPr>
      <dsp:spPr>
        <a:xfrm>
          <a:off x="367665" y="1793270"/>
          <a:ext cx="668483" cy="66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96A3B6-F736-4B75-AB2B-D77EFC823E94}">
      <dsp:nvSpPr>
        <dsp:cNvPr id="0" name=""/>
        <dsp:cNvSpPr/>
      </dsp:nvSpPr>
      <dsp:spPr>
        <a:xfrm>
          <a:off x="1403815" y="1519799"/>
          <a:ext cx="3011736"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111250">
            <a:lnSpc>
              <a:spcPct val="90000"/>
            </a:lnSpc>
            <a:spcBef>
              <a:spcPct val="0"/>
            </a:spcBef>
            <a:spcAft>
              <a:spcPct val="35000"/>
            </a:spcAft>
            <a:buNone/>
          </a:pPr>
          <a:r>
            <a:rPr lang="en-US" sz="2500" kern="1200"/>
            <a:t>Normal Range is 3.5 to 5 mEq/L</a:t>
          </a:r>
        </a:p>
      </dsp:txBody>
      <dsp:txXfrm>
        <a:off x="1403815" y="1519799"/>
        <a:ext cx="3011736" cy="1215424"/>
      </dsp:txXfrm>
    </dsp:sp>
    <dsp:sp modelId="{15FD3639-77F9-45DE-9089-D855C497A30D}">
      <dsp:nvSpPr>
        <dsp:cNvPr id="0" name=""/>
        <dsp:cNvSpPr/>
      </dsp:nvSpPr>
      <dsp:spPr>
        <a:xfrm>
          <a:off x="4415551" y="1519799"/>
          <a:ext cx="2277196"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90000"/>
            </a:lnSpc>
            <a:spcBef>
              <a:spcPct val="0"/>
            </a:spcBef>
            <a:spcAft>
              <a:spcPct val="35000"/>
            </a:spcAft>
            <a:buNone/>
          </a:pPr>
          <a:r>
            <a:rPr lang="en-US" sz="1800" kern="1200"/>
            <a:t>Serum potassium less than 3.5 = hypokalemia </a:t>
          </a:r>
        </a:p>
      </dsp:txBody>
      <dsp:txXfrm>
        <a:off x="4415551" y="1519799"/>
        <a:ext cx="2277196" cy="1215424"/>
      </dsp:txXfrm>
    </dsp:sp>
    <dsp:sp modelId="{BBF5E299-B58D-4103-BF77-13049C2FF95F}">
      <dsp:nvSpPr>
        <dsp:cNvPr id="0" name=""/>
        <dsp:cNvSpPr/>
      </dsp:nvSpPr>
      <dsp:spPr>
        <a:xfrm>
          <a:off x="0" y="3039080"/>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C9084B-3391-44C0-BBD2-0191B4808888}">
      <dsp:nvSpPr>
        <dsp:cNvPr id="0" name=""/>
        <dsp:cNvSpPr/>
      </dsp:nvSpPr>
      <dsp:spPr>
        <a:xfrm>
          <a:off x="367665" y="3312550"/>
          <a:ext cx="668483" cy="668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586D4C-B9DA-4478-A387-3E41975E0CB1}">
      <dsp:nvSpPr>
        <dsp:cNvPr id="0" name=""/>
        <dsp:cNvSpPr/>
      </dsp:nvSpPr>
      <dsp:spPr>
        <a:xfrm>
          <a:off x="1403815" y="3039080"/>
          <a:ext cx="3011736"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111250">
            <a:lnSpc>
              <a:spcPct val="90000"/>
            </a:lnSpc>
            <a:spcBef>
              <a:spcPct val="0"/>
            </a:spcBef>
            <a:spcAft>
              <a:spcPct val="35000"/>
            </a:spcAft>
            <a:buNone/>
          </a:pPr>
          <a:r>
            <a:rPr lang="en-US" sz="2500" kern="1200"/>
            <a:t>Essential for muscles </a:t>
          </a:r>
        </a:p>
      </dsp:txBody>
      <dsp:txXfrm>
        <a:off x="1403815" y="3039080"/>
        <a:ext cx="3011736" cy="1215424"/>
      </dsp:txXfrm>
    </dsp:sp>
    <dsp:sp modelId="{086F3494-80F1-4771-9C25-FE665E7D80D5}">
      <dsp:nvSpPr>
        <dsp:cNvPr id="0" name=""/>
        <dsp:cNvSpPr/>
      </dsp:nvSpPr>
      <dsp:spPr>
        <a:xfrm>
          <a:off x="4415551" y="3039080"/>
          <a:ext cx="2277196"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90000"/>
            </a:lnSpc>
            <a:spcBef>
              <a:spcPct val="0"/>
            </a:spcBef>
            <a:spcAft>
              <a:spcPct val="35000"/>
            </a:spcAft>
            <a:buNone/>
          </a:pPr>
          <a:r>
            <a:rPr lang="en-US" sz="1800" kern="1200"/>
            <a:t>Excitability and contraction</a:t>
          </a:r>
        </a:p>
      </dsp:txBody>
      <dsp:txXfrm>
        <a:off x="4415551" y="3039080"/>
        <a:ext cx="2277196" cy="1215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5CA5D-6C59-4943-B311-0BEE253B5AE2}">
      <dsp:nvSpPr>
        <dsp:cNvPr id="0" name=""/>
        <dsp:cNvSpPr/>
      </dsp:nvSpPr>
      <dsp:spPr>
        <a:xfrm>
          <a:off x="624000" y="240855"/>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D98A4-08A8-4D74-AE8F-A65BF8F4F3BD}">
      <dsp:nvSpPr>
        <dsp:cNvPr id="0" name=""/>
        <dsp:cNvSpPr/>
      </dsp:nvSpPr>
      <dsp:spPr>
        <a:xfrm>
          <a:off x="1004250" y="621105"/>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4BFEEF-1E18-489A-9D75-E1A2F38C847F}">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Inadequate Potassium Intake </a:t>
          </a:r>
        </a:p>
      </dsp:txBody>
      <dsp:txXfrm>
        <a:off x="53625" y="2580856"/>
        <a:ext cx="2925000" cy="720000"/>
      </dsp:txXfrm>
    </dsp:sp>
    <dsp:sp modelId="{467B36EF-D773-448C-A172-81A592DF040F}">
      <dsp:nvSpPr>
        <dsp:cNvPr id="0" name=""/>
        <dsp:cNvSpPr/>
      </dsp:nvSpPr>
      <dsp:spPr>
        <a:xfrm>
          <a:off x="4060875" y="240855"/>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A8578-8BA4-4DF4-8311-6B7C6603D880}">
      <dsp:nvSpPr>
        <dsp:cNvPr id="0" name=""/>
        <dsp:cNvSpPr/>
      </dsp:nvSpPr>
      <dsp:spPr>
        <a:xfrm>
          <a:off x="4441125" y="621105"/>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DAFA5-5B87-4993-91C7-A8C719B0C66E}">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Increased Potassium excretion </a:t>
          </a:r>
        </a:p>
      </dsp:txBody>
      <dsp:txXfrm>
        <a:off x="3490500" y="2580856"/>
        <a:ext cx="2925000" cy="720000"/>
      </dsp:txXfrm>
    </dsp:sp>
    <dsp:sp modelId="{CC7E532C-0D82-4474-BD3A-37CAEECF53AB}">
      <dsp:nvSpPr>
        <dsp:cNvPr id="0" name=""/>
        <dsp:cNvSpPr/>
      </dsp:nvSpPr>
      <dsp:spPr>
        <a:xfrm>
          <a:off x="7497750" y="240855"/>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CF54A-C9AB-4C78-AE93-B0E98F6768AF}">
      <dsp:nvSpPr>
        <dsp:cNvPr id="0" name=""/>
        <dsp:cNvSpPr/>
      </dsp:nvSpPr>
      <dsp:spPr>
        <a:xfrm>
          <a:off x="7878000" y="621105"/>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4708A5-0FBC-466D-9D12-5A29133D859F}">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Shift from extracellular to the intracellular space </a:t>
          </a:r>
        </a:p>
      </dsp:txBody>
      <dsp:txXfrm>
        <a:off x="6927375" y="2580856"/>
        <a:ext cx="292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1FE92-655E-014F-889A-900A678C1F87}">
      <dsp:nvSpPr>
        <dsp:cNvPr id="0" name=""/>
        <dsp:cNvSpPr/>
      </dsp:nvSpPr>
      <dsp:spPr>
        <a:xfrm>
          <a:off x="0" y="0"/>
          <a:ext cx="8420100" cy="1414224"/>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nurse is teaching a patient with hypokalemia about foods high in potassium. Which food items does the nurse recommend to this patient? (Select all that apply.)</a:t>
          </a:r>
        </a:p>
      </dsp:txBody>
      <dsp:txXfrm>
        <a:off x="41421" y="41421"/>
        <a:ext cx="6958389" cy="1331382"/>
      </dsp:txXfrm>
    </dsp:sp>
    <dsp:sp modelId="{A861660E-1957-1040-B7B3-C138F653818E}">
      <dsp:nvSpPr>
        <dsp:cNvPr id="0" name=""/>
        <dsp:cNvSpPr/>
      </dsp:nvSpPr>
      <dsp:spPr>
        <a:xfrm>
          <a:off x="1485899" y="1728496"/>
          <a:ext cx="8420100" cy="1414224"/>
        </a:xfrm>
        <a:prstGeom prst="roundRect">
          <a:avLst>
            <a:gd name="adj" fmla="val 10000"/>
          </a:avLst>
        </a:prstGeom>
        <a:gradFill rotWithShape="0">
          <a:gsLst>
            <a:gs pos="0">
              <a:schemeClr val="accent5">
                <a:hueOff val="-1837137"/>
                <a:satOff val="270"/>
                <a:lumOff val="-6471"/>
                <a:alphaOff val="0"/>
                <a:tint val="94000"/>
                <a:satMod val="105000"/>
                <a:lumMod val="102000"/>
              </a:schemeClr>
            </a:gs>
            <a:gs pos="100000">
              <a:schemeClr val="accent5">
                <a:hueOff val="-1837137"/>
                <a:satOff val="270"/>
                <a:lumOff val="-647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br>
            <a:rPr lang="en-US" sz="3200" kern="1200" dirty="0"/>
          </a:br>
          <a:r>
            <a:rPr lang="en-US" sz="3200" kern="1200" dirty="0"/>
            <a:t>B. Cantaloupe </a:t>
          </a:r>
          <a:br>
            <a:rPr lang="en-US" sz="3200" kern="1200" dirty="0"/>
          </a:br>
          <a:r>
            <a:rPr lang="en-US" sz="3200" kern="1200" dirty="0"/>
            <a:t>C. Potatoes </a:t>
          </a:r>
          <a:br>
            <a:rPr lang="en-US" sz="2300" kern="1200" dirty="0"/>
          </a:br>
          <a:endParaRPr lang="en-US" sz="2300" kern="1200" dirty="0"/>
        </a:p>
      </dsp:txBody>
      <dsp:txXfrm>
        <a:off x="1527320" y="1769917"/>
        <a:ext cx="5932112" cy="1331382"/>
      </dsp:txXfrm>
    </dsp:sp>
    <dsp:sp modelId="{4D052689-719E-4042-8341-862EEE1FB257}">
      <dsp:nvSpPr>
        <dsp:cNvPr id="0" name=""/>
        <dsp:cNvSpPr/>
      </dsp:nvSpPr>
      <dsp:spPr>
        <a:xfrm>
          <a:off x="7500854" y="1111737"/>
          <a:ext cx="919245" cy="919245"/>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7684" y="1111737"/>
        <a:ext cx="505585" cy="691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670CB-29A8-B54C-AEC2-0E6E58626CFE}">
      <dsp:nvSpPr>
        <dsp:cNvPr id="0" name=""/>
        <dsp:cNvSpPr/>
      </dsp:nvSpPr>
      <dsp:spPr>
        <a:xfrm>
          <a:off x="0" y="0"/>
          <a:ext cx="7924800" cy="779176"/>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20-50% of patients taking non-sparing diuretics  </a:t>
          </a:r>
        </a:p>
      </dsp:txBody>
      <dsp:txXfrm>
        <a:off x="22821" y="22821"/>
        <a:ext cx="7018167" cy="733534"/>
      </dsp:txXfrm>
    </dsp:sp>
    <dsp:sp modelId="{2753C858-946C-FB4F-9129-CFD6B030FE62}">
      <dsp:nvSpPr>
        <dsp:cNvPr id="0" name=""/>
        <dsp:cNvSpPr/>
      </dsp:nvSpPr>
      <dsp:spPr>
        <a:xfrm>
          <a:off x="663701" y="920845"/>
          <a:ext cx="7924800" cy="779176"/>
        </a:xfrm>
        <a:prstGeom prst="roundRect">
          <a:avLst>
            <a:gd name="adj" fmla="val 10000"/>
          </a:avLst>
        </a:prstGeom>
        <a:gradFill rotWithShape="0">
          <a:gsLst>
            <a:gs pos="0">
              <a:schemeClr val="accent2">
                <a:hueOff val="-279374"/>
                <a:satOff val="-3219"/>
                <a:lumOff val="720"/>
                <a:alphaOff val="0"/>
                <a:tint val="94000"/>
                <a:satMod val="105000"/>
                <a:lumMod val="102000"/>
              </a:schemeClr>
            </a:gs>
            <a:gs pos="100000">
              <a:schemeClr val="accent2">
                <a:hueOff val="-279374"/>
                <a:satOff val="-3219"/>
                <a:lumOff val="72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21% of hospitalized patients </a:t>
          </a:r>
        </a:p>
      </dsp:txBody>
      <dsp:txXfrm>
        <a:off x="686522" y="943666"/>
        <a:ext cx="6708991" cy="733534"/>
      </dsp:txXfrm>
    </dsp:sp>
    <dsp:sp modelId="{2F8E0F6F-3B5B-6F4D-8326-A87ABFADD947}">
      <dsp:nvSpPr>
        <dsp:cNvPr id="0" name=""/>
        <dsp:cNvSpPr/>
      </dsp:nvSpPr>
      <dsp:spPr>
        <a:xfrm>
          <a:off x="1317498" y="1841690"/>
          <a:ext cx="7924800" cy="779176"/>
        </a:xfrm>
        <a:prstGeom prst="roundRect">
          <a:avLst>
            <a:gd name="adj" fmla="val 10000"/>
          </a:avLst>
        </a:prstGeom>
        <a:gradFill rotWithShape="0">
          <a:gsLst>
            <a:gs pos="0">
              <a:schemeClr val="accent2">
                <a:hueOff val="-558749"/>
                <a:satOff val="-6439"/>
                <a:lumOff val="1439"/>
                <a:alphaOff val="0"/>
                <a:tint val="94000"/>
                <a:satMod val="105000"/>
                <a:lumMod val="102000"/>
              </a:schemeClr>
            </a:gs>
            <a:gs pos="100000">
              <a:schemeClr val="accent2">
                <a:hueOff val="-558749"/>
                <a:satOff val="-6439"/>
                <a:lumOff val="1439"/>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5% of elderly</a:t>
          </a:r>
        </a:p>
      </dsp:txBody>
      <dsp:txXfrm>
        <a:off x="1340319" y="1864511"/>
        <a:ext cx="6718897" cy="733534"/>
      </dsp:txXfrm>
    </dsp:sp>
    <dsp:sp modelId="{7E756A31-EE89-6743-B53C-C398D7386601}">
      <dsp:nvSpPr>
        <dsp:cNvPr id="0" name=""/>
        <dsp:cNvSpPr/>
      </dsp:nvSpPr>
      <dsp:spPr>
        <a:xfrm>
          <a:off x="1981200" y="2762535"/>
          <a:ext cx="7924800" cy="779176"/>
        </a:xfrm>
        <a:prstGeom prst="roundRect">
          <a:avLst>
            <a:gd name="adj" fmla="val 10000"/>
          </a:avLst>
        </a:prstGeom>
        <a:gradFill rotWithShape="0">
          <a:gsLst>
            <a:gs pos="0">
              <a:schemeClr val="accent2">
                <a:hueOff val="-838123"/>
                <a:satOff val="-9658"/>
                <a:lumOff val="2159"/>
                <a:alphaOff val="0"/>
                <a:tint val="94000"/>
                <a:satMod val="105000"/>
                <a:lumMod val="102000"/>
              </a:schemeClr>
            </a:gs>
            <a:gs pos="100000">
              <a:schemeClr val="accent2">
                <a:hueOff val="-838123"/>
                <a:satOff val="-9658"/>
                <a:lumOff val="2159"/>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Less than 1% of people who are not taking medication </a:t>
          </a:r>
        </a:p>
      </dsp:txBody>
      <dsp:txXfrm>
        <a:off x="2004021" y="2785356"/>
        <a:ext cx="6708991" cy="733534"/>
      </dsp:txXfrm>
    </dsp:sp>
    <dsp:sp modelId="{AC041283-FD62-A94D-9B9C-98860679A6A5}">
      <dsp:nvSpPr>
        <dsp:cNvPr id="0" name=""/>
        <dsp:cNvSpPr/>
      </dsp:nvSpPr>
      <dsp:spPr>
        <a:xfrm>
          <a:off x="7418335" y="596778"/>
          <a:ext cx="506464" cy="50646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32289" y="596778"/>
        <a:ext cx="278556" cy="381114"/>
      </dsp:txXfrm>
    </dsp:sp>
    <dsp:sp modelId="{309E986A-5A73-E940-8506-BB10DD91FD26}">
      <dsp:nvSpPr>
        <dsp:cNvPr id="0" name=""/>
        <dsp:cNvSpPr/>
      </dsp:nvSpPr>
      <dsp:spPr>
        <a:xfrm>
          <a:off x="8082037" y="1517623"/>
          <a:ext cx="506464" cy="506464"/>
        </a:xfrm>
        <a:prstGeom prst="downArrow">
          <a:avLst>
            <a:gd name="adj1" fmla="val 55000"/>
            <a:gd name="adj2" fmla="val 45000"/>
          </a:avLst>
        </a:prstGeom>
        <a:solidFill>
          <a:schemeClr val="accent2">
            <a:tint val="40000"/>
            <a:alpha val="90000"/>
            <a:hueOff val="-726289"/>
            <a:satOff val="-67"/>
            <a:lumOff val="19"/>
            <a:alphaOff val="0"/>
          </a:schemeClr>
        </a:solidFill>
        <a:ln w="9525" cap="flat" cmpd="sng" algn="ctr">
          <a:solidFill>
            <a:schemeClr val="accent2">
              <a:tint val="40000"/>
              <a:alpha val="90000"/>
              <a:hueOff val="-726289"/>
              <a:satOff val="-67"/>
              <a:lumOff val="1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5991" y="1517623"/>
        <a:ext cx="278556" cy="381114"/>
      </dsp:txXfrm>
    </dsp:sp>
    <dsp:sp modelId="{D1A4B6BA-93C7-C041-9FC5-65F2703EF455}">
      <dsp:nvSpPr>
        <dsp:cNvPr id="0" name=""/>
        <dsp:cNvSpPr/>
      </dsp:nvSpPr>
      <dsp:spPr>
        <a:xfrm>
          <a:off x="8735833" y="2438468"/>
          <a:ext cx="506464" cy="506464"/>
        </a:xfrm>
        <a:prstGeom prst="downArrow">
          <a:avLst>
            <a:gd name="adj1" fmla="val 55000"/>
            <a:gd name="adj2" fmla="val 45000"/>
          </a:avLst>
        </a:prstGeom>
        <a:solidFill>
          <a:schemeClr val="accent2">
            <a:tint val="40000"/>
            <a:alpha val="90000"/>
            <a:hueOff val="-1452578"/>
            <a:satOff val="-133"/>
            <a:lumOff val="39"/>
            <a:alphaOff val="0"/>
          </a:schemeClr>
        </a:solidFill>
        <a:ln w="9525" cap="flat" cmpd="sng" algn="ctr">
          <a:solidFill>
            <a:schemeClr val="accent2">
              <a:tint val="40000"/>
              <a:alpha val="90000"/>
              <a:hueOff val="-1452578"/>
              <a:satOff val="-133"/>
              <a:lumOff val="3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9787" y="2438468"/>
        <a:ext cx="278556" cy="3811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8DF3F-E162-2A49-862C-3E62940FF94C}">
      <dsp:nvSpPr>
        <dsp:cNvPr id="0" name=""/>
        <dsp:cNvSpPr/>
      </dsp:nvSpPr>
      <dsp:spPr>
        <a:xfrm>
          <a:off x="0" y="439786"/>
          <a:ext cx="6692748" cy="25798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2" tIns="541528" rIns="51943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Loss of total body potassium </a:t>
          </a:r>
        </a:p>
        <a:p>
          <a:pPr marL="228600" lvl="1" indent="-228600" algn="l" defTabSz="1155700">
            <a:lnSpc>
              <a:spcPct val="90000"/>
            </a:lnSpc>
            <a:spcBef>
              <a:spcPct val="0"/>
            </a:spcBef>
            <a:spcAft>
              <a:spcPct val="15000"/>
            </a:spcAft>
            <a:buChar char="•"/>
          </a:pPr>
          <a:r>
            <a:rPr lang="en-US" sz="2600" kern="1200"/>
            <a:t>Urinary loss of potassium </a:t>
          </a:r>
        </a:p>
        <a:p>
          <a:pPr marL="457200" lvl="2" indent="-228600" algn="l" defTabSz="1155700">
            <a:lnSpc>
              <a:spcPct val="90000"/>
            </a:lnSpc>
            <a:spcBef>
              <a:spcPct val="0"/>
            </a:spcBef>
            <a:spcAft>
              <a:spcPct val="15000"/>
            </a:spcAft>
            <a:buChar char="•"/>
          </a:pPr>
          <a:r>
            <a:rPr lang="en-US" sz="2600" kern="1200"/>
            <a:t>Diuretics </a:t>
          </a:r>
        </a:p>
        <a:p>
          <a:pPr marL="228600" lvl="1" indent="-228600" algn="l" defTabSz="1155700">
            <a:lnSpc>
              <a:spcPct val="90000"/>
            </a:lnSpc>
            <a:spcBef>
              <a:spcPct val="0"/>
            </a:spcBef>
            <a:spcAft>
              <a:spcPct val="15000"/>
            </a:spcAft>
            <a:buChar char="•"/>
          </a:pPr>
          <a:r>
            <a:rPr lang="en-US" sz="2600" kern="1200"/>
            <a:t>Insulin administration </a:t>
          </a:r>
        </a:p>
        <a:p>
          <a:pPr marL="228600" lvl="1" indent="-228600" algn="l" defTabSz="1155700">
            <a:lnSpc>
              <a:spcPct val="90000"/>
            </a:lnSpc>
            <a:spcBef>
              <a:spcPct val="0"/>
            </a:spcBef>
            <a:spcAft>
              <a:spcPct val="15000"/>
            </a:spcAft>
            <a:buChar char="•"/>
          </a:pPr>
          <a:r>
            <a:rPr lang="en-US" sz="2600" kern="1200"/>
            <a:t>Alkalosis </a:t>
          </a:r>
        </a:p>
      </dsp:txBody>
      <dsp:txXfrm>
        <a:off x="0" y="439786"/>
        <a:ext cx="6692748" cy="2579850"/>
      </dsp:txXfrm>
    </dsp:sp>
    <dsp:sp modelId="{8D167B65-5FF6-BF43-8263-E7C6A151CE87}">
      <dsp:nvSpPr>
        <dsp:cNvPr id="0" name=""/>
        <dsp:cNvSpPr/>
      </dsp:nvSpPr>
      <dsp:spPr>
        <a:xfrm>
          <a:off x="334637" y="56026"/>
          <a:ext cx="4684923" cy="767520"/>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079" tIns="0" rIns="177079" bIns="0" numCol="1" spcCol="1270" anchor="ctr" anchorCtr="0">
          <a:noAutofit/>
        </a:bodyPr>
        <a:lstStyle/>
        <a:p>
          <a:pPr marL="0" lvl="0" indent="0" algn="l" defTabSz="1155700">
            <a:lnSpc>
              <a:spcPct val="90000"/>
            </a:lnSpc>
            <a:spcBef>
              <a:spcPct val="0"/>
            </a:spcBef>
            <a:spcAft>
              <a:spcPct val="35000"/>
            </a:spcAft>
            <a:buNone/>
          </a:pPr>
          <a:r>
            <a:rPr lang="en-US" sz="2600" kern="1200"/>
            <a:t>Alterations in Na-K-ATPase transport </a:t>
          </a:r>
        </a:p>
      </dsp:txBody>
      <dsp:txXfrm>
        <a:off x="372104" y="93493"/>
        <a:ext cx="4609989" cy="692586"/>
      </dsp:txXfrm>
    </dsp:sp>
    <dsp:sp modelId="{F5CDE432-F1E6-E746-8DFB-D53DDCEEF593}">
      <dsp:nvSpPr>
        <dsp:cNvPr id="0" name=""/>
        <dsp:cNvSpPr/>
      </dsp:nvSpPr>
      <dsp:spPr>
        <a:xfrm>
          <a:off x="0" y="3543797"/>
          <a:ext cx="6692748"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D68AAD-049E-3C4F-A2B2-1CB062CCFB11}">
      <dsp:nvSpPr>
        <dsp:cNvPr id="0" name=""/>
        <dsp:cNvSpPr/>
      </dsp:nvSpPr>
      <dsp:spPr>
        <a:xfrm>
          <a:off x="334637" y="3160037"/>
          <a:ext cx="4684923" cy="767520"/>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079" tIns="0" rIns="177079" bIns="0" numCol="1" spcCol="1270" anchor="ctr" anchorCtr="0">
          <a:noAutofit/>
        </a:bodyPr>
        <a:lstStyle/>
        <a:p>
          <a:pPr marL="0" lvl="0" indent="0" algn="l" defTabSz="1155700">
            <a:lnSpc>
              <a:spcPct val="90000"/>
            </a:lnSpc>
            <a:spcBef>
              <a:spcPct val="0"/>
            </a:spcBef>
            <a:spcAft>
              <a:spcPct val="35000"/>
            </a:spcAft>
            <a:buNone/>
          </a:pPr>
          <a:r>
            <a:rPr lang="en-US" sz="2600" kern="1200"/>
            <a:t>Reduced intake of potassium </a:t>
          </a:r>
        </a:p>
      </dsp:txBody>
      <dsp:txXfrm>
        <a:off x="372104" y="3197504"/>
        <a:ext cx="4609989" cy="692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96EA0-E81A-3A4E-AA5B-7FE3540457B7}">
      <dsp:nvSpPr>
        <dsp:cNvPr id="0" name=""/>
        <dsp:cNvSpPr/>
      </dsp:nvSpPr>
      <dsp:spPr>
        <a:xfrm>
          <a:off x="2902"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F9087A-409A-1D47-8C22-7FDFC949CF25}">
      <dsp:nvSpPr>
        <dsp:cNvPr id="0" name=""/>
        <dsp:cNvSpPr/>
      </dsp:nvSpPr>
      <dsp:spPr>
        <a:xfrm>
          <a:off x="233139"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Reduce </a:t>
          </a:r>
        </a:p>
      </dsp:txBody>
      <dsp:txXfrm>
        <a:off x="271678" y="1282424"/>
        <a:ext cx="1995055" cy="1238726"/>
      </dsp:txXfrm>
    </dsp:sp>
    <dsp:sp modelId="{EBC9A697-97CD-9943-8CD7-A8B0E0265952}">
      <dsp:nvSpPr>
        <dsp:cNvPr id="0" name=""/>
        <dsp:cNvSpPr/>
      </dsp:nvSpPr>
      <dsp:spPr>
        <a:xfrm>
          <a:off x="2535510"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F27C239-91F9-A041-B244-1AB6ACCAF57B}">
      <dsp:nvSpPr>
        <dsp:cNvPr id="0" name=""/>
        <dsp:cNvSpPr/>
      </dsp:nvSpPr>
      <dsp:spPr>
        <a:xfrm>
          <a:off x="2765747"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Replenish </a:t>
          </a:r>
        </a:p>
      </dsp:txBody>
      <dsp:txXfrm>
        <a:off x="2804286" y="1282424"/>
        <a:ext cx="1995055" cy="1238726"/>
      </dsp:txXfrm>
    </dsp:sp>
    <dsp:sp modelId="{31B07F7F-D3D7-FA45-8506-79263CAF4C3A}">
      <dsp:nvSpPr>
        <dsp:cNvPr id="0" name=""/>
        <dsp:cNvSpPr/>
      </dsp:nvSpPr>
      <dsp:spPr>
        <a:xfrm>
          <a:off x="5068118"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7C3812-A6ED-2B4A-BDBE-705535B845EF}">
      <dsp:nvSpPr>
        <dsp:cNvPr id="0" name=""/>
        <dsp:cNvSpPr/>
      </dsp:nvSpPr>
      <dsp:spPr>
        <a:xfrm>
          <a:off x="5298355"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Evaluate</a:t>
          </a:r>
        </a:p>
      </dsp:txBody>
      <dsp:txXfrm>
        <a:off x="5336894" y="1282424"/>
        <a:ext cx="1995055" cy="1238726"/>
      </dsp:txXfrm>
    </dsp:sp>
    <dsp:sp modelId="{E228F8DA-D281-654E-B534-5B7FDA1FFDF4}">
      <dsp:nvSpPr>
        <dsp:cNvPr id="0" name=""/>
        <dsp:cNvSpPr/>
      </dsp:nvSpPr>
      <dsp:spPr>
        <a:xfrm>
          <a:off x="7600725"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68DC526-2053-154D-8051-CB720671B90F}">
      <dsp:nvSpPr>
        <dsp:cNvPr id="0" name=""/>
        <dsp:cNvSpPr/>
      </dsp:nvSpPr>
      <dsp:spPr>
        <a:xfrm>
          <a:off x="7830963"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Prevent </a:t>
          </a:r>
        </a:p>
      </dsp:txBody>
      <dsp:txXfrm>
        <a:off x="7869502" y="1282424"/>
        <a:ext cx="1995055" cy="12387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2CCA2-79D5-F040-B1CB-1E9BB3545DCA}" type="datetimeFigureOut">
              <a:rPr lang="en-US" smtClean="0"/>
              <a:t>9/28/20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2BE80-843B-0741-A2D3-AC8B63D342E0}" type="slidenum">
              <a:rPr lang="en-US" smtClean="0"/>
              <a:t>‹#›</a:t>
            </a:fld>
            <a:endParaRPr lang="en-US"/>
          </a:p>
        </p:txBody>
      </p:sp>
    </p:spTree>
    <p:extLst>
      <p:ext uri="{BB962C8B-B14F-4D97-AF65-F5344CB8AC3E}">
        <p14:creationId xmlns:p14="http://schemas.microsoft.com/office/powerpoint/2010/main" val="368298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98% of total body K is intracellularly and it is chiefly in the muscles </a:t>
            </a:r>
          </a:p>
          <a:p>
            <a:pPr marL="171450" indent="-171450">
              <a:buFontTx/>
              <a:buChar char="-"/>
            </a:pPr>
            <a:r>
              <a:rPr lang="en-US" dirty="0"/>
              <a:t>Excreted in (90%) urine and (10%) feces </a:t>
            </a:r>
          </a:p>
          <a:p>
            <a:pPr marL="171450" indent="-171450">
              <a:buFontTx/>
              <a:buChar char="-"/>
            </a:pPr>
            <a:r>
              <a:rPr lang="en-US" dirty="0" err="1"/>
              <a:t>Na+K+ATPase</a:t>
            </a:r>
            <a:r>
              <a:rPr lang="en-US" dirty="0"/>
              <a:t>: almost all </a:t>
            </a:r>
            <a:r>
              <a:rPr lang="en-US" dirty="0" err="1"/>
              <a:t>cless</a:t>
            </a:r>
            <a:r>
              <a:rPr lang="en-US" dirty="0"/>
              <a:t> contain this pump, it is required for maintenance of ICF and ECF through electromechanical </a:t>
            </a:r>
            <a:r>
              <a:rPr lang="en-US" dirty="0" err="1"/>
              <a:t>gradiet</a:t>
            </a:r>
            <a:r>
              <a:rPr lang="en-US" dirty="0"/>
              <a:t> </a:t>
            </a:r>
          </a:p>
          <a:p>
            <a:r>
              <a:rPr lang="en-US" dirty="0"/>
              <a:t>Essential electrolyte for muscles, cardiovascular system (heart is a muscle), central nervous system, respiratory system </a:t>
            </a:r>
          </a:p>
          <a:p>
            <a:endParaRPr lang="en-US" dirty="0"/>
          </a:p>
          <a:p>
            <a:r>
              <a:rPr lang="en-US" sz="1200" b="0" i="0" u="none" strike="noStrike" kern="1200" dirty="0">
                <a:solidFill>
                  <a:schemeClr val="tx1"/>
                </a:solidFill>
                <a:effectLst/>
                <a:latin typeface="+mn-lt"/>
                <a:ea typeface="+mn-ea"/>
                <a:cs typeface="+mn-cs"/>
              </a:rPr>
              <a:t>Hypokalemia is a common clinical problem. Potassium enters the body via oral intake or intravenous infusion, is largely stored in the cells, and then excreted in the urine. Thus, decreased intake, increased translocation into the cells, or, most often, increased losses in the urine, gastrointestinal tract, or sweat can lead to a reduction in the serum potassium concentration</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082BE80-843B-0741-A2D3-AC8B63D342E0}" type="slidenum">
              <a:rPr lang="en-US" smtClean="0"/>
              <a:t>2</a:t>
            </a:fld>
            <a:endParaRPr lang="en-US"/>
          </a:p>
        </p:txBody>
      </p:sp>
    </p:spTree>
    <p:extLst>
      <p:ext uri="{BB962C8B-B14F-4D97-AF65-F5344CB8AC3E}">
        <p14:creationId xmlns:p14="http://schemas.microsoft.com/office/powerpoint/2010/main" val="110710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Prevent life threatening complications like arrhythmia and respiratory failure </a:t>
            </a:r>
          </a:p>
          <a:p>
            <a:r>
              <a:rPr lang="en-US" dirty="0"/>
              <a:t>Prevent life threatening complications</a:t>
            </a:r>
          </a:p>
          <a:p>
            <a:r>
              <a:rPr lang="en-US" dirty="0"/>
              <a:t>Identify underlying etiology</a:t>
            </a:r>
          </a:p>
          <a:p>
            <a:r>
              <a:rPr lang="en-US" dirty="0"/>
              <a:t>Correct K+ </a:t>
            </a:r>
            <a:r>
              <a:rPr lang="en-US" dirty="0" err="1"/>
              <a:t>deficiet</a:t>
            </a:r>
            <a:r>
              <a:rPr lang="en-US" dirty="0"/>
              <a:t> </a:t>
            </a:r>
          </a:p>
          <a:p>
            <a:r>
              <a:rPr lang="en-US" dirty="0" err="1"/>
              <a:t>Minimise</a:t>
            </a:r>
            <a:r>
              <a:rPr lang="en-US" dirty="0"/>
              <a:t> ongoing losses</a:t>
            </a:r>
          </a:p>
          <a:p>
            <a:r>
              <a:rPr lang="en-US" dirty="0"/>
              <a:t>Prevention of hypokalemia  </a:t>
            </a:r>
          </a:p>
          <a:p>
            <a:endParaRPr lang="en-US" dirty="0"/>
          </a:p>
        </p:txBody>
      </p:sp>
      <p:sp>
        <p:nvSpPr>
          <p:cNvPr id="4" name="Slide Number Placeholder 3"/>
          <p:cNvSpPr>
            <a:spLocks noGrp="1"/>
          </p:cNvSpPr>
          <p:nvPr>
            <p:ph type="sldNum" sz="quarter" idx="5"/>
          </p:nvPr>
        </p:nvSpPr>
        <p:spPr/>
        <p:txBody>
          <a:bodyPr/>
          <a:lstStyle/>
          <a:p>
            <a:fld id="{4082BE80-843B-0741-A2D3-AC8B63D342E0}" type="slidenum">
              <a:rPr lang="en-US" smtClean="0"/>
              <a:t>19</a:t>
            </a:fld>
            <a:endParaRPr lang="en-US"/>
          </a:p>
        </p:txBody>
      </p:sp>
    </p:spTree>
    <p:extLst>
      <p:ext uri="{BB962C8B-B14F-4D97-AF65-F5344CB8AC3E}">
        <p14:creationId xmlns:p14="http://schemas.microsoft.com/office/powerpoint/2010/main" val="153018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2BE80-843B-0741-A2D3-AC8B63D342E0}" type="slidenum">
              <a:rPr lang="en-US" smtClean="0"/>
              <a:t>21</a:t>
            </a:fld>
            <a:endParaRPr lang="en-US"/>
          </a:p>
        </p:txBody>
      </p:sp>
    </p:spTree>
    <p:extLst>
      <p:ext uri="{BB962C8B-B14F-4D97-AF65-F5344CB8AC3E}">
        <p14:creationId xmlns:p14="http://schemas.microsoft.com/office/powerpoint/2010/main" val="3635926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Inadequate Potassium Intake </a:t>
            </a:r>
          </a:p>
          <a:p>
            <a:pPr marL="171450" indent="-171450">
              <a:buFont typeface="Arial" panose="020B0604020202020204" pitchFamily="34" charset="0"/>
              <a:buChar char="•"/>
            </a:pPr>
            <a:r>
              <a:rPr lang="en-US" dirty="0"/>
              <a:t>Eating disorders</a:t>
            </a:r>
          </a:p>
          <a:p>
            <a:pPr marL="628650" lvl="1" indent="-171450">
              <a:buFont typeface="Arial" panose="020B0604020202020204" pitchFamily="34" charset="0"/>
              <a:buChar char="•"/>
            </a:pPr>
            <a:r>
              <a:rPr lang="en-US" dirty="0"/>
              <a:t>Anorexia, bulimia, starvation, alcoholism </a:t>
            </a:r>
          </a:p>
          <a:p>
            <a:pPr marL="171450" lvl="0" indent="-171450">
              <a:buFont typeface="Arial" panose="020B0604020202020204" pitchFamily="34" charset="0"/>
              <a:buChar char="•"/>
            </a:pPr>
            <a:r>
              <a:rPr lang="en-US" dirty="0"/>
              <a:t>Dental Problems </a:t>
            </a:r>
          </a:p>
          <a:p>
            <a:pPr marL="171450" lvl="0" indent="-171450">
              <a:buFont typeface="Arial" panose="020B0604020202020204" pitchFamily="34" charset="0"/>
              <a:buChar char="•"/>
            </a:pPr>
            <a:r>
              <a:rPr lang="en-US" dirty="0"/>
              <a:t>Poverty </a:t>
            </a:r>
          </a:p>
          <a:p>
            <a:pPr marL="628650" lvl="1" indent="-171450">
              <a:buFont typeface="Arial" panose="020B0604020202020204" pitchFamily="34" charset="0"/>
              <a:buChar char="•"/>
            </a:pPr>
            <a:r>
              <a:rPr lang="en-US" dirty="0"/>
              <a:t>Tea and toast diet of the elderly </a:t>
            </a:r>
          </a:p>
          <a:p>
            <a:r>
              <a:rPr lang="en-US" b="1" dirty="0"/>
              <a:t>2. Increased Potassium excretion </a:t>
            </a:r>
          </a:p>
          <a:p>
            <a:pPr marL="171450" indent="-171450">
              <a:buFont typeface="Arial" panose="020B0604020202020204" pitchFamily="34" charset="0"/>
              <a:buChar char="•"/>
            </a:pPr>
            <a:r>
              <a:rPr lang="en-US" dirty="0"/>
              <a:t>Mineralocorticoid issues </a:t>
            </a:r>
          </a:p>
          <a:p>
            <a:pPr marL="628650" lvl="1" indent="-171450">
              <a:buFont typeface="Arial" panose="020B0604020202020204" pitchFamily="34" charset="0"/>
              <a:buChar char="•"/>
            </a:pPr>
            <a:r>
              <a:rPr lang="en-US" dirty="0"/>
              <a:t>Cushing's</a:t>
            </a:r>
          </a:p>
          <a:p>
            <a:pPr marL="628650" lvl="1" indent="-171450">
              <a:buFont typeface="Arial" panose="020B0604020202020204" pitchFamily="34" charset="0"/>
              <a:buChar char="•"/>
            </a:pPr>
            <a:r>
              <a:rPr lang="en-US" dirty="0"/>
              <a:t>Hyperaldosteronism</a:t>
            </a:r>
          </a:p>
          <a:p>
            <a:pPr marL="628650" lvl="1" indent="-171450">
              <a:buFont typeface="Arial" panose="020B0604020202020204" pitchFamily="34" charset="0"/>
              <a:buChar char="•"/>
            </a:pPr>
            <a:r>
              <a:rPr lang="en-US" dirty="0"/>
              <a:t>Hypo magnesium</a:t>
            </a:r>
          </a:p>
          <a:p>
            <a:pPr marL="628650" lvl="1" indent="-171450">
              <a:buFont typeface="Arial" panose="020B0604020202020204" pitchFamily="34" charset="0"/>
              <a:buChar char="•"/>
            </a:pPr>
            <a:r>
              <a:rPr lang="en-US" dirty="0"/>
              <a:t>Steroid therapy </a:t>
            </a:r>
          </a:p>
          <a:p>
            <a:pPr marL="171450" lvl="0" indent="-171450">
              <a:buFont typeface="Arial" panose="020B0604020202020204" pitchFamily="34" charset="0"/>
              <a:buChar char="•"/>
            </a:pPr>
            <a:r>
              <a:rPr lang="en-US" dirty="0"/>
              <a:t>GI losses (Vomiting and diarrhea) </a:t>
            </a:r>
          </a:p>
          <a:p>
            <a:pPr marL="171450" lvl="0" indent="-171450">
              <a:buFont typeface="Arial" panose="020B0604020202020204" pitchFamily="34" charset="0"/>
              <a:buChar char="•"/>
            </a:pPr>
            <a:r>
              <a:rPr lang="en-US" dirty="0"/>
              <a:t>Medications </a:t>
            </a:r>
          </a:p>
          <a:p>
            <a:pPr marL="628650" lvl="1" indent="-171450">
              <a:buFont typeface="Arial" panose="020B0604020202020204" pitchFamily="34" charset="0"/>
              <a:buChar char="•"/>
            </a:pPr>
            <a:r>
              <a:rPr lang="en-US" dirty="0"/>
              <a:t>Diuretics </a:t>
            </a:r>
          </a:p>
          <a:p>
            <a:pPr marL="171450" lvl="0" indent="-171450">
              <a:buFont typeface="Arial" panose="020B0604020202020204" pitchFamily="34" charset="0"/>
              <a:buChar char="•"/>
            </a:pPr>
            <a:r>
              <a:rPr lang="en-US" dirty="0"/>
              <a:t>Genetic Disorders </a:t>
            </a:r>
          </a:p>
          <a:p>
            <a:pPr marL="628650" lvl="1" indent="-171450">
              <a:buFont typeface="Arial" panose="020B0604020202020204" pitchFamily="34" charset="0"/>
              <a:buChar char="•"/>
            </a:pPr>
            <a:r>
              <a:rPr lang="en-US" dirty="0"/>
              <a:t>Glucocorticoid receptor deficiency </a:t>
            </a:r>
          </a:p>
          <a:p>
            <a:pPr marL="628650" lvl="1" indent="-171450">
              <a:buFont typeface="Arial" panose="020B0604020202020204" pitchFamily="34" charset="0"/>
              <a:buChar char="•"/>
            </a:pPr>
            <a:r>
              <a:rPr lang="en-US" b="0" dirty="0"/>
              <a:t>Seizures </a:t>
            </a:r>
          </a:p>
          <a:p>
            <a:r>
              <a:rPr lang="en-US" b="1" dirty="0"/>
              <a:t>3. Shift from extracellular to the intracellular space </a:t>
            </a:r>
          </a:p>
          <a:p>
            <a:pPr marL="171450" indent="-171450">
              <a:buFont typeface="Arial" panose="020B0604020202020204" pitchFamily="34" charset="0"/>
              <a:buChar char="•"/>
            </a:pPr>
            <a:r>
              <a:rPr lang="en-US" b="0" dirty="0"/>
              <a:t>Alkalosis</a:t>
            </a:r>
          </a:p>
          <a:p>
            <a:pPr marL="171450" indent="-171450">
              <a:buFont typeface="Arial" panose="020B0604020202020204" pitchFamily="34" charset="0"/>
              <a:buChar char="•"/>
            </a:pPr>
            <a:r>
              <a:rPr lang="en-US" b="0" dirty="0"/>
              <a:t>Insulin administration (draws potassium out)  </a:t>
            </a:r>
          </a:p>
          <a:p>
            <a:pPr marL="171450" indent="-171450">
              <a:buFont typeface="Arial" panose="020B0604020202020204" pitchFamily="34" charset="0"/>
              <a:buChar char="•"/>
            </a:pPr>
            <a:endParaRPr lang="en-US" b="1" dirty="0"/>
          </a:p>
          <a:p>
            <a:endParaRPr lang="en-US" dirty="0"/>
          </a:p>
        </p:txBody>
      </p:sp>
      <p:sp>
        <p:nvSpPr>
          <p:cNvPr id="4" name="Slide Number Placeholder 3"/>
          <p:cNvSpPr>
            <a:spLocks noGrp="1"/>
          </p:cNvSpPr>
          <p:nvPr>
            <p:ph type="sldNum" sz="quarter" idx="5"/>
          </p:nvPr>
        </p:nvSpPr>
        <p:spPr/>
        <p:txBody>
          <a:bodyPr/>
          <a:lstStyle/>
          <a:p>
            <a:fld id="{4082BE80-843B-0741-A2D3-AC8B63D342E0}" type="slidenum">
              <a:rPr lang="en-US" smtClean="0"/>
              <a:t>3</a:t>
            </a:fld>
            <a:endParaRPr lang="en-US"/>
          </a:p>
        </p:txBody>
      </p:sp>
    </p:spTree>
    <p:extLst>
      <p:ext uri="{BB962C8B-B14F-4D97-AF65-F5344CB8AC3E}">
        <p14:creationId xmlns:p14="http://schemas.microsoft.com/office/powerpoint/2010/main" val="305574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2BE80-843B-0741-A2D3-AC8B63D342E0}" type="slidenum">
              <a:rPr lang="en-US" smtClean="0"/>
              <a:t>4</a:t>
            </a:fld>
            <a:endParaRPr lang="en-US"/>
          </a:p>
        </p:txBody>
      </p:sp>
    </p:spTree>
    <p:extLst>
      <p:ext uri="{BB962C8B-B14F-4D97-AF65-F5344CB8AC3E}">
        <p14:creationId xmlns:p14="http://schemas.microsoft.com/office/powerpoint/2010/main" val="214452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2BE80-843B-0741-A2D3-AC8B63D342E0}" type="slidenum">
              <a:rPr lang="en-US" smtClean="0"/>
              <a:t>5</a:t>
            </a:fld>
            <a:endParaRPr lang="en-US"/>
          </a:p>
        </p:txBody>
      </p:sp>
    </p:spTree>
    <p:extLst>
      <p:ext uri="{BB962C8B-B14F-4D97-AF65-F5344CB8AC3E}">
        <p14:creationId xmlns:p14="http://schemas.microsoft.com/office/powerpoint/2010/main" val="418055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Less than 1% of people who are not taking medication </a:t>
            </a:r>
          </a:p>
          <a:p>
            <a:pPr marL="171450" indent="-171450">
              <a:buFont typeface="Arial" panose="020B0604020202020204" pitchFamily="34" charset="0"/>
              <a:buChar char="•"/>
            </a:pPr>
            <a:r>
              <a:rPr lang="en-US" dirty="0"/>
              <a:t>Increased risk for females </a:t>
            </a:r>
          </a:p>
          <a:p>
            <a:pPr marL="171450" indent="-171450">
              <a:buFont typeface="Arial" panose="020B0604020202020204" pitchFamily="34" charset="0"/>
              <a:buChar char="•"/>
            </a:pPr>
            <a:r>
              <a:rPr lang="en-US" dirty="0"/>
              <a:t>Younger age </a:t>
            </a:r>
          </a:p>
          <a:p>
            <a:pPr marL="171450" indent="-171450">
              <a:buFont typeface="Arial" panose="020B0604020202020204" pitchFamily="34" charset="0"/>
              <a:buChar char="•"/>
            </a:pPr>
            <a:r>
              <a:rPr lang="en-US" dirty="0"/>
              <a:t>Higher estimate glomerular filtration rate </a:t>
            </a:r>
          </a:p>
          <a:p>
            <a:pPr marL="171450" indent="-171450">
              <a:buFont typeface="Arial" panose="020B0604020202020204" pitchFamily="34" charset="0"/>
              <a:buChar char="•"/>
            </a:pPr>
            <a:r>
              <a:rPr lang="en-US" dirty="0"/>
              <a:t>Use of diuretics </a:t>
            </a:r>
          </a:p>
          <a:p>
            <a:pPr marL="171450" indent="-171450">
              <a:buFont typeface="Arial" panose="020B0604020202020204" pitchFamily="34" charset="0"/>
              <a:buChar char="•"/>
            </a:pPr>
            <a:endParaRPr lang="en-US" dirty="0"/>
          </a:p>
          <a:p>
            <a:r>
              <a:rPr lang="en-US" b="1" dirty="0"/>
              <a:t>21% of hospitalized patients </a:t>
            </a:r>
          </a:p>
          <a:p>
            <a:pPr marL="171450" indent="-171450">
              <a:buFont typeface="Arial" panose="020B0604020202020204" pitchFamily="34" charset="0"/>
              <a:buChar char="•"/>
            </a:pPr>
            <a:r>
              <a:rPr lang="en-US" b="0" dirty="0"/>
              <a:t>People with low potassium have multiple medical problems </a:t>
            </a:r>
          </a:p>
          <a:p>
            <a:pPr marL="171450" indent="-171450">
              <a:buFont typeface="Arial" panose="020B0604020202020204" pitchFamily="34" charset="0"/>
              <a:buChar char="•"/>
            </a:pPr>
            <a:r>
              <a:rPr lang="en-US" b="0" dirty="0"/>
              <a:t>High morbidity and mortality related to cardiac arrhythmias or sudden cardiac death </a:t>
            </a:r>
          </a:p>
          <a:p>
            <a:r>
              <a:rPr lang="en-US" b="1" dirty="0"/>
              <a:t>5% of elderly</a:t>
            </a:r>
          </a:p>
          <a:p>
            <a:pPr marL="171450" indent="-171450">
              <a:buFont typeface="Arial" panose="020B0604020202020204" pitchFamily="34" charset="0"/>
              <a:buChar char="•"/>
            </a:pPr>
            <a:r>
              <a:rPr lang="en-US" b="0" dirty="0"/>
              <a:t>Increases with age because of diuretic use and potassium poor diets </a:t>
            </a:r>
          </a:p>
          <a:p>
            <a:r>
              <a:rPr lang="en-US" b="1" dirty="0"/>
              <a:t>20-50% of patients taking non-sparing diuretics  </a:t>
            </a:r>
          </a:p>
          <a:p>
            <a:endParaRPr lang="en-US" b="1" dirty="0"/>
          </a:p>
          <a:p>
            <a:endParaRPr lang="en-US" dirty="0"/>
          </a:p>
        </p:txBody>
      </p:sp>
      <p:sp>
        <p:nvSpPr>
          <p:cNvPr id="4" name="Slide Number Placeholder 3"/>
          <p:cNvSpPr>
            <a:spLocks noGrp="1"/>
          </p:cNvSpPr>
          <p:nvPr>
            <p:ph type="sldNum" sz="quarter" idx="5"/>
          </p:nvPr>
        </p:nvSpPr>
        <p:spPr/>
        <p:txBody>
          <a:bodyPr/>
          <a:lstStyle/>
          <a:p>
            <a:fld id="{4082BE80-843B-0741-A2D3-AC8B63D342E0}" type="slidenum">
              <a:rPr lang="en-US" smtClean="0"/>
              <a:t>7</a:t>
            </a:fld>
            <a:endParaRPr lang="en-US"/>
          </a:p>
        </p:txBody>
      </p:sp>
    </p:spTree>
    <p:extLst>
      <p:ext uri="{BB962C8B-B14F-4D97-AF65-F5344CB8AC3E}">
        <p14:creationId xmlns:p14="http://schemas.microsoft.com/office/powerpoint/2010/main" val="144273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Increased K into the cells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98% total body is ICF</a:t>
            </a:r>
          </a:p>
          <a:p>
            <a:pPr lvl="0"/>
            <a:r>
              <a:rPr lang="en-US" sz="1200" kern="1200" dirty="0">
                <a:solidFill>
                  <a:schemeClr val="tx1"/>
                </a:solidFill>
                <a:effectLst/>
                <a:latin typeface="+mn-lt"/>
                <a:ea typeface="+mn-ea"/>
                <a:cs typeface="+mn-cs"/>
              </a:rPr>
              <a:t>Balance is maintained by the Na-K-ATPase pump</a:t>
            </a:r>
          </a:p>
          <a:p>
            <a:pPr lvl="0"/>
            <a:r>
              <a:rPr lang="en-US" sz="1200" kern="1200" dirty="0">
                <a:solidFill>
                  <a:schemeClr val="tx1"/>
                </a:solidFill>
                <a:effectLst/>
                <a:latin typeface="+mn-lt"/>
                <a:ea typeface="+mn-ea"/>
                <a:cs typeface="+mn-cs"/>
              </a:rPr>
              <a:t>Alteration in the potassium transport pathways can result in transient hypokalemia = increase K into cells </a:t>
            </a:r>
          </a:p>
          <a:p>
            <a:pPr lvl="1"/>
            <a:r>
              <a:rPr lang="en-US" sz="1200" kern="1200" dirty="0">
                <a:solidFill>
                  <a:schemeClr val="tx1"/>
                </a:solidFill>
                <a:effectLst/>
                <a:latin typeface="+mn-lt"/>
                <a:ea typeface="+mn-ea"/>
                <a:cs typeface="+mn-cs"/>
              </a:rPr>
              <a:t>**insulin promotes entry of potassium into skeletal muscle and hepatic cells, does this by increased activity of the N-k-ATPase pump**</a:t>
            </a:r>
          </a:p>
          <a:p>
            <a:pPr lvl="2"/>
            <a:r>
              <a:rPr lang="en-US" sz="1200" kern="1200" dirty="0">
                <a:solidFill>
                  <a:schemeClr val="tx1"/>
                </a:solidFill>
                <a:effectLst/>
                <a:latin typeface="+mn-lt"/>
                <a:ea typeface="+mn-ea"/>
                <a:cs typeface="+mn-cs"/>
              </a:rPr>
              <a:t>Usually given in DKA</a:t>
            </a:r>
          </a:p>
          <a:p>
            <a:pPr lvl="3"/>
            <a:r>
              <a:rPr lang="en-US" sz="1200" kern="1200" dirty="0">
                <a:solidFill>
                  <a:schemeClr val="tx1"/>
                </a:solidFill>
                <a:effectLst/>
                <a:latin typeface="+mn-lt"/>
                <a:ea typeface="+mn-ea"/>
                <a:cs typeface="+mn-cs"/>
              </a:rPr>
              <a:t>Insulin release from carbohydrate load </a:t>
            </a:r>
          </a:p>
          <a:p>
            <a:pPr lvl="0"/>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When serum K concentration decreases to less than 3.5 </a:t>
            </a:r>
            <a:r>
              <a:rPr lang="en-US" sz="1200" b="1" kern="1200" dirty="0" err="1">
                <a:solidFill>
                  <a:schemeClr val="tx1"/>
                </a:solidFill>
                <a:effectLst/>
                <a:latin typeface="+mn-lt"/>
                <a:ea typeface="+mn-ea"/>
                <a:cs typeface="+mn-cs"/>
              </a:rPr>
              <a:t>mEq</a:t>
            </a:r>
            <a:r>
              <a:rPr lang="en-US" sz="1200" b="1"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Found intracellular which is hard to measure so when changes in K balance are described referring to the plasma concentration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Commonly, low K means loss of total body K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Potassium is lost from the ECF</a:t>
            </a:r>
          </a:p>
          <a:p>
            <a:pPr lvl="1"/>
            <a:r>
              <a:rPr lang="en-US" sz="1200" kern="1200" dirty="0">
                <a:solidFill>
                  <a:schemeClr val="tx1"/>
                </a:solidFill>
                <a:effectLst/>
                <a:latin typeface="+mn-lt"/>
                <a:ea typeface="+mn-ea"/>
                <a:cs typeface="+mn-cs"/>
              </a:rPr>
              <a:t>Concentration gradient favors movement of potassium from the cell to outside of the cell </a:t>
            </a:r>
          </a:p>
          <a:p>
            <a:pPr lvl="2"/>
            <a:r>
              <a:rPr lang="en-US" sz="1200" kern="1200" dirty="0">
                <a:solidFill>
                  <a:schemeClr val="tx1"/>
                </a:solidFill>
                <a:effectLst/>
                <a:latin typeface="+mn-lt"/>
                <a:ea typeface="+mn-ea"/>
                <a:cs typeface="+mn-cs"/>
              </a:rPr>
              <a:t>ICF/ECF concentration ratio is maintained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Reduced K intake (low protein intake, inadequate intake of fruits and vegetables) </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normal intake is 40-120 </a:t>
            </a:r>
            <a:r>
              <a:rPr lang="en-US" sz="1200" kern="1200" dirty="0" err="1">
                <a:solidFill>
                  <a:schemeClr val="tx1"/>
                </a:solidFill>
                <a:effectLst/>
                <a:latin typeface="+mn-lt"/>
                <a:ea typeface="+mn-ea"/>
                <a:cs typeface="+mn-cs"/>
              </a:rPr>
              <a:t>mEq</a:t>
            </a:r>
            <a:r>
              <a:rPr lang="en-US" sz="1200" kern="1200" dirty="0">
                <a:solidFill>
                  <a:schemeClr val="tx1"/>
                </a:solidFill>
                <a:effectLst/>
                <a:latin typeface="+mn-lt"/>
                <a:ea typeface="+mn-ea"/>
                <a:cs typeface="+mn-cs"/>
              </a:rPr>
              <a:t> per day then excreted in urine </a:t>
            </a:r>
          </a:p>
          <a:p>
            <a:pPr lvl="0"/>
            <a:r>
              <a:rPr lang="en-US" sz="1200" kern="1200" dirty="0">
                <a:solidFill>
                  <a:schemeClr val="tx1"/>
                </a:solidFill>
                <a:effectLst/>
                <a:latin typeface="+mn-lt"/>
                <a:ea typeface="+mn-ea"/>
                <a:cs typeface="+mn-cs"/>
              </a:rPr>
              <a:t>kidney lowers excretion to 5-25 </a:t>
            </a:r>
            <a:r>
              <a:rPr lang="en-US" sz="1200" kern="1200" dirty="0" err="1">
                <a:solidFill>
                  <a:schemeClr val="tx1"/>
                </a:solidFill>
                <a:effectLst/>
                <a:latin typeface="+mn-lt"/>
                <a:ea typeface="+mn-ea"/>
                <a:cs typeface="+mn-cs"/>
              </a:rPr>
              <a:t>mEq</a:t>
            </a: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 reduced intake rarely causes significant hypokalemia</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One study: reduced intake changed 4.1 to 3.5</a:t>
            </a:r>
          </a:p>
          <a:p>
            <a:pPr lvl="1"/>
            <a:r>
              <a:rPr lang="en-US" sz="1200" kern="1200" dirty="0">
                <a:solidFill>
                  <a:schemeClr val="tx1"/>
                </a:solidFill>
                <a:effectLst/>
                <a:latin typeface="+mn-lt"/>
                <a:ea typeface="+mn-ea"/>
                <a:cs typeface="+mn-cs"/>
              </a:rPr>
              <a:t>Combine reduced intake with diuretic therapy we have an issue </a:t>
            </a:r>
          </a:p>
          <a:p>
            <a:r>
              <a:rPr lang="en-US" sz="1200" b="1" kern="1200" dirty="0">
                <a:solidFill>
                  <a:schemeClr val="tx1"/>
                </a:solidFill>
                <a:effectLst/>
                <a:latin typeface="+mn-lt"/>
                <a:ea typeface="+mn-ea"/>
                <a:cs typeface="+mn-cs"/>
              </a:rPr>
              <a:t>Redistribution between ECF and ICF </a:t>
            </a:r>
          </a:p>
          <a:p>
            <a:pPr lvl="0"/>
            <a:r>
              <a:rPr lang="en-US" sz="1200" kern="1200" dirty="0">
                <a:solidFill>
                  <a:schemeClr val="tx1"/>
                </a:solidFill>
                <a:effectLst/>
                <a:latin typeface="+mn-lt"/>
                <a:ea typeface="+mn-ea"/>
                <a:cs typeface="+mn-cs"/>
              </a:rPr>
              <a:t>Most commonly caused by Respiratory Alkalosis &amp; Metabolic Alkalosis (vomiting) </a:t>
            </a:r>
          </a:p>
          <a:p>
            <a:pPr lvl="0"/>
            <a:r>
              <a:rPr lang="en-US" sz="1200" kern="1200" dirty="0">
                <a:solidFill>
                  <a:schemeClr val="tx1"/>
                </a:solidFill>
                <a:effectLst/>
                <a:latin typeface="+mn-lt"/>
                <a:ea typeface="+mn-ea"/>
                <a:cs typeface="+mn-cs"/>
              </a:rPr>
              <a:t>ECF Hydrogen ions move out of the cell to help correct the alkalosis which in return causes K to move into the cell to help maintain an ionic balance </a:t>
            </a:r>
          </a:p>
          <a:p>
            <a:pPr lvl="0"/>
            <a:r>
              <a:rPr lang="en-US" sz="1200" kern="1200" dirty="0">
                <a:solidFill>
                  <a:schemeClr val="tx1"/>
                </a:solidFill>
                <a:effectLst/>
                <a:latin typeface="+mn-lt"/>
                <a:ea typeface="+mn-ea"/>
                <a:cs typeface="+mn-cs"/>
              </a:rPr>
              <a:t>Insulin promotes cellular uptake of K </a:t>
            </a:r>
          </a:p>
          <a:p>
            <a:pPr lvl="1"/>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082BE80-843B-0741-A2D3-AC8B63D342E0}" type="slidenum">
              <a:rPr lang="en-US" smtClean="0"/>
              <a:t>8</a:t>
            </a:fld>
            <a:endParaRPr lang="en-US"/>
          </a:p>
        </p:txBody>
      </p:sp>
    </p:spTree>
    <p:extLst>
      <p:ext uri="{BB962C8B-B14F-4D97-AF65-F5344CB8AC3E}">
        <p14:creationId xmlns:p14="http://schemas.microsoft.com/office/powerpoint/2010/main" val="166892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do not manifest until less than 3.0</a:t>
            </a:r>
          </a:p>
          <a:p>
            <a:pPr marL="171450" indent="-171450">
              <a:buFontTx/>
              <a:buChar char="-"/>
            </a:pPr>
            <a:r>
              <a:rPr lang="en-US" dirty="0"/>
              <a:t>Unless it falls rapidly because of factors like digitalis and arrhythmias </a:t>
            </a:r>
          </a:p>
          <a:p>
            <a:pPr marL="171450" indent="-171450">
              <a:buFontTx/>
              <a:buChar char="-"/>
            </a:pPr>
            <a:endParaRPr lang="en-US" dirty="0"/>
          </a:p>
          <a:p>
            <a:pPr marL="171450" indent="-171450">
              <a:buFontTx/>
              <a:buChar char="-"/>
            </a:pPr>
            <a:r>
              <a:rPr lang="en-US" dirty="0"/>
              <a:t>Muscle weakness typically does not manifest until less than 2.5</a:t>
            </a:r>
          </a:p>
          <a:p>
            <a:pPr marL="628650" lvl="1" indent="-171450">
              <a:buFontTx/>
              <a:buChar char="-"/>
            </a:pPr>
            <a:r>
              <a:rPr lang="en-US" dirty="0"/>
              <a:t>Begins in lower extremities and progresses to the trunk and upper extremities, may worsen to the point of paralysis </a:t>
            </a:r>
          </a:p>
          <a:p>
            <a:pPr marL="628650" lvl="1" indent="-171450">
              <a:buFontTx/>
              <a:buChar char="-"/>
            </a:pPr>
            <a:endParaRPr lang="en-US" dirty="0"/>
          </a:p>
          <a:p>
            <a:pPr marL="628650" lvl="1" indent="-171450">
              <a:buFontTx/>
              <a:buChar char="-"/>
            </a:pPr>
            <a:r>
              <a:rPr lang="en-US" dirty="0"/>
              <a:t>EKG changes </a:t>
            </a:r>
          </a:p>
          <a:p>
            <a:pPr marL="1085850" lvl="2" indent="-171450">
              <a:buFontTx/>
              <a:buChar char="-"/>
            </a:pPr>
            <a:r>
              <a:rPr lang="en-US" dirty="0"/>
              <a:t>Depressed ST segment </a:t>
            </a:r>
          </a:p>
          <a:p>
            <a:pPr marL="1085850" lvl="2" indent="-171450">
              <a:buFontTx/>
              <a:buChar char="-"/>
            </a:pPr>
            <a:r>
              <a:rPr lang="en-US" dirty="0"/>
              <a:t>Decreases T wave amplitude </a:t>
            </a:r>
          </a:p>
          <a:p>
            <a:pPr marL="1085850" lvl="2" indent="-171450">
              <a:buFontTx/>
              <a:buChar char="-"/>
            </a:pPr>
            <a:r>
              <a:rPr lang="en-US" dirty="0"/>
              <a:t>May see U waves </a:t>
            </a:r>
          </a:p>
          <a:p>
            <a:pPr marL="1085850" lvl="2" indent="-171450">
              <a:buFontTx/>
              <a:buChar char="-"/>
            </a:pPr>
            <a:r>
              <a:rPr lang="en-US" dirty="0"/>
              <a:t>Prolonged QT interval </a:t>
            </a:r>
          </a:p>
          <a:p>
            <a:pPr marL="1085850" lvl="2" indent="-171450">
              <a:buFontTx/>
              <a:buChar cha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082BE80-843B-0741-A2D3-AC8B63D342E0}" type="slidenum">
              <a:rPr lang="en-US" smtClean="0"/>
              <a:t>13</a:t>
            </a:fld>
            <a:endParaRPr lang="en-US"/>
          </a:p>
        </p:txBody>
      </p:sp>
    </p:spTree>
    <p:extLst>
      <p:ext uri="{BB962C8B-B14F-4D97-AF65-F5344CB8AC3E}">
        <p14:creationId xmlns:p14="http://schemas.microsoft.com/office/powerpoint/2010/main" val="3064834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Establishes the pathophysiologic mechanism and help formulate the differential diagnosis – guides the choice of further tests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After acidosis and other causes of intracellular potassium shift have been eliminated, 24-hour urinary potassium and serum magnesium concentrations are measured.</a:t>
            </a:r>
            <a:endParaRPr lang="en-US" dirty="0"/>
          </a:p>
          <a:p>
            <a:endParaRPr lang="en-US" dirty="0"/>
          </a:p>
          <a:p>
            <a:endParaRPr lang="en-US" dirty="0"/>
          </a:p>
          <a:p>
            <a:r>
              <a:rPr lang="en-US" dirty="0"/>
              <a:t>Urine less than 20 </a:t>
            </a:r>
          </a:p>
          <a:p>
            <a:pPr marL="171450" indent="-171450">
              <a:buFont typeface="Arial" panose="020B0604020202020204" pitchFamily="34" charset="0"/>
              <a:buChar char="•"/>
            </a:pPr>
            <a:r>
              <a:rPr lang="en-US" dirty="0"/>
              <a:t>Diarrhea and laxative use</a:t>
            </a:r>
          </a:p>
          <a:p>
            <a:pPr marL="171450" indent="-171450">
              <a:buFont typeface="Arial" panose="020B0604020202020204" pitchFamily="34" charset="0"/>
              <a:buChar char="•"/>
            </a:pPr>
            <a:r>
              <a:rPr lang="en-US" dirty="0"/>
              <a:t>Diet </a:t>
            </a:r>
          </a:p>
          <a:p>
            <a:pPr marL="171450" indent="-171450">
              <a:buFont typeface="Arial" panose="020B0604020202020204" pitchFamily="34" charset="0"/>
              <a:buChar char="•"/>
            </a:pPr>
            <a:r>
              <a:rPr lang="en-US" dirty="0"/>
              <a:t>Use of insulin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Higher than 40</a:t>
            </a:r>
          </a:p>
          <a:p>
            <a:pPr marL="171450" indent="-171450">
              <a:buFont typeface="Arial" panose="020B0604020202020204" pitchFamily="34" charset="0"/>
              <a:buChar char="•"/>
            </a:pPr>
            <a:r>
              <a:rPr lang="en-US" dirty="0"/>
              <a:t>Vomiting </a:t>
            </a:r>
          </a:p>
          <a:p>
            <a:pPr marL="171450" indent="-171450">
              <a:buFont typeface="Arial" panose="020B0604020202020204" pitchFamily="34" charset="0"/>
              <a:buChar char="•"/>
            </a:pPr>
            <a:r>
              <a:rPr lang="en-US" dirty="0"/>
              <a:t>Mineralocorticoid excess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EKG changes </a:t>
            </a:r>
          </a:p>
          <a:p>
            <a:pPr marL="1085850" lvl="2" indent="-171450">
              <a:buFontTx/>
              <a:buChar char="-"/>
            </a:pPr>
            <a:r>
              <a:rPr lang="en-US" dirty="0"/>
              <a:t>Depressed ST segment </a:t>
            </a:r>
          </a:p>
          <a:p>
            <a:pPr marL="1085850" lvl="2" indent="-171450">
              <a:buFontTx/>
              <a:buChar char="-"/>
            </a:pPr>
            <a:r>
              <a:rPr lang="en-US" dirty="0"/>
              <a:t>Decreases T wave amplitude </a:t>
            </a:r>
          </a:p>
          <a:p>
            <a:pPr marL="1085850" lvl="2" indent="-171450">
              <a:buFontTx/>
              <a:buChar char="-"/>
            </a:pPr>
            <a:r>
              <a:rPr lang="en-US" dirty="0"/>
              <a:t>May see U waves </a:t>
            </a:r>
          </a:p>
          <a:p>
            <a:pPr marL="1085850" lvl="2" indent="-171450">
              <a:buFontTx/>
              <a:buChar char="-"/>
            </a:pPr>
            <a:r>
              <a:rPr lang="en-US" dirty="0"/>
              <a:t>Prolonged QT interval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085850" lvl="2" indent="-171450">
              <a:buFontTx/>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082BE80-843B-0741-A2D3-AC8B63D342E0}" type="slidenum">
              <a:rPr lang="en-US" smtClean="0"/>
              <a:t>14</a:t>
            </a:fld>
            <a:endParaRPr lang="en-US"/>
          </a:p>
        </p:txBody>
      </p:sp>
    </p:spTree>
    <p:extLst>
      <p:ext uri="{BB962C8B-B14F-4D97-AF65-F5344CB8AC3E}">
        <p14:creationId xmlns:p14="http://schemas.microsoft.com/office/powerpoint/2010/main" val="516892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Severe hypokalemia may manifest as bradycardia with cardiovascular collapse. Cardiac arrhythmias and acute respiratory failure from muscle paralysis are life-threatening complications that require immediate diagnosis.</a:t>
            </a:r>
            <a:endParaRPr lang="en-US" dirty="0"/>
          </a:p>
        </p:txBody>
      </p:sp>
      <p:sp>
        <p:nvSpPr>
          <p:cNvPr id="4" name="Slide Number Placeholder 3"/>
          <p:cNvSpPr>
            <a:spLocks noGrp="1"/>
          </p:cNvSpPr>
          <p:nvPr>
            <p:ph type="sldNum" sz="quarter" idx="5"/>
          </p:nvPr>
        </p:nvSpPr>
        <p:spPr/>
        <p:txBody>
          <a:bodyPr/>
          <a:lstStyle/>
          <a:p>
            <a:fld id="{4082BE80-843B-0741-A2D3-AC8B63D342E0}" type="slidenum">
              <a:rPr lang="en-US" smtClean="0"/>
              <a:t>15</a:t>
            </a:fld>
            <a:endParaRPr lang="en-US"/>
          </a:p>
        </p:txBody>
      </p:sp>
    </p:spTree>
    <p:extLst>
      <p:ext uri="{BB962C8B-B14F-4D97-AF65-F5344CB8AC3E}">
        <p14:creationId xmlns:p14="http://schemas.microsoft.com/office/powerpoint/2010/main" val="2226926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9/28/20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704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201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1819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3604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7206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892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7591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955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97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57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223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0859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90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111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45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298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0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9000"/>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9/28/20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345404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E1E5-8A17-EC47-9CDD-A55A7C381609}"/>
              </a:ext>
            </a:extLst>
          </p:cNvPr>
          <p:cNvSpPr>
            <a:spLocks noGrp="1"/>
          </p:cNvSpPr>
          <p:nvPr>
            <p:ph type="ctrTitle"/>
          </p:nvPr>
        </p:nvSpPr>
        <p:spPr/>
        <p:txBody>
          <a:bodyPr/>
          <a:lstStyle/>
          <a:p>
            <a:r>
              <a:rPr lang="en-US" dirty="0"/>
              <a:t>Hypokalemia </a:t>
            </a:r>
          </a:p>
        </p:txBody>
      </p:sp>
      <p:sp>
        <p:nvSpPr>
          <p:cNvPr id="4" name="Rectangle 1">
            <a:extLst>
              <a:ext uri="{FF2B5EF4-FFF2-40B4-BE49-F238E27FC236}">
                <a16:creationId xmlns:a16="http://schemas.microsoft.com/office/drawing/2014/main" id="{A53DF7D8-D0BF-BF4A-80C6-F84FFCB83C04}"/>
              </a:ext>
            </a:extLst>
          </p:cNvPr>
          <p:cNvSpPr>
            <a:spLocks noGrp="1" noChangeArrowheads="1"/>
          </p:cNvSpPr>
          <p:nvPr>
            <p:ph type="subTitle" idx="1"/>
          </p:nvPr>
        </p:nvSpPr>
        <p:spPr bwMode="auto">
          <a:xfrm>
            <a:off x="1344290" y="3509963"/>
            <a:ext cx="478557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Kari Bernhardt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University of Mary</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NUR 519 Advanced Pathophysiology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Dr. Cheryl Rising &amp; Dr. </a:t>
            </a:r>
            <a:r>
              <a:rPr kumimoji="0" lang="en-US" altLang="en-US"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Teree</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Rittenbach</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September 30</a:t>
            </a:r>
            <a:r>
              <a:rPr kumimoji="0" lang="en-US" altLang="en-US" sz="16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th</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2020</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937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27FF7EE-A029-8749-92A0-BB2261720940}"/>
              </a:ext>
            </a:extLst>
          </p:cNvPr>
          <p:cNvSpPr>
            <a:spLocks noGrp="1"/>
          </p:cNvSpPr>
          <p:nvPr>
            <p:ph type="title"/>
          </p:nvPr>
        </p:nvSpPr>
        <p:spPr>
          <a:xfrm>
            <a:off x="1141411" y="748240"/>
            <a:ext cx="9906000" cy="1117073"/>
          </a:xfrm>
        </p:spPr>
        <p:txBody>
          <a:bodyPr>
            <a:normAutofit/>
          </a:bodyPr>
          <a:lstStyle/>
          <a:p>
            <a:pPr algn="ctr"/>
            <a:r>
              <a:rPr lang="en-US" sz="4000">
                <a:latin typeface="Ayuthaya" pitchFamily="2" charset="-34"/>
                <a:ea typeface="Ayuthaya" pitchFamily="2" charset="-34"/>
                <a:cs typeface="Ayuthaya" pitchFamily="2" charset="-34"/>
              </a:rPr>
              <a:t>Test your knowledge</a:t>
            </a:r>
            <a:endParaRPr lang="en-US" sz="4000"/>
          </a:p>
        </p:txBody>
      </p:sp>
      <p:sp>
        <p:nvSpPr>
          <p:cNvPr id="3" name="Content Placeholder 2">
            <a:extLst>
              <a:ext uri="{FF2B5EF4-FFF2-40B4-BE49-F238E27FC236}">
                <a16:creationId xmlns:a16="http://schemas.microsoft.com/office/drawing/2014/main" id="{D6BFEB82-DAD3-8340-9069-6431C4569A0E}"/>
              </a:ext>
            </a:extLst>
          </p:cNvPr>
          <p:cNvSpPr>
            <a:spLocks noGrp="1"/>
          </p:cNvSpPr>
          <p:nvPr>
            <p:ph idx="1"/>
          </p:nvPr>
        </p:nvSpPr>
        <p:spPr>
          <a:xfrm>
            <a:off x="1206500" y="2249487"/>
            <a:ext cx="9840911" cy="3541714"/>
          </a:xfrm>
        </p:spPr>
        <p:txBody>
          <a:bodyPr anchor="t">
            <a:normAutofit/>
          </a:bodyPr>
          <a:lstStyle/>
          <a:p>
            <a:pPr marL="0" indent="0">
              <a:lnSpc>
                <a:spcPct val="110000"/>
              </a:lnSpc>
              <a:buNone/>
            </a:pPr>
            <a:r>
              <a:rPr lang="en-US" sz="2200" dirty="0"/>
              <a:t>The patient's potassium level is 2.5 </a:t>
            </a:r>
            <a:r>
              <a:rPr lang="en-US" sz="2200" dirty="0" err="1"/>
              <a:t>meq</a:t>
            </a:r>
            <a:r>
              <a:rPr lang="en-US" sz="2200" dirty="0"/>
              <a:t>/L. Which clinical findings does the nurse expect to see when assessing this patient? (Select all that apply.) </a:t>
            </a:r>
            <a:br>
              <a:rPr lang="en-US" sz="2200" dirty="0"/>
            </a:br>
            <a:br>
              <a:rPr lang="en-US" sz="2200" dirty="0"/>
            </a:br>
            <a:br>
              <a:rPr lang="en-US" sz="2200" dirty="0"/>
            </a:br>
            <a:r>
              <a:rPr lang="en-US" sz="2200" dirty="0"/>
              <a:t>A. General skeletal muscle weakness </a:t>
            </a:r>
            <a:br>
              <a:rPr lang="en-US" sz="2200" dirty="0"/>
            </a:br>
            <a:r>
              <a:rPr lang="en-US" sz="2200" dirty="0"/>
              <a:t>b. Moist crackles and tachypnea </a:t>
            </a:r>
            <a:br>
              <a:rPr lang="en-US" sz="2200" dirty="0"/>
            </a:br>
            <a:r>
              <a:rPr lang="en-US" sz="2200" dirty="0"/>
              <a:t>c. Lethargy </a:t>
            </a:r>
            <a:br>
              <a:rPr lang="en-US" sz="2200" dirty="0"/>
            </a:br>
            <a:r>
              <a:rPr lang="en-US" sz="2200" dirty="0"/>
              <a:t>d. Increased specific gravity and decreased urine output </a:t>
            </a:r>
            <a:br>
              <a:rPr lang="en-US" sz="2200" dirty="0"/>
            </a:br>
            <a:r>
              <a:rPr lang="en-US" sz="2200" dirty="0"/>
              <a:t>e. Weak hand grasps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19293490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26D2-03F4-AC4E-9793-94147F9AC9E6}"/>
              </a:ext>
            </a:extLst>
          </p:cNvPr>
          <p:cNvSpPr>
            <a:spLocks noGrp="1"/>
          </p:cNvSpPr>
          <p:nvPr>
            <p:ph type="title"/>
          </p:nvPr>
        </p:nvSpPr>
        <p:spPr/>
        <p:txBody>
          <a:bodyPr/>
          <a:lstStyle/>
          <a:p>
            <a:r>
              <a:rPr lang="en-US" dirty="0"/>
              <a:t>Answer </a:t>
            </a:r>
          </a:p>
        </p:txBody>
      </p:sp>
      <p:sp>
        <p:nvSpPr>
          <p:cNvPr id="3" name="Content Placeholder 2">
            <a:extLst>
              <a:ext uri="{FF2B5EF4-FFF2-40B4-BE49-F238E27FC236}">
                <a16:creationId xmlns:a16="http://schemas.microsoft.com/office/drawing/2014/main" id="{A285BA91-2233-F64A-9C9E-915011B314D1}"/>
              </a:ext>
            </a:extLst>
          </p:cNvPr>
          <p:cNvSpPr>
            <a:spLocks noGrp="1"/>
          </p:cNvSpPr>
          <p:nvPr>
            <p:ph idx="1"/>
          </p:nvPr>
        </p:nvSpPr>
        <p:spPr/>
        <p:txBody>
          <a:bodyPr anchor="t">
            <a:normAutofit/>
          </a:bodyPr>
          <a:lstStyle/>
          <a:p>
            <a:pPr marL="0" indent="0">
              <a:lnSpc>
                <a:spcPct val="110000"/>
              </a:lnSpc>
              <a:buNone/>
            </a:pPr>
            <a:r>
              <a:rPr lang="en-US" sz="2200" dirty="0"/>
              <a:t>The patient's potassium level is 2.5 </a:t>
            </a:r>
            <a:r>
              <a:rPr lang="en-US" sz="2200" dirty="0" err="1"/>
              <a:t>mEq</a:t>
            </a:r>
            <a:r>
              <a:rPr lang="en-US" sz="2200" dirty="0"/>
              <a:t>/L. Which clinical findings does the nurse expect to see when assessing this patient? (Select all that apply.) </a:t>
            </a:r>
            <a:br>
              <a:rPr lang="en-US" sz="2200" dirty="0"/>
            </a:br>
            <a:br>
              <a:rPr lang="en-US" sz="2200" dirty="0"/>
            </a:br>
            <a:br>
              <a:rPr lang="en-US" sz="2200" dirty="0"/>
            </a:br>
            <a:r>
              <a:rPr lang="en-US" sz="2200" b="1" dirty="0">
                <a:highlight>
                  <a:srgbClr val="FFFF00"/>
                </a:highlight>
              </a:rPr>
              <a:t>a. General skeletal muscle weakness </a:t>
            </a:r>
            <a:br>
              <a:rPr lang="en-US" sz="2200" dirty="0"/>
            </a:br>
            <a:r>
              <a:rPr lang="en-US" sz="2200" dirty="0"/>
              <a:t>b. Moist crackles and tachypnea </a:t>
            </a:r>
            <a:br>
              <a:rPr lang="en-US" sz="2200" dirty="0"/>
            </a:br>
            <a:r>
              <a:rPr lang="en-US" sz="2200" b="1" dirty="0">
                <a:highlight>
                  <a:srgbClr val="FFFF00"/>
                </a:highlight>
              </a:rPr>
              <a:t>c. Lethargy </a:t>
            </a:r>
            <a:br>
              <a:rPr lang="en-US" sz="2200" dirty="0"/>
            </a:br>
            <a:r>
              <a:rPr lang="en-US" sz="2200" dirty="0"/>
              <a:t>d. Increased specific gravity and decreased urine output </a:t>
            </a:r>
            <a:br>
              <a:rPr lang="en-US" sz="2200" dirty="0"/>
            </a:br>
            <a:r>
              <a:rPr lang="en-US" sz="2200" b="1" dirty="0">
                <a:highlight>
                  <a:srgbClr val="FFFF00"/>
                </a:highlight>
              </a:rPr>
              <a:t>e. Weak hand grasps</a:t>
            </a:r>
          </a:p>
        </p:txBody>
      </p:sp>
    </p:spTree>
    <p:extLst>
      <p:ext uri="{BB962C8B-B14F-4D97-AF65-F5344CB8AC3E}">
        <p14:creationId xmlns:p14="http://schemas.microsoft.com/office/powerpoint/2010/main" val="402351222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D39F72A4-5731-5F40-A5BD-D0911911041E}"/>
              </a:ext>
            </a:extLst>
          </p:cNvPr>
          <p:cNvSpPr>
            <a:spLocks noGrp="1"/>
          </p:cNvSpPr>
          <p:nvPr>
            <p:ph type="title"/>
          </p:nvPr>
        </p:nvSpPr>
        <p:spPr>
          <a:xfrm>
            <a:off x="1141411" y="748240"/>
            <a:ext cx="9906000" cy="1117073"/>
          </a:xfrm>
        </p:spPr>
        <p:txBody>
          <a:bodyPr>
            <a:normAutofit/>
          </a:bodyPr>
          <a:lstStyle/>
          <a:p>
            <a:pPr algn="ctr"/>
            <a:r>
              <a:rPr lang="en-US" sz="4000"/>
              <a:t>Most Common Manifestations </a:t>
            </a:r>
          </a:p>
        </p:txBody>
      </p:sp>
      <p:sp>
        <p:nvSpPr>
          <p:cNvPr id="3" name="Content Placeholder 2">
            <a:extLst>
              <a:ext uri="{FF2B5EF4-FFF2-40B4-BE49-F238E27FC236}">
                <a16:creationId xmlns:a16="http://schemas.microsoft.com/office/drawing/2014/main" id="{B52CAD3A-6896-EF41-800E-6F6A4B8D8D5A}"/>
              </a:ext>
            </a:extLst>
          </p:cNvPr>
          <p:cNvSpPr>
            <a:spLocks noGrp="1"/>
          </p:cNvSpPr>
          <p:nvPr>
            <p:ph idx="1"/>
          </p:nvPr>
        </p:nvSpPr>
        <p:spPr>
          <a:xfrm>
            <a:off x="1206500" y="2249487"/>
            <a:ext cx="9840911" cy="3541714"/>
          </a:xfrm>
        </p:spPr>
        <p:txBody>
          <a:bodyPr anchor="t">
            <a:normAutofit/>
          </a:bodyPr>
          <a:lstStyle/>
          <a:p>
            <a:r>
              <a:rPr lang="en-US" dirty="0"/>
              <a:t>Generalized weakness </a:t>
            </a:r>
          </a:p>
          <a:p>
            <a:r>
              <a:rPr lang="en-US" dirty="0"/>
              <a:t>Fatigue </a:t>
            </a:r>
          </a:p>
          <a:p>
            <a:r>
              <a:rPr lang="en-US" dirty="0"/>
              <a:t>Dyspnea </a:t>
            </a:r>
          </a:p>
          <a:p>
            <a:r>
              <a:rPr lang="en-US" dirty="0"/>
              <a:t>Constipation </a:t>
            </a:r>
          </a:p>
          <a:p>
            <a:r>
              <a:rPr lang="en-US" dirty="0"/>
              <a:t>Palpitations </a:t>
            </a:r>
          </a:p>
          <a:p>
            <a:r>
              <a:rPr lang="en-US" dirty="0"/>
              <a:t>Muscle cramping </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4" name="TextBox 3">
            <a:extLst>
              <a:ext uri="{FF2B5EF4-FFF2-40B4-BE49-F238E27FC236}">
                <a16:creationId xmlns:a16="http://schemas.microsoft.com/office/drawing/2014/main" id="{A378BF25-9D8F-4C4A-860B-1B608D810A7F}"/>
              </a:ext>
            </a:extLst>
          </p:cNvPr>
          <p:cNvSpPr txBox="1"/>
          <p:nvPr/>
        </p:nvSpPr>
        <p:spPr>
          <a:xfrm>
            <a:off x="9453816" y="6185842"/>
            <a:ext cx="3822192" cy="461665"/>
          </a:xfrm>
          <a:prstGeom prst="rect">
            <a:avLst/>
          </a:prstGeom>
          <a:noFill/>
        </p:spPr>
        <p:txBody>
          <a:bodyPr wrap="square" rtlCol="0">
            <a:spAutoFit/>
          </a:bodyPr>
          <a:lstStyle/>
          <a:p>
            <a:r>
              <a:rPr lang="en-US" sz="2400" dirty="0"/>
              <a:t>(Saladin, 2018) </a:t>
            </a:r>
          </a:p>
        </p:txBody>
      </p:sp>
    </p:spTree>
    <p:extLst>
      <p:ext uri="{BB962C8B-B14F-4D97-AF65-F5344CB8AC3E}">
        <p14:creationId xmlns:p14="http://schemas.microsoft.com/office/powerpoint/2010/main" val="334385374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1796945-FF36-4349-81BB-6808A75A1246}"/>
              </a:ext>
            </a:extLst>
          </p:cNvPr>
          <p:cNvSpPr>
            <a:spLocks noGrp="1"/>
          </p:cNvSpPr>
          <p:nvPr>
            <p:ph type="title"/>
          </p:nvPr>
        </p:nvSpPr>
        <p:spPr>
          <a:xfrm>
            <a:off x="1141413" y="1082673"/>
            <a:ext cx="2869416" cy="4708528"/>
          </a:xfrm>
        </p:spPr>
        <p:txBody>
          <a:bodyPr>
            <a:normAutofit/>
          </a:bodyPr>
          <a:lstStyle/>
          <a:p>
            <a:pPr algn="r"/>
            <a:r>
              <a:rPr lang="en-US" sz="4000"/>
              <a:t>Expected Physical Exam Findings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870E35-22B4-FF43-B1AA-64F3B34F4EC8}"/>
              </a:ext>
            </a:extLst>
          </p:cNvPr>
          <p:cNvSpPr>
            <a:spLocks noGrp="1"/>
          </p:cNvSpPr>
          <p:nvPr>
            <p:ph idx="1"/>
          </p:nvPr>
        </p:nvSpPr>
        <p:spPr>
          <a:xfrm>
            <a:off x="5297763" y="1082673"/>
            <a:ext cx="5751237" cy="4708528"/>
          </a:xfrm>
        </p:spPr>
        <p:txBody>
          <a:bodyPr anchor="ctr">
            <a:normAutofit/>
          </a:bodyPr>
          <a:lstStyle/>
          <a:p>
            <a:r>
              <a:rPr lang="en-US" sz="1800" dirty="0"/>
              <a:t>Typical within reference range </a:t>
            </a:r>
          </a:p>
          <a:p>
            <a:r>
              <a:rPr lang="en-US" sz="1800" dirty="0"/>
              <a:t>May see abnormalities in vital signs </a:t>
            </a:r>
          </a:p>
          <a:p>
            <a:r>
              <a:rPr lang="en-US" sz="1800" dirty="0"/>
              <a:t>Muscle Weakness</a:t>
            </a:r>
          </a:p>
          <a:p>
            <a:pPr lvl="1"/>
            <a:r>
              <a:rPr lang="en-US" sz="1800" dirty="0"/>
              <a:t>Cardiac </a:t>
            </a:r>
          </a:p>
          <a:p>
            <a:pPr lvl="1"/>
            <a:r>
              <a:rPr lang="en-US" sz="1800" dirty="0"/>
              <a:t>Respiratory </a:t>
            </a:r>
          </a:p>
          <a:p>
            <a:pPr lvl="1"/>
            <a:r>
              <a:rPr lang="en-US" sz="1800" dirty="0"/>
              <a:t>Skeletal </a:t>
            </a:r>
          </a:p>
          <a:p>
            <a:pPr lvl="1"/>
            <a:r>
              <a:rPr lang="en-US" sz="1800" dirty="0"/>
              <a:t>Gastrointestinal </a:t>
            </a:r>
          </a:p>
          <a:p>
            <a:r>
              <a:rPr lang="en-US" sz="1800" dirty="0"/>
              <a:t>Tooth erosion </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 name="Rectangle 1">
            <a:extLst>
              <a:ext uri="{FF2B5EF4-FFF2-40B4-BE49-F238E27FC236}">
                <a16:creationId xmlns:a16="http://schemas.microsoft.com/office/drawing/2014/main" id="{F15C1C26-3A54-A247-A1AA-D37D79065377}"/>
              </a:ext>
            </a:extLst>
          </p:cNvPr>
          <p:cNvSpPr>
            <a:spLocks noChangeArrowheads="1"/>
          </p:cNvSpPr>
          <p:nvPr/>
        </p:nvSpPr>
        <p:spPr bwMode="auto">
          <a:xfrm>
            <a:off x="9653719" y="6334443"/>
            <a:ext cx="30815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(Lederer, 2018)</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794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C79F-038F-F345-9387-5F25D42EC090}"/>
              </a:ext>
            </a:extLst>
          </p:cNvPr>
          <p:cNvSpPr>
            <a:spLocks noGrp="1"/>
          </p:cNvSpPr>
          <p:nvPr>
            <p:ph type="title"/>
          </p:nvPr>
        </p:nvSpPr>
        <p:spPr>
          <a:xfrm>
            <a:off x="8036041" y="618518"/>
            <a:ext cx="3281003" cy="1478570"/>
          </a:xfrm>
        </p:spPr>
        <p:txBody>
          <a:bodyPr anchor="b">
            <a:normAutofit/>
          </a:bodyPr>
          <a:lstStyle/>
          <a:p>
            <a:r>
              <a:rPr lang="en-US" sz="2800"/>
              <a:t>Diagnostic testing/Labs</a:t>
            </a:r>
          </a:p>
        </p:txBody>
      </p:sp>
      <p:sp>
        <p:nvSpPr>
          <p:cNvPr id="10" name="Round Diagonal Corner Rectangle 11">
            <a:extLst>
              <a:ext uri="{FF2B5EF4-FFF2-40B4-BE49-F238E27FC236}">
                <a16:creationId xmlns:a16="http://schemas.microsoft.com/office/drawing/2014/main" id="{15649ABD-2423-4C83-8F1D-CDC70264C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iagram&#10;&#10;Description automatically generated">
            <a:extLst>
              <a:ext uri="{FF2B5EF4-FFF2-40B4-BE49-F238E27FC236}">
                <a16:creationId xmlns:a16="http://schemas.microsoft.com/office/drawing/2014/main" id="{7E8C0139-63E8-6444-BF3F-DA51CA32B4EF}"/>
              </a:ext>
            </a:extLst>
          </p:cNvPr>
          <p:cNvPicPr>
            <a:picLocks noChangeAspect="1"/>
          </p:cNvPicPr>
          <p:nvPr/>
        </p:nvPicPr>
        <p:blipFill rotWithShape="1">
          <a:blip r:embed="rId4"/>
          <a:srcRect r="23192"/>
          <a:stretch/>
        </p:blipFill>
        <p:spPr>
          <a:xfrm>
            <a:off x="1118988" y="1844616"/>
            <a:ext cx="6112382" cy="3163306"/>
          </a:xfrm>
          <a:prstGeom prst="rect">
            <a:avLst/>
          </a:prstGeom>
        </p:spPr>
      </p:pic>
      <p:sp>
        <p:nvSpPr>
          <p:cNvPr id="3" name="Content Placeholder 2">
            <a:extLst>
              <a:ext uri="{FF2B5EF4-FFF2-40B4-BE49-F238E27FC236}">
                <a16:creationId xmlns:a16="http://schemas.microsoft.com/office/drawing/2014/main" id="{BFF5DE58-DA89-334A-8966-3D0E5D5F750E}"/>
              </a:ext>
            </a:extLst>
          </p:cNvPr>
          <p:cNvSpPr>
            <a:spLocks noGrp="1"/>
          </p:cNvSpPr>
          <p:nvPr>
            <p:ph idx="1"/>
          </p:nvPr>
        </p:nvSpPr>
        <p:spPr>
          <a:xfrm>
            <a:off x="8036041" y="2249487"/>
            <a:ext cx="3281004" cy="3541714"/>
          </a:xfrm>
        </p:spPr>
        <p:txBody>
          <a:bodyPr>
            <a:normAutofit/>
          </a:bodyPr>
          <a:lstStyle/>
          <a:p>
            <a:r>
              <a:rPr lang="en-US" sz="1800"/>
              <a:t>Basic metabolic panel </a:t>
            </a:r>
          </a:p>
          <a:p>
            <a:r>
              <a:rPr lang="en-US" sz="1800"/>
              <a:t>Measurement of urine potassium</a:t>
            </a:r>
          </a:p>
          <a:p>
            <a:pPr lvl="1"/>
            <a:r>
              <a:rPr lang="en-US" sz="1800"/>
              <a:t>Establishes pathologic mechanism </a:t>
            </a:r>
          </a:p>
          <a:p>
            <a:r>
              <a:rPr lang="en-US" sz="1800"/>
              <a:t>Electrocardiogram (ECG)</a:t>
            </a:r>
          </a:p>
          <a:p>
            <a:pPr lvl="1"/>
            <a:r>
              <a:rPr lang="en-US" sz="1800"/>
              <a:t>Cardiac function</a:t>
            </a:r>
          </a:p>
          <a:p>
            <a:pPr lvl="1"/>
            <a:r>
              <a:rPr lang="en-US" sz="1800"/>
              <a:t>Digoxin toxicity </a:t>
            </a:r>
          </a:p>
        </p:txBody>
      </p:sp>
      <p:sp>
        <p:nvSpPr>
          <p:cNvPr id="7" name="Rectangle 1">
            <a:extLst>
              <a:ext uri="{FF2B5EF4-FFF2-40B4-BE49-F238E27FC236}">
                <a16:creationId xmlns:a16="http://schemas.microsoft.com/office/drawing/2014/main" id="{068F1471-89B1-E64D-A765-7545D4B36B16}"/>
              </a:ext>
            </a:extLst>
          </p:cNvPr>
          <p:cNvSpPr>
            <a:spLocks noChangeArrowheads="1"/>
          </p:cNvSpPr>
          <p:nvPr/>
        </p:nvSpPr>
        <p:spPr bwMode="auto">
          <a:xfrm>
            <a:off x="5340096" y="6159605"/>
            <a:ext cx="25237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(Lewis, 2020)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21FED8F5-90A4-2145-8803-A53C3443D40E}"/>
              </a:ext>
            </a:extLst>
          </p:cNvPr>
          <p:cNvSpPr>
            <a:spLocks noChangeArrowheads="1"/>
          </p:cNvSpPr>
          <p:nvPr/>
        </p:nvSpPr>
        <p:spPr bwMode="auto">
          <a:xfrm>
            <a:off x="9814560" y="5591146"/>
            <a:ext cx="23774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(Mount, 2020)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982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0070-96EC-EF47-A29B-6E7E258C3295}"/>
              </a:ext>
            </a:extLst>
          </p:cNvPr>
          <p:cNvSpPr>
            <a:spLocks noGrp="1"/>
          </p:cNvSpPr>
          <p:nvPr>
            <p:ph type="title"/>
          </p:nvPr>
        </p:nvSpPr>
        <p:spPr/>
        <p:txBody>
          <a:bodyPr/>
          <a:lstStyle/>
          <a:p>
            <a:r>
              <a:rPr lang="en-US" dirty="0"/>
              <a:t>Complications</a:t>
            </a:r>
          </a:p>
        </p:txBody>
      </p:sp>
      <p:sp>
        <p:nvSpPr>
          <p:cNvPr id="3" name="Content Placeholder 2">
            <a:extLst>
              <a:ext uri="{FF2B5EF4-FFF2-40B4-BE49-F238E27FC236}">
                <a16:creationId xmlns:a16="http://schemas.microsoft.com/office/drawing/2014/main" id="{16EB8DD1-22FC-B243-BAFC-C3BD3EAC6459}"/>
              </a:ext>
            </a:extLst>
          </p:cNvPr>
          <p:cNvSpPr>
            <a:spLocks noGrp="1"/>
          </p:cNvSpPr>
          <p:nvPr>
            <p:ph idx="1"/>
          </p:nvPr>
        </p:nvSpPr>
        <p:spPr/>
        <p:txBody>
          <a:bodyPr/>
          <a:lstStyle/>
          <a:p>
            <a:r>
              <a:rPr lang="en-US" dirty="0"/>
              <a:t>Cardiac arrhythmias </a:t>
            </a:r>
          </a:p>
          <a:p>
            <a:pPr lvl="1"/>
            <a:r>
              <a:rPr lang="en-US" dirty="0"/>
              <a:t>Bradycardia </a:t>
            </a:r>
          </a:p>
          <a:p>
            <a:pPr lvl="1"/>
            <a:r>
              <a:rPr lang="en-US" dirty="0"/>
              <a:t>Cardiovascular collapse </a:t>
            </a:r>
          </a:p>
          <a:p>
            <a:r>
              <a:rPr lang="en-US" dirty="0"/>
              <a:t>Acute respiratory failure</a:t>
            </a:r>
          </a:p>
          <a:p>
            <a:r>
              <a:rPr lang="en-US" dirty="0"/>
              <a:t>Death </a:t>
            </a:r>
          </a:p>
        </p:txBody>
      </p:sp>
      <p:sp>
        <p:nvSpPr>
          <p:cNvPr id="4" name="TextBox 3">
            <a:extLst>
              <a:ext uri="{FF2B5EF4-FFF2-40B4-BE49-F238E27FC236}">
                <a16:creationId xmlns:a16="http://schemas.microsoft.com/office/drawing/2014/main" id="{0A00EB8D-D2D2-B446-BC99-C1850A17DEE8}"/>
              </a:ext>
            </a:extLst>
          </p:cNvPr>
          <p:cNvSpPr txBox="1"/>
          <p:nvPr/>
        </p:nvSpPr>
        <p:spPr>
          <a:xfrm>
            <a:off x="8412480" y="6211669"/>
            <a:ext cx="3419856" cy="646331"/>
          </a:xfrm>
          <a:prstGeom prst="rect">
            <a:avLst/>
          </a:prstGeom>
          <a:noFill/>
        </p:spPr>
        <p:txBody>
          <a:bodyPr wrap="square" rtlCol="0">
            <a:spAutoFit/>
          </a:bodyPr>
          <a:lstStyle/>
          <a:p>
            <a:r>
              <a:rPr lang="en-US" altLang="en-US" dirty="0">
                <a:latin typeface="Arial" panose="020B0604020202020204" pitchFamily="34" charset="0"/>
                <a:ea typeface="Times New Roman" panose="02020603050405020304" pitchFamily="18" charset="0"/>
              </a:rPr>
              <a:t>(McCance &amp; </a:t>
            </a:r>
            <a:r>
              <a:rPr lang="en-US" altLang="en-US" dirty="0" err="1">
                <a:latin typeface="Arial" panose="020B0604020202020204" pitchFamily="34" charset="0"/>
                <a:ea typeface="Times New Roman" panose="02020603050405020304" pitchFamily="18" charset="0"/>
              </a:rPr>
              <a:t>Huether</a:t>
            </a:r>
            <a:r>
              <a:rPr lang="en-US" altLang="en-US" dirty="0">
                <a:latin typeface="Arial" panose="020B0604020202020204" pitchFamily="34" charset="0"/>
                <a:ea typeface="Times New Roman" panose="02020603050405020304" pitchFamily="18" charset="0"/>
              </a:rPr>
              <a:t>, 2019</a:t>
            </a:r>
            <a:r>
              <a:rPr lang="en-US" altLang="en-US" sz="1600" dirty="0">
                <a:latin typeface="Arial" panose="020B0604020202020204" pitchFamily="34" charset="0"/>
                <a:ea typeface="Times New Roman" panose="02020603050405020304" pitchFamily="18" charset="0"/>
              </a:rPr>
              <a:t>)</a:t>
            </a:r>
            <a:endParaRPr lang="en-US" altLang="en-US" sz="2400" dirty="0">
              <a:latin typeface="Arial" panose="020B0604020202020204" pitchFamily="34" charset="0"/>
            </a:endParaRPr>
          </a:p>
          <a:p>
            <a:endParaRPr lang="en-US" dirty="0"/>
          </a:p>
        </p:txBody>
      </p:sp>
    </p:spTree>
    <p:extLst>
      <p:ext uri="{BB962C8B-B14F-4D97-AF65-F5344CB8AC3E}">
        <p14:creationId xmlns:p14="http://schemas.microsoft.com/office/powerpoint/2010/main" val="2983847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05D2ED9-4C2B-3841-B734-2FB070024237}"/>
              </a:ext>
            </a:extLst>
          </p:cNvPr>
          <p:cNvSpPr>
            <a:spLocks noGrp="1"/>
          </p:cNvSpPr>
          <p:nvPr>
            <p:ph type="title"/>
          </p:nvPr>
        </p:nvSpPr>
        <p:spPr>
          <a:xfrm>
            <a:off x="1141411" y="748240"/>
            <a:ext cx="9906000" cy="1117073"/>
          </a:xfrm>
        </p:spPr>
        <p:txBody>
          <a:bodyPr>
            <a:normAutofit/>
          </a:bodyPr>
          <a:lstStyle/>
          <a:p>
            <a:pPr algn="ctr"/>
            <a:r>
              <a:rPr lang="en-US" sz="4000"/>
              <a:t>Test Your Knowledge </a:t>
            </a:r>
          </a:p>
        </p:txBody>
      </p:sp>
      <p:sp>
        <p:nvSpPr>
          <p:cNvPr id="3" name="Content Placeholder 2">
            <a:extLst>
              <a:ext uri="{FF2B5EF4-FFF2-40B4-BE49-F238E27FC236}">
                <a16:creationId xmlns:a16="http://schemas.microsoft.com/office/drawing/2014/main" id="{C5B1DC5E-64E9-5246-93CD-D2594E9FF93A}"/>
              </a:ext>
            </a:extLst>
          </p:cNvPr>
          <p:cNvSpPr>
            <a:spLocks noGrp="1"/>
          </p:cNvSpPr>
          <p:nvPr>
            <p:ph idx="1"/>
          </p:nvPr>
        </p:nvSpPr>
        <p:spPr>
          <a:xfrm>
            <a:off x="1206500" y="2249487"/>
            <a:ext cx="9840911" cy="3541714"/>
          </a:xfrm>
        </p:spPr>
        <p:txBody>
          <a:bodyPr anchor="t">
            <a:normAutofit/>
          </a:bodyPr>
          <a:lstStyle/>
          <a:p>
            <a:pPr marL="0" indent="0">
              <a:buNone/>
            </a:pPr>
            <a:r>
              <a:rPr lang="en-US" dirty="0"/>
              <a:t>The nurse administering potassium to a patient carefully monitors the infusion because of the risk for which condition? </a:t>
            </a:r>
          </a:p>
          <a:p>
            <a:pPr marL="0" indent="0">
              <a:buNone/>
            </a:pPr>
            <a:br>
              <a:rPr lang="en-US" dirty="0"/>
            </a:br>
            <a:r>
              <a:rPr lang="en-US" dirty="0"/>
              <a:t>a. Pulmonary edema</a:t>
            </a:r>
            <a:br>
              <a:rPr lang="en-US" dirty="0"/>
            </a:br>
            <a:r>
              <a:rPr lang="en-US" dirty="0"/>
              <a:t>b. Cardiac dysrhythmia </a:t>
            </a:r>
            <a:br>
              <a:rPr lang="en-US" dirty="0"/>
            </a:br>
            <a:r>
              <a:rPr lang="en-US" dirty="0"/>
              <a:t>c. Postural hypotension </a:t>
            </a:r>
            <a:br>
              <a:rPr lang="en-US" dirty="0"/>
            </a:br>
            <a:r>
              <a:rPr lang="en-US" dirty="0"/>
              <a:t>d. Renal failure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78492108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6717A12-0E55-1347-8BE1-DABC9FB82922}"/>
              </a:ext>
            </a:extLst>
          </p:cNvPr>
          <p:cNvSpPr>
            <a:spLocks noGrp="1"/>
          </p:cNvSpPr>
          <p:nvPr>
            <p:ph type="title"/>
          </p:nvPr>
        </p:nvSpPr>
        <p:spPr>
          <a:xfrm>
            <a:off x="1141411" y="748240"/>
            <a:ext cx="9906000" cy="1117073"/>
          </a:xfrm>
        </p:spPr>
        <p:txBody>
          <a:bodyPr>
            <a:normAutofit/>
          </a:bodyPr>
          <a:lstStyle/>
          <a:p>
            <a:pPr algn="ctr"/>
            <a:r>
              <a:rPr lang="en-US" sz="4000"/>
              <a:t>Answer</a:t>
            </a:r>
            <a:r>
              <a:rPr lang="en-US" sz="4000">
                <a:highlight>
                  <a:srgbClr val="FFFF00"/>
                </a:highlight>
              </a:rPr>
              <a:t> </a:t>
            </a:r>
          </a:p>
        </p:txBody>
      </p:sp>
      <p:sp>
        <p:nvSpPr>
          <p:cNvPr id="3" name="Content Placeholder 2">
            <a:extLst>
              <a:ext uri="{FF2B5EF4-FFF2-40B4-BE49-F238E27FC236}">
                <a16:creationId xmlns:a16="http://schemas.microsoft.com/office/drawing/2014/main" id="{E72FA5BD-963E-E84C-805B-B07058C52C07}"/>
              </a:ext>
            </a:extLst>
          </p:cNvPr>
          <p:cNvSpPr>
            <a:spLocks noGrp="1"/>
          </p:cNvSpPr>
          <p:nvPr>
            <p:ph idx="1"/>
          </p:nvPr>
        </p:nvSpPr>
        <p:spPr>
          <a:xfrm>
            <a:off x="1206500" y="2249487"/>
            <a:ext cx="9840911" cy="3541714"/>
          </a:xfrm>
        </p:spPr>
        <p:txBody>
          <a:bodyPr anchor="t">
            <a:normAutofit/>
          </a:bodyPr>
          <a:lstStyle/>
          <a:p>
            <a:pPr marL="0" indent="0">
              <a:buNone/>
            </a:pPr>
            <a:r>
              <a:rPr lang="en-US" dirty="0"/>
              <a:t>The nurse administering potassium to a patient carefully monitors the infusion because of the risk for which condition? </a:t>
            </a:r>
          </a:p>
          <a:p>
            <a:pPr marL="0" indent="0">
              <a:buNone/>
            </a:pPr>
            <a:br>
              <a:rPr lang="en-US" dirty="0"/>
            </a:br>
            <a:r>
              <a:rPr lang="en-US" dirty="0"/>
              <a:t>a. Pulmonary edema</a:t>
            </a:r>
            <a:br>
              <a:rPr lang="en-US" dirty="0"/>
            </a:br>
            <a:r>
              <a:rPr lang="en-US">
                <a:highlight>
                  <a:srgbClr val="FFFF00"/>
                </a:highlight>
              </a:rPr>
              <a:t>b. Cardiac dysrhythmia </a:t>
            </a:r>
            <a:br>
              <a:rPr lang="en-US" dirty="0"/>
            </a:br>
            <a:r>
              <a:rPr lang="en-US" dirty="0"/>
              <a:t>c. Postural hypotension </a:t>
            </a:r>
            <a:br>
              <a:rPr lang="en-US" dirty="0"/>
            </a:br>
            <a:r>
              <a:rPr lang="en-US" dirty="0"/>
              <a:t>d. Renal failure</a:t>
            </a: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88456249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6511218-B9AA-4B98-BC1D-CCC9BB28AB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4091B7F8-4439-4ACD-B578-E523334B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18EF6BE6-0FCE-475D-BAB2-683B36D578B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Content Placeholder 4" descr="Diagram&#10;&#10;Description automatically generated">
            <a:extLst>
              <a:ext uri="{FF2B5EF4-FFF2-40B4-BE49-F238E27FC236}">
                <a16:creationId xmlns:a16="http://schemas.microsoft.com/office/drawing/2014/main" id="{863BECDF-B7AC-AE42-84AB-237081C8B7FF}"/>
              </a:ext>
            </a:extLst>
          </p:cNvPr>
          <p:cNvPicPr>
            <a:picLocks noChangeAspect="1"/>
          </p:cNvPicPr>
          <p:nvPr/>
        </p:nvPicPr>
        <p:blipFill rotWithShape="1">
          <a:blip r:embed="rId4"/>
          <a:srcRect l="3380" b="5527"/>
          <a:stretch/>
        </p:blipFill>
        <p:spPr>
          <a:xfrm>
            <a:off x="3174731" y="491618"/>
            <a:ext cx="7380827" cy="5145596"/>
          </a:xfrm>
          <a:prstGeom prst="rect">
            <a:avLst/>
          </a:prstGeom>
        </p:spPr>
      </p:pic>
      <p:grpSp>
        <p:nvGrpSpPr>
          <p:cNvPr id="16" name="Group 15">
            <a:extLst>
              <a:ext uri="{FF2B5EF4-FFF2-40B4-BE49-F238E27FC236}">
                <a16:creationId xmlns:a16="http://schemas.microsoft.com/office/drawing/2014/main" id="{5815A4C8-B67A-417B-881F-B10F775419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7" name="Rectangle 16">
              <a:extLst>
                <a:ext uri="{FF2B5EF4-FFF2-40B4-BE49-F238E27FC236}">
                  <a16:creationId xmlns:a16="http://schemas.microsoft.com/office/drawing/2014/main" id="{E908880B-41F4-47DC-A5D9-CC6110F11D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63AF45E0-DAB3-4BF0-B6F4-DD30CA25E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AD76E2E6-F745-4365-9908-0B9E1A5E0A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Rectangle 19">
              <a:extLst>
                <a:ext uri="{FF2B5EF4-FFF2-40B4-BE49-F238E27FC236}">
                  <a16:creationId xmlns:a16="http://schemas.microsoft.com/office/drawing/2014/main" id="{76F5917B-27A0-4E27-B437-D38E7294E97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1" name="Freeform 9">
              <a:extLst>
                <a:ext uri="{FF2B5EF4-FFF2-40B4-BE49-F238E27FC236}">
                  <a16:creationId xmlns:a16="http://schemas.microsoft.com/office/drawing/2014/main" id="{6DB713C1-FF7B-4575-8117-022C649B6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BB7E4ACC-44D9-4792-9E29-712DDBD00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0A3FC698-6397-4AAD-BFE7-5436973BD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01236AB7-797D-4790-AADE-7C43A7DD9E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E089A1E5-35CB-4B0E-89EE-FB2AB368F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E1B3676D-5E71-4B0E-9A27-97E7B016E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D8D40786-1ED1-48CB-9998-047B97FE2A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6">
              <a:extLst>
                <a:ext uri="{FF2B5EF4-FFF2-40B4-BE49-F238E27FC236}">
                  <a16:creationId xmlns:a16="http://schemas.microsoft.com/office/drawing/2014/main" id="{035C2320-C3B2-4989-A4E2-C71FA7F50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7">
              <a:extLst>
                <a:ext uri="{FF2B5EF4-FFF2-40B4-BE49-F238E27FC236}">
                  <a16:creationId xmlns:a16="http://schemas.microsoft.com/office/drawing/2014/main" id="{CF46DEE0-1E3B-4861-841A-3DBBAF79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96962E2E-BDC1-40A1-9CA9-DCD1E2F2C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0AB10F96-B5B5-493C-B58A-ABAD1B5D8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385FEB28-D230-4850-96D1-B84416B2E0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1">
              <a:extLst>
                <a:ext uri="{FF2B5EF4-FFF2-40B4-BE49-F238E27FC236}">
                  <a16:creationId xmlns:a16="http://schemas.microsoft.com/office/drawing/2014/main" id="{7D69D500-53C1-4C49-986B-0C77700A7D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2">
              <a:extLst>
                <a:ext uri="{FF2B5EF4-FFF2-40B4-BE49-F238E27FC236}">
                  <a16:creationId xmlns:a16="http://schemas.microsoft.com/office/drawing/2014/main" id="{242E9848-2FB4-4D7D-AE1F-FCB62E4A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F007433C-DB9E-4A75-BA95-1012EFDE8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F0402231-D741-48D0-BF9A-1FCA25B572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CE7FBE95-E865-4925-8852-1F46C1A85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8F43B940-9D12-405E-9143-F5E64D3471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AB96A555-1114-43F3-B7C1-36C528AC2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24C4A8E3-7739-47BF-98F1-55A35475E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AA9972CC-55BF-424B-BF02-D68C8F837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26FE0F33-8EBE-4E8C-80B2-94D892A84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067215AC-EE86-41A8-906A-930B98379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2">
              <a:extLst>
                <a:ext uri="{FF2B5EF4-FFF2-40B4-BE49-F238E27FC236}">
                  <a16:creationId xmlns:a16="http://schemas.microsoft.com/office/drawing/2014/main" id="{2A7D51B1-D027-4BB9-A7AA-77B82224CD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Rectangle 44">
              <a:extLst>
                <a:ext uri="{FF2B5EF4-FFF2-40B4-BE49-F238E27FC236}">
                  <a16:creationId xmlns:a16="http://schemas.microsoft.com/office/drawing/2014/main" id="{D863577D-1563-4E7D-B1C2-8FD6EB5E25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6" name="Freeform 34">
              <a:extLst>
                <a:ext uri="{FF2B5EF4-FFF2-40B4-BE49-F238E27FC236}">
                  <a16:creationId xmlns:a16="http://schemas.microsoft.com/office/drawing/2014/main" id="{1142C45E-91B5-43E6-815B-8DCE711EED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5">
              <a:extLst>
                <a:ext uri="{FF2B5EF4-FFF2-40B4-BE49-F238E27FC236}">
                  <a16:creationId xmlns:a16="http://schemas.microsoft.com/office/drawing/2014/main" id="{D392B29F-8F06-4525-8C60-6AD0FF87C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6">
              <a:extLst>
                <a:ext uri="{FF2B5EF4-FFF2-40B4-BE49-F238E27FC236}">
                  <a16:creationId xmlns:a16="http://schemas.microsoft.com/office/drawing/2014/main" id="{C0097D3D-4508-4DFE-9362-1D4CD5342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7">
              <a:extLst>
                <a:ext uri="{FF2B5EF4-FFF2-40B4-BE49-F238E27FC236}">
                  <a16:creationId xmlns:a16="http://schemas.microsoft.com/office/drawing/2014/main" id="{CB6E6B17-DA8C-4DFE-A8F3-C88E9C6CE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8">
              <a:extLst>
                <a:ext uri="{FF2B5EF4-FFF2-40B4-BE49-F238E27FC236}">
                  <a16:creationId xmlns:a16="http://schemas.microsoft.com/office/drawing/2014/main" id="{ED70E448-5DC1-4921-984C-B5144E20C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9">
              <a:extLst>
                <a:ext uri="{FF2B5EF4-FFF2-40B4-BE49-F238E27FC236}">
                  <a16:creationId xmlns:a16="http://schemas.microsoft.com/office/drawing/2014/main" id="{670F7120-EA4D-4FED-8679-ADFE90C47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0">
              <a:extLst>
                <a:ext uri="{FF2B5EF4-FFF2-40B4-BE49-F238E27FC236}">
                  <a16:creationId xmlns:a16="http://schemas.microsoft.com/office/drawing/2014/main" id="{06395248-187B-4F4A-914C-C34DF7A836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1">
              <a:extLst>
                <a:ext uri="{FF2B5EF4-FFF2-40B4-BE49-F238E27FC236}">
                  <a16:creationId xmlns:a16="http://schemas.microsoft.com/office/drawing/2014/main" id="{A1A1A364-CAD6-49EE-AD57-1C5FD774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2">
              <a:extLst>
                <a:ext uri="{FF2B5EF4-FFF2-40B4-BE49-F238E27FC236}">
                  <a16:creationId xmlns:a16="http://schemas.microsoft.com/office/drawing/2014/main" id="{A55D2F6C-C341-4B23-94D4-7860818D59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3">
              <a:extLst>
                <a:ext uri="{FF2B5EF4-FFF2-40B4-BE49-F238E27FC236}">
                  <a16:creationId xmlns:a16="http://schemas.microsoft.com/office/drawing/2014/main" id="{A997BCC5-C47B-4CBB-8574-3D2185875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4">
              <a:extLst>
                <a:ext uri="{FF2B5EF4-FFF2-40B4-BE49-F238E27FC236}">
                  <a16:creationId xmlns:a16="http://schemas.microsoft.com/office/drawing/2014/main" id="{8C080CB5-4748-447C-9A7C-7D19D53C8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Rectangle 56">
              <a:extLst>
                <a:ext uri="{FF2B5EF4-FFF2-40B4-BE49-F238E27FC236}">
                  <a16:creationId xmlns:a16="http://schemas.microsoft.com/office/drawing/2014/main" id="{1974BBB3-7214-4B90-B3F4-FD7491717C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8" name="Freeform 46">
              <a:extLst>
                <a:ext uri="{FF2B5EF4-FFF2-40B4-BE49-F238E27FC236}">
                  <a16:creationId xmlns:a16="http://schemas.microsoft.com/office/drawing/2014/main" id="{A5146950-414C-435B-93DF-86EEFE43A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7">
              <a:extLst>
                <a:ext uri="{FF2B5EF4-FFF2-40B4-BE49-F238E27FC236}">
                  <a16:creationId xmlns:a16="http://schemas.microsoft.com/office/drawing/2014/main" id="{A4F42FB5-9798-4A86-9B6F-EBD720953B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48">
              <a:extLst>
                <a:ext uri="{FF2B5EF4-FFF2-40B4-BE49-F238E27FC236}">
                  <a16:creationId xmlns:a16="http://schemas.microsoft.com/office/drawing/2014/main" id="{48DA1A65-C30E-401D-96D5-CBD73B1D6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49">
              <a:extLst>
                <a:ext uri="{FF2B5EF4-FFF2-40B4-BE49-F238E27FC236}">
                  <a16:creationId xmlns:a16="http://schemas.microsoft.com/office/drawing/2014/main" id="{BFBDBDA4-F724-4A2C-B95C-0708D0E52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0">
              <a:extLst>
                <a:ext uri="{FF2B5EF4-FFF2-40B4-BE49-F238E27FC236}">
                  <a16:creationId xmlns:a16="http://schemas.microsoft.com/office/drawing/2014/main" id="{51A9FC73-ADDC-4F4C-A52E-2416211F1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1">
              <a:extLst>
                <a:ext uri="{FF2B5EF4-FFF2-40B4-BE49-F238E27FC236}">
                  <a16:creationId xmlns:a16="http://schemas.microsoft.com/office/drawing/2014/main" id="{C1506CC0-B481-4F34-9692-55FFB0DE0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2">
              <a:extLst>
                <a:ext uri="{FF2B5EF4-FFF2-40B4-BE49-F238E27FC236}">
                  <a16:creationId xmlns:a16="http://schemas.microsoft.com/office/drawing/2014/main" id="{63C32F27-2DFD-4DC6-A459-1D8B1E35C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3">
              <a:extLst>
                <a:ext uri="{FF2B5EF4-FFF2-40B4-BE49-F238E27FC236}">
                  <a16:creationId xmlns:a16="http://schemas.microsoft.com/office/drawing/2014/main" id="{1D72781E-80D4-4D20-9CB8-B1F93F7F7C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4">
              <a:extLst>
                <a:ext uri="{FF2B5EF4-FFF2-40B4-BE49-F238E27FC236}">
                  <a16:creationId xmlns:a16="http://schemas.microsoft.com/office/drawing/2014/main" id="{B185151E-5C64-466C-95A8-82DCD68F9D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5">
              <a:extLst>
                <a:ext uri="{FF2B5EF4-FFF2-40B4-BE49-F238E27FC236}">
                  <a16:creationId xmlns:a16="http://schemas.microsoft.com/office/drawing/2014/main" id="{5422BDFC-E916-4209-9AE5-5EBBFAE67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6">
              <a:extLst>
                <a:ext uri="{FF2B5EF4-FFF2-40B4-BE49-F238E27FC236}">
                  <a16:creationId xmlns:a16="http://schemas.microsoft.com/office/drawing/2014/main" id="{CB055192-621C-4D0A-95A8-43B3D66570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7">
              <a:extLst>
                <a:ext uri="{FF2B5EF4-FFF2-40B4-BE49-F238E27FC236}">
                  <a16:creationId xmlns:a16="http://schemas.microsoft.com/office/drawing/2014/main" id="{A800D0DB-2B86-43A8-A566-5514B915B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58">
              <a:extLst>
                <a:ext uri="{FF2B5EF4-FFF2-40B4-BE49-F238E27FC236}">
                  <a16:creationId xmlns:a16="http://schemas.microsoft.com/office/drawing/2014/main" id="{A24135C6-FD88-403B-98E1-C941F03C74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6" name="TextBox 5">
            <a:extLst>
              <a:ext uri="{FF2B5EF4-FFF2-40B4-BE49-F238E27FC236}">
                <a16:creationId xmlns:a16="http://schemas.microsoft.com/office/drawing/2014/main" id="{EAC67BD1-5605-7C48-8FFB-B85305430DFA}"/>
              </a:ext>
            </a:extLst>
          </p:cNvPr>
          <p:cNvSpPr txBox="1"/>
          <p:nvPr/>
        </p:nvSpPr>
        <p:spPr>
          <a:xfrm>
            <a:off x="9474899" y="5794157"/>
            <a:ext cx="1883664" cy="646331"/>
          </a:xfrm>
          <a:prstGeom prst="rect">
            <a:avLst/>
          </a:prstGeom>
          <a:noFill/>
        </p:spPr>
        <p:txBody>
          <a:bodyPr wrap="square" rtlCol="0">
            <a:spAutoFit/>
          </a:bodyPr>
          <a:lstStyle/>
          <a:p>
            <a:r>
              <a:rPr lang="en-US" dirty="0"/>
              <a:t>(Saladin, 2018) </a:t>
            </a:r>
          </a:p>
          <a:p>
            <a:endParaRPr lang="en-US" dirty="0"/>
          </a:p>
        </p:txBody>
      </p:sp>
    </p:spTree>
    <p:extLst>
      <p:ext uri="{BB962C8B-B14F-4D97-AF65-F5344CB8AC3E}">
        <p14:creationId xmlns:p14="http://schemas.microsoft.com/office/powerpoint/2010/main" val="273328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88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1FD75-57B4-4FE5-897D-D1E45CCF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191E5-B6CC-0C41-8154-8BFBE7AF7E0D}"/>
              </a:ext>
            </a:extLst>
          </p:cNvPr>
          <p:cNvSpPr>
            <a:spLocks noGrp="1"/>
          </p:cNvSpPr>
          <p:nvPr>
            <p:ph type="title"/>
          </p:nvPr>
        </p:nvSpPr>
        <p:spPr>
          <a:xfrm>
            <a:off x="1141413" y="618518"/>
            <a:ext cx="9905998" cy="1478570"/>
          </a:xfrm>
        </p:spPr>
        <p:txBody>
          <a:bodyPr>
            <a:normAutofit/>
          </a:bodyPr>
          <a:lstStyle/>
          <a:p>
            <a:r>
              <a:rPr lang="en-US" dirty="0"/>
              <a:t>Treatment &amp; Management </a:t>
            </a:r>
          </a:p>
        </p:txBody>
      </p:sp>
      <p:graphicFrame>
        <p:nvGraphicFramePr>
          <p:cNvPr id="5" name="Content Placeholder 2">
            <a:extLst>
              <a:ext uri="{FF2B5EF4-FFF2-40B4-BE49-F238E27FC236}">
                <a16:creationId xmlns:a16="http://schemas.microsoft.com/office/drawing/2014/main" id="{F0768DFC-7E97-40D6-B322-AF2D00EE18DF}"/>
              </a:ext>
            </a:extLst>
          </p:cNvPr>
          <p:cNvGraphicFramePr>
            <a:graphicFrameLocks noGrp="1"/>
          </p:cNvGraphicFramePr>
          <p:nvPr>
            <p:ph idx="1"/>
            <p:extLst>
              <p:ext uri="{D42A27DB-BD31-4B8C-83A1-F6EECF244321}">
                <p14:modId xmlns:p14="http://schemas.microsoft.com/office/powerpoint/2010/main" val="332799609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1">
            <a:extLst>
              <a:ext uri="{FF2B5EF4-FFF2-40B4-BE49-F238E27FC236}">
                <a16:creationId xmlns:a16="http://schemas.microsoft.com/office/drawing/2014/main" id="{12FDAD35-5263-544A-9530-86F690528748}"/>
              </a:ext>
            </a:extLst>
          </p:cNvPr>
          <p:cNvSpPr>
            <a:spLocks noChangeArrowheads="1"/>
          </p:cNvSpPr>
          <p:nvPr/>
        </p:nvSpPr>
        <p:spPr bwMode="auto">
          <a:xfrm>
            <a:off x="9892582" y="6054166"/>
            <a:ext cx="23096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ea typeface="Times New Roman" panose="02020603050405020304" pitchFamily="18" charset="0"/>
              </a:rPr>
              <a:t>(L</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ederer, 2018)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366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86867DD-D7EA-406F-8A12-1882FEFE9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F5AC117-D9C2-4FFF-8D3E-6D0E4304C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5E5184A3-5C0C-4903-9B40-E81C994F2A6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C3FAA962-D0C5-4028-A4BD-32C91CB03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4EB9ECEC-9EF5-42D1-98EB-C5EA99346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03D2DB32-AD4D-459C-874E-483164B9B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B7A898D2-4219-4FB3-AD9C-B7F96D372F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21FC268E-A984-435B-B2C6-912FEE5C1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E96DE4AB-783E-4CC9-9494-BD9042B2C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16C36CDA-AF84-4EBC-A625-8A026B12F4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21B894FA-B646-4094-9156-967D669BB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99A20BB3-A0A1-4175-9EEA-F4F4D0522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0A089209-C052-4BF7-8E61-8B42218F9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1BFC2B38-3F1B-4124-8907-E94A4AAB6B6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958A4115-F6EB-4605-94B1-5C1998E50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73F0D95F-242E-4EE2-905D-A8243FF95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FF047704-113C-4C49-8BB3-43EEEE318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962C3558-3E02-406D-9FF6-3306293E40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0D9ACCD7-E6AE-4BE6-8D10-20D80BE313E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FB2D7B-7068-4689-8E78-12EBCB572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B6DE22A7-6AF8-47BA-928F-73219790FE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3479DE90-61EF-4E69-9743-53FFBFF41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73E5C6A7-BE34-4CD2-A3A0-3E99B822E8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FF2FDA5E-F5A5-4415-8FDD-88800EDB5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37D63E23-1A91-4C54-8B0A-4105EE0F5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F4E88022-6A47-4ED3-B5F3-8621EFB84C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8BB0B34D-8CF1-4DF8-B26D-518B4E8C0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375DB69F-BA31-4F5B-ACDB-0EB7E5212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EBF986BD-9596-4944-924E-9A178E69C3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1" name="Picture 2">
            <a:extLst>
              <a:ext uri="{FF2B5EF4-FFF2-40B4-BE49-F238E27FC236}">
                <a16:creationId xmlns:a16="http://schemas.microsoft.com/office/drawing/2014/main" id="{9DDF694C-4BAB-4E4B-9AEA-B28A4F9594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3" name="Rectangle 42">
            <a:extLst>
              <a:ext uri="{FF2B5EF4-FFF2-40B4-BE49-F238E27FC236}">
                <a16:creationId xmlns:a16="http://schemas.microsoft.com/office/drawing/2014/main" id="{87D6E020-01A5-4D24-9454-91650B3CD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0F9CEA0-F32D-4690-A0D5-89C83C31F8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07348A7C-A414-44E3-885F-E486A64586E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7" name="Freeform 6">
              <a:extLst>
                <a:ext uri="{FF2B5EF4-FFF2-40B4-BE49-F238E27FC236}">
                  <a16:creationId xmlns:a16="http://schemas.microsoft.com/office/drawing/2014/main" id="{8E52C4B8-53D9-452A-9281-0B4741DED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7">
              <a:extLst>
                <a:ext uri="{FF2B5EF4-FFF2-40B4-BE49-F238E27FC236}">
                  <a16:creationId xmlns:a16="http://schemas.microsoft.com/office/drawing/2014/main" id="{5375A9EA-EA78-49E9-A779-CF6D0E394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8">
              <a:extLst>
                <a:ext uri="{FF2B5EF4-FFF2-40B4-BE49-F238E27FC236}">
                  <a16:creationId xmlns:a16="http://schemas.microsoft.com/office/drawing/2014/main" id="{EC6E4F16-8A38-409D-B313-9C4B06A37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9">
              <a:extLst>
                <a:ext uri="{FF2B5EF4-FFF2-40B4-BE49-F238E27FC236}">
                  <a16:creationId xmlns:a16="http://schemas.microsoft.com/office/drawing/2014/main" id="{90E97918-FF8E-4624-8442-E5D87F62C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10">
              <a:extLst>
                <a:ext uri="{FF2B5EF4-FFF2-40B4-BE49-F238E27FC236}">
                  <a16:creationId xmlns:a16="http://schemas.microsoft.com/office/drawing/2014/main" id="{25C01967-F9AF-4C27-A5F4-9A1E978EE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1">
              <a:extLst>
                <a:ext uri="{FF2B5EF4-FFF2-40B4-BE49-F238E27FC236}">
                  <a16:creationId xmlns:a16="http://schemas.microsoft.com/office/drawing/2014/main" id="{D6D24572-C80B-4581-BB1C-4D2C4E226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2">
              <a:extLst>
                <a:ext uri="{FF2B5EF4-FFF2-40B4-BE49-F238E27FC236}">
                  <a16:creationId xmlns:a16="http://schemas.microsoft.com/office/drawing/2014/main" id="{28B59042-08A1-493D-A3E1-DC5863A278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3">
              <a:extLst>
                <a:ext uri="{FF2B5EF4-FFF2-40B4-BE49-F238E27FC236}">
                  <a16:creationId xmlns:a16="http://schemas.microsoft.com/office/drawing/2014/main" id="{A1C5A9EB-2507-4981-A9BC-3BE0DF0234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4">
              <a:extLst>
                <a:ext uri="{FF2B5EF4-FFF2-40B4-BE49-F238E27FC236}">
                  <a16:creationId xmlns:a16="http://schemas.microsoft.com/office/drawing/2014/main" id="{39C14A95-809D-40C5-93C3-F920D0707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5">
              <a:extLst>
                <a:ext uri="{FF2B5EF4-FFF2-40B4-BE49-F238E27FC236}">
                  <a16:creationId xmlns:a16="http://schemas.microsoft.com/office/drawing/2014/main" id="{1CE66110-D36C-464D-9993-39622751B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Line 16">
              <a:extLst>
                <a:ext uri="{FF2B5EF4-FFF2-40B4-BE49-F238E27FC236}">
                  <a16:creationId xmlns:a16="http://schemas.microsoft.com/office/drawing/2014/main" id="{9D22DC40-31A9-40B4-956C-BCC1BDDFB0C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D90A2B5D-3D3E-4927-8618-E5193BEB0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8">
              <a:extLst>
                <a:ext uri="{FF2B5EF4-FFF2-40B4-BE49-F238E27FC236}">
                  <a16:creationId xmlns:a16="http://schemas.microsoft.com/office/drawing/2014/main" id="{B0C358F6-BBF6-4F93-85FB-E63F1A428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19">
              <a:extLst>
                <a:ext uri="{FF2B5EF4-FFF2-40B4-BE49-F238E27FC236}">
                  <a16:creationId xmlns:a16="http://schemas.microsoft.com/office/drawing/2014/main" id="{82F19291-6861-4F32-978C-F8ED9487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20">
              <a:extLst>
                <a:ext uri="{FF2B5EF4-FFF2-40B4-BE49-F238E27FC236}">
                  <a16:creationId xmlns:a16="http://schemas.microsoft.com/office/drawing/2014/main" id="{A83B20E1-D188-4DCF-B227-FA806314BA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Rectangle 21">
              <a:extLst>
                <a:ext uri="{FF2B5EF4-FFF2-40B4-BE49-F238E27FC236}">
                  <a16:creationId xmlns:a16="http://schemas.microsoft.com/office/drawing/2014/main" id="{E0D6B1D0-1DB3-4D8C-9698-1ED99BF48D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3" name="Freeform 22">
              <a:extLst>
                <a:ext uri="{FF2B5EF4-FFF2-40B4-BE49-F238E27FC236}">
                  <a16:creationId xmlns:a16="http://schemas.microsoft.com/office/drawing/2014/main" id="{EE7C3180-9E17-46C9-A6BC-65F9D6C6D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3">
              <a:extLst>
                <a:ext uri="{FF2B5EF4-FFF2-40B4-BE49-F238E27FC236}">
                  <a16:creationId xmlns:a16="http://schemas.microsoft.com/office/drawing/2014/main" id="{65262947-F519-45C1-9C19-8FDD7D9F98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4">
              <a:extLst>
                <a:ext uri="{FF2B5EF4-FFF2-40B4-BE49-F238E27FC236}">
                  <a16:creationId xmlns:a16="http://schemas.microsoft.com/office/drawing/2014/main" id="{D4F70C99-1CA0-4D6A-A05B-FE2B94A5D8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5">
              <a:extLst>
                <a:ext uri="{FF2B5EF4-FFF2-40B4-BE49-F238E27FC236}">
                  <a16:creationId xmlns:a16="http://schemas.microsoft.com/office/drawing/2014/main" id="{CF1BB6FF-C0DF-452B-B44E-6F773C7BC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6">
              <a:extLst>
                <a:ext uri="{FF2B5EF4-FFF2-40B4-BE49-F238E27FC236}">
                  <a16:creationId xmlns:a16="http://schemas.microsoft.com/office/drawing/2014/main" id="{7C6FCE42-ADFE-4E8A-9BCB-4DB84CF8D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7">
              <a:extLst>
                <a:ext uri="{FF2B5EF4-FFF2-40B4-BE49-F238E27FC236}">
                  <a16:creationId xmlns:a16="http://schemas.microsoft.com/office/drawing/2014/main" id="{D3EAA5B1-3AFC-4947-8D2E-CF2D0023E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8">
              <a:extLst>
                <a:ext uri="{FF2B5EF4-FFF2-40B4-BE49-F238E27FC236}">
                  <a16:creationId xmlns:a16="http://schemas.microsoft.com/office/drawing/2014/main" id="{43603628-86CC-4F5C-922B-AD56268DB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9">
              <a:extLst>
                <a:ext uri="{FF2B5EF4-FFF2-40B4-BE49-F238E27FC236}">
                  <a16:creationId xmlns:a16="http://schemas.microsoft.com/office/drawing/2014/main" id="{F354C134-6489-4274-B5B7-4D21C57788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30">
              <a:extLst>
                <a:ext uri="{FF2B5EF4-FFF2-40B4-BE49-F238E27FC236}">
                  <a16:creationId xmlns:a16="http://schemas.microsoft.com/office/drawing/2014/main" id="{55354782-BB12-4081-BFEF-6B84DDAFF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31">
              <a:extLst>
                <a:ext uri="{FF2B5EF4-FFF2-40B4-BE49-F238E27FC236}">
                  <a16:creationId xmlns:a16="http://schemas.microsoft.com/office/drawing/2014/main" id="{7273FCE9-B264-42F1-B045-EAB9DB2E3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4" name="Picture 2">
            <a:extLst>
              <a:ext uri="{FF2B5EF4-FFF2-40B4-BE49-F238E27FC236}">
                <a16:creationId xmlns:a16="http://schemas.microsoft.com/office/drawing/2014/main" id="{D56CB612-D9CA-43FD-A202-924597A39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DA79C70-2697-434B-B11B-8B86788522EE}"/>
              </a:ext>
            </a:extLst>
          </p:cNvPr>
          <p:cNvSpPr>
            <a:spLocks noGrp="1"/>
          </p:cNvSpPr>
          <p:nvPr>
            <p:ph type="title"/>
          </p:nvPr>
        </p:nvSpPr>
        <p:spPr>
          <a:xfrm>
            <a:off x="853330" y="1134683"/>
            <a:ext cx="2743310" cy="4255024"/>
          </a:xfrm>
        </p:spPr>
        <p:txBody>
          <a:bodyPr>
            <a:normAutofit/>
          </a:bodyPr>
          <a:lstStyle/>
          <a:p>
            <a:r>
              <a:rPr lang="en-US" sz="3100">
                <a:solidFill>
                  <a:srgbClr val="FFFFFF"/>
                </a:solidFill>
              </a:rPr>
              <a:t>Introduction</a:t>
            </a:r>
          </a:p>
        </p:txBody>
      </p:sp>
      <p:graphicFrame>
        <p:nvGraphicFramePr>
          <p:cNvPr id="6" name="Content Placeholder 2">
            <a:extLst>
              <a:ext uri="{FF2B5EF4-FFF2-40B4-BE49-F238E27FC236}">
                <a16:creationId xmlns:a16="http://schemas.microsoft.com/office/drawing/2014/main" id="{C4FF8057-211E-4F06-B3F9-76B7647D8B57}"/>
              </a:ext>
            </a:extLst>
          </p:cNvPr>
          <p:cNvGraphicFramePr>
            <a:graphicFrameLocks noGrp="1"/>
          </p:cNvGraphicFramePr>
          <p:nvPr>
            <p:ph idx="1"/>
            <p:extLst>
              <p:ext uri="{D42A27DB-BD31-4B8C-83A1-F6EECF244321}">
                <p14:modId xmlns:p14="http://schemas.microsoft.com/office/powerpoint/2010/main" val="308692465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3">
            <a:extLst>
              <a:ext uri="{FF2B5EF4-FFF2-40B4-BE49-F238E27FC236}">
                <a16:creationId xmlns:a16="http://schemas.microsoft.com/office/drawing/2014/main" id="{27097B23-F884-804F-BDAB-DA80D6122C4C}"/>
              </a:ext>
            </a:extLst>
          </p:cNvPr>
          <p:cNvSpPr>
            <a:spLocks noChangeArrowheads="1"/>
          </p:cNvSpPr>
          <p:nvPr/>
        </p:nvSpPr>
        <p:spPr bwMode="auto">
          <a:xfrm>
            <a:off x="9497280" y="5943329"/>
            <a:ext cx="2386638" cy="30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(McCance &amp;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Huether</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2019</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134254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2E64-017E-794C-85FB-B03A7E48DEB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EA59C0F-5B46-7D46-A56B-115E6E4A24BF}"/>
              </a:ext>
            </a:extLst>
          </p:cNvPr>
          <p:cNvSpPr>
            <a:spLocks noGrp="1"/>
          </p:cNvSpPr>
          <p:nvPr>
            <p:ph idx="1"/>
          </p:nvPr>
        </p:nvSpPr>
        <p:spPr>
          <a:xfrm>
            <a:off x="1141412" y="2249486"/>
            <a:ext cx="9905999" cy="4133025"/>
          </a:xfrm>
        </p:spPr>
        <p:txBody>
          <a:bodyPr>
            <a:normAutofit lnSpcReduction="10000"/>
          </a:bodyPr>
          <a:lstStyle/>
          <a:p>
            <a:r>
              <a:rPr lang="en-US" dirty="0"/>
              <a:t>Intracellular fluid electrolyte </a:t>
            </a:r>
          </a:p>
          <a:p>
            <a:pPr lvl="1"/>
            <a:r>
              <a:rPr lang="en-US" dirty="0"/>
              <a:t>Helps carry electrical signals between cells</a:t>
            </a:r>
          </a:p>
          <a:p>
            <a:pPr lvl="2"/>
            <a:r>
              <a:rPr lang="en-US" dirty="0"/>
              <a:t>Cells rely on electrical signals to work right</a:t>
            </a:r>
          </a:p>
          <a:p>
            <a:pPr lvl="1"/>
            <a:r>
              <a:rPr lang="en-US" dirty="0"/>
              <a:t>Essential for muscle function  </a:t>
            </a:r>
          </a:p>
          <a:p>
            <a:r>
              <a:rPr lang="en-US" dirty="0"/>
              <a:t>Main symptom is muscle weakness</a:t>
            </a:r>
          </a:p>
          <a:p>
            <a:pPr lvl="1"/>
            <a:r>
              <a:rPr lang="en-US" dirty="0"/>
              <a:t>Effects cardiac function</a:t>
            </a:r>
          </a:p>
          <a:p>
            <a:pPr lvl="1"/>
            <a:r>
              <a:rPr lang="en-US" dirty="0"/>
              <a:t>Severe cases effect respiratory system  </a:t>
            </a:r>
          </a:p>
          <a:p>
            <a:r>
              <a:rPr lang="en-US" dirty="0"/>
              <a:t>Thorough medical history and physical assessment </a:t>
            </a:r>
          </a:p>
          <a:p>
            <a:r>
              <a:rPr lang="en-US" dirty="0"/>
              <a:t>Oral or IV replacement </a:t>
            </a:r>
          </a:p>
        </p:txBody>
      </p:sp>
      <p:sp>
        <p:nvSpPr>
          <p:cNvPr id="4" name="TextBox 3">
            <a:extLst>
              <a:ext uri="{FF2B5EF4-FFF2-40B4-BE49-F238E27FC236}">
                <a16:creationId xmlns:a16="http://schemas.microsoft.com/office/drawing/2014/main" id="{2DCCF2F1-BB5A-494D-97E2-4A3E1DDD4D32}"/>
              </a:ext>
            </a:extLst>
          </p:cNvPr>
          <p:cNvSpPr txBox="1"/>
          <p:nvPr/>
        </p:nvSpPr>
        <p:spPr>
          <a:xfrm>
            <a:off x="8430768" y="6350243"/>
            <a:ext cx="3110419" cy="369332"/>
          </a:xfrm>
          <a:prstGeom prst="rect">
            <a:avLst/>
          </a:prstGeom>
          <a:noFill/>
        </p:spPr>
        <p:txBody>
          <a:bodyPr wrap="square" rtlCol="0">
            <a:spAutoFit/>
          </a:bodyPr>
          <a:lstStyle/>
          <a:p>
            <a:r>
              <a:rPr lang="en-US" altLang="en-US" dirty="0">
                <a:latin typeface="Arial" panose="020B0604020202020204" pitchFamily="34" charset="0"/>
                <a:ea typeface="Times New Roman" panose="02020603050405020304" pitchFamily="18" charset="0"/>
              </a:rPr>
              <a:t>(McCance &amp; </a:t>
            </a:r>
            <a:r>
              <a:rPr lang="en-US" altLang="en-US" dirty="0" err="1">
                <a:latin typeface="Arial" panose="020B0604020202020204" pitchFamily="34" charset="0"/>
                <a:ea typeface="Times New Roman" panose="02020603050405020304" pitchFamily="18" charset="0"/>
              </a:rPr>
              <a:t>Huether</a:t>
            </a:r>
            <a:r>
              <a:rPr lang="en-US" altLang="en-US" dirty="0">
                <a:latin typeface="Arial" panose="020B0604020202020204" pitchFamily="34" charset="0"/>
                <a:ea typeface="Times New Roman" panose="02020603050405020304" pitchFamily="18" charset="0"/>
              </a:rPr>
              <a:t>, 2019)</a:t>
            </a:r>
            <a:endParaRPr lang="en-US" dirty="0"/>
          </a:p>
        </p:txBody>
      </p:sp>
    </p:spTree>
    <p:extLst>
      <p:ext uri="{BB962C8B-B14F-4D97-AF65-F5344CB8AC3E}">
        <p14:creationId xmlns:p14="http://schemas.microsoft.com/office/powerpoint/2010/main" val="2909258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9A858CA7-3127-408E-A8AA-7F6FC650DE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4" name="Rectangle 83">
              <a:extLst>
                <a:ext uri="{FF2B5EF4-FFF2-40B4-BE49-F238E27FC236}">
                  <a16:creationId xmlns:a16="http://schemas.microsoft.com/office/drawing/2014/main" id="{3B5C7DC4-04FC-4E92-B848-84A4D7B1E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a:extLst>
                <a:ext uri="{FF2B5EF4-FFF2-40B4-BE49-F238E27FC236}">
                  <a16:creationId xmlns:a16="http://schemas.microsoft.com/office/drawing/2014/main" id="{68684E48-F035-4C79-9223-A42061EB931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3">
            <a:extLst>
              <a:ext uri="{FF2B5EF4-FFF2-40B4-BE49-F238E27FC236}">
                <a16:creationId xmlns:a16="http://schemas.microsoft.com/office/drawing/2014/main" id="{8E6419B1-1055-422F-848F-55D5CBFBBA81}"/>
              </a:ext>
            </a:extLst>
          </p:cNvPr>
          <p:cNvPicPr>
            <a:picLocks noChangeAspect="1"/>
          </p:cNvPicPr>
          <p:nvPr/>
        </p:nvPicPr>
        <p:blipFill rotWithShape="1">
          <a:blip r:embed="rId5">
            <a:alphaModFix/>
          </a:blip>
          <a:srcRect t="7760"/>
          <a:stretch/>
        </p:blipFill>
        <p:spPr>
          <a:xfrm>
            <a:off x="20" y="10"/>
            <a:ext cx="12188369" cy="6857990"/>
          </a:xfrm>
          <a:prstGeom prst="rect">
            <a:avLst/>
          </a:prstGeom>
        </p:spPr>
      </p:pic>
      <p:grpSp>
        <p:nvGrpSpPr>
          <p:cNvPr id="87" name="Group 86">
            <a:extLst>
              <a:ext uri="{FF2B5EF4-FFF2-40B4-BE49-F238E27FC236}">
                <a16:creationId xmlns:a16="http://schemas.microsoft.com/office/drawing/2014/main" id="{6C627AD3-7709-4304-9638-F3D7588465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88" name="Round Diagonal Corner Rectangle 7">
              <a:extLst>
                <a:ext uri="{FF2B5EF4-FFF2-40B4-BE49-F238E27FC236}">
                  <a16:creationId xmlns:a16="http://schemas.microsoft.com/office/drawing/2014/main" id="{A0AF3470-A0CC-40EC-8863-9F332C647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18F0683C-F05D-4314-8978-840DEA637F1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90" name="Freeform 32">
                <a:extLst>
                  <a:ext uri="{FF2B5EF4-FFF2-40B4-BE49-F238E27FC236}">
                    <a16:creationId xmlns:a16="http://schemas.microsoft.com/office/drawing/2014/main" id="{E47CDC93-E786-43A2-A10D-498B09790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3">
                <a:extLst>
                  <a:ext uri="{FF2B5EF4-FFF2-40B4-BE49-F238E27FC236}">
                    <a16:creationId xmlns:a16="http://schemas.microsoft.com/office/drawing/2014/main" id="{7DE21169-0F83-4B3D-BE5A-99FB06013B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4">
                <a:extLst>
                  <a:ext uri="{FF2B5EF4-FFF2-40B4-BE49-F238E27FC236}">
                    <a16:creationId xmlns:a16="http://schemas.microsoft.com/office/drawing/2014/main" id="{88FAE74E-9879-4D55-8D84-A21D6DA8A8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37">
                <a:extLst>
                  <a:ext uri="{FF2B5EF4-FFF2-40B4-BE49-F238E27FC236}">
                    <a16:creationId xmlns:a16="http://schemas.microsoft.com/office/drawing/2014/main" id="{2C782958-1F7E-41B7-9D65-7833A58C0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Freeform 35">
                <a:extLst>
                  <a:ext uri="{FF2B5EF4-FFF2-40B4-BE49-F238E27FC236}">
                    <a16:creationId xmlns:a16="http://schemas.microsoft.com/office/drawing/2014/main" id="{5B9FCE99-C873-4E52-8B98-C50E3BC26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5" name="Freeform 36">
                <a:extLst>
                  <a:ext uri="{FF2B5EF4-FFF2-40B4-BE49-F238E27FC236}">
                    <a16:creationId xmlns:a16="http://schemas.microsoft.com/office/drawing/2014/main" id="{093C105F-449E-44A4-ACDC-6C4198B832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6" name="Freeform 38">
                <a:extLst>
                  <a:ext uri="{FF2B5EF4-FFF2-40B4-BE49-F238E27FC236}">
                    <a16:creationId xmlns:a16="http://schemas.microsoft.com/office/drawing/2014/main" id="{B46E513D-423A-4A2B-A9D6-76E363D80B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7" name="Freeform 39">
                <a:extLst>
                  <a:ext uri="{FF2B5EF4-FFF2-40B4-BE49-F238E27FC236}">
                    <a16:creationId xmlns:a16="http://schemas.microsoft.com/office/drawing/2014/main" id="{94EADE62-4817-451A-8145-44ABF4E9D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8" name="Freeform 40">
                <a:extLst>
                  <a:ext uri="{FF2B5EF4-FFF2-40B4-BE49-F238E27FC236}">
                    <a16:creationId xmlns:a16="http://schemas.microsoft.com/office/drawing/2014/main" id="{DF2CC3E2-DA9D-4240-9F03-14ADAD3115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9" name="Rectangle 41">
                <a:extLst>
                  <a:ext uri="{FF2B5EF4-FFF2-40B4-BE49-F238E27FC236}">
                    <a16:creationId xmlns:a16="http://schemas.microsoft.com/office/drawing/2014/main" id="{1B899910-5315-494E-B020-009441C9E49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00" name="Freeform 32">
                <a:extLst>
                  <a:ext uri="{FF2B5EF4-FFF2-40B4-BE49-F238E27FC236}">
                    <a16:creationId xmlns:a16="http://schemas.microsoft.com/office/drawing/2014/main" id="{6136BB11-3A2E-4DCC-8C0C-889A28269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1" name="Freeform 33">
                <a:extLst>
                  <a:ext uri="{FF2B5EF4-FFF2-40B4-BE49-F238E27FC236}">
                    <a16:creationId xmlns:a16="http://schemas.microsoft.com/office/drawing/2014/main" id="{CF260BF3-4363-40F1-BC91-8DFBE3BDD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2" name="Freeform 34">
                <a:extLst>
                  <a:ext uri="{FF2B5EF4-FFF2-40B4-BE49-F238E27FC236}">
                    <a16:creationId xmlns:a16="http://schemas.microsoft.com/office/drawing/2014/main" id="{8F9D63A6-6A5A-4BEA-9D4A-156C79B539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3" name="Freeform 37">
                <a:extLst>
                  <a:ext uri="{FF2B5EF4-FFF2-40B4-BE49-F238E27FC236}">
                    <a16:creationId xmlns:a16="http://schemas.microsoft.com/office/drawing/2014/main" id="{B9C8B5B9-9ACB-4870-BA91-F2F9D946B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4" name="Freeform 35">
                <a:extLst>
                  <a:ext uri="{FF2B5EF4-FFF2-40B4-BE49-F238E27FC236}">
                    <a16:creationId xmlns:a16="http://schemas.microsoft.com/office/drawing/2014/main" id="{92FF491D-7488-4929-9870-2329AAE0D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5" name="Freeform 36">
                <a:extLst>
                  <a:ext uri="{FF2B5EF4-FFF2-40B4-BE49-F238E27FC236}">
                    <a16:creationId xmlns:a16="http://schemas.microsoft.com/office/drawing/2014/main" id="{97827DF0-0206-4555-A1BB-60B8CEC111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6" name="Freeform 38">
                <a:extLst>
                  <a:ext uri="{FF2B5EF4-FFF2-40B4-BE49-F238E27FC236}">
                    <a16:creationId xmlns:a16="http://schemas.microsoft.com/office/drawing/2014/main" id="{EA2D1BD1-1250-49E3-AC01-0BE4375353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7" name="Freeform 39">
                <a:extLst>
                  <a:ext uri="{FF2B5EF4-FFF2-40B4-BE49-F238E27FC236}">
                    <a16:creationId xmlns:a16="http://schemas.microsoft.com/office/drawing/2014/main" id="{A0A396E0-157E-4FC6-80D6-9BE36F860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8" name="Freeform 40">
                <a:extLst>
                  <a:ext uri="{FF2B5EF4-FFF2-40B4-BE49-F238E27FC236}">
                    <a16:creationId xmlns:a16="http://schemas.microsoft.com/office/drawing/2014/main" id="{E340798F-B14D-4CFC-8E3A-B571EA1EB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9" name="Rectangle 41">
                <a:extLst>
                  <a:ext uri="{FF2B5EF4-FFF2-40B4-BE49-F238E27FC236}">
                    <a16:creationId xmlns:a16="http://schemas.microsoft.com/office/drawing/2014/main" id="{69DF3E07-68E5-4475-922E-46068C4842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7D148BB7-25B7-1941-BC35-7232F61C5266}"/>
              </a:ext>
            </a:extLst>
          </p:cNvPr>
          <p:cNvSpPr>
            <a:spLocks noGrp="1"/>
          </p:cNvSpPr>
          <p:nvPr>
            <p:ph type="ctrTitle"/>
          </p:nvPr>
        </p:nvSpPr>
        <p:spPr>
          <a:xfrm>
            <a:off x="2667000" y="2328334"/>
            <a:ext cx="6858000" cy="1367896"/>
          </a:xfrm>
        </p:spPr>
        <p:txBody>
          <a:bodyPr>
            <a:normAutofit/>
          </a:bodyPr>
          <a:lstStyle/>
          <a:p>
            <a:pPr algn="ctr"/>
            <a:r>
              <a:rPr lang="en-US"/>
              <a:t>Questions?</a:t>
            </a:r>
          </a:p>
        </p:txBody>
      </p:sp>
    </p:spTree>
    <p:extLst>
      <p:ext uri="{BB962C8B-B14F-4D97-AF65-F5344CB8AC3E}">
        <p14:creationId xmlns:p14="http://schemas.microsoft.com/office/powerpoint/2010/main" val="3723098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5B90-84C7-ED4C-82EF-923B16B8A303}"/>
              </a:ext>
            </a:extLst>
          </p:cNvPr>
          <p:cNvSpPr>
            <a:spLocks noGrp="1"/>
          </p:cNvSpPr>
          <p:nvPr>
            <p:ph type="title"/>
          </p:nvPr>
        </p:nvSpPr>
        <p:spPr/>
        <p:txBody>
          <a:bodyPr/>
          <a:lstStyle/>
          <a:p>
            <a:r>
              <a:rPr lang="en-US" dirty="0"/>
              <a:t>References </a:t>
            </a:r>
          </a:p>
        </p:txBody>
      </p:sp>
      <p:sp>
        <p:nvSpPr>
          <p:cNvPr id="4" name="Rectangle 1">
            <a:extLst>
              <a:ext uri="{FF2B5EF4-FFF2-40B4-BE49-F238E27FC236}">
                <a16:creationId xmlns:a16="http://schemas.microsoft.com/office/drawing/2014/main" id="{AD5B8332-BD28-E047-994C-C78134E3EF52}"/>
              </a:ext>
            </a:extLst>
          </p:cNvPr>
          <p:cNvSpPr>
            <a:spLocks noGrp="1" noChangeArrowheads="1"/>
          </p:cNvSpPr>
          <p:nvPr>
            <p:ph idx="1"/>
          </p:nvPr>
        </p:nvSpPr>
        <p:spPr bwMode="auto">
          <a:xfrm>
            <a:off x="1141413" y="1561278"/>
            <a:ext cx="10489755"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471488" marR="0" lvl="0" indent="-471488"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Lederer, E. (2018, December 6). </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Hypokalemia: Practice essentials, pathophysiology, etiology</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Medscape. https://emedicine.medscape.com/article/242008-overview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15925" marR="0" lvl="0" indent="-415925"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Lewis, J. L. (2020). </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Hypokalemia - endocrine and metabolic disorders - </a:t>
            </a:r>
            <a:r>
              <a:rPr kumimoji="0" lang="en-US" altLang="en-US" sz="1800" b="0"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merck</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manuals professional edition</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Merck Manuals Professional Edition. https://www.merckmanuals.com/professional/endocrine-and-metabolic-disorders/electrolyte-disorders/hypokalemia</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71488" marR="0" lvl="0" indent="-471488"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McCance, K. L., &amp; </a:t>
            </a:r>
            <a:r>
              <a:rPr kumimoji="0" lang="en-US" altLang="en-US"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Huether</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 E. (2019). </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Pathophysiology: The biological basis for disease in adults and children</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(8th ed.). Elsevier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71488" marR="0" lvl="0" indent="-471488"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Mount, D. B. (2020, March 9). </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Causes of hypokalemia in adults</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UpToDatte</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https://www-uptodate-com.ezproxy.umary.edu/contents/causes-of-hypokalemia-in-adults?search=diagnosising hypokalemia</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71488" marR="0" lvl="0" indent="-471488"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Mount, D. B. (2020, May 26). </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Evaluation of the adult patient with hypokalemia</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UpToDate. https://www-uptodate-com.ezproxy.umary.edu/contents/evaluation-of-the-adult-patient-with-hypokalemia?search=diagnosising hypokalemia</a:t>
            </a:r>
          </a:p>
          <a:p>
            <a:pPr marL="471488" marR="0" lvl="0" indent="-471488"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Saladin, K. S. (2018 ). </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Anatomy and Physiology: The unity of form and function</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(8th ed.). McGraw Hill Education </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US" altLang="en-US" sz="1100" b="0" i="0" u="none" strike="noStrike" cap="none" normalizeH="0" baseline="0" dirty="0">
                <a:ln>
                  <a:noFill/>
                </a:ln>
                <a:solidFill>
                  <a:schemeClr val="tx1"/>
                </a:solidFill>
                <a:effectLst/>
                <a:latin typeface="Arial" panose="020B0604020202020204" pitchFamily="34"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91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35E27155-981B-41FD-8670-5A3DAB78E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6FB04-0BDA-D844-A9E4-55184B3D61A5}"/>
              </a:ext>
            </a:extLst>
          </p:cNvPr>
          <p:cNvSpPr>
            <a:spLocks noGrp="1"/>
          </p:cNvSpPr>
          <p:nvPr>
            <p:ph type="title"/>
          </p:nvPr>
        </p:nvSpPr>
        <p:spPr>
          <a:xfrm>
            <a:off x="1141413" y="618518"/>
            <a:ext cx="9905998" cy="1478570"/>
          </a:xfrm>
        </p:spPr>
        <p:txBody>
          <a:bodyPr>
            <a:normAutofit/>
          </a:bodyPr>
          <a:lstStyle/>
          <a:p>
            <a:r>
              <a:rPr lang="en-US"/>
              <a:t>Etiology </a:t>
            </a:r>
            <a:endParaRPr lang="en-US" dirty="0"/>
          </a:p>
        </p:txBody>
      </p:sp>
      <p:graphicFrame>
        <p:nvGraphicFramePr>
          <p:cNvPr id="8" name="Content Placeholder 2">
            <a:extLst>
              <a:ext uri="{FF2B5EF4-FFF2-40B4-BE49-F238E27FC236}">
                <a16:creationId xmlns:a16="http://schemas.microsoft.com/office/drawing/2014/main" id="{3019C1F6-EA33-4416-BED7-B03194DA1D72}"/>
              </a:ext>
            </a:extLst>
          </p:cNvPr>
          <p:cNvGraphicFramePr>
            <a:graphicFrameLocks noGrp="1"/>
          </p:cNvGraphicFramePr>
          <p:nvPr>
            <p:ph idx="1"/>
            <p:extLst>
              <p:ext uri="{D42A27DB-BD31-4B8C-83A1-F6EECF244321}">
                <p14:modId xmlns:p14="http://schemas.microsoft.com/office/powerpoint/2010/main" val="423969363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picture containing mirror&#10;&#10;Description automatically generated">
            <a:extLst>
              <a:ext uri="{FF2B5EF4-FFF2-40B4-BE49-F238E27FC236}">
                <a16:creationId xmlns:a16="http://schemas.microsoft.com/office/drawing/2014/main" id="{E67E1A38-66D3-7042-ABF5-178A50244FBF}"/>
              </a:ext>
            </a:extLst>
          </p:cNvPr>
          <p:cNvPicPr>
            <a:picLocks noChangeAspect="1"/>
          </p:cNvPicPr>
          <p:nvPr/>
        </p:nvPicPr>
        <p:blipFill>
          <a:blip r:embed="rId8"/>
          <a:stretch>
            <a:fillRect/>
          </a:stretch>
        </p:blipFill>
        <p:spPr>
          <a:xfrm>
            <a:off x="5632938" y="2965938"/>
            <a:ext cx="926124" cy="926124"/>
          </a:xfrm>
          <a:prstGeom prst="rect">
            <a:avLst/>
          </a:prstGeom>
        </p:spPr>
      </p:pic>
      <p:sp>
        <p:nvSpPr>
          <p:cNvPr id="4" name="Rectangle 1">
            <a:extLst>
              <a:ext uri="{FF2B5EF4-FFF2-40B4-BE49-F238E27FC236}">
                <a16:creationId xmlns:a16="http://schemas.microsoft.com/office/drawing/2014/main" id="{EBE9F04D-659B-814F-A1A4-40EC810345E5}"/>
              </a:ext>
            </a:extLst>
          </p:cNvPr>
          <p:cNvSpPr>
            <a:spLocks noChangeArrowheads="1"/>
          </p:cNvSpPr>
          <p:nvPr/>
        </p:nvSpPr>
        <p:spPr bwMode="auto">
          <a:xfrm>
            <a:off x="10079710" y="6124545"/>
            <a:ext cx="19354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(Lederer, 2018)</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482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39BB-CA9F-8E4B-BFDC-1F93AEDABB73}"/>
              </a:ext>
            </a:extLst>
          </p:cNvPr>
          <p:cNvSpPr>
            <a:spLocks noGrp="1"/>
          </p:cNvSpPr>
          <p:nvPr>
            <p:ph type="title"/>
          </p:nvPr>
        </p:nvSpPr>
        <p:spPr>
          <a:xfrm>
            <a:off x="1141413" y="618518"/>
            <a:ext cx="9905998" cy="1478570"/>
          </a:xfrm>
        </p:spPr>
        <p:txBody>
          <a:bodyPr>
            <a:normAutofit/>
          </a:bodyPr>
          <a:lstStyle/>
          <a:p>
            <a:r>
              <a:rPr lang="en-US"/>
              <a:t>Test your Knowledge</a:t>
            </a:r>
          </a:p>
        </p:txBody>
      </p:sp>
      <p:pic>
        <p:nvPicPr>
          <p:cNvPr id="7" name="Graphic 6" descr="Doctor">
            <a:extLst>
              <a:ext uri="{FF2B5EF4-FFF2-40B4-BE49-F238E27FC236}">
                <a16:creationId xmlns:a16="http://schemas.microsoft.com/office/drawing/2014/main" id="{A2C112FD-2060-40EE-86A5-6855EADB10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10479C8-BEA2-9641-B731-29B56FF2B69B}"/>
              </a:ext>
            </a:extLst>
          </p:cNvPr>
          <p:cNvSpPr>
            <a:spLocks noGrp="1"/>
          </p:cNvSpPr>
          <p:nvPr>
            <p:ph idx="1"/>
          </p:nvPr>
        </p:nvSpPr>
        <p:spPr>
          <a:xfrm>
            <a:off x="5034579" y="2249487"/>
            <a:ext cx="6012832" cy="3541714"/>
          </a:xfrm>
        </p:spPr>
        <p:txBody>
          <a:bodyPr>
            <a:normAutofit/>
          </a:bodyPr>
          <a:lstStyle/>
          <a:p>
            <a:pPr marL="0" indent="0">
              <a:buNone/>
            </a:pPr>
            <a:r>
              <a:rPr lang="en-US" sz="2200"/>
              <a:t>The nurse is teaching a patient with hypokalemia about foods high in potassium. Which food items does the nurse recommend to this patient? </a:t>
            </a:r>
            <a:br>
              <a:rPr lang="en-US" sz="2200"/>
            </a:br>
            <a:br>
              <a:rPr lang="en-US" sz="2200"/>
            </a:br>
            <a:r>
              <a:rPr lang="en-US" sz="2200"/>
              <a:t>a. Lettuce </a:t>
            </a:r>
            <a:br>
              <a:rPr lang="en-US" sz="2200"/>
            </a:br>
            <a:r>
              <a:rPr lang="en-US" sz="2200"/>
              <a:t>b. Cantaloupe </a:t>
            </a:r>
            <a:br>
              <a:rPr lang="en-US" sz="2200"/>
            </a:br>
            <a:r>
              <a:rPr lang="en-US" sz="2200"/>
              <a:t>c. Potatoes </a:t>
            </a:r>
            <a:br>
              <a:rPr lang="en-US" sz="2200"/>
            </a:br>
            <a:r>
              <a:rPr lang="en-US" sz="2200"/>
              <a:t>d. Peaches</a:t>
            </a:r>
          </a:p>
        </p:txBody>
      </p:sp>
    </p:spTree>
    <p:extLst>
      <p:ext uri="{BB962C8B-B14F-4D97-AF65-F5344CB8AC3E}">
        <p14:creationId xmlns:p14="http://schemas.microsoft.com/office/powerpoint/2010/main" val="258816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AB5A-02D2-8848-BEBA-F2B3D8DBE232}"/>
              </a:ext>
            </a:extLst>
          </p:cNvPr>
          <p:cNvSpPr>
            <a:spLocks noGrp="1"/>
          </p:cNvSpPr>
          <p:nvPr>
            <p:ph type="title"/>
          </p:nvPr>
        </p:nvSpPr>
        <p:spPr>
          <a:xfrm>
            <a:off x="1141413" y="618518"/>
            <a:ext cx="9905998" cy="1478570"/>
          </a:xfrm>
        </p:spPr>
        <p:txBody>
          <a:bodyPr>
            <a:normAutofit/>
          </a:bodyPr>
          <a:lstStyle/>
          <a:p>
            <a:r>
              <a:rPr lang="en-US"/>
              <a:t>Answer </a:t>
            </a:r>
          </a:p>
        </p:txBody>
      </p:sp>
      <p:graphicFrame>
        <p:nvGraphicFramePr>
          <p:cNvPr id="5" name="Content Placeholder 2">
            <a:extLst>
              <a:ext uri="{FF2B5EF4-FFF2-40B4-BE49-F238E27FC236}">
                <a16:creationId xmlns:a16="http://schemas.microsoft.com/office/drawing/2014/main" id="{5A0FE3ED-A8AE-459B-9CB0-C80E924E48A8}"/>
              </a:ext>
            </a:extLst>
          </p:cNvPr>
          <p:cNvGraphicFramePr>
            <a:graphicFrameLocks noGrp="1"/>
          </p:cNvGraphicFramePr>
          <p:nvPr>
            <p:ph idx="1"/>
            <p:extLst>
              <p:ext uri="{D42A27DB-BD31-4B8C-83A1-F6EECF244321}">
                <p14:modId xmlns:p14="http://schemas.microsoft.com/office/powerpoint/2010/main" val="202068668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5153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05E332-858E-2547-9EE0-B428409AC4E3}"/>
              </a:ext>
            </a:extLst>
          </p:cNvPr>
          <p:cNvSpPr>
            <a:spLocks noGrp="1"/>
          </p:cNvSpPr>
          <p:nvPr>
            <p:ph type="body" idx="1"/>
          </p:nvPr>
        </p:nvSpPr>
        <p:spPr>
          <a:xfrm>
            <a:off x="1141410" y="566990"/>
            <a:ext cx="4649783" cy="823912"/>
          </a:xfrm>
        </p:spPr>
        <p:txBody>
          <a:bodyPr>
            <a:normAutofit/>
          </a:bodyPr>
          <a:lstStyle/>
          <a:p>
            <a:r>
              <a:rPr lang="en-US" sz="2800" dirty="0"/>
              <a:t>High in Potassium</a:t>
            </a:r>
          </a:p>
        </p:txBody>
      </p:sp>
      <p:sp>
        <p:nvSpPr>
          <p:cNvPr id="4" name="Content Placeholder 3">
            <a:extLst>
              <a:ext uri="{FF2B5EF4-FFF2-40B4-BE49-F238E27FC236}">
                <a16:creationId xmlns:a16="http://schemas.microsoft.com/office/drawing/2014/main" id="{8231F33B-A66A-C944-91C5-75816AB6B377}"/>
              </a:ext>
            </a:extLst>
          </p:cNvPr>
          <p:cNvSpPr>
            <a:spLocks noGrp="1"/>
          </p:cNvSpPr>
          <p:nvPr>
            <p:ph sz="half" idx="2"/>
          </p:nvPr>
        </p:nvSpPr>
        <p:spPr>
          <a:xfrm>
            <a:off x="1141410" y="2012693"/>
            <a:ext cx="5259399" cy="3674875"/>
          </a:xfrm>
        </p:spPr>
        <p:txBody>
          <a:bodyPr>
            <a:normAutofit fontScale="85000" lnSpcReduction="20000"/>
          </a:bodyPr>
          <a:lstStyle/>
          <a:p>
            <a:r>
              <a:rPr lang="en-US" dirty="0"/>
              <a:t>Bananas </a:t>
            </a:r>
          </a:p>
          <a:p>
            <a:r>
              <a:rPr lang="en-US" dirty="0"/>
              <a:t>Apricots </a:t>
            </a:r>
          </a:p>
          <a:p>
            <a:r>
              <a:rPr lang="en-US" dirty="0"/>
              <a:t>Spinach </a:t>
            </a:r>
          </a:p>
          <a:p>
            <a:r>
              <a:rPr lang="en-US" dirty="0"/>
              <a:t>Broccoli</a:t>
            </a:r>
          </a:p>
          <a:p>
            <a:r>
              <a:rPr lang="en-US" dirty="0"/>
              <a:t>Potatoes </a:t>
            </a:r>
          </a:p>
          <a:p>
            <a:r>
              <a:rPr lang="en-US" dirty="0"/>
              <a:t>Chocolate </a:t>
            </a:r>
          </a:p>
          <a:p>
            <a:r>
              <a:rPr lang="en-US" dirty="0"/>
              <a:t>Tuna </a:t>
            </a:r>
          </a:p>
          <a:p>
            <a:r>
              <a:rPr lang="en-US" dirty="0"/>
              <a:t>Soybeans </a:t>
            </a:r>
          </a:p>
        </p:txBody>
      </p:sp>
      <p:sp>
        <p:nvSpPr>
          <p:cNvPr id="5" name="Text Placeholder 4">
            <a:extLst>
              <a:ext uri="{FF2B5EF4-FFF2-40B4-BE49-F238E27FC236}">
                <a16:creationId xmlns:a16="http://schemas.microsoft.com/office/drawing/2014/main" id="{67902448-A3F8-7846-8815-386FB8398BD2}"/>
              </a:ext>
            </a:extLst>
          </p:cNvPr>
          <p:cNvSpPr>
            <a:spLocks noGrp="1"/>
          </p:cNvSpPr>
          <p:nvPr>
            <p:ph type="body" sz="quarter" idx="3"/>
          </p:nvPr>
        </p:nvSpPr>
        <p:spPr>
          <a:xfrm>
            <a:off x="6400809" y="566990"/>
            <a:ext cx="4875210" cy="823912"/>
          </a:xfrm>
        </p:spPr>
        <p:txBody>
          <a:bodyPr>
            <a:normAutofit/>
          </a:bodyPr>
          <a:lstStyle/>
          <a:p>
            <a:r>
              <a:rPr lang="en-US" sz="2800" dirty="0"/>
              <a:t>Low in potassium </a:t>
            </a:r>
          </a:p>
        </p:txBody>
      </p:sp>
      <p:sp>
        <p:nvSpPr>
          <p:cNvPr id="6" name="Content Placeholder 5">
            <a:extLst>
              <a:ext uri="{FF2B5EF4-FFF2-40B4-BE49-F238E27FC236}">
                <a16:creationId xmlns:a16="http://schemas.microsoft.com/office/drawing/2014/main" id="{B4240230-C472-BD42-8998-6A194E7D06C3}"/>
              </a:ext>
            </a:extLst>
          </p:cNvPr>
          <p:cNvSpPr>
            <a:spLocks noGrp="1"/>
          </p:cNvSpPr>
          <p:nvPr>
            <p:ph sz="quarter" idx="4"/>
          </p:nvPr>
        </p:nvSpPr>
        <p:spPr>
          <a:xfrm>
            <a:off x="6172201" y="2012692"/>
            <a:ext cx="4875210" cy="3418843"/>
          </a:xfrm>
        </p:spPr>
        <p:txBody>
          <a:bodyPr>
            <a:normAutofit fontScale="85000" lnSpcReduction="20000"/>
          </a:bodyPr>
          <a:lstStyle/>
          <a:p>
            <a:r>
              <a:rPr lang="en-US" dirty="0"/>
              <a:t>Apples </a:t>
            </a:r>
          </a:p>
          <a:p>
            <a:r>
              <a:rPr lang="en-US" dirty="0"/>
              <a:t>Blueberries </a:t>
            </a:r>
          </a:p>
          <a:p>
            <a:r>
              <a:rPr lang="en-US" dirty="0"/>
              <a:t>Grapes </a:t>
            </a:r>
          </a:p>
          <a:p>
            <a:r>
              <a:rPr lang="en-US" dirty="0"/>
              <a:t>Asparagus </a:t>
            </a:r>
          </a:p>
          <a:p>
            <a:r>
              <a:rPr lang="en-US" dirty="0"/>
              <a:t>Cabbage </a:t>
            </a:r>
          </a:p>
          <a:p>
            <a:r>
              <a:rPr lang="en-US" dirty="0"/>
              <a:t>Kale </a:t>
            </a:r>
          </a:p>
          <a:p>
            <a:r>
              <a:rPr lang="en-US" dirty="0"/>
              <a:t>Peppers </a:t>
            </a:r>
          </a:p>
          <a:p>
            <a:r>
              <a:rPr lang="en-US" dirty="0"/>
              <a:t>Cooked carrots </a:t>
            </a:r>
          </a:p>
          <a:p>
            <a:endParaRPr lang="en-US" dirty="0"/>
          </a:p>
        </p:txBody>
      </p:sp>
      <p:sp>
        <p:nvSpPr>
          <p:cNvPr id="8" name="Rectangle 1">
            <a:extLst>
              <a:ext uri="{FF2B5EF4-FFF2-40B4-BE49-F238E27FC236}">
                <a16:creationId xmlns:a16="http://schemas.microsoft.com/office/drawing/2014/main" id="{2B2376E7-8451-1344-975C-0A6FDEF38208}"/>
              </a:ext>
            </a:extLst>
          </p:cNvPr>
          <p:cNvSpPr>
            <a:spLocks noChangeArrowheads="1"/>
          </p:cNvSpPr>
          <p:nvPr/>
        </p:nvSpPr>
        <p:spPr bwMode="auto">
          <a:xfrm>
            <a:off x="9586133" y="629101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(Lewis, 2020)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00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E27155-981B-41FD-8670-5A3DAB78E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12AA8-ED6B-7E4F-AE3A-FA2E49CF8E05}"/>
              </a:ext>
            </a:extLst>
          </p:cNvPr>
          <p:cNvSpPr>
            <a:spLocks noGrp="1"/>
          </p:cNvSpPr>
          <p:nvPr>
            <p:ph type="title"/>
          </p:nvPr>
        </p:nvSpPr>
        <p:spPr>
          <a:xfrm>
            <a:off x="1141413" y="618518"/>
            <a:ext cx="9905998" cy="1478570"/>
          </a:xfrm>
        </p:spPr>
        <p:txBody>
          <a:bodyPr>
            <a:normAutofit/>
          </a:bodyPr>
          <a:lstStyle/>
          <a:p>
            <a:r>
              <a:rPr lang="en-US" dirty="0"/>
              <a:t>Epidemiology</a:t>
            </a:r>
          </a:p>
        </p:txBody>
      </p:sp>
      <p:graphicFrame>
        <p:nvGraphicFramePr>
          <p:cNvPr id="5" name="Content Placeholder 2">
            <a:extLst>
              <a:ext uri="{FF2B5EF4-FFF2-40B4-BE49-F238E27FC236}">
                <a16:creationId xmlns:a16="http://schemas.microsoft.com/office/drawing/2014/main" id="{6E9D6D74-738B-4188-B1E6-CE06C4624F31}"/>
              </a:ext>
            </a:extLst>
          </p:cNvPr>
          <p:cNvGraphicFramePr>
            <a:graphicFrameLocks noGrp="1"/>
          </p:cNvGraphicFramePr>
          <p:nvPr>
            <p:ph idx="1"/>
            <p:extLst>
              <p:ext uri="{D42A27DB-BD31-4B8C-83A1-F6EECF244321}">
                <p14:modId xmlns:p14="http://schemas.microsoft.com/office/powerpoint/2010/main" val="362652627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1">
            <a:extLst>
              <a:ext uri="{FF2B5EF4-FFF2-40B4-BE49-F238E27FC236}">
                <a16:creationId xmlns:a16="http://schemas.microsoft.com/office/drawing/2014/main" id="{968696A0-B2FA-5247-B0C3-527586A460F8}"/>
              </a:ext>
            </a:extLst>
          </p:cNvPr>
          <p:cNvSpPr>
            <a:spLocks noChangeArrowheads="1"/>
          </p:cNvSpPr>
          <p:nvPr/>
        </p:nvSpPr>
        <p:spPr bwMode="auto">
          <a:xfrm>
            <a:off x="10256598" y="6239482"/>
            <a:ext cx="19354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(Lederer, 2018)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082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D86867DD-D7EA-406F-8A12-1882FEFE9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F5AC117-D9C2-4FFF-8D3E-6D0E4304C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5E5184A3-5C0C-4903-9B40-E81C994F2A6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C3FAA962-D0C5-4028-A4BD-32C91CB03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EB9ECEC-9EF5-42D1-98EB-C5EA99346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03D2DB32-AD4D-459C-874E-483164B9B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B7A898D2-4219-4FB3-AD9C-B7F96D372F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21FC268E-A984-435B-B2C6-912FEE5C1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96DE4AB-783E-4CC9-9494-BD9042B2C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16C36CDA-AF84-4EBC-A625-8A026B12F4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21B894FA-B646-4094-9156-967D669BB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99A20BB3-A0A1-4175-9EEA-F4F4D0522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0A089209-C052-4BF7-8E61-8B42218F9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1BFC2B38-3F1B-4124-8907-E94A4AAB6B6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958A4115-F6EB-4605-94B1-5C1998E50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73F0D95F-242E-4EE2-905D-A8243FF95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FF047704-113C-4C49-8BB3-43EEEE318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962C3558-3E02-406D-9FF6-3306293E40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0D9ACCD7-E6AE-4BE6-8D10-20D80BE313E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EDFB2D7B-7068-4689-8E78-12EBCB572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B6DE22A7-6AF8-47BA-928F-73219790FE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3479DE90-61EF-4E69-9743-53FFBFF41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3E5C6A7-BE34-4CD2-A3A0-3E99B822E8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FF2FDA5E-F5A5-4415-8FDD-88800EDB5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37D63E23-1A91-4C54-8B0A-4105EE0F5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F4E88022-6A47-4ED3-B5F3-8621EFB84C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8BB0B34D-8CF1-4DF8-B26D-518B4E8C0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375DB69F-BA31-4F5B-ACDB-0EB7E5212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EBF986BD-9596-4944-924E-9A178E69C3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0" name="Picture 2">
            <a:extLst>
              <a:ext uri="{FF2B5EF4-FFF2-40B4-BE49-F238E27FC236}">
                <a16:creationId xmlns:a16="http://schemas.microsoft.com/office/drawing/2014/main" id="{9DDF694C-4BAB-4E4B-9AEA-B28A4F9594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 name="Rectangle 41">
            <a:extLst>
              <a:ext uri="{FF2B5EF4-FFF2-40B4-BE49-F238E27FC236}">
                <a16:creationId xmlns:a16="http://schemas.microsoft.com/office/drawing/2014/main" id="{87D6E020-01A5-4D24-9454-91650B3CD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0F9CEA0-F32D-4690-A0D5-89C83C31F8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07348A7C-A414-44E3-885F-E486A64586E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6" name="Freeform 6">
              <a:extLst>
                <a:ext uri="{FF2B5EF4-FFF2-40B4-BE49-F238E27FC236}">
                  <a16:creationId xmlns:a16="http://schemas.microsoft.com/office/drawing/2014/main" id="{8E52C4B8-53D9-452A-9281-0B4741DED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7">
              <a:extLst>
                <a:ext uri="{FF2B5EF4-FFF2-40B4-BE49-F238E27FC236}">
                  <a16:creationId xmlns:a16="http://schemas.microsoft.com/office/drawing/2014/main" id="{5375A9EA-EA78-49E9-A779-CF6D0E394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8">
              <a:extLst>
                <a:ext uri="{FF2B5EF4-FFF2-40B4-BE49-F238E27FC236}">
                  <a16:creationId xmlns:a16="http://schemas.microsoft.com/office/drawing/2014/main" id="{EC6E4F16-8A38-409D-B313-9C4B06A37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9">
              <a:extLst>
                <a:ext uri="{FF2B5EF4-FFF2-40B4-BE49-F238E27FC236}">
                  <a16:creationId xmlns:a16="http://schemas.microsoft.com/office/drawing/2014/main" id="{90E97918-FF8E-4624-8442-E5D87F62C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10">
              <a:extLst>
                <a:ext uri="{FF2B5EF4-FFF2-40B4-BE49-F238E27FC236}">
                  <a16:creationId xmlns:a16="http://schemas.microsoft.com/office/drawing/2014/main" id="{25C01967-F9AF-4C27-A5F4-9A1E978EE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1">
              <a:extLst>
                <a:ext uri="{FF2B5EF4-FFF2-40B4-BE49-F238E27FC236}">
                  <a16:creationId xmlns:a16="http://schemas.microsoft.com/office/drawing/2014/main" id="{D6D24572-C80B-4581-BB1C-4D2C4E226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2">
              <a:extLst>
                <a:ext uri="{FF2B5EF4-FFF2-40B4-BE49-F238E27FC236}">
                  <a16:creationId xmlns:a16="http://schemas.microsoft.com/office/drawing/2014/main" id="{28B59042-08A1-493D-A3E1-DC5863A278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3">
              <a:extLst>
                <a:ext uri="{FF2B5EF4-FFF2-40B4-BE49-F238E27FC236}">
                  <a16:creationId xmlns:a16="http://schemas.microsoft.com/office/drawing/2014/main" id="{A1C5A9EB-2507-4981-A9BC-3BE0DF0234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4">
              <a:extLst>
                <a:ext uri="{FF2B5EF4-FFF2-40B4-BE49-F238E27FC236}">
                  <a16:creationId xmlns:a16="http://schemas.microsoft.com/office/drawing/2014/main" id="{39C14A95-809D-40C5-93C3-F920D0707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5">
              <a:extLst>
                <a:ext uri="{FF2B5EF4-FFF2-40B4-BE49-F238E27FC236}">
                  <a16:creationId xmlns:a16="http://schemas.microsoft.com/office/drawing/2014/main" id="{1CE66110-D36C-464D-9993-39622751B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Line 16">
              <a:extLst>
                <a:ext uri="{FF2B5EF4-FFF2-40B4-BE49-F238E27FC236}">
                  <a16:creationId xmlns:a16="http://schemas.microsoft.com/office/drawing/2014/main" id="{9D22DC40-31A9-40B4-956C-BCC1BDDFB0C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D90A2B5D-3D3E-4927-8618-E5193BEB0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8">
              <a:extLst>
                <a:ext uri="{FF2B5EF4-FFF2-40B4-BE49-F238E27FC236}">
                  <a16:creationId xmlns:a16="http://schemas.microsoft.com/office/drawing/2014/main" id="{B0C358F6-BBF6-4F93-85FB-E63F1A428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9">
              <a:extLst>
                <a:ext uri="{FF2B5EF4-FFF2-40B4-BE49-F238E27FC236}">
                  <a16:creationId xmlns:a16="http://schemas.microsoft.com/office/drawing/2014/main" id="{82F19291-6861-4F32-978C-F8ED9487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20">
              <a:extLst>
                <a:ext uri="{FF2B5EF4-FFF2-40B4-BE49-F238E27FC236}">
                  <a16:creationId xmlns:a16="http://schemas.microsoft.com/office/drawing/2014/main" id="{A83B20E1-D188-4DCF-B227-FA806314BA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Rectangle 21">
              <a:extLst>
                <a:ext uri="{FF2B5EF4-FFF2-40B4-BE49-F238E27FC236}">
                  <a16:creationId xmlns:a16="http://schemas.microsoft.com/office/drawing/2014/main" id="{E0D6B1D0-1DB3-4D8C-9698-1ED99BF48D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2" name="Freeform 22">
              <a:extLst>
                <a:ext uri="{FF2B5EF4-FFF2-40B4-BE49-F238E27FC236}">
                  <a16:creationId xmlns:a16="http://schemas.microsoft.com/office/drawing/2014/main" id="{EE7C3180-9E17-46C9-A6BC-65F9D6C6D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3">
              <a:extLst>
                <a:ext uri="{FF2B5EF4-FFF2-40B4-BE49-F238E27FC236}">
                  <a16:creationId xmlns:a16="http://schemas.microsoft.com/office/drawing/2014/main" id="{65262947-F519-45C1-9C19-8FDD7D9F98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4">
              <a:extLst>
                <a:ext uri="{FF2B5EF4-FFF2-40B4-BE49-F238E27FC236}">
                  <a16:creationId xmlns:a16="http://schemas.microsoft.com/office/drawing/2014/main" id="{D4F70C99-1CA0-4D6A-A05B-FE2B94A5D8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5">
              <a:extLst>
                <a:ext uri="{FF2B5EF4-FFF2-40B4-BE49-F238E27FC236}">
                  <a16:creationId xmlns:a16="http://schemas.microsoft.com/office/drawing/2014/main" id="{CF1BB6FF-C0DF-452B-B44E-6F773C7BC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6">
              <a:extLst>
                <a:ext uri="{FF2B5EF4-FFF2-40B4-BE49-F238E27FC236}">
                  <a16:creationId xmlns:a16="http://schemas.microsoft.com/office/drawing/2014/main" id="{7C6FCE42-ADFE-4E8A-9BCB-4DB84CF8D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7">
              <a:extLst>
                <a:ext uri="{FF2B5EF4-FFF2-40B4-BE49-F238E27FC236}">
                  <a16:creationId xmlns:a16="http://schemas.microsoft.com/office/drawing/2014/main" id="{D3EAA5B1-3AFC-4947-8D2E-CF2D0023E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8">
              <a:extLst>
                <a:ext uri="{FF2B5EF4-FFF2-40B4-BE49-F238E27FC236}">
                  <a16:creationId xmlns:a16="http://schemas.microsoft.com/office/drawing/2014/main" id="{43603628-86CC-4F5C-922B-AD56268DB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9">
              <a:extLst>
                <a:ext uri="{FF2B5EF4-FFF2-40B4-BE49-F238E27FC236}">
                  <a16:creationId xmlns:a16="http://schemas.microsoft.com/office/drawing/2014/main" id="{F354C134-6489-4274-B5B7-4D21C57788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30">
              <a:extLst>
                <a:ext uri="{FF2B5EF4-FFF2-40B4-BE49-F238E27FC236}">
                  <a16:creationId xmlns:a16="http://schemas.microsoft.com/office/drawing/2014/main" id="{55354782-BB12-4081-BFEF-6B84DDAFF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1">
              <a:extLst>
                <a:ext uri="{FF2B5EF4-FFF2-40B4-BE49-F238E27FC236}">
                  <a16:creationId xmlns:a16="http://schemas.microsoft.com/office/drawing/2014/main" id="{7273FCE9-B264-42F1-B045-EAB9DB2E3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3" name="Picture 2">
            <a:extLst>
              <a:ext uri="{FF2B5EF4-FFF2-40B4-BE49-F238E27FC236}">
                <a16:creationId xmlns:a16="http://schemas.microsoft.com/office/drawing/2014/main" id="{D56CB612-D9CA-43FD-A202-924597A39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CD5B5E-F8AA-9E48-8F99-FF60F4817933}"/>
              </a:ext>
            </a:extLst>
          </p:cNvPr>
          <p:cNvSpPr>
            <a:spLocks noGrp="1"/>
          </p:cNvSpPr>
          <p:nvPr>
            <p:ph type="title"/>
          </p:nvPr>
        </p:nvSpPr>
        <p:spPr>
          <a:xfrm>
            <a:off x="853330" y="1134683"/>
            <a:ext cx="2743310" cy="4255024"/>
          </a:xfrm>
        </p:spPr>
        <p:txBody>
          <a:bodyPr>
            <a:normAutofit/>
          </a:bodyPr>
          <a:lstStyle/>
          <a:p>
            <a:r>
              <a:rPr lang="en-US" sz="2300">
                <a:solidFill>
                  <a:srgbClr val="FFFFFF"/>
                </a:solidFill>
              </a:rPr>
              <a:t>Pathophysiology </a:t>
            </a:r>
          </a:p>
        </p:txBody>
      </p:sp>
      <p:graphicFrame>
        <p:nvGraphicFramePr>
          <p:cNvPr id="10" name="Content Placeholder 2">
            <a:extLst>
              <a:ext uri="{FF2B5EF4-FFF2-40B4-BE49-F238E27FC236}">
                <a16:creationId xmlns:a16="http://schemas.microsoft.com/office/drawing/2014/main" id="{4FFF71EE-3518-42C3-B2E2-860594724056}"/>
              </a:ext>
            </a:extLst>
          </p:cNvPr>
          <p:cNvGraphicFramePr>
            <a:graphicFrameLocks noGrp="1"/>
          </p:cNvGraphicFramePr>
          <p:nvPr>
            <p:ph idx="1"/>
            <p:extLst>
              <p:ext uri="{D42A27DB-BD31-4B8C-83A1-F6EECF244321}">
                <p14:modId xmlns:p14="http://schemas.microsoft.com/office/powerpoint/2010/main" val="41189101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1">
            <a:extLst>
              <a:ext uri="{FF2B5EF4-FFF2-40B4-BE49-F238E27FC236}">
                <a16:creationId xmlns:a16="http://schemas.microsoft.com/office/drawing/2014/main" id="{5AC89D55-621D-C04D-BD78-F337D9572C55}"/>
              </a:ext>
            </a:extLst>
          </p:cNvPr>
          <p:cNvSpPr>
            <a:spLocks noChangeArrowheads="1"/>
          </p:cNvSpPr>
          <p:nvPr/>
        </p:nvSpPr>
        <p:spPr bwMode="auto">
          <a:xfrm>
            <a:off x="8850960" y="6224316"/>
            <a:ext cx="365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(McCance &amp; </a:t>
            </a:r>
            <a:r>
              <a:rPr kumimoji="0" lang="en-US" altLang="en-US"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Huether</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2019)</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06478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CE7B8CB-7030-4C44-A347-6FA2CCF77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E740ABBC-AFEA-449C-8E1C-C7E3B6386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AFBF5B3D-5AEE-4236-BFA6-5C4AEC23872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87A95DBC-DB76-0643-9E75-F87BA4F7E6EA}"/>
              </a:ext>
            </a:extLst>
          </p:cNvPr>
          <p:cNvSpPr>
            <a:spLocks noGrp="1"/>
          </p:cNvSpPr>
          <p:nvPr>
            <p:ph type="title"/>
          </p:nvPr>
        </p:nvSpPr>
        <p:spPr>
          <a:xfrm>
            <a:off x="4996697" y="618518"/>
            <a:ext cx="6050713" cy="1478570"/>
          </a:xfrm>
        </p:spPr>
        <p:txBody>
          <a:bodyPr>
            <a:normAutofit/>
          </a:bodyPr>
          <a:lstStyle/>
          <a:p>
            <a:r>
              <a:rPr lang="en-US" dirty="0"/>
              <a:t>Pertinent History Questions </a:t>
            </a:r>
          </a:p>
        </p:txBody>
      </p:sp>
      <p:pic>
        <p:nvPicPr>
          <p:cNvPr id="5" name="Picture 4">
            <a:extLst>
              <a:ext uri="{FF2B5EF4-FFF2-40B4-BE49-F238E27FC236}">
                <a16:creationId xmlns:a16="http://schemas.microsoft.com/office/drawing/2014/main" id="{78589102-40FE-432C-905F-3F48F92F4C41}"/>
              </a:ext>
            </a:extLst>
          </p:cNvPr>
          <p:cNvPicPr>
            <a:picLocks noChangeAspect="1"/>
          </p:cNvPicPr>
          <p:nvPr/>
        </p:nvPicPr>
        <p:blipFill rotWithShape="1">
          <a:blip r:embed="rId3"/>
          <a:srcRect l="54882" r="-1"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A04AEADF-A4CA-445B-9E98-53DCB5248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37A39CC-AE12-4560-BB15-103BC6BCBA6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A310155B-E06E-4482-A8E4-05F9BEEC7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0D9A6479-3823-454B-86A2-085801324F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E7E29B83-978A-46AC-9803-D4B2259A04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A1EE4629-CC47-4814-9071-7D8C1025B3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6A4C72EA-CDE3-4BF7-B19B-618D0AB65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59BC88C-2C4F-440A-87E6-B84FFBF92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60432CF-8C76-4CF6-AC49-38FCBD203A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DA3DAB3E-03BA-4843-86E2-2A4B1AAC3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6AEEF6C3-2236-4BD2-B682-B89B7861F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14B5DD-4530-4368-AD54-DBE1E33EDC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7D7F289E-5455-4332-B8E6-73CA4B1AEB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31B8ED58-D2D6-4371-B0CF-34C839424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F784D01-EDF3-428D-A2C3-21518A2B1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9C55DDF-735C-4405-A643-510D9DD83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85459816-3EE3-488A-9E11-78710B7ED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86929C31-B87D-4CE7-8F7D-E94F89FED0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AA6A63D9-648C-4298-AFE5-FE2986432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B9A6CD14-6BA0-4DC1-9713-58BD6D716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842BE913-1756-4771-9BDD-E9EA5F937D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CDB490F-6023-4A53-8387-EBCF61CE4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0BF64963-B166-4039-9356-9BC77123D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D35CBE03-D3E7-40C3-90A6-1410CD876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42BE21D2-7273-4BAE-9FCD-08D9A7439F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9243ACA3-660D-4F47-A45E-4240A6585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304B585-4266-428C-B78E-557A74A6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C2532A5C-36A5-40DA-9B5A-8E003BA59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3C42A587-F8EE-4DE6-A931-84B894EFE9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B9CE367E-57D7-46EC-B71B-731FAF49413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9E435D5C-35BF-4C30-AF6B-FE3CA0FEE2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E1891917-BED5-4ACE-8D42-DF1E8AEC7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B958EF4A-FBBA-4D3E-BBF4-CB804560B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E87B3D83-C6CD-4D70-853B-C51116246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3762DC6A-7EEA-4E01-B7F7-C4976B57D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4A0B68CE-208D-4F3F-997E-A146EABB0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1F1AA357-28D2-497C-A87B-19AE862DD7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F54047DF-8D9A-4EDA-B3DF-F8C8FF402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1A3C5C5D-AC51-4501-A726-8FAFF204CF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AB2048C-7423-48D2-AEC2-1F5D50F45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0E4D7C18-263F-499D-98AC-5A21A85B5B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834959D3-C9FA-470D-966A-FAAFA0D448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32EE4EDE-7809-47D3-A629-F3809F8D6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7E71B1AC-4989-4BE3-8BCF-8A2628B42C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E3BF1765-E019-47F9-B4DA-831CCC0A6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137327CC-4553-4D19-8A3A-B5C8A658B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900266D9-6780-4455-9022-E1574D18D2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8376D2F0-4980-4776-B109-9CC415445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29630F4-669F-4E83-9CBF-16161526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3FF628A-1BA3-431F-8F80-822685D8CC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46F5A7DF-4DC3-466C-B3E8-9CB78D6A7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25EC2936-D4BE-4326-9AEE-7657B9900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4A56C08-784A-43B4-A70C-214E21FF8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0E0CE038-2628-4A1F-BCBF-C17AB735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A837BC47-A267-4AE9-B35A-E8AD4733A9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1C6385C4-25F5-0C47-B3C7-4FF8AE093193}"/>
              </a:ext>
            </a:extLst>
          </p:cNvPr>
          <p:cNvSpPr>
            <a:spLocks noGrp="1"/>
          </p:cNvSpPr>
          <p:nvPr>
            <p:ph idx="1"/>
          </p:nvPr>
        </p:nvSpPr>
        <p:spPr>
          <a:xfrm>
            <a:off x="4968958" y="2249487"/>
            <a:ext cx="6078453" cy="3541714"/>
          </a:xfrm>
        </p:spPr>
        <p:txBody>
          <a:bodyPr>
            <a:normAutofit/>
          </a:bodyPr>
          <a:lstStyle/>
          <a:p>
            <a:r>
              <a:rPr lang="en-US" dirty="0"/>
              <a:t>Medication usage </a:t>
            </a:r>
          </a:p>
          <a:p>
            <a:r>
              <a:rPr lang="en-US" dirty="0"/>
              <a:t>Diet</a:t>
            </a:r>
          </a:p>
          <a:p>
            <a:r>
              <a:rPr lang="en-US" dirty="0"/>
              <a:t>Alcohol consumption </a:t>
            </a:r>
          </a:p>
          <a:p>
            <a:r>
              <a:rPr lang="en-US" dirty="0"/>
              <a:t>Recent illness </a:t>
            </a:r>
          </a:p>
        </p:txBody>
      </p:sp>
      <p:sp>
        <p:nvSpPr>
          <p:cNvPr id="6" name="Rectangle 1">
            <a:extLst>
              <a:ext uri="{FF2B5EF4-FFF2-40B4-BE49-F238E27FC236}">
                <a16:creationId xmlns:a16="http://schemas.microsoft.com/office/drawing/2014/main" id="{9A3F9465-F4B2-F141-A908-948B3302B74C}"/>
              </a:ext>
            </a:extLst>
          </p:cNvPr>
          <p:cNvSpPr>
            <a:spLocks noChangeArrowheads="1"/>
          </p:cNvSpPr>
          <p:nvPr/>
        </p:nvSpPr>
        <p:spPr bwMode="auto">
          <a:xfrm>
            <a:off x="10179751" y="6211701"/>
            <a:ext cx="2750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ea typeface="Times New Roman" panose="02020603050405020304" pitchFamily="18" charset="0"/>
              </a:rPr>
              <a:t>(M</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ount, 2020)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8060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1593</Words>
  <Application>Microsoft Macintosh PowerPoint</Application>
  <PresentationFormat>Widescreen</PresentationFormat>
  <Paragraphs>252</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Ayuthaya</vt:lpstr>
      <vt:lpstr>Calibri</vt:lpstr>
      <vt:lpstr>Tw Cen MT</vt:lpstr>
      <vt:lpstr>Circuit</vt:lpstr>
      <vt:lpstr>Hypokalemia </vt:lpstr>
      <vt:lpstr>Introduction</vt:lpstr>
      <vt:lpstr>Etiology </vt:lpstr>
      <vt:lpstr>Test your Knowledge</vt:lpstr>
      <vt:lpstr>Answer </vt:lpstr>
      <vt:lpstr>PowerPoint Presentation</vt:lpstr>
      <vt:lpstr>Epidemiology</vt:lpstr>
      <vt:lpstr>Pathophysiology </vt:lpstr>
      <vt:lpstr>Pertinent History Questions </vt:lpstr>
      <vt:lpstr>Test your knowledge</vt:lpstr>
      <vt:lpstr>Answer </vt:lpstr>
      <vt:lpstr>Most Common Manifestations </vt:lpstr>
      <vt:lpstr>Expected Physical Exam Findings</vt:lpstr>
      <vt:lpstr>Diagnostic testing/Labs</vt:lpstr>
      <vt:lpstr>Complications</vt:lpstr>
      <vt:lpstr>Test Your Knowledge </vt:lpstr>
      <vt:lpstr>Answer </vt:lpstr>
      <vt:lpstr>PowerPoint Presentation</vt:lpstr>
      <vt:lpstr>Treatment &amp; Management </vt:lpstr>
      <vt:lpstr>Conclusion</vt:lpstr>
      <vt:lpstr>Questions?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Hypokalemia </dc:title>
  <dc:creator>Kari Bernhardt</dc:creator>
  <cp:lastModifiedBy>Kari Bernhardt</cp:lastModifiedBy>
  <cp:revision>2</cp:revision>
  <dcterms:created xsi:type="dcterms:W3CDTF">2020-09-28T20:12:30Z</dcterms:created>
  <dcterms:modified xsi:type="dcterms:W3CDTF">2020-09-29T02:13:43Z</dcterms:modified>
</cp:coreProperties>
</file>