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pitchFamily="2" charset="77"/>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DC5C95-7E18-43F7-9CA0-4BFA566EDAF3}">
  <a:tblStyle styleId="{31DC5C95-7E18-43F7-9CA0-4BFA566EDA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36" d="100"/>
          <a:sy n="136" d="100"/>
        </p:scale>
        <p:origin x="8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d6b3730b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d6b3730b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d6b3730b2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d6b3730b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22778a53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22778a53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c1c551ae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c1c551ae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c1c551ae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c1c551ae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c1c551ae4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c1c551ae4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c1c551ae4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c1c551ae4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c1c551ae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c1c551ae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2778a53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2778a53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Persons with mental health conditions </a:t>
            </a:r>
            <a:r>
              <a:rPr lang="en" sz="1200" b="1">
                <a:solidFill>
                  <a:schemeClr val="dk1"/>
                </a:solidFill>
                <a:highlight>
                  <a:schemeClr val="lt1"/>
                </a:highlight>
                <a:latin typeface="Montserrat"/>
                <a:ea typeface="Montserrat"/>
                <a:cs typeface="Montserrat"/>
                <a:sym typeface="Montserrat"/>
              </a:rPr>
              <a:t>deserve the same degree of personal autonomy </a:t>
            </a:r>
            <a:r>
              <a:rPr lang="en" sz="1200">
                <a:solidFill>
                  <a:schemeClr val="dk1"/>
                </a:solidFill>
                <a:highlight>
                  <a:schemeClr val="lt1"/>
                </a:highlight>
                <a:latin typeface="Montserrat"/>
                <a:ea typeface="Montserrat"/>
                <a:cs typeface="Montserrat"/>
                <a:sym typeface="Montserrat"/>
              </a:rPr>
              <a:t>as other citizens with disabilities -</a:t>
            </a:r>
            <a:endParaRPr sz="1200">
              <a:solidFill>
                <a:schemeClr val="dk1"/>
              </a:solidFill>
              <a:highlight>
                <a:schemeClr val="lt1"/>
              </a:highlight>
              <a:latin typeface="Montserrat"/>
              <a:ea typeface="Montserrat"/>
              <a:cs typeface="Montserrat"/>
              <a:sym typeface="Montserrat"/>
            </a:endParaRPr>
          </a:p>
          <a:p>
            <a:pPr marL="914400" lvl="1"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Mental health </a:t>
            </a:r>
            <a:r>
              <a:rPr lang="en" sz="1200" b="1">
                <a:solidFill>
                  <a:schemeClr val="dk1"/>
                </a:solidFill>
                <a:highlight>
                  <a:schemeClr val="lt1"/>
                </a:highlight>
                <a:latin typeface="Montserrat"/>
                <a:ea typeface="Montserrat"/>
                <a:cs typeface="Montserrat"/>
                <a:sym typeface="Montserrat"/>
              </a:rPr>
              <a:t>treatment can only be effective when the patient embraces it… for this reason it should be used as a last resort </a:t>
            </a:r>
            <a:endParaRPr sz="1200" b="1">
              <a:solidFill>
                <a:schemeClr val="dk1"/>
              </a:solidFill>
              <a:highlight>
                <a:schemeClr val="lt1"/>
              </a:highlight>
              <a:latin typeface="Montserrat"/>
              <a:ea typeface="Montserrat"/>
              <a:cs typeface="Montserrat"/>
              <a:sym typeface="Montserrat"/>
            </a:endParaRPr>
          </a:p>
          <a:p>
            <a:pPr marL="914400" lvl="1"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Should be used as last resort </a:t>
            </a:r>
            <a:endParaRPr sz="1200">
              <a:solidFill>
                <a:schemeClr val="dk1"/>
              </a:solidFill>
              <a:highlight>
                <a:schemeClr val="lt1"/>
              </a:highlight>
              <a:latin typeface="Montserrat"/>
              <a:ea typeface="Montserrat"/>
              <a:cs typeface="Montserrat"/>
              <a:sym typeface="Montserrat"/>
            </a:endParaRPr>
          </a:p>
          <a:p>
            <a:pPr marL="0" lvl="0" indent="0" algn="l" rtl="0">
              <a:lnSpc>
                <a:spcPct val="115000"/>
              </a:lnSpc>
              <a:spcBef>
                <a:spcPts val="1600"/>
              </a:spcBef>
              <a:spcAft>
                <a:spcPts val="0"/>
              </a:spcAft>
              <a:buNone/>
            </a:pPr>
            <a:r>
              <a:rPr lang="en" sz="1200" b="1">
                <a:solidFill>
                  <a:schemeClr val="dk1"/>
                </a:solidFill>
                <a:highlight>
                  <a:schemeClr val="lt1"/>
                </a:highlight>
                <a:latin typeface="Montserrat"/>
                <a:ea typeface="Montserrat"/>
                <a:cs typeface="Montserrat"/>
                <a:sym typeface="Montserrat"/>
              </a:rPr>
              <a:t>We can limit the need for involuntary treatment, in my opinion, if we increase mental health services addressing illness before it becomes crisis </a:t>
            </a:r>
            <a:endParaRPr sz="1200" b="1">
              <a:solidFill>
                <a:schemeClr val="dk1"/>
              </a:solidFill>
              <a:highlight>
                <a:schemeClr val="lt1"/>
              </a:highlight>
              <a:latin typeface="Montserrat"/>
              <a:ea typeface="Montserrat"/>
              <a:cs typeface="Montserrat"/>
              <a:sym typeface="Montserrat"/>
            </a:endParaRPr>
          </a:p>
          <a:p>
            <a:pPr marL="457200" lvl="0" indent="-304800" algn="l" rtl="0">
              <a:lnSpc>
                <a:spcPct val="115000"/>
              </a:lnSpc>
              <a:spcBef>
                <a:spcPts val="160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Only 45.8% of adults with mental illness in ND receive any form of treatment</a:t>
            </a:r>
            <a:endParaRPr sz="1200">
              <a:solidFill>
                <a:schemeClr val="dk1"/>
              </a:solidFill>
              <a:highlight>
                <a:schemeClr val="lt1"/>
              </a:highlight>
              <a:latin typeface="Montserrat"/>
              <a:ea typeface="Montserrat"/>
              <a:cs typeface="Montserrat"/>
              <a:sym typeface="Montserrat"/>
            </a:endParaRPr>
          </a:p>
          <a:p>
            <a:pPr marL="914400" lvl="1"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Remaining 54.2% with no mental health treatment </a:t>
            </a:r>
            <a:endParaRPr sz="1200">
              <a:solidFill>
                <a:schemeClr val="dk1"/>
              </a:solidFill>
              <a:highlight>
                <a:schemeClr val="lt1"/>
              </a:highlight>
              <a:latin typeface="Montserrat"/>
              <a:ea typeface="Montserrat"/>
              <a:cs typeface="Montserrat"/>
              <a:sym typeface="Montserrat"/>
            </a:endParaRPr>
          </a:p>
          <a:p>
            <a:pPr marL="914400" lvl="1"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ND is ranked 8 out of 50 for providing lack of access to mental health services  -- </a:t>
            </a:r>
            <a:r>
              <a:rPr lang="en" sz="1200" b="1">
                <a:solidFill>
                  <a:schemeClr val="dk1"/>
                </a:solidFill>
                <a:highlight>
                  <a:schemeClr val="lt1"/>
                </a:highlight>
                <a:latin typeface="Montserrat"/>
                <a:ea typeface="Montserrat"/>
                <a:cs typeface="Montserrat"/>
                <a:sym typeface="Montserrat"/>
              </a:rPr>
              <a:t>this needs to change </a:t>
            </a:r>
            <a:endParaRPr sz="1200" b="1">
              <a:solidFill>
                <a:schemeClr val="dk1"/>
              </a:solidFill>
              <a:highlight>
                <a:schemeClr val="lt1"/>
              </a:highlight>
              <a:latin typeface="Montserrat"/>
              <a:ea typeface="Montserrat"/>
              <a:cs typeface="Montserrat"/>
              <a:sym typeface="Montserrat"/>
            </a:endParaRPr>
          </a:p>
          <a:p>
            <a:pPr marL="0" lvl="0" indent="0" algn="l" rtl="0">
              <a:lnSpc>
                <a:spcPct val="115000"/>
              </a:lnSpc>
              <a:spcBef>
                <a:spcPts val="1600"/>
              </a:spcBef>
              <a:spcAft>
                <a:spcPts val="0"/>
              </a:spcAft>
              <a:buNone/>
            </a:pPr>
            <a:r>
              <a:rPr lang="en" sz="1200" b="1">
                <a:solidFill>
                  <a:schemeClr val="dk1"/>
                </a:solidFill>
                <a:highlight>
                  <a:schemeClr val="lt1"/>
                </a:highlight>
                <a:latin typeface="Montserrat"/>
                <a:ea typeface="Montserrat"/>
                <a:cs typeface="Montserrat"/>
                <a:sym typeface="Montserrat"/>
              </a:rPr>
              <a:t>We need to increase access-- our recommendations are </a:t>
            </a:r>
            <a:endParaRPr sz="1200" b="1">
              <a:solidFill>
                <a:schemeClr val="dk1"/>
              </a:solidFill>
              <a:highlight>
                <a:schemeClr val="lt1"/>
              </a:highlight>
              <a:latin typeface="Montserrat"/>
              <a:ea typeface="Montserrat"/>
              <a:cs typeface="Montserrat"/>
              <a:sym typeface="Montserrat"/>
            </a:endParaRPr>
          </a:p>
          <a:p>
            <a:pPr marL="457200" lvl="0" indent="0" algn="l" rtl="0">
              <a:lnSpc>
                <a:spcPct val="115000"/>
              </a:lnSpc>
              <a:spcBef>
                <a:spcPts val="1600"/>
              </a:spcBef>
              <a:spcAft>
                <a:spcPts val="0"/>
              </a:spcAft>
              <a:buNone/>
            </a:pPr>
            <a:r>
              <a:rPr lang="en" sz="1200" b="1">
                <a:solidFill>
                  <a:schemeClr val="dk1"/>
                </a:solidFill>
                <a:highlight>
                  <a:schemeClr val="lt1"/>
                </a:highlight>
                <a:latin typeface="Montserrat"/>
                <a:ea typeface="Montserrat"/>
                <a:cs typeface="Montserrat"/>
                <a:sym typeface="Montserrat"/>
              </a:rPr>
              <a:t>Educated professionals how to identify mental health disorders, initial treatment plans, schedule follow-up appointments</a:t>
            </a:r>
            <a:endParaRPr sz="1200" b="1">
              <a:solidFill>
                <a:schemeClr val="dk1"/>
              </a:solidFill>
              <a:highlight>
                <a:schemeClr val="lt1"/>
              </a:highlight>
              <a:latin typeface="Montserrat"/>
              <a:ea typeface="Montserrat"/>
              <a:cs typeface="Montserrat"/>
              <a:sym typeface="Montserrat"/>
            </a:endParaRPr>
          </a:p>
          <a:p>
            <a:pPr marL="457200" lvl="0" indent="0" algn="l" rtl="0">
              <a:lnSpc>
                <a:spcPct val="115000"/>
              </a:lnSpc>
              <a:spcBef>
                <a:spcPts val="1600"/>
              </a:spcBef>
              <a:spcAft>
                <a:spcPts val="0"/>
              </a:spcAft>
              <a:buNone/>
            </a:pPr>
            <a:r>
              <a:rPr lang="en" sz="1200" b="1">
                <a:solidFill>
                  <a:schemeClr val="dk1"/>
                </a:solidFill>
                <a:highlight>
                  <a:schemeClr val="lt1"/>
                </a:highlight>
                <a:latin typeface="Montserrat"/>
                <a:ea typeface="Montserrat"/>
                <a:cs typeface="Montserrat"/>
                <a:sym typeface="Montserrat"/>
              </a:rPr>
              <a:t>Provide patients with tools - stress reduction, coping with depression/anxiety, medication compliance</a:t>
            </a:r>
            <a:endParaRPr sz="1200">
              <a:solidFill>
                <a:schemeClr val="dk1"/>
              </a:solidFill>
              <a:highlight>
                <a:schemeClr val="lt1"/>
              </a:highlight>
              <a:latin typeface="Montserrat"/>
              <a:ea typeface="Montserrat"/>
              <a:cs typeface="Montserrat"/>
              <a:sym typeface="Montserrat"/>
            </a:endParaRPr>
          </a:p>
          <a:p>
            <a:pPr marL="457200" lvl="0" indent="-304800" algn="l" rtl="0">
              <a:lnSpc>
                <a:spcPct val="115000"/>
              </a:lnSpc>
              <a:spcBef>
                <a:spcPts val="1600"/>
              </a:spcBef>
              <a:spcAft>
                <a:spcPts val="0"/>
              </a:spcAft>
              <a:buClr>
                <a:schemeClr val="dk1"/>
              </a:buClr>
              <a:buSzPts val="1200"/>
              <a:buFont typeface="Montserrat"/>
              <a:buChar char="●"/>
            </a:pPr>
            <a:r>
              <a:rPr lang="en" sz="1200" b="1">
                <a:solidFill>
                  <a:schemeClr val="dk1"/>
                </a:solidFill>
                <a:highlight>
                  <a:schemeClr val="lt1"/>
                </a:highlight>
                <a:latin typeface="Montserrat"/>
                <a:ea typeface="Montserrat"/>
                <a:cs typeface="Montserrat"/>
                <a:sym typeface="Montserrat"/>
              </a:rPr>
              <a:t> Increase access to mental health services </a:t>
            </a:r>
            <a:endParaRPr sz="1200">
              <a:solidFill>
                <a:schemeClr val="dk1"/>
              </a:solidFill>
              <a:highlight>
                <a:schemeClr val="lt1"/>
              </a:highlight>
              <a:latin typeface="Montserrat"/>
              <a:ea typeface="Montserrat"/>
              <a:cs typeface="Montserrat"/>
              <a:sym typeface="Montserrat"/>
            </a:endParaRPr>
          </a:p>
          <a:p>
            <a:pPr marL="914400" lvl="1"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Limited options in ND </a:t>
            </a:r>
            <a:endParaRPr sz="1200">
              <a:solidFill>
                <a:schemeClr val="dk1"/>
              </a:solidFill>
              <a:highlight>
                <a:schemeClr val="lt1"/>
              </a:highlight>
              <a:latin typeface="Montserrat"/>
              <a:ea typeface="Montserrat"/>
              <a:cs typeface="Montserrat"/>
              <a:sym typeface="Montserrat"/>
            </a:endParaRPr>
          </a:p>
          <a:p>
            <a:pPr marL="1371600" lvl="2"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Behavioral Health Services</a:t>
            </a:r>
            <a:endParaRPr sz="1200">
              <a:solidFill>
                <a:schemeClr val="dk1"/>
              </a:solidFill>
              <a:highlight>
                <a:schemeClr val="lt1"/>
              </a:highlight>
              <a:latin typeface="Montserrat"/>
              <a:ea typeface="Montserrat"/>
              <a:cs typeface="Montserrat"/>
              <a:sym typeface="Montserrat"/>
            </a:endParaRPr>
          </a:p>
          <a:p>
            <a:pPr marL="1371600" lvl="2"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ND medicaid </a:t>
            </a:r>
            <a:endParaRPr sz="1200">
              <a:solidFill>
                <a:schemeClr val="dk1"/>
              </a:solidFill>
              <a:highlight>
                <a:schemeClr val="lt1"/>
              </a:highlight>
              <a:latin typeface="Montserrat"/>
              <a:ea typeface="Montserrat"/>
              <a:cs typeface="Montserrat"/>
              <a:sym typeface="Montserrat"/>
            </a:endParaRPr>
          </a:p>
          <a:p>
            <a:pPr marL="1371600" lvl="2"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North Dakota 211</a:t>
            </a:r>
            <a:endParaRPr sz="1200">
              <a:solidFill>
                <a:schemeClr val="dk1"/>
              </a:solidFill>
              <a:highlight>
                <a:schemeClr val="lt1"/>
              </a:highlight>
              <a:latin typeface="Montserrat"/>
              <a:ea typeface="Montserrat"/>
              <a:cs typeface="Montserrat"/>
              <a:sym typeface="Montserrat"/>
            </a:endParaRPr>
          </a:p>
          <a:p>
            <a:pPr marL="1371600" lvl="2"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National Alliance on Mental Illness</a:t>
            </a:r>
            <a:endParaRPr sz="1200">
              <a:solidFill>
                <a:schemeClr val="dk1"/>
              </a:solidFill>
              <a:highlight>
                <a:schemeClr val="lt1"/>
              </a:highlight>
              <a:latin typeface="Montserrat"/>
              <a:ea typeface="Montserrat"/>
              <a:cs typeface="Montserrat"/>
              <a:sym typeface="Montserrat"/>
            </a:endParaRPr>
          </a:p>
          <a:p>
            <a:pPr marL="914400" lvl="1"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Establish more outpatient clinics crisis centers</a:t>
            </a:r>
            <a:endParaRPr sz="1200">
              <a:solidFill>
                <a:schemeClr val="dk1"/>
              </a:solidFill>
              <a:highlight>
                <a:schemeClr val="lt1"/>
              </a:highlight>
              <a:latin typeface="Montserrat"/>
              <a:ea typeface="Montserrat"/>
              <a:cs typeface="Montserrat"/>
              <a:sym typeface="Montserrat"/>
            </a:endParaRPr>
          </a:p>
          <a:p>
            <a:pPr marL="914400" lvl="1"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Expand inpatient psychiatric beds sizes</a:t>
            </a:r>
            <a:endParaRPr sz="1200">
              <a:solidFill>
                <a:schemeClr val="dk1"/>
              </a:solidFill>
              <a:highlight>
                <a:schemeClr val="lt1"/>
              </a:highlight>
              <a:latin typeface="Montserrat"/>
              <a:ea typeface="Montserrat"/>
              <a:cs typeface="Montserrat"/>
              <a:sym typeface="Montserrat"/>
            </a:endParaRPr>
          </a:p>
          <a:p>
            <a:pPr marL="914400" lvl="1"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telephone hotlines, </a:t>
            </a:r>
            <a:endParaRPr sz="1200">
              <a:solidFill>
                <a:schemeClr val="dk1"/>
              </a:solidFill>
              <a:highlight>
                <a:schemeClr val="lt1"/>
              </a:highlight>
              <a:latin typeface="Montserrat"/>
              <a:ea typeface="Montserrat"/>
              <a:cs typeface="Montserrat"/>
              <a:sym typeface="Montserrat"/>
            </a:endParaRPr>
          </a:p>
          <a:p>
            <a:pPr marL="914400" lvl="1"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addiction programs</a:t>
            </a:r>
            <a:endParaRPr sz="1200">
              <a:solidFill>
                <a:schemeClr val="dk1"/>
              </a:solidFill>
              <a:highlight>
                <a:schemeClr val="lt1"/>
              </a:highlight>
              <a:latin typeface="Montserrat"/>
              <a:ea typeface="Montserrat"/>
              <a:cs typeface="Montserrat"/>
              <a:sym typeface="Montserrat"/>
            </a:endParaRPr>
          </a:p>
          <a:p>
            <a:pPr marL="914400" lvl="1" indent="-304800" algn="l" rtl="0">
              <a:lnSpc>
                <a:spcPct val="115000"/>
              </a:lnSpc>
              <a:spcBef>
                <a:spcPts val="0"/>
              </a:spcBef>
              <a:spcAft>
                <a:spcPts val="0"/>
              </a:spcAft>
              <a:buClr>
                <a:schemeClr val="dk1"/>
              </a:buClr>
              <a:buSzPts val="1200"/>
              <a:buFont typeface="Montserrat"/>
              <a:buChar char="○"/>
            </a:pPr>
            <a:r>
              <a:rPr lang="en" sz="1200">
                <a:solidFill>
                  <a:schemeClr val="dk1"/>
                </a:solidFill>
                <a:highlight>
                  <a:schemeClr val="lt1"/>
                </a:highlight>
                <a:latin typeface="Montserrat"/>
                <a:ea typeface="Montserrat"/>
                <a:cs typeface="Montserrat"/>
                <a:sym typeface="Montserrat"/>
              </a:rPr>
              <a:t>Increased beds for partial hospitalization programs </a:t>
            </a:r>
            <a:endParaRPr sz="1200">
              <a:solidFill>
                <a:schemeClr val="dk1"/>
              </a:solidFill>
              <a:highlight>
                <a:schemeClr val="lt1"/>
              </a:highlight>
              <a:latin typeface="Montserrat"/>
              <a:ea typeface="Montserrat"/>
              <a:cs typeface="Montserrat"/>
              <a:sym typeface="Montserrat"/>
            </a:endParaRPr>
          </a:p>
          <a:p>
            <a:pPr marL="0" lvl="0" indent="0" algn="l" rtl="0">
              <a:spcBef>
                <a:spcPts val="16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22778a53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22778a53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22778a5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22778a5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Judge or judicial person orders someone to be confined in a setting providing psychiatric care for a certain period of time. </a:t>
            </a:r>
            <a:endParaRPr/>
          </a:p>
          <a:p>
            <a:pPr marL="0" lvl="0" indent="0" algn="l" rtl="0">
              <a:spcBef>
                <a:spcPts val="0"/>
              </a:spcBef>
              <a:spcAft>
                <a:spcPts val="0"/>
              </a:spcAft>
              <a:buNone/>
            </a:pPr>
            <a:r>
              <a:rPr lang="en"/>
              <a:t>This is a topic of interest to me because I take care of many patients on holds or psychiatric commitments as an Emergency Department nurse. </a:t>
            </a:r>
            <a:endParaRPr/>
          </a:p>
          <a:p>
            <a:pPr marL="0" lvl="0" indent="0" algn="l" rtl="0">
              <a:spcBef>
                <a:spcPts val="0"/>
              </a:spcBef>
              <a:spcAft>
                <a:spcPts val="0"/>
              </a:spcAft>
              <a:buNone/>
            </a:pPr>
            <a:r>
              <a:rPr lang="en"/>
              <a:t>Taking someone's rights away and holding them against their will is an interesting subject and poses some ethical dilemmas as well.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c1c551ae4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c1c551ae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22778a53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22778a5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Prior to the mid 20th century all psychiatric care was provided in state hospitals. Now only 2% of psychiatric care is provided in state hospitals.</a:t>
            </a:r>
            <a:endParaRPr/>
          </a:p>
          <a:p>
            <a:pPr marL="0" lvl="0" indent="0" algn="l" rtl="0">
              <a:spcBef>
                <a:spcPts val="0"/>
              </a:spcBef>
              <a:spcAft>
                <a:spcPts val="0"/>
              </a:spcAft>
              <a:buNone/>
            </a:pPr>
            <a:r>
              <a:rPr lang="en"/>
              <a:t>Prior to the 1960’s civil commitment was less legalistic. </a:t>
            </a:r>
            <a:endParaRPr/>
          </a:p>
          <a:p>
            <a:pPr marL="0" lvl="0" indent="0" algn="l" rtl="0">
              <a:spcBef>
                <a:spcPts val="0"/>
              </a:spcBef>
              <a:spcAft>
                <a:spcPts val="0"/>
              </a:spcAft>
              <a:buNone/>
            </a:pPr>
            <a:r>
              <a:rPr lang="en"/>
              <a:t>Nearly all states developed civil commitment laws within the last 50 years.  </a:t>
            </a:r>
            <a:endParaRPr/>
          </a:p>
          <a:p>
            <a:pPr marL="0" lvl="0" indent="0" algn="l" rtl="0">
              <a:spcBef>
                <a:spcPts val="0"/>
              </a:spcBef>
              <a:spcAft>
                <a:spcPts val="0"/>
              </a:spcAft>
              <a:buNone/>
            </a:pPr>
            <a:endParaRPr/>
          </a:p>
          <a:p>
            <a:pPr marL="0" lvl="0" indent="0" algn="l" rtl="0">
              <a:spcBef>
                <a:spcPts val="0"/>
              </a:spcBef>
              <a:spcAft>
                <a:spcPts val="0"/>
              </a:spcAft>
              <a:buNone/>
            </a:pPr>
            <a:r>
              <a:rPr lang="en"/>
              <a:t>Hippocretes and his followers suggested persons with mental disabilities “be confined in the wholesome atmosphere of a comfortable, sanitary, well-lighted place.” Early Roman law recognized the authority of a guardian to oversee the affairs of individuals with mental disabilities, with suspension of the guardianship during periods of the individual’s lucidity. </a:t>
            </a:r>
            <a:endParaRPr/>
          </a:p>
          <a:p>
            <a:pPr marL="0" lvl="0" indent="0" algn="l" rtl="0">
              <a:spcBef>
                <a:spcPts val="0"/>
              </a:spcBef>
              <a:spcAft>
                <a:spcPts val="0"/>
              </a:spcAft>
              <a:buNone/>
            </a:pPr>
            <a:endParaRPr/>
          </a:p>
          <a:p>
            <a:pPr marL="0" lvl="0" indent="0" algn="l" rtl="0">
              <a:spcBef>
                <a:spcPts val="0"/>
              </a:spcBef>
              <a:spcAft>
                <a:spcPts val="0"/>
              </a:spcAft>
              <a:buNone/>
            </a:pPr>
            <a:r>
              <a:rPr lang="en"/>
              <a:t>“lunatics”—persons with mental illness in today’s parlance—also were provided for by the King, who held the person’s lands during periods of the person’s lunacy and used all of the land’s profits for the maintenance of the person and the person’s household. Any excess was returned to the person “when they came to right mind.”</a:t>
            </a:r>
            <a:endParaRPr/>
          </a:p>
          <a:p>
            <a:pPr marL="0" lvl="0" indent="0" algn="l" rtl="0">
              <a:spcBef>
                <a:spcPts val="0"/>
              </a:spcBef>
              <a:spcAft>
                <a:spcPts val="0"/>
              </a:spcAft>
              <a:buNone/>
            </a:pPr>
            <a:endParaRPr/>
          </a:p>
          <a:p>
            <a:pPr marL="0" lvl="0" indent="0" algn="l" rtl="0">
              <a:spcBef>
                <a:spcPts val="0"/>
              </a:spcBef>
              <a:spcAft>
                <a:spcPts val="0"/>
              </a:spcAft>
              <a:buNone/>
            </a:pPr>
            <a:r>
              <a:rPr lang="en"/>
              <a:t>In 1971, Alberta Lessard was admitted to a facility in Wisconsin on the application of two police officers. The officers presented their allegations to a judge three days later. On the basis of their testimony, the judge continued Ms. Lessard’s stay in the facility for an additional 10 days. Subsequently, a psychiatrist from the facility reported to the court that Ms. Lessard suffered from schizophrenia and should be committed “permanently.” Without Ms. Lessard present, the judge continued her commitment and ordered two additional evaluations. The court assigned Ms. Lessard a guardian ad litem but did not appoint counsel to represent her. Ms. Lessard retained counsel privately, and the court scheduled a hearing five days later. Finding Ms. Lessard to be “mentally ill,” the court continued her commitment for 30 additional days. Subsequently, the facility released Ms. Lessard on outpatient “parole,” but her commitment was extended monthly, every month thereafter. Lessard filed a lawsuit and Wisconsin’s commitment law was found to be unjust. </a:t>
            </a:r>
            <a:endParaRPr/>
          </a:p>
          <a:p>
            <a:pPr marL="0" lvl="0" indent="0" algn="l" rtl="0">
              <a:spcBef>
                <a:spcPts val="0"/>
              </a:spcBef>
              <a:spcAft>
                <a:spcPts val="0"/>
              </a:spcAft>
              <a:buNone/>
            </a:pPr>
            <a:endParaRPr/>
          </a:p>
          <a:p>
            <a:pPr marL="0" lvl="0" indent="0" algn="l" rtl="0">
              <a:spcBef>
                <a:spcPts val="0"/>
              </a:spcBef>
              <a:spcAft>
                <a:spcPts val="0"/>
              </a:spcAft>
              <a:buNone/>
            </a:pPr>
            <a:r>
              <a:rPr lang="en"/>
              <a:t>Dangerousness for commitment</a:t>
            </a:r>
            <a:endParaRPr/>
          </a:p>
          <a:p>
            <a:pPr marL="0" lvl="0" indent="0" algn="l" rtl="0">
              <a:spcBef>
                <a:spcPts val="0"/>
              </a:spcBef>
              <a:spcAft>
                <a:spcPts val="0"/>
              </a:spcAft>
              <a:buNone/>
            </a:pPr>
            <a:endParaRPr/>
          </a:p>
          <a:p>
            <a:pPr marL="0" lvl="0" indent="0" algn="l" rtl="0">
              <a:spcBef>
                <a:spcPts val="0"/>
              </a:spcBef>
              <a:spcAft>
                <a:spcPts val="0"/>
              </a:spcAft>
              <a:buNone/>
            </a:pPr>
            <a:r>
              <a:rPr lang="en"/>
              <a:t>Started discussion about civil commitments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22778a53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22778a5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process for involuntary mental health commitment of an adult can be found in North Dakota Century Code 25-03.1</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Purpose of this chapter intended by the legislative assembly is listed and taken directly from the century code </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Prompt evaluation and treatment for mental and substance use disorders</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Protect individual rights </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Continuity of care for these individuals </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 use of services to prevent service duplication and unnecessary expenditures </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Utilized services within the community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d6b3730b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d6b3730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Before I explain the law it is helpful to understand exactly who the law pertains to: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Verbiage pertaining to the law and how it is written is provided on the slide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"Individual with a substance use disorder"</a:t>
            </a:r>
            <a:r>
              <a:rPr lang="en" sz="1200">
                <a:solidFill>
                  <a:schemeClr val="dk1"/>
                </a:solidFill>
                <a:latin typeface="Calibri"/>
                <a:ea typeface="Calibri"/>
                <a:cs typeface="Calibri"/>
                <a:sym typeface="Calibri"/>
              </a:rPr>
              <a:t> means:</a:t>
            </a: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an individual with an illness or disorder characterized by a maladaptive pattern of usage of alcohol,  drugs, or a combination of both resulting in social, occupational, psychological, or physical problems. </a:t>
            </a: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"Mentally ill person" or "person who is mentally ill" means:</a:t>
            </a:r>
            <a:endParaRPr sz="1200" b="1">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an individual with an organic, mental, or emotional disorder that impairs the capacity to use self-control, judgment, and discretion in personal affairs and social relations. The term does not include an individual with an intellectual disability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"Person requiring treatment" means:</a:t>
            </a:r>
            <a:endParaRPr sz="1200" b="1">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 person who is mentally ill or an individual with a substance use disorder, that is not treated a serious risk of harm to that individual, others, or property.</a:t>
            </a: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"Serious risk of harm" means a substantial likelihood of: </a:t>
            </a:r>
            <a:endParaRPr sz="1200" b="1">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Suicide- threats, attempts, or significant depression </a:t>
            </a: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Killing or inflicting serious bodily harm on another individual </a:t>
            </a: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significant property damage- action or threats  </a:t>
            </a: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Deterioration in physical health, substantial injury, disease, or death, based upon recent poor self-control or judgment in providing shelter, nutrition, or personal care</a:t>
            </a: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Deterioration in mental health resulting in danger to that individual, others, or property:</a:t>
            </a:r>
            <a:endParaRPr sz="1200">
              <a:solidFill>
                <a:schemeClr val="dk1"/>
              </a:solidFill>
              <a:latin typeface="Calibri"/>
              <a:ea typeface="Calibri"/>
              <a:cs typeface="Calibri"/>
              <a:sym typeface="Calibri"/>
            </a:endParaRPr>
          </a:p>
          <a:p>
            <a:pPr marL="9144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(1)  loss of cognitive or vocal control over thoughts or actions</a:t>
            </a:r>
            <a:endParaRPr sz="1200">
              <a:solidFill>
                <a:schemeClr val="dk1"/>
              </a:solidFill>
              <a:latin typeface="Calibri"/>
              <a:ea typeface="Calibri"/>
              <a:cs typeface="Calibri"/>
              <a:sym typeface="Calibri"/>
            </a:endParaRPr>
          </a:p>
          <a:p>
            <a:pPr marL="9144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(2)  Acts or threats; patterns in treatment history; current condition;individual's ability to consent.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d6b3730b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d6b3730b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Laws vary state to state so it is important to know state specific laws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I’ll be providing a brief overview of ND specific laws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d6b3730b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d6b3730b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25-03.1-07. Involuntary admission standards. </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An individual </a:t>
            </a:r>
            <a:r>
              <a:rPr lang="en" sz="1200" b="1">
                <a:solidFill>
                  <a:schemeClr val="dk1"/>
                </a:solidFill>
                <a:latin typeface="Calibri"/>
                <a:ea typeface="Calibri"/>
                <a:cs typeface="Calibri"/>
                <a:sym typeface="Calibri"/>
              </a:rPr>
              <a:t>may not be involuntarily admitted </a:t>
            </a:r>
            <a:r>
              <a:rPr lang="en" sz="1200">
                <a:solidFill>
                  <a:schemeClr val="dk1"/>
                </a:solidFill>
                <a:latin typeface="Calibri"/>
                <a:ea typeface="Calibri"/>
                <a:cs typeface="Calibri"/>
                <a:sym typeface="Calibri"/>
              </a:rPr>
              <a:t>under this chapter to the state hospital or another treatment facility </a:t>
            </a:r>
            <a:r>
              <a:rPr lang="en" sz="1200" b="1">
                <a:solidFill>
                  <a:schemeClr val="dk1"/>
                </a:solidFill>
                <a:latin typeface="Calibri"/>
                <a:ea typeface="Calibri"/>
                <a:cs typeface="Calibri"/>
                <a:sym typeface="Calibri"/>
              </a:rPr>
              <a:t>unless it is determined </a:t>
            </a:r>
            <a:r>
              <a:rPr lang="en" sz="1200">
                <a:solidFill>
                  <a:schemeClr val="dk1"/>
                </a:solidFill>
                <a:latin typeface="Calibri"/>
                <a:ea typeface="Calibri"/>
                <a:cs typeface="Calibri"/>
                <a:sym typeface="Calibri"/>
              </a:rPr>
              <a:t>the individual is a person requiring treatment.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25-03.1-09. Review of petition </a:t>
            </a:r>
            <a:r>
              <a:rPr lang="en" sz="1200">
                <a:solidFill>
                  <a:schemeClr val="dk1"/>
                </a:solidFill>
                <a:latin typeface="Calibri"/>
                <a:ea typeface="Calibri"/>
                <a:cs typeface="Calibri"/>
                <a:sym typeface="Calibri"/>
              </a:rPr>
              <a:t>for involuntary treatment </a:t>
            </a:r>
            <a:r>
              <a:rPr lang="en" sz="1200" b="1">
                <a:solidFill>
                  <a:schemeClr val="dk1"/>
                </a:solidFill>
                <a:latin typeface="Calibri"/>
                <a:ea typeface="Calibri"/>
                <a:cs typeface="Calibri"/>
                <a:sym typeface="Calibri"/>
              </a:rPr>
              <a:t>- Probable cause established - Respondent notified - Rights. </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1. Upon the filing of a petition for involuntary treatment, the clerk of</a:t>
            </a:r>
            <a:r>
              <a:rPr lang="en" sz="1200" b="1">
                <a:solidFill>
                  <a:schemeClr val="dk1"/>
                </a:solidFill>
                <a:latin typeface="Calibri"/>
                <a:ea typeface="Calibri"/>
                <a:cs typeface="Calibri"/>
                <a:sym typeface="Calibri"/>
              </a:rPr>
              <a:t> court shall immediately notify</a:t>
            </a:r>
            <a:r>
              <a:rPr lang="en" sz="1200">
                <a:solidFill>
                  <a:schemeClr val="dk1"/>
                </a:solidFill>
                <a:latin typeface="Calibri"/>
                <a:ea typeface="Calibri"/>
                <a:cs typeface="Calibri"/>
                <a:sym typeface="Calibri"/>
              </a:rPr>
              <a:t> the magistrate who shall review the petition and accompanying documentation to </a:t>
            </a:r>
            <a:r>
              <a:rPr lang="en" sz="1200" b="1">
                <a:solidFill>
                  <a:schemeClr val="dk1"/>
                </a:solidFill>
                <a:latin typeface="Calibri"/>
                <a:ea typeface="Calibri"/>
                <a:cs typeface="Calibri"/>
                <a:sym typeface="Calibri"/>
              </a:rPr>
              <a:t>determine whether it complies with requirements</a:t>
            </a:r>
            <a:r>
              <a:rPr lang="en" sz="1200">
                <a:solidFill>
                  <a:schemeClr val="dk1"/>
                </a:solidFill>
                <a:latin typeface="Calibri"/>
                <a:ea typeface="Calibri"/>
                <a:cs typeface="Calibri"/>
                <a:sym typeface="Calibri"/>
              </a:rPr>
              <a:t> of section 25-03.1-08 and whether it establishes probable cause to believe the respondent is a </a:t>
            </a:r>
            <a:r>
              <a:rPr lang="en" sz="1200" b="1">
                <a:solidFill>
                  <a:schemeClr val="dk1"/>
                </a:solidFill>
                <a:latin typeface="Calibri"/>
                <a:ea typeface="Calibri"/>
                <a:cs typeface="Calibri"/>
                <a:sym typeface="Calibri"/>
              </a:rPr>
              <a:t>person requiring treatment</a:t>
            </a:r>
            <a:r>
              <a:rPr lang="en" sz="1200">
                <a:solidFill>
                  <a:schemeClr val="dk1"/>
                </a:solidFill>
                <a:latin typeface="Calibri"/>
                <a:ea typeface="Calibri"/>
                <a:cs typeface="Calibri"/>
                <a:sym typeface="Calibri"/>
              </a:rPr>
              <a:t>. If probable cause has not been so established, the petition must be</a:t>
            </a:r>
            <a:r>
              <a:rPr lang="en" sz="1200" b="1">
                <a:solidFill>
                  <a:schemeClr val="dk1"/>
                </a:solidFill>
                <a:latin typeface="Calibri"/>
                <a:ea typeface="Calibri"/>
                <a:cs typeface="Calibri"/>
                <a:sym typeface="Calibri"/>
              </a:rPr>
              <a:t> dismissed </a:t>
            </a:r>
            <a:r>
              <a:rPr lang="en" sz="1200">
                <a:solidFill>
                  <a:schemeClr val="dk1"/>
                </a:solidFill>
                <a:latin typeface="Calibri"/>
                <a:ea typeface="Calibri"/>
                <a:cs typeface="Calibri"/>
                <a:sym typeface="Calibri"/>
              </a:rPr>
              <a:t>unless an amendment would cure the defect.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25-03.1-08.</a:t>
            </a:r>
            <a:r>
              <a:rPr lang="en" sz="1200">
                <a:solidFill>
                  <a:schemeClr val="dk1"/>
                </a:solidFill>
                <a:latin typeface="Calibri"/>
                <a:ea typeface="Calibri"/>
                <a:cs typeface="Calibri"/>
                <a:sym typeface="Calibri"/>
              </a:rPr>
              <a:t> Application to state's attorney or retained attorney - Petition for involuntary treatment - Investigation by mental health professional.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Any individual eighteen years of age</a:t>
            </a:r>
            <a:r>
              <a:rPr lang="en" sz="1200">
                <a:solidFill>
                  <a:schemeClr val="dk1"/>
                </a:solidFill>
                <a:latin typeface="Calibri"/>
                <a:ea typeface="Calibri"/>
                <a:cs typeface="Calibri"/>
                <a:sym typeface="Calibri"/>
              </a:rPr>
              <a:t> or over shall present the information necessary for the commitment of an individual for involuntary treatment to the </a:t>
            </a:r>
            <a:r>
              <a:rPr lang="en" sz="1200" b="1">
                <a:solidFill>
                  <a:schemeClr val="dk1"/>
                </a:solidFill>
                <a:latin typeface="Calibri"/>
                <a:ea typeface="Calibri"/>
                <a:cs typeface="Calibri"/>
                <a:sym typeface="Calibri"/>
              </a:rPr>
              <a:t>state's attorney of the county where the respondent is presently located</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Note about Ex Parte motions: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Ex parte motions are an exception to the “due process rule” – it allows the the person to petition the court without having to notify or the the other parties involved. An ex parte order is temporary</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d6b3730b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d6b3730b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Involuntary treatment hearing </a:t>
            </a:r>
            <a:r>
              <a:rPr lang="en" sz="1200">
                <a:solidFill>
                  <a:schemeClr val="dk1"/>
                </a:solidFill>
                <a:latin typeface="Calibri"/>
                <a:ea typeface="Calibri"/>
                <a:cs typeface="Calibri"/>
                <a:sym typeface="Calibri"/>
              </a:rPr>
              <a:t>- Findings and dispositions.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If an individual is found at the involuntary treatment hearing to be a </a:t>
            </a:r>
            <a:r>
              <a:rPr lang="en" sz="1200" b="1">
                <a:solidFill>
                  <a:schemeClr val="dk1"/>
                </a:solidFill>
                <a:latin typeface="Calibri"/>
                <a:ea typeface="Calibri"/>
                <a:cs typeface="Calibri"/>
                <a:sym typeface="Calibri"/>
              </a:rPr>
              <a:t>person requiring treatment</a:t>
            </a:r>
            <a:r>
              <a:rPr lang="en" sz="1200">
                <a:solidFill>
                  <a:schemeClr val="dk1"/>
                </a:solidFill>
                <a:latin typeface="Calibri"/>
                <a:ea typeface="Calibri"/>
                <a:cs typeface="Calibri"/>
                <a:sym typeface="Calibri"/>
              </a:rPr>
              <a:t>, the findings and conclusions must be </a:t>
            </a:r>
            <a:r>
              <a:rPr lang="en" sz="1200" b="1">
                <a:solidFill>
                  <a:schemeClr val="dk1"/>
                </a:solidFill>
                <a:latin typeface="Calibri"/>
                <a:ea typeface="Calibri"/>
                <a:cs typeface="Calibri"/>
                <a:sym typeface="Calibri"/>
              </a:rPr>
              <a:t>entered in the record</a:t>
            </a:r>
            <a:r>
              <a:rPr lang="en" sz="1200">
                <a:solidFill>
                  <a:schemeClr val="dk1"/>
                </a:solidFill>
                <a:latin typeface="Calibri"/>
                <a:ea typeface="Calibri"/>
                <a:cs typeface="Calibri"/>
                <a:sym typeface="Calibri"/>
              </a:rPr>
              <a:t> of the proceedings and the court may: </a:t>
            </a: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Order the individual to</a:t>
            </a:r>
            <a:r>
              <a:rPr lang="en" sz="1200" b="1">
                <a:solidFill>
                  <a:schemeClr val="dk1"/>
                </a:solidFill>
                <a:latin typeface="Calibri"/>
                <a:ea typeface="Calibri"/>
                <a:cs typeface="Calibri"/>
                <a:sym typeface="Calibri"/>
              </a:rPr>
              <a:t> undergo a program of treatment other than hospitalization</a:t>
            </a: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Order the individual </a:t>
            </a:r>
            <a:r>
              <a:rPr lang="en" sz="1200" b="1">
                <a:solidFill>
                  <a:schemeClr val="dk1"/>
                </a:solidFill>
                <a:latin typeface="Calibri"/>
                <a:ea typeface="Calibri"/>
                <a:cs typeface="Calibri"/>
                <a:sym typeface="Calibri"/>
              </a:rPr>
              <a:t>hospitalized in a public institution</a:t>
            </a:r>
            <a:r>
              <a:rPr lang="en" sz="1200">
                <a:solidFill>
                  <a:schemeClr val="dk1"/>
                </a:solidFill>
                <a:latin typeface="Calibri"/>
                <a:ea typeface="Calibri"/>
                <a:cs typeface="Calibri"/>
                <a:sym typeface="Calibri"/>
              </a:rPr>
              <a:t>; or </a:t>
            </a: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Order the individual hospitalized in any other </a:t>
            </a:r>
            <a:r>
              <a:rPr lang="en" sz="1200" b="1">
                <a:solidFill>
                  <a:schemeClr val="dk1"/>
                </a:solidFill>
                <a:latin typeface="Calibri"/>
                <a:ea typeface="Calibri"/>
                <a:cs typeface="Calibri"/>
                <a:sym typeface="Calibri"/>
              </a:rPr>
              <a:t>private hospital if the attending physician agrees</a:t>
            </a:r>
            <a:endParaRPr sz="1200" b="1">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agrees. The reason supporting the court's particular treatment order must be entered in the record.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25-03.1-22. Length of involuntary and continuing treatment orders. </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An</a:t>
            </a:r>
            <a:r>
              <a:rPr lang="en" sz="1200" b="1">
                <a:solidFill>
                  <a:schemeClr val="dk1"/>
                </a:solidFill>
                <a:latin typeface="Calibri"/>
                <a:ea typeface="Calibri"/>
                <a:cs typeface="Calibri"/>
                <a:sym typeface="Calibri"/>
              </a:rPr>
              <a:t> initial order </a:t>
            </a:r>
            <a:r>
              <a:rPr lang="en" sz="1200">
                <a:solidFill>
                  <a:schemeClr val="dk1"/>
                </a:solidFill>
                <a:latin typeface="Calibri"/>
                <a:ea typeface="Calibri"/>
                <a:cs typeface="Calibri"/>
                <a:sym typeface="Calibri"/>
              </a:rPr>
              <a:t>for involuntary treatment </a:t>
            </a:r>
            <a:r>
              <a:rPr lang="en" sz="1200" b="1">
                <a:solidFill>
                  <a:schemeClr val="dk1"/>
                </a:solidFill>
                <a:latin typeface="Calibri"/>
                <a:ea typeface="Calibri"/>
                <a:cs typeface="Calibri"/>
                <a:sym typeface="Calibri"/>
              </a:rPr>
              <a:t>may not exceed ninety days. </a:t>
            </a:r>
            <a:endParaRPr sz="1200" b="1">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If the director or superintendent believes that a patient </a:t>
            </a:r>
            <a:r>
              <a:rPr lang="en" sz="1200" b="1">
                <a:solidFill>
                  <a:schemeClr val="dk1"/>
                </a:solidFill>
                <a:latin typeface="Calibri"/>
                <a:ea typeface="Calibri"/>
                <a:cs typeface="Calibri"/>
                <a:sym typeface="Calibri"/>
              </a:rPr>
              <a:t>continues to require treatment,</a:t>
            </a:r>
            <a:r>
              <a:rPr lang="en" sz="1200">
                <a:solidFill>
                  <a:schemeClr val="dk1"/>
                </a:solidFill>
                <a:latin typeface="Calibri"/>
                <a:ea typeface="Calibri"/>
                <a:cs typeface="Calibri"/>
                <a:sym typeface="Calibri"/>
              </a:rPr>
              <a:t> the director or superintendent shall, </a:t>
            </a:r>
            <a:r>
              <a:rPr lang="en" sz="1200" b="1">
                <a:solidFill>
                  <a:schemeClr val="dk1"/>
                </a:solidFill>
                <a:latin typeface="Calibri"/>
                <a:ea typeface="Calibri"/>
                <a:cs typeface="Calibri"/>
                <a:sym typeface="Calibri"/>
              </a:rPr>
              <a:t>not less than fourteen days </a:t>
            </a:r>
            <a:r>
              <a:rPr lang="en" sz="1200">
                <a:solidFill>
                  <a:schemeClr val="dk1"/>
                </a:solidFill>
                <a:latin typeface="Calibri"/>
                <a:ea typeface="Calibri"/>
                <a:cs typeface="Calibri"/>
                <a:sym typeface="Calibri"/>
              </a:rPr>
              <a:t>before the expiration petition the court where the facility is located for a determination that the patient c</a:t>
            </a:r>
            <a:r>
              <a:rPr lang="en" sz="1200" b="1">
                <a:solidFill>
                  <a:schemeClr val="dk1"/>
                </a:solidFill>
                <a:latin typeface="Calibri"/>
                <a:ea typeface="Calibri"/>
                <a:cs typeface="Calibri"/>
                <a:sym typeface="Calibri"/>
              </a:rPr>
              <a:t>ontinues to be a person requiring treatment</a:t>
            </a:r>
            <a:r>
              <a:rPr lang="en" sz="1200">
                <a:solidFill>
                  <a:schemeClr val="dk1"/>
                </a:solidFill>
                <a:latin typeface="Calibri"/>
                <a:ea typeface="Calibri"/>
                <a:cs typeface="Calibri"/>
                <a:sym typeface="Calibri"/>
              </a:rPr>
              <a:t> and for an order of continuing treatment, which order may be for a </a:t>
            </a:r>
            <a:r>
              <a:rPr lang="en" sz="1200" b="1">
                <a:solidFill>
                  <a:schemeClr val="dk1"/>
                </a:solidFill>
                <a:latin typeface="Calibri"/>
                <a:ea typeface="Calibri"/>
                <a:cs typeface="Calibri"/>
                <a:sym typeface="Calibri"/>
              </a:rPr>
              <a:t>period not to exceed one year. </a:t>
            </a:r>
            <a:endParaRPr sz="1200" b="1">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d6b3730b2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d6b3730b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rtor.org/directory/mental-health-north-dakota/"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www.ndcourts.gov/legal-self-help/mental-health-commitment/forms" TargetMode="External"/><Relationship Id="rId5" Type="http://schemas.openxmlformats.org/officeDocument/2006/relationships/hyperlink" Target="https://www.legis.nd.gov/cencode/t25c03-1.pdf" TargetMode="External"/><Relationship Id="rId4" Type="http://schemas.openxmlformats.org/officeDocument/2006/relationships/hyperlink" Target="https://doi.org/10.1176/appi.ps.20150020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treatmentadvocacycenter.org/browse-by-state/north-dakota"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ND Century Code 25-03.1 </a:t>
            </a:r>
            <a:endParaRPr/>
          </a:p>
        </p:txBody>
      </p:sp>
      <p:sp>
        <p:nvSpPr>
          <p:cNvPr id="68" name="Google Shape;68;p13"/>
          <p:cNvSpPr txBox="1">
            <a:spLocks noGrp="1"/>
          </p:cNvSpPr>
          <p:nvPr>
            <p:ph type="subTitle" idx="1"/>
          </p:nvPr>
        </p:nvSpPr>
        <p:spPr>
          <a:xfrm>
            <a:off x="311700" y="2834125"/>
            <a:ext cx="8520600" cy="230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Anna Blasey, Kari Bernhardt, and Janel Glass</a:t>
            </a:r>
            <a:endParaRPr sz="2400">
              <a:solidFill>
                <a:srgbClr val="000000"/>
              </a:solidFill>
            </a:endParaRPr>
          </a:p>
          <a:p>
            <a:pPr marL="0" lvl="0" indent="0" algn="l" rtl="0">
              <a:spcBef>
                <a:spcPts val="0"/>
              </a:spcBef>
              <a:spcAft>
                <a:spcPts val="0"/>
              </a:spcAft>
              <a:buNone/>
            </a:pPr>
            <a:r>
              <a:rPr lang="en" sz="2400">
                <a:solidFill>
                  <a:srgbClr val="000000"/>
                </a:solidFill>
              </a:rPr>
              <a:t>University of Mary</a:t>
            </a:r>
            <a:endParaRPr sz="2400">
              <a:solidFill>
                <a:srgbClr val="000000"/>
              </a:solidFill>
            </a:endParaRPr>
          </a:p>
          <a:p>
            <a:pPr marL="0" lvl="0" indent="0" algn="l" rtl="0">
              <a:spcBef>
                <a:spcPts val="0"/>
              </a:spcBef>
              <a:spcAft>
                <a:spcPts val="0"/>
              </a:spcAft>
              <a:buNone/>
            </a:pPr>
            <a:r>
              <a:rPr lang="en" sz="2400">
                <a:solidFill>
                  <a:srgbClr val="000000"/>
                </a:solidFill>
              </a:rPr>
              <a:t>648 Healthcare Law and Policy </a:t>
            </a:r>
            <a:endParaRPr sz="2400">
              <a:solidFill>
                <a:srgbClr val="000000"/>
              </a:solidFill>
            </a:endParaRPr>
          </a:p>
          <a:p>
            <a:pPr marL="0" lvl="0" indent="0" algn="l" rtl="0">
              <a:spcBef>
                <a:spcPts val="0"/>
              </a:spcBef>
              <a:spcAft>
                <a:spcPts val="0"/>
              </a:spcAft>
              <a:buNone/>
            </a:pPr>
            <a:r>
              <a:rPr lang="en" sz="2400">
                <a:solidFill>
                  <a:srgbClr val="000000"/>
                </a:solidFill>
              </a:rPr>
              <a:t>Professor Linda Liebert-Hall</a:t>
            </a:r>
            <a:endParaRPr sz="2400">
              <a:solidFill>
                <a:srgbClr val="000000"/>
              </a:solidFill>
            </a:endParaRPr>
          </a:p>
          <a:p>
            <a:pPr marL="0" lvl="0" indent="0" algn="l" rtl="0">
              <a:spcBef>
                <a:spcPts val="0"/>
              </a:spcBef>
              <a:spcAft>
                <a:spcPts val="0"/>
              </a:spcAft>
              <a:buNone/>
            </a:pPr>
            <a:r>
              <a:rPr lang="en" sz="2400">
                <a:solidFill>
                  <a:srgbClr val="000000"/>
                </a:solidFill>
              </a:rPr>
              <a:t>July 14th, 2020</a:t>
            </a:r>
            <a:endParaRPr sz="2400">
              <a:solidFill>
                <a:srgbClr val="000000"/>
              </a:solidFill>
            </a:endParaRPr>
          </a:p>
          <a:p>
            <a:pPr marL="0" lvl="0" indent="0" algn="l" rtl="0">
              <a:spcBef>
                <a:spcPts val="0"/>
              </a:spcBef>
              <a:spcAft>
                <a:spcPts val="0"/>
              </a:spcAft>
              <a:buNone/>
            </a:pPr>
            <a:endParaRPr sz="2400">
              <a:solidFill>
                <a:srgbClr val="2D3B45"/>
              </a:solidFill>
              <a:highlight>
                <a:srgbClr val="FFFFFF"/>
              </a:highlight>
            </a:endParaRPr>
          </a:p>
          <a:p>
            <a:pPr marL="0" lvl="0" indent="0" algn="l" rtl="0">
              <a:lnSpc>
                <a:spcPct val="120000"/>
              </a:lnSpc>
              <a:spcBef>
                <a:spcPts val="0"/>
              </a:spcBef>
              <a:spcAft>
                <a:spcPts val="0"/>
              </a:spcAft>
              <a:buClr>
                <a:schemeClr val="dk1"/>
              </a:buClr>
              <a:buSzPts val="1100"/>
              <a:buFont typeface="Arial"/>
              <a:buNone/>
            </a:pPr>
            <a:r>
              <a:rPr lang="en" sz="1900">
                <a:solidFill>
                  <a:srgbClr val="FFFFFF"/>
                </a:solidFill>
              </a:rPr>
              <a:t>Kari  Bernhardt</a:t>
            </a:r>
            <a:endParaRPr sz="1900">
              <a:solidFill>
                <a:srgbClr val="FFFFFF"/>
              </a:solidFill>
            </a:endParaRPr>
          </a:p>
          <a:p>
            <a:pPr marL="0" lvl="0" indent="0" algn="l" rtl="0">
              <a:lnSpc>
                <a:spcPct val="120000"/>
              </a:lnSpc>
              <a:spcBef>
                <a:spcPts val="0"/>
              </a:spcBef>
              <a:spcAft>
                <a:spcPts val="0"/>
              </a:spcAft>
              <a:buClr>
                <a:schemeClr val="dk1"/>
              </a:buClr>
              <a:buSzPts val="1100"/>
              <a:buFont typeface="Arial"/>
              <a:buNone/>
            </a:pPr>
            <a:r>
              <a:rPr lang="en" sz="1900">
                <a:solidFill>
                  <a:srgbClr val="FFFFFF"/>
                </a:solidFill>
              </a:rPr>
              <a:t>University of Mary</a:t>
            </a:r>
            <a:endParaRPr sz="1900">
              <a:solidFill>
                <a:srgbClr val="FFFFFF"/>
              </a:solidFill>
            </a:endParaRPr>
          </a:p>
          <a:p>
            <a:pPr marL="0" lvl="0" indent="0" algn="l" rtl="0">
              <a:lnSpc>
                <a:spcPct val="120000"/>
              </a:lnSpc>
              <a:spcBef>
                <a:spcPts val="0"/>
              </a:spcBef>
              <a:spcAft>
                <a:spcPts val="0"/>
              </a:spcAft>
              <a:buClr>
                <a:schemeClr val="dk1"/>
              </a:buClr>
              <a:buSzPts val="1100"/>
              <a:buFont typeface="Arial"/>
              <a:buNone/>
            </a:pPr>
            <a:r>
              <a:rPr lang="en" sz="1900">
                <a:solidFill>
                  <a:srgbClr val="FFFFFF"/>
                </a:solidFill>
              </a:rPr>
              <a:t>510 Health Care Across the Population </a:t>
            </a:r>
            <a:endParaRPr sz="1900">
              <a:solidFill>
                <a:srgbClr val="FFFFFF"/>
              </a:solidFill>
            </a:endParaRPr>
          </a:p>
          <a:p>
            <a:pPr marL="0" lvl="0" indent="0" algn="l" rtl="0">
              <a:lnSpc>
                <a:spcPct val="120000"/>
              </a:lnSpc>
              <a:spcBef>
                <a:spcPts val="0"/>
              </a:spcBef>
              <a:spcAft>
                <a:spcPts val="0"/>
              </a:spcAft>
              <a:buClr>
                <a:schemeClr val="dk1"/>
              </a:buClr>
              <a:buSzPts val="1100"/>
              <a:buFont typeface="Arial"/>
              <a:buNone/>
            </a:pPr>
            <a:r>
              <a:rPr lang="en" sz="1900">
                <a:solidFill>
                  <a:srgbClr val="FFFFFF"/>
                </a:solidFill>
              </a:rPr>
              <a:t>Dr. Joan Doerner</a:t>
            </a:r>
            <a:endParaRPr sz="1900">
              <a:solidFill>
                <a:srgbClr val="FFFFFF"/>
              </a:solidFill>
            </a:endParaRPr>
          </a:p>
          <a:p>
            <a:pPr marL="0" lvl="0" indent="0" algn="l" rtl="0">
              <a:lnSpc>
                <a:spcPct val="120000"/>
              </a:lnSpc>
              <a:spcBef>
                <a:spcPts val="0"/>
              </a:spcBef>
              <a:spcAft>
                <a:spcPts val="0"/>
              </a:spcAft>
              <a:buClr>
                <a:schemeClr val="dk1"/>
              </a:buClr>
              <a:buSzPts val="1100"/>
              <a:buFont typeface="Arial"/>
              <a:buNone/>
            </a:pPr>
            <a:r>
              <a:rPr lang="en" sz="1900">
                <a:solidFill>
                  <a:srgbClr val="FFFFFF"/>
                </a:solidFill>
              </a:rPr>
              <a:t>June 4, 2020</a:t>
            </a:r>
            <a:endParaRPr sz="1900">
              <a:solidFill>
                <a:srgbClr val="FFFFFF"/>
              </a:solidFill>
            </a:endParaRPr>
          </a:p>
          <a:p>
            <a:pPr marL="0" lvl="0" indent="0" algn="l" rtl="0">
              <a:spcBef>
                <a:spcPts val="0"/>
              </a:spcBef>
              <a:spcAft>
                <a:spcPts val="0"/>
              </a:spcAft>
              <a:buNone/>
            </a:pPr>
            <a:endParaRPr sz="3050">
              <a:solidFill>
                <a:srgbClr val="2D3B45"/>
              </a:solidFill>
              <a:highlight>
                <a:srgbClr val="FFFFFF"/>
              </a:highlight>
            </a:endParaRPr>
          </a:p>
          <a:p>
            <a:pPr marL="0" lvl="0" indent="0" algn="l" rtl="0">
              <a:spcBef>
                <a:spcPts val="0"/>
              </a:spcBef>
              <a:spcAft>
                <a:spcPts val="0"/>
              </a:spcAft>
              <a:buNone/>
            </a:pPr>
            <a:endParaRPr sz="3050">
              <a:solidFill>
                <a:srgbClr val="2D3B45"/>
              </a:solidFill>
              <a:highlight>
                <a:srgbClr val="FFFFFF"/>
              </a:highlight>
            </a:endParaRPr>
          </a:p>
          <a:p>
            <a:pPr marL="0" lvl="0" indent="0" algn="l" rt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349925" y="0"/>
            <a:ext cx="4222075" cy="5465625"/>
          </a:xfrm>
          <a:prstGeom prst="rect">
            <a:avLst/>
          </a:prstGeom>
          <a:noFill/>
          <a:ln>
            <a:noFill/>
          </a:ln>
        </p:spPr>
      </p:pic>
      <p:pic>
        <p:nvPicPr>
          <p:cNvPr id="126" name="Google Shape;126;p22"/>
          <p:cNvPicPr preferRelativeResize="0"/>
          <p:nvPr/>
        </p:nvPicPr>
        <p:blipFill>
          <a:blip r:embed="rId4">
            <a:alphaModFix/>
          </a:blip>
          <a:stretch>
            <a:fillRect/>
          </a:stretch>
        </p:blipFill>
        <p:spPr>
          <a:xfrm>
            <a:off x="4775550" y="0"/>
            <a:ext cx="407687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386600" y="0"/>
            <a:ext cx="3975924" cy="5144325"/>
          </a:xfrm>
          <a:prstGeom prst="rect">
            <a:avLst/>
          </a:prstGeom>
          <a:noFill/>
          <a:ln>
            <a:noFill/>
          </a:ln>
        </p:spPr>
      </p:pic>
      <p:pic>
        <p:nvPicPr>
          <p:cNvPr id="132" name="Google Shape;132;p23"/>
          <p:cNvPicPr preferRelativeResize="0"/>
          <p:nvPr/>
        </p:nvPicPr>
        <p:blipFill>
          <a:blip r:embed="rId4">
            <a:alphaModFix/>
          </a:blip>
          <a:stretch>
            <a:fillRect/>
          </a:stretch>
        </p:blipFill>
        <p:spPr>
          <a:xfrm>
            <a:off x="4754745" y="0"/>
            <a:ext cx="3975930"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Future of Civil Commitment Law </a:t>
            </a:r>
            <a:endParaRPr/>
          </a:p>
        </p:txBody>
      </p:sp>
      <p:sp>
        <p:nvSpPr>
          <p:cNvPr id="138" name="Google Shape;138;p2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 psychiatric emergency, the more you know about your own state’s laws and treatment options, the better prepared you will be to respond in the most effective way possible. </a:t>
            </a:r>
            <a:endParaRPr/>
          </a:p>
          <a:p>
            <a:pPr marL="0" lvl="0" indent="0" algn="l" rtl="0">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Criminal Diversion in North Dakota</a:t>
            </a:r>
            <a:endParaRPr/>
          </a:p>
        </p:txBody>
      </p:sp>
      <p:sp>
        <p:nvSpPr>
          <p:cNvPr id="144" name="Google Shape;144;p25"/>
          <p:cNvSpPr txBox="1">
            <a:spLocks noGrp="1"/>
          </p:cNvSpPr>
          <p:nvPr>
            <p:ph type="body" idx="1"/>
          </p:nvPr>
        </p:nvSpPr>
        <p:spPr>
          <a:xfrm>
            <a:off x="397950" y="1453750"/>
            <a:ext cx="2808000" cy="1500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Criminal justice officials are responding to the criminalization of individuals with innovative programs designed to divert individuals with severe mental illnesses away from the criminal justice system.</a:t>
            </a:r>
            <a:endParaRPr/>
          </a:p>
        </p:txBody>
      </p:sp>
      <p:graphicFrame>
        <p:nvGraphicFramePr>
          <p:cNvPr id="145" name="Google Shape;145;p25"/>
          <p:cNvGraphicFramePr/>
          <p:nvPr/>
        </p:nvGraphicFramePr>
        <p:xfrm>
          <a:off x="3363050" y="766350"/>
          <a:ext cx="5615225" cy="3308125"/>
        </p:xfrm>
        <a:graphic>
          <a:graphicData uri="http://schemas.openxmlformats.org/drawingml/2006/table">
            <a:tbl>
              <a:tblPr>
                <a:noFill/>
                <a:tableStyleId>{31DC5C95-7E18-43F7-9CA0-4BFA566EDAF3}</a:tableStyleId>
              </a:tblPr>
              <a:tblGrid>
                <a:gridCol w="1375000">
                  <a:extLst>
                    <a:ext uri="{9D8B030D-6E8A-4147-A177-3AD203B41FA5}">
                      <a16:colId xmlns:a16="http://schemas.microsoft.com/office/drawing/2014/main" val="20000"/>
                    </a:ext>
                  </a:extLst>
                </a:gridCol>
                <a:gridCol w="1375000">
                  <a:extLst>
                    <a:ext uri="{9D8B030D-6E8A-4147-A177-3AD203B41FA5}">
                      <a16:colId xmlns:a16="http://schemas.microsoft.com/office/drawing/2014/main" val="20001"/>
                    </a:ext>
                  </a:extLst>
                </a:gridCol>
                <a:gridCol w="1375000">
                  <a:extLst>
                    <a:ext uri="{9D8B030D-6E8A-4147-A177-3AD203B41FA5}">
                      <a16:colId xmlns:a16="http://schemas.microsoft.com/office/drawing/2014/main" val="20002"/>
                    </a:ext>
                  </a:extLst>
                </a:gridCol>
                <a:gridCol w="1490225">
                  <a:extLst>
                    <a:ext uri="{9D8B030D-6E8A-4147-A177-3AD203B41FA5}">
                      <a16:colId xmlns:a16="http://schemas.microsoft.com/office/drawing/2014/main" val="20003"/>
                    </a:ext>
                  </a:extLst>
                </a:gridCol>
              </a:tblGrid>
              <a:tr h="2600300">
                <a:tc>
                  <a:txBody>
                    <a:bodyPr/>
                    <a:lstStyle/>
                    <a:p>
                      <a:pPr marL="0" lvl="0" indent="0" algn="l" rtl="0">
                        <a:spcBef>
                          <a:spcPts val="0"/>
                        </a:spcBef>
                        <a:spcAft>
                          <a:spcPts val="0"/>
                        </a:spcAft>
                        <a:buNone/>
                      </a:pPr>
                      <a:r>
                        <a:rPr lang="en"/>
                        <a:t>% population served by a mental health court</a:t>
                      </a:r>
                      <a:endParaRPr/>
                    </a:p>
                  </a:txBody>
                  <a:tcPr marL="91425" marR="91425" marT="91425" marB="91425"/>
                </a:tc>
                <a:tc>
                  <a:txBody>
                    <a:bodyPr/>
                    <a:lstStyle/>
                    <a:p>
                      <a:pPr marL="0" lvl="0" indent="0" algn="l" rtl="0">
                        <a:spcBef>
                          <a:spcPts val="0"/>
                        </a:spcBef>
                        <a:spcAft>
                          <a:spcPts val="0"/>
                        </a:spcAft>
                        <a:buNone/>
                      </a:pPr>
                      <a:r>
                        <a:rPr lang="en"/>
                        <a:t>% of population served by CTI</a:t>
                      </a:r>
                      <a:endParaRPr/>
                    </a:p>
                  </a:txBody>
                  <a:tcPr marL="91425" marR="91425" marT="91425" marB="91425"/>
                </a:tc>
                <a:tc>
                  <a:txBody>
                    <a:bodyPr/>
                    <a:lstStyle/>
                    <a:p>
                      <a:pPr marL="0" lvl="0" indent="0" algn="l" rtl="0">
                        <a:spcBef>
                          <a:spcPts val="0"/>
                        </a:spcBef>
                        <a:spcAft>
                          <a:spcPts val="0"/>
                        </a:spcAft>
                        <a:buNone/>
                      </a:pPr>
                      <a:r>
                        <a:rPr lang="en"/>
                        <a:t>Combined average</a:t>
                      </a:r>
                      <a:endParaRPr/>
                    </a:p>
                  </a:txBody>
                  <a:tcPr marL="91425" marR="91425" marT="91425" marB="91425"/>
                </a:tc>
                <a:tc>
                  <a:txBody>
                    <a:bodyPr/>
                    <a:lstStyle/>
                    <a:p>
                      <a:pPr marL="0" lvl="0" indent="0" algn="l"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707825">
                <a:tc>
                  <a:txBody>
                    <a:bodyPr/>
                    <a:lstStyle/>
                    <a:p>
                      <a:pPr marL="0" lvl="0" indent="0" algn="l" rtl="0">
                        <a:spcBef>
                          <a:spcPts val="0"/>
                        </a:spcBef>
                        <a:spcAft>
                          <a:spcPts val="0"/>
                        </a:spcAft>
                        <a:buNone/>
                      </a:pPr>
                      <a:r>
                        <a:rPr lang="en"/>
                        <a:t>22%</a:t>
                      </a:r>
                      <a:endParaRPr/>
                    </a:p>
                  </a:txBody>
                  <a:tcPr marL="91425" marR="91425" marT="91425" marB="91425"/>
                </a:tc>
                <a:tc>
                  <a:txBody>
                    <a:bodyPr/>
                    <a:lstStyle/>
                    <a:p>
                      <a:pPr marL="0" lvl="0" indent="0" algn="l" rtl="0">
                        <a:spcBef>
                          <a:spcPts val="0"/>
                        </a:spcBef>
                        <a:spcAft>
                          <a:spcPts val="0"/>
                        </a:spcAft>
                        <a:buNone/>
                      </a:pPr>
                      <a:r>
                        <a:rPr lang="en"/>
                        <a:t>34%</a:t>
                      </a:r>
                      <a:endParaRPr/>
                    </a:p>
                  </a:txBody>
                  <a:tcPr marL="91425" marR="91425" marT="91425" marB="91425"/>
                </a:tc>
                <a:tc>
                  <a:txBody>
                    <a:bodyPr/>
                    <a:lstStyle/>
                    <a:p>
                      <a:pPr marL="0" lvl="0" indent="0" algn="l" rtl="0">
                        <a:spcBef>
                          <a:spcPts val="0"/>
                        </a:spcBef>
                        <a:spcAft>
                          <a:spcPts val="0"/>
                        </a:spcAft>
                        <a:buNone/>
                      </a:pPr>
                      <a:r>
                        <a:rPr lang="en"/>
                        <a:t>28%</a:t>
                      </a:r>
                      <a:endParaRPr/>
                    </a:p>
                  </a:txBody>
                  <a:tcPr marL="91425" marR="91425" marT="91425" marB="91425"/>
                </a:tc>
                <a:tc>
                  <a:txBody>
                    <a:bodyPr/>
                    <a:lstStyle/>
                    <a:p>
                      <a:pPr marL="0" lvl="0" indent="0" algn="l" rtl="0">
                        <a:spcBef>
                          <a:spcPts val="0"/>
                        </a:spcBef>
                        <a:spcAft>
                          <a:spcPts val="0"/>
                        </a:spcAft>
                        <a:buNone/>
                      </a:pPr>
                      <a:r>
                        <a:rPr lang="en"/>
                        <a:t>D</a:t>
                      </a:r>
                      <a:endParaRPr/>
                    </a:p>
                  </a:txBody>
                  <a:tcPr marL="91425" marR="91425" marT="91425" marB="91425"/>
                </a:tc>
                <a:extLst>
                  <a:ext uri="{0D108BD9-81ED-4DB2-BD59-A6C34878D82A}">
                    <a16:rowId xmlns:a16="http://schemas.microsoft.com/office/drawing/2014/main" val="10001"/>
                  </a:ext>
                </a:extLst>
              </a:tr>
            </a:tbl>
          </a:graphicData>
        </a:graphic>
      </p:graphicFrame>
      <p:sp>
        <p:nvSpPr>
          <p:cNvPr id="146" name="Google Shape;146;p25"/>
          <p:cNvSpPr txBox="1"/>
          <p:nvPr/>
        </p:nvSpPr>
        <p:spPr>
          <a:xfrm>
            <a:off x="5405400" y="4567350"/>
            <a:ext cx="3604200" cy="35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300">
                <a:solidFill>
                  <a:schemeClr val="lt2"/>
                </a:solidFill>
                <a:latin typeface="Roboto"/>
                <a:ea typeface="Roboto"/>
                <a:cs typeface="Roboto"/>
                <a:sym typeface="Roboto"/>
              </a:rPr>
              <a:t>(Treatment Advocacy Center, 2018)</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Public Psychiatric Beds in North Dakota</a:t>
            </a:r>
            <a:endParaRPr/>
          </a:p>
        </p:txBody>
      </p:sp>
      <p:sp>
        <p:nvSpPr>
          <p:cNvPr id="152" name="Google Shape;152;p2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153" name="Google Shape;153;p26"/>
          <p:cNvGraphicFramePr/>
          <p:nvPr/>
        </p:nvGraphicFramePr>
        <p:xfrm>
          <a:off x="952475" y="2190750"/>
          <a:ext cx="7239050" cy="1432500"/>
        </p:xfrm>
        <a:graphic>
          <a:graphicData uri="http://schemas.openxmlformats.org/drawingml/2006/table">
            <a:tbl>
              <a:tblPr>
                <a:noFill/>
                <a:tableStyleId>{31DC5C95-7E18-43F7-9CA0-4BFA566EDAF3}</a:tableStyleId>
              </a:tblPr>
              <a:tblGrid>
                <a:gridCol w="1034150">
                  <a:extLst>
                    <a:ext uri="{9D8B030D-6E8A-4147-A177-3AD203B41FA5}">
                      <a16:colId xmlns:a16="http://schemas.microsoft.com/office/drawing/2014/main" val="20000"/>
                    </a:ext>
                  </a:extLst>
                </a:gridCol>
                <a:gridCol w="1034150">
                  <a:extLst>
                    <a:ext uri="{9D8B030D-6E8A-4147-A177-3AD203B41FA5}">
                      <a16:colId xmlns:a16="http://schemas.microsoft.com/office/drawing/2014/main" val="20001"/>
                    </a:ext>
                  </a:extLst>
                </a:gridCol>
                <a:gridCol w="1034150">
                  <a:extLst>
                    <a:ext uri="{9D8B030D-6E8A-4147-A177-3AD203B41FA5}">
                      <a16:colId xmlns:a16="http://schemas.microsoft.com/office/drawing/2014/main" val="20002"/>
                    </a:ext>
                  </a:extLst>
                </a:gridCol>
                <a:gridCol w="1034150">
                  <a:extLst>
                    <a:ext uri="{9D8B030D-6E8A-4147-A177-3AD203B41FA5}">
                      <a16:colId xmlns:a16="http://schemas.microsoft.com/office/drawing/2014/main" val="20003"/>
                    </a:ext>
                  </a:extLst>
                </a:gridCol>
                <a:gridCol w="1034150">
                  <a:extLst>
                    <a:ext uri="{9D8B030D-6E8A-4147-A177-3AD203B41FA5}">
                      <a16:colId xmlns:a16="http://schemas.microsoft.com/office/drawing/2014/main" val="20004"/>
                    </a:ext>
                  </a:extLst>
                </a:gridCol>
                <a:gridCol w="1034150">
                  <a:extLst>
                    <a:ext uri="{9D8B030D-6E8A-4147-A177-3AD203B41FA5}">
                      <a16:colId xmlns:a16="http://schemas.microsoft.com/office/drawing/2014/main" val="20005"/>
                    </a:ext>
                  </a:extLst>
                </a:gridCol>
                <a:gridCol w="10341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en"/>
                        <a:t>Beds in 2016</a:t>
                      </a:r>
                      <a:endParaRPr/>
                    </a:p>
                  </a:txBody>
                  <a:tcPr marL="91425" marR="91425" marT="91425" marB="91425"/>
                </a:tc>
                <a:tc>
                  <a:txBody>
                    <a:bodyPr/>
                    <a:lstStyle/>
                    <a:p>
                      <a:pPr marL="0" lvl="0" indent="0" algn="l" rtl="0">
                        <a:spcBef>
                          <a:spcPts val="0"/>
                        </a:spcBef>
                        <a:spcAft>
                          <a:spcPts val="0"/>
                        </a:spcAft>
                        <a:buNone/>
                      </a:pPr>
                      <a:r>
                        <a:rPr lang="en"/>
                        <a:t>Beds in 2010</a:t>
                      </a:r>
                      <a:endParaRPr/>
                    </a:p>
                  </a:txBody>
                  <a:tcPr marL="91425" marR="91425" marT="91425" marB="91425"/>
                </a:tc>
                <a:tc>
                  <a:txBody>
                    <a:bodyPr/>
                    <a:lstStyle/>
                    <a:p>
                      <a:pPr marL="0" lvl="0" indent="0" algn="l" rtl="0">
                        <a:spcBef>
                          <a:spcPts val="0"/>
                        </a:spcBef>
                        <a:spcAft>
                          <a:spcPts val="0"/>
                        </a:spcAft>
                        <a:buNone/>
                      </a:pPr>
                      <a:r>
                        <a:rPr lang="en"/>
                        <a:t>Beds lost or gained</a:t>
                      </a:r>
                      <a:endParaRPr/>
                    </a:p>
                  </a:txBody>
                  <a:tcPr marL="91425" marR="91425" marT="91425" marB="91425"/>
                </a:tc>
                <a:tc>
                  <a:txBody>
                    <a:bodyPr/>
                    <a:lstStyle/>
                    <a:p>
                      <a:pPr marL="0" lvl="0" indent="0" algn="l" rtl="0">
                        <a:spcBef>
                          <a:spcPts val="0"/>
                        </a:spcBef>
                        <a:spcAft>
                          <a:spcPts val="0"/>
                        </a:spcAft>
                        <a:buNone/>
                      </a:pPr>
                      <a:r>
                        <a:rPr lang="en"/>
                        <a:t>Beds per 100,000 people</a:t>
                      </a:r>
                      <a:endParaRPr/>
                    </a:p>
                  </a:txBody>
                  <a:tcPr marL="91425" marR="91425" marT="91425" marB="91425"/>
                </a:tc>
                <a:tc>
                  <a:txBody>
                    <a:bodyPr/>
                    <a:lstStyle/>
                    <a:p>
                      <a:pPr marL="0" lvl="0" indent="0" algn="l" rtl="0">
                        <a:spcBef>
                          <a:spcPts val="0"/>
                        </a:spcBef>
                        <a:spcAft>
                          <a:spcPts val="0"/>
                        </a:spcAft>
                        <a:buNone/>
                      </a:pPr>
                      <a:r>
                        <a:rPr lang="en"/>
                        <a:t>Census of forensic patients</a:t>
                      </a:r>
                      <a:endParaRPr/>
                    </a:p>
                  </a:txBody>
                  <a:tcPr marL="91425" marR="91425" marT="91425" marB="91425"/>
                </a:tc>
                <a:tc>
                  <a:txBody>
                    <a:bodyPr/>
                    <a:lstStyle/>
                    <a:p>
                      <a:pPr marL="0" lvl="0" indent="0" algn="l" rtl="0">
                        <a:spcBef>
                          <a:spcPts val="0"/>
                        </a:spcBef>
                        <a:spcAft>
                          <a:spcPts val="0"/>
                        </a:spcAft>
                        <a:buNone/>
                      </a:pPr>
                      <a:r>
                        <a:rPr lang="en"/>
                        <a:t>% of all beds occupied forensic</a:t>
                      </a:r>
                      <a:endParaRPr/>
                    </a:p>
                  </a:txBody>
                  <a:tcPr marL="91425" marR="91425" marT="91425" marB="91425"/>
                </a:tc>
                <a:tc>
                  <a:txBody>
                    <a:bodyPr/>
                    <a:lstStyle/>
                    <a:p>
                      <a:pPr marL="0" lvl="0" indent="0" algn="l" rtl="0">
                        <a:spcBef>
                          <a:spcPts val="0"/>
                        </a:spcBef>
                        <a:spcAft>
                          <a:spcPts val="0"/>
                        </a:spcAft>
                        <a:buNone/>
                      </a:pPr>
                      <a:r>
                        <a:rPr lang="en"/>
                        <a:t>State ranking in beds per capita</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140</a:t>
                      </a:r>
                      <a:endParaRPr/>
                    </a:p>
                  </a:txBody>
                  <a:tcPr marL="91425" marR="91425" marT="91425" marB="91425"/>
                </a:tc>
                <a:tc>
                  <a:txBody>
                    <a:bodyPr/>
                    <a:lstStyle/>
                    <a:p>
                      <a:pPr marL="0" lvl="0" indent="0" algn="l" rtl="0">
                        <a:spcBef>
                          <a:spcPts val="0"/>
                        </a:spcBef>
                        <a:spcAft>
                          <a:spcPts val="0"/>
                        </a:spcAft>
                        <a:buNone/>
                      </a:pPr>
                      <a:r>
                        <a:rPr lang="en"/>
                        <a:t>150</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18.5</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46.4</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1"/>
                  </a:ext>
                </a:extLst>
              </a:tr>
            </a:tbl>
          </a:graphicData>
        </a:graphic>
      </p:graphicFrame>
      <p:sp>
        <p:nvSpPr>
          <p:cNvPr id="154" name="Google Shape;154;p26"/>
          <p:cNvSpPr txBox="1"/>
          <p:nvPr/>
        </p:nvSpPr>
        <p:spPr>
          <a:xfrm>
            <a:off x="4724475" y="4745425"/>
            <a:ext cx="4263600" cy="29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300">
                <a:solidFill>
                  <a:schemeClr val="lt2"/>
                </a:solidFill>
                <a:latin typeface="Roboto"/>
                <a:ea typeface="Roboto"/>
                <a:cs typeface="Roboto"/>
                <a:sym typeface="Roboto"/>
              </a:rPr>
              <a:t>(Treatment Advocacy Center, 2018)</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Criminalization of Mental Illness in North Dakota</a:t>
            </a:r>
            <a:endParaRPr/>
          </a:p>
        </p:txBody>
      </p:sp>
      <p:sp>
        <p:nvSpPr>
          <p:cNvPr id="160" name="Google Shape;160;p2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Like every state in the nation, North Dakota incarcerates more individuals with severe mental illness than it hospitalizes.  </a:t>
            </a:r>
            <a:endParaRPr/>
          </a:p>
        </p:txBody>
      </p:sp>
      <p:graphicFrame>
        <p:nvGraphicFramePr>
          <p:cNvPr id="161" name="Google Shape;161;p27"/>
          <p:cNvGraphicFramePr/>
          <p:nvPr/>
        </p:nvGraphicFramePr>
        <p:xfrm>
          <a:off x="963450" y="2840225"/>
          <a:ext cx="7239000" cy="1219140"/>
        </p:xfrm>
        <a:graphic>
          <a:graphicData uri="http://schemas.openxmlformats.org/drawingml/2006/table">
            <a:tbl>
              <a:tblPr>
                <a:noFill/>
                <a:tableStyleId>{31DC5C95-7E18-43F7-9CA0-4BFA566EDAF3}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Total inmate population 2005</a:t>
                      </a:r>
                      <a:endParaRPr/>
                    </a:p>
                  </a:txBody>
                  <a:tcPr marL="91425" marR="91425" marT="91425" marB="91425"/>
                </a:tc>
                <a:tc>
                  <a:txBody>
                    <a:bodyPr/>
                    <a:lstStyle/>
                    <a:p>
                      <a:pPr marL="0" lvl="0" indent="0" algn="l" rtl="0">
                        <a:spcBef>
                          <a:spcPts val="0"/>
                        </a:spcBef>
                        <a:spcAft>
                          <a:spcPts val="0"/>
                        </a:spcAft>
                        <a:buNone/>
                      </a:pPr>
                      <a:r>
                        <a:rPr lang="en"/>
                        <a:t>Estimated population of SMI</a:t>
                      </a:r>
                      <a:endParaRPr/>
                    </a:p>
                  </a:txBody>
                  <a:tcPr marL="91425" marR="91425" marT="91425" marB="91425"/>
                </a:tc>
                <a:tc>
                  <a:txBody>
                    <a:bodyPr/>
                    <a:lstStyle/>
                    <a:p>
                      <a:pPr marL="0" lvl="0" indent="0" algn="l" rtl="0">
                        <a:spcBef>
                          <a:spcPts val="0"/>
                        </a:spcBef>
                        <a:spcAft>
                          <a:spcPts val="0"/>
                        </a:spcAft>
                        <a:buNone/>
                      </a:pPr>
                      <a:r>
                        <a:rPr lang="en"/>
                        <a:t>Total psychiatric population in 2004</a:t>
                      </a:r>
                      <a:endParaRPr/>
                    </a:p>
                  </a:txBody>
                  <a:tcPr marL="91425" marR="91425" marT="91425" marB="91425"/>
                </a:tc>
                <a:tc>
                  <a:txBody>
                    <a:bodyPr/>
                    <a:lstStyle/>
                    <a:p>
                      <a:pPr marL="0" lvl="0" indent="0" algn="l" rtl="0">
                        <a:spcBef>
                          <a:spcPts val="0"/>
                        </a:spcBef>
                        <a:spcAft>
                          <a:spcPts val="0"/>
                        </a:spcAft>
                        <a:buNone/>
                      </a:pPr>
                      <a:r>
                        <a:rPr lang="en"/>
                        <a:t>Likelihood of incarceration vs. hospitalization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2,288</a:t>
                      </a:r>
                      <a:endParaRPr/>
                    </a:p>
                  </a:txBody>
                  <a:tcPr marL="91425" marR="91425" marT="91425" marB="91425"/>
                </a:tc>
                <a:tc>
                  <a:txBody>
                    <a:bodyPr/>
                    <a:lstStyle/>
                    <a:p>
                      <a:pPr marL="0" lvl="0" indent="0" algn="l" rtl="0">
                        <a:spcBef>
                          <a:spcPts val="0"/>
                        </a:spcBef>
                        <a:spcAft>
                          <a:spcPts val="0"/>
                        </a:spcAft>
                        <a:buNone/>
                      </a:pPr>
                      <a:r>
                        <a:rPr lang="en"/>
                        <a:t>366</a:t>
                      </a:r>
                      <a:endParaRPr/>
                    </a:p>
                  </a:txBody>
                  <a:tcPr marL="91425" marR="91425" marT="91425" marB="91425"/>
                </a:tc>
                <a:tc>
                  <a:txBody>
                    <a:bodyPr/>
                    <a:lstStyle/>
                    <a:p>
                      <a:pPr marL="0" lvl="0" indent="0" algn="l" rtl="0">
                        <a:spcBef>
                          <a:spcPts val="0"/>
                        </a:spcBef>
                        <a:spcAft>
                          <a:spcPts val="0"/>
                        </a:spcAft>
                        <a:buNone/>
                      </a:pPr>
                      <a:r>
                        <a:rPr lang="en"/>
                        <a:t>365</a:t>
                      </a:r>
                      <a:endParaRPr/>
                    </a:p>
                  </a:txBody>
                  <a:tcPr marL="91425" marR="91425" marT="91425" marB="91425"/>
                </a:tc>
                <a:tc>
                  <a:txBody>
                    <a:bodyPr/>
                    <a:lstStyle/>
                    <a:p>
                      <a:pPr marL="0" lvl="0" indent="0" algn="l" rtl="0">
                        <a:spcBef>
                          <a:spcPts val="0"/>
                        </a:spcBef>
                        <a:spcAft>
                          <a:spcPts val="0"/>
                        </a:spcAft>
                        <a:buNone/>
                      </a:pPr>
                      <a:r>
                        <a:rPr lang="en"/>
                        <a:t>1.0 to 1</a:t>
                      </a:r>
                      <a:endParaRPr/>
                    </a:p>
                  </a:txBody>
                  <a:tcPr marL="91425" marR="91425" marT="91425" marB="91425"/>
                </a:tc>
                <a:extLst>
                  <a:ext uri="{0D108BD9-81ED-4DB2-BD59-A6C34878D82A}">
                    <a16:rowId xmlns:a16="http://schemas.microsoft.com/office/drawing/2014/main" val="10001"/>
                  </a:ext>
                </a:extLst>
              </a:tr>
            </a:tbl>
          </a:graphicData>
        </a:graphic>
      </p:graphicFrame>
      <p:sp>
        <p:nvSpPr>
          <p:cNvPr id="162" name="Google Shape;162;p27"/>
          <p:cNvSpPr txBox="1"/>
          <p:nvPr/>
        </p:nvSpPr>
        <p:spPr>
          <a:xfrm>
            <a:off x="5384450" y="4619725"/>
            <a:ext cx="3603600" cy="34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300">
                <a:solidFill>
                  <a:schemeClr val="lt2"/>
                </a:solidFill>
                <a:latin typeface="Roboto"/>
                <a:ea typeface="Roboto"/>
                <a:cs typeface="Roboto"/>
                <a:sym typeface="Roboto"/>
              </a:rPr>
              <a:t>(Treatment Advocacy Center, 2018)</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Consequences on Non-treatment</a:t>
            </a:r>
            <a:endParaRPr/>
          </a:p>
        </p:txBody>
      </p:sp>
      <p:sp>
        <p:nvSpPr>
          <p:cNvPr id="168" name="Google Shape;168;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Increase of homeless individuals with serious mental health issues.</a:t>
            </a:r>
            <a:endParaRPr/>
          </a:p>
          <a:p>
            <a:pPr marL="457200" lvl="0" indent="-342900" algn="l" rtl="0">
              <a:spcBef>
                <a:spcPts val="0"/>
              </a:spcBef>
              <a:spcAft>
                <a:spcPts val="0"/>
              </a:spcAft>
              <a:buSzPts val="1800"/>
              <a:buChar char="●"/>
            </a:pPr>
            <a:r>
              <a:rPr lang="en"/>
              <a:t>Increase of inmates with mental health illness in jails and prisons.</a:t>
            </a:r>
            <a:endParaRPr/>
          </a:p>
          <a:p>
            <a:pPr marL="457200" lvl="0" indent="-342900" algn="l" rtl="0">
              <a:spcBef>
                <a:spcPts val="0"/>
              </a:spcBef>
              <a:spcAft>
                <a:spcPts val="0"/>
              </a:spcAft>
              <a:buSzPts val="1800"/>
              <a:buChar char="●"/>
            </a:pPr>
            <a:r>
              <a:rPr lang="en"/>
              <a:t>Increase percentage of individuals with schizophrenia or bipolar illnesses who attempt suicide during their lifetime.</a:t>
            </a:r>
            <a:endParaRPr/>
          </a:p>
          <a:p>
            <a:pPr marL="457200" lvl="0" indent="-342900" algn="l" rtl="0">
              <a:spcBef>
                <a:spcPts val="0"/>
              </a:spcBef>
              <a:spcAft>
                <a:spcPts val="0"/>
              </a:spcAft>
              <a:buSzPts val="1800"/>
              <a:buChar char="●"/>
            </a:pPr>
            <a:r>
              <a:rPr lang="en"/>
              <a:t>Increase of suicide deaths.</a:t>
            </a:r>
            <a:endParaRPr/>
          </a:p>
          <a:p>
            <a:pPr marL="457200" lvl="0" indent="-342900" algn="l" rtl="0">
              <a:spcBef>
                <a:spcPts val="0"/>
              </a:spcBef>
              <a:spcAft>
                <a:spcPts val="0"/>
              </a:spcAft>
              <a:buSzPts val="1800"/>
              <a:buChar char="●"/>
            </a:pPr>
            <a:r>
              <a:rPr lang="en"/>
              <a:t>Increase in homicides involving an offender with serious mental illness.</a:t>
            </a:r>
            <a:endParaRPr/>
          </a:p>
          <a:p>
            <a:pPr marL="457200" lvl="0" indent="-342900" algn="l" rtl="0">
              <a:spcBef>
                <a:spcPts val="0"/>
              </a:spcBef>
              <a:spcAft>
                <a:spcPts val="0"/>
              </a:spcAft>
              <a:buSzPts val="1800"/>
              <a:buChar char="●"/>
            </a:pPr>
            <a:r>
              <a:rPr lang="en"/>
              <a:t>Increase of mass killings associated with serious mental illness.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Policy Change Recommendations</a:t>
            </a:r>
            <a:endParaRPr/>
          </a:p>
        </p:txBody>
      </p:sp>
      <p:sp>
        <p:nvSpPr>
          <p:cNvPr id="174" name="Google Shape;174;p2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 the elimination of public psychiatric beds</a:t>
            </a:r>
            <a:endParaRPr/>
          </a:p>
          <a:p>
            <a:pPr marL="0" lvl="0" indent="0" algn="l" rtl="0">
              <a:spcBef>
                <a:spcPts val="1600"/>
              </a:spcBef>
              <a:spcAft>
                <a:spcPts val="0"/>
              </a:spcAft>
              <a:buNone/>
            </a:pPr>
            <a:r>
              <a:rPr lang="en"/>
              <a:t>Restore a sufficient number of beds to create access to inpatient care for qualifying individuals in crisis. </a:t>
            </a:r>
            <a:endParaRPr/>
          </a:p>
          <a:p>
            <a:pPr marL="0" lvl="0" indent="0" algn="l" rtl="0">
              <a:spcBef>
                <a:spcPts val="1600"/>
              </a:spcBef>
              <a:spcAft>
                <a:spcPts val="1600"/>
              </a:spcAft>
              <a:buNone/>
            </a:pPr>
            <a:r>
              <a:rPr lang="en"/>
              <a:t>Make active use of the state’s civil commitment laws to provide more timely treatment for symptoms of psychiatric crisis and reduce the consequences of non-treatment on them, their families, and the community.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Recommendations </a:t>
            </a:r>
            <a:endParaRPr/>
          </a:p>
        </p:txBody>
      </p:sp>
      <p:sp>
        <p:nvSpPr>
          <p:cNvPr id="180" name="Google Shape;180;p30"/>
          <p:cNvSpPr txBox="1">
            <a:spLocks noGrp="1"/>
          </p:cNvSpPr>
          <p:nvPr>
            <p:ph type="body" idx="1"/>
          </p:nvPr>
        </p:nvSpPr>
        <p:spPr>
          <a:xfrm>
            <a:off x="117900" y="1728475"/>
            <a:ext cx="8930100" cy="3257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Persons with mental health conditions deserve the same degree of personal autonomy as other citizens with disabilities </a:t>
            </a:r>
            <a:endParaRPr sz="1300"/>
          </a:p>
          <a:p>
            <a:pPr marL="914400" lvl="1" indent="-311150" algn="l" rtl="0">
              <a:spcBef>
                <a:spcPts val="0"/>
              </a:spcBef>
              <a:spcAft>
                <a:spcPts val="0"/>
              </a:spcAft>
              <a:buSzPts val="1300"/>
              <a:buChar char="○"/>
            </a:pPr>
            <a:r>
              <a:rPr lang="en" sz="1300"/>
              <a:t>Mental health treatment can only be effective when the patient embraces it</a:t>
            </a:r>
            <a:endParaRPr sz="1300"/>
          </a:p>
          <a:p>
            <a:pPr marL="914400" lvl="1" indent="-311150" algn="l" rtl="0">
              <a:spcBef>
                <a:spcPts val="0"/>
              </a:spcBef>
              <a:spcAft>
                <a:spcPts val="0"/>
              </a:spcAft>
              <a:buSzPts val="1300"/>
              <a:buChar char="○"/>
            </a:pPr>
            <a:r>
              <a:rPr lang="en" sz="1300"/>
              <a:t>Should be used as last resort </a:t>
            </a:r>
            <a:endParaRPr sz="1300"/>
          </a:p>
          <a:p>
            <a:pPr marL="457200" lvl="0" indent="-311150" algn="l" rtl="0">
              <a:spcBef>
                <a:spcPts val="0"/>
              </a:spcBef>
              <a:spcAft>
                <a:spcPts val="0"/>
              </a:spcAft>
              <a:buSzPts val="1300"/>
              <a:buChar char="●"/>
            </a:pPr>
            <a:r>
              <a:rPr lang="en" sz="1300"/>
              <a:t>Limit the need for involuntary treatment by increasing mental health services in ND</a:t>
            </a:r>
            <a:endParaRPr sz="1300"/>
          </a:p>
          <a:p>
            <a:pPr marL="914400" lvl="1" indent="-311150" algn="l" rtl="0">
              <a:spcBef>
                <a:spcPts val="0"/>
              </a:spcBef>
              <a:spcAft>
                <a:spcPts val="0"/>
              </a:spcAft>
              <a:buSzPts val="1300"/>
              <a:buChar char="○"/>
            </a:pPr>
            <a:r>
              <a:rPr lang="en" sz="1300"/>
              <a:t>Limited options in ND (</a:t>
            </a:r>
            <a:r>
              <a:rPr lang="en" sz="1300" i="1"/>
              <a:t>Behavioral Health Services, North Dakota 211, National Alliance on Mental Illness, ND medicaid) </a:t>
            </a:r>
            <a:endParaRPr sz="1300" i="1"/>
          </a:p>
          <a:p>
            <a:pPr marL="1371600" lvl="2" indent="-311150" algn="l" rtl="0">
              <a:spcBef>
                <a:spcPts val="0"/>
              </a:spcBef>
              <a:spcAft>
                <a:spcPts val="0"/>
              </a:spcAft>
              <a:buSzPts val="1300"/>
              <a:buChar char="■"/>
            </a:pPr>
            <a:r>
              <a:rPr lang="en" sz="1300"/>
              <a:t>Only 45.8% of adults with mental illness in ND receive any form of treatment</a:t>
            </a:r>
            <a:endParaRPr sz="1300"/>
          </a:p>
          <a:p>
            <a:pPr marL="1371600" lvl="2" indent="-311150" algn="l" rtl="0">
              <a:spcBef>
                <a:spcPts val="0"/>
              </a:spcBef>
              <a:spcAft>
                <a:spcPts val="0"/>
              </a:spcAft>
              <a:buSzPts val="1300"/>
              <a:buChar char="■"/>
            </a:pPr>
            <a:r>
              <a:rPr lang="en" sz="1300"/>
              <a:t>Remaining 54.2% with no mental health treatment </a:t>
            </a:r>
            <a:endParaRPr sz="1300"/>
          </a:p>
          <a:p>
            <a:pPr marL="1371600" lvl="2" indent="-311150" algn="l" rtl="0">
              <a:spcBef>
                <a:spcPts val="0"/>
              </a:spcBef>
              <a:spcAft>
                <a:spcPts val="0"/>
              </a:spcAft>
              <a:buSzPts val="1300"/>
              <a:buChar char="■"/>
            </a:pPr>
            <a:r>
              <a:rPr lang="en" sz="1300"/>
              <a:t>ND is ranked 42nd in providing access to mental health services  </a:t>
            </a:r>
            <a:endParaRPr sz="1300"/>
          </a:p>
          <a:p>
            <a:pPr marL="457200" lvl="0" indent="-311150" algn="l" rtl="0">
              <a:spcBef>
                <a:spcPts val="0"/>
              </a:spcBef>
              <a:spcAft>
                <a:spcPts val="0"/>
              </a:spcAft>
              <a:buSzPts val="1300"/>
              <a:buChar char="●"/>
            </a:pPr>
            <a:r>
              <a:rPr lang="en" sz="1300"/>
              <a:t>Addressing illness before it becomes crisis </a:t>
            </a:r>
            <a:endParaRPr sz="1000"/>
          </a:p>
          <a:p>
            <a:pPr marL="914400" lvl="1" indent="-311150" algn="l" rtl="0">
              <a:spcBef>
                <a:spcPts val="0"/>
              </a:spcBef>
              <a:spcAft>
                <a:spcPts val="0"/>
              </a:spcAft>
              <a:buSzPts val="1300"/>
              <a:buChar char="○"/>
            </a:pPr>
            <a:r>
              <a:rPr lang="en" sz="1300"/>
              <a:t>Educate providers on assessing, addressing, and treating mental health disorders</a:t>
            </a:r>
            <a:endParaRPr sz="1300"/>
          </a:p>
          <a:p>
            <a:pPr marL="914400" lvl="1" indent="-311150" algn="l" rtl="0">
              <a:spcBef>
                <a:spcPts val="0"/>
              </a:spcBef>
              <a:spcAft>
                <a:spcPts val="0"/>
              </a:spcAft>
              <a:buSzPts val="1300"/>
              <a:buChar char="○"/>
            </a:pPr>
            <a:r>
              <a:rPr lang="en" sz="1300"/>
              <a:t>Provide individuals tools to manage their mental health</a:t>
            </a:r>
            <a:endParaRPr sz="1300"/>
          </a:p>
          <a:p>
            <a:pPr marL="914400" lvl="1" indent="-311150" algn="l" rtl="0">
              <a:spcBef>
                <a:spcPts val="0"/>
              </a:spcBef>
              <a:spcAft>
                <a:spcPts val="0"/>
              </a:spcAft>
              <a:buSzPts val="1300"/>
              <a:buChar char="○"/>
            </a:pPr>
            <a:r>
              <a:rPr lang="en" sz="1300"/>
              <a:t> Increased options and access to mental health services </a:t>
            </a:r>
            <a:endParaRPr sz="1300"/>
          </a:p>
          <a:p>
            <a:pPr marL="0" lvl="0" indent="0" algn="l" rtl="0">
              <a:spcBef>
                <a:spcPts val="1600"/>
              </a:spcBef>
              <a:spcAft>
                <a:spcPts val="0"/>
              </a:spcAft>
              <a:buNone/>
            </a:pPr>
            <a:endParaRPr sz="1300"/>
          </a:p>
          <a:p>
            <a:pPr marL="914400" lvl="0" indent="0" algn="l" rtl="0">
              <a:spcBef>
                <a:spcPts val="1600"/>
              </a:spcBef>
              <a:spcAft>
                <a:spcPts val="0"/>
              </a:spcAft>
              <a:buNone/>
            </a:pPr>
            <a:endParaRPr sz="1200">
              <a:solidFill>
                <a:schemeClr val="dk1"/>
              </a:solidFill>
              <a:highlight>
                <a:srgbClr val="FFFFFF"/>
              </a:highlight>
              <a:latin typeface="Montserrat"/>
              <a:ea typeface="Montserrat"/>
              <a:cs typeface="Montserrat"/>
              <a:sym typeface="Montserrat"/>
            </a:endParaRPr>
          </a:p>
          <a:p>
            <a:pPr marL="0" lvl="0" indent="0" algn="l" rtl="0">
              <a:spcBef>
                <a:spcPts val="1600"/>
              </a:spcBef>
              <a:spcAft>
                <a:spcPts val="1600"/>
              </a:spcAft>
              <a:buNone/>
            </a:pPr>
            <a:endParaRPr sz="1200">
              <a:solidFill>
                <a:schemeClr val="dk1"/>
              </a:solidFill>
              <a:highlight>
                <a:srgbClr val="FFFFFF"/>
              </a:highlight>
              <a:latin typeface="Montserrat"/>
              <a:ea typeface="Montserrat"/>
              <a:cs typeface="Montserrat"/>
              <a:sym typeface="Montserrat"/>
            </a:endParaRPr>
          </a:p>
        </p:txBody>
      </p:sp>
      <p:sp>
        <p:nvSpPr>
          <p:cNvPr id="181" name="Google Shape;181;p30"/>
          <p:cNvSpPr txBox="1"/>
          <p:nvPr/>
        </p:nvSpPr>
        <p:spPr>
          <a:xfrm>
            <a:off x="6160700" y="4698300"/>
            <a:ext cx="3382500" cy="4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(Gateway to Mental Health, n.d.)</a:t>
            </a:r>
            <a:endParaRPr>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 </a:t>
            </a:r>
            <a:endParaRPr/>
          </a:p>
        </p:txBody>
      </p:sp>
      <p:sp>
        <p:nvSpPr>
          <p:cNvPr id="187" name="Google Shape;187;p31"/>
          <p:cNvSpPr txBox="1">
            <a:spLocks noGrp="1"/>
          </p:cNvSpPr>
          <p:nvPr>
            <p:ph type="body" idx="1"/>
          </p:nvPr>
        </p:nvSpPr>
        <p:spPr>
          <a:xfrm>
            <a:off x="-251425" y="1718000"/>
            <a:ext cx="9510600" cy="2755200"/>
          </a:xfrm>
          <a:prstGeom prst="rect">
            <a:avLst/>
          </a:prstGeom>
        </p:spPr>
        <p:txBody>
          <a:bodyPr spcFirstLastPara="1" wrap="square" lIns="91425" tIns="91425" rIns="91425" bIns="91425" anchor="t" anchorCtr="0">
            <a:noAutofit/>
          </a:bodyPr>
          <a:lstStyle/>
          <a:p>
            <a:pPr marL="457200" lvl="0" indent="0" algn="l" rtl="0">
              <a:lnSpc>
                <a:spcPct val="218181"/>
              </a:lnSpc>
              <a:spcBef>
                <a:spcPts val="0"/>
              </a:spcBef>
              <a:spcAft>
                <a:spcPts val="0"/>
              </a:spcAft>
              <a:buClr>
                <a:schemeClr val="dk1"/>
              </a:buClr>
              <a:buSzPts val="1100"/>
              <a:buFont typeface="Arial"/>
              <a:buNone/>
            </a:pPr>
            <a:r>
              <a:rPr lang="en" sz="1200">
                <a:solidFill>
                  <a:schemeClr val="dk1"/>
                </a:solidFill>
              </a:rPr>
              <a:t>Gateway to Mental Health Services. (n.d.). </a:t>
            </a:r>
            <a:r>
              <a:rPr lang="en" sz="1200" i="1">
                <a:solidFill>
                  <a:schemeClr val="dk1"/>
                </a:solidFill>
              </a:rPr>
              <a:t>Mental Health Resources in North Dakota</a:t>
            </a:r>
            <a:r>
              <a:rPr lang="en" sz="1200">
                <a:solidFill>
                  <a:schemeClr val="dk1"/>
                </a:solidFill>
              </a:rPr>
              <a:t>. rtor.org. </a:t>
            </a:r>
            <a:br>
              <a:rPr lang="en" sz="1200">
                <a:solidFill>
                  <a:schemeClr val="dk1"/>
                </a:solidFill>
              </a:rPr>
            </a:br>
            <a:r>
              <a:rPr lang="en" sz="1200">
                <a:solidFill>
                  <a:schemeClr val="dk1"/>
                </a:solidFill>
              </a:rPr>
              <a:t>	</a:t>
            </a:r>
            <a:r>
              <a:rPr lang="en" sz="1200" u="sng">
                <a:solidFill>
                  <a:srgbClr val="954F72"/>
                </a:solidFill>
                <a:hlinkClick r:id="rId3"/>
              </a:rPr>
              <a:t>https://www.rtor.org/directory/mental-health-north-dakota/</a:t>
            </a:r>
            <a:endParaRPr sz="1200" u="sng">
              <a:solidFill>
                <a:srgbClr val="954F72"/>
              </a:solidFill>
            </a:endParaRPr>
          </a:p>
          <a:p>
            <a:pPr marL="457200" lvl="0" indent="0" algn="l" rtl="0">
              <a:lnSpc>
                <a:spcPct val="218181"/>
              </a:lnSpc>
              <a:spcBef>
                <a:spcPts val="0"/>
              </a:spcBef>
              <a:spcAft>
                <a:spcPts val="0"/>
              </a:spcAft>
              <a:buClr>
                <a:schemeClr val="dk1"/>
              </a:buClr>
              <a:buSzPts val="1100"/>
              <a:buFont typeface="Arial"/>
              <a:buNone/>
            </a:pPr>
            <a:r>
              <a:rPr lang="en" sz="1100">
                <a:solidFill>
                  <a:schemeClr val="dk1"/>
                </a:solidFill>
              </a:rPr>
              <a:t>Hedman, L. C., Petrila, J., Fisher, W. H., Swanson, J. W., Dingman, D. A., &amp; Burris, S. (2016). State laws on emergency holds for mental health </a:t>
            </a:r>
            <a:br>
              <a:rPr lang="en" sz="1100">
                <a:solidFill>
                  <a:schemeClr val="dk1"/>
                </a:solidFill>
              </a:rPr>
            </a:br>
            <a:r>
              <a:rPr lang="en" sz="1100">
                <a:solidFill>
                  <a:schemeClr val="dk1"/>
                </a:solidFill>
              </a:rPr>
              <a:t>	stabilization. </a:t>
            </a:r>
            <a:r>
              <a:rPr lang="en" sz="1100" i="1">
                <a:solidFill>
                  <a:schemeClr val="dk1"/>
                </a:solidFill>
              </a:rPr>
              <a:t>Psychiatric Services</a:t>
            </a:r>
            <a:r>
              <a:rPr lang="en" sz="1100">
                <a:solidFill>
                  <a:schemeClr val="dk1"/>
                </a:solidFill>
              </a:rPr>
              <a:t>, </a:t>
            </a:r>
            <a:r>
              <a:rPr lang="en" sz="1100" i="1">
                <a:solidFill>
                  <a:schemeClr val="dk1"/>
                </a:solidFill>
              </a:rPr>
              <a:t>67</a:t>
            </a:r>
            <a:r>
              <a:rPr lang="en" sz="1100">
                <a:solidFill>
                  <a:schemeClr val="dk1"/>
                </a:solidFill>
              </a:rPr>
              <a:t>(5), 529–535. </a:t>
            </a:r>
            <a:r>
              <a:rPr lang="en" sz="1100" u="sng">
                <a:solidFill>
                  <a:srgbClr val="954F72"/>
                </a:solidFill>
                <a:hlinkClick r:id="rId4"/>
              </a:rPr>
              <a:t>https://doi.org/10.1176/appi.ps.201500205</a:t>
            </a:r>
            <a:endParaRPr sz="1100" u="sng">
              <a:solidFill>
                <a:srgbClr val="954F72"/>
              </a:solidFill>
            </a:endParaRPr>
          </a:p>
          <a:p>
            <a:pPr marL="457200" lvl="0" indent="0" algn="l" rtl="0">
              <a:lnSpc>
                <a:spcPct val="218181"/>
              </a:lnSpc>
              <a:spcBef>
                <a:spcPts val="0"/>
              </a:spcBef>
              <a:spcAft>
                <a:spcPts val="0"/>
              </a:spcAft>
              <a:buClr>
                <a:schemeClr val="dk1"/>
              </a:buClr>
              <a:buSzPts val="1100"/>
              <a:buFont typeface="Arial"/>
              <a:buNone/>
            </a:pPr>
            <a:r>
              <a:rPr lang="en" sz="1200">
                <a:solidFill>
                  <a:schemeClr val="dk1"/>
                </a:solidFill>
              </a:rPr>
              <a:t>North Dakota Century Code Title 25. (n.d.). </a:t>
            </a:r>
            <a:r>
              <a:rPr lang="en" sz="1200" i="1">
                <a:solidFill>
                  <a:schemeClr val="dk1"/>
                </a:solidFill>
              </a:rPr>
              <a:t>Chapter 25-03.1</a:t>
            </a:r>
            <a:r>
              <a:rPr lang="en" sz="1200">
                <a:solidFill>
                  <a:schemeClr val="dk1"/>
                </a:solidFill>
              </a:rPr>
              <a:t> [PDF]. North Dakota Legislative Branch. </a:t>
            </a:r>
            <a:endParaRPr sz="1200">
              <a:solidFill>
                <a:schemeClr val="dk1"/>
              </a:solidFill>
            </a:endParaRPr>
          </a:p>
          <a:p>
            <a:pPr marL="457200" lvl="0" indent="457200" algn="l" rtl="0">
              <a:lnSpc>
                <a:spcPct val="218181"/>
              </a:lnSpc>
              <a:spcBef>
                <a:spcPts val="0"/>
              </a:spcBef>
              <a:spcAft>
                <a:spcPts val="0"/>
              </a:spcAft>
              <a:buClr>
                <a:schemeClr val="dk1"/>
              </a:buClr>
              <a:buSzPts val="1100"/>
              <a:buFont typeface="Arial"/>
              <a:buNone/>
            </a:pPr>
            <a:r>
              <a:rPr lang="en" sz="1200" u="sng">
                <a:solidFill>
                  <a:srgbClr val="954F72"/>
                </a:solidFill>
                <a:hlinkClick r:id="rId5"/>
              </a:rPr>
              <a:t>https://www.legis.nd.gov/cencode/t25c03-1.pdf</a:t>
            </a:r>
            <a:endParaRPr sz="1200" u="sng">
              <a:solidFill>
                <a:srgbClr val="954F72"/>
              </a:solidFill>
            </a:endParaRPr>
          </a:p>
          <a:p>
            <a:pPr marL="457200" lvl="0" indent="0" algn="l" rtl="0">
              <a:lnSpc>
                <a:spcPct val="218181"/>
              </a:lnSpc>
              <a:spcBef>
                <a:spcPts val="0"/>
              </a:spcBef>
              <a:spcAft>
                <a:spcPts val="0"/>
              </a:spcAft>
              <a:buClr>
                <a:schemeClr val="dk1"/>
              </a:buClr>
              <a:buSzPts val="1100"/>
              <a:buFont typeface="Arial"/>
              <a:buNone/>
            </a:pPr>
            <a:r>
              <a:rPr lang="en" sz="1100">
                <a:solidFill>
                  <a:schemeClr val="dk1"/>
                </a:solidFill>
              </a:rPr>
              <a:t>State of North Dakota Courts. (n.d.). </a:t>
            </a:r>
            <a:r>
              <a:rPr lang="en" sz="1100" i="1">
                <a:solidFill>
                  <a:schemeClr val="dk1"/>
                </a:solidFill>
              </a:rPr>
              <a:t>Mental Health Commitment Forms</a:t>
            </a:r>
            <a:r>
              <a:rPr lang="en" sz="1100">
                <a:solidFill>
                  <a:schemeClr val="dk1"/>
                </a:solidFill>
              </a:rPr>
              <a:t>. </a:t>
            </a:r>
            <a:endParaRPr sz="1100">
              <a:solidFill>
                <a:schemeClr val="dk1"/>
              </a:solidFill>
            </a:endParaRPr>
          </a:p>
          <a:p>
            <a:pPr marL="457200" lvl="0" indent="457200" algn="l" rtl="0">
              <a:lnSpc>
                <a:spcPct val="218181"/>
              </a:lnSpc>
              <a:spcBef>
                <a:spcPts val="0"/>
              </a:spcBef>
              <a:spcAft>
                <a:spcPts val="0"/>
              </a:spcAft>
              <a:buClr>
                <a:schemeClr val="dk1"/>
              </a:buClr>
              <a:buSzPts val="1100"/>
              <a:buFont typeface="Arial"/>
              <a:buNone/>
            </a:pPr>
            <a:r>
              <a:rPr lang="en" sz="1100" u="sng">
                <a:solidFill>
                  <a:srgbClr val="954F72"/>
                </a:solidFill>
                <a:hlinkClick r:id="rId6"/>
              </a:rPr>
              <a:t>https://www.ndcourts.gov/legal-self-help/mental-health-commitment/forms</a:t>
            </a:r>
            <a:endParaRPr sz="1200">
              <a:solidFill>
                <a:schemeClr val="dk1"/>
              </a:solidFill>
            </a:endParaRPr>
          </a:p>
          <a:p>
            <a:pPr marL="457200" lvl="0" indent="457200" algn="l" rtl="0">
              <a:lnSpc>
                <a:spcPct val="218181"/>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makes this topic of interest </a:t>
            </a:r>
            <a:endParaRPr/>
          </a:p>
          <a:p>
            <a:pPr marL="0" lvl="0" indent="0" algn="l" rtl="0">
              <a:spcBef>
                <a:spcPts val="0"/>
              </a:spcBef>
              <a:spcAft>
                <a:spcPts val="0"/>
              </a:spcAft>
              <a:buNone/>
            </a:pP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ND Century Code 25-03.1</a:t>
            </a:r>
            <a:endParaRPr/>
          </a:p>
          <a:p>
            <a:pPr marL="457200" lvl="0" indent="-342900" algn="l" rtl="0">
              <a:spcBef>
                <a:spcPts val="0"/>
              </a:spcBef>
              <a:spcAft>
                <a:spcPts val="0"/>
              </a:spcAft>
              <a:buSzPts val="1800"/>
              <a:buChar char="●"/>
            </a:pPr>
            <a:r>
              <a:rPr lang="en"/>
              <a:t>Recent evolution of laws in the United States (last 50 years)</a:t>
            </a:r>
            <a:endParaRPr/>
          </a:p>
          <a:p>
            <a:pPr marL="457200" lvl="0" indent="-342900" algn="l" rtl="0">
              <a:spcBef>
                <a:spcPts val="0"/>
              </a:spcBef>
              <a:spcAft>
                <a:spcPts val="0"/>
              </a:spcAft>
              <a:buSzPts val="1800"/>
              <a:buChar char="●"/>
            </a:pPr>
            <a:r>
              <a:rPr lang="en"/>
              <a:t>Loss of rights </a:t>
            </a:r>
            <a:endParaRPr/>
          </a:p>
          <a:p>
            <a:pPr marL="914400" lvl="1" indent="-317500" algn="l" rtl="0">
              <a:spcBef>
                <a:spcPts val="0"/>
              </a:spcBef>
              <a:spcAft>
                <a:spcPts val="0"/>
              </a:spcAft>
              <a:buSzPts val="1400"/>
              <a:buChar char="○"/>
            </a:pPr>
            <a:r>
              <a:rPr lang="en"/>
              <a:t>Autonomy, liberty, and due process</a:t>
            </a:r>
            <a:endParaRPr/>
          </a:p>
          <a:p>
            <a:pPr marL="457200" lvl="0" indent="-342900" algn="l" rtl="0">
              <a:spcBef>
                <a:spcPts val="0"/>
              </a:spcBef>
              <a:spcAft>
                <a:spcPts val="0"/>
              </a:spcAft>
              <a:buSzPts val="1800"/>
              <a:buChar char="●"/>
            </a:pPr>
            <a:r>
              <a:rPr lang="en"/>
              <a:t>Patient forced to get psychiatric care and stay in hospital for a time period  </a:t>
            </a:r>
            <a:endParaRPr/>
          </a:p>
          <a:p>
            <a:pPr marL="457200" lvl="0" indent="-342900" algn="l" rtl="0">
              <a:spcBef>
                <a:spcPts val="0"/>
              </a:spcBef>
              <a:spcAft>
                <a:spcPts val="0"/>
              </a:spcAft>
              <a:buSzPts val="1800"/>
              <a:buChar char="●"/>
            </a:pPr>
            <a:r>
              <a:rPr lang="en"/>
              <a:t>ED nurse that puts patients on psychiatric commitments (holds)</a:t>
            </a:r>
            <a:endParaRPr/>
          </a:p>
          <a:p>
            <a:pPr marL="0" lvl="0" indent="0" algn="l" rtl="0">
              <a:spcBef>
                <a:spcPts val="1600"/>
              </a:spcBef>
              <a:spcAft>
                <a:spcPts val="1600"/>
              </a:spcAft>
              <a:buNone/>
            </a:pPr>
            <a:r>
              <a:rPr lang="en"/>
              <a:t>(SAMHSA, 2019)</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 Continued</a:t>
            </a:r>
            <a:endParaRPr/>
          </a:p>
        </p:txBody>
      </p:sp>
      <p:sp>
        <p:nvSpPr>
          <p:cNvPr id="193" name="Google Shape;193;p32"/>
          <p:cNvSpPr txBox="1">
            <a:spLocks noGrp="1"/>
          </p:cNvSpPr>
          <p:nvPr>
            <p:ph type="body" idx="1"/>
          </p:nvPr>
        </p:nvSpPr>
        <p:spPr>
          <a:xfrm>
            <a:off x="311700" y="1781250"/>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a:solidFill>
                  <a:srgbClr val="000000"/>
                </a:solidFill>
              </a:rPr>
              <a:t>Substance Abuse and Mental Health Services Administration: Civil Commitment and the Mental Health Care </a:t>
            </a:r>
            <a:br>
              <a:rPr lang="en" sz="1200">
                <a:solidFill>
                  <a:srgbClr val="000000"/>
                </a:solidFill>
              </a:rPr>
            </a:br>
            <a:r>
              <a:rPr lang="en" sz="1200">
                <a:solidFill>
                  <a:srgbClr val="000000"/>
                </a:solidFill>
              </a:rPr>
              <a:t>	Continuum. (2019). Historical Trends and Principles for Law and Practice. </a:t>
            </a:r>
            <a:br>
              <a:rPr lang="en" sz="1200">
                <a:solidFill>
                  <a:srgbClr val="000000"/>
                </a:solidFill>
              </a:rPr>
            </a:br>
            <a:r>
              <a:rPr lang="en" sz="1200">
                <a:solidFill>
                  <a:srgbClr val="000000"/>
                </a:solidFill>
              </a:rPr>
              <a:t>	https://www.samhsa.gov/sites/default/files/civil-commitment-continuum-of-care.pdf</a:t>
            </a:r>
            <a:endParaRPr sz="1200">
              <a:solidFill>
                <a:schemeClr val="dk1"/>
              </a:solidFill>
            </a:endParaRPr>
          </a:p>
          <a:p>
            <a:pPr marL="0" lvl="0" indent="0" algn="l" rtl="0">
              <a:lnSpc>
                <a:spcPct val="218181"/>
              </a:lnSpc>
              <a:spcBef>
                <a:spcPts val="0"/>
              </a:spcBef>
              <a:spcAft>
                <a:spcPts val="0"/>
              </a:spcAft>
              <a:buNone/>
            </a:pPr>
            <a:r>
              <a:rPr lang="en" sz="1200">
                <a:solidFill>
                  <a:srgbClr val="000000"/>
                </a:solidFill>
              </a:rPr>
              <a:t>Treatment Advocacy Center. (2018). </a:t>
            </a:r>
            <a:r>
              <a:rPr lang="en" sz="1200" i="1">
                <a:solidFill>
                  <a:srgbClr val="000000"/>
                </a:solidFill>
              </a:rPr>
              <a:t>Eliminating Barriers to the Treatment of Mental Illness</a:t>
            </a:r>
            <a:r>
              <a:rPr lang="en" sz="1200">
                <a:solidFill>
                  <a:srgbClr val="000000"/>
                </a:solidFill>
              </a:rPr>
              <a:t>. </a:t>
            </a:r>
            <a:endParaRPr sz="1200">
              <a:solidFill>
                <a:srgbClr val="000000"/>
              </a:solidFill>
            </a:endParaRPr>
          </a:p>
          <a:p>
            <a:pPr marL="0" lvl="0" indent="457200" algn="l" rtl="0">
              <a:lnSpc>
                <a:spcPct val="218181"/>
              </a:lnSpc>
              <a:spcBef>
                <a:spcPts val="0"/>
              </a:spcBef>
              <a:spcAft>
                <a:spcPts val="0"/>
              </a:spcAft>
              <a:buNone/>
            </a:pPr>
            <a:r>
              <a:rPr lang="en" sz="1200" u="sng">
                <a:solidFill>
                  <a:srgbClr val="954F72"/>
                </a:solidFill>
                <a:hlinkClick r:id="rId3"/>
              </a:rPr>
              <a:t>https://www.treatmentadvocacycenter.org/browse-by-state/north-dakota</a:t>
            </a:r>
            <a:endParaRPr sz="1200" u="sng">
              <a:solidFill>
                <a:srgbClr val="954F72"/>
              </a:solidFill>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Brief Legal History </a:t>
            </a:r>
            <a:endParaRPr/>
          </a:p>
        </p:txBody>
      </p:sp>
      <p:sp>
        <p:nvSpPr>
          <p:cNvPr id="80" name="Google Shape;80;p15"/>
          <p:cNvSpPr txBox="1">
            <a:spLocks noGrp="1"/>
          </p:cNvSpPr>
          <p:nvPr>
            <p:ph type="body" idx="1"/>
          </p:nvPr>
        </p:nvSpPr>
        <p:spPr>
          <a:xfrm>
            <a:off x="471900" y="1665625"/>
            <a:ext cx="8222100" cy="2639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Ancient Greeks recognized mental illness and recommended civil commitment</a:t>
            </a:r>
            <a:endParaRPr/>
          </a:p>
          <a:p>
            <a:pPr marL="914400" lvl="1" indent="-317500" algn="l" rtl="0">
              <a:spcBef>
                <a:spcPts val="0"/>
              </a:spcBef>
              <a:spcAft>
                <a:spcPts val="0"/>
              </a:spcAft>
              <a:buSzPts val="1400"/>
              <a:buChar char="○"/>
            </a:pPr>
            <a:r>
              <a:rPr lang="en"/>
              <a:t>Hippocrates</a:t>
            </a:r>
            <a:endParaRPr/>
          </a:p>
          <a:p>
            <a:pPr marL="457200" lvl="0" indent="-342900" algn="l" rtl="0">
              <a:spcBef>
                <a:spcPts val="0"/>
              </a:spcBef>
              <a:spcAft>
                <a:spcPts val="0"/>
              </a:spcAft>
              <a:buSzPts val="1800"/>
              <a:buChar char="●"/>
            </a:pPr>
            <a:r>
              <a:rPr lang="en"/>
              <a:t>13th Century English Kings </a:t>
            </a:r>
            <a:endParaRPr/>
          </a:p>
          <a:p>
            <a:pPr marL="914400" lvl="1" indent="-317500" algn="l" rtl="0">
              <a:spcBef>
                <a:spcPts val="0"/>
              </a:spcBef>
              <a:spcAft>
                <a:spcPts val="0"/>
              </a:spcAft>
              <a:buSzPts val="1400"/>
              <a:buChar char="○"/>
            </a:pPr>
            <a:r>
              <a:rPr lang="en"/>
              <a:t>Lunatics vs Idiots</a:t>
            </a:r>
            <a:endParaRPr/>
          </a:p>
          <a:p>
            <a:pPr marL="457200" lvl="0" indent="-342900" algn="l" rtl="0">
              <a:spcBef>
                <a:spcPts val="0"/>
              </a:spcBef>
              <a:spcAft>
                <a:spcPts val="0"/>
              </a:spcAft>
              <a:buSzPts val="1800"/>
              <a:buChar char="●"/>
            </a:pPr>
            <a:r>
              <a:rPr lang="en"/>
              <a:t>Recent shift in provision of psychiatric care</a:t>
            </a:r>
            <a:endParaRPr/>
          </a:p>
          <a:p>
            <a:pPr marL="914400" lvl="1" indent="-317500" algn="l" rtl="0">
              <a:spcBef>
                <a:spcPts val="0"/>
              </a:spcBef>
              <a:spcAft>
                <a:spcPts val="0"/>
              </a:spcAft>
              <a:buSzPts val="1400"/>
              <a:buChar char="○"/>
            </a:pPr>
            <a:r>
              <a:rPr lang="en"/>
              <a:t>All states have developed civil commitment laws within the last 50 years </a:t>
            </a:r>
            <a:endParaRPr/>
          </a:p>
          <a:p>
            <a:pPr marL="457200" lvl="0" indent="-342900" algn="l" rtl="0">
              <a:spcBef>
                <a:spcPts val="0"/>
              </a:spcBef>
              <a:spcAft>
                <a:spcPts val="0"/>
              </a:spcAft>
              <a:buSzPts val="1800"/>
              <a:buChar char="●"/>
            </a:pPr>
            <a:r>
              <a:rPr lang="en"/>
              <a:t>Psychiatric care has shifted from state hospitals to private behavioral health settings </a:t>
            </a:r>
            <a:endParaRPr/>
          </a:p>
          <a:p>
            <a:pPr marL="457200" lvl="0" indent="-342900" algn="l" rtl="0">
              <a:spcBef>
                <a:spcPts val="0"/>
              </a:spcBef>
              <a:spcAft>
                <a:spcPts val="0"/>
              </a:spcAft>
              <a:buSzPts val="1800"/>
              <a:buChar char="●"/>
            </a:pPr>
            <a:r>
              <a:rPr lang="en"/>
              <a:t>Lessard vs Schmidt 1971	</a:t>
            </a:r>
            <a:endParaRPr/>
          </a:p>
          <a:p>
            <a:pPr marL="457200" lvl="0" indent="-342900" algn="l" rtl="0">
              <a:spcBef>
                <a:spcPts val="0"/>
              </a:spcBef>
              <a:spcAft>
                <a:spcPts val="0"/>
              </a:spcAft>
              <a:buSzPts val="1800"/>
              <a:buChar char="●"/>
            </a:pPr>
            <a:r>
              <a:rPr lang="en"/>
              <a:t>O’conner v. Donaldson 1975						(SAMHSA, 2019)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Involuntary Mental Health Commitment Procedures  </a:t>
            </a:r>
            <a:endParaRPr/>
          </a:p>
        </p:txBody>
      </p:sp>
      <p:sp>
        <p:nvSpPr>
          <p:cNvPr id="86" name="Google Shape;86;p16"/>
          <p:cNvSpPr txBox="1">
            <a:spLocks noGrp="1"/>
          </p:cNvSpPr>
          <p:nvPr>
            <p:ph type="body" idx="1"/>
          </p:nvPr>
        </p:nvSpPr>
        <p:spPr>
          <a:xfrm>
            <a:off x="311700" y="1108725"/>
            <a:ext cx="8706600" cy="3671400"/>
          </a:xfrm>
          <a:prstGeom prst="rect">
            <a:avLst/>
          </a:prstGeom>
        </p:spPr>
        <p:txBody>
          <a:bodyPr spcFirstLastPara="1" wrap="square" lIns="91425" tIns="91425" rIns="91425" bIns="91425" anchor="t" anchorCtr="0">
            <a:noAutofit/>
          </a:bodyPr>
          <a:lstStyle/>
          <a:p>
            <a:pPr marL="0" lvl="0" indent="0" algn="l" rtl="0">
              <a:lnSpc>
                <a:spcPct val="98181"/>
              </a:lnSpc>
              <a:spcBef>
                <a:spcPts val="1000"/>
              </a:spcBef>
              <a:spcAft>
                <a:spcPts val="0"/>
              </a:spcAft>
              <a:buClr>
                <a:schemeClr val="dk1"/>
              </a:buClr>
              <a:buSzPts val="1100"/>
              <a:buFont typeface="Arial"/>
              <a:buNone/>
            </a:pPr>
            <a:r>
              <a:rPr lang="en" sz="2500">
                <a:solidFill>
                  <a:schemeClr val="dk1"/>
                </a:solidFill>
                <a:latin typeface="Calibri"/>
                <a:ea typeface="Calibri"/>
                <a:cs typeface="Calibri"/>
                <a:sym typeface="Calibri"/>
              </a:rPr>
              <a:t>North Dakota Century Code 25-03.1</a:t>
            </a:r>
            <a:endParaRPr sz="2500">
              <a:solidFill>
                <a:schemeClr val="dk1"/>
              </a:solidFill>
              <a:latin typeface="Calibri"/>
              <a:ea typeface="Calibri"/>
              <a:cs typeface="Calibri"/>
              <a:sym typeface="Calibri"/>
            </a:endParaRPr>
          </a:p>
          <a:p>
            <a:pPr marL="0" lvl="0" indent="0" algn="l" rtl="0">
              <a:lnSpc>
                <a:spcPct val="98181"/>
              </a:lnSpc>
              <a:spcBef>
                <a:spcPts val="1000"/>
              </a:spcBef>
              <a:spcAft>
                <a:spcPts val="0"/>
              </a:spcAft>
              <a:buClr>
                <a:schemeClr val="dk1"/>
              </a:buClr>
              <a:buSzPts val="1100"/>
              <a:buFont typeface="Arial"/>
              <a:buNone/>
            </a:pPr>
            <a:r>
              <a:rPr lang="en" sz="1900"/>
              <a:t>•The provisions of this chapter are intended by the legislative assembly to: </a:t>
            </a:r>
            <a:endParaRPr sz="1900"/>
          </a:p>
          <a:p>
            <a:pPr marL="457200" lvl="0" indent="0" algn="l" rtl="0">
              <a:lnSpc>
                <a:spcPct val="98181"/>
              </a:lnSpc>
              <a:spcBef>
                <a:spcPts val="500"/>
              </a:spcBef>
              <a:spcAft>
                <a:spcPts val="0"/>
              </a:spcAft>
              <a:buClr>
                <a:schemeClr val="dk1"/>
              </a:buClr>
              <a:buSzPts val="1100"/>
              <a:buFont typeface="Arial"/>
              <a:buNone/>
            </a:pPr>
            <a:r>
              <a:rPr lang="en" sz="1700"/>
              <a:t>•Provide prompt evaluation and treatment of persons with serious mental disorders or a substance use disorder. </a:t>
            </a:r>
            <a:endParaRPr sz="1700"/>
          </a:p>
          <a:p>
            <a:pPr marL="457200" lvl="0" indent="0" algn="l" rtl="0">
              <a:lnSpc>
                <a:spcPct val="98181"/>
              </a:lnSpc>
              <a:spcBef>
                <a:spcPts val="500"/>
              </a:spcBef>
              <a:spcAft>
                <a:spcPts val="0"/>
              </a:spcAft>
              <a:buClr>
                <a:schemeClr val="dk1"/>
              </a:buClr>
              <a:buSzPts val="1100"/>
              <a:buFont typeface="Arial"/>
              <a:buNone/>
            </a:pPr>
            <a:r>
              <a:rPr lang="en" sz="1700"/>
              <a:t>•Safeguard individual rights. </a:t>
            </a:r>
            <a:endParaRPr sz="1700"/>
          </a:p>
          <a:p>
            <a:pPr marL="457200" lvl="0" indent="0" algn="l" rtl="0">
              <a:lnSpc>
                <a:spcPct val="98181"/>
              </a:lnSpc>
              <a:spcBef>
                <a:spcPts val="500"/>
              </a:spcBef>
              <a:spcAft>
                <a:spcPts val="0"/>
              </a:spcAft>
              <a:buClr>
                <a:schemeClr val="dk1"/>
              </a:buClr>
              <a:buSzPts val="1100"/>
              <a:buFont typeface="Arial"/>
              <a:buNone/>
            </a:pPr>
            <a:r>
              <a:rPr lang="en" sz="1700"/>
              <a:t>•Provide continuity of care for persons with serious mental disorders or a substance use disorder. </a:t>
            </a:r>
            <a:endParaRPr sz="1700"/>
          </a:p>
          <a:p>
            <a:pPr marL="457200" lvl="0" indent="0" algn="l" rtl="0">
              <a:lnSpc>
                <a:spcPct val="98181"/>
              </a:lnSpc>
              <a:spcBef>
                <a:spcPts val="500"/>
              </a:spcBef>
              <a:spcAft>
                <a:spcPts val="0"/>
              </a:spcAft>
              <a:buClr>
                <a:schemeClr val="dk1"/>
              </a:buClr>
              <a:buSzPts val="1100"/>
              <a:buFont typeface="Arial"/>
              <a:buNone/>
            </a:pPr>
            <a:r>
              <a:rPr lang="en" sz="1700"/>
              <a:t>•Encourage the full use of all existing agencies, professional personnel, and public funds to prevent duplication of services and unnecessary expenditures. </a:t>
            </a:r>
            <a:endParaRPr sz="1700"/>
          </a:p>
          <a:p>
            <a:pPr marL="457200" lvl="0" indent="0" algn="l" rtl="0">
              <a:lnSpc>
                <a:spcPct val="98181"/>
              </a:lnSpc>
              <a:spcBef>
                <a:spcPts val="500"/>
              </a:spcBef>
              <a:spcAft>
                <a:spcPts val="0"/>
              </a:spcAft>
              <a:buClr>
                <a:schemeClr val="dk1"/>
              </a:buClr>
              <a:buSzPts val="1100"/>
              <a:buFont typeface="Arial"/>
              <a:buNone/>
            </a:pPr>
            <a:r>
              <a:rPr lang="en" sz="1700"/>
              <a:t>•Encourage, whenever appropriate, that services be provided within the community. </a:t>
            </a:r>
            <a:endParaRPr sz="1700"/>
          </a:p>
          <a:p>
            <a:pPr marL="457200" lvl="0" indent="0" algn="l" rtl="0">
              <a:spcBef>
                <a:spcPts val="0"/>
              </a:spcBef>
              <a:spcAft>
                <a:spcPts val="0"/>
              </a:spcAft>
              <a:buNone/>
            </a:pPr>
            <a:endParaRPr/>
          </a:p>
          <a:p>
            <a:pPr marL="0" lvl="0" indent="0" algn="l" rtl="0">
              <a:spcBef>
                <a:spcPts val="1600"/>
              </a:spcBef>
              <a:spcAft>
                <a:spcPts val="1600"/>
              </a:spcAft>
              <a:buNone/>
            </a:pPr>
            <a:endParaRPr/>
          </a:p>
        </p:txBody>
      </p:sp>
      <p:sp>
        <p:nvSpPr>
          <p:cNvPr id="87" name="Google Shape;87;p16"/>
          <p:cNvSpPr txBox="1"/>
          <p:nvPr/>
        </p:nvSpPr>
        <p:spPr>
          <a:xfrm>
            <a:off x="5676600" y="4630175"/>
            <a:ext cx="3341700" cy="272400"/>
          </a:xfrm>
          <a:prstGeom prst="rect">
            <a:avLst/>
          </a:prstGeom>
          <a:noFill/>
          <a:ln>
            <a:noFill/>
          </a:ln>
        </p:spPr>
        <p:txBody>
          <a:bodyPr spcFirstLastPara="1" wrap="square" lIns="91425" tIns="91425" rIns="91425" bIns="91425" anchor="t" anchorCtr="0">
            <a:noAutofit/>
          </a:bodyPr>
          <a:lstStyle/>
          <a:p>
            <a:pPr marL="0" lvl="0" indent="0" algn="l" rtl="0">
              <a:lnSpc>
                <a:spcPct val="218181"/>
              </a:lnSpc>
              <a:spcBef>
                <a:spcPts val="0"/>
              </a:spcBef>
              <a:spcAft>
                <a:spcPts val="0"/>
              </a:spcAft>
              <a:buNone/>
            </a:pPr>
            <a:r>
              <a:rPr lang="en">
                <a:solidFill>
                  <a:schemeClr val="lt2"/>
                </a:solidFill>
                <a:latin typeface="Roboto"/>
                <a:ea typeface="Roboto"/>
                <a:cs typeface="Roboto"/>
                <a:sym typeface="Roboto"/>
              </a:rPr>
              <a:t>(North Dakota Century Code 25-03.1)</a:t>
            </a:r>
            <a:endParaRPr b="1">
              <a:highlight>
                <a:schemeClr val="lt2"/>
              </a:highlight>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Definitions Pertaining to ND Law </a:t>
            </a:r>
            <a:endParaRPr/>
          </a:p>
        </p:txBody>
      </p:sp>
      <p:sp>
        <p:nvSpPr>
          <p:cNvPr id="93" name="Google Shape;93;p17"/>
          <p:cNvSpPr txBox="1">
            <a:spLocks noGrp="1"/>
          </p:cNvSpPr>
          <p:nvPr>
            <p:ph type="body" idx="1"/>
          </p:nvPr>
        </p:nvSpPr>
        <p:spPr>
          <a:xfrm>
            <a:off x="62850" y="1506425"/>
            <a:ext cx="5028300" cy="3480900"/>
          </a:xfrm>
          <a:prstGeom prst="rect">
            <a:avLst/>
          </a:prstGeom>
        </p:spPr>
        <p:txBody>
          <a:bodyPr spcFirstLastPara="1" wrap="square" lIns="91425" tIns="91425" rIns="91425" bIns="91425" anchor="t" anchorCtr="0">
            <a:noAutofit/>
          </a:bodyPr>
          <a:lstStyle/>
          <a:p>
            <a:pPr marL="0" lvl="0" indent="0" algn="l" rtl="0">
              <a:lnSpc>
                <a:spcPct val="98181"/>
              </a:lnSpc>
              <a:spcBef>
                <a:spcPts val="1000"/>
              </a:spcBef>
              <a:spcAft>
                <a:spcPts val="0"/>
              </a:spcAft>
              <a:buClr>
                <a:schemeClr val="dk1"/>
              </a:buClr>
              <a:buSzPts val="1100"/>
              <a:buFont typeface="Arial"/>
              <a:buNone/>
            </a:pPr>
            <a:r>
              <a:rPr lang="en" sz="1700"/>
              <a:t>Individual with a substance use disorder</a:t>
            </a:r>
            <a:endParaRPr sz="1700"/>
          </a:p>
          <a:p>
            <a:pPr marL="457200" lvl="0" indent="-298450" algn="l" rtl="0">
              <a:lnSpc>
                <a:spcPct val="98181"/>
              </a:lnSpc>
              <a:spcBef>
                <a:spcPts val="1000"/>
              </a:spcBef>
              <a:spcAft>
                <a:spcPts val="0"/>
              </a:spcAft>
              <a:buSzPts val="1100"/>
              <a:buChar char="●"/>
            </a:pPr>
            <a:r>
              <a:rPr lang="en" sz="1100"/>
              <a:t>An individual with an illness or disorder characterized by a maladaptive pattern of usage of alcohol,  drugs, or a combination of both resulting in social, occupational, psychological, or physical problems. </a:t>
            </a:r>
            <a:endParaRPr sz="2300"/>
          </a:p>
          <a:p>
            <a:pPr marL="0" lvl="0" indent="0" algn="l" rtl="0">
              <a:lnSpc>
                <a:spcPct val="98181"/>
              </a:lnSpc>
              <a:spcBef>
                <a:spcPts val="1000"/>
              </a:spcBef>
              <a:spcAft>
                <a:spcPts val="0"/>
              </a:spcAft>
              <a:buClr>
                <a:schemeClr val="dk1"/>
              </a:buClr>
              <a:buSzPts val="1100"/>
              <a:buFont typeface="Arial"/>
              <a:buNone/>
            </a:pPr>
            <a:r>
              <a:rPr lang="en" sz="1700"/>
              <a:t>Mentally ill person</a:t>
            </a:r>
            <a:endParaRPr sz="1700"/>
          </a:p>
          <a:p>
            <a:pPr marL="457200" lvl="0" indent="-298450" algn="l" rtl="0">
              <a:lnSpc>
                <a:spcPct val="98181"/>
              </a:lnSpc>
              <a:spcBef>
                <a:spcPts val="1000"/>
              </a:spcBef>
              <a:spcAft>
                <a:spcPts val="0"/>
              </a:spcAft>
              <a:buSzPts val="1100"/>
              <a:buChar char="●"/>
            </a:pPr>
            <a:r>
              <a:rPr lang="en" sz="1100"/>
              <a:t>an individual with an organic, mental, or emotional disorder that impairs the capacity to use self-control, judgment, and discretion in personal affairs and social relations. The term does not include an individual with an intellectual disability </a:t>
            </a:r>
            <a:endParaRPr sz="2300"/>
          </a:p>
          <a:p>
            <a:pPr marL="0" lvl="0" indent="0" algn="l" rtl="0">
              <a:lnSpc>
                <a:spcPct val="98181"/>
              </a:lnSpc>
              <a:spcBef>
                <a:spcPts val="1000"/>
              </a:spcBef>
              <a:spcAft>
                <a:spcPts val="0"/>
              </a:spcAft>
              <a:buNone/>
            </a:pPr>
            <a:r>
              <a:rPr lang="en" sz="1700"/>
              <a:t>Person requiring treatment</a:t>
            </a:r>
            <a:endParaRPr sz="1700"/>
          </a:p>
          <a:p>
            <a:pPr marL="457200" lvl="0" indent="-298450" algn="l" rtl="0">
              <a:lnSpc>
                <a:spcPct val="98181"/>
              </a:lnSpc>
              <a:spcBef>
                <a:spcPts val="1000"/>
              </a:spcBef>
              <a:spcAft>
                <a:spcPts val="0"/>
              </a:spcAft>
              <a:buSzPts val="1100"/>
              <a:buChar char="●"/>
            </a:pPr>
            <a:r>
              <a:rPr lang="en" sz="1100"/>
              <a:t> a person who is mentally ill or an individual with a substance use disorder, that is not treated a serious risk of harm to that individual, others, or property.</a:t>
            </a:r>
            <a:endParaRPr sz="1300"/>
          </a:p>
        </p:txBody>
      </p:sp>
      <p:sp>
        <p:nvSpPr>
          <p:cNvPr id="94" name="Google Shape;94;p17"/>
          <p:cNvSpPr txBox="1">
            <a:spLocks noGrp="1"/>
          </p:cNvSpPr>
          <p:nvPr>
            <p:ph type="body" idx="2"/>
          </p:nvPr>
        </p:nvSpPr>
        <p:spPr>
          <a:xfrm>
            <a:off x="4818750" y="1554625"/>
            <a:ext cx="4221600" cy="3480900"/>
          </a:xfrm>
          <a:prstGeom prst="rect">
            <a:avLst/>
          </a:prstGeom>
        </p:spPr>
        <p:txBody>
          <a:bodyPr spcFirstLastPara="1" wrap="square" lIns="91425" tIns="91425" rIns="91425" bIns="91425" anchor="t" anchorCtr="0">
            <a:noAutofit/>
          </a:bodyPr>
          <a:lstStyle/>
          <a:p>
            <a:pPr marL="0" lvl="0" indent="0" algn="l" rtl="0">
              <a:lnSpc>
                <a:spcPct val="98181"/>
              </a:lnSpc>
              <a:spcBef>
                <a:spcPts val="1000"/>
              </a:spcBef>
              <a:spcAft>
                <a:spcPts val="0"/>
              </a:spcAft>
              <a:buClr>
                <a:schemeClr val="dk1"/>
              </a:buClr>
              <a:buSzPts val="1100"/>
              <a:buFont typeface="Arial"/>
              <a:buNone/>
            </a:pPr>
            <a:r>
              <a:rPr lang="en" sz="1700"/>
              <a:t>Serious risk of harm </a:t>
            </a:r>
            <a:endParaRPr sz="1700"/>
          </a:p>
          <a:p>
            <a:pPr marL="457200" lvl="0" indent="-298450" algn="l" rtl="0">
              <a:spcBef>
                <a:spcPts val="0"/>
              </a:spcBef>
              <a:spcAft>
                <a:spcPts val="0"/>
              </a:spcAft>
              <a:buSzPts val="1100"/>
              <a:buChar char="●"/>
            </a:pPr>
            <a:r>
              <a:rPr lang="en" sz="1100"/>
              <a:t>Suicide: threats, attempts, or significant depression </a:t>
            </a:r>
            <a:endParaRPr sz="1100"/>
          </a:p>
          <a:p>
            <a:pPr marL="457200" lvl="0" indent="-298450" algn="l" rtl="0">
              <a:spcBef>
                <a:spcPts val="0"/>
              </a:spcBef>
              <a:spcAft>
                <a:spcPts val="0"/>
              </a:spcAft>
              <a:buSzPts val="1100"/>
              <a:buChar char="●"/>
            </a:pPr>
            <a:r>
              <a:rPr lang="en" sz="1100"/>
              <a:t>Killing or inflicting serious bodily harm on another individual </a:t>
            </a:r>
            <a:endParaRPr sz="1100"/>
          </a:p>
          <a:p>
            <a:pPr marL="457200" lvl="0" indent="-298450" algn="l" rtl="0">
              <a:spcBef>
                <a:spcPts val="0"/>
              </a:spcBef>
              <a:spcAft>
                <a:spcPts val="0"/>
              </a:spcAft>
              <a:buSzPts val="1100"/>
              <a:buChar char="●"/>
            </a:pPr>
            <a:r>
              <a:rPr lang="en" sz="1100"/>
              <a:t>Significant property damage: action or threats  </a:t>
            </a:r>
            <a:endParaRPr sz="1100"/>
          </a:p>
          <a:p>
            <a:pPr marL="457200" lvl="0" indent="-298450" algn="l" rtl="0">
              <a:spcBef>
                <a:spcPts val="0"/>
              </a:spcBef>
              <a:spcAft>
                <a:spcPts val="0"/>
              </a:spcAft>
              <a:buSzPts val="1100"/>
              <a:buChar char="●"/>
            </a:pPr>
            <a:r>
              <a:rPr lang="en" sz="1100"/>
              <a:t>Deterioration in physical health, substantial injury, disease, or death, based upon recent poor self-control or judgment in providing shelter, nutrition, or personal care</a:t>
            </a:r>
            <a:endParaRPr sz="1100"/>
          </a:p>
          <a:p>
            <a:pPr marL="457200" lvl="0" indent="-298450" algn="l" rtl="0">
              <a:spcBef>
                <a:spcPts val="0"/>
              </a:spcBef>
              <a:spcAft>
                <a:spcPts val="0"/>
              </a:spcAft>
              <a:buSzPts val="1100"/>
              <a:buChar char="●"/>
            </a:pPr>
            <a:r>
              <a:rPr lang="en" sz="1100"/>
              <a:t>Deterioration in mental health resulting in danger to that individual, others, or property:</a:t>
            </a:r>
            <a:endParaRPr sz="1100"/>
          </a:p>
          <a:p>
            <a:pPr marL="914400" lvl="0" indent="-298450" algn="l" rtl="0">
              <a:spcBef>
                <a:spcPts val="0"/>
              </a:spcBef>
              <a:spcAft>
                <a:spcPts val="0"/>
              </a:spcAft>
              <a:buSzPts val="1100"/>
              <a:buChar char="●"/>
            </a:pPr>
            <a:r>
              <a:rPr lang="en" sz="1100"/>
              <a:t>Loss of cognitive or vocal control over thoughts or actions</a:t>
            </a:r>
            <a:endParaRPr sz="1100"/>
          </a:p>
          <a:p>
            <a:pPr marL="914400" lvl="0" indent="-298450" algn="l" rtl="0">
              <a:spcBef>
                <a:spcPts val="0"/>
              </a:spcBef>
              <a:spcAft>
                <a:spcPts val="0"/>
              </a:spcAft>
              <a:buSzPts val="1100"/>
              <a:buChar char="●"/>
            </a:pPr>
            <a:r>
              <a:rPr lang="en" sz="1100"/>
              <a:t>Acts or threats; patterns in treatment history; current condition;individual's ability to consent. </a:t>
            </a:r>
            <a:endParaRPr sz="1300"/>
          </a:p>
        </p:txBody>
      </p:sp>
      <p:sp>
        <p:nvSpPr>
          <p:cNvPr id="95" name="Google Shape;95;p17"/>
          <p:cNvSpPr txBox="1"/>
          <p:nvPr/>
        </p:nvSpPr>
        <p:spPr>
          <a:xfrm>
            <a:off x="6002525" y="4746425"/>
            <a:ext cx="3949200" cy="240900"/>
          </a:xfrm>
          <a:prstGeom prst="rect">
            <a:avLst/>
          </a:prstGeom>
          <a:noFill/>
          <a:ln>
            <a:noFill/>
          </a:ln>
        </p:spPr>
        <p:txBody>
          <a:bodyPr spcFirstLastPara="1" wrap="square" lIns="91425" tIns="91425" rIns="91425" bIns="91425" anchor="t" anchorCtr="0">
            <a:noAutofit/>
          </a:bodyPr>
          <a:lstStyle/>
          <a:p>
            <a:pPr marL="0" lvl="0" indent="0" algn="l" rtl="0">
              <a:lnSpc>
                <a:spcPct val="218181"/>
              </a:lnSpc>
              <a:spcBef>
                <a:spcPts val="0"/>
              </a:spcBef>
              <a:spcAft>
                <a:spcPts val="0"/>
              </a:spcAft>
              <a:buNone/>
            </a:pPr>
            <a:r>
              <a:rPr lang="en">
                <a:solidFill>
                  <a:schemeClr val="lt2"/>
                </a:solidFill>
                <a:latin typeface="Roboto"/>
                <a:ea typeface="Roboto"/>
                <a:cs typeface="Roboto"/>
                <a:sym typeface="Roboto"/>
              </a:rPr>
              <a:t>(North Dakota Century Code 25-03.1)</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North Dakota Century Code 25-03.1</a:t>
            </a:r>
            <a:endParaRPr/>
          </a:p>
        </p:txBody>
      </p:sp>
      <p:sp>
        <p:nvSpPr>
          <p:cNvPr id="101" name="Google Shape;101;p18"/>
          <p:cNvSpPr txBox="1">
            <a:spLocks noGrp="1"/>
          </p:cNvSpPr>
          <p:nvPr>
            <p:ph type="body" idx="1"/>
          </p:nvPr>
        </p:nvSpPr>
        <p:spPr>
          <a:xfrm>
            <a:off x="311700" y="1560850"/>
            <a:ext cx="8832300" cy="3352200"/>
          </a:xfrm>
          <a:prstGeom prst="rect">
            <a:avLst/>
          </a:prstGeom>
        </p:spPr>
        <p:txBody>
          <a:bodyPr spcFirstLastPara="1" wrap="square" lIns="91425" tIns="91425" rIns="91425" bIns="91425" anchor="t" anchorCtr="0">
            <a:noAutofit/>
          </a:bodyPr>
          <a:lstStyle/>
          <a:p>
            <a:pPr marL="0" lvl="0" indent="0" algn="l" rtl="0">
              <a:lnSpc>
                <a:spcPct val="98181"/>
              </a:lnSpc>
              <a:spcBef>
                <a:spcPts val="1000"/>
              </a:spcBef>
              <a:spcAft>
                <a:spcPts val="0"/>
              </a:spcAft>
              <a:buClr>
                <a:schemeClr val="dk1"/>
              </a:buClr>
              <a:buSzPts val="1100"/>
              <a:buFont typeface="Arial"/>
              <a:buNone/>
            </a:pPr>
            <a:r>
              <a:rPr lang="en" sz="2000"/>
              <a:t>•Often termed:</a:t>
            </a:r>
            <a:endParaRPr sz="2000"/>
          </a:p>
          <a:p>
            <a:pPr marL="457200" lvl="0" indent="0" algn="l" rtl="0">
              <a:lnSpc>
                <a:spcPct val="98181"/>
              </a:lnSpc>
              <a:spcBef>
                <a:spcPts val="500"/>
              </a:spcBef>
              <a:spcAft>
                <a:spcPts val="0"/>
              </a:spcAft>
              <a:buClr>
                <a:schemeClr val="dk1"/>
              </a:buClr>
              <a:buSzPts val="1100"/>
              <a:buFont typeface="Arial"/>
              <a:buNone/>
            </a:pPr>
            <a:r>
              <a:rPr lang="en" sz="1600"/>
              <a:t>• 24-hour hold</a:t>
            </a:r>
            <a:endParaRPr sz="1600"/>
          </a:p>
          <a:p>
            <a:pPr marL="457200" lvl="0" indent="0" algn="l" rtl="0">
              <a:lnSpc>
                <a:spcPct val="98181"/>
              </a:lnSpc>
              <a:spcBef>
                <a:spcPts val="500"/>
              </a:spcBef>
              <a:spcAft>
                <a:spcPts val="0"/>
              </a:spcAft>
              <a:buClr>
                <a:schemeClr val="dk1"/>
              </a:buClr>
              <a:buSzPts val="1100"/>
              <a:buFont typeface="Arial"/>
              <a:buNone/>
            </a:pPr>
            <a:r>
              <a:rPr lang="en" sz="1600"/>
              <a:t>• pick-up</a:t>
            </a:r>
            <a:endParaRPr sz="1600"/>
          </a:p>
          <a:p>
            <a:pPr marL="457200" lvl="0" indent="0" algn="l" rtl="0">
              <a:lnSpc>
                <a:spcPct val="98181"/>
              </a:lnSpc>
              <a:spcBef>
                <a:spcPts val="500"/>
              </a:spcBef>
              <a:spcAft>
                <a:spcPts val="0"/>
              </a:spcAft>
              <a:buClr>
                <a:schemeClr val="dk1"/>
              </a:buClr>
              <a:buSzPts val="1100"/>
              <a:buFont typeface="Arial"/>
              <a:buNone/>
            </a:pPr>
            <a:r>
              <a:rPr lang="en" sz="1600"/>
              <a:t>• involuntary hold</a:t>
            </a:r>
            <a:endParaRPr sz="1600"/>
          </a:p>
          <a:p>
            <a:pPr marL="457200" lvl="0" indent="0" algn="l" rtl="0">
              <a:lnSpc>
                <a:spcPct val="98181"/>
              </a:lnSpc>
              <a:spcBef>
                <a:spcPts val="500"/>
              </a:spcBef>
              <a:spcAft>
                <a:spcPts val="0"/>
              </a:spcAft>
              <a:buClr>
                <a:schemeClr val="dk1"/>
              </a:buClr>
              <a:buSzPts val="1100"/>
              <a:buFont typeface="Arial"/>
              <a:buNone/>
            </a:pPr>
            <a:r>
              <a:rPr lang="en" sz="1600"/>
              <a:t>• emergency commitment</a:t>
            </a:r>
            <a:endParaRPr sz="1600"/>
          </a:p>
          <a:p>
            <a:pPr marL="457200" lvl="0" indent="0" algn="l" rtl="0">
              <a:lnSpc>
                <a:spcPct val="98181"/>
              </a:lnSpc>
              <a:spcBef>
                <a:spcPts val="500"/>
              </a:spcBef>
              <a:spcAft>
                <a:spcPts val="0"/>
              </a:spcAft>
              <a:buClr>
                <a:schemeClr val="dk1"/>
              </a:buClr>
              <a:buSzPts val="1100"/>
              <a:buFont typeface="Arial"/>
              <a:buNone/>
            </a:pPr>
            <a:r>
              <a:rPr lang="en" sz="1600"/>
              <a:t>• psychiatric hold</a:t>
            </a:r>
            <a:endParaRPr sz="1600"/>
          </a:p>
          <a:p>
            <a:pPr marL="457200" lvl="0" indent="0" algn="l" rtl="0">
              <a:lnSpc>
                <a:spcPct val="98181"/>
              </a:lnSpc>
              <a:spcBef>
                <a:spcPts val="500"/>
              </a:spcBef>
              <a:spcAft>
                <a:spcPts val="0"/>
              </a:spcAft>
              <a:buClr>
                <a:schemeClr val="dk1"/>
              </a:buClr>
              <a:buSzPts val="1100"/>
              <a:buFont typeface="Arial"/>
              <a:buNone/>
            </a:pPr>
            <a:r>
              <a:rPr lang="en" sz="1600"/>
              <a:t>• temporary detention order</a:t>
            </a:r>
            <a:endParaRPr sz="1600"/>
          </a:p>
          <a:p>
            <a:pPr marL="457200" lvl="0" indent="0" algn="l" rtl="0">
              <a:lnSpc>
                <a:spcPct val="98181"/>
              </a:lnSpc>
              <a:spcBef>
                <a:spcPts val="500"/>
              </a:spcBef>
              <a:spcAft>
                <a:spcPts val="0"/>
              </a:spcAft>
              <a:buClr>
                <a:schemeClr val="dk1"/>
              </a:buClr>
              <a:buSzPts val="1100"/>
              <a:buFont typeface="Arial"/>
              <a:buNone/>
            </a:pPr>
            <a:r>
              <a:rPr lang="en" sz="1600"/>
              <a:t>• emergency petition</a:t>
            </a:r>
            <a:endParaRPr sz="1600"/>
          </a:p>
          <a:p>
            <a:pPr marL="0" lvl="0" indent="0" algn="l" rtl="0">
              <a:lnSpc>
                <a:spcPct val="98181"/>
              </a:lnSpc>
              <a:spcBef>
                <a:spcPts val="1000"/>
              </a:spcBef>
              <a:spcAft>
                <a:spcPts val="0"/>
              </a:spcAft>
              <a:buClr>
                <a:schemeClr val="dk1"/>
              </a:buClr>
              <a:buSzPts val="1100"/>
              <a:buFont typeface="Arial"/>
              <a:buNone/>
            </a:pPr>
            <a:r>
              <a:rPr lang="en" sz="2000"/>
              <a:t>•Allow a person to be placed and held in a health care facility for treatment, observation, or stabilization without consent.  </a:t>
            </a:r>
            <a:endParaRPr sz="2000"/>
          </a:p>
          <a:p>
            <a:pPr marL="0" lvl="0" indent="0" algn="l" rtl="0">
              <a:spcBef>
                <a:spcPts val="0"/>
              </a:spcBef>
              <a:spcAft>
                <a:spcPts val="1600"/>
              </a:spcAft>
              <a:buNone/>
            </a:pP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North Dakota Century Code 25-03.1 part 2 </a:t>
            </a:r>
            <a:endParaRPr/>
          </a:p>
        </p:txBody>
      </p:sp>
      <p:sp>
        <p:nvSpPr>
          <p:cNvPr id="107" name="Google Shape;107;p19"/>
          <p:cNvSpPr txBox="1">
            <a:spLocks noGrp="1"/>
          </p:cNvSpPr>
          <p:nvPr>
            <p:ph type="body" idx="1"/>
          </p:nvPr>
        </p:nvSpPr>
        <p:spPr>
          <a:xfrm>
            <a:off x="52500" y="1460425"/>
            <a:ext cx="4519500" cy="3557400"/>
          </a:xfrm>
          <a:prstGeom prst="rect">
            <a:avLst/>
          </a:prstGeom>
        </p:spPr>
        <p:txBody>
          <a:bodyPr spcFirstLastPara="1" wrap="square" lIns="91425" tIns="91425" rIns="91425" bIns="91425" anchor="t" anchorCtr="0">
            <a:noAutofit/>
          </a:bodyPr>
          <a:lstStyle/>
          <a:p>
            <a:pPr marL="0" lvl="0" indent="0" algn="l" rtl="0">
              <a:lnSpc>
                <a:spcPct val="98181"/>
              </a:lnSpc>
              <a:spcBef>
                <a:spcPts val="1000"/>
              </a:spcBef>
              <a:spcAft>
                <a:spcPts val="0"/>
              </a:spcAft>
              <a:buClr>
                <a:schemeClr val="dk1"/>
              </a:buClr>
              <a:buSzPts val="1100"/>
              <a:buFont typeface="Arial"/>
              <a:buNone/>
            </a:pPr>
            <a:r>
              <a:rPr lang="en" sz="1500"/>
              <a:t>•</a:t>
            </a:r>
            <a:r>
              <a:rPr lang="en" sz="1500" b="1"/>
              <a:t>25-03.1-07. </a:t>
            </a:r>
            <a:endParaRPr sz="1500" b="1"/>
          </a:p>
          <a:p>
            <a:pPr marL="0" lvl="0" indent="0" algn="l" rtl="0">
              <a:lnSpc>
                <a:spcPct val="98181"/>
              </a:lnSpc>
              <a:spcBef>
                <a:spcPts val="500"/>
              </a:spcBef>
              <a:spcAft>
                <a:spcPts val="0"/>
              </a:spcAft>
              <a:buClr>
                <a:schemeClr val="dk1"/>
              </a:buClr>
              <a:buSzPts val="1100"/>
              <a:buFont typeface="Arial"/>
              <a:buNone/>
            </a:pPr>
            <a:r>
              <a:rPr lang="en" sz="1300"/>
              <a:t>•Reason for emergency commitment:</a:t>
            </a:r>
            <a:endParaRPr sz="1300"/>
          </a:p>
          <a:p>
            <a:pPr marL="457200" lvl="0" indent="0" algn="l" rtl="0">
              <a:lnSpc>
                <a:spcPct val="98181"/>
              </a:lnSpc>
              <a:spcBef>
                <a:spcPts val="500"/>
              </a:spcBef>
              <a:spcAft>
                <a:spcPts val="0"/>
              </a:spcAft>
              <a:buClr>
                <a:schemeClr val="dk1"/>
              </a:buClr>
              <a:buSzPts val="1100"/>
              <a:buFont typeface="Arial"/>
              <a:buNone/>
            </a:pPr>
            <a:r>
              <a:rPr lang="en" sz="1100"/>
              <a:t>•Danger to self due to mental illness</a:t>
            </a:r>
            <a:endParaRPr sz="1100"/>
          </a:p>
          <a:p>
            <a:pPr marL="457200" lvl="0" indent="0" algn="l" rtl="0">
              <a:lnSpc>
                <a:spcPct val="98181"/>
              </a:lnSpc>
              <a:spcBef>
                <a:spcPts val="500"/>
              </a:spcBef>
              <a:spcAft>
                <a:spcPts val="0"/>
              </a:spcAft>
              <a:buClr>
                <a:schemeClr val="dk1"/>
              </a:buClr>
              <a:buSzPts val="1100"/>
              <a:buFont typeface="Arial"/>
              <a:buNone/>
            </a:pPr>
            <a:r>
              <a:rPr lang="en" sz="1100"/>
              <a:t>•Danger to other due to mental illness</a:t>
            </a:r>
            <a:endParaRPr sz="1100"/>
          </a:p>
          <a:p>
            <a:pPr marL="457200" lvl="0" indent="0" algn="l" rtl="0">
              <a:lnSpc>
                <a:spcPct val="98181"/>
              </a:lnSpc>
              <a:spcBef>
                <a:spcPts val="500"/>
              </a:spcBef>
              <a:spcAft>
                <a:spcPts val="0"/>
              </a:spcAft>
              <a:buClr>
                <a:schemeClr val="dk1"/>
              </a:buClr>
              <a:buSzPts val="1100"/>
              <a:buFont typeface="Arial"/>
              <a:buNone/>
            </a:pPr>
            <a:r>
              <a:rPr lang="en" sz="1100"/>
              <a:t>•Unable to meet basic needs </a:t>
            </a:r>
            <a:endParaRPr sz="1100"/>
          </a:p>
          <a:p>
            <a:pPr marL="0" lvl="0" indent="0" algn="l" rtl="0">
              <a:lnSpc>
                <a:spcPct val="98181"/>
              </a:lnSpc>
              <a:spcBef>
                <a:spcPts val="1000"/>
              </a:spcBef>
              <a:spcAft>
                <a:spcPts val="0"/>
              </a:spcAft>
              <a:buClr>
                <a:schemeClr val="dk1"/>
              </a:buClr>
              <a:buSzPts val="1100"/>
              <a:buFont typeface="Arial"/>
              <a:buNone/>
            </a:pPr>
            <a:r>
              <a:rPr lang="en" sz="1500"/>
              <a:t>•</a:t>
            </a:r>
            <a:r>
              <a:rPr lang="en" sz="1500" b="1"/>
              <a:t>25-03.1-09</a:t>
            </a:r>
            <a:endParaRPr sz="1500" b="1"/>
          </a:p>
          <a:p>
            <a:pPr marL="0" lvl="0" indent="0" algn="l" rtl="0">
              <a:lnSpc>
                <a:spcPct val="98181"/>
              </a:lnSpc>
              <a:spcBef>
                <a:spcPts val="500"/>
              </a:spcBef>
              <a:spcAft>
                <a:spcPts val="0"/>
              </a:spcAft>
              <a:buClr>
                <a:schemeClr val="dk1"/>
              </a:buClr>
              <a:buSzPts val="1100"/>
              <a:buFont typeface="Arial"/>
              <a:buNone/>
            </a:pPr>
            <a:r>
              <a:rPr lang="en" sz="1300"/>
              <a:t>•Duration of an emergency hold and the state’s ability to extend holds is 23 hours without having a court order</a:t>
            </a:r>
            <a:endParaRPr sz="1300"/>
          </a:p>
          <a:p>
            <a:pPr marL="457200" lvl="0" indent="0" algn="l" rtl="0">
              <a:lnSpc>
                <a:spcPct val="98181"/>
              </a:lnSpc>
              <a:spcBef>
                <a:spcPts val="500"/>
              </a:spcBef>
              <a:spcAft>
                <a:spcPts val="0"/>
              </a:spcAft>
              <a:buClr>
                <a:schemeClr val="dk1"/>
              </a:buClr>
              <a:buSzPts val="1100"/>
              <a:buFont typeface="Arial"/>
              <a:buNone/>
            </a:pPr>
            <a:r>
              <a:rPr lang="en" sz="1300"/>
              <a:t>•Individuals rights </a:t>
            </a:r>
            <a:endParaRPr sz="1300"/>
          </a:p>
          <a:p>
            <a:pPr marL="914400" lvl="0" indent="0" algn="l" rtl="0">
              <a:lnSpc>
                <a:spcPct val="98181"/>
              </a:lnSpc>
              <a:spcBef>
                <a:spcPts val="500"/>
              </a:spcBef>
              <a:spcAft>
                <a:spcPts val="0"/>
              </a:spcAft>
              <a:buClr>
                <a:schemeClr val="dk1"/>
              </a:buClr>
              <a:buSzPts val="1100"/>
              <a:buFont typeface="Arial"/>
              <a:buNone/>
            </a:pPr>
            <a:r>
              <a:rPr lang="en" sz="1100"/>
              <a:t>•Right to know reason for commitment</a:t>
            </a:r>
            <a:endParaRPr sz="1100"/>
          </a:p>
          <a:p>
            <a:pPr marL="914400" lvl="0" indent="457200" algn="l" rtl="0">
              <a:lnSpc>
                <a:spcPct val="98181"/>
              </a:lnSpc>
              <a:spcBef>
                <a:spcPts val="500"/>
              </a:spcBef>
              <a:spcAft>
                <a:spcPts val="0"/>
              </a:spcAft>
              <a:buClr>
                <a:schemeClr val="dk1"/>
              </a:buClr>
              <a:buSzPts val="1100"/>
              <a:buFont typeface="Arial"/>
              <a:buNone/>
            </a:pPr>
            <a:r>
              <a:rPr lang="en" sz="1000"/>
              <a:t>•Ex: copy of petition  </a:t>
            </a:r>
            <a:endParaRPr sz="1000"/>
          </a:p>
          <a:p>
            <a:pPr marL="914400" lvl="0" indent="0" algn="l" rtl="0">
              <a:lnSpc>
                <a:spcPct val="98181"/>
              </a:lnSpc>
              <a:spcBef>
                <a:spcPts val="500"/>
              </a:spcBef>
              <a:spcAft>
                <a:spcPts val="0"/>
              </a:spcAft>
              <a:buClr>
                <a:schemeClr val="dk1"/>
              </a:buClr>
              <a:buSzPts val="1100"/>
              <a:buFont typeface="Arial"/>
              <a:buNone/>
            </a:pPr>
            <a:r>
              <a:rPr lang="en" sz="1100"/>
              <a:t>•Right to see an attorney </a:t>
            </a:r>
            <a:endParaRPr sz="1100"/>
          </a:p>
          <a:p>
            <a:pPr marL="914400" lvl="0" indent="457200" algn="l" rtl="0">
              <a:lnSpc>
                <a:spcPct val="98181"/>
              </a:lnSpc>
              <a:spcBef>
                <a:spcPts val="500"/>
              </a:spcBef>
              <a:spcAft>
                <a:spcPts val="0"/>
              </a:spcAft>
              <a:buClr>
                <a:schemeClr val="dk1"/>
              </a:buClr>
              <a:buSzPts val="1100"/>
              <a:buFont typeface="Arial"/>
              <a:buNone/>
            </a:pPr>
            <a:r>
              <a:rPr lang="en" sz="1000"/>
              <a:t>•Preliminary and treatment hearing </a:t>
            </a:r>
            <a:endParaRPr sz="1000"/>
          </a:p>
          <a:p>
            <a:pPr marL="914400" lvl="0" indent="0" algn="l" rtl="0">
              <a:lnSpc>
                <a:spcPct val="98181"/>
              </a:lnSpc>
              <a:spcBef>
                <a:spcPts val="500"/>
              </a:spcBef>
              <a:spcAft>
                <a:spcPts val="0"/>
              </a:spcAft>
              <a:buClr>
                <a:schemeClr val="dk1"/>
              </a:buClr>
              <a:buSzPts val="1100"/>
              <a:buFont typeface="Arial"/>
              <a:buNone/>
            </a:pPr>
            <a:r>
              <a:rPr lang="en" sz="1100"/>
              <a:t>•Right to see a health care professional for an assessment </a:t>
            </a:r>
            <a:endParaRPr sz="1100"/>
          </a:p>
          <a:p>
            <a:pPr marL="0" lvl="0" indent="0" algn="l" rtl="0">
              <a:spcBef>
                <a:spcPts val="0"/>
              </a:spcBef>
              <a:spcAft>
                <a:spcPts val="1600"/>
              </a:spcAft>
              <a:buNone/>
            </a:pPr>
            <a:endParaRPr/>
          </a:p>
        </p:txBody>
      </p:sp>
      <p:sp>
        <p:nvSpPr>
          <p:cNvPr id="108" name="Google Shape;108;p19"/>
          <p:cNvSpPr txBox="1">
            <a:spLocks noGrp="1"/>
          </p:cNvSpPr>
          <p:nvPr>
            <p:ph type="body" idx="2"/>
          </p:nvPr>
        </p:nvSpPr>
        <p:spPr>
          <a:xfrm>
            <a:off x="4064525" y="1422625"/>
            <a:ext cx="5143500" cy="3364800"/>
          </a:xfrm>
          <a:prstGeom prst="rect">
            <a:avLst/>
          </a:prstGeom>
        </p:spPr>
        <p:txBody>
          <a:bodyPr spcFirstLastPara="1" wrap="square" lIns="91425" tIns="91425" rIns="91425" bIns="91425" anchor="t" anchorCtr="0">
            <a:noAutofit/>
          </a:bodyPr>
          <a:lstStyle/>
          <a:p>
            <a:pPr marL="0" lvl="0" indent="0" algn="l" rtl="0">
              <a:lnSpc>
                <a:spcPct val="98181"/>
              </a:lnSpc>
              <a:spcBef>
                <a:spcPts val="1000"/>
              </a:spcBef>
              <a:spcAft>
                <a:spcPts val="0"/>
              </a:spcAft>
              <a:buClr>
                <a:schemeClr val="dk1"/>
              </a:buClr>
              <a:buSzPts val="1100"/>
              <a:buFont typeface="Arial"/>
              <a:buNone/>
            </a:pPr>
            <a:r>
              <a:rPr lang="en" sz="1500"/>
              <a:t>•</a:t>
            </a:r>
            <a:r>
              <a:rPr lang="en" sz="1500" b="1"/>
              <a:t>25-03.1-08. </a:t>
            </a:r>
            <a:endParaRPr sz="1500" b="1"/>
          </a:p>
          <a:p>
            <a:pPr marL="0" lvl="0" indent="0" algn="l" rtl="0">
              <a:lnSpc>
                <a:spcPct val="98181"/>
              </a:lnSpc>
              <a:spcBef>
                <a:spcPts val="500"/>
              </a:spcBef>
              <a:spcAft>
                <a:spcPts val="0"/>
              </a:spcAft>
              <a:buClr>
                <a:schemeClr val="dk1"/>
              </a:buClr>
              <a:buSzPts val="1100"/>
              <a:buFont typeface="Arial"/>
              <a:buNone/>
            </a:pPr>
            <a:r>
              <a:rPr lang="en" sz="1300"/>
              <a:t>•Can be initiated by anyone 18 years and older </a:t>
            </a:r>
            <a:endParaRPr sz="1300"/>
          </a:p>
          <a:p>
            <a:pPr marL="0" lvl="0" indent="0" algn="l" rtl="0">
              <a:lnSpc>
                <a:spcPct val="98181"/>
              </a:lnSpc>
              <a:spcBef>
                <a:spcPts val="1000"/>
              </a:spcBef>
              <a:spcAft>
                <a:spcPts val="0"/>
              </a:spcAft>
              <a:buClr>
                <a:schemeClr val="dk1"/>
              </a:buClr>
              <a:buSzPts val="1100"/>
              <a:buFont typeface="Arial"/>
              <a:buNone/>
            </a:pPr>
            <a:r>
              <a:rPr lang="en" sz="1300"/>
              <a:t>•Post dentition ex parte hearings can be initiated by:</a:t>
            </a:r>
            <a:endParaRPr sz="1300"/>
          </a:p>
          <a:p>
            <a:pPr marL="457200" lvl="0" indent="0" algn="l" rtl="0">
              <a:lnSpc>
                <a:spcPct val="98181"/>
              </a:lnSpc>
              <a:spcBef>
                <a:spcPts val="500"/>
              </a:spcBef>
              <a:spcAft>
                <a:spcPts val="0"/>
              </a:spcAft>
              <a:buNone/>
            </a:pPr>
            <a:r>
              <a:rPr lang="en" sz="1300"/>
              <a:t>•Police				•Psychiatrist	</a:t>
            </a:r>
            <a:endParaRPr sz="1300"/>
          </a:p>
          <a:p>
            <a:pPr marL="457200" lvl="0" indent="0" algn="l" rtl="0">
              <a:lnSpc>
                <a:spcPct val="98181"/>
              </a:lnSpc>
              <a:spcBef>
                <a:spcPts val="500"/>
              </a:spcBef>
              <a:spcAft>
                <a:spcPts val="0"/>
              </a:spcAft>
              <a:buClr>
                <a:schemeClr val="dk1"/>
              </a:buClr>
              <a:buSzPts val="1100"/>
              <a:buFont typeface="Arial"/>
              <a:buNone/>
            </a:pPr>
            <a:r>
              <a:rPr lang="en" sz="1300"/>
              <a:t>•Physician			•Mental health professional </a:t>
            </a:r>
            <a:endParaRPr sz="1300"/>
          </a:p>
          <a:p>
            <a:pPr marL="457200" lvl="0" indent="0" algn="l" rtl="0">
              <a:lnSpc>
                <a:spcPct val="98181"/>
              </a:lnSpc>
              <a:spcBef>
                <a:spcPts val="500"/>
              </a:spcBef>
              <a:spcAft>
                <a:spcPts val="0"/>
              </a:spcAft>
              <a:buClr>
                <a:schemeClr val="dk1"/>
              </a:buClr>
              <a:buSzPts val="1100"/>
              <a:buFont typeface="Arial"/>
              <a:buNone/>
            </a:pPr>
            <a:r>
              <a:rPr lang="en" sz="1300"/>
              <a:t>•Nurse				•Social worker</a:t>
            </a:r>
            <a:endParaRPr sz="1300"/>
          </a:p>
          <a:p>
            <a:pPr marL="457200" lvl="0" indent="0" algn="l" rtl="0">
              <a:lnSpc>
                <a:spcPct val="98181"/>
              </a:lnSpc>
              <a:spcBef>
                <a:spcPts val="500"/>
              </a:spcBef>
              <a:spcAft>
                <a:spcPts val="0"/>
              </a:spcAft>
              <a:buClr>
                <a:schemeClr val="dk1"/>
              </a:buClr>
              <a:buSzPts val="1100"/>
              <a:buFont typeface="Arial"/>
              <a:buNone/>
            </a:pPr>
            <a:r>
              <a:rPr lang="en" sz="1300"/>
              <a:t>•Psychologist			</a:t>
            </a:r>
            <a:endParaRPr sz="1100"/>
          </a:p>
          <a:p>
            <a:pPr marL="0" lvl="0" indent="0" algn="l" rtl="0">
              <a:lnSpc>
                <a:spcPct val="98181"/>
              </a:lnSpc>
              <a:spcBef>
                <a:spcPts val="1000"/>
              </a:spcBef>
              <a:spcAft>
                <a:spcPts val="0"/>
              </a:spcAft>
              <a:buClr>
                <a:schemeClr val="dk1"/>
              </a:buClr>
              <a:buSzPts val="1100"/>
              <a:buFont typeface="Arial"/>
              <a:buNone/>
            </a:pPr>
            <a:r>
              <a:rPr lang="en" sz="1500"/>
              <a:t>•</a:t>
            </a:r>
            <a:r>
              <a:rPr lang="en" sz="1500" b="1"/>
              <a:t>25-03.1-12. </a:t>
            </a:r>
            <a:endParaRPr sz="1500" b="1"/>
          </a:p>
          <a:p>
            <a:pPr marL="0" lvl="0" indent="0" algn="l" rtl="0">
              <a:lnSpc>
                <a:spcPct val="98181"/>
              </a:lnSpc>
              <a:spcBef>
                <a:spcPts val="500"/>
              </a:spcBef>
              <a:spcAft>
                <a:spcPts val="0"/>
              </a:spcAft>
              <a:buClr>
                <a:schemeClr val="dk1"/>
              </a:buClr>
              <a:buSzPts val="1100"/>
              <a:buFont typeface="Arial"/>
              <a:buNone/>
            </a:pPr>
            <a:r>
              <a:rPr lang="en" sz="1300"/>
              <a:t>•If the expert examiner concludes the respondent is not a person requiring treatment, the court may terminate the proceedings and dismiss the petition. </a:t>
            </a:r>
            <a:endParaRPr sz="1300"/>
          </a:p>
          <a:p>
            <a:pPr marL="0" lvl="0" indent="0" algn="l" rtl="0">
              <a:lnSpc>
                <a:spcPct val="98181"/>
              </a:lnSpc>
              <a:spcBef>
                <a:spcPts val="500"/>
              </a:spcBef>
              <a:spcAft>
                <a:spcPts val="0"/>
              </a:spcAft>
              <a:buNone/>
            </a:pPr>
            <a:r>
              <a:rPr lang="en" sz="1300"/>
              <a:t>•If the expert examiner concludes the respondent is a person requiring treatment, the court will set a date for hearing and give notice of hearing to the designated person</a:t>
            </a:r>
            <a:endParaRPr sz="1300"/>
          </a:p>
          <a:p>
            <a:pPr marL="0" lvl="0" indent="0" algn="l" rtl="0">
              <a:lnSpc>
                <a:spcPct val="98181"/>
              </a:lnSpc>
              <a:spcBef>
                <a:spcPts val="50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North Dakota Century Code 25-03.1 part 3</a:t>
            </a:r>
            <a:endParaRPr/>
          </a:p>
        </p:txBody>
      </p:sp>
      <p:sp>
        <p:nvSpPr>
          <p:cNvPr id="114" name="Google Shape;114;p20"/>
          <p:cNvSpPr txBox="1">
            <a:spLocks noGrp="1"/>
          </p:cNvSpPr>
          <p:nvPr>
            <p:ph type="body" idx="1"/>
          </p:nvPr>
        </p:nvSpPr>
        <p:spPr>
          <a:xfrm>
            <a:off x="311700" y="1623725"/>
            <a:ext cx="8520600" cy="3168600"/>
          </a:xfrm>
          <a:prstGeom prst="rect">
            <a:avLst/>
          </a:prstGeom>
        </p:spPr>
        <p:txBody>
          <a:bodyPr spcFirstLastPara="1" wrap="square" lIns="91425" tIns="91425" rIns="91425" bIns="91425" anchor="t" anchorCtr="0">
            <a:noAutofit/>
          </a:bodyPr>
          <a:lstStyle/>
          <a:p>
            <a:pPr marL="0" lvl="0" indent="0" algn="l" rtl="0">
              <a:lnSpc>
                <a:spcPct val="98181"/>
              </a:lnSpc>
              <a:spcBef>
                <a:spcPts val="1000"/>
              </a:spcBef>
              <a:spcAft>
                <a:spcPts val="0"/>
              </a:spcAft>
              <a:buNone/>
            </a:pPr>
            <a:r>
              <a:rPr lang="en" sz="2100"/>
              <a:t>•</a:t>
            </a:r>
            <a:r>
              <a:rPr lang="en" sz="2100" b="1"/>
              <a:t>25-03.1-20.</a:t>
            </a:r>
            <a:endParaRPr sz="2100" b="1"/>
          </a:p>
          <a:p>
            <a:pPr marL="0" lvl="0" indent="0" algn="l" rtl="0">
              <a:lnSpc>
                <a:spcPct val="98181"/>
              </a:lnSpc>
              <a:spcBef>
                <a:spcPts val="0"/>
              </a:spcBef>
              <a:spcAft>
                <a:spcPts val="0"/>
              </a:spcAft>
              <a:buNone/>
            </a:pPr>
            <a:r>
              <a:rPr lang="en" sz="1700"/>
              <a:t>•If an individual requires treatment one of the following must happen:</a:t>
            </a:r>
            <a:endParaRPr sz="1700"/>
          </a:p>
          <a:p>
            <a:pPr marL="0" lvl="0" indent="0" algn="l" rtl="0">
              <a:lnSpc>
                <a:spcPct val="98181"/>
              </a:lnSpc>
              <a:spcBef>
                <a:spcPts val="0"/>
              </a:spcBef>
              <a:spcAft>
                <a:spcPts val="0"/>
              </a:spcAft>
              <a:buNone/>
            </a:pPr>
            <a:r>
              <a:rPr lang="en" sz="1200"/>
              <a:t>**The reason supporting the court's particular treatment order must be entered in the record**</a:t>
            </a:r>
            <a:endParaRPr sz="1200"/>
          </a:p>
          <a:p>
            <a:pPr marL="457200" lvl="0" indent="0" algn="l" rtl="0">
              <a:lnSpc>
                <a:spcPct val="98181"/>
              </a:lnSpc>
              <a:spcBef>
                <a:spcPts val="500"/>
              </a:spcBef>
              <a:spcAft>
                <a:spcPts val="0"/>
              </a:spcAft>
              <a:buNone/>
            </a:pPr>
            <a:r>
              <a:rPr lang="en" sz="1400"/>
              <a:t>1.Order the individual to undergo a program of treatment other than hospitalization</a:t>
            </a:r>
            <a:endParaRPr sz="1400"/>
          </a:p>
          <a:p>
            <a:pPr marL="457200" lvl="0" indent="0" algn="l" rtl="0">
              <a:lnSpc>
                <a:spcPct val="98181"/>
              </a:lnSpc>
              <a:spcBef>
                <a:spcPts val="500"/>
              </a:spcBef>
              <a:spcAft>
                <a:spcPts val="0"/>
              </a:spcAft>
              <a:buNone/>
            </a:pPr>
            <a:r>
              <a:rPr lang="en" sz="1400"/>
              <a:t>2.Order the individual hospitalized in a public institution </a:t>
            </a:r>
            <a:endParaRPr sz="1400"/>
          </a:p>
          <a:p>
            <a:pPr marL="457200" lvl="0" indent="0" algn="l" rtl="0">
              <a:lnSpc>
                <a:spcPct val="98181"/>
              </a:lnSpc>
              <a:spcBef>
                <a:spcPts val="500"/>
              </a:spcBef>
              <a:spcAft>
                <a:spcPts val="0"/>
              </a:spcAft>
              <a:buNone/>
            </a:pPr>
            <a:r>
              <a:rPr lang="en" sz="1400"/>
              <a:t>3. Order the individual hospitalized in any other private hospital if the attending physician agrees. </a:t>
            </a:r>
            <a:endParaRPr sz="1700"/>
          </a:p>
          <a:p>
            <a:pPr marL="0" lvl="0" indent="0" algn="l" rtl="0">
              <a:lnSpc>
                <a:spcPct val="98181"/>
              </a:lnSpc>
              <a:spcBef>
                <a:spcPts val="1000"/>
              </a:spcBef>
              <a:spcAft>
                <a:spcPts val="0"/>
              </a:spcAft>
              <a:buNone/>
            </a:pPr>
            <a:r>
              <a:rPr lang="en" sz="2100"/>
              <a:t>•</a:t>
            </a:r>
            <a:r>
              <a:rPr lang="en" sz="2100" b="1"/>
              <a:t>25-03.1-22</a:t>
            </a:r>
            <a:endParaRPr sz="2100" b="1"/>
          </a:p>
          <a:p>
            <a:pPr marL="0" lvl="0" indent="0" algn="l" rtl="0">
              <a:lnSpc>
                <a:spcPct val="98181"/>
              </a:lnSpc>
              <a:spcBef>
                <a:spcPts val="500"/>
              </a:spcBef>
              <a:spcAft>
                <a:spcPts val="0"/>
              </a:spcAft>
              <a:buNone/>
            </a:pPr>
            <a:r>
              <a:rPr lang="en" sz="1700"/>
              <a:t>•An initial order for involuntary treatment may not exceed ninety days</a:t>
            </a:r>
            <a:endParaRPr sz="1700"/>
          </a:p>
          <a:p>
            <a:pPr marL="0" lvl="0" indent="0" algn="l" rtl="0">
              <a:lnSpc>
                <a:spcPct val="98181"/>
              </a:lnSpc>
              <a:spcBef>
                <a:spcPts val="500"/>
              </a:spcBef>
              <a:spcAft>
                <a:spcPts val="0"/>
              </a:spcAft>
              <a:buClr>
                <a:schemeClr val="dk1"/>
              </a:buClr>
              <a:buSzPts val="1100"/>
              <a:buFont typeface="Arial"/>
              <a:buNone/>
            </a:pPr>
            <a:r>
              <a:rPr lang="en" sz="1700"/>
              <a:t>•Petitions for continued treatment must be submitted no less than 14 days before expiration and can not exceed one year</a:t>
            </a:r>
            <a:endParaRPr sz="1700"/>
          </a:p>
          <a:p>
            <a:pPr marL="0" lvl="0" indent="0" algn="l"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8"/>
        <p:cNvGrpSpPr/>
        <p:nvPr/>
      </p:nvGrpSpPr>
      <p:grpSpPr>
        <a:xfrm>
          <a:off x="0" y="0"/>
          <a:ext cx="0" cy="0"/>
          <a:chOff x="0" y="0"/>
          <a:chExt cx="0" cy="0"/>
        </a:xfrm>
      </p:grpSpPr>
      <p:pic>
        <p:nvPicPr>
          <p:cNvPr id="119" name="Google Shape;119;p21"/>
          <p:cNvPicPr preferRelativeResize="0"/>
          <p:nvPr/>
        </p:nvPicPr>
        <p:blipFill rotWithShape="1">
          <a:blip r:embed="rId3">
            <a:alphaModFix/>
          </a:blip>
          <a:srcRect b="20388"/>
          <a:stretch/>
        </p:blipFill>
        <p:spPr>
          <a:xfrm>
            <a:off x="90700" y="-72075"/>
            <a:ext cx="4649600" cy="5143501"/>
          </a:xfrm>
          <a:prstGeom prst="rect">
            <a:avLst/>
          </a:prstGeom>
          <a:noFill/>
          <a:ln>
            <a:noFill/>
          </a:ln>
        </p:spPr>
      </p:pic>
      <p:pic>
        <p:nvPicPr>
          <p:cNvPr id="120" name="Google Shape;120;p21"/>
          <p:cNvPicPr preferRelativeResize="0"/>
          <p:nvPr/>
        </p:nvPicPr>
        <p:blipFill rotWithShape="1">
          <a:blip r:embed="rId4">
            <a:alphaModFix/>
          </a:blip>
          <a:srcRect b="9288"/>
          <a:stretch/>
        </p:blipFill>
        <p:spPr>
          <a:xfrm>
            <a:off x="4740300" y="-36037"/>
            <a:ext cx="4327201" cy="5071425"/>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3107</Words>
  <Application>Microsoft Macintosh PowerPoint</Application>
  <PresentationFormat>On-screen Show (16:9)</PresentationFormat>
  <Paragraphs>270</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Calibri</vt:lpstr>
      <vt:lpstr>Roboto</vt:lpstr>
      <vt:lpstr>Montserrat</vt:lpstr>
      <vt:lpstr>Material</vt:lpstr>
      <vt:lpstr>ND Century Code 25-03.1 </vt:lpstr>
      <vt:lpstr>What makes this topic of interest  </vt:lpstr>
      <vt:lpstr>Brief Legal History </vt:lpstr>
      <vt:lpstr>Involuntary Mental Health Commitment Procedures  </vt:lpstr>
      <vt:lpstr>Definitions Pertaining to ND Law </vt:lpstr>
      <vt:lpstr>North Dakota Century Code 25-03.1</vt:lpstr>
      <vt:lpstr>North Dakota Century Code 25-03.1 part 2 </vt:lpstr>
      <vt:lpstr>North Dakota Century Code 25-03.1 part 3</vt:lpstr>
      <vt:lpstr>PowerPoint Presentation</vt:lpstr>
      <vt:lpstr>PowerPoint Presentation</vt:lpstr>
      <vt:lpstr>PowerPoint Presentation</vt:lpstr>
      <vt:lpstr>The Future of Civil Commitment Law </vt:lpstr>
      <vt:lpstr>Criminal Diversion in North Dakota</vt:lpstr>
      <vt:lpstr>Public Psychiatric Beds in North Dakota</vt:lpstr>
      <vt:lpstr>Criminalization of Mental Illness in North Dakota</vt:lpstr>
      <vt:lpstr>Consequences on Non-treatment</vt:lpstr>
      <vt:lpstr>Policy Change Recommendations</vt:lpstr>
      <vt:lpstr>Recommendations </vt:lpstr>
      <vt:lpstr>References </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 Century Code 25-03.1 </dc:title>
  <cp:lastModifiedBy>Kari A. Bernhardt</cp:lastModifiedBy>
  <cp:revision>1</cp:revision>
  <dcterms:modified xsi:type="dcterms:W3CDTF">2023-01-20T01:23:37Z</dcterms:modified>
</cp:coreProperties>
</file>