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2"/>
  </p:notesMasterIdLst>
  <p:sldIdLst>
    <p:sldId id="257" r:id="rId2"/>
    <p:sldId id="258" r:id="rId3"/>
    <p:sldId id="265" r:id="rId4"/>
    <p:sldId id="272" r:id="rId5"/>
    <p:sldId id="269" r:id="rId6"/>
    <p:sldId id="261" r:id="rId7"/>
    <p:sldId id="266" r:id="rId8"/>
    <p:sldId id="267" r:id="rId9"/>
    <p:sldId id="268" r:id="rId10"/>
    <p:sldId id="264" r:id="rId11"/>
    <p:sldId id="271" r:id="rId12"/>
    <p:sldId id="270" r:id="rId13"/>
    <p:sldId id="273" r:id="rId14"/>
    <p:sldId id="274" r:id="rId15"/>
    <p:sldId id="275" r:id="rId16"/>
    <p:sldId id="276" r:id="rId17"/>
    <p:sldId id="277" r:id="rId18"/>
    <p:sldId id="278" r:id="rId19"/>
    <p:sldId id="262"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ryn Traynor" initials="KT" lastIdx="3" clrIdx="0">
    <p:extLst>
      <p:ext uri="{19B8F6BF-5375-455C-9EA6-DF929625EA0E}">
        <p15:presenceInfo xmlns:p15="http://schemas.microsoft.com/office/powerpoint/2012/main" userId="S::ktraynor1@umary.edu::9b4d81e1-c367-41a1-be6d-e4e52ad61b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9BB775-51EA-5D40-8A8B-5ADE24F08ADF}" v="7248" dt="2021-08-06T17:58:06.303"/>
    <p1510:client id="{82548FF2-981B-9EF5-6048-2FCD61E14574}" v="3" dt="2021-08-05T18:36:11.610"/>
    <p1510:client id="{E61F50F8-DDC4-F5D0-9835-0D349DDC66F1}" v="5030" dt="2021-08-06T17:41:05.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8497"/>
  </p:normalViewPr>
  <p:slideViewPr>
    <p:cSldViewPr snapToGrid="0" snapToObjects="1">
      <p:cViewPr varScale="1">
        <p:scale>
          <a:sx n="95" d="100"/>
          <a:sy n="95" d="100"/>
        </p:scale>
        <p:origin x="11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76F3B4-24C7-4F64-93B5-748F57A9144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68AF5A5F-64DE-4991-B47F-BB19D590C1DB}">
      <dgm:prSet/>
      <dgm:spPr/>
      <dgm:t>
        <a:bodyPr/>
        <a:lstStyle/>
        <a:p>
          <a:r>
            <a:rPr lang="en-US"/>
            <a:t>Defining surgical care</a:t>
          </a:r>
        </a:p>
      </dgm:t>
    </dgm:pt>
    <dgm:pt modelId="{A70012D4-2B5F-48F4-B87B-912896994F46}" type="parTrans" cxnId="{F753E289-1685-4661-BA99-5739914B3AEC}">
      <dgm:prSet/>
      <dgm:spPr/>
      <dgm:t>
        <a:bodyPr/>
        <a:lstStyle/>
        <a:p>
          <a:endParaRPr lang="en-US"/>
        </a:p>
      </dgm:t>
    </dgm:pt>
    <dgm:pt modelId="{8FF3302A-DAD2-4973-A35B-FF62331806D3}" type="sibTrans" cxnId="{F753E289-1685-4661-BA99-5739914B3AEC}">
      <dgm:prSet/>
      <dgm:spPr/>
      <dgm:t>
        <a:bodyPr/>
        <a:lstStyle/>
        <a:p>
          <a:endParaRPr lang="en-US"/>
        </a:p>
      </dgm:t>
    </dgm:pt>
    <dgm:pt modelId="{CE50E576-89BE-401C-A3B4-C2B36F46C52B}">
      <dgm:prSet/>
      <dgm:spPr/>
      <dgm:t>
        <a:bodyPr/>
        <a:lstStyle/>
        <a:p>
          <a:r>
            <a:rPr lang="en-US"/>
            <a:t>Overview of rural health</a:t>
          </a:r>
        </a:p>
      </dgm:t>
    </dgm:pt>
    <dgm:pt modelId="{E85554FB-AD6E-475B-84F7-2C5A91E8D57D}" type="parTrans" cxnId="{09D91E83-2183-4FCC-B706-BB74EB1D2C47}">
      <dgm:prSet/>
      <dgm:spPr/>
      <dgm:t>
        <a:bodyPr/>
        <a:lstStyle/>
        <a:p>
          <a:endParaRPr lang="en-US"/>
        </a:p>
      </dgm:t>
    </dgm:pt>
    <dgm:pt modelId="{123D3E20-5EF8-4DFE-A7A4-9226A73405F7}" type="sibTrans" cxnId="{09D91E83-2183-4FCC-B706-BB74EB1D2C47}">
      <dgm:prSet/>
      <dgm:spPr/>
      <dgm:t>
        <a:bodyPr/>
        <a:lstStyle/>
        <a:p>
          <a:endParaRPr lang="en-US"/>
        </a:p>
      </dgm:t>
    </dgm:pt>
    <dgm:pt modelId="{E04AE9E3-A8F7-4AD5-99EA-0549AA9CE570}">
      <dgm:prSet/>
      <dgm:spPr/>
      <dgm:t>
        <a:bodyPr/>
        <a:lstStyle/>
        <a:p>
          <a:r>
            <a:rPr lang="en-US"/>
            <a:t>General surgeon rates in rural locations</a:t>
          </a:r>
        </a:p>
      </dgm:t>
    </dgm:pt>
    <dgm:pt modelId="{4FD8FB4F-2F3C-497D-9699-44556FB4509E}" type="parTrans" cxnId="{A47A5AEB-F750-45CC-9B56-3835D8CF3D9A}">
      <dgm:prSet/>
      <dgm:spPr/>
      <dgm:t>
        <a:bodyPr/>
        <a:lstStyle/>
        <a:p>
          <a:endParaRPr lang="en-US"/>
        </a:p>
      </dgm:t>
    </dgm:pt>
    <dgm:pt modelId="{3E9EA3F0-1891-43FA-BA17-845CB96C05DB}" type="sibTrans" cxnId="{A47A5AEB-F750-45CC-9B56-3835D8CF3D9A}">
      <dgm:prSet/>
      <dgm:spPr/>
      <dgm:t>
        <a:bodyPr/>
        <a:lstStyle/>
        <a:p>
          <a:endParaRPr lang="en-US"/>
        </a:p>
      </dgm:t>
    </dgm:pt>
    <dgm:pt modelId="{9D9FD7B4-73F1-4A89-85D9-F2B3CED15269}">
      <dgm:prSet/>
      <dgm:spPr/>
      <dgm:t>
        <a:bodyPr/>
        <a:lstStyle/>
        <a:p>
          <a:r>
            <a:rPr lang="en-US"/>
            <a:t>Surgical care in North Dakota</a:t>
          </a:r>
        </a:p>
      </dgm:t>
    </dgm:pt>
    <dgm:pt modelId="{58A89543-899B-4728-A670-BEB6778450E9}" type="parTrans" cxnId="{D2689F73-DD77-465A-A692-EC61AA57970E}">
      <dgm:prSet/>
      <dgm:spPr/>
      <dgm:t>
        <a:bodyPr/>
        <a:lstStyle/>
        <a:p>
          <a:endParaRPr lang="en-US"/>
        </a:p>
      </dgm:t>
    </dgm:pt>
    <dgm:pt modelId="{9DDEE341-746A-48F6-B2BE-FBA899F3B810}" type="sibTrans" cxnId="{D2689F73-DD77-465A-A692-EC61AA57970E}">
      <dgm:prSet/>
      <dgm:spPr/>
      <dgm:t>
        <a:bodyPr/>
        <a:lstStyle/>
        <a:p>
          <a:endParaRPr lang="en-US"/>
        </a:p>
      </dgm:t>
    </dgm:pt>
    <dgm:pt modelId="{7BE5641D-830C-4513-B438-5A3137EFB97F}">
      <dgm:prSet/>
      <dgm:spPr/>
      <dgm:t>
        <a:bodyPr/>
        <a:lstStyle/>
        <a:p>
          <a:r>
            <a:rPr lang="en-US"/>
            <a:t>The clinical problem </a:t>
          </a:r>
        </a:p>
      </dgm:t>
    </dgm:pt>
    <dgm:pt modelId="{52C4B9E9-7F15-45D5-B925-9F5796C8B422}" type="parTrans" cxnId="{82498013-9701-4D00-BAB8-CDA189E1033A}">
      <dgm:prSet/>
      <dgm:spPr/>
      <dgm:t>
        <a:bodyPr/>
        <a:lstStyle/>
        <a:p>
          <a:endParaRPr lang="en-US"/>
        </a:p>
      </dgm:t>
    </dgm:pt>
    <dgm:pt modelId="{CA4F23AB-2E2C-4309-B096-CC765F4A9639}" type="sibTrans" cxnId="{82498013-9701-4D00-BAB8-CDA189E1033A}">
      <dgm:prSet/>
      <dgm:spPr/>
      <dgm:t>
        <a:bodyPr/>
        <a:lstStyle/>
        <a:p>
          <a:endParaRPr lang="en-US"/>
        </a:p>
      </dgm:t>
    </dgm:pt>
    <dgm:pt modelId="{E12502B5-A5B6-41AC-8F6A-21EC7A517BB3}">
      <dgm:prSet/>
      <dgm:spPr/>
      <dgm:t>
        <a:bodyPr/>
        <a:lstStyle/>
        <a:p>
          <a:r>
            <a:rPr lang="en-US"/>
            <a:t>Case study </a:t>
          </a:r>
        </a:p>
      </dgm:t>
    </dgm:pt>
    <dgm:pt modelId="{5B6BC567-2A25-468A-8F45-87A5DB4FABC7}" type="parTrans" cxnId="{22B6716D-422A-40B5-B80B-12F6C70E56E5}">
      <dgm:prSet/>
      <dgm:spPr/>
      <dgm:t>
        <a:bodyPr/>
        <a:lstStyle/>
        <a:p>
          <a:endParaRPr lang="en-US"/>
        </a:p>
      </dgm:t>
    </dgm:pt>
    <dgm:pt modelId="{FD2154B0-2025-48EF-92B5-AEF706DA4795}" type="sibTrans" cxnId="{22B6716D-422A-40B5-B80B-12F6C70E56E5}">
      <dgm:prSet/>
      <dgm:spPr/>
      <dgm:t>
        <a:bodyPr/>
        <a:lstStyle/>
        <a:p>
          <a:endParaRPr lang="en-US"/>
        </a:p>
      </dgm:t>
    </dgm:pt>
    <dgm:pt modelId="{7BB60AF4-2B49-B84C-9709-CE607E3A8054}" type="pres">
      <dgm:prSet presAssocID="{8776F3B4-24C7-4F64-93B5-748F57A9144C}" presName="diagram" presStyleCnt="0">
        <dgm:presLayoutVars>
          <dgm:dir/>
          <dgm:resizeHandles val="exact"/>
        </dgm:presLayoutVars>
      </dgm:prSet>
      <dgm:spPr/>
    </dgm:pt>
    <dgm:pt modelId="{C19A999A-D5CF-6A40-ADB0-D2A57E05DE7D}" type="pres">
      <dgm:prSet presAssocID="{68AF5A5F-64DE-4991-B47F-BB19D590C1DB}" presName="node" presStyleLbl="node1" presStyleIdx="0" presStyleCnt="6">
        <dgm:presLayoutVars>
          <dgm:bulletEnabled val="1"/>
        </dgm:presLayoutVars>
      </dgm:prSet>
      <dgm:spPr/>
    </dgm:pt>
    <dgm:pt modelId="{1FA75910-270B-4C42-AF4F-B705DC8D396A}" type="pres">
      <dgm:prSet presAssocID="{8FF3302A-DAD2-4973-A35B-FF62331806D3}" presName="sibTrans" presStyleCnt="0"/>
      <dgm:spPr/>
    </dgm:pt>
    <dgm:pt modelId="{60844E48-8917-8C4B-A406-6AEB439E8D03}" type="pres">
      <dgm:prSet presAssocID="{CE50E576-89BE-401C-A3B4-C2B36F46C52B}" presName="node" presStyleLbl="node1" presStyleIdx="1" presStyleCnt="6">
        <dgm:presLayoutVars>
          <dgm:bulletEnabled val="1"/>
        </dgm:presLayoutVars>
      </dgm:prSet>
      <dgm:spPr/>
    </dgm:pt>
    <dgm:pt modelId="{849DC334-0DFE-9640-8A08-8E5E339BB16E}" type="pres">
      <dgm:prSet presAssocID="{123D3E20-5EF8-4DFE-A7A4-9226A73405F7}" presName="sibTrans" presStyleCnt="0"/>
      <dgm:spPr/>
    </dgm:pt>
    <dgm:pt modelId="{9C60C32E-CC2F-594A-BF99-B9BBB3A091B1}" type="pres">
      <dgm:prSet presAssocID="{E04AE9E3-A8F7-4AD5-99EA-0549AA9CE570}" presName="node" presStyleLbl="node1" presStyleIdx="2" presStyleCnt="6">
        <dgm:presLayoutVars>
          <dgm:bulletEnabled val="1"/>
        </dgm:presLayoutVars>
      </dgm:prSet>
      <dgm:spPr/>
    </dgm:pt>
    <dgm:pt modelId="{F65EDD62-0EBC-7A44-8B16-A90495BB71D8}" type="pres">
      <dgm:prSet presAssocID="{3E9EA3F0-1891-43FA-BA17-845CB96C05DB}" presName="sibTrans" presStyleCnt="0"/>
      <dgm:spPr/>
    </dgm:pt>
    <dgm:pt modelId="{F8EFC4D0-024E-804C-9033-89366CC0A40B}" type="pres">
      <dgm:prSet presAssocID="{9D9FD7B4-73F1-4A89-85D9-F2B3CED15269}" presName="node" presStyleLbl="node1" presStyleIdx="3" presStyleCnt="6">
        <dgm:presLayoutVars>
          <dgm:bulletEnabled val="1"/>
        </dgm:presLayoutVars>
      </dgm:prSet>
      <dgm:spPr/>
    </dgm:pt>
    <dgm:pt modelId="{7EE8422F-10C8-264E-A77D-D00272F4BCE1}" type="pres">
      <dgm:prSet presAssocID="{9DDEE341-746A-48F6-B2BE-FBA899F3B810}" presName="sibTrans" presStyleCnt="0"/>
      <dgm:spPr/>
    </dgm:pt>
    <dgm:pt modelId="{E55A2897-1F0B-FB47-AE85-B36B5D5155FA}" type="pres">
      <dgm:prSet presAssocID="{7BE5641D-830C-4513-B438-5A3137EFB97F}" presName="node" presStyleLbl="node1" presStyleIdx="4" presStyleCnt="6">
        <dgm:presLayoutVars>
          <dgm:bulletEnabled val="1"/>
        </dgm:presLayoutVars>
      </dgm:prSet>
      <dgm:spPr/>
    </dgm:pt>
    <dgm:pt modelId="{B544D3F8-B3FF-B44A-9E7A-61750BF69DB9}" type="pres">
      <dgm:prSet presAssocID="{CA4F23AB-2E2C-4309-B096-CC765F4A9639}" presName="sibTrans" presStyleCnt="0"/>
      <dgm:spPr/>
    </dgm:pt>
    <dgm:pt modelId="{62ECDB2D-02C2-4540-B1DB-2B80413EFC54}" type="pres">
      <dgm:prSet presAssocID="{E12502B5-A5B6-41AC-8F6A-21EC7A517BB3}" presName="node" presStyleLbl="node1" presStyleIdx="5" presStyleCnt="6">
        <dgm:presLayoutVars>
          <dgm:bulletEnabled val="1"/>
        </dgm:presLayoutVars>
      </dgm:prSet>
      <dgm:spPr/>
    </dgm:pt>
  </dgm:ptLst>
  <dgm:cxnLst>
    <dgm:cxn modelId="{82498013-9701-4D00-BAB8-CDA189E1033A}" srcId="{8776F3B4-24C7-4F64-93B5-748F57A9144C}" destId="{7BE5641D-830C-4513-B438-5A3137EFB97F}" srcOrd="4" destOrd="0" parTransId="{52C4B9E9-7F15-45D5-B925-9F5796C8B422}" sibTransId="{CA4F23AB-2E2C-4309-B096-CC765F4A9639}"/>
    <dgm:cxn modelId="{FE4C2E4B-4EE7-F944-9355-5FDF5F7F108E}" type="presOf" srcId="{E04AE9E3-A8F7-4AD5-99EA-0549AA9CE570}" destId="{9C60C32E-CC2F-594A-BF99-B9BBB3A091B1}" srcOrd="0" destOrd="0" presId="urn:microsoft.com/office/officeart/2005/8/layout/default"/>
    <dgm:cxn modelId="{579DE956-C99D-B841-A2F6-DED980F48731}" type="presOf" srcId="{8776F3B4-24C7-4F64-93B5-748F57A9144C}" destId="{7BB60AF4-2B49-B84C-9709-CE607E3A8054}" srcOrd="0" destOrd="0" presId="urn:microsoft.com/office/officeart/2005/8/layout/default"/>
    <dgm:cxn modelId="{22B6716D-422A-40B5-B80B-12F6C70E56E5}" srcId="{8776F3B4-24C7-4F64-93B5-748F57A9144C}" destId="{E12502B5-A5B6-41AC-8F6A-21EC7A517BB3}" srcOrd="5" destOrd="0" parTransId="{5B6BC567-2A25-468A-8F45-87A5DB4FABC7}" sibTransId="{FD2154B0-2025-48EF-92B5-AEF706DA4795}"/>
    <dgm:cxn modelId="{D2689F73-DD77-465A-A692-EC61AA57970E}" srcId="{8776F3B4-24C7-4F64-93B5-748F57A9144C}" destId="{9D9FD7B4-73F1-4A89-85D9-F2B3CED15269}" srcOrd="3" destOrd="0" parTransId="{58A89543-899B-4728-A670-BEB6778450E9}" sibTransId="{9DDEE341-746A-48F6-B2BE-FBA899F3B810}"/>
    <dgm:cxn modelId="{09D91E83-2183-4FCC-B706-BB74EB1D2C47}" srcId="{8776F3B4-24C7-4F64-93B5-748F57A9144C}" destId="{CE50E576-89BE-401C-A3B4-C2B36F46C52B}" srcOrd="1" destOrd="0" parTransId="{E85554FB-AD6E-475B-84F7-2C5A91E8D57D}" sibTransId="{123D3E20-5EF8-4DFE-A7A4-9226A73405F7}"/>
    <dgm:cxn modelId="{F753E289-1685-4661-BA99-5739914B3AEC}" srcId="{8776F3B4-24C7-4F64-93B5-748F57A9144C}" destId="{68AF5A5F-64DE-4991-B47F-BB19D590C1DB}" srcOrd="0" destOrd="0" parTransId="{A70012D4-2B5F-48F4-B87B-912896994F46}" sibTransId="{8FF3302A-DAD2-4973-A35B-FF62331806D3}"/>
    <dgm:cxn modelId="{E2F3A7AC-B7F7-734C-8967-294D1F4EB1E8}" type="presOf" srcId="{E12502B5-A5B6-41AC-8F6A-21EC7A517BB3}" destId="{62ECDB2D-02C2-4540-B1DB-2B80413EFC54}" srcOrd="0" destOrd="0" presId="urn:microsoft.com/office/officeart/2005/8/layout/default"/>
    <dgm:cxn modelId="{8DED33AF-83FB-A743-B731-331A2BF28915}" type="presOf" srcId="{CE50E576-89BE-401C-A3B4-C2B36F46C52B}" destId="{60844E48-8917-8C4B-A406-6AEB439E8D03}" srcOrd="0" destOrd="0" presId="urn:microsoft.com/office/officeart/2005/8/layout/default"/>
    <dgm:cxn modelId="{C92D0ADE-EAD1-8042-8295-2136E1F661CF}" type="presOf" srcId="{7BE5641D-830C-4513-B438-5A3137EFB97F}" destId="{E55A2897-1F0B-FB47-AE85-B36B5D5155FA}" srcOrd="0" destOrd="0" presId="urn:microsoft.com/office/officeart/2005/8/layout/default"/>
    <dgm:cxn modelId="{A47A5AEB-F750-45CC-9B56-3835D8CF3D9A}" srcId="{8776F3B4-24C7-4F64-93B5-748F57A9144C}" destId="{E04AE9E3-A8F7-4AD5-99EA-0549AA9CE570}" srcOrd="2" destOrd="0" parTransId="{4FD8FB4F-2F3C-497D-9699-44556FB4509E}" sibTransId="{3E9EA3F0-1891-43FA-BA17-845CB96C05DB}"/>
    <dgm:cxn modelId="{3D5184F0-458A-D74E-A718-00AC7F1D20AF}" type="presOf" srcId="{68AF5A5F-64DE-4991-B47F-BB19D590C1DB}" destId="{C19A999A-D5CF-6A40-ADB0-D2A57E05DE7D}" srcOrd="0" destOrd="0" presId="urn:microsoft.com/office/officeart/2005/8/layout/default"/>
    <dgm:cxn modelId="{B06CD8FF-A78A-BA48-91A8-A8BEF8A93A7C}" type="presOf" srcId="{9D9FD7B4-73F1-4A89-85D9-F2B3CED15269}" destId="{F8EFC4D0-024E-804C-9033-89366CC0A40B}" srcOrd="0" destOrd="0" presId="urn:microsoft.com/office/officeart/2005/8/layout/default"/>
    <dgm:cxn modelId="{4AC0995A-B3A7-6449-9FAF-8F82D9C49964}" type="presParOf" srcId="{7BB60AF4-2B49-B84C-9709-CE607E3A8054}" destId="{C19A999A-D5CF-6A40-ADB0-D2A57E05DE7D}" srcOrd="0" destOrd="0" presId="urn:microsoft.com/office/officeart/2005/8/layout/default"/>
    <dgm:cxn modelId="{AC6B27C6-0502-1245-BEA1-2914EDE7D7E3}" type="presParOf" srcId="{7BB60AF4-2B49-B84C-9709-CE607E3A8054}" destId="{1FA75910-270B-4C42-AF4F-B705DC8D396A}" srcOrd="1" destOrd="0" presId="urn:microsoft.com/office/officeart/2005/8/layout/default"/>
    <dgm:cxn modelId="{0470C438-B7B5-AC4F-9E6A-1AA41CD58522}" type="presParOf" srcId="{7BB60AF4-2B49-B84C-9709-CE607E3A8054}" destId="{60844E48-8917-8C4B-A406-6AEB439E8D03}" srcOrd="2" destOrd="0" presId="urn:microsoft.com/office/officeart/2005/8/layout/default"/>
    <dgm:cxn modelId="{BBE4624B-8079-9746-BC3B-D284236B88B0}" type="presParOf" srcId="{7BB60AF4-2B49-B84C-9709-CE607E3A8054}" destId="{849DC334-0DFE-9640-8A08-8E5E339BB16E}" srcOrd="3" destOrd="0" presId="urn:microsoft.com/office/officeart/2005/8/layout/default"/>
    <dgm:cxn modelId="{559E4ABE-3120-9143-AB83-C9AAA4580A9B}" type="presParOf" srcId="{7BB60AF4-2B49-B84C-9709-CE607E3A8054}" destId="{9C60C32E-CC2F-594A-BF99-B9BBB3A091B1}" srcOrd="4" destOrd="0" presId="urn:microsoft.com/office/officeart/2005/8/layout/default"/>
    <dgm:cxn modelId="{815AE0B4-E474-CD4F-91C2-BDBD4A5FF810}" type="presParOf" srcId="{7BB60AF4-2B49-B84C-9709-CE607E3A8054}" destId="{F65EDD62-0EBC-7A44-8B16-A90495BB71D8}" srcOrd="5" destOrd="0" presId="urn:microsoft.com/office/officeart/2005/8/layout/default"/>
    <dgm:cxn modelId="{D0D5E7B7-9B8C-A04E-9495-68194FC35F6C}" type="presParOf" srcId="{7BB60AF4-2B49-B84C-9709-CE607E3A8054}" destId="{F8EFC4D0-024E-804C-9033-89366CC0A40B}" srcOrd="6" destOrd="0" presId="urn:microsoft.com/office/officeart/2005/8/layout/default"/>
    <dgm:cxn modelId="{4E5F9782-C216-5546-9733-74675A4ABE58}" type="presParOf" srcId="{7BB60AF4-2B49-B84C-9709-CE607E3A8054}" destId="{7EE8422F-10C8-264E-A77D-D00272F4BCE1}" srcOrd="7" destOrd="0" presId="urn:microsoft.com/office/officeart/2005/8/layout/default"/>
    <dgm:cxn modelId="{63C7BE67-E407-AF47-8D47-B275AD4238F7}" type="presParOf" srcId="{7BB60AF4-2B49-B84C-9709-CE607E3A8054}" destId="{E55A2897-1F0B-FB47-AE85-B36B5D5155FA}" srcOrd="8" destOrd="0" presId="urn:microsoft.com/office/officeart/2005/8/layout/default"/>
    <dgm:cxn modelId="{CABD841E-3FDD-C84D-B4A6-27C7796A829D}" type="presParOf" srcId="{7BB60AF4-2B49-B84C-9709-CE607E3A8054}" destId="{B544D3F8-B3FF-B44A-9E7A-61750BF69DB9}" srcOrd="9" destOrd="0" presId="urn:microsoft.com/office/officeart/2005/8/layout/default"/>
    <dgm:cxn modelId="{3A2C48BE-72B0-BD46-9620-9B4693FF307B}" type="presParOf" srcId="{7BB60AF4-2B49-B84C-9709-CE607E3A8054}" destId="{62ECDB2D-02C2-4540-B1DB-2B80413EFC54}"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A42D5B-73F9-4365-859F-BFEB50AA262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E433F0-CBB5-4AE5-A962-6505DF703BE7}">
      <dgm:prSet/>
      <dgm:spPr/>
      <dgm:t>
        <a:bodyPr/>
        <a:lstStyle/>
        <a:p>
          <a:r>
            <a:rPr lang="en-US"/>
            <a:t>Local EMS services </a:t>
          </a:r>
        </a:p>
      </dgm:t>
    </dgm:pt>
    <dgm:pt modelId="{67A47013-B631-4471-BB91-D54EAF14D02E}" type="parTrans" cxnId="{0021D8B5-3FEC-4955-A3A4-41C707B13055}">
      <dgm:prSet/>
      <dgm:spPr/>
      <dgm:t>
        <a:bodyPr/>
        <a:lstStyle/>
        <a:p>
          <a:endParaRPr lang="en-US"/>
        </a:p>
      </dgm:t>
    </dgm:pt>
    <dgm:pt modelId="{3FBE8E62-C02F-4D90-887E-531AA4670767}" type="sibTrans" cxnId="{0021D8B5-3FEC-4955-A3A4-41C707B13055}">
      <dgm:prSet/>
      <dgm:spPr/>
      <dgm:t>
        <a:bodyPr/>
        <a:lstStyle/>
        <a:p>
          <a:endParaRPr lang="en-US"/>
        </a:p>
      </dgm:t>
    </dgm:pt>
    <dgm:pt modelId="{17F817C7-7BA5-4261-8156-EF50CE3D6CA4}">
      <dgm:prSet/>
      <dgm:spPr/>
      <dgm:t>
        <a:bodyPr/>
        <a:lstStyle/>
        <a:p>
          <a:r>
            <a:rPr lang="en-US"/>
            <a:t>Visiting physician consult </a:t>
          </a:r>
        </a:p>
      </dgm:t>
    </dgm:pt>
    <dgm:pt modelId="{FE97F488-5E8E-4F2A-83DB-69F33CF6D7B6}" type="parTrans" cxnId="{13CC7B68-7BCF-468E-81E7-A01644DDFF85}">
      <dgm:prSet/>
      <dgm:spPr/>
      <dgm:t>
        <a:bodyPr/>
        <a:lstStyle/>
        <a:p>
          <a:endParaRPr lang="en-US"/>
        </a:p>
      </dgm:t>
    </dgm:pt>
    <dgm:pt modelId="{52B2813E-3791-4661-AE86-55CB20A0B554}" type="sibTrans" cxnId="{13CC7B68-7BCF-468E-81E7-A01644DDFF85}">
      <dgm:prSet/>
      <dgm:spPr/>
      <dgm:t>
        <a:bodyPr/>
        <a:lstStyle/>
        <a:p>
          <a:endParaRPr lang="en-US"/>
        </a:p>
      </dgm:t>
    </dgm:pt>
    <dgm:pt modelId="{F408E1C6-337C-4DD2-94B5-E9DDD75CDA7C}">
      <dgm:prSet/>
      <dgm:spPr/>
      <dgm:t>
        <a:bodyPr/>
        <a:lstStyle/>
        <a:p>
          <a:r>
            <a:rPr lang="en-US"/>
            <a:t>Orthopedics  2</a:t>
          </a:r>
          <a:r>
            <a:rPr lang="en-US" baseline="30000"/>
            <a:t>nd</a:t>
          </a:r>
          <a:r>
            <a:rPr lang="en-US"/>
            <a:t> Tuesday of every month </a:t>
          </a:r>
        </a:p>
      </dgm:t>
    </dgm:pt>
    <dgm:pt modelId="{E686C69B-772B-49A2-A2C6-AB3D74769303}" type="parTrans" cxnId="{DCC09F3D-0E85-4658-86B7-8F7E37687638}">
      <dgm:prSet/>
      <dgm:spPr/>
      <dgm:t>
        <a:bodyPr/>
        <a:lstStyle/>
        <a:p>
          <a:endParaRPr lang="en-US"/>
        </a:p>
      </dgm:t>
    </dgm:pt>
    <dgm:pt modelId="{489C999F-13F9-4C42-927D-CD9BA8E1FB7C}" type="sibTrans" cxnId="{DCC09F3D-0E85-4658-86B7-8F7E37687638}">
      <dgm:prSet/>
      <dgm:spPr/>
      <dgm:t>
        <a:bodyPr/>
        <a:lstStyle/>
        <a:p>
          <a:endParaRPr lang="en-US"/>
        </a:p>
      </dgm:t>
    </dgm:pt>
    <dgm:pt modelId="{86745EB0-5297-4809-A57E-F5685C8FCBA7}">
      <dgm:prSet/>
      <dgm:spPr/>
      <dgm:t>
        <a:bodyPr/>
        <a:lstStyle/>
        <a:p>
          <a:r>
            <a:rPr lang="en-US"/>
            <a:t>Wrist Splint </a:t>
          </a:r>
        </a:p>
      </dgm:t>
    </dgm:pt>
    <dgm:pt modelId="{CEF21169-6D8F-4C92-86B9-9F861EE9630A}" type="parTrans" cxnId="{663E733D-6D34-4B89-9821-0BB9DFBA3AB0}">
      <dgm:prSet/>
      <dgm:spPr/>
      <dgm:t>
        <a:bodyPr/>
        <a:lstStyle/>
        <a:p>
          <a:endParaRPr lang="en-US"/>
        </a:p>
      </dgm:t>
    </dgm:pt>
    <dgm:pt modelId="{207FC97F-7579-4DEB-87D1-E29D5A79B11B}" type="sibTrans" cxnId="{663E733D-6D34-4B89-9821-0BB9DFBA3AB0}">
      <dgm:prSet/>
      <dgm:spPr/>
      <dgm:t>
        <a:bodyPr/>
        <a:lstStyle/>
        <a:p>
          <a:endParaRPr lang="en-US"/>
        </a:p>
      </dgm:t>
    </dgm:pt>
    <dgm:pt modelId="{48EC3DC9-56A0-47B2-957F-910C883CB1F6}">
      <dgm:prSet/>
      <dgm:spPr/>
      <dgm:t>
        <a:bodyPr/>
        <a:lstStyle/>
        <a:p>
          <a:r>
            <a:rPr lang="en-US" dirty="0"/>
            <a:t>Pre-op preparations per ortho MD</a:t>
          </a:r>
        </a:p>
      </dgm:t>
    </dgm:pt>
    <dgm:pt modelId="{CEAD28EF-B880-429E-A847-8C16F1032651}" type="parTrans" cxnId="{819EFFCB-8910-428A-A8B3-3FD6B52405DE}">
      <dgm:prSet/>
      <dgm:spPr/>
      <dgm:t>
        <a:bodyPr/>
        <a:lstStyle/>
        <a:p>
          <a:endParaRPr lang="en-US"/>
        </a:p>
      </dgm:t>
    </dgm:pt>
    <dgm:pt modelId="{E4E31095-06D7-4D8D-815E-B6AE8011DC6E}" type="sibTrans" cxnId="{819EFFCB-8910-428A-A8B3-3FD6B52405DE}">
      <dgm:prSet/>
      <dgm:spPr/>
      <dgm:t>
        <a:bodyPr/>
        <a:lstStyle/>
        <a:p>
          <a:endParaRPr lang="en-US"/>
        </a:p>
      </dgm:t>
    </dgm:pt>
    <dgm:pt modelId="{4BF1220C-E325-4E46-BBC2-4FDDF3DE6046}">
      <dgm:prSet/>
      <dgm:spPr/>
      <dgm:t>
        <a:bodyPr/>
        <a:lstStyle/>
        <a:p>
          <a:r>
            <a:rPr lang="en-US"/>
            <a:t>X-rays</a:t>
          </a:r>
        </a:p>
      </dgm:t>
    </dgm:pt>
    <dgm:pt modelId="{0FBA9C28-8D72-46A6-ACBB-B29341B8F2A6}" type="parTrans" cxnId="{0C325CC4-E3C6-4C06-89CB-CC66D8917333}">
      <dgm:prSet/>
      <dgm:spPr/>
      <dgm:t>
        <a:bodyPr/>
        <a:lstStyle/>
        <a:p>
          <a:endParaRPr lang="en-US"/>
        </a:p>
      </dgm:t>
    </dgm:pt>
    <dgm:pt modelId="{FF6996C5-BC88-46CD-8C8B-F9AFD8A56C50}" type="sibTrans" cxnId="{0C325CC4-E3C6-4C06-89CB-CC66D8917333}">
      <dgm:prSet/>
      <dgm:spPr/>
      <dgm:t>
        <a:bodyPr/>
        <a:lstStyle/>
        <a:p>
          <a:endParaRPr lang="en-US"/>
        </a:p>
      </dgm:t>
    </dgm:pt>
    <dgm:pt modelId="{80EA1DDF-8737-41CE-83E8-806FB45A4E81}">
      <dgm:prSet/>
      <dgm:spPr/>
      <dgm:t>
        <a:bodyPr/>
        <a:lstStyle/>
        <a:p>
          <a:r>
            <a:rPr lang="en-US"/>
            <a:t>Blood work</a:t>
          </a:r>
        </a:p>
      </dgm:t>
    </dgm:pt>
    <dgm:pt modelId="{CF993B61-4172-4189-9A3D-39DDC7138334}" type="parTrans" cxnId="{D84E1E33-D1DF-47FD-8A60-198A63373D26}">
      <dgm:prSet/>
      <dgm:spPr/>
      <dgm:t>
        <a:bodyPr/>
        <a:lstStyle/>
        <a:p>
          <a:endParaRPr lang="en-US"/>
        </a:p>
      </dgm:t>
    </dgm:pt>
    <dgm:pt modelId="{0D88B6A0-CBEA-439F-92E2-7D9B770391C5}" type="sibTrans" cxnId="{D84E1E33-D1DF-47FD-8A60-198A63373D26}">
      <dgm:prSet/>
      <dgm:spPr/>
      <dgm:t>
        <a:bodyPr/>
        <a:lstStyle/>
        <a:p>
          <a:endParaRPr lang="en-US"/>
        </a:p>
      </dgm:t>
    </dgm:pt>
    <dgm:pt modelId="{5A9DAFDE-5FC8-4614-9A77-46E6E7CDD287}">
      <dgm:prSet/>
      <dgm:spPr/>
      <dgm:t>
        <a:bodyPr/>
        <a:lstStyle/>
        <a:p>
          <a:r>
            <a:rPr lang="en-US"/>
            <a:t>EKG</a:t>
          </a:r>
        </a:p>
      </dgm:t>
    </dgm:pt>
    <dgm:pt modelId="{9FCCB12D-8864-49D4-9810-9DB78408B246}" type="parTrans" cxnId="{85BC258D-7928-4AE9-8BA9-E17F1D63544D}">
      <dgm:prSet/>
      <dgm:spPr/>
      <dgm:t>
        <a:bodyPr/>
        <a:lstStyle/>
        <a:p>
          <a:endParaRPr lang="en-US"/>
        </a:p>
      </dgm:t>
    </dgm:pt>
    <dgm:pt modelId="{B8BFE371-0EDF-44EF-84C2-C922648C0F4C}" type="sibTrans" cxnId="{85BC258D-7928-4AE9-8BA9-E17F1D63544D}">
      <dgm:prSet/>
      <dgm:spPr/>
      <dgm:t>
        <a:bodyPr/>
        <a:lstStyle/>
        <a:p>
          <a:endParaRPr lang="en-US"/>
        </a:p>
      </dgm:t>
    </dgm:pt>
    <dgm:pt modelId="{3684CF66-C2A4-468F-8E11-278FB4499A6B}">
      <dgm:prSet/>
      <dgm:spPr/>
      <dgm:t>
        <a:bodyPr/>
        <a:lstStyle/>
        <a:p>
          <a:r>
            <a:rPr lang="en-US"/>
            <a:t>Refer &amp; transfer </a:t>
          </a:r>
        </a:p>
      </dgm:t>
    </dgm:pt>
    <dgm:pt modelId="{50F651F5-1FAF-4294-B55C-3EE7E0B84D92}" type="parTrans" cxnId="{0622179A-D910-4265-AB3F-6F0C27CF9C0C}">
      <dgm:prSet/>
      <dgm:spPr/>
      <dgm:t>
        <a:bodyPr/>
        <a:lstStyle/>
        <a:p>
          <a:endParaRPr lang="en-US"/>
        </a:p>
      </dgm:t>
    </dgm:pt>
    <dgm:pt modelId="{98D7A46F-DDEF-4DB3-A6D8-71204B6D30D9}" type="sibTrans" cxnId="{0622179A-D910-4265-AB3F-6F0C27CF9C0C}">
      <dgm:prSet/>
      <dgm:spPr/>
      <dgm:t>
        <a:bodyPr/>
        <a:lstStyle/>
        <a:p>
          <a:endParaRPr lang="en-US"/>
        </a:p>
      </dgm:t>
    </dgm:pt>
    <dgm:pt modelId="{B486E959-C1BA-4152-8C19-D25AC7AF2659}" type="pres">
      <dgm:prSet presAssocID="{7FA42D5B-73F9-4365-859F-BFEB50AA2627}" presName="root" presStyleCnt="0">
        <dgm:presLayoutVars>
          <dgm:dir/>
          <dgm:resizeHandles val="exact"/>
        </dgm:presLayoutVars>
      </dgm:prSet>
      <dgm:spPr/>
    </dgm:pt>
    <dgm:pt modelId="{1FA829F1-3387-4093-89B7-74F72F0C0E4B}" type="pres">
      <dgm:prSet presAssocID="{00E433F0-CBB5-4AE5-A962-6505DF703BE7}" presName="compNode" presStyleCnt="0"/>
      <dgm:spPr/>
    </dgm:pt>
    <dgm:pt modelId="{32AEA03A-06D4-4048-94EE-84AEB83B7832}" type="pres">
      <dgm:prSet presAssocID="{00E433F0-CBB5-4AE5-A962-6505DF703BE7}" presName="bgRect" presStyleLbl="bgShp" presStyleIdx="0" presStyleCnt="5"/>
      <dgm:spPr/>
    </dgm:pt>
    <dgm:pt modelId="{6F0E5EBC-F29D-44B0-B28E-B5978B237369}" type="pres">
      <dgm:prSet presAssocID="{00E433F0-CBB5-4AE5-A962-6505DF703BE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al"/>
        </a:ext>
      </dgm:extLst>
    </dgm:pt>
    <dgm:pt modelId="{38BADD30-CB7D-408A-9E4A-068D82AE65DD}" type="pres">
      <dgm:prSet presAssocID="{00E433F0-CBB5-4AE5-A962-6505DF703BE7}" presName="spaceRect" presStyleCnt="0"/>
      <dgm:spPr/>
    </dgm:pt>
    <dgm:pt modelId="{81A6AD2C-B096-4016-A7E8-FFDE7BF9F6EC}" type="pres">
      <dgm:prSet presAssocID="{00E433F0-CBB5-4AE5-A962-6505DF703BE7}" presName="parTx" presStyleLbl="revTx" presStyleIdx="0" presStyleCnt="7">
        <dgm:presLayoutVars>
          <dgm:chMax val="0"/>
          <dgm:chPref val="0"/>
        </dgm:presLayoutVars>
      </dgm:prSet>
      <dgm:spPr/>
    </dgm:pt>
    <dgm:pt modelId="{C1CAB305-23C7-49B0-97C9-65FCE1E49054}" type="pres">
      <dgm:prSet presAssocID="{3FBE8E62-C02F-4D90-887E-531AA4670767}" presName="sibTrans" presStyleCnt="0"/>
      <dgm:spPr/>
    </dgm:pt>
    <dgm:pt modelId="{615AF7A5-470A-4059-B613-9F278E9B2A4A}" type="pres">
      <dgm:prSet presAssocID="{17F817C7-7BA5-4261-8156-EF50CE3D6CA4}" presName="compNode" presStyleCnt="0"/>
      <dgm:spPr/>
    </dgm:pt>
    <dgm:pt modelId="{F6AAB666-F37B-4BAA-8BA8-CE077D9097F8}" type="pres">
      <dgm:prSet presAssocID="{17F817C7-7BA5-4261-8156-EF50CE3D6CA4}" presName="bgRect" presStyleLbl="bgShp" presStyleIdx="1" presStyleCnt="5"/>
      <dgm:spPr/>
    </dgm:pt>
    <dgm:pt modelId="{D1CF9B65-8941-4F13-8DDC-31A7A4CC0A09}" type="pres">
      <dgm:prSet presAssocID="{17F817C7-7BA5-4261-8156-EF50CE3D6CA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3E309D07-1094-4BCA-AFD1-EB22D1EB00FD}" type="pres">
      <dgm:prSet presAssocID="{17F817C7-7BA5-4261-8156-EF50CE3D6CA4}" presName="spaceRect" presStyleCnt="0"/>
      <dgm:spPr/>
    </dgm:pt>
    <dgm:pt modelId="{81314828-5CAD-4492-8C8D-828EC4C16940}" type="pres">
      <dgm:prSet presAssocID="{17F817C7-7BA5-4261-8156-EF50CE3D6CA4}" presName="parTx" presStyleLbl="revTx" presStyleIdx="1" presStyleCnt="7">
        <dgm:presLayoutVars>
          <dgm:chMax val="0"/>
          <dgm:chPref val="0"/>
        </dgm:presLayoutVars>
      </dgm:prSet>
      <dgm:spPr/>
    </dgm:pt>
    <dgm:pt modelId="{FF26EFB7-149F-4E36-BFE7-26F3A38AFDFC}" type="pres">
      <dgm:prSet presAssocID="{17F817C7-7BA5-4261-8156-EF50CE3D6CA4}" presName="desTx" presStyleLbl="revTx" presStyleIdx="2" presStyleCnt="7">
        <dgm:presLayoutVars/>
      </dgm:prSet>
      <dgm:spPr/>
    </dgm:pt>
    <dgm:pt modelId="{C86CA5C7-D51C-4F19-B773-0103F483275D}" type="pres">
      <dgm:prSet presAssocID="{52B2813E-3791-4661-AE86-55CB20A0B554}" presName="sibTrans" presStyleCnt="0"/>
      <dgm:spPr/>
    </dgm:pt>
    <dgm:pt modelId="{E0254BE8-6165-43A3-A596-5536487B0B8B}" type="pres">
      <dgm:prSet presAssocID="{86745EB0-5297-4809-A57E-F5685C8FCBA7}" presName="compNode" presStyleCnt="0"/>
      <dgm:spPr/>
    </dgm:pt>
    <dgm:pt modelId="{75F97020-C45C-49B2-B072-F26B8F9517B3}" type="pres">
      <dgm:prSet presAssocID="{86745EB0-5297-4809-A57E-F5685C8FCBA7}" presName="bgRect" presStyleLbl="bgShp" presStyleIdx="2" presStyleCnt="5"/>
      <dgm:spPr/>
    </dgm:pt>
    <dgm:pt modelId="{45EB8706-B5CE-4F58-8CB6-E726B2C4E027}" type="pres">
      <dgm:prSet presAssocID="{86745EB0-5297-4809-A57E-F5685C8FCBA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irt"/>
        </a:ext>
      </dgm:extLst>
    </dgm:pt>
    <dgm:pt modelId="{F35DEC01-CA1E-4400-B773-33DDEB08D2BA}" type="pres">
      <dgm:prSet presAssocID="{86745EB0-5297-4809-A57E-F5685C8FCBA7}" presName="spaceRect" presStyleCnt="0"/>
      <dgm:spPr/>
    </dgm:pt>
    <dgm:pt modelId="{077CC139-A4A3-4152-9B01-5F7FB6E43E61}" type="pres">
      <dgm:prSet presAssocID="{86745EB0-5297-4809-A57E-F5685C8FCBA7}" presName="parTx" presStyleLbl="revTx" presStyleIdx="3" presStyleCnt="7">
        <dgm:presLayoutVars>
          <dgm:chMax val="0"/>
          <dgm:chPref val="0"/>
        </dgm:presLayoutVars>
      </dgm:prSet>
      <dgm:spPr/>
    </dgm:pt>
    <dgm:pt modelId="{09ACEA10-2265-41CE-A682-410CF6E608C1}" type="pres">
      <dgm:prSet presAssocID="{207FC97F-7579-4DEB-87D1-E29D5A79B11B}" presName="sibTrans" presStyleCnt="0"/>
      <dgm:spPr/>
    </dgm:pt>
    <dgm:pt modelId="{F9506993-E146-4A26-AA7A-5EAB665B8457}" type="pres">
      <dgm:prSet presAssocID="{48EC3DC9-56A0-47B2-957F-910C883CB1F6}" presName="compNode" presStyleCnt="0"/>
      <dgm:spPr/>
    </dgm:pt>
    <dgm:pt modelId="{A1FD89FD-5872-4D7D-9250-DAA10D718ACC}" type="pres">
      <dgm:prSet presAssocID="{48EC3DC9-56A0-47B2-957F-910C883CB1F6}" presName="bgRect" presStyleLbl="bgShp" presStyleIdx="3" presStyleCnt="5"/>
      <dgm:spPr/>
    </dgm:pt>
    <dgm:pt modelId="{2BFD16B3-6929-41B6-8D52-153855233910}" type="pres">
      <dgm:prSet presAssocID="{48EC3DC9-56A0-47B2-957F-910C883CB1F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edle"/>
        </a:ext>
      </dgm:extLst>
    </dgm:pt>
    <dgm:pt modelId="{EDCDE32E-ED5B-465B-946D-FE603DC2A8DE}" type="pres">
      <dgm:prSet presAssocID="{48EC3DC9-56A0-47B2-957F-910C883CB1F6}" presName="spaceRect" presStyleCnt="0"/>
      <dgm:spPr/>
    </dgm:pt>
    <dgm:pt modelId="{6DD6B3E6-D361-4E41-A446-F4F81A8B92D1}" type="pres">
      <dgm:prSet presAssocID="{48EC3DC9-56A0-47B2-957F-910C883CB1F6}" presName="parTx" presStyleLbl="revTx" presStyleIdx="4" presStyleCnt="7">
        <dgm:presLayoutVars>
          <dgm:chMax val="0"/>
          <dgm:chPref val="0"/>
        </dgm:presLayoutVars>
      </dgm:prSet>
      <dgm:spPr/>
    </dgm:pt>
    <dgm:pt modelId="{2E836825-D7C1-426F-9748-E995B1F948C0}" type="pres">
      <dgm:prSet presAssocID="{48EC3DC9-56A0-47B2-957F-910C883CB1F6}" presName="desTx" presStyleLbl="revTx" presStyleIdx="5" presStyleCnt="7">
        <dgm:presLayoutVars/>
      </dgm:prSet>
      <dgm:spPr/>
    </dgm:pt>
    <dgm:pt modelId="{C00B41F4-6293-4915-BBA5-B6A3103EF08D}" type="pres">
      <dgm:prSet presAssocID="{E4E31095-06D7-4D8D-815E-B6AE8011DC6E}" presName="sibTrans" presStyleCnt="0"/>
      <dgm:spPr/>
    </dgm:pt>
    <dgm:pt modelId="{A329C0FA-A124-46A9-B4B5-A2203E19B068}" type="pres">
      <dgm:prSet presAssocID="{3684CF66-C2A4-468F-8E11-278FB4499A6B}" presName="compNode" presStyleCnt="0"/>
      <dgm:spPr/>
    </dgm:pt>
    <dgm:pt modelId="{2511D83C-41AD-4204-854B-4A3538E9F07D}" type="pres">
      <dgm:prSet presAssocID="{3684CF66-C2A4-468F-8E11-278FB4499A6B}" presName="bgRect" presStyleLbl="bgShp" presStyleIdx="4" presStyleCnt="5"/>
      <dgm:spPr/>
    </dgm:pt>
    <dgm:pt modelId="{122D229A-8DF3-4303-8A0B-6DD07109C70B}" type="pres">
      <dgm:prSet presAssocID="{3684CF66-C2A4-468F-8E11-278FB4499A6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ansfer"/>
        </a:ext>
      </dgm:extLst>
    </dgm:pt>
    <dgm:pt modelId="{219C4BEE-A6E6-4FFF-BADA-1F22D5DE731C}" type="pres">
      <dgm:prSet presAssocID="{3684CF66-C2A4-468F-8E11-278FB4499A6B}" presName="spaceRect" presStyleCnt="0"/>
      <dgm:spPr/>
    </dgm:pt>
    <dgm:pt modelId="{B6E04181-AE8B-483F-AC7E-0282C0C03620}" type="pres">
      <dgm:prSet presAssocID="{3684CF66-C2A4-468F-8E11-278FB4499A6B}" presName="parTx" presStyleLbl="revTx" presStyleIdx="6" presStyleCnt="7">
        <dgm:presLayoutVars>
          <dgm:chMax val="0"/>
          <dgm:chPref val="0"/>
        </dgm:presLayoutVars>
      </dgm:prSet>
      <dgm:spPr/>
    </dgm:pt>
  </dgm:ptLst>
  <dgm:cxnLst>
    <dgm:cxn modelId="{D84E1E33-D1DF-47FD-8A60-198A63373D26}" srcId="{48EC3DC9-56A0-47B2-957F-910C883CB1F6}" destId="{80EA1DDF-8737-41CE-83E8-806FB45A4E81}" srcOrd="1" destOrd="0" parTransId="{CF993B61-4172-4189-9A3D-39DDC7138334}" sibTransId="{0D88B6A0-CBEA-439F-92E2-7D9B770391C5}"/>
    <dgm:cxn modelId="{A6A1163C-5673-4A1D-B890-52B270413987}" type="presOf" srcId="{80EA1DDF-8737-41CE-83E8-806FB45A4E81}" destId="{2E836825-D7C1-426F-9748-E995B1F948C0}" srcOrd="0" destOrd="1" presId="urn:microsoft.com/office/officeart/2018/2/layout/IconVerticalSolidList"/>
    <dgm:cxn modelId="{663E733D-6D34-4B89-9821-0BB9DFBA3AB0}" srcId="{7FA42D5B-73F9-4365-859F-BFEB50AA2627}" destId="{86745EB0-5297-4809-A57E-F5685C8FCBA7}" srcOrd="2" destOrd="0" parTransId="{CEF21169-6D8F-4C92-86B9-9F861EE9630A}" sibTransId="{207FC97F-7579-4DEB-87D1-E29D5A79B11B}"/>
    <dgm:cxn modelId="{DCC09F3D-0E85-4658-86B7-8F7E37687638}" srcId="{17F817C7-7BA5-4261-8156-EF50CE3D6CA4}" destId="{F408E1C6-337C-4DD2-94B5-E9DDD75CDA7C}" srcOrd="0" destOrd="0" parTransId="{E686C69B-772B-49A2-A2C6-AB3D74769303}" sibTransId="{489C999F-13F9-4C42-927D-CD9BA8E1FB7C}"/>
    <dgm:cxn modelId="{95AF034B-109C-41CE-9D3B-92B62FB271B5}" type="presOf" srcId="{5A9DAFDE-5FC8-4614-9A77-46E6E7CDD287}" destId="{2E836825-D7C1-426F-9748-E995B1F948C0}" srcOrd="0" destOrd="2" presId="urn:microsoft.com/office/officeart/2018/2/layout/IconVerticalSolidList"/>
    <dgm:cxn modelId="{5464B150-B0AC-4A5A-BAD5-DE98AB4DECB5}" type="presOf" srcId="{48EC3DC9-56A0-47B2-957F-910C883CB1F6}" destId="{6DD6B3E6-D361-4E41-A446-F4F81A8B92D1}" srcOrd="0" destOrd="0" presId="urn:microsoft.com/office/officeart/2018/2/layout/IconVerticalSolidList"/>
    <dgm:cxn modelId="{13CC7B68-7BCF-468E-81E7-A01644DDFF85}" srcId="{7FA42D5B-73F9-4365-859F-BFEB50AA2627}" destId="{17F817C7-7BA5-4261-8156-EF50CE3D6CA4}" srcOrd="1" destOrd="0" parTransId="{FE97F488-5E8E-4F2A-83DB-69F33CF6D7B6}" sibTransId="{52B2813E-3791-4661-AE86-55CB20A0B554}"/>
    <dgm:cxn modelId="{3482D574-CA95-492C-9437-9F163A59E8F9}" type="presOf" srcId="{3684CF66-C2A4-468F-8E11-278FB4499A6B}" destId="{B6E04181-AE8B-483F-AC7E-0282C0C03620}" srcOrd="0" destOrd="0" presId="urn:microsoft.com/office/officeart/2018/2/layout/IconVerticalSolidList"/>
    <dgm:cxn modelId="{C9C4F87A-67F8-46CB-980B-5BB3128F94CD}" type="presOf" srcId="{4BF1220C-E325-4E46-BBC2-4FDDF3DE6046}" destId="{2E836825-D7C1-426F-9748-E995B1F948C0}" srcOrd="0" destOrd="0" presId="urn:microsoft.com/office/officeart/2018/2/layout/IconVerticalSolidList"/>
    <dgm:cxn modelId="{85BC258D-7928-4AE9-8BA9-E17F1D63544D}" srcId="{48EC3DC9-56A0-47B2-957F-910C883CB1F6}" destId="{5A9DAFDE-5FC8-4614-9A77-46E6E7CDD287}" srcOrd="2" destOrd="0" parTransId="{9FCCB12D-8864-49D4-9810-9DB78408B246}" sibTransId="{B8BFE371-0EDF-44EF-84C2-C922648C0F4C}"/>
    <dgm:cxn modelId="{0622179A-D910-4265-AB3F-6F0C27CF9C0C}" srcId="{7FA42D5B-73F9-4365-859F-BFEB50AA2627}" destId="{3684CF66-C2A4-468F-8E11-278FB4499A6B}" srcOrd="4" destOrd="0" parTransId="{50F651F5-1FAF-4294-B55C-3EE7E0B84D92}" sibTransId="{98D7A46F-DDEF-4DB3-A6D8-71204B6D30D9}"/>
    <dgm:cxn modelId="{0AD492A9-3110-440C-A2E8-008F7D290630}" type="presOf" srcId="{00E433F0-CBB5-4AE5-A962-6505DF703BE7}" destId="{81A6AD2C-B096-4016-A7E8-FFDE7BF9F6EC}" srcOrd="0" destOrd="0" presId="urn:microsoft.com/office/officeart/2018/2/layout/IconVerticalSolidList"/>
    <dgm:cxn modelId="{4247DAB2-4A16-4238-8AB3-80BA4A4B6A45}" type="presOf" srcId="{86745EB0-5297-4809-A57E-F5685C8FCBA7}" destId="{077CC139-A4A3-4152-9B01-5F7FB6E43E61}" srcOrd="0" destOrd="0" presId="urn:microsoft.com/office/officeart/2018/2/layout/IconVerticalSolidList"/>
    <dgm:cxn modelId="{0021D8B5-3FEC-4955-A3A4-41C707B13055}" srcId="{7FA42D5B-73F9-4365-859F-BFEB50AA2627}" destId="{00E433F0-CBB5-4AE5-A962-6505DF703BE7}" srcOrd="0" destOrd="0" parTransId="{67A47013-B631-4471-BB91-D54EAF14D02E}" sibTransId="{3FBE8E62-C02F-4D90-887E-531AA4670767}"/>
    <dgm:cxn modelId="{0C325CC4-E3C6-4C06-89CB-CC66D8917333}" srcId="{48EC3DC9-56A0-47B2-957F-910C883CB1F6}" destId="{4BF1220C-E325-4E46-BBC2-4FDDF3DE6046}" srcOrd="0" destOrd="0" parTransId="{0FBA9C28-8D72-46A6-ACBB-B29341B8F2A6}" sibTransId="{FF6996C5-BC88-46CD-8C8B-F9AFD8A56C50}"/>
    <dgm:cxn modelId="{819EFFCB-8910-428A-A8B3-3FD6B52405DE}" srcId="{7FA42D5B-73F9-4365-859F-BFEB50AA2627}" destId="{48EC3DC9-56A0-47B2-957F-910C883CB1F6}" srcOrd="3" destOrd="0" parTransId="{CEAD28EF-B880-429E-A847-8C16F1032651}" sibTransId="{E4E31095-06D7-4D8D-815E-B6AE8011DC6E}"/>
    <dgm:cxn modelId="{563A72D7-E073-4B52-A829-FE1D7B880FDD}" type="presOf" srcId="{F408E1C6-337C-4DD2-94B5-E9DDD75CDA7C}" destId="{FF26EFB7-149F-4E36-BFE7-26F3A38AFDFC}" srcOrd="0" destOrd="0" presId="urn:microsoft.com/office/officeart/2018/2/layout/IconVerticalSolidList"/>
    <dgm:cxn modelId="{FCF683F1-327C-4DEF-91F8-61E002739C9D}" type="presOf" srcId="{7FA42D5B-73F9-4365-859F-BFEB50AA2627}" destId="{B486E959-C1BA-4152-8C19-D25AC7AF2659}" srcOrd="0" destOrd="0" presId="urn:microsoft.com/office/officeart/2018/2/layout/IconVerticalSolidList"/>
    <dgm:cxn modelId="{06A796FD-94ED-48A4-9C35-8BA9E1B237F1}" type="presOf" srcId="{17F817C7-7BA5-4261-8156-EF50CE3D6CA4}" destId="{81314828-5CAD-4492-8C8D-828EC4C16940}" srcOrd="0" destOrd="0" presId="urn:microsoft.com/office/officeart/2018/2/layout/IconVerticalSolidList"/>
    <dgm:cxn modelId="{0036FAEC-5C44-4ACF-9033-CFD3033AB81F}" type="presParOf" srcId="{B486E959-C1BA-4152-8C19-D25AC7AF2659}" destId="{1FA829F1-3387-4093-89B7-74F72F0C0E4B}" srcOrd="0" destOrd="0" presId="urn:microsoft.com/office/officeart/2018/2/layout/IconVerticalSolidList"/>
    <dgm:cxn modelId="{D0213EF7-6DD5-4EAE-850D-458B94DE65F2}" type="presParOf" srcId="{1FA829F1-3387-4093-89B7-74F72F0C0E4B}" destId="{32AEA03A-06D4-4048-94EE-84AEB83B7832}" srcOrd="0" destOrd="0" presId="urn:microsoft.com/office/officeart/2018/2/layout/IconVerticalSolidList"/>
    <dgm:cxn modelId="{C776DEEE-1AC3-4197-81BB-D707049BAD8B}" type="presParOf" srcId="{1FA829F1-3387-4093-89B7-74F72F0C0E4B}" destId="{6F0E5EBC-F29D-44B0-B28E-B5978B237369}" srcOrd="1" destOrd="0" presId="urn:microsoft.com/office/officeart/2018/2/layout/IconVerticalSolidList"/>
    <dgm:cxn modelId="{A6A84611-FC5B-48D7-8706-1B512F401698}" type="presParOf" srcId="{1FA829F1-3387-4093-89B7-74F72F0C0E4B}" destId="{38BADD30-CB7D-408A-9E4A-068D82AE65DD}" srcOrd="2" destOrd="0" presId="urn:microsoft.com/office/officeart/2018/2/layout/IconVerticalSolidList"/>
    <dgm:cxn modelId="{693FDD89-911C-4BC6-AA4E-36D0E26CC75D}" type="presParOf" srcId="{1FA829F1-3387-4093-89B7-74F72F0C0E4B}" destId="{81A6AD2C-B096-4016-A7E8-FFDE7BF9F6EC}" srcOrd="3" destOrd="0" presId="urn:microsoft.com/office/officeart/2018/2/layout/IconVerticalSolidList"/>
    <dgm:cxn modelId="{CC0E227B-70D7-4122-91F8-B10366183424}" type="presParOf" srcId="{B486E959-C1BA-4152-8C19-D25AC7AF2659}" destId="{C1CAB305-23C7-49B0-97C9-65FCE1E49054}" srcOrd="1" destOrd="0" presId="urn:microsoft.com/office/officeart/2018/2/layout/IconVerticalSolidList"/>
    <dgm:cxn modelId="{B81EC0FA-F8C1-4BF0-A72F-80E345680EBF}" type="presParOf" srcId="{B486E959-C1BA-4152-8C19-D25AC7AF2659}" destId="{615AF7A5-470A-4059-B613-9F278E9B2A4A}" srcOrd="2" destOrd="0" presId="urn:microsoft.com/office/officeart/2018/2/layout/IconVerticalSolidList"/>
    <dgm:cxn modelId="{3EDC3276-AB96-416C-BB52-08BCBE422E4D}" type="presParOf" srcId="{615AF7A5-470A-4059-B613-9F278E9B2A4A}" destId="{F6AAB666-F37B-4BAA-8BA8-CE077D9097F8}" srcOrd="0" destOrd="0" presId="urn:microsoft.com/office/officeart/2018/2/layout/IconVerticalSolidList"/>
    <dgm:cxn modelId="{969BC3B2-3B85-4B8B-9E81-25AD355AFB62}" type="presParOf" srcId="{615AF7A5-470A-4059-B613-9F278E9B2A4A}" destId="{D1CF9B65-8941-4F13-8DDC-31A7A4CC0A09}" srcOrd="1" destOrd="0" presId="urn:microsoft.com/office/officeart/2018/2/layout/IconVerticalSolidList"/>
    <dgm:cxn modelId="{6E6493B7-40A6-4D03-8171-2D2FA405DA91}" type="presParOf" srcId="{615AF7A5-470A-4059-B613-9F278E9B2A4A}" destId="{3E309D07-1094-4BCA-AFD1-EB22D1EB00FD}" srcOrd="2" destOrd="0" presId="urn:microsoft.com/office/officeart/2018/2/layout/IconVerticalSolidList"/>
    <dgm:cxn modelId="{706BF4AC-76B4-46AA-A99E-D3435E3C2C86}" type="presParOf" srcId="{615AF7A5-470A-4059-B613-9F278E9B2A4A}" destId="{81314828-5CAD-4492-8C8D-828EC4C16940}" srcOrd="3" destOrd="0" presId="urn:microsoft.com/office/officeart/2018/2/layout/IconVerticalSolidList"/>
    <dgm:cxn modelId="{C082380C-C8C7-4F0B-BD1A-454F4CC21AF9}" type="presParOf" srcId="{615AF7A5-470A-4059-B613-9F278E9B2A4A}" destId="{FF26EFB7-149F-4E36-BFE7-26F3A38AFDFC}" srcOrd="4" destOrd="0" presId="urn:microsoft.com/office/officeart/2018/2/layout/IconVerticalSolidList"/>
    <dgm:cxn modelId="{FBFEB755-B87B-46F1-883B-DE66645ABCBA}" type="presParOf" srcId="{B486E959-C1BA-4152-8C19-D25AC7AF2659}" destId="{C86CA5C7-D51C-4F19-B773-0103F483275D}" srcOrd="3" destOrd="0" presId="urn:microsoft.com/office/officeart/2018/2/layout/IconVerticalSolidList"/>
    <dgm:cxn modelId="{992D7722-AB14-4475-8E11-76E368121BCF}" type="presParOf" srcId="{B486E959-C1BA-4152-8C19-D25AC7AF2659}" destId="{E0254BE8-6165-43A3-A596-5536487B0B8B}" srcOrd="4" destOrd="0" presId="urn:microsoft.com/office/officeart/2018/2/layout/IconVerticalSolidList"/>
    <dgm:cxn modelId="{00B756EF-8C0C-4A35-AA51-B2D9E066D9DA}" type="presParOf" srcId="{E0254BE8-6165-43A3-A596-5536487B0B8B}" destId="{75F97020-C45C-49B2-B072-F26B8F9517B3}" srcOrd="0" destOrd="0" presId="urn:microsoft.com/office/officeart/2018/2/layout/IconVerticalSolidList"/>
    <dgm:cxn modelId="{660A508B-BDA1-469F-8CBA-63571943B974}" type="presParOf" srcId="{E0254BE8-6165-43A3-A596-5536487B0B8B}" destId="{45EB8706-B5CE-4F58-8CB6-E726B2C4E027}" srcOrd="1" destOrd="0" presId="urn:microsoft.com/office/officeart/2018/2/layout/IconVerticalSolidList"/>
    <dgm:cxn modelId="{179B60A3-8FED-453E-BDF8-3D0197E5B3F5}" type="presParOf" srcId="{E0254BE8-6165-43A3-A596-5536487B0B8B}" destId="{F35DEC01-CA1E-4400-B773-33DDEB08D2BA}" srcOrd="2" destOrd="0" presId="urn:microsoft.com/office/officeart/2018/2/layout/IconVerticalSolidList"/>
    <dgm:cxn modelId="{AFE5FB8A-C53E-4D1F-A6F6-EDDC14465C59}" type="presParOf" srcId="{E0254BE8-6165-43A3-A596-5536487B0B8B}" destId="{077CC139-A4A3-4152-9B01-5F7FB6E43E61}" srcOrd="3" destOrd="0" presId="urn:microsoft.com/office/officeart/2018/2/layout/IconVerticalSolidList"/>
    <dgm:cxn modelId="{7165DB71-C4C2-4C1B-B9A3-1E1BADD22B99}" type="presParOf" srcId="{B486E959-C1BA-4152-8C19-D25AC7AF2659}" destId="{09ACEA10-2265-41CE-A682-410CF6E608C1}" srcOrd="5" destOrd="0" presId="urn:microsoft.com/office/officeart/2018/2/layout/IconVerticalSolidList"/>
    <dgm:cxn modelId="{0B7D4B4A-6B06-4338-AE62-4C4BCDCFA029}" type="presParOf" srcId="{B486E959-C1BA-4152-8C19-D25AC7AF2659}" destId="{F9506993-E146-4A26-AA7A-5EAB665B8457}" srcOrd="6" destOrd="0" presId="urn:microsoft.com/office/officeart/2018/2/layout/IconVerticalSolidList"/>
    <dgm:cxn modelId="{FA171542-4741-4E3F-A4C7-042A20EC69FB}" type="presParOf" srcId="{F9506993-E146-4A26-AA7A-5EAB665B8457}" destId="{A1FD89FD-5872-4D7D-9250-DAA10D718ACC}" srcOrd="0" destOrd="0" presId="urn:microsoft.com/office/officeart/2018/2/layout/IconVerticalSolidList"/>
    <dgm:cxn modelId="{E2F40361-73FC-4488-979F-74810FA923DE}" type="presParOf" srcId="{F9506993-E146-4A26-AA7A-5EAB665B8457}" destId="{2BFD16B3-6929-41B6-8D52-153855233910}" srcOrd="1" destOrd="0" presId="urn:microsoft.com/office/officeart/2018/2/layout/IconVerticalSolidList"/>
    <dgm:cxn modelId="{71766857-4B5F-4E16-97BF-F66E0E3C45AD}" type="presParOf" srcId="{F9506993-E146-4A26-AA7A-5EAB665B8457}" destId="{EDCDE32E-ED5B-465B-946D-FE603DC2A8DE}" srcOrd="2" destOrd="0" presId="urn:microsoft.com/office/officeart/2018/2/layout/IconVerticalSolidList"/>
    <dgm:cxn modelId="{64565E95-4108-4B80-A897-89429EC24347}" type="presParOf" srcId="{F9506993-E146-4A26-AA7A-5EAB665B8457}" destId="{6DD6B3E6-D361-4E41-A446-F4F81A8B92D1}" srcOrd="3" destOrd="0" presId="urn:microsoft.com/office/officeart/2018/2/layout/IconVerticalSolidList"/>
    <dgm:cxn modelId="{CB93760F-AED9-45E8-810E-0111CE514E09}" type="presParOf" srcId="{F9506993-E146-4A26-AA7A-5EAB665B8457}" destId="{2E836825-D7C1-426F-9748-E995B1F948C0}" srcOrd="4" destOrd="0" presId="urn:microsoft.com/office/officeart/2018/2/layout/IconVerticalSolidList"/>
    <dgm:cxn modelId="{4AA1B5B1-D371-4F94-ABBE-8A7EE97E1E85}" type="presParOf" srcId="{B486E959-C1BA-4152-8C19-D25AC7AF2659}" destId="{C00B41F4-6293-4915-BBA5-B6A3103EF08D}" srcOrd="7" destOrd="0" presId="urn:microsoft.com/office/officeart/2018/2/layout/IconVerticalSolidList"/>
    <dgm:cxn modelId="{1D48D87D-8FA8-4365-B14C-0A05FB34FAF1}" type="presParOf" srcId="{B486E959-C1BA-4152-8C19-D25AC7AF2659}" destId="{A329C0FA-A124-46A9-B4B5-A2203E19B068}" srcOrd="8" destOrd="0" presId="urn:microsoft.com/office/officeart/2018/2/layout/IconVerticalSolidList"/>
    <dgm:cxn modelId="{192553BE-448E-4876-9074-808B2D868CDB}" type="presParOf" srcId="{A329C0FA-A124-46A9-B4B5-A2203E19B068}" destId="{2511D83C-41AD-4204-854B-4A3538E9F07D}" srcOrd="0" destOrd="0" presId="urn:microsoft.com/office/officeart/2018/2/layout/IconVerticalSolidList"/>
    <dgm:cxn modelId="{D89A3C65-3555-4BFF-9B56-2656031F64E8}" type="presParOf" srcId="{A329C0FA-A124-46A9-B4B5-A2203E19B068}" destId="{122D229A-8DF3-4303-8A0B-6DD07109C70B}" srcOrd="1" destOrd="0" presId="urn:microsoft.com/office/officeart/2018/2/layout/IconVerticalSolidList"/>
    <dgm:cxn modelId="{77CC7E25-0522-419B-A1A9-81C44E17A86E}" type="presParOf" srcId="{A329C0FA-A124-46A9-B4B5-A2203E19B068}" destId="{219C4BEE-A6E6-4FFF-BADA-1F22D5DE731C}" srcOrd="2" destOrd="0" presId="urn:microsoft.com/office/officeart/2018/2/layout/IconVerticalSolidList"/>
    <dgm:cxn modelId="{CE07990C-64F2-4DDD-B996-4B37F96DA0C0}" type="presParOf" srcId="{A329C0FA-A124-46A9-B4B5-A2203E19B068}" destId="{B6E04181-AE8B-483F-AC7E-0282C0C0362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3FCA9B-0793-4DD2-9E79-38B9D47EBF4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FE97F19-18AE-4A56-BE53-7553C8B7D0C5}">
      <dgm:prSet/>
      <dgm:spPr/>
      <dgm:t>
        <a:bodyPr/>
        <a:lstStyle/>
        <a:p>
          <a:r>
            <a:rPr lang="en-US"/>
            <a:t>Alignment of post-op visit when orthopedist visits local facility</a:t>
          </a:r>
        </a:p>
      </dgm:t>
    </dgm:pt>
    <dgm:pt modelId="{9CD203FB-3B41-45BA-B340-4D62D3AEC98A}" type="parTrans" cxnId="{D5359CDC-0FBE-4DE1-A299-34C02E231A51}">
      <dgm:prSet/>
      <dgm:spPr/>
      <dgm:t>
        <a:bodyPr/>
        <a:lstStyle/>
        <a:p>
          <a:endParaRPr lang="en-US"/>
        </a:p>
      </dgm:t>
    </dgm:pt>
    <dgm:pt modelId="{B832D2F4-C9AA-4077-874B-C8A21EF777C9}" type="sibTrans" cxnId="{D5359CDC-0FBE-4DE1-A299-34C02E231A51}">
      <dgm:prSet/>
      <dgm:spPr/>
      <dgm:t>
        <a:bodyPr/>
        <a:lstStyle/>
        <a:p>
          <a:endParaRPr lang="en-US"/>
        </a:p>
      </dgm:t>
    </dgm:pt>
    <dgm:pt modelId="{0A8D0E40-C3D1-4DA3-BFF1-D3D7C3D347F9}">
      <dgm:prSet/>
      <dgm:spPr/>
      <dgm:t>
        <a:bodyPr/>
        <a:lstStyle/>
        <a:p>
          <a:r>
            <a:rPr lang="en-US"/>
            <a:t>Transit services </a:t>
          </a:r>
        </a:p>
      </dgm:t>
    </dgm:pt>
    <dgm:pt modelId="{EC8829E9-DE5B-416C-B88E-B844D828FCA1}" type="parTrans" cxnId="{A8809603-32C5-4B42-879C-611F6C82F3D8}">
      <dgm:prSet/>
      <dgm:spPr/>
      <dgm:t>
        <a:bodyPr/>
        <a:lstStyle/>
        <a:p>
          <a:endParaRPr lang="en-US"/>
        </a:p>
      </dgm:t>
    </dgm:pt>
    <dgm:pt modelId="{84740A34-E7A5-4DF5-8AC5-6F77B9C14673}" type="sibTrans" cxnId="{A8809603-32C5-4B42-879C-611F6C82F3D8}">
      <dgm:prSet/>
      <dgm:spPr/>
      <dgm:t>
        <a:bodyPr/>
        <a:lstStyle/>
        <a:p>
          <a:endParaRPr lang="en-US"/>
        </a:p>
      </dgm:t>
    </dgm:pt>
    <dgm:pt modelId="{9B9D5607-4D30-4543-A727-BB29EC63D9E2}">
      <dgm:prSet/>
      <dgm:spPr/>
      <dgm:t>
        <a:bodyPr/>
        <a:lstStyle/>
        <a:p>
          <a:r>
            <a:rPr lang="en-US"/>
            <a:t>Use of telemedicine for post-operative visits</a:t>
          </a:r>
        </a:p>
      </dgm:t>
    </dgm:pt>
    <dgm:pt modelId="{2E2A00A6-C17A-4BAB-917D-10F846CB0404}" type="parTrans" cxnId="{803B0347-5BA0-4694-9995-33B901B58C1C}">
      <dgm:prSet/>
      <dgm:spPr/>
      <dgm:t>
        <a:bodyPr/>
        <a:lstStyle/>
        <a:p>
          <a:endParaRPr lang="en-US"/>
        </a:p>
      </dgm:t>
    </dgm:pt>
    <dgm:pt modelId="{4E27B795-4733-434C-A094-60ECA7A267E1}" type="sibTrans" cxnId="{803B0347-5BA0-4694-9995-33B901B58C1C}">
      <dgm:prSet/>
      <dgm:spPr/>
      <dgm:t>
        <a:bodyPr/>
        <a:lstStyle/>
        <a:p>
          <a:endParaRPr lang="en-US"/>
        </a:p>
      </dgm:t>
    </dgm:pt>
    <dgm:pt modelId="{00F04613-2082-4FEC-B840-C6AC577B8269}">
      <dgm:prSet/>
      <dgm:spPr/>
      <dgm:t>
        <a:bodyPr/>
        <a:lstStyle/>
        <a:p>
          <a:r>
            <a:rPr lang="en-US"/>
            <a:t>Physical therapy </a:t>
          </a:r>
        </a:p>
      </dgm:t>
    </dgm:pt>
    <dgm:pt modelId="{63BD13D4-A4E2-43B7-85DE-6D7895D95CA7}" type="parTrans" cxnId="{60B2F6B1-B015-4AC4-88F6-20DD666C55C9}">
      <dgm:prSet/>
      <dgm:spPr/>
      <dgm:t>
        <a:bodyPr/>
        <a:lstStyle/>
        <a:p>
          <a:endParaRPr lang="en-US"/>
        </a:p>
      </dgm:t>
    </dgm:pt>
    <dgm:pt modelId="{890DBB79-63E8-483E-A32B-1D7B3CC454BF}" type="sibTrans" cxnId="{60B2F6B1-B015-4AC4-88F6-20DD666C55C9}">
      <dgm:prSet/>
      <dgm:spPr/>
      <dgm:t>
        <a:bodyPr/>
        <a:lstStyle/>
        <a:p>
          <a:endParaRPr lang="en-US"/>
        </a:p>
      </dgm:t>
    </dgm:pt>
    <dgm:pt modelId="{93EBB3E2-6E73-4646-8D97-078D6AE95A08}" type="pres">
      <dgm:prSet presAssocID="{6D3FCA9B-0793-4DD2-9E79-38B9D47EBF43}" presName="vert0" presStyleCnt="0">
        <dgm:presLayoutVars>
          <dgm:dir/>
          <dgm:animOne val="branch"/>
          <dgm:animLvl val="lvl"/>
        </dgm:presLayoutVars>
      </dgm:prSet>
      <dgm:spPr/>
    </dgm:pt>
    <dgm:pt modelId="{E05BCF95-D290-FE45-BE29-9C889D05CC0D}" type="pres">
      <dgm:prSet presAssocID="{CFE97F19-18AE-4A56-BE53-7553C8B7D0C5}" presName="thickLine" presStyleLbl="alignNode1" presStyleIdx="0" presStyleCnt="4"/>
      <dgm:spPr/>
    </dgm:pt>
    <dgm:pt modelId="{2D48E777-BA84-EB4B-B517-0370220DB6F5}" type="pres">
      <dgm:prSet presAssocID="{CFE97F19-18AE-4A56-BE53-7553C8B7D0C5}" presName="horz1" presStyleCnt="0"/>
      <dgm:spPr/>
    </dgm:pt>
    <dgm:pt modelId="{970FD6F5-23C4-0E49-9925-07B472090C38}" type="pres">
      <dgm:prSet presAssocID="{CFE97F19-18AE-4A56-BE53-7553C8B7D0C5}" presName="tx1" presStyleLbl="revTx" presStyleIdx="0" presStyleCnt="4"/>
      <dgm:spPr/>
    </dgm:pt>
    <dgm:pt modelId="{214E6DA8-3EC8-5B4C-9B93-31A14782C1E6}" type="pres">
      <dgm:prSet presAssocID="{CFE97F19-18AE-4A56-BE53-7553C8B7D0C5}" presName="vert1" presStyleCnt="0"/>
      <dgm:spPr/>
    </dgm:pt>
    <dgm:pt modelId="{F9BB8C40-C88A-064B-882E-3168D2614DBA}" type="pres">
      <dgm:prSet presAssocID="{0A8D0E40-C3D1-4DA3-BFF1-D3D7C3D347F9}" presName="thickLine" presStyleLbl="alignNode1" presStyleIdx="1" presStyleCnt="4"/>
      <dgm:spPr/>
    </dgm:pt>
    <dgm:pt modelId="{194CAB4D-0039-3742-92C7-A68DC388AAF6}" type="pres">
      <dgm:prSet presAssocID="{0A8D0E40-C3D1-4DA3-BFF1-D3D7C3D347F9}" presName="horz1" presStyleCnt="0"/>
      <dgm:spPr/>
    </dgm:pt>
    <dgm:pt modelId="{06B6F072-C5C7-9446-ACD4-78117A9105C0}" type="pres">
      <dgm:prSet presAssocID="{0A8D0E40-C3D1-4DA3-BFF1-D3D7C3D347F9}" presName="tx1" presStyleLbl="revTx" presStyleIdx="1" presStyleCnt="4"/>
      <dgm:spPr/>
    </dgm:pt>
    <dgm:pt modelId="{79987960-9E8C-9641-989B-628C17A93D48}" type="pres">
      <dgm:prSet presAssocID="{0A8D0E40-C3D1-4DA3-BFF1-D3D7C3D347F9}" presName="vert1" presStyleCnt="0"/>
      <dgm:spPr/>
    </dgm:pt>
    <dgm:pt modelId="{3A42DE00-B327-BB4C-8A33-43FADDB8DB88}" type="pres">
      <dgm:prSet presAssocID="{9B9D5607-4D30-4543-A727-BB29EC63D9E2}" presName="thickLine" presStyleLbl="alignNode1" presStyleIdx="2" presStyleCnt="4"/>
      <dgm:spPr/>
    </dgm:pt>
    <dgm:pt modelId="{F0434D5C-6239-3A4E-A6B3-D30A5AC59CF4}" type="pres">
      <dgm:prSet presAssocID="{9B9D5607-4D30-4543-A727-BB29EC63D9E2}" presName="horz1" presStyleCnt="0"/>
      <dgm:spPr/>
    </dgm:pt>
    <dgm:pt modelId="{176465AF-2335-E14F-BAE3-5045B3180374}" type="pres">
      <dgm:prSet presAssocID="{9B9D5607-4D30-4543-A727-BB29EC63D9E2}" presName="tx1" presStyleLbl="revTx" presStyleIdx="2" presStyleCnt="4"/>
      <dgm:spPr/>
    </dgm:pt>
    <dgm:pt modelId="{E8FC801C-6B4A-6C4E-BEC9-1DBC0631F12A}" type="pres">
      <dgm:prSet presAssocID="{9B9D5607-4D30-4543-A727-BB29EC63D9E2}" presName="vert1" presStyleCnt="0"/>
      <dgm:spPr/>
    </dgm:pt>
    <dgm:pt modelId="{2FE23210-807E-084B-8DDE-E21CF2C781C5}" type="pres">
      <dgm:prSet presAssocID="{00F04613-2082-4FEC-B840-C6AC577B8269}" presName="thickLine" presStyleLbl="alignNode1" presStyleIdx="3" presStyleCnt="4"/>
      <dgm:spPr/>
    </dgm:pt>
    <dgm:pt modelId="{ACF0AC65-B839-B34A-A833-2F3D13265DB4}" type="pres">
      <dgm:prSet presAssocID="{00F04613-2082-4FEC-B840-C6AC577B8269}" presName="horz1" presStyleCnt="0"/>
      <dgm:spPr/>
    </dgm:pt>
    <dgm:pt modelId="{02A2C8B9-399C-4543-ACE4-EF4BF3F69742}" type="pres">
      <dgm:prSet presAssocID="{00F04613-2082-4FEC-B840-C6AC577B8269}" presName="tx1" presStyleLbl="revTx" presStyleIdx="3" presStyleCnt="4"/>
      <dgm:spPr/>
    </dgm:pt>
    <dgm:pt modelId="{F7D41C70-D1A2-A940-9821-8C3E386A7303}" type="pres">
      <dgm:prSet presAssocID="{00F04613-2082-4FEC-B840-C6AC577B8269}" presName="vert1" presStyleCnt="0"/>
      <dgm:spPr/>
    </dgm:pt>
  </dgm:ptLst>
  <dgm:cxnLst>
    <dgm:cxn modelId="{A8809603-32C5-4B42-879C-611F6C82F3D8}" srcId="{6D3FCA9B-0793-4DD2-9E79-38B9D47EBF43}" destId="{0A8D0E40-C3D1-4DA3-BFF1-D3D7C3D347F9}" srcOrd="1" destOrd="0" parTransId="{EC8829E9-DE5B-416C-B88E-B844D828FCA1}" sibTransId="{84740A34-E7A5-4DF5-8AC5-6F77B9C14673}"/>
    <dgm:cxn modelId="{3045800E-CB9D-9A4E-9C5C-8185121B735A}" type="presOf" srcId="{9B9D5607-4D30-4543-A727-BB29EC63D9E2}" destId="{176465AF-2335-E14F-BAE3-5045B3180374}" srcOrd="0" destOrd="0" presId="urn:microsoft.com/office/officeart/2008/layout/LinedList"/>
    <dgm:cxn modelId="{803B0347-5BA0-4694-9995-33B901B58C1C}" srcId="{6D3FCA9B-0793-4DD2-9E79-38B9D47EBF43}" destId="{9B9D5607-4D30-4543-A727-BB29EC63D9E2}" srcOrd="2" destOrd="0" parTransId="{2E2A00A6-C17A-4BAB-917D-10F846CB0404}" sibTransId="{4E27B795-4733-434C-A094-60ECA7A267E1}"/>
    <dgm:cxn modelId="{19D8965E-D764-C147-87F1-28A215479A0B}" type="presOf" srcId="{CFE97F19-18AE-4A56-BE53-7553C8B7D0C5}" destId="{970FD6F5-23C4-0E49-9925-07B472090C38}" srcOrd="0" destOrd="0" presId="urn:microsoft.com/office/officeart/2008/layout/LinedList"/>
    <dgm:cxn modelId="{DEB9D59B-C809-4444-B8EB-37344A1ED1AC}" type="presOf" srcId="{00F04613-2082-4FEC-B840-C6AC577B8269}" destId="{02A2C8B9-399C-4543-ACE4-EF4BF3F69742}" srcOrd="0" destOrd="0" presId="urn:microsoft.com/office/officeart/2008/layout/LinedList"/>
    <dgm:cxn modelId="{3993FF9F-77FF-8A49-A6E3-6ABAD984B6B0}" type="presOf" srcId="{6D3FCA9B-0793-4DD2-9E79-38B9D47EBF43}" destId="{93EBB3E2-6E73-4646-8D97-078D6AE95A08}" srcOrd="0" destOrd="0" presId="urn:microsoft.com/office/officeart/2008/layout/LinedList"/>
    <dgm:cxn modelId="{60B2F6B1-B015-4AC4-88F6-20DD666C55C9}" srcId="{6D3FCA9B-0793-4DD2-9E79-38B9D47EBF43}" destId="{00F04613-2082-4FEC-B840-C6AC577B8269}" srcOrd="3" destOrd="0" parTransId="{63BD13D4-A4E2-43B7-85DE-6D7895D95CA7}" sibTransId="{890DBB79-63E8-483E-A32B-1D7B3CC454BF}"/>
    <dgm:cxn modelId="{86F333D9-093F-924F-9EEE-28763AB9E5A8}" type="presOf" srcId="{0A8D0E40-C3D1-4DA3-BFF1-D3D7C3D347F9}" destId="{06B6F072-C5C7-9446-ACD4-78117A9105C0}" srcOrd="0" destOrd="0" presId="urn:microsoft.com/office/officeart/2008/layout/LinedList"/>
    <dgm:cxn modelId="{D5359CDC-0FBE-4DE1-A299-34C02E231A51}" srcId="{6D3FCA9B-0793-4DD2-9E79-38B9D47EBF43}" destId="{CFE97F19-18AE-4A56-BE53-7553C8B7D0C5}" srcOrd="0" destOrd="0" parTransId="{9CD203FB-3B41-45BA-B340-4D62D3AEC98A}" sibTransId="{B832D2F4-C9AA-4077-874B-C8A21EF777C9}"/>
    <dgm:cxn modelId="{F0F8AE58-82B8-1B47-B153-9E82847FA4B8}" type="presParOf" srcId="{93EBB3E2-6E73-4646-8D97-078D6AE95A08}" destId="{E05BCF95-D290-FE45-BE29-9C889D05CC0D}" srcOrd="0" destOrd="0" presId="urn:microsoft.com/office/officeart/2008/layout/LinedList"/>
    <dgm:cxn modelId="{9953C9DE-5419-EE49-AD6F-978BFC242AB0}" type="presParOf" srcId="{93EBB3E2-6E73-4646-8D97-078D6AE95A08}" destId="{2D48E777-BA84-EB4B-B517-0370220DB6F5}" srcOrd="1" destOrd="0" presId="urn:microsoft.com/office/officeart/2008/layout/LinedList"/>
    <dgm:cxn modelId="{E78C7B4D-8D2C-B947-AB20-C07FD4887739}" type="presParOf" srcId="{2D48E777-BA84-EB4B-B517-0370220DB6F5}" destId="{970FD6F5-23C4-0E49-9925-07B472090C38}" srcOrd="0" destOrd="0" presId="urn:microsoft.com/office/officeart/2008/layout/LinedList"/>
    <dgm:cxn modelId="{217A3779-76DD-6746-8E29-FF0D2523C6EB}" type="presParOf" srcId="{2D48E777-BA84-EB4B-B517-0370220DB6F5}" destId="{214E6DA8-3EC8-5B4C-9B93-31A14782C1E6}" srcOrd="1" destOrd="0" presId="urn:microsoft.com/office/officeart/2008/layout/LinedList"/>
    <dgm:cxn modelId="{77E2ACA2-8B9D-5746-8BE0-A5FBB4D30D44}" type="presParOf" srcId="{93EBB3E2-6E73-4646-8D97-078D6AE95A08}" destId="{F9BB8C40-C88A-064B-882E-3168D2614DBA}" srcOrd="2" destOrd="0" presId="urn:microsoft.com/office/officeart/2008/layout/LinedList"/>
    <dgm:cxn modelId="{04083370-9AE5-9344-AECB-140F5CE4ADC8}" type="presParOf" srcId="{93EBB3E2-6E73-4646-8D97-078D6AE95A08}" destId="{194CAB4D-0039-3742-92C7-A68DC388AAF6}" srcOrd="3" destOrd="0" presId="urn:microsoft.com/office/officeart/2008/layout/LinedList"/>
    <dgm:cxn modelId="{620674AD-D44C-6940-B7FF-2BC73836DB4C}" type="presParOf" srcId="{194CAB4D-0039-3742-92C7-A68DC388AAF6}" destId="{06B6F072-C5C7-9446-ACD4-78117A9105C0}" srcOrd="0" destOrd="0" presId="urn:microsoft.com/office/officeart/2008/layout/LinedList"/>
    <dgm:cxn modelId="{7AE0917C-CC1E-7245-8530-7788DFC37E95}" type="presParOf" srcId="{194CAB4D-0039-3742-92C7-A68DC388AAF6}" destId="{79987960-9E8C-9641-989B-628C17A93D48}" srcOrd="1" destOrd="0" presId="urn:microsoft.com/office/officeart/2008/layout/LinedList"/>
    <dgm:cxn modelId="{31D2BCDF-F60C-4C4D-B992-15FC0CA4FF03}" type="presParOf" srcId="{93EBB3E2-6E73-4646-8D97-078D6AE95A08}" destId="{3A42DE00-B327-BB4C-8A33-43FADDB8DB88}" srcOrd="4" destOrd="0" presId="urn:microsoft.com/office/officeart/2008/layout/LinedList"/>
    <dgm:cxn modelId="{07409F04-6522-B949-ABFC-7613C90DB148}" type="presParOf" srcId="{93EBB3E2-6E73-4646-8D97-078D6AE95A08}" destId="{F0434D5C-6239-3A4E-A6B3-D30A5AC59CF4}" srcOrd="5" destOrd="0" presId="urn:microsoft.com/office/officeart/2008/layout/LinedList"/>
    <dgm:cxn modelId="{4D9A5222-D8D9-8041-BEB0-BE7C79B9CD9D}" type="presParOf" srcId="{F0434D5C-6239-3A4E-A6B3-D30A5AC59CF4}" destId="{176465AF-2335-E14F-BAE3-5045B3180374}" srcOrd="0" destOrd="0" presId="urn:microsoft.com/office/officeart/2008/layout/LinedList"/>
    <dgm:cxn modelId="{D07B7319-B5B2-E54C-ACCB-C2D0B451EDB4}" type="presParOf" srcId="{F0434D5C-6239-3A4E-A6B3-D30A5AC59CF4}" destId="{E8FC801C-6B4A-6C4E-BEC9-1DBC0631F12A}" srcOrd="1" destOrd="0" presId="urn:microsoft.com/office/officeart/2008/layout/LinedList"/>
    <dgm:cxn modelId="{3C03F0A5-B0AE-F84F-A338-2C344F5F2DB3}" type="presParOf" srcId="{93EBB3E2-6E73-4646-8D97-078D6AE95A08}" destId="{2FE23210-807E-084B-8DDE-E21CF2C781C5}" srcOrd="6" destOrd="0" presId="urn:microsoft.com/office/officeart/2008/layout/LinedList"/>
    <dgm:cxn modelId="{6FA89954-3287-5247-9C05-5D9C9512036B}" type="presParOf" srcId="{93EBB3E2-6E73-4646-8D97-078D6AE95A08}" destId="{ACF0AC65-B839-B34A-A833-2F3D13265DB4}" srcOrd="7" destOrd="0" presId="urn:microsoft.com/office/officeart/2008/layout/LinedList"/>
    <dgm:cxn modelId="{54F2022D-855A-0A44-8508-B82BA70648C6}" type="presParOf" srcId="{ACF0AC65-B839-B34A-A833-2F3D13265DB4}" destId="{02A2C8B9-399C-4543-ACE4-EF4BF3F69742}" srcOrd="0" destOrd="0" presId="urn:microsoft.com/office/officeart/2008/layout/LinedList"/>
    <dgm:cxn modelId="{3BE963FC-BFBE-264F-9760-0174A1FF81F2}" type="presParOf" srcId="{ACF0AC65-B839-B34A-A833-2F3D13265DB4}" destId="{F7D41C70-D1A2-A940-9821-8C3E386A730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46DBD6-D84D-41E4-A3D4-F571F8F83C4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D6F7F65-4696-4BDE-947E-F380351D1877}">
      <dgm:prSet custT="1"/>
      <dgm:spPr/>
      <dgm:t>
        <a:bodyPr/>
        <a:lstStyle/>
        <a:p>
          <a:pPr>
            <a:lnSpc>
              <a:spcPct val="100000"/>
            </a:lnSpc>
            <a:defRPr cap="all"/>
          </a:pPr>
          <a:r>
            <a:rPr lang="en-US" sz="1800"/>
            <a:t>The University of North Dakota School of Medicine and Health Science's Rural Surgery Support Program </a:t>
          </a:r>
        </a:p>
      </dgm:t>
    </dgm:pt>
    <dgm:pt modelId="{26DDE0B7-FEAD-4E14-A66A-1F9030249F87}" type="parTrans" cxnId="{829A6F7C-49B1-45F0-8891-5F4DE7678CE2}">
      <dgm:prSet/>
      <dgm:spPr/>
      <dgm:t>
        <a:bodyPr/>
        <a:lstStyle/>
        <a:p>
          <a:endParaRPr lang="en-US"/>
        </a:p>
      </dgm:t>
    </dgm:pt>
    <dgm:pt modelId="{59A111FE-5460-4B2D-A78C-4C712C232E1E}" type="sibTrans" cxnId="{829A6F7C-49B1-45F0-8891-5F4DE7678CE2}">
      <dgm:prSet/>
      <dgm:spPr/>
      <dgm:t>
        <a:bodyPr/>
        <a:lstStyle/>
        <a:p>
          <a:endParaRPr lang="en-US"/>
        </a:p>
      </dgm:t>
    </dgm:pt>
    <dgm:pt modelId="{A8FF235D-D380-40E2-BF26-62ABE43A1422}">
      <dgm:prSet custT="1"/>
      <dgm:spPr/>
      <dgm:t>
        <a:bodyPr/>
        <a:lstStyle/>
        <a:p>
          <a:pPr>
            <a:lnSpc>
              <a:spcPct val="100000"/>
            </a:lnSpc>
            <a:defRPr cap="all"/>
          </a:pPr>
          <a:r>
            <a:rPr lang="en-US" sz="1800"/>
            <a:t>Specialty FNP or MD travel to locations 1-2x/month</a:t>
          </a:r>
        </a:p>
      </dgm:t>
    </dgm:pt>
    <dgm:pt modelId="{A9064E9B-F002-408B-9110-3A2B4A1940AF}" type="parTrans" cxnId="{D67CC5E3-D3FB-4484-A643-9AA81A3DFE58}">
      <dgm:prSet/>
      <dgm:spPr/>
      <dgm:t>
        <a:bodyPr/>
        <a:lstStyle/>
        <a:p>
          <a:endParaRPr lang="en-US"/>
        </a:p>
      </dgm:t>
    </dgm:pt>
    <dgm:pt modelId="{DA2CA707-5069-4BDF-B91F-2E62E40A9953}" type="sibTrans" cxnId="{D67CC5E3-D3FB-4484-A643-9AA81A3DFE58}">
      <dgm:prSet/>
      <dgm:spPr/>
      <dgm:t>
        <a:bodyPr/>
        <a:lstStyle/>
        <a:p>
          <a:endParaRPr lang="en-US"/>
        </a:p>
      </dgm:t>
    </dgm:pt>
    <dgm:pt modelId="{B68E019C-F0A7-4EA0-B819-1E65DCCB6F64}">
      <dgm:prSet custT="1"/>
      <dgm:spPr/>
      <dgm:t>
        <a:bodyPr/>
        <a:lstStyle/>
        <a:p>
          <a:pPr>
            <a:lnSpc>
              <a:spcPct val="100000"/>
            </a:lnSpc>
            <a:defRPr cap="all"/>
          </a:pPr>
          <a:r>
            <a:rPr lang="en-US" sz="1800"/>
            <a:t>Incentives to attract providers </a:t>
          </a:r>
        </a:p>
      </dgm:t>
    </dgm:pt>
    <dgm:pt modelId="{AAF384F6-DFA4-4F75-9599-D3B3D2A6FB1B}" type="parTrans" cxnId="{A30A4CC6-3E87-4056-BC50-0FF36331482C}">
      <dgm:prSet/>
      <dgm:spPr/>
      <dgm:t>
        <a:bodyPr/>
        <a:lstStyle/>
        <a:p>
          <a:endParaRPr lang="en-US"/>
        </a:p>
      </dgm:t>
    </dgm:pt>
    <dgm:pt modelId="{DE702E98-12B9-4FA2-97F2-A425D47D9298}" type="sibTrans" cxnId="{A30A4CC6-3E87-4056-BC50-0FF36331482C}">
      <dgm:prSet/>
      <dgm:spPr/>
      <dgm:t>
        <a:bodyPr/>
        <a:lstStyle/>
        <a:p>
          <a:endParaRPr lang="en-US"/>
        </a:p>
      </dgm:t>
    </dgm:pt>
    <dgm:pt modelId="{DA4D7ADB-149A-4189-A6BF-D2AF86BE6D5F}">
      <dgm:prSet custT="1"/>
      <dgm:spPr/>
      <dgm:t>
        <a:bodyPr/>
        <a:lstStyle/>
        <a:p>
          <a:pPr>
            <a:lnSpc>
              <a:spcPct val="100000"/>
            </a:lnSpc>
            <a:defRPr cap="all"/>
          </a:pPr>
          <a:r>
            <a:rPr lang="en-US" sz="1800"/>
            <a:t>Mobile Clinics </a:t>
          </a:r>
        </a:p>
      </dgm:t>
    </dgm:pt>
    <dgm:pt modelId="{951252E5-4828-4FDC-88A4-0C98D4B81311}" type="parTrans" cxnId="{867B15BA-496C-4820-89E2-1BC028EDE78C}">
      <dgm:prSet/>
      <dgm:spPr/>
      <dgm:t>
        <a:bodyPr/>
        <a:lstStyle/>
        <a:p>
          <a:endParaRPr lang="en-US"/>
        </a:p>
      </dgm:t>
    </dgm:pt>
    <dgm:pt modelId="{14A53236-331D-4017-BF22-9AF2BFCC99F2}" type="sibTrans" cxnId="{867B15BA-496C-4820-89E2-1BC028EDE78C}">
      <dgm:prSet/>
      <dgm:spPr/>
      <dgm:t>
        <a:bodyPr/>
        <a:lstStyle/>
        <a:p>
          <a:endParaRPr lang="en-US"/>
        </a:p>
      </dgm:t>
    </dgm:pt>
    <dgm:pt modelId="{710010D4-B6C1-4E56-A40E-A1936975F482}" type="pres">
      <dgm:prSet presAssocID="{7C46DBD6-D84D-41E4-A3D4-F571F8F83C42}" presName="root" presStyleCnt="0">
        <dgm:presLayoutVars>
          <dgm:dir/>
          <dgm:resizeHandles val="exact"/>
        </dgm:presLayoutVars>
      </dgm:prSet>
      <dgm:spPr/>
    </dgm:pt>
    <dgm:pt modelId="{AF258E1F-EAD9-4233-9955-D1D1B8811166}" type="pres">
      <dgm:prSet presAssocID="{9D6F7F65-4696-4BDE-947E-F380351D1877}" presName="compNode" presStyleCnt="0"/>
      <dgm:spPr/>
    </dgm:pt>
    <dgm:pt modelId="{154FCC9E-8AA4-4B06-9FAD-C1B5265B8C37}" type="pres">
      <dgm:prSet presAssocID="{9D6F7F65-4696-4BDE-947E-F380351D1877}" presName="iconBgRect" presStyleLbl="bgShp" presStyleIdx="0" presStyleCnt="4"/>
      <dgm:spPr/>
    </dgm:pt>
    <dgm:pt modelId="{161C4247-9DD7-4B09-AEF3-0CD7949B85DD}" type="pres">
      <dgm:prSet presAssocID="{9D6F7F65-4696-4BDE-947E-F380351D187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F096C451-5824-4E5B-8E95-45637975FE2A}" type="pres">
      <dgm:prSet presAssocID="{9D6F7F65-4696-4BDE-947E-F380351D1877}" presName="spaceRect" presStyleCnt="0"/>
      <dgm:spPr/>
    </dgm:pt>
    <dgm:pt modelId="{1CAD0155-2D8D-4F7C-8CD2-40DA4EC0048D}" type="pres">
      <dgm:prSet presAssocID="{9D6F7F65-4696-4BDE-947E-F380351D1877}" presName="textRect" presStyleLbl="revTx" presStyleIdx="0" presStyleCnt="4">
        <dgm:presLayoutVars>
          <dgm:chMax val="1"/>
          <dgm:chPref val="1"/>
        </dgm:presLayoutVars>
      </dgm:prSet>
      <dgm:spPr/>
    </dgm:pt>
    <dgm:pt modelId="{E5D44D07-CDA7-4E4D-A588-B62163E62195}" type="pres">
      <dgm:prSet presAssocID="{59A111FE-5460-4B2D-A78C-4C712C232E1E}" presName="sibTrans" presStyleCnt="0"/>
      <dgm:spPr/>
    </dgm:pt>
    <dgm:pt modelId="{839CC1DC-0F20-4BBD-B6D5-4FC7E5A4E5A9}" type="pres">
      <dgm:prSet presAssocID="{A8FF235D-D380-40E2-BF26-62ABE43A1422}" presName="compNode" presStyleCnt="0"/>
      <dgm:spPr/>
    </dgm:pt>
    <dgm:pt modelId="{E4AE884D-7752-4485-8D18-F99853C2B735}" type="pres">
      <dgm:prSet presAssocID="{A8FF235D-D380-40E2-BF26-62ABE43A1422}" presName="iconBgRect" presStyleLbl="bgShp" presStyleIdx="1" presStyleCnt="4"/>
      <dgm:spPr/>
    </dgm:pt>
    <dgm:pt modelId="{217DD6AB-AD1E-4D91-9CB1-9BF95720276E}" type="pres">
      <dgm:prSet presAssocID="{A8FF235D-D380-40E2-BF26-62ABE43A142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stronaut"/>
        </a:ext>
      </dgm:extLst>
    </dgm:pt>
    <dgm:pt modelId="{FB02438A-F78B-460E-85D4-B73C1DDC58F3}" type="pres">
      <dgm:prSet presAssocID="{A8FF235D-D380-40E2-BF26-62ABE43A1422}" presName="spaceRect" presStyleCnt="0"/>
      <dgm:spPr/>
    </dgm:pt>
    <dgm:pt modelId="{2E926371-0E0E-4114-A7B5-5214D26DB6ED}" type="pres">
      <dgm:prSet presAssocID="{A8FF235D-D380-40E2-BF26-62ABE43A1422}" presName="textRect" presStyleLbl="revTx" presStyleIdx="1" presStyleCnt="4">
        <dgm:presLayoutVars>
          <dgm:chMax val="1"/>
          <dgm:chPref val="1"/>
        </dgm:presLayoutVars>
      </dgm:prSet>
      <dgm:spPr/>
    </dgm:pt>
    <dgm:pt modelId="{FE6C24E6-956F-4D39-83F1-DE9702D586A8}" type="pres">
      <dgm:prSet presAssocID="{DA2CA707-5069-4BDF-B91F-2E62E40A9953}" presName="sibTrans" presStyleCnt="0"/>
      <dgm:spPr/>
    </dgm:pt>
    <dgm:pt modelId="{C71E46B7-7AF6-42F3-890F-8AFE13DDFC2A}" type="pres">
      <dgm:prSet presAssocID="{B68E019C-F0A7-4EA0-B819-1E65DCCB6F64}" presName="compNode" presStyleCnt="0"/>
      <dgm:spPr/>
    </dgm:pt>
    <dgm:pt modelId="{2001DB58-FCBD-4807-9B06-DFA6065E60CE}" type="pres">
      <dgm:prSet presAssocID="{B68E019C-F0A7-4EA0-B819-1E65DCCB6F64}" presName="iconBgRect" presStyleLbl="bgShp" presStyleIdx="2" presStyleCnt="4"/>
      <dgm:spPr/>
    </dgm:pt>
    <dgm:pt modelId="{30485C88-0C31-40A7-8546-DD0426A3C1CE}" type="pres">
      <dgm:prSet presAssocID="{B68E019C-F0A7-4EA0-B819-1E65DCCB6F6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BBEE5BF6-6280-4123-A047-F28157149134}" type="pres">
      <dgm:prSet presAssocID="{B68E019C-F0A7-4EA0-B819-1E65DCCB6F64}" presName="spaceRect" presStyleCnt="0"/>
      <dgm:spPr/>
    </dgm:pt>
    <dgm:pt modelId="{179A7510-6434-46F1-8F84-5DCC2AABD5B6}" type="pres">
      <dgm:prSet presAssocID="{B68E019C-F0A7-4EA0-B819-1E65DCCB6F64}" presName="textRect" presStyleLbl="revTx" presStyleIdx="2" presStyleCnt="4">
        <dgm:presLayoutVars>
          <dgm:chMax val="1"/>
          <dgm:chPref val="1"/>
        </dgm:presLayoutVars>
      </dgm:prSet>
      <dgm:spPr/>
    </dgm:pt>
    <dgm:pt modelId="{E47FAC4D-27F8-4B46-9225-683343FC4258}" type="pres">
      <dgm:prSet presAssocID="{DE702E98-12B9-4FA2-97F2-A425D47D9298}" presName="sibTrans" presStyleCnt="0"/>
      <dgm:spPr/>
    </dgm:pt>
    <dgm:pt modelId="{4951D1DC-F7AA-45DC-A81D-FE9E4C9786E8}" type="pres">
      <dgm:prSet presAssocID="{DA4D7ADB-149A-4189-A6BF-D2AF86BE6D5F}" presName="compNode" presStyleCnt="0"/>
      <dgm:spPr/>
    </dgm:pt>
    <dgm:pt modelId="{D068F55A-11AC-4F5E-B1ED-4F206219C209}" type="pres">
      <dgm:prSet presAssocID="{DA4D7ADB-149A-4189-A6BF-D2AF86BE6D5F}" presName="iconBgRect" presStyleLbl="bgShp" presStyleIdx="3" presStyleCnt="4"/>
      <dgm:spPr/>
    </dgm:pt>
    <dgm:pt modelId="{030CE943-7BAE-444B-AEA8-7268910C183C}" type="pres">
      <dgm:prSet presAssocID="{DA4D7ADB-149A-4189-A6BF-D2AF86BE6D5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dical"/>
        </a:ext>
      </dgm:extLst>
    </dgm:pt>
    <dgm:pt modelId="{0C3651FF-95F6-4549-8422-E6A7B3824EA9}" type="pres">
      <dgm:prSet presAssocID="{DA4D7ADB-149A-4189-A6BF-D2AF86BE6D5F}" presName="spaceRect" presStyleCnt="0"/>
      <dgm:spPr/>
    </dgm:pt>
    <dgm:pt modelId="{03B13F89-F5A8-4E06-927B-76EC949BCAAC}" type="pres">
      <dgm:prSet presAssocID="{DA4D7ADB-149A-4189-A6BF-D2AF86BE6D5F}" presName="textRect" presStyleLbl="revTx" presStyleIdx="3" presStyleCnt="4">
        <dgm:presLayoutVars>
          <dgm:chMax val="1"/>
          <dgm:chPref val="1"/>
        </dgm:presLayoutVars>
      </dgm:prSet>
      <dgm:spPr/>
    </dgm:pt>
  </dgm:ptLst>
  <dgm:cxnLst>
    <dgm:cxn modelId="{7DF1F44A-917B-4B0A-874C-34812B459A12}" type="presOf" srcId="{B68E019C-F0A7-4EA0-B819-1E65DCCB6F64}" destId="{179A7510-6434-46F1-8F84-5DCC2AABD5B6}" srcOrd="0" destOrd="0" presId="urn:microsoft.com/office/officeart/2018/5/layout/IconCircleLabelList"/>
    <dgm:cxn modelId="{23D78562-5B76-4DC8-8421-69231729D2B2}" type="presOf" srcId="{7C46DBD6-D84D-41E4-A3D4-F571F8F83C42}" destId="{710010D4-B6C1-4E56-A40E-A1936975F482}" srcOrd="0" destOrd="0" presId="urn:microsoft.com/office/officeart/2018/5/layout/IconCircleLabelList"/>
    <dgm:cxn modelId="{829A6F7C-49B1-45F0-8891-5F4DE7678CE2}" srcId="{7C46DBD6-D84D-41E4-A3D4-F571F8F83C42}" destId="{9D6F7F65-4696-4BDE-947E-F380351D1877}" srcOrd="0" destOrd="0" parTransId="{26DDE0B7-FEAD-4E14-A66A-1F9030249F87}" sibTransId="{59A111FE-5460-4B2D-A78C-4C712C232E1E}"/>
    <dgm:cxn modelId="{8ED3F3A0-FE57-43DE-99AF-8D145BD5C8AF}" type="presOf" srcId="{A8FF235D-D380-40E2-BF26-62ABE43A1422}" destId="{2E926371-0E0E-4114-A7B5-5214D26DB6ED}" srcOrd="0" destOrd="0" presId="urn:microsoft.com/office/officeart/2018/5/layout/IconCircleLabelList"/>
    <dgm:cxn modelId="{867B15BA-496C-4820-89E2-1BC028EDE78C}" srcId="{7C46DBD6-D84D-41E4-A3D4-F571F8F83C42}" destId="{DA4D7ADB-149A-4189-A6BF-D2AF86BE6D5F}" srcOrd="3" destOrd="0" parTransId="{951252E5-4828-4FDC-88A4-0C98D4B81311}" sibTransId="{14A53236-331D-4017-BF22-9AF2BFCC99F2}"/>
    <dgm:cxn modelId="{A30A4CC6-3E87-4056-BC50-0FF36331482C}" srcId="{7C46DBD6-D84D-41E4-A3D4-F571F8F83C42}" destId="{B68E019C-F0A7-4EA0-B819-1E65DCCB6F64}" srcOrd="2" destOrd="0" parTransId="{AAF384F6-DFA4-4F75-9599-D3B3D2A6FB1B}" sibTransId="{DE702E98-12B9-4FA2-97F2-A425D47D9298}"/>
    <dgm:cxn modelId="{5055F4C8-FFF8-427D-A880-1390C79EC7D3}" type="presOf" srcId="{DA4D7ADB-149A-4189-A6BF-D2AF86BE6D5F}" destId="{03B13F89-F5A8-4E06-927B-76EC949BCAAC}" srcOrd="0" destOrd="0" presId="urn:microsoft.com/office/officeart/2018/5/layout/IconCircleLabelList"/>
    <dgm:cxn modelId="{B7A2EAD0-C123-4FA3-B470-E60F167AD7EA}" type="presOf" srcId="{9D6F7F65-4696-4BDE-947E-F380351D1877}" destId="{1CAD0155-2D8D-4F7C-8CD2-40DA4EC0048D}" srcOrd="0" destOrd="0" presId="urn:microsoft.com/office/officeart/2018/5/layout/IconCircleLabelList"/>
    <dgm:cxn modelId="{D67CC5E3-D3FB-4484-A643-9AA81A3DFE58}" srcId="{7C46DBD6-D84D-41E4-A3D4-F571F8F83C42}" destId="{A8FF235D-D380-40E2-BF26-62ABE43A1422}" srcOrd="1" destOrd="0" parTransId="{A9064E9B-F002-408B-9110-3A2B4A1940AF}" sibTransId="{DA2CA707-5069-4BDF-B91F-2E62E40A9953}"/>
    <dgm:cxn modelId="{2225A731-D709-46F7-986D-75EAD9E301E7}" type="presParOf" srcId="{710010D4-B6C1-4E56-A40E-A1936975F482}" destId="{AF258E1F-EAD9-4233-9955-D1D1B8811166}" srcOrd="0" destOrd="0" presId="urn:microsoft.com/office/officeart/2018/5/layout/IconCircleLabelList"/>
    <dgm:cxn modelId="{DC7B2E25-4E93-4F21-B208-A99D02183F9F}" type="presParOf" srcId="{AF258E1F-EAD9-4233-9955-D1D1B8811166}" destId="{154FCC9E-8AA4-4B06-9FAD-C1B5265B8C37}" srcOrd="0" destOrd="0" presId="urn:microsoft.com/office/officeart/2018/5/layout/IconCircleLabelList"/>
    <dgm:cxn modelId="{7984C8A6-FEB3-46FD-A162-B5A912DDDFB9}" type="presParOf" srcId="{AF258E1F-EAD9-4233-9955-D1D1B8811166}" destId="{161C4247-9DD7-4B09-AEF3-0CD7949B85DD}" srcOrd="1" destOrd="0" presId="urn:microsoft.com/office/officeart/2018/5/layout/IconCircleLabelList"/>
    <dgm:cxn modelId="{45EB178D-2DB1-467E-93FA-39BF646CA6E8}" type="presParOf" srcId="{AF258E1F-EAD9-4233-9955-D1D1B8811166}" destId="{F096C451-5824-4E5B-8E95-45637975FE2A}" srcOrd="2" destOrd="0" presId="urn:microsoft.com/office/officeart/2018/5/layout/IconCircleLabelList"/>
    <dgm:cxn modelId="{6CC94C8C-5AC3-4674-AC6B-453D1488C714}" type="presParOf" srcId="{AF258E1F-EAD9-4233-9955-D1D1B8811166}" destId="{1CAD0155-2D8D-4F7C-8CD2-40DA4EC0048D}" srcOrd="3" destOrd="0" presId="urn:microsoft.com/office/officeart/2018/5/layout/IconCircleLabelList"/>
    <dgm:cxn modelId="{80639258-4CDF-4CBC-8D55-99F6EFB5D12D}" type="presParOf" srcId="{710010D4-B6C1-4E56-A40E-A1936975F482}" destId="{E5D44D07-CDA7-4E4D-A588-B62163E62195}" srcOrd="1" destOrd="0" presId="urn:microsoft.com/office/officeart/2018/5/layout/IconCircleLabelList"/>
    <dgm:cxn modelId="{04217F9E-1FA7-479D-8B19-70E2ECDC640F}" type="presParOf" srcId="{710010D4-B6C1-4E56-A40E-A1936975F482}" destId="{839CC1DC-0F20-4BBD-B6D5-4FC7E5A4E5A9}" srcOrd="2" destOrd="0" presId="urn:microsoft.com/office/officeart/2018/5/layout/IconCircleLabelList"/>
    <dgm:cxn modelId="{A0AD85BD-D394-4593-8D71-1EC6DA6B906F}" type="presParOf" srcId="{839CC1DC-0F20-4BBD-B6D5-4FC7E5A4E5A9}" destId="{E4AE884D-7752-4485-8D18-F99853C2B735}" srcOrd="0" destOrd="0" presId="urn:microsoft.com/office/officeart/2018/5/layout/IconCircleLabelList"/>
    <dgm:cxn modelId="{A321F572-7E14-4FBC-8DEA-A9892524D081}" type="presParOf" srcId="{839CC1DC-0F20-4BBD-B6D5-4FC7E5A4E5A9}" destId="{217DD6AB-AD1E-4D91-9CB1-9BF95720276E}" srcOrd="1" destOrd="0" presId="urn:microsoft.com/office/officeart/2018/5/layout/IconCircleLabelList"/>
    <dgm:cxn modelId="{D1FCF272-4B5F-484D-A62F-A9F407FB902D}" type="presParOf" srcId="{839CC1DC-0F20-4BBD-B6D5-4FC7E5A4E5A9}" destId="{FB02438A-F78B-460E-85D4-B73C1DDC58F3}" srcOrd="2" destOrd="0" presId="urn:microsoft.com/office/officeart/2018/5/layout/IconCircleLabelList"/>
    <dgm:cxn modelId="{D45BE40F-561D-4236-990B-169E7DDB54F0}" type="presParOf" srcId="{839CC1DC-0F20-4BBD-B6D5-4FC7E5A4E5A9}" destId="{2E926371-0E0E-4114-A7B5-5214D26DB6ED}" srcOrd="3" destOrd="0" presId="urn:microsoft.com/office/officeart/2018/5/layout/IconCircleLabelList"/>
    <dgm:cxn modelId="{7563C8CD-2595-4359-9605-B0189CF1817D}" type="presParOf" srcId="{710010D4-B6C1-4E56-A40E-A1936975F482}" destId="{FE6C24E6-956F-4D39-83F1-DE9702D586A8}" srcOrd="3" destOrd="0" presId="urn:microsoft.com/office/officeart/2018/5/layout/IconCircleLabelList"/>
    <dgm:cxn modelId="{FFA228DF-58C9-4E77-8AC2-A8F05F4BA893}" type="presParOf" srcId="{710010D4-B6C1-4E56-A40E-A1936975F482}" destId="{C71E46B7-7AF6-42F3-890F-8AFE13DDFC2A}" srcOrd="4" destOrd="0" presId="urn:microsoft.com/office/officeart/2018/5/layout/IconCircleLabelList"/>
    <dgm:cxn modelId="{ECB9B20B-9838-47EB-9276-4337C6E42B8D}" type="presParOf" srcId="{C71E46B7-7AF6-42F3-890F-8AFE13DDFC2A}" destId="{2001DB58-FCBD-4807-9B06-DFA6065E60CE}" srcOrd="0" destOrd="0" presId="urn:microsoft.com/office/officeart/2018/5/layout/IconCircleLabelList"/>
    <dgm:cxn modelId="{1897E36E-2173-4F36-B483-C59E2D84F90A}" type="presParOf" srcId="{C71E46B7-7AF6-42F3-890F-8AFE13DDFC2A}" destId="{30485C88-0C31-40A7-8546-DD0426A3C1CE}" srcOrd="1" destOrd="0" presId="urn:microsoft.com/office/officeart/2018/5/layout/IconCircleLabelList"/>
    <dgm:cxn modelId="{BDF426F3-F5E6-46EF-B1B9-E82D569F5A5F}" type="presParOf" srcId="{C71E46B7-7AF6-42F3-890F-8AFE13DDFC2A}" destId="{BBEE5BF6-6280-4123-A047-F28157149134}" srcOrd="2" destOrd="0" presId="urn:microsoft.com/office/officeart/2018/5/layout/IconCircleLabelList"/>
    <dgm:cxn modelId="{1DC85A08-3CDC-4560-B332-BE07AEA8131C}" type="presParOf" srcId="{C71E46B7-7AF6-42F3-890F-8AFE13DDFC2A}" destId="{179A7510-6434-46F1-8F84-5DCC2AABD5B6}" srcOrd="3" destOrd="0" presId="urn:microsoft.com/office/officeart/2018/5/layout/IconCircleLabelList"/>
    <dgm:cxn modelId="{8390ABA3-ADF6-47EE-A8AD-8C11FB9AAEE5}" type="presParOf" srcId="{710010D4-B6C1-4E56-A40E-A1936975F482}" destId="{E47FAC4D-27F8-4B46-9225-683343FC4258}" srcOrd="5" destOrd="0" presId="urn:microsoft.com/office/officeart/2018/5/layout/IconCircleLabelList"/>
    <dgm:cxn modelId="{3CFDAEE2-5FF3-40C1-820C-CFF8EEC4CD8C}" type="presParOf" srcId="{710010D4-B6C1-4E56-A40E-A1936975F482}" destId="{4951D1DC-F7AA-45DC-A81D-FE9E4C9786E8}" srcOrd="6" destOrd="0" presId="urn:microsoft.com/office/officeart/2018/5/layout/IconCircleLabelList"/>
    <dgm:cxn modelId="{0EBAAC5E-76BB-4611-8D32-42C12F108B2A}" type="presParOf" srcId="{4951D1DC-F7AA-45DC-A81D-FE9E4C9786E8}" destId="{D068F55A-11AC-4F5E-B1ED-4F206219C209}" srcOrd="0" destOrd="0" presId="urn:microsoft.com/office/officeart/2018/5/layout/IconCircleLabelList"/>
    <dgm:cxn modelId="{E9A13825-C75F-4112-9CE4-CDD68F22D7B6}" type="presParOf" srcId="{4951D1DC-F7AA-45DC-A81D-FE9E4C9786E8}" destId="{030CE943-7BAE-444B-AEA8-7268910C183C}" srcOrd="1" destOrd="0" presId="urn:microsoft.com/office/officeart/2018/5/layout/IconCircleLabelList"/>
    <dgm:cxn modelId="{11E8F74D-B211-40E4-B952-124D44305F0F}" type="presParOf" srcId="{4951D1DC-F7AA-45DC-A81D-FE9E4C9786E8}" destId="{0C3651FF-95F6-4549-8422-E6A7B3824EA9}" srcOrd="2" destOrd="0" presId="urn:microsoft.com/office/officeart/2018/5/layout/IconCircleLabelList"/>
    <dgm:cxn modelId="{16609C66-E9A7-457D-80F2-44F363A446C4}" type="presParOf" srcId="{4951D1DC-F7AA-45DC-A81D-FE9E4C9786E8}" destId="{03B13F89-F5A8-4E06-927B-76EC949BCAA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A999A-D5CF-6A40-ADB0-D2A57E05DE7D}">
      <dsp:nvSpPr>
        <dsp:cNvPr id="0" name=""/>
        <dsp:cNvSpPr/>
      </dsp:nvSpPr>
      <dsp:spPr>
        <a:xfrm>
          <a:off x="0" y="133588"/>
          <a:ext cx="3283267" cy="19699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Defining surgical care</a:t>
          </a:r>
        </a:p>
      </dsp:txBody>
      <dsp:txXfrm>
        <a:off x="0" y="133588"/>
        <a:ext cx="3283267" cy="1969960"/>
      </dsp:txXfrm>
    </dsp:sp>
    <dsp:sp modelId="{60844E48-8917-8C4B-A406-6AEB439E8D03}">
      <dsp:nvSpPr>
        <dsp:cNvPr id="0" name=""/>
        <dsp:cNvSpPr/>
      </dsp:nvSpPr>
      <dsp:spPr>
        <a:xfrm>
          <a:off x="3611594" y="133588"/>
          <a:ext cx="3283267" cy="19699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Overview of rural health</a:t>
          </a:r>
        </a:p>
      </dsp:txBody>
      <dsp:txXfrm>
        <a:off x="3611594" y="133588"/>
        <a:ext cx="3283267" cy="1969960"/>
      </dsp:txXfrm>
    </dsp:sp>
    <dsp:sp modelId="{9C60C32E-CC2F-594A-BF99-B9BBB3A091B1}">
      <dsp:nvSpPr>
        <dsp:cNvPr id="0" name=""/>
        <dsp:cNvSpPr/>
      </dsp:nvSpPr>
      <dsp:spPr>
        <a:xfrm>
          <a:off x="7223188" y="133588"/>
          <a:ext cx="3283267" cy="196996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General surgeon rates in rural locations</a:t>
          </a:r>
        </a:p>
      </dsp:txBody>
      <dsp:txXfrm>
        <a:off x="7223188" y="133588"/>
        <a:ext cx="3283267" cy="1969960"/>
      </dsp:txXfrm>
    </dsp:sp>
    <dsp:sp modelId="{F8EFC4D0-024E-804C-9033-89366CC0A40B}">
      <dsp:nvSpPr>
        <dsp:cNvPr id="0" name=""/>
        <dsp:cNvSpPr/>
      </dsp:nvSpPr>
      <dsp:spPr>
        <a:xfrm>
          <a:off x="0" y="2431875"/>
          <a:ext cx="3283267" cy="196996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Surgical care in North Dakota</a:t>
          </a:r>
        </a:p>
      </dsp:txBody>
      <dsp:txXfrm>
        <a:off x="0" y="2431875"/>
        <a:ext cx="3283267" cy="1969960"/>
      </dsp:txXfrm>
    </dsp:sp>
    <dsp:sp modelId="{E55A2897-1F0B-FB47-AE85-B36B5D5155FA}">
      <dsp:nvSpPr>
        <dsp:cNvPr id="0" name=""/>
        <dsp:cNvSpPr/>
      </dsp:nvSpPr>
      <dsp:spPr>
        <a:xfrm>
          <a:off x="3611594" y="2431875"/>
          <a:ext cx="3283267" cy="196996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The clinical problem </a:t>
          </a:r>
        </a:p>
      </dsp:txBody>
      <dsp:txXfrm>
        <a:off x="3611594" y="2431875"/>
        <a:ext cx="3283267" cy="1969960"/>
      </dsp:txXfrm>
    </dsp:sp>
    <dsp:sp modelId="{62ECDB2D-02C2-4540-B1DB-2B80413EFC54}">
      <dsp:nvSpPr>
        <dsp:cNvPr id="0" name=""/>
        <dsp:cNvSpPr/>
      </dsp:nvSpPr>
      <dsp:spPr>
        <a:xfrm>
          <a:off x="7223188" y="2431875"/>
          <a:ext cx="3283267" cy="19699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Case study </a:t>
          </a:r>
        </a:p>
      </dsp:txBody>
      <dsp:txXfrm>
        <a:off x="7223188" y="2431875"/>
        <a:ext cx="3283267" cy="1969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EA03A-06D4-4048-94EE-84AEB83B7832}">
      <dsp:nvSpPr>
        <dsp:cNvPr id="0" name=""/>
        <dsp:cNvSpPr/>
      </dsp:nvSpPr>
      <dsp:spPr>
        <a:xfrm>
          <a:off x="0" y="430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0E5EBC-F29D-44B0-B28E-B5978B237369}">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A6AD2C-B096-4016-A7E8-FFDE7BF9F6EC}">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Local EMS services </a:t>
          </a:r>
        </a:p>
      </dsp:txBody>
      <dsp:txXfrm>
        <a:off x="1059754" y="4307"/>
        <a:ext cx="5304469" cy="917536"/>
      </dsp:txXfrm>
    </dsp:sp>
    <dsp:sp modelId="{F6AAB666-F37B-4BAA-8BA8-CE077D9097F8}">
      <dsp:nvSpPr>
        <dsp:cNvPr id="0" name=""/>
        <dsp:cNvSpPr/>
      </dsp:nvSpPr>
      <dsp:spPr>
        <a:xfrm>
          <a:off x="0" y="115122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CF9B65-8941-4F13-8DDC-31A7A4CC0A09}">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314828-5CAD-4492-8C8D-828EC4C16940}">
      <dsp:nvSpPr>
        <dsp:cNvPr id="0" name=""/>
        <dsp:cNvSpPr/>
      </dsp:nvSpPr>
      <dsp:spPr>
        <a:xfrm>
          <a:off x="1059754" y="1151227"/>
          <a:ext cx="2863900"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Visiting physician consult </a:t>
          </a:r>
        </a:p>
      </dsp:txBody>
      <dsp:txXfrm>
        <a:off x="1059754" y="1151227"/>
        <a:ext cx="2863900" cy="917536"/>
      </dsp:txXfrm>
    </dsp:sp>
    <dsp:sp modelId="{FF26EFB7-149F-4E36-BFE7-26F3A38AFDFC}">
      <dsp:nvSpPr>
        <dsp:cNvPr id="0" name=""/>
        <dsp:cNvSpPr/>
      </dsp:nvSpPr>
      <dsp:spPr>
        <a:xfrm>
          <a:off x="3923655" y="1151227"/>
          <a:ext cx="2440568"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577850">
            <a:lnSpc>
              <a:spcPct val="90000"/>
            </a:lnSpc>
            <a:spcBef>
              <a:spcPct val="0"/>
            </a:spcBef>
            <a:spcAft>
              <a:spcPct val="35000"/>
            </a:spcAft>
            <a:buNone/>
          </a:pPr>
          <a:r>
            <a:rPr lang="en-US" sz="1300" kern="1200"/>
            <a:t>Orthopedics  2</a:t>
          </a:r>
          <a:r>
            <a:rPr lang="en-US" sz="1300" kern="1200" baseline="30000"/>
            <a:t>nd</a:t>
          </a:r>
          <a:r>
            <a:rPr lang="en-US" sz="1300" kern="1200"/>
            <a:t> Tuesday of every month </a:t>
          </a:r>
        </a:p>
      </dsp:txBody>
      <dsp:txXfrm>
        <a:off x="3923655" y="1151227"/>
        <a:ext cx="2440568" cy="917536"/>
      </dsp:txXfrm>
    </dsp:sp>
    <dsp:sp modelId="{75F97020-C45C-49B2-B072-F26B8F9517B3}">
      <dsp:nvSpPr>
        <dsp:cNvPr id="0" name=""/>
        <dsp:cNvSpPr/>
      </dsp:nvSpPr>
      <dsp:spPr>
        <a:xfrm>
          <a:off x="0" y="229814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EB8706-B5CE-4F58-8CB6-E726B2C4E027}">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7CC139-A4A3-4152-9B01-5F7FB6E43E61}">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Wrist Splint </a:t>
          </a:r>
        </a:p>
      </dsp:txBody>
      <dsp:txXfrm>
        <a:off x="1059754" y="2298147"/>
        <a:ext cx="5304469" cy="917536"/>
      </dsp:txXfrm>
    </dsp:sp>
    <dsp:sp modelId="{A1FD89FD-5872-4D7D-9250-DAA10D718ACC}">
      <dsp:nvSpPr>
        <dsp:cNvPr id="0" name=""/>
        <dsp:cNvSpPr/>
      </dsp:nvSpPr>
      <dsp:spPr>
        <a:xfrm>
          <a:off x="0" y="344506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FD16B3-6929-41B6-8D52-153855233910}">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D6B3E6-D361-4E41-A446-F4F81A8B92D1}">
      <dsp:nvSpPr>
        <dsp:cNvPr id="0" name=""/>
        <dsp:cNvSpPr/>
      </dsp:nvSpPr>
      <dsp:spPr>
        <a:xfrm>
          <a:off x="1059754" y="3445068"/>
          <a:ext cx="2863900"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dirty="0"/>
            <a:t>Pre-op preparations per ortho MD</a:t>
          </a:r>
        </a:p>
      </dsp:txBody>
      <dsp:txXfrm>
        <a:off x="1059754" y="3445068"/>
        <a:ext cx="2863900" cy="917536"/>
      </dsp:txXfrm>
    </dsp:sp>
    <dsp:sp modelId="{2E836825-D7C1-426F-9748-E995B1F948C0}">
      <dsp:nvSpPr>
        <dsp:cNvPr id="0" name=""/>
        <dsp:cNvSpPr/>
      </dsp:nvSpPr>
      <dsp:spPr>
        <a:xfrm>
          <a:off x="3923655" y="3445068"/>
          <a:ext cx="2440568"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577850">
            <a:lnSpc>
              <a:spcPct val="90000"/>
            </a:lnSpc>
            <a:spcBef>
              <a:spcPct val="0"/>
            </a:spcBef>
            <a:spcAft>
              <a:spcPct val="35000"/>
            </a:spcAft>
            <a:buNone/>
          </a:pPr>
          <a:r>
            <a:rPr lang="en-US" sz="1300" kern="1200"/>
            <a:t>X-rays</a:t>
          </a:r>
        </a:p>
        <a:p>
          <a:pPr marL="0" lvl="0" indent="0" algn="l" defTabSz="577850">
            <a:lnSpc>
              <a:spcPct val="90000"/>
            </a:lnSpc>
            <a:spcBef>
              <a:spcPct val="0"/>
            </a:spcBef>
            <a:spcAft>
              <a:spcPct val="35000"/>
            </a:spcAft>
            <a:buNone/>
          </a:pPr>
          <a:r>
            <a:rPr lang="en-US" sz="1300" kern="1200"/>
            <a:t>Blood work</a:t>
          </a:r>
        </a:p>
        <a:p>
          <a:pPr marL="0" lvl="0" indent="0" algn="l" defTabSz="577850">
            <a:lnSpc>
              <a:spcPct val="90000"/>
            </a:lnSpc>
            <a:spcBef>
              <a:spcPct val="0"/>
            </a:spcBef>
            <a:spcAft>
              <a:spcPct val="35000"/>
            </a:spcAft>
            <a:buNone/>
          </a:pPr>
          <a:r>
            <a:rPr lang="en-US" sz="1300" kern="1200"/>
            <a:t>EKG</a:t>
          </a:r>
        </a:p>
      </dsp:txBody>
      <dsp:txXfrm>
        <a:off x="3923655" y="3445068"/>
        <a:ext cx="2440568" cy="917536"/>
      </dsp:txXfrm>
    </dsp:sp>
    <dsp:sp modelId="{2511D83C-41AD-4204-854B-4A3538E9F07D}">
      <dsp:nvSpPr>
        <dsp:cNvPr id="0" name=""/>
        <dsp:cNvSpPr/>
      </dsp:nvSpPr>
      <dsp:spPr>
        <a:xfrm>
          <a:off x="0" y="459198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2D229A-8DF3-4303-8A0B-6DD07109C70B}">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E04181-AE8B-483F-AC7E-0282C0C03620}">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Refer &amp; transfer </a:t>
          </a:r>
        </a:p>
      </dsp:txBody>
      <dsp:txXfrm>
        <a:off x="1059754" y="4591988"/>
        <a:ext cx="5304469" cy="9175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BCF95-D290-FE45-BE29-9C889D05CC0D}">
      <dsp:nvSpPr>
        <dsp:cNvPr id="0" name=""/>
        <dsp:cNvSpPr/>
      </dsp:nvSpPr>
      <dsp:spPr>
        <a:xfrm>
          <a:off x="0" y="0"/>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0FD6F5-23C4-0E49-9925-07B472090C38}">
      <dsp:nvSpPr>
        <dsp:cNvPr id="0" name=""/>
        <dsp:cNvSpPr/>
      </dsp:nvSpPr>
      <dsp:spPr>
        <a:xfrm>
          <a:off x="0" y="0"/>
          <a:ext cx="10168127" cy="923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Alignment of post-op visit when orthopedist visits local facility</a:t>
          </a:r>
        </a:p>
      </dsp:txBody>
      <dsp:txXfrm>
        <a:off x="0" y="0"/>
        <a:ext cx="10168127" cy="923544"/>
      </dsp:txXfrm>
    </dsp:sp>
    <dsp:sp modelId="{F9BB8C40-C88A-064B-882E-3168D2614DBA}">
      <dsp:nvSpPr>
        <dsp:cNvPr id="0" name=""/>
        <dsp:cNvSpPr/>
      </dsp:nvSpPr>
      <dsp:spPr>
        <a:xfrm>
          <a:off x="0" y="923543"/>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B6F072-C5C7-9446-ACD4-78117A9105C0}">
      <dsp:nvSpPr>
        <dsp:cNvPr id="0" name=""/>
        <dsp:cNvSpPr/>
      </dsp:nvSpPr>
      <dsp:spPr>
        <a:xfrm>
          <a:off x="0" y="923544"/>
          <a:ext cx="10168127" cy="923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Transit services </a:t>
          </a:r>
        </a:p>
      </dsp:txBody>
      <dsp:txXfrm>
        <a:off x="0" y="923544"/>
        <a:ext cx="10168127" cy="923544"/>
      </dsp:txXfrm>
    </dsp:sp>
    <dsp:sp modelId="{3A42DE00-B327-BB4C-8A33-43FADDB8DB88}">
      <dsp:nvSpPr>
        <dsp:cNvPr id="0" name=""/>
        <dsp:cNvSpPr/>
      </dsp:nvSpPr>
      <dsp:spPr>
        <a:xfrm>
          <a:off x="0" y="1847087"/>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6465AF-2335-E14F-BAE3-5045B3180374}">
      <dsp:nvSpPr>
        <dsp:cNvPr id="0" name=""/>
        <dsp:cNvSpPr/>
      </dsp:nvSpPr>
      <dsp:spPr>
        <a:xfrm>
          <a:off x="0" y="1847088"/>
          <a:ext cx="10168127" cy="923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Use of telemedicine for post-operative visits</a:t>
          </a:r>
        </a:p>
      </dsp:txBody>
      <dsp:txXfrm>
        <a:off x="0" y="1847088"/>
        <a:ext cx="10168127" cy="923544"/>
      </dsp:txXfrm>
    </dsp:sp>
    <dsp:sp modelId="{2FE23210-807E-084B-8DDE-E21CF2C781C5}">
      <dsp:nvSpPr>
        <dsp:cNvPr id="0" name=""/>
        <dsp:cNvSpPr/>
      </dsp:nvSpPr>
      <dsp:spPr>
        <a:xfrm>
          <a:off x="0" y="2770632"/>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A2C8B9-399C-4543-ACE4-EF4BF3F69742}">
      <dsp:nvSpPr>
        <dsp:cNvPr id="0" name=""/>
        <dsp:cNvSpPr/>
      </dsp:nvSpPr>
      <dsp:spPr>
        <a:xfrm>
          <a:off x="0" y="2770632"/>
          <a:ext cx="10168127" cy="923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Physical therapy </a:t>
          </a:r>
        </a:p>
      </dsp:txBody>
      <dsp:txXfrm>
        <a:off x="0" y="2770632"/>
        <a:ext cx="10168127" cy="9235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FCC9E-8AA4-4B06-9FAD-C1B5265B8C37}">
      <dsp:nvSpPr>
        <dsp:cNvPr id="0" name=""/>
        <dsp:cNvSpPr/>
      </dsp:nvSpPr>
      <dsp:spPr>
        <a:xfrm>
          <a:off x="973190" y="224816"/>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1C4247-9DD7-4B09-AEF3-0CD7949B85DD}">
      <dsp:nvSpPr>
        <dsp:cNvPr id="0" name=""/>
        <dsp:cNvSpPr/>
      </dsp:nvSpPr>
      <dsp:spPr>
        <a:xfrm>
          <a:off x="1242597" y="494224"/>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AD0155-2D8D-4F7C-8CD2-40DA4EC0048D}">
      <dsp:nvSpPr>
        <dsp:cNvPr id="0" name=""/>
        <dsp:cNvSpPr/>
      </dsp:nvSpPr>
      <dsp:spPr>
        <a:xfrm>
          <a:off x="569079" y="1882707"/>
          <a:ext cx="2072362" cy="22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The University of North Dakota School of Medicine and Health Science's Rural Surgery Support Program </a:t>
          </a:r>
        </a:p>
      </dsp:txBody>
      <dsp:txXfrm>
        <a:off x="569079" y="1882707"/>
        <a:ext cx="2072362" cy="2250000"/>
      </dsp:txXfrm>
    </dsp:sp>
    <dsp:sp modelId="{E4AE884D-7752-4485-8D18-F99853C2B735}">
      <dsp:nvSpPr>
        <dsp:cNvPr id="0" name=""/>
        <dsp:cNvSpPr/>
      </dsp:nvSpPr>
      <dsp:spPr>
        <a:xfrm>
          <a:off x="3408216" y="224816"/>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7DD6AB-AD1E-4D91-9CB1-9BF95720276E}">
      <dsp:nvSpPr>
        <dsp:cNvPr id="0" name=""/>
        <dsp:cNvSpPr/>
      </dsp:nvSpPr>
      <dsp:spPr>
        <a:xfrm>
          <a:off x="3677623" y="494224"/>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926371-0E0E-4114-A7B5-5214D26DB6ED}">
      <dsp:nvSpPr>
        <dsp:cNvPr id="0" name=""/>
        <dsp:cNvSpPr/>
      </dsp:nvSpPr>
      <dsp:spPr>
        <a:xfrm>
          <a:off x="3004105" y="1882707"/>
          <a:ext cx="2072362" cy="22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Specialty FNP or MD travel to locations 1-2x/month</a:t>
          </a:r>
        </a:p>
      </dsp:txBody>
      <dsp:txXfrm>
        <a:off x="3004105" y="1882707"/>
        <a:ext cx="2072362" cy="2250000"/>
      </dsp:txXfrm>
    </dsp:sp>
    <dsp:sp modelId="{2001DB58-FCBD-4807-9B06-DFA6065E60CE}">
      <dsp:nvSpPr>
        <dsp:cNvPr id="0" name=""/>
        <dsp:cNvSpPr/>
      </dsp:nvSpPr>
      <dsp:spPr>
        <a:xfrm>
          <a:off x="5843242" y="224816"/>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85C88-0C31-40A7-8546-DD0426A3C1CE}">
      <dsp:nvSpPr>
        <dsp:cNvPr id="0" name=""/>
        <dsp:cNvSpPr/>
      </dsp:nvSpPr>
      <dsp:spPr>
        <a:xfrm>
          <a:off x="6112649" y="494224"/>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9A7510-6434-46F1-8F84-5DCC2AABD5B6}">
      <dsp:nvSpPr>
        <dsp:cNvPr id="0" name=""/>
        <dsp:cNvSpPr/>
      </dsp:nvSpPr>
      <dsp:spPr>
        <a:xfrm>
          <a:off x="5439131" y="1882707"/>
          <a:ext cx="2072362" cy="22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Incentives to attract providers </a:t>
          </a:r>
        </a:p>
      </dsp:txBody>
      <dsp:txXfrm>
        <a:off x="5439131" y="1882707"/>
        <a:ext cx="2072362" cy="2250000"/>
      </dsp:txXfrm>
    </dsp:sp>
    <dsp:sp modelId="{D068F55A-11AC-4F5E-B1ED-4F206219C209}">
      <dsp:nvSpPr>
        <dsp:cNvPr id="0" name=""/>
        <dsp:cNvSpPr/>
      </dsp:nvSpPr>
      <dsp:spPr>
        <a:xfrm>
          <a:off x="8278268" y="224816"/>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0CE943-7BAE-444B-AEA8-7268910C183C}">
      <dsp:nvSpPr>
        <dsp:cNvPr id="0" name=""/>
        <dsp:cNvSpPr/>
      </dsp:nvSpPr>
      <dsp:spPr>
        <a:xfrm>
          <a:off x="8547675" y="494224"/>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B13F89-F5A8-4E06-927B-76EC949BCAAC}">
      <dsp:nvSpPr>
        <dsp:cNvPr id="0" name=""/>
        <dsp:cNvSpPr/>
      </dsp:nvSpPr>
      <dsp:spPr>
        <a:xfrm>
          <a:off x="7874157" y="1882707"/>
          <a:ext cx="2072362" cy="22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Mobile Clinics </a:t>
          </a:r>
        </a:p>
      </dsp:txBody>
      <dsp:txXfrm>
        <a:off x="7874157" y="1882707"/>
        <a:ext cx="2072362" cy="225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7BEE3-1A9F-E44F-A71D-EB45564D68F3}" type="datetimeFigureOut">
              <a:rPr lang="en-US" smtClean="0"/>
              <a:t>8/8/21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43429-03E7-104F-B9BF-20AF33012492}" type="slidenum">
              <a:rPr lang="en-US" smtClean="0"/>
              <a:t>‹#›</a:t>
            </a:fld>
            <a:endParaRPr lang="en-US"/>
          </a:p>
        </p:txBody>
      </p:sp>
    </p:spTree>
    <p:extLst>
      <p:ext uri="{BB962C8B-B14F-4D97-AF65-F5344CB8AC3E}">
        <p14:creationId xmlns:p14="http://schemas.microsoft.com/office/powerpoint/2010/main" val="2123161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ulletin.facs.org/2015/07/the-north-dakota-rural-surgery-support-program-providing-surgical-services-to-communities-in-need/"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F43429-03E7-104F-B9BF-20AF33012492}" type="slidenum">
              <a:rPr lang="en-US" smtClean="0"/>
              <a:t>1</a:t>
            </a:fld>
            <a:endParaRPr lang="en-US"/>
          </a:p>
        </p:txBody>
      </p:sp>
    </p:spTree>
    <p:extLst>
      <p:ext uri="{BB962C8B-B14F-4D97-AF65-F5344CB8AC3E}">
        <p14:creationId xmlns:p14="http://schemas.microsoft.com/office/powerpoint/2010/main" val="1546494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F43429-03E7-104F-B9BF-20AF33012492}" type="slidenum">
              <a:rPr lang="en-US" smtClean="0"/>
              <a:t>13</a:t>
            </a:fld>
            <a:endParaRPr lang="en-US"/>
          </a:p>
        </p:txBody>
      </p:sp>
    </p:spTree>
    <p:extLst>
      <p:ext uri="{BB962C8B-B14F-4D97-AF65-F5344CB8AC3E}">
        <p14:creationId xmlns:p14="http://schemas.microsoft.com/office/powerpoint/2010/main" val="723936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Because her wrist is displaced, the NP should splint the wrist as is to prevent further injury. </a:t>
            </a:r>
          </a:p>
          <a:p>
            <a:endParaRPr lang="en-US"/>
          </a:p>
          <a:p>
            <a:r>
              <a:rPr lang="en-US"/>
              <a:t>A relationship has been established with orthopedics who visits every month--- the NP calls this orthopedist for a consult. He recommend transfer to the </a:t>
            </a:r>
            <a:r>
              <a:rPr lang="en-US" err="1"/>
              <a:t>nearsest</a:t>
            </a:r>
            <a:r>
              <a:rPr lang="en-US"/>
              <a:t> hospital for a surgical consult</a:t>
            </a:r>
          </a:p>
        </p:txBody>
      </p:sp>
      <p:sp>
        <p:nvSpPr>
          <p:cNvPr id="4" name="Slide Number Placeholder 3"/>
          <p:cNvSpPr>
            <a:spLocks noGrp="1"/>
          </p:cNvSpPr>
          <p:nvPr>
            <p:ph type="sldNum" sz="quarter" idx="5"/>
          </p:nvPr>
        </p:nvSpPr>
        <p:spPr/>
        <p:txBody>
          <a:bodyPr/>
          <a:lstStyle/>
          <a:p>
            <a:fld id="{36F43429-03E7-104F-B9BF-20AF33012492}" type="slidenum">
              <a:rPr lang="en-US" smtClean="0"/>
              <a:t>15</a:t>
            </a:fld>
            <a:endParaRPr lang="en-US"/>
          </a:p>
        </p:txBody>
      </p:sp>
    </p:spTree>
    <p:extLst>
      <p:ext uri="{BB962C8B-B14F-4D97-AF65-F5344CB8AC3E}">
        <p14:creationId xmlns:p14="http://schemas.microsoft.com/office/powerpoint/2010/main" val="3046564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a:solidFill>
                  <a:schemeClr val="tx1"/>
                </a:solidFill>
                <a:effectLst/>
                <a:latin typeface="+mn-lt"/>
                <a:ea typeface="+mn-ea"/>
                <a:cs typeface="+mn-cs"/>
              </a:rPr>
              <a:t>South Central Transit - transportation is available to take the general public to and from meal sites and for other purposes which include: medical appointments, shopping, recreation, schools and personal needs. Wheelchair accessible vehicles are available.</a:t>
            </a:r>
            <a:endParaRPr lang="en-US"/>
          </a:p>
        </p:txBody>
      </p:sp>
      <p:sp>
        <p:nvSpPr>
          <p:cNvPr id="4" name="Slide Number Placeholder 3"/>
          <p:cNvSpPr>
            <a:spLocks noGrp="1"/>
          </p:cNvSpPr>
          <p:nvPr>
            <p:ph type="sldNum" sz="quarter" idx="5"/>
          </p:nvPr>
        </p:nvSpPr>
        <p:spPr/>
        <p:txBody>
          <a:bodyPr/>
          <a:lstStyle/>
          <a:p>
            <a:fld id="{36F43429-03E7-104F-B9BF-20AF33012492}" type="slidenum">
              <a:rPr lang="en-US" smtClean="0"/>
              <a:t>16</a:t>
            </a:fld>
            <a:endParaRPr lang="en-US"/>
          </a:p>
        </p:txBody>
      </p:sp>
    </p:spTree>
    <p:extLst>
      <p:ext uri="{BB962C8B-B14F-4D97-AF65-F5344CB8AC3E}">
        <p14:creationId xmlns:p14="http://schemas.microsoft.com/office/powerpoint/2010/main" val="15517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https://bulletin.facs.org/2015/07/the-north-dakota-rural-surgery-support-program-providing-surgical-services-to-communities-in-need/</a:t>
            </a:r>
            <a:endParaRPr lang="en-US" dirty="0"/>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Incentives to attract providers– tuition reimbursement, bonuses, free housing, child care…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The Operation of Mobile Clinics is to </a:t>
            </a:r>
            <a:r>
              <a:rPr lang="en-US" sz="1200" b="1" i="0" u="none" strike="noStrike" kern="1200" dirty="0">
                <a:solidFill>
                  <a:schemeClr val="tx1"/>
                </a:solidFill>
                <a:effectLst/>
                <a:latin typeface="+mn-lt"/>
                <a:ea typeface="+mn-ea"/>
                <a:cs typeface="+mn-cs"/>
              </a:rPr>
              <a:t>render Primary Health Care services</a:t>
            </a:r>
            <a:r>
              <a:rPr lang="en-US" sz="1200" b="0" i="0" u="none" strike="noStrike" kern="1200" dirty="0">
                <a:solidFill>
                  <a:schemeClr val="tx1"/>
                </a:solidFill>
                <a:effectLst/>
                <a:latin typeface="+mn-lt"/>
                <a:ea typeface="+mn-ea"/>
                <a:cs typeface="+mn-cs"/>
              </a:rPr>
              <a:t> to those in remote / specified areas who have access to little or no medical facilities. --- this might help with pre-op, post-op visits </a:t>
            </a:r>
            <a:endParaRPr lang="en-US" dirty="0"/>
          </a:p>
        </p:txBody>
      </p:sp>
      <p:sp>
        <p:nvSpPr>
          <p:cNvPr id="4" name="Slide Number Placeholder 3"/>
          <p:cNvSpPr>
            <a:spLocks noGrp="1"/>
          </p:cNvSpPr>
          <p:nvPr>
            <p:ph type="sldNum" sz="quarter" idx="5"/>
          </p:nvPr>
        </p:nvSpPr>
        <p:spPr/>
        <p:txBody>
          <a:bodyPr/>
          <a:lstStyle/>
          <a:p>
            <a:fld id="{36F43429-03E7-104F-B9BF-20AF33012492}" type="slidenum">
              <a:rPr lang="en-US" smtClean="0"/>
              <a:t>17</a:t>
            </a:fld>
            <a:endParaRPr lang="en-US"/>
          </a:p>
        </p:txBody>
      </p:sp>
    </p:spTree>
    <p:extLst>
      <p:ext uri="{BB962C8B-B14F-4D97-AF65-F5344CB8AC3E}">
        <p14:creationId xmlns:p14="http://schemas.microsoft.com/office/powerpoint/2010/main" val="3217671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6F43429-03E7-104F-B9BF-20AF33012492}" type="slidenum">
              <a:rPr lang="en-US" smtClean="0"/>
              <a:t>19</a:t>
            </a:fld>
            <a:endParaRPr lang="en-US"/>
          </a:p>
        </p:txBody>
      </p:sp>
    </p:spTree>
    <p:extLst>
      <p:ext uri="{BB962C8B-B14F-4D97-AF65-F5344CB8AC3E}">
        <p14:creationId xmlns:p14="http://schemas.microsoft.com/office/powerpoint/2010/main" val="2860603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F43429-03E7-104F-B9BF-20AF33012492}" type="slidenum">
              <a:rPr lang="en-US" smtClean="0"/>
              <a:t>20</a:t>
            </a:fld>
            <a:endParaRPr lang="en-US"/>
          </a:p>
        </p:txBody>
      </p:sp>
    </p:spTree>
    <p:extLst>
      <p:ext uri="{BB962C8B-B14F-4D97-AF65-F5344CB8AC3E}">
        <p14:creationId xmlns:p14="http://schemas.microsoft.com/office/powerpoint/2010/main" val="3104570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Phases of surgical care</a:t>
            </a:r>
          </a:p>
          <a:p>
            <a:r>
              <a:rPr lang="en-US">
                <a:cs typeface="Calibri"/>
              </a:rPr>
              <a:t>- preoperative</a:t>
            </a:r>
          </a:p>
          <a:p>
            <a:r>
              <a:rPr lang="en-US">
                <a:cs typeface="Calibri"/>
              </a:rPr>
              <a:t>- perioperative</a:t>
            </a:r>
          </a:p>
          <a:p>
            <a:r>
              <a:rPr lang="en-US">
                <a:cs typeface="Calibri"/>
              </a:rPr>
              <a:t>- intraoperative</a:t>
            </a:r>
          </a:p>
          <a:p>
            <a:r>
              <a:rPr lang="en-US">
                <a:cs typeface="Calibri"/>
              </a:rPr>
              <a:t>- postoperative</a:t>
            </a:r>
          </a:p>
          <a:p>
            <a:r>
              <a:rPr lang="en-US">
                <a:cs typeface="Calibri"/>
              </a:rPr>
              <a:t>- post discharge</a:t>
            </a:r>
          </a:p>
          <a:p>
            <a:endParaRPr lang="en-US">
              <a:cs typeface="Calibri"/>
            </a:endParaRPr>
          </a:p>
          <a:p>
            <a:r>
              <a:rPr lang="en-US">
                <a:cs typeface="Calibri"/>
              </a:rPr>
              <a:t>Surgical settings </a:t>
            </a:r>
          </a:p>
          <a:p>
            <a:r>
              <a:rPr lang="en-US">
                <a:cs typeface="Calibri"/>
              </a:rPr>
              <a:t>- inpatient </a:t>
            </a:r>
          </a:p>
          <a:p>
            <a:r>
              <a:rPr lang="en-US">
                <a:cs typeface="Calibri"/>
              </a:rPr>
              <a:t>- outpatient, ambulatory</a:t>
            </a:r>
          </a:p>
          <a:p>
            <a:endParaRPr lang="en-US">
              <a:cs typeface="Calibri"/>
            </a:endParaRPr>
          </a:p>
          <a:p>
            <a:r>
              <a:rPr lang="en-US">
                <a:cs typeface="Calibri"/>
              </a:rPr>
              <a:t>Surgical specialties</a:t>
            </a:r>
          </a:p>
          <a:p>
            <a:r>
              <a:rPr lang="en-US">
                <a:cs typeface="Calibri"/>
              </a:rPr>
              <a:t>- there are 14 surgery specialties. Most of the specialties will then have areas of expertise within that specialty.</a:t>
            </a:r>
          </a:p>
          <a:p>
            <a:endParaRPr lang="en-US">
              <a:cs typeface="Calibri"/>
            </a:endParaRPr>
          </a:p>
          <a:p>
            <a:r>
              <a:rPr lang="en-US">
                <a:cs typeface="Calibri"/>
              </a:rPr>
              <a:t>The FNP in primary care settings is responsible for assessing and diagnosing possible surgical cases and referring them to a specialist. The FNP working with a surgeon may be responsible for seeing patients in clinic or the hospital pre op or post op, and may assist with surgery. </a:t>
            </a: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6F43429-03E7-104F-B9BF-20AF33012492}" type="slidenum">
              <a:rPr lang="en-US" smtClean="0"/>
              <a:t>3</a:t>
            </a:fld>
            <a:endParaRPr lang="en-US"/>
          </a:p>
        </p:txBody>
      </p:sp>
    </p:spTree>
    <p:extLst>
      <p:ext uri="{BB962C8B-B14F-4D97-AF65-F5344CB8AC3E}">
        <p14:creationId xmlns:p14="http://schemas.microsoft.com/office/powerpoint/2010/main" val="290703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When we think of rural a picture of rolling hills and farmlands will likely come to mind. It is difficult to define the term rural. The Census Bureau defines rural as any population, housing, or territory NOT in an urban area. Urbanized areas are defined as an area that has a population of 50,000 or more. </a:t>
            </a:r>
            <a:r>
              <a:rPr lang="en-US"/>
              <a:t>Compared to metropolitan locations, rural communities are often understaffed with health care providers of all specialities. Most rural patients would prefer to receive their medical care in their own communities whenever the services are available. </a:t>
            </a:r>
          </a:p>
          <a:p>
            <a:endParaRPr lang="en-US">
              <a:cs typeface="Calibri"/>
            </a:endParaRPr>
          </a:p>
          <a:p>
            <a:endParaRPr lang="en-US">
              <a:cs typeface="Calibri"/>
            </a:endParaRPr>
          </a:p>
          <a:p>
            <a:r>
              <a:rPr lang="en-US">
                <a:cs typeface="Calibri"/>
              </a:rPr>
              <a:t>There are 46 million Americas who live in rural areas of the country. That is 19% of the US population. These Americans face numerous health disparities in comparison to their urban living counterparts. </a:t>
            </a:r>
          </a:p>
          <a:p>
            <a:endParaRPr lang="en-US">
              <a:cs typeface="Calibri"/>
            </a:endParaRPr>
          </a:p>
          <a:p>
            <a:r>
              <a:rPr lang="en-US"/>
              <a:t>Rural Americans are more likely to die from heart disease, cancer, unintentional injury, chronic lower respiratory disease, and stroke than their urban counterparts. Unintentional injury deaths are approximately 50 percent higher in rural areas than in urban areas, partly due to greater risk of death from motor vehicle crashes and opioid overdoses.</a:t>
            </a:r>
          </a:p>
          <a:p>
            <a:r>
              <a:rPr lang="en-US"/>
              <a:t>Children in rural areas also face challenges. A recent CDC study finds that children in rural areas with mental, behavioral, and developmental disorders face more community and family challenges than children in urban areas with the same disorders.</a:t>
            </a:r>
          </a:p>
          <a:p>
            <a:endParaRPr lang="en-US">
              <a:cs typeface="Calibri"/>
            </a:endParaRPr>
          </a:p>
          <a:p>
            <a:r>
              <a:rPr lang="en-US"/>
              <a:t>Rural areas have certain characteristics that increase resident’s risk of death; a large piece is long travel distances to specialty and emergency care. The CDC reports that rural Americans have higher rates of cigarette smoking, high blood pressure, obesity, and poverty; and report less leisure-time physical activity and lower seatbelt use than their urban counterparts, less access to healthcare, and less likely to have health insurance. All of these factors lead to poor health outcomes. </a:t>
            </a:r>
          </a:p>
          <a:p>
            <a:r>
              <a:rPr lang="en-US">
                <a:cs typeface="Calibri"/>
              </a:rPr>
              <a:t>CDC (2017). </a:t>
            </a:r>
          </a:p>
          <a:p>
            <a:endParaRPr lang="en-US">
              <a:cs typeface="Calibri"/>
            </a:endParaRPr>
          </a:p>
          <a:p>
            <a:r>
              <a:rPr lang="en-US">
                <a:cs typeface="Calibri"/>
              </a:rPr>
              <a:t>North Dakota has only 3 cities of metropolitan with a population over 50,000. The majority of the state's population lives in small or isolated rural areas. Therefore, the majority of North Dakota residents suffer from health disparities due to rural health. </a:t>
            </a:r>
          </a:p>
        </p:txBody>
      </p:sp>
      <p:sp>
        <p:nvSpPr>
          <p:cNvPr id="4" name="Slide Number Placeholder 3"/>
          <p:cNvSpPr>
            <a:spLocks noGrp="1"/>
          </p:cNvSpPr>
          <p:nvPr>
            <p:ph type="sldNum" sz="quarter" idx="5"/>
          </p:nvPr>
        </p:nvSpPr>
        <p:spPr/>
        <p:txBody>
          <a:bodyPr/>
          <a:lstStyle/>
          <a:p>
            <a:fld id="{36F43429-03E7-104F-B9BF-20AF33012492}" type="slidenum">
              <a:rPr lang="en-US" smtClean="0"/>
              <a:t>4</a:t>
            </a:fld>
            <a:endParaRPr lang="en-US"/>
          </a:p>
        </p:txBody>
      </p:sp>
    </p:spTree>
    <p:extLst>
      <p:ext uri="{BB962C8B-B14F-4D97-AF65-F5344CB8AC3E}">
        <p14:creationId xmlns:p14="http://schemas.microsoft.com/office/powerpoint/2010/main" val="3976114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Many patients in small or isolated rural areas must commute distances of over 1 hour to see a surgeon. This commute may be much longer, or even impossible at times, because of inclement weather, as the majority of our year is winter. Patients not only need to drive for their operation, but also pre-op and post-op appointments. And if it is a procedure that requires a stay in the hospital your family or friend who is driving you needs to stay there or they have to drive back and forth to do drop off and pick ups. When Kari and I were discussing this topic we thought of our elderly grandparents who can't drive anymore and relay on coordinating appointments with our parents/their children for rides to and from appointments and procedures. </a:t>
            </a:r>
          </a:p>
          <a:p>
            <a:endParaRPr lang="en-US">
              <a:cs typeface="Calibri"/>
            </a:endParaRPr>
          </a:p>
          <a:p>
            <a:r>
              <a:rPr lang="en-US"/>
              <a:t>Unfortunately, for many rural communities, surgical care is very limited or nonexistent. The demand for general surgeons in rural locations is projected to be among the highest of any medical specialty in the next decade.</a:t>
            </a:r>
            <a:endParaRPr lang="en-US">
              <a:cs typeface="Calibri" panose="020F0502020204030204"/>
            </a:endParaRPr>
          </a:p>
          <a:p>
            <a:endParaRPr lang="en-US"/>
          </a:p>
          <a:p>
            <a:r>
              <a:rPr lang="en-US"/>
              <a:t>Rural communities often have a difficult time recruiting and retaining general surgeons due to several factors including: </a:t>
            </a:r>
          </a:p>
          <a:p>
            <a:pPr marL="171450" indent="-171450">
              <a:buFont typeface="Arial"/>
              <a:buChar char="•"/>
            </a:pPr>
            <a:r>
              <a:rPr lang="en-US"/>
              <a:t>Professional/social isolation</a:t>
            </a:r>
          </a:p>
          <a:p>
            <a:pPr marL="171450" indent="-171450">
              <a:buFont typeface="Arial"/>
              <a:buChar char="•"/>
            </a:pPr>
            <a:r>
              <a:rPr lang="en-US"/>
              <a:t>Lack of practice coverage for vacations, attendance at continuing medical education programs, new skill training</a:t>
            </a:r>
          </a:p>
          <a:p>
            <a:pPr marL="171450" indent="-171450">
              <a:buFont typeface="Arial"/>
              <a:buChar char="•"/>
            </a:pPr>
            <a:r>
              <a:rPr lang="en-US"/>
              <a:t>Lower reimbursement/increased expenses</a:t>
            </a:r>
          </a:p>
          <a:p>
            <a:pPr marL="171450" indent="-171450">
              <a:buFont typeface="Arial"/>
              <a:buChar char="•"/>
            </a:pPr>
            <a:r>
              <a:rPr lang="en-US"/>
              <a:t>Limited resources and capabilities of rural hospitals</a:t>
            </a:r>
          </a:p>
          <a:p>
            <a:pPr marL="171450" indent="-171450">
              <a:buFont typeface="Arial"/>
              <a:buChar char="•"/>
            </a:pPr>
            <a:r>
              <a:rPr lang="en-US"/>
              <a:t>Call coverage and lifestyle concerns</a:t>
            </a:r>
          </a:p>
          <a:p>
            <a:pPr marL="171450" indent="-171450">
              <a:buFont typeface="Arial"/>
              <a:buChar char="•"/>
            </a:pPr>
            <a:r>
              <a:rPr lang="en-US"/>
              <a:t>Administrative requirements for practice maintenance</a:t>
            </a:r>
          </a:p>
          <a:p>
            <a:pPr marL="171450" indent="-171450">
              <a:buFont typeface="Arial"/>
              <a:buChar char="•"/>
            </a:pPr>
            <a:r>
              <a:rPr lang="en-US"/>
              <a:t>Increasing regionalization of medical care</a:t>
            </a:r>
          </a:p>
          <a:p>
            <a:pPr marL="171450" indent="-171450">
              <a:buFont typeface="Arial"/>
              <a:buChar char="•"/>
            </a:pPr>
            <a:r>
              <a:rPr lang="en-US"/>
              <a:t>Difficulty in recruitment and retention</a:t>
            </a:r>
          </a:p>
          <a:p>
            <a:pPr marL="171450" indent="-171450">
              <a:buFont typeface="Arial"/>
              <a:buChar char="•"/>
            </a:pPr>
            <a:r>
              <a:rPr lang="en-US"/>
              <a:t>Decreased interest in broad-spectrum general surgery practice</a:t>
            </a:r>
          </a:p>
          <a:p>
            <a:pPr marL="171450" indent="-171450">
              <a:buFont typeface="Arial"/>
              <a:buChar char="•"/>
            </a:pPr>
            <a:r>
              <a:rPr lang="en-US"/>
              <a:t>Increasing subspecialization in general surgery</a:t>
            </a:r>
          </a:p>
          <a:p>
            <a:pPr marL="171450" indent="-171450">
              <a:buFont typeface="Arial"/>
              <a:buChar char="•"/>
            </a:pPr>
            <a:r>
              <a:rPr lang="en-US"/>
              <a:t>Lack of broad-based training for rural surgery practice</a:t>
            </a:r>
          </a:p>
          <a:p>
            <a:endParaRPr lang="en-US">
              <a:cs typeface="Calibri"/>
            </a:endParaRPr>
          </a:p>
          <a:p>
            <a:r>
              <a:rPr lang="en-US">
                <a:cs typeface="Calibri"/>
              </a:rPr>
              <a:t>I was talking about this issue with my mom a couple weeks ago and we also discussed that it would be hard being the only surgeon in an area as a new, fresh out of residency surgeon. You wouldn't have colleagues in the OR right next to you to discuss an issue with or to come and assist you with an operation. Although you wouldn't be performing the high stress and skilled operations, complications and question will arise especially as a newer surgeon. </a:t>
            </a:r>
          </a:p>
          <a:p>
            <a:endParaRPr lang="en-US">
              <a:cs typeface="Calibri"/>
            </a:endParaRPr>
          </a:p>
          <a:p>
            <a:r>
              <a:rPr lang="en-US"/>
              <a:t>North Dakota has one medical school, the University of North Dakota in Grand Forks. North Dakota is the only state in a four-state area that has a surgical residency program in Fargo. Montana, Wyoming, and South Dakota do not have surgical residency programs and must obtain their surgeons from residency programs in other parts of the country. These states surrounding North Dakota to the south and west have demographics similar to North Dakota. They have large population centers in each of these states where surgery supply is adequate, smaller communities have few or no surgeons.  </a:t>
            </a:r>
          </a:p>
        </p:txBody>
      </p:sp>
      <p:sp>
        <p:nvSpPr>
          <p:cNvPr id="4" name="Slide Number Placeholder 3"/>
          <p:cNvSpPr>
            <a:spLocks noGrp="1"/>
          </p:cNvSpPr>
          <p:nvPr>
            <p:ph type="sldNum" sz="quarter" idx="5"/>
          </p:nvPr>
        </p:nvSpPr>
        <p:spPr/>
        <p:txBody>
          <a:bodyPr/>
          <a:lstStyle/>
          <a:p>
            <a:fld id="{36F43429-03E7-104F-B9BF-20AF33012492}" type="slidenum">
              <a:rPr lang="en-US" smtClean="0"/>
              <a:t>5</a:t>
            </a:fld>
            <a:endParaRPr lang="en-US"/>
          </a:p>
        </p:txBody>
      </p:sp>
    </p:spTree>
    <p:extLst>
      <p:ext uri="{BB962C8B-B14F-4D97-AF65-F5344CB8AC3E}">
        <p14:creationId xmlns:p14="http://schemas.microsoft.com/office/powerpoint/2010/main" val="1470689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a:t>
            </a:r>
            <a:r>
              <a:rPr lang="en-US"/>
              <a:t>University</a:t>
            </a:r>
            <a:r>
              <a:rPr lang="en-US" sz="1200" kern="1200">
                <a:solidFill>
                  <a:schemeClr val="tx1"/>
                </a:solidFill>
                <a:effectLst/>
                <a:latin typeface="+mn-lt"/>
                <a:ea typeface="+mn-ea"/>
                <a:cs typeface="+mn-cs"/>
              </a:rPr>
              <a:t> of North Dakota School of Medicine &amp; Health Science, 2021)</a:t>
            </a:r>
          </a:p>
          <a:p>
            <a:endParaRPr lang="en-US"/>
          </a:p>
        </p:txBody>
      </p:sp>
      <p:sp>
        <p:nvSpPr>
          <p:cNvPr id="4" name="Slide Number Placeholder 3"/>
          <p:cNvSpPr>
            <a:spLocks noGrp="1"/>
          </p:cNvSpPr>
          <p:nvPr>
            <p:ph type="sldNum" sz="quarter" idx="5"/>
          </p:nvPr>
        </p:nvSpPr>
        <p:spPr/>
        <p:txBody>
          <a:bodyPr/>
          <a:lstStyle/>
          <a:p>
            <a:fld id="{36F43429-03E7-104F-B9BF-20AF33012492}" type="slidenum">
              <a:rPr lang="en-US" smtClean="0"/>
              <a:t>6</a:t>
            </a:fld>
            <a:endParaRPr lang="en-US"/>
          </a:p>
        </p:txBody>
      </p:sp>
    </p:spTree>
    <p:extLst>
      <p:ext uri="{BB962C8B-B14F-4D97-AF65-F5344CB8AC3E}">
        <p14:creationId xmlns:p14="http://schemas.microsoft.com/office/powerpoint/2010/main" val="1970471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map of all healthcare facilities in ND including critical access, non-</a:t>
            </a:r>
            <a:r>
              <a:rPr lang="en-US" dirty="0" err="1"/>
              <a:t>crical</a:t>
            </a:r>
            <a:r>
              <a:rPr lang="en-US" dirty="0"/>
              <a:t> access, public health, and those working collaboratively --- from this ap I would like to note there are SEVERAL counties without ANY serves like golden valley, and billings to name a few</a:t>
            </a:r>
          </a:p>
          <a:p>
            <a:endParaRPr lang="en-US" dirty="0"/>
          </a:p>
          <a:p>
            <a:r>
              <a:rPr lang="en-US" dirty="0"/>
              <a:t>Public health options --- middle/southern ND Only </a:t>
            </a:r>
          </a:p>
        </p:txBody>
      </p:sp>
      <p:sp>
        <p:nvSpPr>
          <p:cNvPr id="4" name="Slide Number Placeholder 3"/>
          <p:cNvSpPr>
            <a:spLocks noGrp="1"/>
          </p:cNvSpPr>
          <p:nvPr>
            <p:ph type="sldNum" sz="quarter" idx="5"/>
          </p:nvPr>
        </p:nvSpPr>
        <p:spPr/>
        <p:txBody>
          <a:bodyPr/>
          <a:lstStyle/>
          <a:p>
            <a:fld id="{36F43429-03E7-104F-B9BF-20AF33012492}" type="slidenum">
              <a:rPr lang="en-US" smtClean="0"/>
              <a:t>7</a:t>
            </a:fld>
            <a:endParaRPr lang="en-US"/>
          </a:p>
        </p:txBody>
      </p:sp>
    </p:spTree>
    <p:extLst>
      <p:ext uri="{BB962C8B-B14F-4D97-AF65-F5344CB8AC3E}">
        <p14:creationId xmlns:p14="http://schemas.microsoft.com/office/powerpoint/2010/main" val="1397083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this map because it visually displays the different healthcare regions in ND with the area servicing the largest amount of services within the region… </a:t>
            </a:r>
          </a:p>
          <a:p>
            <a:endParaRPr lang="en-US" dirty="0"/>
          </a:p>
          <a:p>
            <a:r>
              <a:rPr lang="en-US" sz="1200" b="0" i="0" u="none" strike="noStrike" kern="1200" dirty="0">
                <a:solidFill>
                  <a:schemeClr val="tx1"/>
                </a:solidFill>
                <a:effectLst/>
                <a:latin typeface="+mn-lt"/>
                <a:ea typeface="+mn-ea"/>
                <a:cs typeface="+mn-cs"/>
              </a:rPr>
              <a:t>The North Dakota Department of Human Services operates eight regional human service centers. Each serves a designated multi-county area, providing counseling and mental health services, substance abuse treatment, disability services and other human services.</a:t>
            </a:r>
            <a:endParaRPr lang="en-US" dirty="0"/>
          </a:p>
        </p:txBody>
      </p:sp>
      <p:sp>
        <p:nvSpPr>
          <p:cNvPr id="4" name="Slide Number Placeholder 3"/>
          <p:cNvSpPr>
            <a:spLocks noGrp="1"/>
          </p:cNvSpPr>
          <p:nvPr>
            <p:ph type="sldNum" sz="quarter" idx="5"/>
          </p:nvPr>
        </p:nvSpPr>
        <p:spPr/>
        <p:txBody>
          <a:bodyPr/>
          <a:lstStyle/>
          <a:p>
            <a:fld id="{36F43429-03E7-104F-B9BF-20AF33012492}" type="slidenum">
              <a:rPr lang="en-US" smtClean="0"/>
              <a:t>8</a:t>
            </a:fld>
            <a:endParaRPr lang="en-US"/>
          </a:p>
        </p:txBody>
      </p:sp>
    </p:spTree>
    <p:extLst>
      <p:ext uri="{BB962C8B-B14F-4D97-AF65-F5344CB8AC3E}">
        <p14:creationId xmlns:p14="http://schemas.microsoft.com/office/powerpoint/2010/main" val="3851200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I included this map because it demonstrates hospital referral systems and just how far individuals have to travel to receive select services … for example someone from Bowman requiring surgical services would have to travel to Bismarck which is 175 miles or just over 2 and a half hours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Ambulatory Surgical Centers in North Dakota are certified by CMS to participate in the Medicare/Medicaid program.  Ambulatory Surgical Center or ASC means any distinct entity that operates exclusively for the purpose of providing surgical services to patients not requiring hospitalization and in which the expected duration of services would not exceed 24 hours following an admission </a:t>
            </a:r>
            <a:r>
              <a:rPr lang="en-US" sz="1200" kern="1200" dirty="0">
                <a:solidFill>
                  <a:schemeClr val="tx1"/>
                </a:solidFill>
                <a:effectLst/>
                <a:latin typeface="+mn-lt"/>
                <a:ea typeface="+mn-ea"/>
                <a:cs typeface="+mn-cs"/>
              </a:rPr>
              <a:t>(North Dakota Department of Health, 2020)</a:t>
            </a:r>
            <a:r>
              <a:rPr lang="en-US" sz="1200" b="0" i="0" u="none" strike="noStrike" kern="1200" dirty="0">
                <a:solidFill>
                  <a:schemeClr val="tx1"/>
                </a:solidFill>
                <a:effectLst/>
                <a:latin typeface="+mn-lt"/>
                <a:ea typeface="+mn-ea"/>
                <a:cs typeface="+mn-cs"/>
              </a:rPr>
              <a:t>. </a:t>
            </a:r>
          </a:p>
          <a:p>
            <a:endParaRPr lang="en-US" dirty="0"/>
          </a:p>
          <a:p>
            <a:endParaRPr lang="en-US" dirty="0"/>
          </a:p>
          <a:p>
            <a:pPr rtl="0" fontAlgn="base"/>
            <a:r>
              <a:rPr lang="en-US" sz="1200" b="0" i="0" u="none" strike="noStrike" kern="1200" dirty="0">
                <a:solidFill>
                  <a:schemeClr val="tx1"/>
                </a:solidFill>
                <a:effectLst/>
                <a:highlight>
                  <a:srgbClr val="FFFF00"/>
                </a:highlight>
                <a:latin typeface="+mn-lt"/>
                <a:ea typeface="+mn-ea"/>
                <a:cs typeface="+mn-cs"/>
              </a:rPr>
              <a:t>ND ambulatory surgical options: 13  </a:t>
            </a:r>
          </a:p>
          <a:p>
            <a:pPr rtl="0" fontAlgn="base"/>
            <a:r>
              <a:rPr lang="en-US" sz="1200" b="0" i="0" u="none" strike="noStrike" kern="1200" dirty="0">
                <a:solidFill>
                  <a:schemeClr val="tx1"/>
                </a:solidFill>
                <a:effectLst/>
                <a:latin typeface="+mn-lt"/>
                <a:ea typeface="+mn-ea"/>
                <a:cs typeface="+mn-cs"/>
              </a:rPr>
              <a:t>Burleigh – 3 </a:t>
            </a:r>
          </a:p>
          <a:p>
            <a:pPr rtl="0" fontAlgn="base"/>
            <a:r>
              <a:rPr lang="en-US" sz="1200" b="0" i="0" u="none" strike="noStrike" kern="1200" dirty="0">
                <a:solidFill>
                  <a:schemeClr val="tx1"/>
                </a:solidFill>
                <a:effectLst/>
                <a:latin typeface="+mn-lt"/>
                <a:ea typeface="+mn-ea"/>
                <a:cs typeface="+mn-cs"/>
              </a:rPr>
              <a:t>Stark- 1  (Dickinson) </a:t>
            </a:r>
          </a:p>
          <a:p>
            <a:pPr rtl="0" fontAlgn="base"/>
            <a:r>
              <a:rPr lang="en-US" sz="1200" b="0" i="0" u="none" strike="noStrike" kern="1200" dirty="0">
                <a:solidFill>
                  <a:schemeClr val="tx1"/>
                </a:solidFill>
                <a:effectLst/>
                <a:latin typeface="+mn-lt"/>
                <a:ea typeface="+mn-ea"/>
                <a:cs typeface="+mn-cs"/>
              </a:rPr>
              <a:t>Cass- 6  (</a:t>
            </a:r>
            <a:r>
              <a:rPr lang="en-US" sz="1200" b="0" i="0" u="none" strike="noStrike" kern="1200" dirty="0" err="1">
                <a:solidFill>
                  <a:schemeClr val="tx1"/>
                </a:solidFill>
                <a:effectLst/>
                <a:latin typeface="+mn-lt"/>
                <a:ea typeface="+mn-ea"/>
                <a:cs typeface="+mn-cs"/>
              </a:rPr>
              <a:t>fargo</a:t>
            </a:r>
            <a:r>
              <a:rPr lang="en-US" sz="1200" b="0" i="0" u="none" strike="noStrike"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GF- 1 </a:t>
            </a:r>
          </a:p>
          <a:p>
            <a:pPr rtl="0" fontAlgn="base"/>
            <a:r>
              <a:rPr lang="en-US" sz="1200" b="0" i="0" u="none" strike="noStrike" kern="1200" dirty="0">
                <a:solidFill>
                  <a:schemeClr val="tx1"/>
                </a:solidFill>
                <a:effectLst/>
                <a:latin typeface="+mn-lt"/>
                <a:ea typeface="+mn-ea"/>
                <a:cs typeface="+mn-cs"/>
              </a:rPr>
              <a:t>Richland- 1 </a:t>
            </a:r>
          </a:p>
          <a:p>
            <a:pPr rtl="0" fontAlgn="base"/>
            <a:r>
              <a:rPr lang="en-US" sz="1200" b="0" i="0" u="none" strike="noStrike" kern="1200" dirty="0">
                <a:solidFill>
                  <a:schemeClr val="tx1"/>
                </a:solidFill>
                <a:effectLst/>
                <a:latin typeface="+mn-lt"/>
                <a:ea typeface="+mn-ea"/>
                <a:cs typeface="+mn-cs"/>
              </a:rPr>
              <a:t>Williams 1 </a:t>
            </a:r>
          </a:p>
          <a:p>
            <a:endParaRPr lang="en-US" dirty="0"/>
          </a:p>
          <a:p>
            <a:endParaRPr lang="en-US" dirty="0"/>
          </a:p>
        </p:txBody>
      </p:sp>
      <p:sp>
        <p:nvSpPr>
          <p:cNvPr id="4" name="Slide Number Placeholder 3"/>
          <p:cNvSpPr>
            <a:spLocks noGrp="1"/>
          </p:cNvSpPr>
          <p:nvPr>
            <p:ph type="sldNum" sz="quarter" idx="5"/>
          </p:nvPr>
        </p:nvSpPr>
        <p:spPr/>
        <p:txBody>
          <a:bodyPr/>
          <a:lstStyle/>
          <a:p>
            <a:fld id="{36F43429-03E7-104F-B9BF-20AF33012492}" type="slidenum">
              <a:rPr lang="en-US" smtClean="0"/>
              <a:t>9</a:t>
            </a:fld>
            <a:endParaRPr lang="en-US"/>
          </a:p>
        </p:txBody>
      </p:sp>
    </p:spTree>
    <p:extLst>
      <p:ext uri="{BB962C8B-B14F-4D97-AF65-F5344CB8AC3E}">
        <p14:creationId xmlns:p14="http://schemas.microsoft.com/office/powerpoint/2010/main" val="2769296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 to know what surgical services are offered at different facilities throughout ND without specifically calling each hospital because services are always changing depending on provider availability.</a:t>
            </a:r>
          </a:p>
          <a:p>
            <a:endParaRPr lang="en-US" dirty="0"/>
          </a:p>
          <a:p>
            <a:r>
              <a:rPr lang="en-US" dirty="0"/>
              <a:t>Linton: *** so if you break your arm on the 2</a:t>
            </a:r>
            <a:r>
              <a:rPr lang="en-US" baseline="30000" dirty="0"/>
              <a:t>nd</a:t>
            </a:r>
            <a:r>
              <a:rPr lang="en-US" dirty="0"/>
              <a:t> Wednesday of the month… you have to wait an entire month to see an orthopedist </a:t>
            </a:r>
          </a:p>
          <a:p>
            <a:r>
              <a:rPr lang="en-US" dirty="0"/>
              <a:t>General and critical care surgeon visits once a month </a:t>
            </a:r>
          </a:p>
          <a:p>
            <a:r>
              <a:rPr lang="en-US" dirty="0"/>
              <a:t>Podiatry Services last Thursday of every month</a:t>
            </a:r>
          </a:p>
          <a:p>
            <a:r>
              <a:rPr lang="en-US" dirty="0"/>
              <a:t>Urology 4</a:t>
            </a:r>
            <a:r>
              <a:rPr lang="en-US" baseline="30000" dirty="0"/>
              <a:t>th</a:t>
            </a:r>
            <a:r>
              <a:rPr lang="en-US" dirty="0"/>
              <a:t> Monday of every month </a:t>
            </a:r>
          </a:p>
          <a:p>
            <a:r>
              <a:rPr lang="en-US" dirty="0"/>
              <a:t>Orthopedics  2</a:t>
            </a:r>
            <a:r>
              <a:rPr lang="en-US" baseline="30000" dirty="0"/>
              <a:t>nd</a:t>
            </a:r>
            <a:r>
              <a:rPr lang="en-US" dirty="0"/>
              <a:t> Tuesday of every month </a:t>
            </a:r>
          </a:p>
          <a:p>
            <a:r>
              <a:rPr lang="en-US" dirty="0"/>
              <a:t>OBGYN – 3</a:t>
            </a:r>
            <a:r>
              <a:rPr lang="en-US" baseline="30000" dirty="0"/>
              <a:t>rd</a:t>
            </a:r>
            <a:r>
              <a:rPr lang="en-US" dirty="0"/>
              <a:t> Wednesday of every month </a:t>
            </a:r>
          </a:p>
          <a:p>
            <a:r>
              <a:rPr lang="en-US" dirty="0"/>
              <a:t>General Surgery – 1</a:t>
            </a:r>
            <a:r>
              <a:rPr lang="en-US" baseline="30000" dirty="0"/>
              <a:t>st</a:t>
            </a:r>
            <a:r>
              <a:rPr lang="en-US" dirty="0"/>
              <a:t> Thursday </a:t>
            </a:r>
          </a:p>
          <a:p>
            <a:r>
              <a:rPr lang="en-US" dirty="0"/>
              <a:t>Sleep Diagnostics – monthly </a:t>
            </a:r>
          </a:p>
          <a:p>
            <a:r>
              <a:rPr lang="en-US" dirty="0"/>
              <a:t>Cariology – 2</a:t>
            </a:r>
            <a:r>
              <a:rPr lang="en-US" baseline="30000" dirty="0"/>
              <a:t>nd</a:t>
            </a:r>
            <a:r>
              <a:rPr lang="en-US" dirty="0"/>
              <a:t> Tuesday </a:t>
            </a:r>
          </a:p>
        </p:txBody>
      </p:sp>
      <p:sp>
        <p:nvSpPr>
          <p:cNvPr id="4" name="Slide Number Placeholder 3"/>
          <p:cNvSpPr>
            <a:spLocks noGrp="1"/>
          </p:cNvSpPr>
          <p:nvPr>
            <p:ph type="sldNum" sz="quarter" idx="5"/>
          </p:nvPr>
        </p:nvSpPr>
        <p:spPr/>
        <p:txBody>
          <a:bodyPr/>
          <a:lstStyle/>
          <a:p>
            <a:fld id="{36F43429-03E7-104F-B9BF-20AF33012492}" type="slidenum">
              <a:rPr lang="en-US" smtClean="0"/>
              <a:t>10</a:t>
            </a:fld>
            <a:endParaRPr lang="en-US"/>
          </a:p>
        </p:txBody>
      </p:sp>
    </p:spTree>
    <p:extLst>
      <p:ext uri="{BB962C8B-B14F-4D97-AF65-F5344CB8AC3E}">
        <p14:creationId xmlns:p14="http://schemas.microsoft.com/office/powerpoint/2010/main" val="293844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8/8/21</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414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8/8/21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275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8/8/21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5605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8/8/21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4210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8/8/21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1723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8/8/21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3460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8/8/21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437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8/8/21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480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8/8/21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7608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8/8/21</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050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8/8/21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5894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8/8/21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2664254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F0DABF9-04FB-7743-827C-3DE406D12142}"/>
              </a:ext>
            </a:extLst>
          </p:cNvPr>
          <p:cNvPicPr>
            <a:picLocks noChangeAspect="1"/>
          </p:cNvPicPr>
          <p:nvPr/>
        </p:nvPicPr>
        <p:blipFill rotWithShape="1">
          <a:blip r:embed="rId3"/>
          <a:srcRect t="1470" b="14261"/>
          <a:stretch/>
        </p:blipFill>
        <p:spPr>
          <a:xfrm>
            <a:off x="1" y="16954"/>
            <a:ext cx="12191999" cy="6857990"/>
          </a:xfrm>
          <a:prstGeom prst="rect">
            <a:avLst/>
          </a:prstGeom>
        </p:spPr>
      </p:pic>
      <p:sp>
        <p:nvSpPr>
          <p:cNvPr id="15" name="Rectangle 1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C85ACCA-48A1-FD49-9BCB-9EB98B97C05C}"/>
              </a:ext>
            </a:extLst>
          </p:cNvPr>
          <p:cNvSpPr/>
          <p:nvPr/>
        </p:nvSpPr>
        <p:spPr>
          <a:xfrm>
            <a:off x="5710989" y="771988"/>
            <a:ext cx="5882272" cy="511545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CC6F52-1681-B34A-9426-445D921DCE0E}"/>
              </a:ext>
            </a:extLst>
          </p:cNvPr>
          <p:cNvSpPr>
            <a:spLocks noGrp="1"/>
          </p:cNvSpPr>
          <p:nvPr>
            <p:ph type="title"/>
          </p:nvPr>
        </p:nvSpPr>
        <p:spPr>
          <a:xfrm>
            <a:off x="5983705" y="2813342"/>
            <a:ext cx="5360435" cy="2859276"/>
          </a:xfrm>
          <a:effectLst>
            <a:outerShdw blurRad="50800" dist="38100" dir="2700000" algn="tl" rotWithShape="0">
              <a:prstClr val="black">
                <a:alpha val="40000"/>
              </a:prstClr>
            </a:outerShdw>
          </a:effectLst>
        </p:spPr>
        <p:txBody>
          <a:bodyPr vert="horz" lIns="91440" tIns="45720" rIns="91440" bIns="45720" rtlCol="0" anchor="b">
            <a:noAutofit/>
          </a:bodyPr>
          <a:lstStyle/>
          <a:p>
            <a:pPr algn="ctr"/>
            <a:r>
              <a:rPr lang="en-US" sz="2000">
                <a:solidFill>
                  <a:schemeClr val="bg1"/>
                </a:solidFill>
              </a:rPr>
              <a:t>Kari Bernhardt RN BSN CEN DNP-S &amp; Kathryn Traynor RN BSN DNP-S</a:t>
            </a:r>
            <a:br>
              <a:rPr lang="en-US" sz="2000">
                <a:solidFill>
                  <a:schemeClr val="bg1"/>
                </a:solidFill>
              </a:rPr>
            </a:br>
            <a:r>
              <a:rPr lang="en-US" sz="2000">
                <a:solidFill>
                  <a:schemeClr val="bg1"/>
                </a:solidFill>
              </a:rPr>
              <a:t>School of Health Sciences, University of Mary </a:t>
            </a:r>
            <a:br>
              <a:rPr lang="en-US" sz="2000">
                <a:solidFill>
                  <a:schemeClr val="bg1"/>
                </a:solidFill>
              </a:rPr>
            </a:br>
            <a:r>
              <a:rPr lang="en-US" sz="2000">
                <a:solidFill>
                  <a:schemeClr val="bg1"/>
                </a:solidFill>
              </a:rPr>
              <a:t>NUR 589: Common &amp; Chronic Healthcare Management </a:t>
            </a:r>
            <a:br>
              <a:rPr lang="en-US" sz="2000">
                <a:solidFill>
                  <a:schemeClr val="bg1"/>
                </a:solidFill>
              </a:rPr>
            </a:br>
            <a:r>
              <a:rPr lang="en-US" sz="2000">
                <a:solidFill>
                  <a:schemeClr val="bg1"/>
                </a:solidFill>
              </a:rPr>
              <a:t>Dr. Jenna Herman </a:t>
            </a:r>
            <a:br>
              <a:rPr lang="en-US" sz="2000">
                <a:solidFill>
                  <a:schemeClr val="bg1"/>
                </a:solidFill>
              </a:rPr>
            </a:br>
            <a:r>
              <a:rPr lang="en-US" sz="2000">
                <a:solidFill>
                  <a:schemeClr val="bg1"/>
                </a:solidFill>
              </a:rPr>
              <a:t>August 11th, 2021</a:t>
            </a:r>
            <a:br>
              <a:rPr lang="en-US" sz="2000">
                <a:solidFill>
                  <a:schemeClr val="bg1"/>
                </a:solidFill>
              </a:rPr>
            </a:br>
            <a:endParaRPr lang="en-US" sz="2000">
              <a:solidFill>
                <a:schemeClr val="bg1"/>
              </a:solidFill>
            </a:endParaRPr>
          </a:p>
        </p:txBody>
      </p:sp>
      <p:sp>
        <p:nvSpPr>
          <p:cNvPr id="3" name="TextBox 2">
            <a:extLst>
              <a:ext uri="{FF2B5EF4-FFF2-40B4-BE49-F238E27FC236}">
                <a16:creationId xmlns:a16="http://schemas.microsoft.com/office/drawing/2014/main" id="{F20E7999-7248-2442-B3B5-120F7B488CF4}"/>
              </a:ext>
            </a:extLst>
          </p:cNvPr>
          <p:cNvSpPr txBox="1"/>
          <p:nvPr/>
        </p:nvSpPr>
        <p:spPr>
          <a:xfrm>
            <a:off x="5132293" y="1313487"/>
            <a:ext cx="7059706" cy="1646605"/>
          </a:xfrm>
          <a:prstGeom prst="rect">
            <a:avLst/>
          </a:prstGeom>
          <a:noFill/>
        </p:spPr>
        <p:txBody>
          <a:bodyPr wrap="square" lIns="91440" tIns="45720" rIns="91440" bIns="45720" rtlCol="0" anchor="t">
            <a:spAutoFit/>
          </a:bodyPr>
          <a:lstStyle/>
          <a:p>
            <a:pPr algn="ctr">
              <a:spcAft>
                <a:spcPts val="600"/>
              </a:spcAft>
            </a:pPr>
            <a:r>
              <a:rPr lang="en-US" sz="4800">
                <a:solidFill>
                  <a:schemeClr val="bg1"/>
                </a:solidFill>
              </a:rPr>
              <a:t>Social Disparities in</a:t>
            </a:r>
            <a:endParaRPr lang="en-US">
              <a:solidFill>
                <a:schemeClr val="bg1"/>
              </a:solidFill>
            </a:endParaRPr>
          </a:p>
          <a:p>
            <a:pPr algn="ctr">
              <a:spcAft>
                <a:spcPts val="600"/>
              </a:spcAft>
            </a:pPr>
            <a:r>
              <a:rPr lang="en-US" sz="4800">
                <a:solidFill>
                  <a:schemeClr val="bg1"/>
                </a:solidFill>
              </a:rPr>
              <a:t>Surgical Care </a:t>
            </a:r>
            <a:endParaRPr lang="en-US">
              <a:solidFill>
                <a:schemeClr val="bg1"/>
              </a:solidFill>
            </a:endParaRPr>
          </a:p>
        </p:txBody>
      </p:sp>
    </p:spTree>
    <p:extLst>
      <p:ext uri="{BB962C8B-B14F-4D97-AF65-F5344CB8AC3E}">
        <p14:creationId xmlns:p14="http://schemas.microsoft.com/office/powerpoint/2010/main" val="8384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18E59A-56A4-6342-A6F1-5003E19A102D}"/>
              </a:ext>
            </a:extLst>
          </p:cNvPr>
          <p:cNvSpPr>
            <a:spLocks noGrp="1"/>
          </p:cNvSpPr>
          <p:nvPr>
            <p:ph type="title"/>
          </p:nvPr>
        </p:nvSpPr>
        <p:spPr/>
        <p:txBody>
          <a:bodyPr>
            <a:normAutofit/>
          </a:bodyPr>
          <a:lstStyle/>
          <a:p>
            <a:r>
              <a:rPr lang="en-US"/>
              <a:t>Surgical Services in Different Part of ND</a:t>
            </a:r>
          </a:p>
        </p:txBody>
      </p:sp>
      <p:sp>
        <p:nvSpPr>
          <p:cNvPr id="9" name="Content Placeholder 8">
            <a:extLst>
              <a:ext uri="{FF2B5EF4-FFF2-40B4-BE49-F238E27FC236}">
                <a16:creationId xmlns:a16="http://schemas.microsoft.com/office/drawing/2014/main" id="{4F0AC548-586C-F847-97DE-0796717113EF}"/>
              </a:ext>
            </a:extLst>
          </p:cNvPr>
          <p:cNvSpPr>
            <a:spLocks noGrp="1"/>
          </p:cNvSpPr>
          <p:nvPr>
            <p:ph sz="half" idx="2"/>
          </p:nvPr>
        </p:nvSpPr>
        <p:spPr/>
        <p:txBody>
          <a:bodyPr vert="horz" lIns="91440" tIns="45720" rIns="91440" bIns="45720" rtlCol="0" anchor="t">
            <a:normAutofit fontScale="77500" lnSpcReduction="20000"/>
          </a:bodyPr>
          <a:lstStyle/>
          <a:p>
            <a:r>
              <a:rPr lang="en-US"/>
              <a:t>Devils Lake </a:t>
            </a:r>
          </a:p>
          <a:p>
            <a:pPr lvl="1"/>
            <a:r>
              <a:rPr lang="en-US"/>
              <a:t>Surgical</a:t>
            </a:r>
          </a:p>
          <a:p>
            <a:pPr lvl="2"/>
            <a:r>
              <a:rPr lang="en-US"/>
              <a:t>Ophthalmology </a:t>
            </a:r>
          </a:p>
          <a:p>
            <a:pPr lvl="2"/>
            <a:r>
              <a:rPr lang="en-US"/>
              <a:t>Obstetrics</a:t>
            </a:r>
          </a:p>
          <a:p>
            <a:pPr lvl="2"/>
            <a:r>
              <a:rPr lang="en-US"/>
              <a:t>Endoscopy </a:t>
            </a:r>
          </a:p>
          <a:p>
            <a:pPr lvl="2"/>
            <a:r>
              <a:rPr lang="en-US"/>
              <a:t>Outpatient Dialysis  </a:t>
            </a:r>
          </a:p>
          <a:p>
            <a:pPr lvl="1"/>
            <a:r>
              <a:rPr lang="en-US"/>
              <a:t>Providers </a:t>
            </a:r>
          </a:p>
          <a:p>
            <a:pPr lvl="2"/>
            <a:r>
              <a:rPr lang="en-US"/>
              <a:t>9 MDs </a:t>
            </a:r>
          </a:p>
          <a:p>
            <a:pPr lvl="2"/>
            <a:r>
              <a:rPr lang="en-US"/>
              <a:t>2 Nurse Anesthetists </a:t>
            </a:r>
          </a:p>
          <a:p>
            <a:pPr lvl="2"/>
            <a:r>
              <a:rPr lang="en-US"/>
              <a:t>3 PA-C</a:t>
            </a:r>
          </a:p>
          <a:p>
            <a:pPr lvl="2"/>
            <a:r>
              <a:rPr lang="en-US"/>
              <a:t>4 NPs </a:t>
            </a:r>
          </a:p>
          <a:p>
            <a:pPr lvl="1"/>
            <a:r>
              <a:rPr lang="en-US"/>
              <a:t>Referral: Grand Forks; 90 miles</a:t>
            </a:r>
          </a:p>
        </p:txBody>
      </p:sp>
      <p:sp>
        <p:nvSpPr>
          <p:cNvPr id="11" name="Content Placeholder 10">
            <a:extLst>
              <a:ext uri="{FF2B5EF4-FFF2-40B4-BE49-F238E27FC236}">
                <a16:creationId xmlns:a16="http://schemas.microsoft.com/office/drawing/2014/main" id="{38F7F3B5-2E67-3E4D-A370-397D870F1A44}"/>
              </a:ext>
            </a:extLst>
          </p:cNvPr>
          <p:cNvSpPr>
            <a:spLocks noGrp="1"/>
          </p:cNvSpPr>
          <p:nvPr>
            <p:ph sz="half" idx="1"/>
          </p:nvPr>
        </p:nvSpPr>
        <p:spPr/>
        <p:txBody>
          <a:bodyPr vert="horz" lIns="91440" tIns="45720" rIns="91440" bIns="45720" rtlCol="0" anchor="t">
            <a:normAutofit fontScale="77500" lnSpcReduction="20000"/>
          </a:bodyPr>
          <a:lstStyle/>
          <a:p>
            <a:r>
              <a:rPr lang="en-US"/>
              <a:t>Linton </a:t>
            </a:r>
          </a:p>
          <a:p>
            <a:pPr lvl="1"/>
            <a:r>
              <a:rPr lang="en-US"/>
              <a:t>Surgical services </a:t>
            </a:r>
          </a:p>
          <a:p>
            <a:pPr lvl="2"/>
            <a:r>
              <a:rPr lang="en-US"/>
              <a:t>biopsies &amp; outpatient</a:t>
            </a:r>
          </a:p>
          <a:p>
            <a:pPr lvl="1"/>
            <a:r>
              <a:rPr lang="en-US"/>
              <a:t>Providers </a:t>
            </a:r>
          </a:p>
          <a:p>
            <a:pPr lvl="2"/>
            <a:r>
              <a:rPr lang="en-US"/>
              <a:t>2 MDs </a:t>
            </a:r>
          </a:p>
          <a:p>
            <a:pPr lvl="2"/>
            <a:r>
              <a:rPr lang="en-US"/>
              <a:t>2 PA-C</a:t>
            </a:r>
          </a:p>
          <a:p>
            <a:pPr lvl="2"/>
            <a:r>
              <a:rPr lang="en-US"/>
              <a:t>2 FNP-C</a:t>
            </a:r>
          </a:p>
          <a:p>
            <a:pPr lvl="1"/>
            <a:r>
              <a:rPr lang="en-US"/>
              <a:t>Visiting Specialty Services</a:t>
            </a:r>
          </a:p>
          <a:p>
            <a:pPr lvl="1"/>
            <a:r>
              <a:rPr lang="en-US"/>
              <a:t>Referral: Bismarck; 66 miles </a:t>
            </a:r>
          </a:p>
        </p:txBody>
      </p:sp>
      <p:sp>
        <p:nvSpPr>
          <p:cNvPr id="2" name="Rectangle 1">
            <a:extLst>
              <a:ext uri="{FF2B5EF4-FFF2-40B4-BE49-F238E27FC236}">
                <a16:creationId xmlns:a16="http://schemas.microsoft.com/office/drawing/2014/main" id="{E3A849AA-26AD-7543-A66E-B2A112D79596}"/>
              </a:ext>
            </a:extLst>
          </p:cNvPr>
          <p:cNvSpPr>
            <a:spLocks noChangeArrowheads="1"/>
          </p:cNvSpPr>
          <p:nvPr/>
        </p:nvSpPr>
        <p:spPr bwMode="auto">
          <a:xfrm>
            <a:off x="10056479" y="6519446"/>
            <a:ext cx="21355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(Linton Hospital, n.d.)</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4C1993AC-6A5F-1342-82B4-888716964031}"/>
              </a:ext>
            </a:extLst>
          </p:cNvPr>
          <p:cNvSpPr>
            <a:spLocks noChangeArrowheads="1"/>
          </p:cNvSpPr>
          <p:nvPr/>
        </p:nvSpPr>
        <p:spPr bwMode="auto">
          <a:xfrm>
            <a:off x="7331456" y="6519446"/>
            <a:ext cx="2966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(CHI St. Alexius Health, 2021)</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715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EDDA-A348-47BB-B606-C3A6AB99E609}"/>
              </a:ext>
            </a:extLst>
          </p:cNvPr>
          <p:cNvSpPr>
            <a:spLocks noGrp="1"/>
          </p:cNvSpPr>
          <p:nvPr>
            <p:ph type="title"/>
          </p:nvPr>
        </p:nvSpPr>
        <p:spPr/>
        <p:txBody>
          <a:bodyPr/>
          <a:lstStyle/>
          <a:p>
            <a:r>
              <a:rPr lang="en-US"/>
              <a:t>The Clinical Problem</a:t>
            </a:r>
          </a:p>
        </p:txBody>
      </p:sp>
      <p:sp>
        <p:nvSpPr>
          <p:cNvPr id="3" name="Content Placeholder 2">
            <a:extLst>
              <a:ext uri="{FF2B5EF4-FFF2-40B4-BE49-F238E27FC236}">
                <a16:creationId xmlns:a16="http://schemas.microsoft.com/office/drawing/2014/main" id="{B2D0000E-E861-4B6A-96EC-A8CF7567803B}"/>
              </a:ext>
            </a:extLst>
          </p:cNvPr>
          <p:cNvSpPr>
            <a:spLocks noGrp="1"/>
          </p:cNvSpPr>
          <p:nvPr>
            <p:ph idx="1"/>
          </p:nvPr>
        </p:nvSpPr>
        <p:spPr/>
        <p:txBody>
          <a:bodyPr vert="horz" lIns="91440" tIns="45720" rIns="91440" bIns="45720" rtlCol="0" anchor="t">
            <a:normAutofit/>
          </a:bodyPr>
          <a:lstStyle/>
          <a:p>
            <a:pPr marL="0" indent="0">
              <a:buNone/>
            </a:pPr>
            <a:r>
              <a:rPr lang="en-US"/>
              <a:t>Rural North Dakota residents do not have adequate access to surgical care. This is affected by </a:t>
            </a:r>
            <a:r>
              <a:rPr lang="en-US" b="1"/>
              <a:t>low surgeon rates </a:t>
            </a:r>
            <a:r>
              <a:rPr lang="en-US"/>
              <a:t>in rural areas, </a:t>
            </a:r>
            <a:r>
              <a:rPr lang="en-US" b="1"/>
              <a:t>driving distances </a:t>
            </a:r>
            <a:r>
              <a:rPr lang="en-US"/>
              <a:t>to appointments and procedures, </a:t>
            </a:r>
            <a:r>
              <a:rPr lang="en-US" b="1"/>
              <a:t>limited access </a:t>
            </a:r>
            <a:r>
              <a:rPr lang="en-US"/>
              <a:t>to preventative and emergency health care. This health disparity </a:t>
            </a:r>
            <a:r>
              <a:rPr lang="en-US">
                <a:solidFill>
                  <a:srgbClr val="FF0000"/>
                </a:solidFill>
              </a:rPr>
              <a:t>affects both sexes, all ethnicities, and every age group of individuals living in rural areas. </a:t>
            </a:r>
          </a:p>
        </p:txBody>
      </p:sp>
    </p:spTree>
    <p:extLst>
      <p:ext uri="{BB962C8B-B14F-4D97-AF65-F5344CB8AC3E}">
        <p14:creationId xmlns:p14="http://schemas.microsoft.com/office/powerpoint/2010/main" val="4059439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C8701-4465-8242-B0CB-26F79D93E13D}"/>
              </a:ext>
            </a:extLst>
          </p:cNvPr>
          <p:cNvSpPr>
            <a:spLocks noGrp="1"/>
          </p:cNvSpPr>
          <p:nvPr>
            <p:ph type="title"/>
          </p:nvPr>
        </p:nvSpPr>
        <p:spPr>
          <a:xfrm>
            <a:off x="7255564" y="834888"/>
            <a:ext cx="4314645" cy="1268958"/>
          </a:xfrm>
        </p:spPr>
        <p:txBody>
          <a:bodyPr anchor="b">
            <a:normAutofit/>
          </a:bodyPr>
          <a:lstStyle/>
          <a:p>
            <a:r>
              <a:rPr lang="en-US" sz="3200"/>
              <a:t>Case Study </a:t>
            </a:r>
          </a:p>
        </p:txBody>
      </p:sp>
      <p:pic>
        <p:nvPicPr>
          <p:cNvPr id="5" name="Picture 4" descr="A person and person sitting on a bench with a baby&#10;&#10;Description automatically generated with medium confidence">
            <a:extLst>
              <a:ext uri="{FF2B5EF4-FFF2-40B4-BE49-F238E27FC236}">
                <a16:creationId xmlns:a16="http://schemas.microsoft.com/office/drawing/2014/main" id="{8C59D400-D193-0D45-A156-636DD533DEC1}"/>
              </a:ext>
            </a:extLst>
          </p:cNvPr>
          <p:cNvPicPr>
            <a:picLocks noChangeAspect="1"/>
          </p:cNvPicPr>
          <p:nvPr/>
        </p:nvPicPr>
        <p:blipFill rotWithShape="1">
          <a:blip r:embed="rId2"/>
          <a:srcRect r="-2" b="23429"/>
          <a:stretch/>
        </p:blipFill>
        <p:spPr>
          <a:xfrm>
            <a:off x="-116061" y="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9" name="Rectangle 18">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2018091-9DF1-234F-9D87-933855EDF2BE}"/>
              </a:ext>
            </a:extLst>
          </p:cNvPr>
          <p:cNvSpPr>
            <a:spLocks noGrp="1"/>
          </p:cNvSpPr>
          <p:nvPr>
            <p:ph idx="1"/>
          </p:nvPr>
        </p:nvSpPr>
        <p:spPr>
          <a:xfrm>
            <a:off x="7255563" y="2557587"/>
            <a:ext cx="4314645" cy="3717317"/>
          </a:xfrm>
        </p:spPr>
        <p:txBody>
          <a:bodyPr anchor="t">
            <a:normAutofit/>
          </a:bodyPr>
          <a:lstStyle/>
          <a:p>
            <a:pPr marL="0" indent="0">
              <a:buNone/>
            </a:pPr>
            <a:r>
              <a:rPr lang="en-US" sz="2000" b="1"/>
              <a:t>Sally </a:t>
            </a:r>
            <a:r>
              <a:rPr lang="en-US" sz="2000"/>
              <a:t>is a </a:t>
            </a:r>
            <a:r>
              <a:rPr lang="en-US" sz="2000">
                <a:solidFill>
                  <a:srgbClr val="FF0000"/>
                </a:solidFill>
              </a:rPr>
              <a:t>75-year-old</a:t>
            </a:r>
            <a:r>
              <a:rPr lang="en-US" sz="2000"/>
              <a:t>, retired housewife </a:t>
            </a:r>
            <a:r>
              <a:rPr lang="en-US" sz="2000">
                <a:solidFill>
                  <a:srgbClr val="FF0000"/>
                </a:solidFill>
              </a:rPr>
              <a:t>without a driver’s license</a:t>
            </a:r>
            <a:r>
              <a:rPr lang="en-US" sz="2000"/>
              <a:t>. She relies on her husband to get from place to place; unfortunately, he has poor eye site and has difficulty driving in the dark. She </a:t>
            </a:r>
            <a:r>
              <a:rPr lang="en-US" sz="2000">
                <a:solidFill>
                  <a:schemeClr val="tx1">
                    <a:lumMod val="95000"/>
                    <a:lumOff val="5000"/>
                  </a:schemeClr>
                </a:solidFill>
              </a:rPr>
              <a:t>lives with her husband on</a:t>
            </a:r>
            <a:r>
              <a:rPr lang="en-US" sz="2000">
                <a:solidFill>
                  <a:srgbClr val="FF0000"/>
                </a:solidFill>
              </a:rPr>
              <a:t> a farm in rural ND</a:t>
            </a:r>
            <a:r>
              <a:rPr lang="en-US" sz="2000"/>
              <a:t>. Currently, the </a:t>
            </a:r>
            <a:r>
              <a:rPr lang="en-US" sz="2000">
                <a:solidFill>
                  <a:srgbClr val="FF0000"/>
                </a:solidFill>
              </a:rPr>
              <a:t>closest critical access hospital is 25 minutes away. </a:t>
            </a:r>
          </a:p>
        </p:txBody>
      </p:sp>
    </p:spTree>
    <p:extLst>
      <p:ext uri="{BB962C8B-B14F-4D97-AF65-F5344CB8AC3E}">
        <p14:creationId xmlns:p14="http://schemas.microsoft.com/office/powerpoint/2010/main" val="276357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411A91-D3D0-B141-8876-0E416B5A2692}"/>
              </a:ext>
            </a:extLst>
          </p:cNvPr>
          <p:cNvSpPr>
            <a:spLocks noGrp="1"/>
          </p:cNvSpPr>
          <p:nvPr>
            <p:ph idx="1"/>
          </p:nvPr>
        </p:nvSpPr>
        <p:spPr>
          <a:xfrm>
            <a:off x="692727" y="1429235"/>
            <a:ext cx="4653465" cy="4403067"/>
          </a:xfrm>
        </p:spPr>
        <p:txBody>
          <a:bodyPr vert="horz" lIns="91440" tIns="45720" rIns="91440" bIns="45720" rtlCol="0" anchor="t">
            <a:normAutofit/>
          </a:bodyPr>
          <a:lstStyle/>
          <a:p>
            <a:pPr>
              <a:tabLst>
                <a:tab pos="2852738" algn="l"/>
              </a:tabLst>
            </a:pPr>
            <a:r>
              <a:rPr lang="en-US" sz="2000"/>
              <a:t>While cleaning the house one August evening</a:t>
            </a:r>
            <a:r>
              <a:rPr lang="en-US" sz="2000">
                <a:solidFill>
                  <a:srgbClr val="FF0000"/>
                </a:solidFill>
              </a:rPr>
              <a:t>, Sally fell down the stairs</a:t>
            </a:r>
            <a:r>
              <a:rPr lang="en-US" sz="2000"/>
              <a:t> on an outstretched arm carrying a bucket of cleaning supplies. Her husband Tony is helping their son harvest wheat . There</a:t>
            </a:r>
            <a:r>
              <a:rPr lang="en-US" sz="2000">
                <a:solidFill>
                  <a:srgbClr val="000000"/>
                </a:solidFill>
              </a:rPr>
              <a:t> is </a:t>
            </a:r>
            <a:r>
              <a:rPr lang="en-US" sz="2000">
                <a:solidFill>
                  <a:srgbClr val="FF0000"/>
                </a:solidFill>
              </a:rPr>
              <a:t>poor cell service, </a:t>
            </a:r>
            <a:r>
              <a:rPr lang="en-US" sz="2000">
                <a:solidFill>
                  <a:schemeClr val="tx1">
                    <a:lumMod val="95000"/>
                    <a:lumOff val="5000"/>
                  </a:schemeClr>
                </a:solidFill>
              </a:rPr>
              <a:t>so Sally cannot get ahold of Tony. Sh</a:t>
            </a:r>
            <a:r>
              <a:rPr lang="en-US" sz="2000"/>
              <a:t>e decides to wait until Tony gets home because </a:t>
            </a:r>
            <a:r>
              <a:rPr lang="en-US" sz="2000">
                <a:solidFill>
                  <a:srgbClr val="FF0000"/>
                </a:solidFill>
              </a:rPr>
              <a:t>she cannot driver herself to the hospital </a:t>
            </a:r>
            <a:r>
              <a:rPr lang="en-US" sz="2000"/>
              <a:t>and her arm doesn’t hurt “that bad.” </a:t>
            </a:r>
          </a:p>
        </p:txBody>
      </p:sp>
      <p:pic>
        <p:nvPicPr>
          <p:cNvPr id="5" name="Picture 4" descr="A picture containing linedrawing&#10;&#10;Description automatically generated">
            <a:extLst>
              <a:ext uri="{FF2B5EF4-FFF2-40B4-BE49-F238E27FC236}">
                <a16:creationId xmlns:a16="http://schemas.microsoft.com/office/drawing/2014/main" id="{C0FFD13A-022B-194E-B06A-A630C5A2B7D2}"/>
              </a:ext>
            </a:extLst>
          </p:cNvPr>
          <p:cNvPicPr>
            <a:picLocks noChangeAspect="1"/>
          </p:cNvPicPr>
          <p:nvPr/>
        </p:nvPicPr>
        <p:blipFill rotWithShape="1">
          <a:blip r:embed="rId3"/>
          <a:srcRect l="5957" r="7877" b="-1"/>
          <a:stretch/>
        </p:blipFill>
        <p:spPr>
          <a:xfrm>
            <a:off x="6190488" y="566928"/>
            <a:ext cx="5157216" cy="5286197"/>
          </a:xfrm>
          <a:prstGeom prst="rect">
            <a:avLst/>
          </a:prstGeom>
        </p:spPr>
      </p:pic>
      <p:sp>
        <p:nvSpPr>
          <p:cNvPr id="23" name="Rectangle 22">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2507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C82FFA4-1595-D848-90C4-45F3C50AFF61}"/>
              </a:ext>
            </a:extLst>
          </p:cNvPr>
          <p:cNvSpPr>
            <a:spLocks noGrp="1"/>
          </p:cNvSpPr>
          <p:nvPr>
            <p:ph idx="1"/>
          </p:nvPr>
        </p:nvSpPr>
        <p:spPr>
          <a:xfrm>
            <a:off x="841247" y="2359152"/>
            <a:ext cx="3410712" cy="3425043"/>
          </a:xfrm>
        </p:spPr>
        <p:txBody>
          <a:bodyPr>
            <a:normAutofit/>
          </a:bodyPr>
          <a:lstStyle/>
          <a:p>
            <a:pPr>
              <a:lnSpc>
                <a:spcPct val="100000"/>
              </a:lnSpc>
            </a:pPr>
            <a:r>
              <a:rPr lang="en-US" sz="1600"/>
              <a:t>When Tony returns, it is late in the evening and dark outside. They decide to </a:t>
            </a:r>
            <a:r>
              <a:rPr lang="en-US" sz="1600">
                <a:solidFill>
                  <a:srgbClr val="FF0000"/>
                </a:solidFill>
              </a:rPr>
              <a:t>wait until the following morning</a:t>
            </a:r>
            <a:r>
              <a:rPr lang="en-US" sz="1600"/>
              <a:t> to take Sally to the hospital when it is light outside. </a:t>
            </a:r>
          </a:p>
          <a:p>
            <a:pPr>
              <a:lnSpc>
                <a:spcPct val="100000"/>
              </a:lnSpc>
            </a:pPr>
            <a:r>
              <a:rPr lang="en-US" sz="1600"/>
              <a:t>The next day, they drive to the nearest critical access hospital. The provider on staff is a nurse practitioner. She assesses Sally and receives a confirmatory x-ray of a </a:t>
            </a:r>
            <a:r>
              <a:rPr lang="en-US" sz="1600">
                <a:solidFill>
                  <a:srgbClr val="FF0000"/>
                </a:solidFill>
              </a:rPr>
              <a:t>displaced wrist fracture. </a:t>
            </a:r>
          </a:p>
        </p:txBody>
      </p:sp>
      <p:pic>
        <p:nvPicPr>
          <p:cNvPr id="5" name="Picture 4" descr="A picture containing text, X-ray film, dark&#10;&#10;Description automatically generated">
            <a:extLst>
              <a:ext uri="{FF2B5EF4-FFF2-40B4-BE49-F238E27FC236}">
                <a16:creationId xmlns:a16="http://schemas.microsoft.com/office/drawing/2014/main" id="{F5DD41D0-4CEA-E04E-BD9E-B2CD11795430}"/>
              </a:ext>
            </a:extLst>
          </p:cNvPr>
          <p:cNvPicPr>
            <a:picLocks noChangeAspect="1"/>
          </p:cNvPicPr>
          <p:nvPr/>
        </p:nvPicPr>
        <p:blipFill rotWithShape="1">
          <a:blip r:embed="rId2"/>
          <a:srcRect b="2889"/>
          <a:stretch/>
        </p:blipFill>
        <p:spPr>
          <a:xfrm>
            <a:off x="5124450" y="634382"/>
            <a:ext cx="6657213" cy="5495162"/>
          </a:xfrm>
          <a:prstGeom prst="rect">
            <a:avLst/>
          </a:prstGeom>
        </p:spPr>
      </p:pic>
    </p:spTree>
    <p:extLst>
      <p:ext uri="{BB962C8B-B14F-4D97-AF65-F5344CB8AC3E}">
        <p14:creationId xmlns:p14="http://schemas.microsoft.com/office/powerpoint/2010/main" val="3568827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39421F-8782-BA4F-8BBE-68E396313C59}"/>
              </a:ext>
            </a:extLst>
          </p:cNvPr>
          <p:cNvSpPr>
            <a:spLocks noGrp="1"/>
          </p:cNvSpPr>
          <p:nvPr>
            <p:ph type="title"/>
          </p:nvPr>
        </p:nvSpPr>
        <p:spPr>
          <a:xfrm>
            <a:off x="621792" y="1161288"/>
            <a:ext cx="3602736" cy="4526280"/>
          </a:xfrm>
        </p:spPr>
        <p:txBody>
          <a:bodyPr>
            <a:normAutofit/>
          </a:bodyPr>
          <a:lstStyle/>
          <a:p>
            <a:r>
              <a:rPr lang="en-US"/>
              <a:t>Immediate Interventions </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24A7F7E-EED8-46A2-AEB4-E8038D3C9586}"/>
              </a:ext>
            </a:extLst>
          </p:cNvPr>
          <p:cNvGraphicFramePr>
            <a:graphicFrameLocks noGrp="1"/>
          </p:cNvGraphicFramePr>
          <p:nvPr>
            <p:ph idx="1"/>
            <p:extLst>
              <p:ext uri="{D42A27DB-BD31-4B8C-83A1-F6EECF244321}">
                <p14:modId xmlns:p14="http://schemas.microsoft.com/office/powerpoint/2010/main" val="165529645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729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441D-4ACC-1246-B976-DF050E83C026}"/>
              </a:ext>
            </a:extLst>
          </p:cNvPr>
          <p:cNvSpPr>
            <a:spLocks noGrp="1"/>
          </p:cNvSpPr>
          <p:nvPr>
            <p:ph type="title"/>
          </p:nvPr>
        </p:nvSpPr>
        <p:spPr/>
        <p:txBody>
          <a:bodyPr/>
          <a:lstStyle/>
          <a:p>
            <a:r>
              <a:rPr lang="en-US"/>
              <a:t>Intermediate Interventions </a:t>
            </a:r>
          </a:p>
        </p:txBody>
      </p:sp>
      <p:graphicFrame>
        <p:nvGraphicFramePr>
          <p:cNvPr id="5" name="Content Placeholder 2">
            <a:extLst>
              <a:ext uri="{FF2B5EF4-FFF2-40B4-BE49-F238E27FC236}">
                <a16:creationId xmlns:a16="http://schemas.microsoft.com/office/drawing/2014/main" id="{4F8021E7-D504-45BA-B70A-CB6B96D4F2AF}"/>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8178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EF60B-B35A-6848-AAD1-0DC68042007A}"/>
              </a:ext>
            </a:extLst>
          </p:cNvPr>
          <p:cNvSpPr>
            <a:spLocks noGrp="1"/>
          </p:cNvSpPr>
          <p:nvPr>
            <p:ph type="title"/>
          </p:nvPr>
        </p:nvSpPr>
        <p:spPr>
          <a:xfrm>
            <a:off x="841248" y="256032"/>
            <a:ext cx="10506456" cy="1014984"/>
          </a:xfrm>
        </p:spPr>
        <p:txBody>
          <a:bodyPr anchor="b">
            <a:normAutofit/>
          </a:bodyPr>
          <a:lstStyle/>
          <a:p>
            <a:r>
              <a:rPr lang="en-US"/>
              <a:t>Long-Term Management </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1247766-12EB-42CB-907C-28860CCFC748}"/>
              </a:ext>
            </a:extLst>
          </p:cNvPr>
          <p:cNvGraphicFramePr>
            <a:graphicFrameLocks noGrp="1"/>
          </p:cNvGraphicFramePr>
          <p:nvPr>
            <p:ph idx="1"/>
            <p:extLst>
              <p:ext uri="{D42A27DB-BD31-4B8C-83A1-F6EECF244321}">
                <p14:modId xmlns:p14="http://schemas.microsoft.com/office/powerpoint/2010/main" val="91998889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8898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Rectangle 4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A17BE-06B0-CE42-A7C5-A39B26BEA3E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 </a:t>
            </a:r>
          </a:p>
        </p:txBody>
      </p:sp>
      <p:sp>
        <p:nvSpPr>
          <p:cNvPr id="44" name="Rectangle 4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Questions">
            <a:extLst>
              <a:ext uri="{FF2B5EF4-FFF2-40B4-BE49-F238E27FC236}">
                <a16:creationId xmlns:a16="http://schemas.microsoft.com/office/drawing/2014/main" id="{8BBF2330-FD02-4C44-85A5-95A8913D5FE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4017781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alpha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E956-E0F8-2541-BDC5-EE52EEA7085E}"/>
              </a:ext>
            </a:extLst>
          </p:cNvPr>
          <p:cNvSpPr>
            <a:spLocks noGrp="1"/>
          </p:cNvSpPr>
          <p:nvPr>
            <p:ph type="title"/>
          </p:nvPr>
        </p:nvSpPr>
        <p:spPr/>
        <p:txBody>
          <a:bodyPr/>
          <a:lstStyle/>
          <a:p>
            <a:r>
              <a:rPr lang="en-US"/>
              <a:t>References </a:t>
            </a:r>
          </a:p>
        </p:txBody>
      </p:sp>
      <p:sp>
        <p:nvSpPr>
          <p:cNvPr id="3" name="Content Placeholder 2">
            <a:extLst>
              <a:ext uri="{FF2B5EF4-FFF2-40B4-BE49-F238E27FC236}">
                <a16:creationId xmlns:a16="http://schemas.microsoft.com/office/drawing/2014/main" id="{F7096C05-E780-954F-A761-D1E43893205A}"/>
              </a:ext>
            </a:extLst>
          </p:cNvPr>
          <p:cNvSpPr>
            <a:spLocks noGrp="1"/>
          </p:cNvSpPr>
          <p:nvPr>
            <p:ph idx="1"/>
          </p:nvPr>
        </p:nvSpPr>
        <p:spPr>
          <a:xfrm>
            <a:off x="1115568" y="2292285"/>
            <a:ext cx="10343007" cy="4237101"/>
          </a:xfrm>
        </p:spPr>
        <p:txBody>
          <a:bodyPr vert="horz" lIns="91440" tIns="45720" rIns="91440" bIns="45720" rtlCol="0" anchor="t">
            <a:normAutofit fontScale="62500" lnSpcReduction="20000"/>
          </a:bodyPr>
          <a:lstStyle/>
          <a:p>
            <a:pPr marL="469900" indent="-469900">
              <a:buNone/>
            </a:pPr>
            <a:r>
              <a:rPr lang="en-US">
                <a:ea typeface="+mn-lt"/>
                <a:cs typeface="+mn-lt"/>
              </a:rPr>
              <a:t>American College of Surgeons. (2021a). New approach to surgical management: Phases of surgical care. </a:t>
            </a:r>
            <a:r>
              <a:rPr lang="en-US" i="1">
                <a:ea typeface="+mn-lt"/>
                <a:cs typeface="+mn-lt"/>
              </a:rPr>
              <a:t>Bulletin.</a:t>
            </a:r>
            <a:r>
              <a:rPr lang="en-US">
                <a:ea typeface="+mn-lt"/>
                <a:cs typeface="+mn-lt"/>
              </a:rPr>
              <a:t> Retrieved from https://</a:t>
            </a:r>
            <a:r>
              <a:rPr lang="en-US" err="1">
                <a:ea typeface="+mn-lt"/>
                <a:cs typeface="+mn-lt"/>
              </a:rPr>
              <a:t>www.facs.org</a:t>
            </a:r>
            <a:r>
              <a:rPr lang="en-US">
                <a:ea typeface="+mn-lt"/>
                <a:cs typeface="+mn-lt"/>
              </a:rPr>
              <a:t>/advocacy/quality/phases</a:t>
            </a:r>
          </a:p>
          <a:p>
            <a:pPr marL="469900" indent="-469900">
              <a:buNone/>
            </a:pPr>
            <a:r>
              <a:rPr lang="en-US">
                <a:ea typeface="+mn-lt"/>
                <a:cs typeface="+mn-lt"/>
              </a:rPr>
              <a:t>American College of Surgeons. (2021b). What are the surgical specialties? </a:t>
            </a:r>
            <a:r>
              <a:rPr lang="en-US" i="1">
                <a:ea typeface="+mn-lt"/>
                <a:cs typeface="+mn-lt"/>
              </a:rPr>
              <a:t>Bulletin. </a:t>
            </a:r>
            <a:r>
              <a:rPr lang="en-US">
                <a:ea typeface="+mn-lt"/>
                <a:cs typeface="+mn-lt"/>
              </a:rPr>
              <a:t>Retrieved from https://</a:t>
            </a:r>
            <a:r>
              <a:rPr lang="en-US" err="1">
                <a:ea typeface="+mn-lt"/>
                <a:cs typeface="+mn-lt"/>
              </a:rPr>
              <a:t>www.facs.org</a:t>
            </a:r>
            <a:r>
              <a:rPr lang="en-US">
                <a:ea typeface="+mn-lt"/>
                <a:cs typeface="+mn-lt"/>
              </a:rPr>
              <a:t>/education/resources/medical-students/</a:t>
            </a:r>
            <a:r>
              <a:rPr lang="en-US" err="1">
                <a:ea typeface="+mn-lt"/>
                <a:cs typeface="+mn-lt"/>
              </a:rPr>
              <a:t>faq</a:t>
            </a:r>
            <a:r>
              <a:rPr lang="en-US">
                <a:ea typeface="+mn-lt"/>
                <a:cs typeface="+mn-lt"/>
              </a:rPr>
              <a:t>/specialties</a:t>
            </a:r>
          </a:p>
          <a:p>
            <a:pPr marL="469900" indent="-469900">
              <a:buNone/>
            </a:pPr>
            <a:r>
              <a:rPr lang="en-US">
                <a:ea typeface="+mn-lt"/>
                <a:cs typeface="+mn-lt"/>
              </a:rPr>
              <a:t>Centers for Disease Control and Prevention. (2017). Rural health: About rural health. </a:t>
            </a:r>
            <a:r>
              <a:rPr lang="en-US" i="1">
                <a:ea typeface="+mn-lt"/>
                <a:cs typeface="+mn-lt"/>
              </a:rPr>
              <a:t>U.S. Department of Health and Human Services. </a:t>
            </a:r>
            <a:r>
              <a:rPr lang="en-US">
                <a:ea typeface="+mn-lt"/>
                <a:cs typeface="+mn-lt"/>
              </a:rPr>
              <a:t>Retrieved from https://</a:t>
            </a:r>
            <a:r>
              <a:rPr lang="en-US" err="1">
                <a:ea typeface="+mn-lt"/>
                <a:cs typeface="+mn-lt"/>
              </a:rPr>
              <a:t>www.cdc.gov</a:t>
            </a:r>
            <a:r>
              <a:rPr lang="en-US">
                <a:ea typeface="+mn-lt"/>
                <a:cs typeface="+mn-lt"/>
              </a:rPr>
              <a:t>/</a:t>
            </a:r>
            <a:r>
              <a:rPr lang="en-US" err="1">
                <a:ea typeface="+mn-lt"/>
                <a:cs typeface="+mn-lt"/>
              </a:rPr>
              <a:t>ruralhealth</a:t>
            </a:r>
            <a:r>
              <a:rPr lang="en-US">
                <a:ea typeface="+mn-lt"/>
                <a:cs typeface="+mn-lt"/>
              </a:rPr>
              <a:t>/</a:t>
            </a:r>
            <a:r>
              <a:rPr lang="en-US" err="1">
                <a:ea typeface="+mn-lt"/>
                <a:cs typeface="+mn-lt"/>
              </a:rPr>
              <a:t>about.html</a:t>
            </a:r>
            <a:endParaRPr lang="en-US">
              <a:ea typeface="+mn-lt"/>
              <a:cs typeface="+mn-lt"/>
            </a:endParaRPr>
          </a:p>
          <a:p>
            <a:pPr marL="469900" indent="-469900">
              <a:buNone/>
            </a:pPr>
            <a:r>
              <a:rPr lang="en-US"/>
              <a:t>Centers for Rural Health. (2015, September). </a:t>
            </a:r>
            <a:r>
              <a:rPr lang="en-US" i="1"/>
              <a:t>North </a:t>
            </a:r>
            <a:r>
              <a:rPr lang="en-US" i="1" err="1"/>
              <a:t>dakota</a:t>
            </a:r>
            <a:r>
              <a:rPr lang="en-US" i="1"/>
              <a:t> critical access </a:t>
            </a:r>
            <a:r>
              <a:rPr lang="en-US" i="1" err="1"/>
              <a:t>hosptials</a:t>
            </a:r>
            <a:r>
              <a:rPr lang="en-US" i="1"/>
              <a:t> &amp; referral centers</a:t>
            </a:r>
            <a:r>
              <a:rPr lang="en-US"/>
              <a:t> [PDF]. University of North Dakota School of Medicine &amp; Health Sciences. https://www.health.nd.gov/media/1457/ndcah_map.pdf</a:t>
            </a:r>
          </a:p>
          <a:p>
            <a:pPr marL="469900" indent="-469900">
              <a:buNone/>
            </a:pPr>
            <a:r>
              <a:rPr lang="en-US"/>
              <a:t>Centers for Rural Health. (2021). </a:t>
            </a:r>
            <a:r>
              <a:rPr lang="en-US" i="1"/>
              <a:t>Top Health Needs by Community</a:t>
            </a:r>
            <a:r>
              <a:rPr lang="en-US"/>
              <a:t>. Center for Rural Health. https://ruralhealth.und.edu/projects/community-health-needs-assessment/community-needs</a:t>
            </a:r>
          </a:p>
          <a:p>
            <a:pPr marL="469900" indent="-469900">
              <a:buNone/>
            </a:pPr>
            <a:r>
              <a:rPr lang="en-US"/>
              <a:t>CHI St. Alexius Health. (2021). </a:t>
            </a:r>
            <a:r>
              <a:rPr lang="en-US" i="1"/>
              <a:t>Chi </a:t>
            </a:r>
            <a:r>
              <a:rPr lang="en-US" i="1" err="1"/>
              <a:t>st.</a:t>
            </a:r>
            <a:r>
              <a:rPr lang="en-US" i="1"/>
              <a:t> </a:t>
            </a:r>
            <a:r>
              <a:rPr lang="en-US" i="1" err="1"/>
              <a:t>alexius</a:t>
            </a:r>
            <a:r>
              <a:rPr lang="en-US" i="1"/>
              <a:t> health devils lake hospital</a:t>
            </a:r>
            <a:r>
              <a:rPr lang="en-US"/>
              <a:t>. https://www.chistalexiushealth.org/locations/devils-lake</a:t>
            </a:r>
          </a:p>
          <a:p>
            <a:pPr>
              <a:buNone/>
            </a:pPr>
            <a:endParaRPr lang="en-US"/>
          </a:p>
          <a:p>
            <a:pPr>
              <a:buNone/>
            </a:pPr>
            <a:endParaRPr lang="en-US"/>
          </a:p>
          <a:p>
            <a:pPr>
              <a:buNone/>
            </a:pPr>
            <a:endParaRPr lang="en-US">
              <a:ea typeface="+mn-lt"/>
              <a:cs typeface="+mn-lt"/>
            </a:endParaRPr>
          </a:p>
          <a:p>
            <a:pPr marL="0" indent="0">
              <a:buNone/>
            </a:pPr>
            <a:endParaRPr lang="en-US"/>
          </a:p>
        </p:txBody>
      </p:sp>
    </p:spTree>
    <p:extLst>
      <p:ext uri="{BB962C8B-B14F-4D97-AF65-F5344CB8AC3E}">
        <p14:creationId xmlns:p14="http://schemas.microsoft.com/office/powerpoint/2010/main" val="93081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D182334-72CA-5E46-B673-4DA16F81BBFE}"/>
              </a:ext>
            </a:extLst>
          </p:cNvPr>
          <p:cNvSpPr>
            <a:spLocks noGrp="1"/>
          </p:cNvSpPr>
          <p:nvPr>
            <p:ph type="title"/>
          </p:nvPr>
        </p:nvSpPr>
        <p:spPr>
          <a:xfrm>
            <a:off x="841248" y="334644"/>
            <a:ext cx="10509504" cy="1076914"/>
          </a:xfrm>
        </p:spPr>
        <p:txBody>
          <a:bodyPr anchor="ctr">
            <a:normAutofit/>
          </a:bodyPr>
          <a:lstStyle/>
          <a:p>
            <a:r>
              <a:rPr lang="en-US"/>
              <a:t>Objectives</a:t>
            </a:r>
          </a:p>
        </p:txBody>
      </p:sp>
      <p:sp>
        <p:nvSpPr>
          <p:cNvPr id="26" name="Rectangle 25">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3">
            <a:extLst>
              <a:ext uri="{FF2B5EF4-FFF2-40B4-BE49-F238E27FC236}">
                <a16:creationId xmlns:a16="http://schemas.microsoft.com/office/drawing/2014/main" id="{46FA42A4-8472-46D3-9487-DC1C79C4176E}"/>
              </a:ext>
            </a:extLst>
          </p:cNvPr>
          <p:cNvGraphicFramePr>
            <a:graphicFrameLocks noGrp="1"/>
          </p:cNvGraphicFramePr>
          <p:nvPr>
            <p:ph idx="1"/>
            <p:extLst>
              <p:ext uri="{D42A27DB-BD31-4B8C-83A1-F6EECF244321}">
                <p14:modId xmlns:p14="http://schemas.microsoft.com/office/powerpoint/2010/main" val="4061405145"/>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78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alpha val="2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B542-468A-3D47-AF89-F611CE549AFA}"/>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5DFB925B-89B9-DE43-94F0-6B9897EA3AEB}"/>
              </a:ext>
            </a:extLst>
          </p:cNvPr>
          <p:cNvSpPr>
            <a:spLocks noGrp="1"/>
          </p:cNvSpPr>
          <p:nvPr>
            <p:ph idx="1"/>
          </p:nvPr>
        </p:nvSpPr>
        <p:spPr>
          <a:xfrm>
            <a:off x="957263" y="2335149"/>
            <a:ext cx="10844214" cy="4708590"/>
          </a:xfrm>
        </p:spPr>
        <p:txBody>
          <a:bodyPr>
            <a:normAutofit fontScale="47500" lnSpcReduction="20000"/>
          </a:bodyPr>
          <a:lstStyle/>
          <a:p>
            <a:pPr marL="469900" indent="-469900">
              <a:buNone/>
            </a:pPr>
            <a:r>
              <a:rPr lang="en-US" sz="3800"/>
              <a:t>Linton Hospital. (n.d.). </a:t>
            </a:r>
            <a:r>
              <a:rPr lang="en-US" sz="3800" i="1"/>
              <a:t>General and Acute Services</a:t>
            </a:r>
            <a:r>
              <a:rPr lang="en-US" sz="3800"/>
              <a:t>. Linton Hospital. https://www.lintonhospital.org</a:t>
            </a:r>
          </a:p>
          <a:p>
            <a:pPr marL="469900" indent="-469900">
              <a:buNone/>
            </a:pPr>
            <a:r>
              <a:rPr lang="en-US" sz="3800"/>
              <a:t>North Dakota Department of Health. (2020). </a:t>
            </a:r>
            <a:r>
              <a:rPr lang="en-US" sz="3800" i="1"/>
              <a:t>Ambulatory surgical centers</a:t>
            </a:r>
            <a:r>
              <a:rPr lang="en-US" sz="3800"/>
              <a:t>. Department of Health. https://www.health.nd.gov/regulation-licensure/health-facilities/ambulatory-surgical-centers</a:t>
            </a:r>
          </a:p>
          <a:p>
            <a:pPr marL="469900" indent="-469900">
              <a:buNone/>
            </a:pPr>
            <a:r>
              <a:rPr lang="en-US" sz="3800"/>
              <a:t>North Dakota State Government. (2016). </a:t>
            </a:r>
            <a:r>
              <a:rPr lang="en-US" sz="3800" i="1"/>
              <a:t>Regional human service centers</a:t>
            </a:r>
            <a:r>
              <a:rPr lang="en-US" sz="3800"/>
              <a:t>. Department of human services: State of north </a:t>
            </a:r>
            <a:r>
              <a:rPr lang="en-US" sz="3800" err="1"/>
              <a:t>dakota</a:t>
            </a:r>
            <a:r>
              <a:rPr lang="en-US" sz="3800"/>
              <a:t>. </a:t>
            </a:r>
            <a:r>
              <a:rPr lang="en-US" sz="3800" u="sng"/>
              <a:t>htt</a:t>
            </a:r>
            <a:r>
              <a:rPr lang="en-US" sz="3800"/>
              <a:t>ps://www.nd.gov/dhs/locations/regionalhsc/</a:t>
            </a:r>
          </a:p>
          <a:p>
            <a:pPr marL="469900" indent="-469900">
              <a:buNone/>
            </a:pPr>
            <a:r>
              <a:rPr lang="en-US" sz="3800" err="1">
                <a:ea typeface="+mn-lt"/>
                <a:cs typeface="+mn-lt"/>
              </a:rPr>
              <a:t>Sticca</a:t>
            </a:r>
            <a:r>
              <a:rPr lang="en-US" sz="3800">
                <a:ea typeface="+mn-lt"/>
                <a:cs typeface="+mn-lt"/>
              </a:rPr>
              <a:t>, R. &amp; Aaland, M. O. (2015). The North Dakota rural surgeon support program: Providing surgical services to communities in need. </a:t>
            </a:r>
            <a:r>
              <a:rPr lang="en-US" sz="3800" i="1">
                <a:ea typeface="+mn-lt"/>
                <a:cs typeface="+mn-lt"/>
              </a:rPr>
              <a:t>Bulletin of the American College of Surgeons. </a:t>
            </a:r>
            <a:r>
              <a:rPr lang="en-US" sz="3800">
                <a:ea typeface="+mn-lt"/>
                <a:cs typeface="+mn-lt"/>
              </a:rPr>
              <a:t>Retrieved from https://</a:t>
            </a:r>
            <a:r>
              <a:rPr lang="en-US" sz="3800" err="1">
                <a:ea typeface="+mn-lt"/>
                <a:cs typeface="+mn-lt"/>
              </a:rPr>
              <a:t>bulletin.facs.org</a:t>
            </a:r>
            <a:r>
              <a:rPr lang="en-US" sz="3800">
                <a:ea typeface="+mn-lt"/>
                <a:cs typeface="+mn-lt"/>
              </a:rPr>
              <a:t>/2015/07/the-north-dakota-rural-surgery-support-program-providing-surgical-services-to-communities-in-need/</a:t>
            </a:r>
          </a:p>
          <a:p>
            <a:pPr marL="469900" indent="-469900">
              <a:buNone/>
            </a:pPr>
            <a:r>
              <a:rPr lang="en-US" sz="3800">
                <a:ea typeface="+mn-lt"/>
                <a:cs typeface="+mn-lt"/>
              </a:rPr>
              <a:t>United States Census Bureau. (2010). Rural America. Retrieved from https://</a:t>
            </a:r>
            <a:r>
              <a:rPr lang="en-US" sz="3800" err="1">
                <a:ea typeface="+mn-lt"/>
                <a:cs typeface="+mn-lt"/>
              </a:rPr>
              <a:t>mtgis-portal.geo.census.gov</a:t>
            </a:r>
            <a:r>
              <a:rPr lang="en-US" sz="3800">
                <a:ea typeface="+mn-lt"/>
                <a:cs typeface="+mn-lt"/>
              </a:rPr>
              <a:t>/</a:t>
            </a:r>
            <a:r>
              <a:rPr lang="en-US" sz="3800" err="1">
                <a:ea typeface="+mn-lt"/>
                <a:cs typeface="+mn-lt"/>
              </a:rPr>
              <a:t>arcgis</a:t>
            </a:r>
            <a:r>
              <a:rPr lang="en-US" sz="3800">
                <a:ea typeface="+mn-lt"/>
                <a:cs typeface="+mn-lt"/>
              </a:rPr>
              <a:t>/apps/</a:t>
            </a:r>
            <a:r>
              <a:rPr lang="en-US" sz="3800" err="1">
                <a:ea typeface="+mn-lt"/>
                <a:cs typeface="+mn-lt"/>
              </a:rPr>
              <a:t>MapSeries</a:t>
            </a:r>
            <a:r>
              <a:rPr lang="en-US" sz="3800">
                <a:ea typeface="+mn-lt"/>
                <a:cs typeface="+mn-lt"/>
              </a:rPr>
              <a:t>/</a:t>
            </a:r>
            <a:r>
              <a:rPr lang="en-US" sz="3800" err="1">
                <a:ea typeface="+mn-lt"/>
                <a:cs typeface="+mn-lt"/>
              </a:rPr>
              <a:t>index.html?appid</a:t>
            </a:r>
            <a:r>
              <a:rPr lang="en-US" sz="3800">
                <a:ea typeface="+mn-lt"/>
                <a:cs typeface="+mn-lt"/>
              </a:rPr>
              <a:t>=49cd4bc9c8eb444ab51218c1d5001ef6</a:t>
            </a:r>
          </a:p>
          <a:p>
            <a:pPr marL="469900" indent="-469900">
              <a:buNone/>
            </a:pPr>
            <a:r>
              <a:rPr lang="en-US" sz="3800"/>
              <a:t>University of North Dakota School of Medicine &amp; Health Science. (2021). </a:t>
            </a:r>
            <a:r>
              <a:rPr lang="en-US" sz="3800" i="1"/>
              <a:t>North </a:t>
            </a:r>
            <a:r>
              <a:rPr lang="en-US" sz="3800" i="1" err="1"/>
              <a:t>dakota</a:t>
            </a:r>
            <a:r>
              <a:rPr lang="en-US" sz="3800" i="1"/>
              <a:t> hospitals</a:t>
            </a:r>
            <a:r>
              <a:rPr lang="en-US" sz="3800"/>
              <a:t>. Centers for Rural Health. https://ruralhealth.und.edu/projects/flex/hospitals</a:t>
            </a:r>
          </a:p>
          <a:p>
            <a:pPr marL="469900" indent="-469900">
              <a:buNone/>
            </a:pPr>
            <a:endParaRPr lang="en-US"/>
          </a:p>
          <a:p>
            <a:endParaRPr lang="en-US"/>
          </a:p>
          <a:p>
            <a:endParaRPr lang="en-US"/>
          </a:p>
        </p:txBody>
      </p:sp>
    </p:spTree>
    <p:extLst>
      <p:ext uri="{BB962C8B-B14F-4D97-AF65-F5344CB8AC3E}">
        <p14:creationId xmlns:p14="http://schemas.microsoft.com/office/powerpoint/2010/main" val="1195001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B40BA9-8CBD-46B5-B84A-3BDE78C8B3D1}"/>
              </a:ext>
            </a:extLst>
          </p:cNvPr>
          <p:cNvSpPr>
            <a:spLocks noGrp="1"/>
          </p:cNvSpPr>
          <p:nvPr>
            <p:ph type="title"/>
          </p:nvPr>
        </p:nvSpPr>
        <p:spPr>
          <a:xfrm>
            <a:off x="5359510" y="978619"/>
            <a:ext cx="5991244" cy="1106424"/>
          </a:xfrm>
        </p:spPr>
        <p:txBody>
          <a:bodyPr>
            <a:normAutofit/>
          </a:bodyPr>
          <a:lstStyle/>
          <a:p>
            <a:r>
              <a:rPr lang="en-US" sz="3200"/>
              <a:t>SURGICAL CARE</a:t>
            </a:r>
          </a:p>
        </p:txBody>
      </p:sp>
      <p:pic>
        <p:nvPicPr>
          <p:cNvPr id="5" name="Picture 5" descr="A picture containing text, cup&#10;&#10;Description automatically generated">
            <a:extLst>
              <a:ext uri="{FF2B5EF4-FFF2-40B4-BE49-F238E27FC236}">
                <a16:creationId xmlns:a16="http://schemas.microsoft.com/office/drawing/2014/main" id="{BC27508D-7FF1-4F87-B4E4-35B609444F26}"/>
              </a:ext>
            </a:extLst>
          </p:cNvPr>
          <p:cNvPicPr>
            <a:picLocks noChangeAspect="1"/>
          </p:cNvPicPr>
          <p:nvPr/>
        </p:nvPicPr>
        <p:blipFill>
          <a:blip r:embed="rId3"/>
          <a:stretch>
            <a:fillRect/>
          </a:stretch>
        </p:blipFill>
        <p:spPr>
          <a:xfrm>
            <a:off x="414528" y="1119866"/>
            <a:ext cx="4033647" cy="4517684"/>
          </a:xfrm>
          <a:prstGeom prst="rect">
            <a:avLst/>
          </a:prstGeom>
        </p:spPr>
      </p:pic>
      <p:sp>
        <p:nvSpPr>
          <p:cNvPr id="15"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882BC8F-CE14-4388-AE5C-D88FB3738819}"/>
              </a:ext>
            </a:extLst>
          </p:cNvPr>
          <p:cNvSpPr>
            <a:spLocks noGrp="1"/>
          </p:cNvSpPr>
          <p:nvPr>
            <p:ph idx="1"/>
          </p:nvPr>
        </p:nvSpPr>
        <p:spPr>
          <a:xfrm>
            <a:off x="5356861" y="2252870"/>
            <a:ext cx="5993892" cy="3560251"/>
          </a:xfrm>
        </p:spPr>
        <p:txBody>
          <a:bodyPr vert="horz" lIns="91440" tIns="45720" rIns="91440" bIns="45720" rtlCol="0">
            <a:normAutofit/>
          </a:bodyPr>
          <a:lstStyle/>
          <a:p>
            <a:r>
              <a:rPr lang="en-US" sz="1800"/>
              <a:t>Phases of surgical care</a:t>
            </a:r>
          </a:p>
          <a:p>
            <a:r>
              <a:rPr lang="en-US" sz="1800"/>
              <a:t>Surgical settings</a:t>
            </a:r>
          </a:p>
          <a:p>
            <a:r>
              <a:rPr lang="en-US" sz="1800"/>
              <a:t>Surgical specialties </a:t>
            </a:r>
          </a:p>
          <a:p>
            <a:r>
              <a:rPr lang="en-US" sz="1800"/>
              <a:t>The FNP's role in surgical care</a:t>
            </a:r>
          </a:p>
          <a:p>
            <a:endParaRPr lang="en-US" sz="1800"/>
          </a:p>
          <a:p>
            <a:endParaRPr lang="en-US" sz="1800"/>
          </a:p>
          <a:p>
            <a:pPr marL="457200" lvl="1" indent="0">
              <a:buNone/>
            </a:pPr>
            <a:endParaRPr lang="en-US" sz="1800"/>
          </a:p>
        </p:txBody>
      </p:sp>
      <p:sp>
        <p:nvSpPr>
          <p:cNvPr id="6" name="TextBox 5">
            <a:extLst>
              <a:ext uri="{FF2B5EF4-FFF2-40B4-BE49-F238E27FC236}">
                <a16:creationId xmlns:a16="http://schemas.microsoft.com/office/drawing/2014/main" id="{CCC93C06-6AB3-4A0F-8C58-09985E03BD0B}"/>
              </a:ext>
            </a:extLst>
          </p:cNvPr>
          <p:cNvSpPr txBox="1"/>
          <p:nvPr/>
        </p:nvSpPr>
        <p:spPr>
          <a:xfrm>
            <a:off x="9227127" y="6271490"/>
            <a:ext cx="368992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(American College of Surgeons, 2021a)</a:t>
            </a:r>
          </a:p>
          <a:p>
            <a:r>
              <a:rPr lang="en-US" sz="1100"/>
              <a:t>(American College of Surgeons, 2021b)</a:t>
            </a:r>
          </a:p>
        </p:txBody>
      </p:sp>
    </p:spTree>
    <p:extLst>
      <p:ext uri="{BB962C8B-B14F-4D97-AF65-F5344CB8AC3E}">
        <p14:creationId xmlns:p14="http://schemas.microsoft.com/office/powerpoint/2010/main" val="215170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0">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A4F80-681E-471B-BA08-1B36AAD3615F}"/>
              </a:ext>
            </a:extLst>
          </p:cNvPr>
          <p:cNvSpPr>
            <a:spLocks noGrp="1"/>
          </p:cNvSpPr>
          <p:nvPr>
            <p:ph type="title"/>
          </p:nvPr>
        </p:nvSpPr>
        <p:spPr>
          <a:xfrm>
            <a:off x="5080216" y="1076324"/>
            <a:ext cx="6272784" cy="1535051"/>
          </a:xfrm>
        </p:spPr>
        <p:txBody>
          <a:bodyPr anchor="b">
            <a:normAutofit/>
          </a:bodyPr>
          <a:lstStyle/>
          <a:p>
            <a:r>
              <a:rPr lang="en-US" sz="5200"/>
              <a:t>RURAL HEALTH</a:t>
            </a:r>
          </a:p>
        </p:txBody>
      </p:sp>
      <p:pic>
        <p:nvPicPr>
          <p:cNvPr id="5" name="Picture 5">
            <a:extLst>
              <a:ext uri="{FF2B5EF4-FFF2-40B4-BE49-F238E27FC236}">
                <a16:creationId xmlns:a16="http://schemas.microsoft.com/office/drawing/2014/main" id="{802408E6-2F01-485B-93AD-F9B8E4823FDB}"/>
              </a:ext>
            </a:extLst>
          </p:cNvPr>
          <p:cNvPicPr>
            <a:picLocks noChangeAspect="1"/>
          </p:cNvPicPr>
          <p:nvPr/>
        </p:nvPicPr>
        <p:blipFill rotWithShape="1">
          <a:blip r:embed="rId3"/>
          <a:srcRect l="9467" r="41263"/>
          <a:stretch/>
        </p:blipFill>
        <p:spPr>
          <a:xfrm>
            <a:off x="20" y="10"/>
            <a:ext cx="4505305" cy="6857990"/>
          </a:xfrm>
          <a:prstGeom prst="rect">
            <a:avLst/>
          </a:prstGeom>
        </p:spPr>
      </p:pic>
      <p:sp>
        <p:nvSpPr>
          <p:cNvPr id="63"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54">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FF7EC9E-1301-4744-8441-86757DA89D8E}"/>
              </a:ext>
            </a:extLst>
          </p:cNvPr>
          <p:cNvSpPr>
            <a:spLocks noGrp="1"/>
          </p:cNvSpPr>
          <p:nvPr>
            <p:ph idx="1"/>
          </p:nvPr>
        </p:nvSpPr>
        <p:spPr>
          <a:xfrm>
            <a:off x="5080216" y="3351276"/>
            <a:ext cx="6272784" cy="2825686"/>
          </a:xfrm>
        </p:spPr>
        <p:txBody>
          <a:bodyPr vert="horz" lIns="91440" tIns="45720" rIns="91440" bIns="45720" rtlCol="0">
            <a:normAutofit/>
          </a:bodyPr>
          <a:lstStyle/>
          <a:p>
            <a:r>
              <a:rPr lang="en-US" sz="1800"/>
              <a:t>What is considered rural?</a:t>
            </a:r>
          </a:p>
          <a:p>
            <a:r>
              <a:rPr lang="en-US" sz="1800"/>
              <a:t>60 million Americans live in rural areas</a:t>
            </a:r>
          </a:p>
          <a:p>
            <a:r>
              <a:rPr lang="en-US" sz="1800"/>
              <a:t>Greater risk for death from 5 leading causes </a:t>
            </a:r>
          </a:p>
          <a:p>
            <a:r>
              <a:rPr lang="en-US" sz="1800"/>
              <a:t>Pediatric rural health disparities</a:t>
            </a:r>
          </a:p>
          <a:p>
            <a:r>
              <a:rPr lang="en-US" sz="1800"/>
              <a:t>Why is there this increased health risk for rural Americans?</a:t>
            </a:r>
          </a:p>
          <a:p>
            <a:r>
              <a:rPr lang="en-US" sz="1800"/>
              <a:t>North Dakota </a:t>
            </a:r>
          </a:p>
        </p:txBody>
      </p:sp>
      <p:sp>
        <p:nvSpPr>
          <p:cNvPr id="6" name="TextBox 5">
            <a:extLst>
              <a:ext uri="{FF2B5EF4-FFF2-40B4-BE49-F238E27FC236}">
                <a16:creationId xmlns:a16="http://schemas.microsoft.com/office/drawing/2014/main" id="{B534279A-3FF9-425D-811F-84C1AC30FEBF}"/>
              </a:ext>
            </a:extLst>
          </p:cNvPr>
          <p:cNvSpPr txBox="1"/>
          <p:nvPr/>
        </p:nvSpPr>
        <p:spPr>
          <a:xfrm>
            <a:off x="9469582" y="6179128"/>
            <a:ext cx="3759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(CDC, 2017)</a:t>
            </a:r>
          </a:p>
          <a:p>
            <a:r>
              <a:rPr lang="en-US" sz="1200"/>
              <a:t>(Sticca &amp; Aaland, 2015)</a:t>
            </a:r>
          </a:p>
          <a:p>
            <a:r>
              <a:rPr lang="en-US" sz="1200"/>
              <a:t>(United States Census Bureau, 2010)</a:t>
            </a:r>
          </a:p>
        </p:txBody>
      </p:sp>
    </p:spTree>
    <p:extLst>
      <p:ext uri="{BB962C8B-B14F-4D97-AF65-F5344CB8AC3E}">
        <p14:creationId xmlns:p14="http://schemas.microsoft.com/office/powerpoint/2010/main" val="318853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8D6228-CC33-4F56-8668-A6661AFD0E70}"/>
              </a:ext>
            </a:extLst>
          </p:cNvPr>
          <p:cNvSpPr>
            <a:spLocks noGrp="1"/>
          </p:cNvSpPr>
          <p:nvPr>
            <p:ph type="title"/>
          </p:nvPr>
        </p:nvSpPr>
        <p:spPr>
          <a:xfrm>
            <a:off x="841247" y="978619"/>
            <a:ext cx="3410712" cy="1106424"/>
          </a:xfrm>
        </p:spPr>
        <p:txBody>
          <a:bodyPr>
            <a:normAutofit/>
          </a:bodyPr>
          <a:lstStyle/>
          <a:p>
            <a:r>
              <a:rPr lang="en-US" sz="2800"/>
              <a:t>General Surgeons in Rural ND</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FE9FB6A-D9D7-49DC-BC13-4227117A23EE}"/>
              </a:ext>
            </a:extLst>
          </p:cNvPr>
          <p:cNvSpPr>
            <a:spLocks noGrp="1"/>
          </p:cNvSpPr>
          <p:nvPr>
            <p:ph idx="1"/>
          </p:nvPr>
        </p:nvSpPr>
        <p:spPr>
          <a:xfrm>
            <a:off x="841248" y="2252870"/>
            <a:ext cx="3412219" cy="3560251"/>
          </a:xfrm>
        </p:spPr>
        <p:txBody>
          <a:bodyPr vert="horz" lIns="91440" tIns="45720" rIns="91440" bIns="45720" rtlCol="0">
            <a:normAutofit/>
          </a:bodyPr>
          <a:lstStyle/>
          <a:p>
            <a:r>
              <a:rPr lang="en-US" sz="1700"/>
              <a:t>The demand for rural general surgeons</a:t>
            </a:r>
          </a:p>
          <a:p>
            <a:r>
              <a:rPr lang="en-US" sz="1700"/>
              <a:t>Barriers to rural surgery recruitment and retention rates</a:t>
            </a:r>
          </a:p>
          <a:p>
            <a:r>
              <a:rPr lang="en-US" sz="1700"/>
              <a:t>UND Medical School &amp; Surgical Residency Program </a:t>
            </a:r>
          </a:p>
          <a:p>
            <a:pPr marL="0" indent="0">
              <a:buNone/>
            </a:pPr>
            <a:endParaRPr lang="en-US" sz="1700"/>
          </a:p>
          <a:p>
            <a:endParaRPr lang="en-US" sz="1700"/>
          </a:p>
        </p:txBody>
      </p:sp>
      <p:pic>
        <p:nvPicPr>
          <p:cNvPr id="4" name="Picture 4" descr="A group of people posing for a photo in front of a brick building&#10;&#10;Description automatically generated">
            <a:extLst>
              <a:ext uri="{FF2B5EF4-FFF2-40B4-BE49-F238E27FC236}">
                <a16:creationId xmlns:a16="http://schemas.microsoft.com/office/drawing/2014/main" id="{BA9E0F8E-E2A6-4E5A-A08B-D0B4214CB0F2}"/>
              </a:ext>
            </a:extLst>
          </p:cNvPr>
          <p:cNvPicPr>
            <a:picLocks noChangeAspect="1"/>
          </p:cNvPicPr>
          <p:nvPr/>
        </p:nvPicPr>
        <p:blipFill>
          <a:blip r:embed="rId3"/>
          <a:stretch>
            <a:fillRect/>
          </a:stretch>
        </p:blipFill>
        <p:spPr>
          <a:xfrm>
            <a:off x="5120640" y="940643"/>
            <a:ext cx="6656832" cy="4876129"/>
          </a:xfrm>
          <a:prstGeom prst="rect">
            <a:avLst/>
          </a:prstGeom>
        </p:spPr>
      </p:pic>
      <p:sp>
        <p:nvSpPr>
          <p:cNvPr id="5" name="TextBox 4">
            <a:extLst>
              <a:ext uri="{FF2B5EF4-FFF2-40B4-BE49-F238E27FC236}">
                <a16:creationId xmlns:a16="http://schemas.microsoft.com/office/drawing/2014/main" id="{70E4857B-EC12-4F29-9CAF-2C5FC5B293B4}"/>
              </a:ext>
            </a:extLst>
          </p:cNvPr>
          <p:cNvSpPr txBox="1"/>
          <p:nvPr/>
        </p:nvSpPr>
        <p:spPr>
          <a:xfrm>
            <a:off x="10323945" y="631767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(Sticca &amp; Aaland, 2015)</a:t>
            </a:r>
          </a:p>
        </p:txBody>
      </p:sp>
    </p:spTree>
    <p:extLst>
      <p:ext uri="{BB962C8B-B14F-4D97-AF65-F5344CB8AC3E}">
        <p14:creationId xmlns:p14="http://schemas.microsoft.com/office/powerpoint/2010/main" val="112773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picture containing text, building, sky, outdoor&#10;&#10;Description automatically generated">
            <a:extLst>
              <a:ext uri="{FF2B5EF4-FFF2-40B4-BE49-F238E27FC236}">
                <a16:creationId xmlns:a16="http://schemas.microsoft.com/office/drawing/2014/main" id="{EC2F0313-764E-4770-B631-5C2CB79037F7}"/>
              </a:ext>
            </a:extLst>
          </p:cNvPr>
          <p:cNvPicPr>
            <a:picLocks noChangeAspect="1"/>
          </p:cNvPicPr>
          <p:nvPr/>
        </p:nvPicPr>
        <p:blipFill rotWithShape="1">
          <a:blip r:embed="rId3"/>
          <a:srcRect t="6043" r="-2" b="-2"/>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5" name="Picture 5" descr="A picture containing sky, building, outdoor, tall&#10;&#10;Description automatically generated">
            <a:extLst>
              <a:ext uri="{FF2B5EF4-FFF2-40B4-BE49-F238E27FC236}">
                <a16:creationId xmlns:a16="http://schemas.microsoft.com/office/drawing/2014/main" id="{2820AC8F-DB1C-4A52-B435-B63CF2D6FC59}"/>
              </a:ext>
            </a:extLst>
          </p:cNvPr>
          <p:cNvPicPr>
            <a:picLocks noChangeAspect="1"/>
          </p:cNvPicPr>
          <p:nvPr/>
        </p:nvPicPr>
        <p:blipFill rotWithShape="1">
          <a:blip r:embed="rId4"/>
          <a:srcRect t="17837" r="-2" b="9659"/>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25" name="Freeform: Shape 24">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EC7061-BB8D-B74D-AD6D-BB44C7CF7390}"/>
              </a:ext>
            </a:extLst>
          </p:cNvPr>
          <p:cNvSpPr>
            <a:spLocks noGrp="1"/>
          </p:cNvSpPr>
          <p:nvPr>
            <p:ph type="title"/>
          </p:nvPr>
        </p:nvSpPr>
        <p:spPr>
          <a:xfrm>
            <a:off x="438913" y="859536"/>
            <a:ext cx="4832802" cy="1243584"/>
          </a:xfrm>
        </p:spPr>
        <p:txBody>
          <a:bodyPr>
            <a:normAutofit/>
          </a:bodyPr>
          <a:lstStyle/>
          <a:p>
            <a:r>
              <a:rPr lang="en-US" sz="3400"/>
              <a:t>Healthcare Services in ND</a:t>
            </a:r>
          </a:p>
        </p:txBody>
      </p:sp>
      <p:sp>
        <p:nvSpPr>
          <p:cNvPr id="29" name="Rectangle 2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E8A77A3-3E1A-CA49-BC0E-2E516377CA97}"/>
              </a:ext>
            </a:extLst>
          </p:cNvPr>
          <p:cNvSpPr>
            <a:spLocks noGrp="1"/>
          </p:cNvSpPr>
          <p:nvPr>
            <p:ph idx="1"/>
          </p:nvPr>
        </p:nvSpPr>
        <p:spPr>
          <a:xfrm>
            <a:off x="438912" y="2512611"/>
            <a:ext cx="4832803" cy="3664351"/>
          </a:xfrm>
        </p:spPr>
        <p:txBody>
          <a:bodyPr>
            <a:normAutofit/>
          </a:bodyPr>
          <a:lstStyle/>
          <a:p>
            <a:r>
              <a:rPr lang="en-US" sz="1800" dirty="0"/>
              <a:t>47 Licensed and certified general acute care hospitals </a:t>
            </a:r>
          </a:p>
          <a:p>
            <a:pPr lvl="1"/>
            <a:r>
              <a:rPr lang="en-US" sz="1800" dirty="0"/>
              <a:t>California has 8,222 healthcare services and 570 hospitals (104,034 beds)</a:t>
            </a:r>
          </a:p>
          <a:p>
            <a:r>
              <a:rPr lang="en-US" sz="1800" dirty="0"/>
              <a:t>36 Critical Access Hospitals</a:t>
            </a:r>
          </a:p>
          <a:p>
            <a:r>
              <a:rPr lang="en-US" sz="1800" dirty="0"/>
              <a:t>2 Indian Health Services </a:t>
            </a:r>
          </a:p>
          <a:p>
            <a:r>
              <a:rPr lang="en-US" sz="1800" dirty="0"/>
              <a:t>3 Psychiatric Facilities </a:t>
            </a:r>
          </a:p>
        </p:txBody>
      </p:sp>
      <p:sp>
        <p:nvSpPr>
          <p:cNvPr id="6" name="Rectangle 5">
            <a:extLst>
              <a:ext uri="{FF2B5EF4-FFF2-40B4-BE49-F238E27FC236}">
                <a16:creationId xmlns:a16="http://schemas.microsoft.com/office/drawing/2014/main" id="{CF943AAE-3126-5049-A1E7-3EC6A16D1CD6}"/>
              </a:ext>
            </a:extLst>
          </p:cNvPr>
          <p:cNvSpPr/>
          <p:nvPr/>
        </p:nvSpPr>
        <p:spPr>
          <a:xfrm>
            <a:off x="1135642" y="6189182"/>
            <a:ext cx="4136073" cy="646331"/>
          </a:xfrm>
          <a:prstGeom prst="rect">
            <a:avLst/>
          </a:prstGeom>
        </p:spPr>
        <p:txBody>
          <a:bodyPr wrap="square">
            <a:spAutoFit/>
          </a:bodyPr>
          <a:lstStyle/>
          <a:p>
            <a:pPr indent="457200">
              <a:spcAft>
                <a:spcPts val="600"/>
              </a:spcAft>
            </a:pPr>
            <a:r>
              <a:rPr lang="en-US">
                <a:latin typeface="Times New Roman" panose="02020603050405020304" pitchFamily="18" charset="0"/>
                <a:ea typeface="Times New Roman" panose="02020603050405020304" pitchFamily="18" charset="0"/>
              </a:rPr>
              <a:t>(University of North Dakota School of Medicine &amp; Health Science, 2021)</a:t>
            </a:r>
          </a:p>
        </p:txBody>
      </p:sp>
    </p:spTree>
    <p:extLst>
      <p:ext uri="{BB962C8B-B14F-4D97-AF65-F5344CB8AC3E}">
        <p14:creationId xmlns:p14="http://schemas.microsoft.com/office/powerpoint/2010/main" val="247632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2DDD3883-4166-394D-AA3C-3BA246B9CAF1}"/>
              </a:ext>
            </a:extLst>
          </p:cNvPr>
          <p:cNvPicPr>
            <a:picLocks noChangeAspect="1"/>
          </p:cNvPicPr>
          <p:nvPr/>
        </p:nvPicPr>
        <p:blipFill>
          <a:blip r:embed="rId3"/>
          <a:stretch>
            <a:fillRect/>
          </a:stretch>
        </p:blipFill>
        <p:spPr>
          <a:xfrm>
            <a:off x="1686426" y="214860"/>
            <a:ext cx="8819148" cy="6428279"/>
          </a:xfrm>
          <a:prstGeom prst="rect">
            <a:avLst/>
          </a:prstGeom>
        </p:spPr>
      </p:pic>
      <p:sp>
        <p:nvSpPr>
          <p:cNvPr id="6" name="Rectangle 1">
            <a:extLst>
              <a:ext uri="{FF2B5EF4-FFF2-40B4-BE49-F238E27FC236}">
                <a16:creationId xmlns:a16="http://schemas.microsoft.com/office/drawing/2014/main" id="{92FB9903-44A7-E149-AF86-33C7CAC93D93}"/>
              </a:ext>
            </a:extLst>
          </p:cNvPr>
          <p:cNvSpPr>
            <a:spLocks noChangeArrowheads="1"/>
          </p:cNvSpPr>
          <p:nvPr/>
        </p:nvSpPr>
        <p:spPr bwMode="auto">
          <a:xfrm>
            <a:off x="8534401" y="6476165"/>
            <a:ext cx="3657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(Centers for Rural Health, 2021)</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396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timeline&#10;&#10;Description automatically generated">
            <a:extLst>
              <a:ext uri="{FF2B5EF4-FFF2-40B4-BE49-F238E27FC236}">
                <a16:creationId xmlns:a16="http://schemas.microsoft.com/office/drawing/2014/main" id="{33260B0E-457A-614A-AA60-14E4988136BD}"/>
              </a:ext>
            </a:extLst>
          </p:cNvPr>
          <p:cNvPicPr>
            <a:picLocks noChangeAspect="1"/>
          </p:cNvPicPr>
          <p:nvPr/>
        </p:nvPicPr>
        <p:blipFill>
          <a:blip r:embed="rId3"/>
          <a:stretch>
            <a:fillRect/>
          </a:stretch>
        </p:blipFill>
        <p:spPr>
          <a:xfrm>
            <a:off x="1987550" y="381000"/>
            <a:ext cx="8216900" cy="6096000"/>
          </a:xfrm>
          <a:prstGeom prst="rect">
            <a:avLst/>
          </a:prstGeom>
        </p:spPr>
      </p:pic>
      <p:sp>
        <p:nvSpPr>
          <p:cNvPr id="4" name="Rectangle 1">
            <a:extLst>
              <a:ext uri="{FF2B5EF4-FFF2-40B4-BE49-F238E27FC236}">
                <a16:creationId xmlns:a16="http://schemas.microsoft.com/office/drawing/2014/main" id="{850BAFC6-8293-EE4E-831C-50CE846F336A}"/>
              </a:ext>
            </a:extLst>
          </p:cNvPr>
          <p:cNvSpPr>
            <a:spLocks noChangeArrowheads="1"/>
          </p:cNvSpPr>
          <p:nvPr/>
        </p:nvSpPr>
        <p:spPr bwMode="auto">
          <a:xfrm>
            <a:off x="7894387" y="6477000"/>
            <a:ext cx="46201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(North Dakota State Government, 2016)</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541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99FD484D-5F7E-D744-B81C-587CD86615A6}"/>
              </a:ext>
            </a:extLst>
          </p:cNvPr>
          <p:cNvPicPr>
            <a:picLocks noChangeAspect="1"/>
          </p:cNvPicPr>
          <p:nvPr/>
        </p:nvPicPr>
        <p:blipFill>
          <a:blip r:embed="rId3"/>
          <a:stretch>
            <a:fillRect/>
          </a:stretch>
        </p:blipFill>
        <p:spPr>
          <a:xfrm>
            <a:off x="1705490" y="0"/>
            <a:ext cx="8781020" cy="6858000"/>
          </a:xfrm>
          <a:prstGeom prst="rect">
            <a:avLst/>
          </a:prstGeom>
        </p:spPr>
      </p:pic>
      <p:sp>
        <p:nvSpPr>
          <p:cNvPr id="10" name="Rectangle 1">
            <a:extLst>
              <a:ext uri="{FF2B5EF4-FFF2-40B4-BE49-F238E27FC236}">
                <a16:creationId xmlns:a16="http://schemas.microsoft.com/office/drawing/2014/main" id="{0651D2C7-E314-394C-AAF5-280B4FDB5B31}"/>
              </a:ext>
            </a:extLst>
          </p:cNvPr>
          <p:cNvSpPr>
            <a:spLocks noChangeArrowheads="1"/>
          </p:cNvSpPr>
          <p:nvPr/>
        </p:nvSpPr>
        <p:spPr bwMode="auto">
          <a:xfrm>
            <a:off x="4626309" y="6519446"/>
            <a:ext cx="35670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(Centers for Rural Health, 2015)</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5680210"/>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41243E"/>
      </a:dk2>
      <a:lt2>
        <a:srgbClr val="E2E6E8"/>
      </a:lt2>
      <a:accent1>
        <a:srgbClr val="C39983"/>
      </a:accent1>
      <a:accent2>
        <a:srgbClr val="BF7A7F"/>
      </a:accent2>
      <a:accent3>
        <a:srgbClr val="CB92AE"/>
      </a:accent3>
      <a:accent4>
        <a:srgbClr val="BF7AB9"/>
      </a:accent4>
      <a:accent5>
        <a:srgbClr val="B892CB"/>
      </a:accent5>
      <a:accent6>
        <a:srgbClr val="8B7ABF"/>
      </a:accent6>
      <a:hlink>
        <a:srgbClr val="5B879D"/>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2636</Words>
  <Application>Microsoft Macintosh PowerPoint</Application>
  <PresentationFormat>Widescreen</PresentationFormat>
  <Paragraphs>214</Paragraphs>
  <Slides>20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Next LT Pro</vt:lpstr>
      <vt:lpstr>Calibri</vt:lpstr>
      <vt:lpstr>Times New Roman</vt:lpstr>
      <vt:lpstr>AccentBoxVTI</vt:lpstr>
      <vt:lpstr>Kari Bernhardt RN BSN CEN DNP-S &amp; Kathryn Traynor RN BSN DNP-S School of Health Sciences, University of Mary  NUR 589: Common &amp; Chronic Healthcare Management  Dr. Jenna Herman  August 11th, 2021 </vt:lpstr>
      <vt:lpstr>Objectives</vt:lpstr>
      <vt:lpstr>SURGICAL CARE</vt:lpstr>
      <vt:lpstr>RURAL HEALTH</vt:lpstr>
      <vt:lpstr>General Surgeons in Rural ND</vt:lpstr>
      <vt:lpstr>Healthcare Services in ND</vt:lpstr>
      <vt:lpstr>PowerPoint Presentation</vt:lpstr>
      <vt:lpstr>PowerPoint Presentation</vt:lpstr>
      <vt:lpstr>PowerPoint Presentation</vt:lpstr>
      <vt:lpstr>Surgical Services in Different Part of ND</vt:lpstr>
      <vt:lpstr>The Clinical Problem</vt:lpstr>
      <vt:lpstr>Case Study </vt:lpstr>
      <vt:lpstr>PowerPoint Presentation</vt:lpstr>
      <vt:lpstr>PowerPoint Presentation</vt:lpstr>
      <vt:lpstr>Immediate Interventions </vt:lpstr>
      <vt:lpstr>Intermediate Interventions </vt:lpstr>
      <vt:lpstr>Long-Term Management </vt:lpstr>
      <vt:lpstr>Questions? </vt:lpstr>
      <vt:lpstr>References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Kari Bernhardt RN BSN CEN DNP-S &amp; Kathryn Traynor RN BSN DNP-S School of Health Sciences, University of Mary  NUR 589: Common &amp; Chronic Healthcare Management  Dr. Jenna Herman  August 11th, 2021 </dc:title>
  <dc:creator>Kari A. Bernhardt</dc:creator>
  <cp:lastModifiedBy>Kari A. Bernhardt</cp:lastModifiedBy>
  <cp:revision>2</cp:revision>
  <dcterms:created xsi:type="dcterms:W3CDTF">2021-08-05T15:18:46Z</dcterms:created>
  <dcterms:modified xsi:type="dcterms:W3CDTF">2021-08-08T18:00:24Z</dcterms:modified>
</cp:coreProperties>
</file>