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7" r:id="rId30"/>
    <p:sldId id="281" r:id="rId31"/>
    <p:sldId id="282" r:id="rId32"/>
    <p:sldId id="283" r:id="rId33"/>
    <p:sldId id="284" r:id="rId34"/>
    <p:sldId id="285" r:id="rId35"/>
    <p:sldId id="286" r:id="rId36"/>
    <p:sldId id="288" r:id="rId37"/>
    <p:sldId id="289" r:id="rId38"/>
    <p:sldId id="290" r:id="rId39"/>
    <p:sldId id="291" r:id="rId40"/>
    <p:sldId id="292" r:id="rId41"/>
    <p:sldId id="293"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6" r:id="rId71"/>
    <p:sldId id="327" r:id="rId72"/>
    <p:sldId id="323" r:id="rId73"/>
    <p:sldId id="324" r:id="rId74"/>
    <p:sldId id="325" r:id="rId75"/>
    <p:sldId id="295" r:id="rId76"/>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14.10.2015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14.10.2015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14.10.2015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14.10.2015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14.10.2015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14.10.2015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14.10.2015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14.10.2015</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mvnrepository.com/" TargetMode="External"/><Relationship Id="rId2" Type="http://schemas.openxmlformats.org/officeDocument/2006/relationships/hyperlink" Target="repository:http://mvnrepository.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Java EE</a:t>
            </a:r>
            <a:br>
              <a:rPr lang="en-US" dirty="0" smtClean="0">
                <a:solidFill>
                  <a:schemeClr val="bg1"/>
                </a:solidFill>
              </a:rPr>
            </a:br>
            <a:r>
              <a:rPr lang="en-US" dirty="0" smtClean="0">
                <a:solidFill>
                  <a:schemeClr val="bg1"/>
                </a:solidFill>
              </a:rPr>
              <a:t>Spring Web MVC</a:t>
            </a:r>
            <a:br>
              <a:rPr lang="en-US" dirty="0" smtClean="0">
                <a:solidFill>
                  <a:schemeClr val="bg1"/>
                </a:solidFill>
              </a:rPr>
            </a:br>
            <a:r>
              <a:rPr lang="en-US" dirty="0" smtClean="0">
                <a:solidFill>
                  <a:schemeClr val="bg1"/>
                </a:solidFill>
              </a:rPr>
              <a:t>Framework</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err="1" smtClean="0">
                <a:solidFill>
                  <a:schemeClr val="bg1"/>
                </a:solidFill>
              </a:rPr>
              <a:t>September</a:t>
            </a:r>
            <a:r>
              <a:rPr lang="fi-FI" sz="2400" dirty="0" smtClean="0">
                <a:solidFill>
                  <a:schemeClr val="bg1"/>
                </a:solidFill>
              </a:rPr>
              <a:t> 2015</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make</a:t>
            </a:r>
            <a:r>
              <a:rPr lang="fi-FI" dirty="0" smtClean="0"/>
              <a:t> sure </a:t>
            </a:r>
            <a:r>
              <a:rPr lang="fi-FI" dirty="0" err="1" smtClean="0"/>
              <a:t>that</a:t>
            </a:r>
            <a:r>
              <a:rPr lang="fi-FI" dirty="0" smtClean="0"/>
              <a:t> </a:t>
            </a:r>
            <a:r>
              <a:rPr lang="fi-FI" dirty="0" err="1" smtClean="0"/>
              <a:t>GlassFish</a:t>
            </a:r>
            <a:r>
              <a:rPr lang="fi-FI" dirty="0" smtClean="0"/>
              <a:t> </a:t>
            </a:r>
            <a:r>
              <a:rPr lang="fi-FI" dirty="0" err="1" smtClean="0"/>
              <a:t>server</a:t>
            </a:r>
            <a:r>
              <a:rPr lang="fi-FI" dirty="0" smtClean="0"/>
              <a:t> 4.1 </a:t>
            </a:r>
            <a:r>
              <a:rPr lang="fi-FI" dirty="0" err="1" smtClean="0"/>
              <a:t>or</a:t>
            </a:r>
            <a:r>
              <a:rPr lang="fi-FI" dirty="0" smtClean="0"/>
              <a:t> </a:t>
            </a:r>
            <a:r>
              <a:rPr lang="fi-FI" dirty="0" err="1" smtClean="0"/>
              <a:t>more</a:t>
            </a:r>
            <a:r>
              <a:rPr lang="fi-FI" dirty="0" smtClean="0"/>
              <a:t> </a:t>
            </a:r>
            <a:r>
              <a:rPr lang="fi-FI" dirty="0" err="1" smtClean="0"/>
              <a:t>fresh</a:t>
            </a:r>
            <a:r>
              <a:rPr lang="fi-FI" dirty="0" smtClean="0"/>
              <a:t> version is </a:t>
            </a:r>
            <a:r>
              <a:rPr lang="fi-FI" dirty="0" err="1" smtClean="0"/>
              <a:t>selected</a:t>
            </a:r>
            <a:r>
              <a:rPr lang="fi-FI" dirty="0" smtClean="0"/>
              <a:t>. Make </a:t>
            </a:r>
            <a:r>
              <a:rPr lang="fi-FI" dirty="0" err="1" smtClean="0"/>
              <a:t>also</a:t>
            </a:r>
            <a:r>
              <a:rPr lang="fi-FI" dirty="0" smtClean="0"/>
              <a:t> sure </a:t>
            </a:r>
            <a:r>
              <a:rPr lang="fi-FI" dirty="0" err="1" smtClean="0"/>
              <a:t>that</a:t>
            </a:r>
            <a:r>
              <a:rPr lang="fi-FI" dirty="0" smtClean="0"/>
              <a:t> Java EE version is 7 </a:t>
            </a:r>
            <a:r>
              <a:rPr lang="fi-FI" dirty="0" err="1" smtClean="0"/>
              <a:t>or</a:t>
            </a:r>
            <a:r>
              <a:rPr lang="fi-FI" dirty="0" smtClean="0"/>
              <a:t> </a:t>
            </a:r>
            <a:r>
              <a:rPr lang="fi-FI" dirty="0" err="1" smtClean="0"/>
              <a:t>newer</a:t>
            </a:r>
            <a:r>
              <a:rPr lang="fi-FI" dirty="0" smtClean="0"/>
              <a:t>.</a:t>
            </a:r>
          </a:p>
          <a:p>
            <a:pPr marL="0" indent="0">
              <a:buNone/>
            </a:pPr>
            <a:endParaRPr lang="fi-FI" dirty="0"/>
          </a:p>
          <a:p>
            <a:pPr marL="0" indent="0">
              <a:buNone/>
            </a:pPr>
            <a:endParaRPr lang="fi-FI"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907704" y="3755951"/>
            <a:ext cx="4867275" cy="1628775"/>
          </a:xfrm>
          <a:prstGeom prst="rect">
            <a:avLst/>
          </a:prstGeom>
        </p:spPr>
      </p:pic>
    </p:spTree>
    <p:extLst>
      <p:ext uri="{BB962C8B-B14F-4D97-AF65-F5344CB8AC3E}">
        <p14:creationId xmlns:p14="http://schemas.microsoft.com/office/powerpoint/2010/main" val="182889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select</a:t>
            </a:r>
            <a:r>
              <a:rPr lang="fi-FI" dirty="0" smtClean="0"/>
              <a:t> </a:t>
            </a:r>
            <a:r>
              <a:rPr lang="fi-FI" dirty="0" err="1" smtClean="0"/>
              <a:t>Spring</a:t>
            </a:r>
            <a:r>
              <a:rPr lang="fi-FI" dirty="0" smtClean="0"/>
              <a:t> Web MVC </a:t>
            </a:r>
            <a:r>
              <a:rPr lang="fi-FI" dirty="0" err="1" smtClean="0"/>
              <a:t>framework</a:t>
            </a:r>
            <a:r>
              <a:rPr lang="fi-FI" dirty="0" smtClean="0"/>
              <a:t>. Make </a:t>
            </a:r>
            <a:r>
              <a:rPr lang="fi-FI" dirty="0" err="1" smtClean="0"/>
              <a:t>also</a:t>
            </a:r>
            <a:r>
              <a:rPr lang="fi-FI" dirty="0" smtClean="0"/>
              <a:t> sure </a:t>
            </a:r>
            <a:r>
              <a:rPr lang="fi-FI" dirty="0" err="1" smtClean="0"/>
              <a:t>that</a:t>
            </a:r>
            <a:r>
              <a:rPr lang="fi-FI" dirty="0" smtClean="0"/>
              <a:t> </a:t>
            </a:r>
            <a:r>
              <a:rPr lang="fi-FI" dirty="0" err="1" smtClean="0"/>
              <a:t>Spring</a:t>
            </a:r>
            <a:r>
              <a:rPr lang="fi-FI" dirty="0" smtClean="0"/>
              <a:t> </a:t>
            </a:r>
            <a:r>
              <a:rPr lang="fi-FI" dirty="0" err="1" smtClean="0"/>
              <a:t>library</a:t>
            </a:r>
            <a:r>
              <a:rPr lang="fi-FI" dirty="0" smtClean="0"/>
              <a:t> version is 4.1 </a:t>
            </a:r>
            <a:r>
              <a:rPr lang="fi-FI" dirty="0" err="1" smtClean="0"/>
              <a:t>or</a:t>
            </a:r>
            <a:r>
              <a:rPr lang="fi-FI" dirty="0" smtClean="0"/>
              <a:t> </a:t>
            </a:r>
            <a:r>
              <a:rPr lang="fi-FI" dirty="0" err="1" smtClean="0"/>
              <a:t>higer</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894467" y="3068960"/>
            <a:ext cx="5162550" cy="2943225"/>
          </a:xfrm>
          <a:prstGeom prst="rect">
            <a:avLst/>
          </a:prstGeom>
        </p:spPr>
      </p:pic>
    </p:spTree>
    <p:extLst>
      <p:ext uri="{BB962C8B-B14F-4D97-AF65-F5344CB8AC3E}">
        <p14:creationId xmlns:p14="http://schemas.microsoft.com/office/powerpoint/2010/main" val="62278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To </a:t>
            </a:r>
            <a:r>
              <a:rPr lang="fi-FI" dirty="0" err="1" smtClean="0"/>
              <a:t>test</a:t>
            </a:r>
            <a:r>
              <a:rPr lang="fi-FI" dirty="0" smtClean="0"/>
              <a:t> </a:t>
            </a:r>
            <a:r>
              <a:rPr lang="fi-FI" dirty="0" err="1" smtClean="0"/>
              <a:t>that</a:t>
            </a:r>
            <a:r>
              <a:rPr lang="fi-FI" dirty="0" smtClean="0"/>
              <a:t> </a:t>
            </a:r>
            <a:r>
              <a:rPr lang="fi-FI" dirty="0" err="1" smtClean="0"/>
              <a:t>the</a:t>
            </a:r>
            <a:r>
              <a:rPr lang="fi-FI" dirty="0" smtClean="0"/>
              <a:t> </a:t>
            </a:r>
            <a:r>
              <a:rPr lang="fi-FI" dirty="0" err="1" smtClean="0"/>
              <a:t>project</a:t>
            </a:r>
            <a:r>
              <a:rPr lang="fi-FI" dirty="0" smtClean="0"/>
              <a:t> and </a:t>
            </a:r>
            <a:r>
              <a:rPr lang="fi-FI" dirty="0" err="1" smtClean="0"/>
              <a:t>JavaEE</a:t>
            </a:r>
            <a:r>
              <a:rPr lang="fi-FI" dirty="0" smtClean="0"/>
              <a:t> </a:t>
            </a:r>
            <a:r>
              <a:rPr lang="fi-FI" dirty="0" err="1" smtClean="0"/>
              <a:t>environment</a:t>
            </a:r>
            <a:r>
              <a:rPr lang="fi-FI" dirty="0" smtClean="0"/>
              <a:t> is </a:t>
            </a:r>
            <a:r>
              <a:rPr lang="fi-FI" dirty="0" err="1" smtClean="0"/>
              <a:t>working</a:t>
            </a:r>
            <a:r>
              <a:rPr lang="fi-FI" dirty="0" smtClean="0"/>
              <a:t> </a:t>
            </a:r>
            <a:r>
              <a:rPr lang="fi-FI" dirty="0" err="1" smtClean="0"/>
              <a:t>correctly</a:t>
            </a:r>
            <a:r>
              <a:rPr lang="fi-FI" dirty="0" smtClean="0"/>
              <a:t> </a:t>
            </a:r>
            <a:r>
              <a:rPr lang="fi-FI" i="1" dirty="0" err="1" smtClean="0"/>
              <a:t>press</a:t>
            </a:r>
            <a:r>
              <a:rPr lang="fi-FI" i="1" dirty="0" smtClean="0"/>
              <a:t> </a:t>
            </a:r>
            <a:r>
              <a:rPr lang="fi-FI" i="1" dirty="0" err="1" smtClean="0"/>
              <a:t>the</a:t>
            </a:r>
            <a:r>
              <a:rPr lang="fi-FI" i="1" dirty="0" smtClean="0"/>
              <a:t> </a:t>
            </a:r>
            <a:r>
              <a:rPr lang="fi-FI" i="1" dirty="0" err="1" smtClean="0"/>
              <a:t>green</a:t>
            </a:r>
            <a:r>
              <a:rPr lang="fi-FI" i="1" dirty="0" smtClean="0"/>
              <a:t> play </a:t>
            </a:r>
            <a:r>
              <a:rPr lang="fi-FI" i="1" dirty="0" err="1" smtClean="0"/>
              <a:t>button</a:t>
            </a:r>
            <a:r>
              <a:rPr lang="fi-FI" i="1" dirty="0" smtClean="0"/>
              <a:t> </a:t>
            </a:r>
            <a:r>
              <a:rPr lang="fi-FI" i="1" dirty="0" err="1" smtClean="0"/>
              <a:t>from</a:t>
            </a:r>
            <a:r>
              <a:rPr lang="fi-FI" i="1" dirty="0" smtClean="0"/>
              <a:t> </a:t>
            </a:r>
            <a:r>
              <a:rPr lang="fi-FI" i="1" dirty="0" err="1" smtClean="0"/>
              <a:t>netbeans</a:t>
            </a:r>
            <a:r>
              <a:rPr lang="fi-FI" i="1" dirty="0" smtClean="0"/>
              <a:t> </a:t>
            </a:r>
            <a:r>
              <a:rPr lang="fi-FI" i="1" dirty="0" err="1" smtClean="0"/>
              <a:t>toolbar</a:t>
            </a:r>
            <a:r>
              <a:rPr lang="fi-FI" dirty="0" smtClean="0"/>
              <a:t>. </a:t>
            </a:r>
            <a:r>
              <a:rPr lang="fi-FI" dirty="0" err="1" smtClean="0"/>
              <a:t>This</a:t>
            </a:r>
            <a:r>
              <a:rPr lang="fi-FI" dirty="0" smtClean="0"/>
              <a:t> </a:t>
            </a:r>
            <a:r>
              <a:rPr lang="fi-FI" dirty="0" err="1" smtClean="0"/>
              <a:t>should</a:t>
            </a:r>
            <a:r>
              <a:rPr lang="fi-FI" dirty="0" smtClean="0"/>
              <a:t> </a:t>
            </a:r>
            <a:r>
              <a:rPr lang="fi-FI" dirty="0" err="1" smtClean="0"/>
              <a:t>start</a:t>
            </a:r>
            <a:r>
              <a:rPr lang="fi-FI" dirty="0" smtClean="0"/>
              <a:t> </a:t>
            </a:r>
            <a:r>
              <a:rPr lang="fi-FI" dirty="0" err="1" smtClean="0"/>
              <a:t>the</a:t>
            </a:r>
            <a:r>
              <a:rPr lang="fi-FI" dirty="0" smtClean="0"/>
              <a:t> </a:t>
            </a:r>
            <a:r>
              <a:rPr lang="fi-FI" dirty="0" err="1" smtClean="0"/>
              <a:t>GlassFish</a:t>
            </a:r>
            <a:r>
              <a:rPr lang="fi-FI" dirty="0" smtClean="0"/>
              <a:t> </a:t>
            </a:r>
            <a:r>
              <a:rPr lang="fi-FI" dirty="0" err="1" smtClean="0"/>
              <a:t>application</a:t>
            </a:r>
            <a:r>
              <a:rPr lang="fi-FI" dirty="0" smtClean="0"/>
              <a:t> </a:t>
            </a:r>
            <a:r>
              <a:rPr lang="fi-FI" dirty="0" err="1" smtClean="0"/>
              <a:t>server</a:t>
            </a:r>
            <a:r>
              <a:rPr lang="fi-FI" dirty="0" smtClean="0"/>
              <a:t> and for a </a:t>
            </a:r>
            <a:r>
              <a:rPr lang="fi-FI" dirty="0" err="1" smtClean="0"/>
              <a:t>while</a:t>
            </a:r>
            <a:r>
              <a:rPr lang="fi-FI" dirty="0" smtClean="0"/>
              <a:t> </a:t>
            </a:r>
            <a:r>
              <a:rPr lang="fi-FI" dirty="0" err="1" smtClean="0"/>
              <a:t>the</a:t>
            </a:r>
            <a:r>
              <a:rPr lang="fi-FI" dirty="0" smtClean="0"/>
              <a:t> </a:t>
            </a:r>
            <a:r>
              <a:rPr lang="fi-FI" dirty="0" err="1" smtClean="0"/>
              <a:t>browser</a:t>
            </a:r>
            <a:r>
              <a:rPr lang="fi-FI" dirty="0" smtClean="0"/>
              <a:t> </a:t>
            </a:r>
            <a:r>
              <a:rPr lang="fi-FI" dirty="0" err="1" smtClean="0"/>
              <a:t>should</a:t>
            </a:r>
            <a:r>
              <a:rPr lang="fi-FI" dirty="0" smtClean="0"/>
              <a:t> </a:t>
            </a:r>
            <a:r>
              <a:rPr lang="fi-FI" dirty="0" err="1" smtClean="0"/>
              <a:t>be</a:t>
            </a:r>
            <a:r>
              <a:rPr lang="fi-FI" dirty="0" smtClean="0"/>
              <a:t> </a:t>
            </a:r>
            <a:r>
              <a:rPr lang="fi-FI" dirty="0" err="1" smtClean="0"/>
              <a:t>launched</a:t>
            </a:r>
            <a:r>
              <a:rPr lang="fi-FI" dirty="0" smtClean="0"/>
              <a:t> </a:t>
            </a:r>
            <a:r>
              <a:rPr lang="fi-FI" dirty="0" err="1" smtClean="0"/>
              <a:t>where</a:t>
            </a:r>
            <a:r>
              <a:rPr lang="fi-FI" dirty="0" smtClean="0"/>
              <a:t> </a:t>
            </a:r>
            <a:r>
              <a:rPr lang="fi-FI" dirty="0" err="1" smtClean="0"/>
              <a:t>yuo</a:t>
            </a:r>
            <a:r>
              <a:rPr lang="fi-FI" dirty="0" smtClean="0"/>
              <a:t> </a:t>
            </a:r>
            <a:r>
              <a:rPr lang="fi-FI" dirty="0" err="1" smtClean="0"/>
              <a:t>see</a:t>
            </a:r>
            <a:r>
              <a:rPr lang="fi-FI" dirty="0" smtClean="0"/>
              <a:t> </a:t>
            </a:r>
            <a:r>
              <a:rPr lang="fi-FI" dirty="0" err="1" smtClean="0"/>
              <a:t>next</a:t>
            </a:r>
            <a:r>
              <a:rPr lang="fi-FI" dirty="0" smtClean="0"/>
              <a:t> </a:t>
            </a:r>
            <a:r>
              <a:rPr lang="fi-FI" dirty="0" err="1" smtClean="0"/>
              <a:t>content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539034" y="4437112"/>
            <a:ext cx="8122672" cy="1104433"/>
          </a:xfrm>
          <a:prstGeom prst="rect">
            <a:avLst/>
          </a:prstGeom>
        </p:spPr>
      </p:pic>
    </p:spTree>
    <p:extLst>
      <p:ext uri="{BB962C8B-B14F-4D97-AF65-F5344CB8AC3E}">
        <p14:creationId xmlns:p14="http://schemas.microsoft.com/office/powerpoint/2010/main" val="42348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template</a:t>
            </a:r>
            <a:r>
              <a:rPr lang="fi-FI" dirty="0" smtClean="0"/>
              <a:t> </a:t>
            </a:r>
            <a:r>
              <a:rPr lang="fi-FI" dirty="0" err="1" smtClean="0"/>
              <a:t>project</a:t>
            </a:r>
            <a:r>
              <a:rPr lang="fi-FI" dirty="0" smtClean="0"/>
              <a:t> </a:t>
            </a:r>
            <a:r>
              <a:rPr lang="fi-FI" dirty="0" err="1" smtClean="0"/>
              <a:t>contains</a:t>
            </a:r>
            <a:r>
              <a:rPr lang="fi-FI" dirty="0" smtClean="0"/>
              <a:t> </a:t>
            </a:r>
            <a:r>
              <a:rPr lang="fi-FI" dirty="0" err="1" smtClean="0"/>
              <a:t>next</a:t>
            </a:r>
            <a:r>
              <a:rPr lang="fi-FI" dirty="0" smtClean="0"/>
              <a:t> </a:t>
            </a:r>
            <a:r>
              <a:rPr lang="fi-FI" dirty="0" err="1" smtClean="0"/>
              <a:t>files</a:t>
            </a:r>
            <a:r>
              <a:rPr lang="fi-FI" dirty="0" smtClean="0"/>
              <a:t>:</a:t>
            </a:r>
          </a:p>
          <a:p>
            <a:pPr lvl="1"/>
            <a:r>
              <a:rPr lang="fi-FI" dirty="0" err="1"/>
              <a:t>i</a:t>
            </a:r>
            <a:r>
              <a:rPr lang="fi-FI" dirty="0" err="1" smtClean="0"/>
              <a:t>ndex.jsp</a:t>
            </a:r>
            <a:endParaRPr lang="fi-FI" dirty="0" smtClean="0"/>
          </a:p>
          <a:p>
            <a:pPr lvl="1"/>
            <a:r>
              <a:rPr lang="fi-FI" dirty="0" smtClean="0"/>
              <a:t>applicationContext.xml</a:t>
            </a:r>
          </a:p>
          <a:p>
            <a:pPr lvl="1"/>
            <a:r>
              <a:rPr lang="fi-FI" dirty="0" smtClean="0"/>
              <a:t>dispatcher-servlet.xml</a:t>
            </a:r>
          </a:p>
          <a:p>
            <a:pPr lvl="1"/>
            <a:r>
              <a:rPr lang="fi-FI" dirty="0"/>
              <a:t>g</a:t>
            </a:r>
            <a:r>
              <a:rPr lang="fi-FI" dirty="0" smtClean="0"/>
              <a:t>lassfish-web.xml</a:t>
            </a:r>
          </a:p>
          <a:p>
            <a:pPr lvl="1"/>
            <a:r>
              <a:rPr lang="fi-FI" dirty="0" smtClean="0"/>
              <a:t>web.xml</a:t>
            </a:r>
          </a:p>
          <a:p>
            <a:pPr lvl="1"/>
            <a:r>
              <a:rPr lang="fi-FI" dirty="0" err="1" smtClean="0"/>
              <a:t>redirect.jsp</a:t>
            </a:r>
            <a:endParaRPr lang="fi-FI" dirty="0" smtClean="0"/>
          </a:p>
          <a:p>
            <a:r>
              <a:rPr lang="fi-FI" dirty="0" err="1" smtClean="0"/>
              <a:t>Also</a:t>
            </a:r>
            <a:r>
              <a:rPr lang="fi-FI" dirty="0" smtClean="0"/>
              <a:t> </a:t>
            </a:r>
            <a:r>
              <a:rPr lang="fi-FI" dirty="0" err="1" smtClean="0"/>
              <a:t>if</a:t>
            </a:r>
            <a:r>
              <a:rPr lang="fi-FI" dirty="0" smtClean="0"/>
              <a:t> </a:t>
            </a:r>
            <a:r>
              <a:rPr lang="fi-FI" dirty="0" err="1" smtClean="0"/>
              <a:t>you</a:t>
            </a:r>
            <a:r>
              <a:rPr lang="fi-FI" dirty="0" smtClean="0"/>
              <a:t> </a:t>
            </a:r>
            <a:r>
              <a:rPr lang="fi-FI" dirty="0" err="1" smtClean="0"/>
              <a:t>expand</a:t>
            </a:r>
            <a:r>
              <a:rPr lang="fi-FI" dirty="0" smtClean="0"/>
              <a:t> </a:t>
            </a:r>
            <a:r>
              <a:rPr lang="fi-FI" dirty="0" err="1" smtClean="0"/>
              <a:t>the</a:t>
            </a:r>
            <a:r>
              <a:rPr lang="fi-FI" dirty="0" smtClean="0"/>
              <a:t> Libraries </a:t>
            </a:r>
            <a:r>
              <a:rPr lang="fi-FI" dirty="0" err="1" smtClean="0"/>
              <a:t>folder</a:t>
            </a:r>
            <a:r>
              <a:rPr lang="fi-FI" dirty="0" smtClean="0"/>
              <a:t> </a:t>
            </a:r>
            <a:r>
              <a:rPr lang="fi-FI" dirty="0" err="1" smtClean="0"/>
              <a:t>you</a:t>
            </a:r>
            <a:r>
              <a:rPr lang="fi-FI" dirty="0" smtClean="0"/>
              <a:t> </a:t>
            </a:r>
            <a:r>
              <a:rPr lang="fi-FI" dirty="0" err="1" smtClean="0"/>
              <a:t>can</a:t>
            </a:r>
            <a:r>
              <a:rPr lang="fi-FI" dirty="0" smtClean="0"/>
              <a:t> </a:t>
            </a:r>
            <a:r>
              <a:rPr lang="fi-FI" dirty="0" err="1" smtClean="0"/>
              <a:t>see</a:t>
            </a:r>
            <a:r>
              <a:rPr lang="fi-FI" dirty="0" smtClean="0"/>
              <a:t> a </a:t>
            </a:r>
            <a:r>
              <a:rPr lang="fi-FI" dirty="0" err="1" smtClean="0"/>
              <a:t>bunch</a:t>
            </a:r>
            <a:r>
              <a:rPr lang="fi-FI" dirty="0" smtClean="0"/>
              <a:t> of </a:t>
            </a:r>
            <a:r>
              <a:rPr lang="fi-FI" dirty="0" err="1" smtClean="0"/>
              <a:t>spring</a:t>
            </a:r>
            <a:r>
              <a:rPr lang="fi-FI" dirty="0" smtClean="0"/>
              <a:t>-xxx </a:t>
            </a:r>
            <a:r>
              <a:rPr lang="fi-FI" dirty="0" err="1" smtClean="0"/>
              <a:t>libraries</a:t>
            </a:r>
            <a:r>
              <a:rPr lang="fi-FI" dirty="0" smtClean="0"/>
              <a:t> </a:t>
            </a:r>
            <a:r>
              <a:rPr lang="fi-FI" dirty="0" err="1" smtClean="0"/>
              <a:t>included</a:t>
            </a:r>
            <a:r>
              <a:rPr lang="fi-FI" dirty="0" smtClean="0"/>
              <a:t> in </a:t>
            </a:r>
            <a:r>
              <a:rPr lang="fi-FI" dirty="0" err="1" smtClean="0"/>
              <a:t>your</a:t>
            </a:r>
            <a:r>
              <a:rPr lang="fi-FI" dirty="0" smtClean="0"/>
              <a:t> </a:t>
            </a:r>
            <a:r>
              <a:rPr lang="fi-FI" dirty="0" err="1" smtClean="0"/>
              <a:t>project</a:t>
            </a:r>
            <a:r>
              <a:rPr lang="fi-FI" dirty="0" smtClean="0"/>
              <a:t>.</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Project </a:t>
            </a:r>
            <a:r>
              <a:rPr lang="fi-FI" dirty="0" err="1" smtClean="0"/>
              <a:t>Files</a:t>
            </a:r>
            <a:endParaRPr lang="en-US" dirty="0"/>
          </a:p>
        </p:txBody>
      </p:sp>
    </p:spTree>
    <p:extLst>
      <p:ext uri="{BB962C8B-B14F-4D97-AF65-F5344CB8AC3E}">
        <p14:creationId xmlns:p14="http://schemas.microsoft.com/office/powerpoint/2010/main" val="42195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Web.xml file is </a:t>
            </a:r>
            <a:r>
              <a:rPr lang="en-US" dirty="0"/>
              <a:t>part of any </a:t>
            </a:r>
            <a:r>
              <a:rPr lang="en-US" dirty="0" err="1"/>
              <a:t>JavaEE</a:t>
            </a:r>
            <a:r>
              <a:rPr lang="en-US" dirty="0"/>
              <a:t> application, not Spring. </a:t>
            </a:r>
            <a:r>
              <a:rPr lang="en-US" dirty="0" smtClean="0"/>
              <a:t>Our project wex.xml </a:t>
            </a:r>
            <a:r>
              <a:rPr lang="en-US" dirty="0"/>
              <a:t>declares that </a:t>
            </a:r>
            <a:r>
              <a:rPr lang="en-US" dirty="0" smtClean="0"/>
              <a:t>our app </a:t>
            </a:r>
            <a:r>
              <a:rPr lang="en-US" dirty="0"/>
              <a:t>will use an instance of </a:t>
            </a:r>
            <a:r>
              <a:rPr lang="en-US" dirty="0" smtClean="0"/>
              <a:t>class </a:t>
            </a:r>
            <a:r>
              <a:rPr lang="en-US" dirty="0" err="1" smtClean="0"/>
              <a:t>org.springframework.web.servlet.DispatcherServlet</a:t>
            </a:r>
            <a:r>
              <a:rPr lang="en-US" dirty="0" smtClean="0"/>
              <a:t> </a:t>
            </a:r>
            <a:r>
              <a:rPr lang="en-US" dirty="0"/>
              <a:t>to handle </a:t>
            </a:r>
            <a:r>
              <a:rPr lang="en-US" dirty="0" smtClean="0"/>
              <a:t>all incoming HTTP(S) requests.</a:t>
            </a:r>
          </a:p>
          <a:p>
            <a:r>
              <a:rPr lang="en-US" dirty="0"/>
              <a:t>Servlet </a:t>
            </a:r>
            <a:r>
              <a:rPr lang="en-US" dirty="0" smtClean="0"/>
              <a:t>container as </a:t>
            </a:r>
            <a:r>
              <a:rPr lang="en-US" dirty="0" err="1" smtClean="0"/>
              <a:t>DispatcherServlet</a:t>
            </a:r>
            <a:r>
              <a:rPr lang="en-US" dirty="0" smtClean="0"/>
              <a:t> is , will be deployed in your application (when you hit the green play button) </a:t>
            </a:r>
            <a:r>
              <a:rPr lang="en-US" dirty="0" err="1" smtClean="0"/>
              <a:t>GlassFish</a:t>
            </a:r>
            <a:r>
              <a:rPr lang="en-US" dirty="0" smtClean="0"/>
              <a:t> server </a:t>
            </a:r>
            <a:r>
              <a:rPr lang="en-US" i="1" dirty="0"/>
              <a:t>and it will manage all the communication infrastructure for you: it accepts connections, manages database connections(*) and will call upon your servlets to handle incoming requests</a:t>
            </a:r>
            <a:r>
              <a:rPr lang="en-US" dirty="0" smtClean="0"/>
              <a:t>. All this is done automatically, so you don’t have to worry about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Web.xml</a:t>
            </a:r>
            <a:endParaRPr lang="en-US" dirty="0"/>
          </a:p>
        </p:txBody>
      </p:sp>
    </p:spTree>
    <p:extLst>
      <p:ext uri="{BB962C8B-B14F-4D97-AF65-F5344CB8AC3E}">
        <p14:creationId xmlns:p14="http://schemas.microsoft.com/office/powerpoint/2010/main" val="80621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applicationContext.xml </a:t>
            </a:r>
            <a:r>
              <a:rPr lang="fi-FI" dirty="0" err="1" smtClean="0"/>
              <a:t>file</a:t>
            </a:r>
            <a:r>
              <a:rPr lang="fi-FI" dirty="0" smtClean="0"/>
              <a:t> </a:t>
            </a:r>
            <a:r>
              <a:rPr lang="fi-FI" dirty="0" err="1" smtClean="0"/>
              <a:t>stores</a:t>
            </a:r>
            <a:r>
              <a:rPr lang="fi-FI" dirty="0" smtClean="0"/>
              <a:t> </a:t>
            </a:r>
            <a:r>
              <a:rPr lang="fi-FI" dirty="0" err="1" smtClean="0"/>
              <a:t>all</a:t>
            </a:r>
            <a:r>
              <a:rPr lang="fi-FI" dirty="0" smtClean="0"/>
              <a:t> </a:t>
            </a:r>
            <a:r>
              <a:rPr lang="fi-FI" dirty="0" err="1" smtClean="0"/>
              <a:t>the</a:t>
            </a:r>
            <a:r>
              <a:rPr lang="fi-FI" dirty="0" smtClean="0"/>
              <a:t> </a:t>
            </a:r>
            <a:r>
              <a:rPr lang="fi-FI" dirty="0" err="1" smtClean="0"/>
              <a:t>configuration</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application</a:t>
            </a:r>
            <a:r>
              <a:rPr lang="fi-FI" dirty="0" smtClean="0"/>
              <a:t> </a:t>
            </a:r>
            <a:r>
              <a:rPr lang="fi-FI" dirty="0" err="1" smtClean="0"/>
              <a:t>wide</a:t>
            </a:r>
            <a:r>
              <a:rPr lang="fi-FI" dirty="0" smtClean="0"/>
              <a:t> </a:t>
            </a:r>
            <a:r>
              <a:rPr lang="fi-FI" dirty="0" err="1" smtClean="0"/>
              <a:t>functionality</a:t>
            </a:r>
            <a:r>
              <a:rPr lang="fi-FI" dirty="0" smtClean="0"/>
              <a:t>, </a:t>
            </a:r>
            <a:r>
              <a:rPr lang="fi-FI" dirty="0" err="1" smtClean="0"/>
              <a:t>like</a:t>
            </a:r>
            <a:endParaRPr lang="fi-FI" dirty="0" smtClean="0"/>
          </a:p>
          <a:p>
            <a:pPr lvl="1"/>
            <a:r>
              <a:rPr lang="fi-FI" dirty="0" smtClean="0"/>
              <a:t>Security</a:t>
            </a:r>
          </a:p>
          <a:p>
            <a:pPr lvl="1"/>
            <a:r>
              <a:rPr lang="fi-FI" dirty="0" err="1" smtClean="0"/>
              <a:t>Persistence</a:t>
            </a:r>
            <a:endParaRPr lang="fi-FI" dirty="0" smtClean="0"/>
          </a:p>
          <a:p>
            <a:pPr lvl="1"/>
            <a:r>
              <a:rPr lang="fi-FI" dirty="0" err="1" smtClean="0"/>
              <a:t>Scheduled</a:t>
            </a:r>
            <a:r>
              <a:rPr lang="fi-FI" dirty="0" smtClean="0"/>
              <a:t> </a:t>
            </a:r>
            <a:r>
              <a:rPr lang="fi-FI" dirty="0" err="1" smtClean="0"/>
              <a:t>task</a:t>
            </a:r>
            <a:endParaRPr lang="fi-FI" dirty="0" smtClean="0"/>
          </a:p>
          <a:p>
            <a:pPr lvl="1"/>
            <a:r>
              <a:rPr lang="fi-FI" dirty="0" err="1" smtClean="0"/>
              <a:t>Etc</a:t>
            </a:r>
            <a:r>
              <a:rPr lang="fi-FI" dirty="0" smtClean="0"/>
              <a:t>…</a:t>
            </a:r>
          </a:p>
          <a:p>
            <a:r>
              <a:rPr lang="fi-FI" dirty="0" err="1" smtClean="0"/>
              <a:t>The</a:t>
            </a:r>
            <a:r>
              <a:rPr lang="fi-FI" dirty="0" smtClean="0"/>
              <a:t> </a:t>
            </a:r>
            <a:r>
              <a:rPr lang="fi-FI" dirty="0" err="1" smtClean="0"/>
              <a:t>default</a:t>
            </a:r>
            <a:r>
              <a:rPr lang="fi-FI" dirty="0" smtClean="0"/>
              <a:t> </a:t>
            </a:r>
            <a:r>
              <a:rPr lang="fi-FI" dirty="0" err="1" smtClean="0"/>
              <a:t>template</a:t>
            </a:r>
            <a:r>
              <a:rPr lang="fi-FI" dirty="0" smtClean="0"/>
              <a:t> </a:t>
            </a:r>
            <a:r>
              <a:rPr lang="fi-FI" dirty="0" err="1" smtClean="0"/>
              <a:t>does</a:t>
            </a:r>
            <a:r>
              <a:rPr lang="fi-FI" dirty="0" smtClean="0"/>
              <a:t> </a:t>
            </a:r>
            <a:r>
              <a:rPr lang="fi-FI" dirty="0" err="1" smtClean="0"/>
              <a:t>notcontain</a:t>
            </a:r>
            <a:r>
              <a:rPr lang="fi-FI" dirty="0" smtClean="0"/>
              <a:t> </a:t>
            </a:r>
            <a:r>
              <a:rPr lang="fi-FI" dirty="0" err="1" smtClean="0"/>
              <a:t>any</a:t>
            </a:r>
            <a:r>
              <a:rPr lang="fi-FI" dirty="0" smtClean="0"/>
              <a:t> </a:t>
            </a:r>
            <a:r>
              <a:rPr lang="fi-FI" dirty="0" err="1" smtClean="0"/>
              <a:t>configuration</a:t>
            </a:r>
            <a:r>
              <a:rPr lang="fi-FI" dirty="0" smtClean="0"/>
              <a:t> info </a:t>
            </a:r>
            <a:r>
              <a:rPr lang="fi-FI" dirty="0" err="1" smtClean="0"/>
              <a:t>by</a:t>
            </a:r>
            <a:r>
              <a:rPr lang="fi-FI" dirty="0" smtClean="0"/>
              <a:t> </a:t>
            </a:r>
            <a:r>
              <a:rPr lang="fi-FI" dirty="0" err="1" smtClean="0"/>
              <a:t>default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applicationContext.xml</a:t>
            </a:r>
            <a:endParaRPr lang="en-US" dirty="0"/>
          </a:p>
        </p:txBody>
      </p:sp>
    </p:spTree>
    <p:extLst>
      <p:ext uri="{BB962C8B-B14F-4D97-AF65-F5344CB8AC3E}">
        <p14:creationId xmlns:p14="http://schemas.microsoft.com/office/powerpoint/2010/main" val="2835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By </a:t>
            </a:r>
            <a:r>
              <a:rPr lang="en-US" dirty="0"/>
              <a:t>default </a:t>
            </a:r>
            <a:r>
              <a:rPr lang="en-US" dirty="0" err="1"/>
              <a:t>DispatcherServlet</a:t>
            </a:r>
            <a:r>
              <a:rPr lang="en-US" dirty="0"/>
              <a:t> will look for a name </a:t>
            </a:r>
            <a:r>
              <a:rPr lang="en-US" i="1" dirty="0"/>
              <a:t>dispatcher-servlet.xml</a:t>
            </a:r>
            <a:r>
              <a:rPr lang="en-US" dirty="0"/>
              <a:t> to load the Spring MVC configuration. </a:t>
            </a:r>
            <a:endParaRPr lang="en-US" dirty="0" smtClean="0"/>
          </a:p>
          <a:p>
            <a:r>
              <a:rPr lang="fi-FI" dirty="0" err="1" smtClean="0"/>
              <a:t>The</a:t>
            </a:r>
            <a:r>
              <a:rPr lang="fi-FI" dirty="0" smtClean="0"/>
              <a:t> </a:t>
            </a:r>
            <a:r>
              <a:rPr lang="fi-FI" dirty="0" err="1" smtClean="0"/>
              <a:t>default</a:t>
            </a:r>
            <a:r>
              <a:rPr lang="fi-FI" dirty="0" smtClean="0"/>
              <a:t> </a:t>
            </a:r>
            <a:r>
              <a:rPr lang="fi-FI" dirty="0" err="1" smtClean="0"/>
              <a:t>configuration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used</a:t>
            </a:r>
            <a:r>
              <a:rPr lang="fi-FI" dirty="0" smtClean="0"/>
              <a:t> </a:t>
            </a:r>
            <a:r>
              <a:rPr lang="fi-FI" dirty="0" err="1" smtClean="0"/>
              <a:t>view</a:t>
            </a:r>
            <a:r>
              <a:rPr lang="fi-FI" dirty="0" smtClean="0"/>
              <a:t> </a:t>
            </a:r>
            <a:r>
              <a:rPr lang="fi-FI" dirty="0" err="1" smtClean="0"/>
              <a:t>resolver</a:t>
            </a:r>
            <a:r>
              <a:rPr lang="fi-FI" dirty="0" smtClean="0"/>
              <a:t> </a:t>
            </a:r>
            <a:r>
              <a:rPr lang="fi-FI" dirty="0" err="1" smtClean="0"/>
              <a:t>class</a:t>
            </a:r>
            <a:r>
              <a:rPr lang="fi-FI" dirty="0" smtClean="0"/>
              <a:t> and a </a:t>
            </a:r>
            <a:r>
              <a:rPr lang="fi-FI" dirty="0" err="1" smtClean="0"/>
              <a:t>path</a:t>
            </a:r>
            <a:r>
              <a:rPr lang="fi-FI" dirty="0" smtClean="0"/>
              <a:t> to </a:t>
            </a:r>
            <a:r>
              <a:rPr lang="fi-FI" dirty="0" err="1" smtClean="0"/>
              <a:t>our</a:t>
            </a:r>
            <a:r>
              <a:rPr lang="fi-FI" dirty="0" smtClean="0"/>
              <a:t> .</a:t>
            </a:r>
            <a:r>
              <a:rPr lang="fi-FI" dirty="0" err="1" smtClean="0"/>
              <a:t>jsp</a:t>
            </a:r>
            <a:r>
              <a:rPr lang="fi-FI" dirty="0" smtClean="0"/>
              <a:t> </a:t>
            </a:r>
            <a:r>
              <a:rPr lang="fi-FI" dirty="0" err="1" smtClean="0"/>
              <a:t>files</a:t>
            </a:r>
            <a:r>
              <a:rPr lang="fi-FI" dirty="0" smtClean="0"/>
              <a:t> (in </a:t>
            </a:r>
            <a:r>
              <a:rPr lang="fi-FI" dirty="0" err="1" smtClean="0"/>
              <a:t>our</a:t>
            </a:r>
            <a:r>
              <a:rPr lang="fi-FI" dirty="0" smtClean="0"/>
              <a:t> case /WEB-INF/</a:t>
            </a:r>
            <a:r>
              <a:rPr lang="fi-FI" dirty="0" err="1" smtClean="0"/>
              <a:t>jsp</a:t>
            </a:r>
            <a:r>
              <a:rPr lang="fi-FI" dirty="0" smtClean="0"/>
              <a:t>/) and </a:t>
            </a:r>
            <a:r>
              <a:rPr lang="fi-FI" dirty="0" err="1" smtClean="0"/>
              <a:t>the</a:t>
            </a:r>
            <a:r>
              <a:rPr lang="fi-FI" dirty="0" smtClean="0"/>
              <a:t> </a:t>
            </a:r>
            <a:r>
              <a:rPr lang="fi-FI" dirty="0" err="1" smtClean="0"/>
              <a:t>default</a:t>
            </a:r>
            <a:r>
              <a:rPr lang="fi-FI" dirty="0" smtClean="0"/>
              <a:t> </a:t>
            </a:r>
            <a:r>
              <a:rPr lang="fi-FI" dirty="0" err="1" smtClean="0"/>
              <a:t>view</a:t>
            </a:r>
            <a:r>
              <a:rPr lang="fi-FI" dirty="0" smtClean="0"/>
              <a:t> and </a:t>
            </a:r>
            <a:r>
              <a:rPr lang="fi-FI" dirty="0" err="1" smtClean="0"/>
              <a:t>controller</a:t>
            </a:r>
            <a:r>
              <a:rPr lang="fi-FI" dirty="0" smtClean="0"/>
              <a:t> to </a:t>
            </a:r>
            <a:r>
              <a:rPr lang="fi-FI" dirty="0" err="1" smtClean="0"/>
              <a:t>be</a:t>
            </a:r>
            <a:r>
              <a:rPr lang="fi-FI" dirty="0" smtClean="0"/>
              <a:t> </a:t>
            </a:r>
            <a:r>
              <a:rPr lang="fi-FI" dirty="0" err="1" smtClean="0"/>
              <a:t>used</a:t>
            </a:r>
            <a:r>
              <a:rPr lang="fi-FI" dirty="0" smtClean="0"/>
              <a:t> </a:t>
            </a:r>
            <a:r>
              <a:rPr lang="fi-FI" dirty="0" err="1" smtClean="0"/>
              <a:t>which</a:t>
            </a:r>
            <a:r>
              <a:rPr lang="fi-FI" dirty="0" smtClean="0"/>
              <a:t> in </a:t>
            </a:r>
            <a:r>
              <a:rPr lang="fi-FI" dirty="0" err="1" smtClean="0"/>
              <a:t>our</a:t>
            </a:r>
            <a:r>
              <a:rPr lang="fi-FI" dirty="0" smtClean="0"/>
              <a:t> case is </a:t>
            </a:r>
            <a:r>
              <a:rPr lang="fi-FI" dirty="0" err="1" smtClean="0"/>
              <a:t>index.jsp</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d</a:t>
            </a:r>
            <a:r>
              <a:rPr lang="fi-FI" dirty="0" smtClean="0"/>
              <a:t>ispatcher-servlet.xml</a:t>
            </a:r>
            <a:endParaRPr lang="en-US" dirty="0"/>
          </a:p>
        </p:txBody>
      </p:sp>
    </p:spTree>
    <p:extLst>
      <p:ext uri="{BB962C8B-B14F-4D97-AF65-F5344CB8AC3E}">
        <p14:creationId xmlns:p14="http://schemas.microsoft.com/office/powerpoint/2010/main" val="196664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file</a:t>
            </a:r>
            <a:r>
              <a:rPr lang="fi-FI" dirty="0" smtClean="0"/>
              <a:t> </a:t>
            </a:r>
            <a:r>
              <a:rPr lang="fi-FI" dirty="0" err="1" smtClean="0"/>
              <a:t>contains</a:t>
            </a:r>
            <a:r>
              <a:rPr lang="fi-FI" dirty="0" smtClean="0"/>
              <a:t> </a:t>
            </a:r>
            <a:r>
              <a:rPr lang="fi-FI" dirty="0" err="1" smtClean="0"/>
              <a:t>configuration</a:t>
            </a:r>
            <a:r>
              <a:rPr lang="fi-FI" dirty="0" smtClean="0"/>
              <a:t> info for </a:t>
            </a:r>
            <a:r>
              <a:rPr lang="fi-FI" dirty="0" err="1" smtClean="0"/>
              <a:t>our</a:t>
            </a:r>
            <a:r>
              <a:rPr lang="fi-FI" dirty="0" smtClean="0"/>
              <a:t> </a:t>
            </a:r>
            <a:r>
              <a:rPr lang="fi-FI" dirty="0" err="1" smtClean="0"/>
              <a:t>application</a:t>
            </a:r>
            <a:r>
              <a:rPr lang="fi-FI" dirty="0" smtClean="0"/>
              <a:t> </a:t>
            </a:r>
            <a:r>
              <a:rPr lang="fi-FI" dirty="0" err="1" smtClean="0"/>
              <a:t>server</a:t>
            </a:r>
            <a:r>
              <a:rPr lang="fi-FI" dirty="0" smtClean="0"/>
              <a:t>. By </a:t>
            </a:r>
            <a:r>
              <a:rPr lang="fi-FI" dirty="0" err="1" smtClean="0"/>
              <a:t>default</a:t>
            </a:r>
            <a:r>
              <a:rPr lang="fi-FI" dirty="0" smtClean="0"/>
              <a:t> it </a:t>
            </a:r>
            <a:r>
              <a:rPr lang="fi-FI" dirty="0" err="1" smtClean="0"/>
              <a:t>only</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Context</a:t>
            </a:r>
            <a:r>
              <a:rPr lang="fi-FI" dirty="0" smtClean="0"/>
              <a:t> </a:t>
            </a:r>
            <a:r>
              <a:rPr lang="fi-FI" dirty="0" err="1" smtClean="0"/>
              <a:t>Root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g</a:t>
            </a:r>
            <a:r>
              <a:rPr lang="fi-FI" dirty="0" smtClean="0"/>
              <a:t>lassfish-web.xml</a:t>
            </a:r>
            <a:endParaRPr lang="en-US" dirty="0"/>
          </a:p>
        </p:txBody>
      </p:sp>
    </p:spTree>
    <p:extLst>
      <p:ext uri="{BB962C8B-B14F-4D97-AF65-F5344CB8AC3E}">
        <p14:creationId xmlns:p14="http://schemas.microsoft.com/office/powerpoint/2010/main" val="368890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These</a:t>
            </a:r>
            <a:r>
              <a:rPr lang="fi-FI" dirty="0" smtClean="0"/>
              <a:t> </a:t>
            </a:r>
            <a:r>
              <a:rPr lang="fi-FI" dirty="0" err="1" smtClean="0"/>
              <a:t>files</a:t>
            </a:r>
            <a:r>
              <a:rPr lang="fi-FI" dirty="0" smtClean="0"/>
              <a:t> </a:t>
            </a:r>
            <a:r>
              <a:rPr lang="fi-FI" dirty="0" err="1" smtClean="0"/>
              <a:t>are</a:t>
            </a:r>
            <a:r>
              <a:rPr lang="fi-FI" dirty="0" smtClean="0"/>
              <a:t> </a:t>
            </a:r>
            <a:r>
              <a:rPr lang="fi-FI" dirty="0" err="1" smtClean="0"/>
              <a:t>our</a:t>
            </a:r>
            <a:r>
              <a:rPr lang="fi-FI" dirty="0" smtClean="0"/>
              <a:t> </a:t>
            </a:r>
            <a:r>
              <a:rPr lang="fi-FI" dirty="0" err="1" smtClean="0"/>
              <a:t>views</a:t>
            </a:r>
            <a:r>
              <a:rPr lang="fi-FI" dirty="0" smtClean="0"/>
              <a:t>. By </a:t>
            </a:r>
            <a:r>
              <a:rPr lang="fi-FI" dirty="0" err="1" smtClean="0"/>
              <a:t>default</a:t>
            </a:r>
            <a:r>
              <a:rPr lang="fi-FI" dirty="0" smtClean="0"/>
              <a:t> </a:t>
            </a:r>
            <a:r>
              <a:rPr lang="fi-FI" dirty="0" err="1" smtClean="0"/>
              <a:t>we</a:t>
            </a:r>
            <a:r>
              <a:rPr lang="fi-FI" dirty="0" smtClean="0"/>
              <a:t> </a:t>
            </a:r>
            <a:r>
              <a:rPr lang="fi-FI" dirty="0" err="1" smtClean="0"/>
              <a:t>have</a:t>
            </a:r>
            <a:r>
              <a:rPr lang="fi-FI" dirty="0" smtClean="0"/>
              <a:t> </a:t>
            </a:r>
            <a:r>
              <a:rPr lang="fi-FI" dirty="0" err="1" smtClean="0"/>
              <a:t>only</a:t>
            </a:r>
            <a:r>
              <a:rPr lang="fi-FI" dirty="0" smtClean="0"/>
              <a:t> </a:t>
            </a:r>
            <a:r>
              <a:rPr lang="fi-FI" dirty="0" err="1" smtClean="0"/>
              <a:t>one</a:t>
            </a:r>
            <a:r>
              <a:rPr lang="fi-FI" dirty="0" smtClean="0"/>
              <a:t> </a:t>
            </a:r>
            <a:r>
              <a:rPr lang="fi-FI" dirty="0" err="1" smtClean="0"/>
              <a:t>view</a:t>
            </a:r>
            <a:r>
              <a:rPr lang="fi-FI" dirty="0" smtClean="0"/>
              <a:t> </a:t>
            </a:r>
            <a:r>
              <a:rPr lang="fi-FI" dirty="0" err="1" smtClean="0"/>
              <a:t>index.jsp</a:t>
            </a:r>
            <a:r>
              <a:rPr lang="fi-FI" dirty="0" smtClean="0"/>
              <a:t> in </a:t>
            </a:r>
            <a:r>
              <a:rPr lang="fi-FI" dirty="0" err="1" smtClean="0"/>
              <a:t>our</a:t>
            </a:r>
            <a:r>
              <a:rPr lang="fi-FI" dirty="0" smtClean="0"/>
              <a:t> </a:t>
            </a:r>
            <a:r>
              <a:rPr lang="fi-FI" dirty="0" err="1" smtClean="0"/>
              <a:t>project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t>
            </a:r>
            <a:r>
              <a:rPr lang="fi-FI" dirty="0" err="1" smtClean="0"/>
              <a:t>jsp</a:t>
            </a:r>
            <a:r>
              <a:rPr lang="fi-FI" dirty="0" smtClean="0"/>
              <a:t> </a:t>
            </a:r>
            <a:r>
              <a:rPr lang="fi-FI" dirty="0" err="1" smtClean="0"/>
              <a:t>files</a:t>
            </a:r>
            <a:endParaRPr lang="en-US" dirty="0"/>
          </a:p>
        </p:txBody>
      </p:sp>
    </p:spTree>
    <p:extLst>
      <p:ext uri="{BB962C8B-B14F-4D97-AF65-F5344CB8AC3E}">
        <p14:creationId xmlns:p14="http://schemas.microsoft.com/office/powerpoint/2010/main" val="409733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i="1" dirty="0"/>
              <a:t>The Spring Web model-view-controller (MVC) framework is designed around a </a:t>
            </a:r>
            <a:r>
              <a:rPr lang="en-US" i="1" dirty="0" err="1"/>
              <a:t>DispatcherServlet</a:t>
            </a:r>
            <a:r>
              <a:rPr lang="en-US" i="1" dirty="0"/>
              <a:t> that dispatches requests to handlers, with configurable handler mappings, view resolution, locale and theme resolution as well as support for uploading files. The default handler is based on the @Controller and @</a:t>
            </a:r>
            <a:r>
              <a:rPr lang="en-US" i="1" dirty="0" err="1"/>
              <a:t>RequestMapping</a:t>
            </a:r>
            <a:r>
              <a:rPr lang="en-US" i="1" dirty="0"/>
              <a:t> annotations, offering a wide range of flexible handling methods. With the introduction of Spring 3.0, the @Controller mechanism also allows you to create RESTful Web sites and applications, through the @</a:t>
            </a:r>
            <a:r>
              <a:rPr lang="en-US" i="1" dirty="0" err="1"/>
              <a:t>PathVariable</a:t>
            </a:r>
            <a:r>
              <a:rPr lang="en-US" i="1" dirty="0"/>
              <a:t> annotation and other features. </a:t>
            </a:r>
            <a:r>
              <a:rPr lang="en-US" dirty="0"/>
              <a:t>(http://docs.spring.io/spring-framework/docs/3.0.x/reference/mvc.html)</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a:t>
            </a:r>
            <a:r>
              <a:rPr lang="fi-FI" dirty="0" smtClean="0"/>
              <a:t> </a:t>
            </a:r>
            <a:r>
              <a:rPr lang="fi-FI" dirty="0" err="1" smtClean="0"/>
              <a:t>View</a:t>
            </a:r>
            <a:r>
              <a:rPr lang="fi-FI" dirty="0" smtClean="0"/>
              <a:t> Controller</a:t>
            </a:r>
            <a:endParaRPr lang="en-US" dirty="0"/>
          </a:p>
        </p:txBody>
      </p:sp>
    </p:spTree>
    <p:extLst>
      <p:ext uri="{BB962C8B-B14F-4D97-AF65-F5344CB8AC3E}">
        <p14:creationId xmlns:p14="http://schemas.microsoft.com/office/powerpoint/2010/main" val="212134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10000"/>
          </a:bodyPr>
          <a:lstStyle/>
          <a:p>
            <a:r>
              <a:rPr lang="en-US" dirty="0"/>
              <a:t>Spring MVC is the web component of Spring’s framework. It provides a rich functionality for building </a:t>
            </a:r>
            <a:r>
              <a:rPr lang="en-US" dirty="0" smtClean="0"/>
              <a:t>robust (stable) </a:t>
            </a:r>
            <a:r>
              <a:rPr lang="en-US" dirty="0"/>
              <a:t>Web Applications. </a:t>
            </a:r>
            <a:endParaRPr lang="en-US" dirty="0" smtClean="0"/>
          </a:p>
          <a:p>
            <a:r>
              <a:rPr lang="en-US" dirty="0"/>
              <a:t>Spring framework was initially written by Rod Johnson and was first released under the Apache 2.0 license in June 2003.</a:t>
            </a:r>
            <a:endParaRPr lang="en-US" dirty="0" smtClean="0"/>
          </a:p>
          <a:p>
            <a:r>
              <a:rPr lang="en-US" dirty="0"/>
              <a:t>The Spring MVC Framework is highly </a:t>
            </a:r>
            <a:r>
              <a:rPr lang="en-US" dirty="0" smtClean="0"/>
              <a:t>configurable.</a:t>
            </a:r>
          </a:p>
          <a:p>
            <a:r>
              <a:rPr lang="en-US" dirty="0" smtClean="0"/>
              <a:t>Integrate </a:t>
            </a:r>
            <a:r>
              <a:rPr lang="en-US" dirty="0"/>
              <a:t>effortlessly with other popular Web </a:t>
            </a:r>
            <a:r>
              <a:rPr lang="en-US" dirty="0" smtClean="0"/>
              <a:t>Frameworks like Java Server Faces.</a:t>
            </a:r>
          </a:p>
          <a:p>
            <a:r>
              <a:rPr lang="en-US" dirty="0"/>
              <a:t>Integration with other View technologies </a:t>
            </a:r>
            <a:r>
              <a:rPr lang="en-US" dirty="0" smtClean="0"/>
              <a:t>like, </a:t>
            </a:r>
            <a:r>
              <a:rPr lang="en-US" dirty="0"/>
              <a:t>Excel or Pdf is also </a:t>
            </a:r>
            <a:r>
              <a:rPr lang="en-US" dirty="0" smtClean="0"/>
              <a:t>possible.</a:t>
            </a:r>
          </a:p>
          <a:p>
            <a:r>
              <a:rPr lang="en-US" dirty="0"/>
              <a:t>Spring’s data binding is highly </a:t>
            </a:r>
            <a:r>
              <a:rPr lang="en-US" dirty="0" smtClean="0"/>
              <a:t>flexible.</a:t>
            </a:r>
            <a:endParaRPr lang="fi-FI" dirty="0" smtClean="0"/>
          </a:p>
        </p:txBody>
      </p:sp>
      <p:sp>
        <p:nvSpPr>
          <p:cNvPr id="4" name="Date Placeholder 3"/>
          <p:cNvSpPr>
            <a:spLocks noGrp="1"/>
          </p:cNvSpPr>
          <p:nvPr>
            <p:ph type="dt" sz="half" idx="10"/>
          </p:nvPr>
        </p:nvSpPr>
        <p:spPr/>
        <p:txBody>
          <a:bodyPr/>
          <a:lstStyle/>
          <a:p>
            <a:fld id="{15714908-B9A4-40F7-871E-9BC4195B2576}" type="datetime1">
              <a:rPr lang="fi-FI" smtClean="0"/>
              <a:t>14.10.2015</a:t>
            </a:fld>
            <a:endParaRPr lang="fi-FI"/>
          </a:p>
        </p:txBody>
      </p:sp>
      <p:sp>
        <p:nvSpPr>
          <p:cNvPr id="5" name="Footer Placeholder 4"/>
          <p:cNvSpPr>
            <a:spLocks noGrp="1"/>
          </p:cNvSpPr>
          <p:nvPr>
            <p:ph type="ftr" sz="quarter" idx="11"/>
          </p:nvPr>
        </p:nvSpPr>
        <p:spPr/>
        <p:txBody>
          <a:bodyPr/>
          <a:lstStyle/>
          <a:p>
            <a:endParaRPr lang="fi-FI"/>
          </a:p>
        </p:txBody>
      </p:sp>
      <p:sp>
        <p:nvSpPr>
          <p:cNvPr id="8" name="Title 7"/>
          <p:cNvSpPr>
            <a:spLocks noGrp="1"/>
          </p:cNvSpPr>
          <p:nvPr>
            <p:ph type="title"/>
          </p:nvPr>
        </p:nvSpPr>
        <p:spPr/>
        <p:txBody>
          <a:bodyPr/>
          <a:lstStyle/>
          <a:p>
            <a:r>
              <a:rPr lang="fi-FI" dirty="0" err="1"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Controllers</a:t>
            </a:r>
            <a:r>
              <a:rPr lang="fi-FI" dirty="0" smtClean="0"/>
              <a:t> </a:t>
            </a:r>
            <a:r>
              <a:rPr lang="fi-FI" dirty="0" err="1" smtClean="0"/>
              <a:t>acts</a:t>
            </a:r>
            <a:r>
              <a:rPr lang="fi-FI" dirty="0" smtClean="0"/>
              <a:t> a s </a:t>
            </a:r>
            <a:r>
              <a:rPr lang="fi-FI" dirty="0" err="1" smtClean="0"/>
              <a:t>routers</a:t>
            </a:r>
            <a:r>
              <a:rPr lang="fi-FI" dirty="0" smtClean="0"/>
              <a:t> in </a:t>
            </a:r>
            <a:r>
              <a:rPr lang="fi-FI" dirty="0" err="1" smtClean="0"/>
              <a:t>our</a:t>
            </a:r>
            <a:r>
              <a:rPr lang="fi-FI" dirty="0" smtClean="0"/>
              <a:t> </a:t>
            </a:r>
            <a:r>
              <a:rPr lang="fi-FI" dirty="0" err="1" smtClean="0"/>
              <a:t>Spring</a:t>
            </a:r>
            <a:r>
              <a:rPr lang="fi-FI" dirty="0" smtClean="0"/>
              <a:t> </a:t>
            </a:r>
            <a:r>
              <a:rPr lang="fi-FI" dirty="0" err="1" smtClean="0"/>
              <a:t>applications</a:t>
            </a:r>
            <a:r>
              <a:rPr lang="fi-FI" dirty="0" smtClean="0"/>
              <a:t>. </a:t>
            </a:r>
            <a:r>
              <a:rPr lang="fi-FI" dirty="0" err="1" smtClean="0"/>
              <a:t>Routers</a:t>
            </a:r>
            <a:r>
              <a:rPr lang="fi-FI" dirty="0"/>
              <a:t> </a:t>
            </a:r>
            <a:r>
              <a:rPr lang="fi-FI" dirty="0" err="1" smtClean="0"/>
              <a:t>sets</a:t>
            </a:r>
            <a:r>
              <a:rPr lang="fi-FI" dirty="0" smtClean="0"/>
              <a:t> </a:t>
            </a:r>
            <a:r>
              <a:rPr lang="fi-FI" dirty="0" err="1" smtClean="0"/>
              <a:t>the</a:t>
            </a:r>
            <a:r>
              <a:rPr lang="fi-FI" dirty="0" smtClean="0"/>
              <a:t> </a:t>
            </a:r>
            <a:r>
              <a:rPr lang="fi-FI" dirty="0" err="1" smtClean="0"/>
              <a:t>models</a:t>
            </a:r>
            <a:r>
              <a:rPr lang="fi-FI" dirty="0" smtClean="0"/>
              <a:t> and </a:t>
            </a:r>
            <a:r>
              <a:rPr lang="fi-FI" dirty="0" err="1" smtClean="0"/>
              <a:t>launches</a:t>
            </a:r>
            <a:r>
              <a:rPr lang="fi-FI" dirty="0" smtClean="0"/>
              <a:t> </a:t>
            </a:r>
            <a:r>
              <a:rPr lang="fi-FI" dirty="0" err="1" smtClean="0"/>
              <a:t>the</a:t>
            </a:r>
            <a:r>
              <a:rPr lang="fi-FI" dirty="0" smtClean="0"/>
              <a:t> </a:t>
            </a:r>
            <a:r>
              <a:rPr lang="fi-FI" dirty="0" err="1" smtClean="0"/>
              <a:t>view</a:t>
            </a:r>
            <a:r>
              <a:rPr lang="fi-FI" dirty="0" smtClean="0"/>
              <a:t> </a:t>
            </a:r>
            <a:r>
              <a:rPr lang="fi-FI" dirty="0" err="1" smtClean="0"/>
              <a:t>depending</a:t>
            </a:r>
            <a:r>
              <a:rPr lang="fi-FI" dirty="0" smtClean="0"/>
              <a:t> of </a:t>
            </a:r>
            <a:r>
              <a:rPr lang="fi-FI" dirty="0" err="1" smtClean="0"/>
              <a:t>the</a:t>
            </a:r>
            <a:r>
              <a:rPr lang="fi-FI" dirty="0" smtClean="0"/>
              <a:t> </a:t>
            </a:r>
            <a:r>
              <a:rPr lang="fi-FI" dirty="0" err="1" smtClean="0"/>
              <a:t>user</a:t>
            </a:r>
            <a:r>
              <a:rPr lang="fi-FI" dirty="0" smtClean="0"/>
              <a:t> </a:t>
            </a:r>
            <a:r>
              <a:rPr lang="fi-FI" dirty="0" err="1" smtClean="0"/>
              <a:t>request</a:t>
            </a:r>
            <a:r>
              <a:rPr lang="fi-FI" dirty="0" smtClean="0"/>
              <a:t>.</a:t>
            </a:r>
          </a:p>
          <a:p>
            <a:r>
              <a:rPr lang="fi-FI" dirty="0" err="1" smtClean="0"/>
              <a:t>Defining</a:t>
            </a:r>
            <a:r>
              <a:rPr lang="fi-FI" dirty="0" smtClean="0"/>
              <a:t> a </a:t>
            </a:r>
            <a:r>
              <a:rPr lang="fi-FI" dirty="0" err="1" smtClean="0"/>
              <a:t>router</a:t>
            </a:r>
            <a:r>
              <a:rPr lang="fi-FI" dirty="0" smtClean="0"/>
              <a:t> </a:t>
            </a:r>
            <a:r>
              <a:rPr lang="fi-FI" dirty="0" err="1" smtClean="0"/>
              <a:t>can</a:t>
            </a:r>
            <a:r>
              <a:rPr lang="fi-FI" dirty="0" smtClean="0"/>
              <a:t> </a:t>
            </a:r>
            <a:r>
              <a:rPr lang="fi-FI" dirty="0" err="1" smtClean="0"/>
              <a:t>be</a:t>
            </a:r>
            <a:r>
              <a:rPr lang="fi-FI" dirty="0" smtClean="0"/>
              <a:t> </a:t>
            </a:r>
            <a:r>
              <a:rPr lang="fi-FI" dirty="0" err="1" smtClean="0"/>
              <a:t>done</a:t>
            </a:r>
            <a:r>
              <a:rPr lang="fi-FI" dirty="0" smtClean="0"/>
              <a:t> in </a:t>
            </a:r>
            <a:r>
              <a:rPr lang="fi-FI" dirty="0" err="1" smtClean="0"/>
              <a:t>many</a:t>
            </a:r>
            <a:r>
              <a:rPr lang="fi-FI" dirty="0" smtClean="0"/>
              <a:t> </a:t>
            </a:r>
            <a:r>
              <a:rPr lang="fi-FI" dirty="0" err="1" smtClean="0"/>
              <a:t>ways</a:t>
            </a:r>
            <a:r>
              <a:rPr lang="fi-FI" dirty="0" smtClean="0"/>
              <a:t>´.In </a:t>
            </a:r>
            <a:r>
              <a:rPr lang="fi-FI" dirty="0" err="1" smtClean="0"/>
              <a:t>this</a:t>
            </a:r>
            <a:r>
              <a:rPr lang="fi-FI" dirty="0" smtClean="0"/>
              <a:t> </a:t>
            </a:r>
            <a:r>
              <a:rPr lang="fi-FI" dirty="0" err="1" smtClean="0"/>
              <a:t>material</a:t>
            </a:r>
            <a:r>
              <a:rPr lang="fi-FI" dirty="0" smtClean="0"/>
              <a:t> </a:t>
            </a:r>
            <a:r>
              <a:rPr lang="fi-FI" dirty="0" err="1" smtClean="0"/>
              <a:t>we</a:t>
            </a:r>
            <a:r>
              <a:rPr lang="fi-FI" dirty="0" smtClean="0"/>
              <a:t> </a:t>
            </a:r>
            <a:r>
              <a:rPr lang="fi-FI" dirty="0" err="1" smtClean="0"/>
              <a:t>are</a:t>
            </a:r>
            <a:r>
              <a:rPr lang="fi-FI" dirty="0" smtClean="0"/>
              <a:t> </a:t>
            </a:r>
            <a:r>
              <a:rPr lang="fi-FI" dirty="0" err="1" smtClean="0"/>
              <a:t>useing</a:t>
            </a:r>
            <a:r>
              <a:rPr lang="fi-FI" dirty="0" smtClean="0"/>
              <a:t> </a:t>
            </a:r>
            <a:r>
              <a:rPr lang="fi-FI" dirty="0" err="1" smtClean="0"/>
              <a:t>Annotations</a:t>
            </a:r>
            <a:r>
              <a:rPr lang="fi-FI" dirty="0" smtClean="0"/>
              <a:t> to </a:t>
            </a:r>
            <a:r>
              <a:rPr lang="fi-FI" dirty="0" err="1" smtClean="0"/>
              <a:t>do</a:t>
            </a:r>
            <a:r>
              <a:rPr lang="fi-FI" dirty="0" smtClean="0"/>
              <a:t> </a:t>
            </a:r>
            <a:r>
              <a:rPr lang="fi-FI" dirty="0" err="1" smtClean="0"/>
              <a:t>this</a:t>
            </a:r>
            <a:r>
              <a:rPr lang="fi-FI" dirty="0" smtClean="0"/>
              <a:t>.</a:t>
            </a:r>
          </a:p>
          <a:p>
            <a:r>
              <a:rPr lang="fi-FI" dirty="0" smtClean="0"/>
              <a:t>To </a:t>
            </a:r>
            <a:r>
              <a:rPr lang="fi-FI" dirty="0" err="1" smtClean="0"/>
              <a:t>use</a:t>
            </a:r>
            <a:r>
              <a:rPr lang="fi-FI" dirty="0" smtClean="0"/>
              <a:t> </a:t>
            </a:r>
            <a:r>
              <a:rPr lang="fi-FI" dirty="0" err="1" smtClean="0"/>
              <a:t>annotations</a:t>
            </a:r>
            <a:r>
              <a:rPr lang="fi-FI" dirty="0" smtClean="0"/>
              <a:t> </a:t>
            </a:r>
            <a:r>
              <a:rPr lang="fi-FI" dirty="0" err="1" smtClean="0"/>
              <a:t>we</a:t>
            </a:r>
            <a:r>
              <a:rPr lang="fi-FI" dirty="0" smtClean="0"/>
              <a:t> </a:t>
            </a:r>
            <a:r>
              <a:rPr lang="fi-FI" dirty="0" err="1" smtClean="0"/>
              <a:t>need</a:t>
            </a:r>
            <a:r>
              <a:rPr lang="fi-FI" dirty="0" smtClean="0"/>
              <a:t> to </a:t>
            </a:r>
            <a:r>
              <a:rPr lang="fi-FI" dirty="0" err="1" smtClean="0"/>
              <a:t>tell</a:t>
            </a:r>
            <a:r>
              <a:rPr lang="fi-FI" dirty="0" smtClean="0"/>
              <a:t> </a:t>
            </a:r>
            <a:r>
              <a:rPr lang="fi-FI" dirty="0" err="1" smtClean="0"/>
              <a:t>that</a:t>
            </a:r>
            <a:r>
              <a:rPr lang="fi-FI" dirty="0" smtClean="0"/>
              <a:t> in </a:t>
            </a:r>
            <a:r>
              <a:rPr lang="fi-FI" dirty="0" err="1" smtClean="0"/>
              <a:t>our</a:t>
            </a:r>
            <a:r>
              <a:rPr lang="fi-FI" dirty="0"/>
              <a:t> </a:t>
            </a:r>
            <a:r>
              <a:rPr lang="fi-FI" dirty="0" smtClean="0"/>
              <a:t>dispatcher-servlet.xml </a:t>
            </a:r>
            <a:r>
              <a:rPr lang="fi-FI" dirty="0" err="1" smtClean="0"/>
              <a:t>configuration</a:t>
            </a:r>
            <a:r>
              <a:rPr lang="fi-FI" dirty="0" smtClean="0"/>
              <a:t> </a:t>
            </a:r>
            <a:r>
              <a:rPr lang="fi-FI" dirty="0" err="1" smtClean="0"/>
              <a:t>file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Defining a Controller</a:t>
            </a:r>
            <a:r>
              <a:rPr lang="en-US" b="1" dirty="0"/>
              <a:t/>
            </a:r>
            <a:br>
              <a:rPr lang="en-US" b="1" dirty="0"/>
            </a:br>
            <a:endParaRPr lang="en-US" dirty="0"/>
          </a:p>
        </p:txBody>
      </p:sp>
    </p:spTree>
    <p:extLst>
      <p:ext uri="{BB962C8B-B14F-4D97-AF65-F5344CB8AC3E}">
        <p14:creationId xmlns:p14="http://schemas.microsoft.com/office/powerpoint/2010/main" val="129783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r>
              <a:rPr lang="fi-FI" dirty="0" err="1" smtClean="0"/>
              <a:t>First</a:t>
            </a:r>
            <a:r>
              <a:rPr lang="fi-FI" dirty="0" smtClean="0"/>
              <a:t> </a:t>
            </a:r>
            <a:r>
              <a:rPr lang="fi-FI" dirty="0" err="1" smtClean="0"/>
              <a:t>make</a:t>
            </a:r>
            <a:r>
              <a:rPr lang="fi-FI" dirty="0" smtClean="0"/>
              <a:t> sure </a:t>
            </a:r>
            <a:r>
              <a:rPr lang="fi-FI" dirty="0" err="1" smtClean="0"/>
              <a:t>you</a:t>
            </a:r>
            <a:r>
              <a:rPr lang="fi-FI" dirty="0" smtClean="0"/>
              <a:t> </a:t>
            </a:r>
            <a:r>
              <a:rPr lang="fi-FI" dirty="0" err="1" smtClean="0"/>
              <a:t>have</a:t>
            </a:r>
            <a:r>
              <a:rPr lang="fi-FI" dirty="0" smtClean="0"/>
              <a:t> </a:t>
            </a:r>
            <a:r>
              <a:rPr lang="fi-FI" dirty="0" err="1" smtClean="0"/>
              <a:t>next</a:t>
            </a:r>
            <a:r>
              <a:rPr lang="fi-FI" dirty="0" smtClean="0"/>
              <a:t> RED </a:t>
            </a:r>
            <a:r>
              <a:rPr lang="fi-FI" dirty="0" err="1" smtClean="0"/>
              <a:t>lines</a:t>
            </a:r>
            <a:r>
              <a:rPr lang="fi-FI" dirty="0" smtClean="0"/>
              <a:t> in </a:t>
            </a:r>
            <a:r>
              <a:rPr lang="fi-FI" dirty="0" err="1" smtClean="0"/>
              <a:t>your</a:t>
            </a:r>
            <a:r>
              <a:rPr lang="fi-FI" dirty="0" smtClean="0"/>
              <a:t> dispatcher-servlet.xml file:</a:t>
            </a:r>
          </a:p>
          <a:p>
            <a:endParaRPr lang="fi-FI" dirty="0" smtClean="0"/>
          </a:p>
          <a:p>
            <a:pPr marL="0" indent="0">
              <a:buNone/>
            </a:pPr>
            <a:r>
              <a:rPr lang="fi-FI" dirty="0"/>
              <a:t>&lt;</a:t>
            </a:r>
            <a:r>
              <a:rPr lang="fi-FI" dirty="0" err="1"/>
              <a:t>beans</a:t>
            </a:r>
            <a:r>
              <a:rPr lang="fi-FI" dirty="0"/>
              <a:t> </a:t>
            </a:r>
            <a:r>
              <a:rPr lang="fi-FI" dirty="0" err="1"/>
              <a:t>xmlns</a:t>
            </a:r>
            <a:r>
              <a:rPr lang="fi-FI" dirty="0"/>
              <a:t>="http://www.springframework.org/schema/beans"</a:t>
            </a:r>
          </a:p>
          <a:p>
            <a:pPr marL="0" indent="0">
              <a:buNone/>
            </a:pPr>
            <a:r>
              <a:rPr lang="fi-FI" dirty="0"/>
              <a:t>       </a:t>
            </a:r>
            <a:r>
              <a:rPr lang="fi-FI" dirty="0" err="1"/>
              <a:t>xmlns:xsi</a:t>
            </a:r>
            <a:r>
              <a:rPr lang="fi-FI" dirty="0"/>
              <a:t>="http://www.w3.org/2001/XMLSchema-instance"</a:t>
            </a:r>
          </a:p>
          <a:p>
            <a:pPr marL="0" indent="0">
              <a:buNone/>
            </a:pPr>
            <a:r>
              <a:rPr lang="fi-FI" dirty="0"/>
              <a:t>      </a:t>
            </a:r>
            <a:r>
              <a:rPr lang="fi-FI" dirty="0">
                <a:solidFill>
                  <a:srgbClr val="FF0000"/>
                </a:solidFill>
              </a:rPr>
              <a:t> </a:t>
            </a:r>
            <a:r>
              <a:rPr lang="fi-FI" dirty="0" err="1">
                <a:solidFill>
                  <a:srgbClr val="FF0000"/>
                </a:solidFill>
              </a:rPr>
              <a:t>xmlns:context</a:t>
            </a:r>
            <a:r>
              <a:rPr lang="fi-FI" dirty="0">
                <a:solidFill>
                  <a:srgbClr val="FF0000"/>
                </a:solidFill>
              </a:rPr>
              <a:t>="http://www.springframework.org/schema/context"</a:t>
            </a:r>
          </a:p>
          <a:p>
            <a:pPr marL="0" indent="0">
              <a:buNone/>
            </a:pPr>
            <a:r>
              <a:rPr lang="fi-FI" dirty="0"/>
              <a:t>       </a:t>
            </a:r>
            <a:r>
              <a:rPr lang="fi-FI" dirty="0" err="1"/>
              <a:t>xmlns:p</a:t>
            </a:r>
            <a:r>
              <a:rPr lang="fi-FI" dirty="0"/>
              <a:t>="http://www.springframework.org/schema/p"</a:t>
            </a:r>
          </a:p>
          <a:p>
            <a:pPr marL="0" indent="0">
              <a:buNone/>
            </a:pPr>
            <a:r>
              <a:rPr lang="fi-FI" dirty="0"/>
              <a:t>       </a:t>
            </a:r>
            <a:r>
              <a:rPr lang="fi-FI" dirty="0" err="1"/>
              <a:t>xmlns:aop</a:t>
            </a:r>
            <a:r>
              <a:rPr lang="fi-FI" dirty="0"/>
              <a:t>="http://www.springframework.org/schema/aop"</a:t>
            </a:r>
          </a:p>
          <a:p>
            <a:pPr marL="0" indent="0">
              <a:buNone/>
            </a:pPr>
            <a:r>
              <a:rPr lang="fi-FI" dirty="0"/>
              <a:t>       </a:t>
            </a:r>
            <a:r>
              <a:rPr lang="fi-FI" dirty="0" err="1"/>
              <a:t>xmlns:tx</a:t>
            </a:r>
            <a:r>
              <a:rPr lang="fi-FI" dirty="0"/>
              <a:t>="http://www.springframework.org/schema/tx"</a:t>
            </a:r>
          </a:p>
          <a:p>
            <a:pPr marL="0" indent="0">
              <a:buNone/>
            </a:pPr>
            <a:r>
              <a:rPr lang="fi-FI" dirty="0"/>
              <a:t>       </a:t>
            </a:r>
            <a:r>
              <a:rPr lang="fi-FI" dirty="0" err="1"/>
              <a:t>xsi:schemaLocation</a:t>
            </a:r>
            <a:r>
              <a:rPr lang="fi-FI" dirty="0"/>
              <a:t>="http://www.springframework.org/schema/beans http://www.springframework.org/schema/beans/spring-beans-4.0.xsd</a:t>
            </a:r>
          </a:p>
          <a:p>
            <a:pPr marL="0" indent="0">
              <a:buNone/>
            </a:pPr>
            <a:r>
              <a:rPr lang="fi-FI" dirty="0"/>
              <a:t>       http://www.springframework.org/schema/aop http://www.springframework.org/schema/aop/spring-aop-4.0.xsd</a:t>
            </a:r>
          </a:p>
          <a:p>
            <a:pPr marL="0" indent="0">
              <a:buNone/>
            </a:pPr>
            <a:r>
              <a:rPr lang="fi-FI" dirty="0"/>
              <a:t>       http://www.springframework.org/schema/tx http://www.springframework.org/schema/tx/spring-tx-4.0.xsd</a:t>
            </a:r>
          </a:p>
          <a:p>
            <a:pPr marL="0" indent="0">
              <a:buNone/>
            </a:pPr>
            <a:r>
              <a:rPr lang="fi-FI" dirty="0"/>
              <a:t>       </a:t>
            </a:r>
            <a:r>
              <a:rPr lang="fi-FI" dirty="0">
                <a:solidFill>
                  <a:srgbClr val="FF0000"/>
                </a:solidFill>
              </a:rPr>
              <a:t>http://www.springframework.org/schema/context http://www.springframework.org/schema/context/spring-context-4.0.xsd"&gt;</a:t>
            </a:r>
          </a:p>
          <a:p>
            <a:pPr marL="0" indent="0">
              <a:buNone/>
            </a:pPr>
            <a:endParaRPr lang="fi-FI" dirty="0"/>
          </a:p>
          <a:p>
            <a:pPr marL="0" indent="0">
              <a:buNone/>
            </a:pPr>
            <a:r>
              <a:rPr lang="fi-FI" dirty="0"/>
              <a:t>    &lt;</a:t>
            </a:r>
            <a:r>
              <a:rPr lang="fi-FI" dirty="0" err="1"/>
              <a:t>bean</a:t>
            </a:r>
            <a:r>
              <a:rPr lang="fi-FI" dirty="0"/>
              <a:t> </a:t>
            </a:r>
            <a:r>
              <a:rPr lang="fi-FI" dirty="0" err="1"/>
              <a:t>class</a:t>
            </a:r>
            <a:r>
              <a:rPr lang="fi-FI" dirty="0"/>
              <a:t>="org.springframework.web.servlet.mvc.support.ControllerClassNameHandlerMapping</a:t>
            </a:r>
            <a:r>
              <a:rPr lang="fi-FI" dirty="0" smtClean="0"/>
              <a:t>"/&gt;</a:t>
            </a:r>
          </a:p>
          <a:p>
            <a:pPr marL="0" indent="0">
              <a:buNone/>
            </a:pPr>
            <a:r>
              <a:rPr lang="fi-FI" dirty="0" smtClean="0"/>
              <a:t>    </a:t>
            </a:r>
            <a:r>
              <a:rPr lang="fi-FI" dirty="0">
                <a:solidFill>
                  <a:srgbClr val="FF0000"/>
                </a:solidFill>
              </a:rPr>
              <a:t>&lt;</a:t>
            </a:r>
            <a:r>
              <a:rPr lang="fi-FI" dirty="0" err="1">
                <a:solidFill>
                  <a:srgbClr val="FF0000"/>
                </a:solidFill>
              </a:rPr>
              <a:t>context:annotation-config</a:t>
            </a:r>
            <a:r>
              <a:rPr lang="fi-FI" dirty="0">
                <a:solidFill>
                  <a:srgbClr val="FF0000"/>
                </a:solidFill>
              </a:rPr>
              <a:t>/&gt;</a:t>
            </a:r>
          </a:p>
          <a:p>
            <a:pPr marL="0" indent="0">
              <a:buNone/>
            </a:pPr>
            <a:r>
              <a:rPr lang="fi-FI" dirty="0"/>
              <a:t>    </a:t>
            </a:r>
            <a:r>
              <a:rPr lang="fi-FI" dirty="0">
                <a:solidFill>
                  <a:srgbClr val="FF0000"/>
                </a:solidFill>
              </a:rPr>
              <a:t>&lt;</a:t>
            </a:r>
            <a:r>
              <a:rPr lang="fi-FI" dirty="0" err="1">
                <a:solidFill>
                  <a:srgbClr val="FF0000"/>
                </a:solidFill>
              </a:rPr>
              <a:t>context:component-scan</a:t>
            </a:r>
            <a:r>
              <a:rPr lang="fi-FI" dirty="0">
                <a:solidFill>
                  <a:srgbClr val="FF0000"/>
                </a:solidFill>
              </a:rPr>
              <a:t> </a:t>
            </a:r>
            <a:r>
              <a:rPr lang="fi-FI" dirty="0" err="1">
                <a:solidFill>
                  <a:srgbClr val="FF0000"/>
                </a:solidFill>
              </a:rPr>
              <a:t>base-package</a:t>
            </a:r>
            <a:r>
              <a:rPr lang="fi-FI" dirty="0">
                <a:solidFill>
                  <a:srgbClr val="FF0000"/>
                </a:solidFill>
              </a:rPr>
              <a:t>="</a:t>
            </a:r>
            <a:r>
              <a:rPr lang="fi-FI" dirty="0" err="1">
                <a:solidFill>
                  <a:srgbClr val="FF0000"/>
                </a:solidFill>
              </a:rPr>
              <a:t>com.opiframe</a:t>
            </a:r>
            <a:r>
              <a:rPr lang="fi-FI" dirty="0">
                <a:solidFill>
                  <a:srgbClr val="FF0000"/>
                </a:solidFill>
              </a:rPr>
              <a:t>" /&gt; </a:t>
            </a:r>
            <a:endParaRPr lang="en-US"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29137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base-package</a:t>
            </a:r>
            <a:r>
              <a:rPr lang="fi-FI" dirty="0" smtClean="0"/>
              <a:t> </a:t>
            </a:r>
            <a:r>
              <a:rPr lang="fi-FI" dirty="0" err="1" smtClean="0"/>
              <a:t>attribute</a:t>
            </a:r>
            <a:r>
              <a:rPr lang="fi-FI" dirty="0" smtClean="0"/>
              <a:t> </a:t>
            </a:r>
            <a:r>
              <a:rPr lang="fi-FI" dirty="0" err="1" smtClean="0"/>
              <a:t>value</a:t>
            </a:r>
            <a:r>
              <a:rPr lang="fi-FI" dirty="0" smtClean="0"/>
              <a:t> </a:t>
            </a:r>
            <a:r>
              <a:rPr lang="fi-FI" dirty="0" err="1" smtClean="0"/>
              <a:t>com.opiframe</a:t>
            </a:r>
            <a:r>
              <a:rPr lang="fi-FI" dirty="0" smtClean="0"/>
              <a:t> is </a:t>
            </a:r>
            <a:r>
              <a:rPr lang="fi-FI" dirty="0" err="1" smtClean="0"/>
              <a:t>the</a:t>
            </a:r>
            <a:r>
              <a:rPr lang="fi-FI" dirty="0" smtClean="0"/>
              <a:t> ”</a:t>
            </a:r>
            <a:r>
              <a:rPr lang="fi-FI" dirty="0" err="1" smtClean="0"/>
              <a:t>root</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package</a:t>
            </a:r>
            <a:r>
              <a:rPr lang="fi-FI" dirty="0" smtClean="0"/>
              <a:t> </a:t>
            </a:r>
            <a:r>
              <a:rPr lang="fi-FI" dirty="0" err="1" smtClean="0"/>
              <a:t>where</a:t>
            </a:r>
            <a:r>
              <a:rPr lang="fi-FI" dirty="0" smtClean="0"/>
              <a:t> </a:t>
            </a:r>
            <a:r>
              <a:rPr lang="fi-FI" dirty="0" err="1" smtClean="0"/>
              <a:t>you</a:t>
            </a:r>
            <a:r>
              <a:rPr lang="fi-FI" dirty="0" smtClean="0"/>
              <a:t> </a:t>
            </a:r>
            <a:r>
              <a:rPr lang="fi-FI" dirty="0" err="1" smtClean="0"/>
              <a:t>place</a:t>
            </a:r>
            <a:r>
              <a:rPr lang="fi-FI" dirty="0" smtClean="0"/>
              <a:t> </a:t>
            </a:r>
            <a:r>
              <a:rPr lang="fi-FI" dirty="0" err="1" smtClean="0"/>
              <a:t>your</a:t>
            </a:r>
            <a:r>
              <a:rPr lang="fi-FI" dirty="0" smtClean="0"/>
              <a:t> </a:t>
            </a:r>
            <a:r>
              <a:rPr lang="fi-FI" dirty="0" err="1" smtClean="0"/>
              <a:t>controllers</a:t>
            </a:r>
            <a:r>
              <a:rPr lang="fi-FI" dirty="0" smtClean="0"/>
              <a:t>, </a:t>
            </a:r>
            <a:r>
              <a:rPr lang="fi-FI" dirty="0" err="1" smtClean="0"/>
              <a:t>models</a:t>
            </a:r>
            <a:r>
              <a:rPr lang="fi-FI" dirty="0" smtClean="0"/>
              <a:t>, </a:t>
            </a:r>
            <a:r>
              <a:rPr lang="fi-FI" dirty="0" err="1" smtClean="0"/>
              <a:t>beans</a:t>
            </a:r>
            <a:r>
              <a:rPr lang="fi-FI" dirty="0" smtClean="0"/>
              <a:t> </a:t>
            </a:r>
            <a:r>
              <a:rPr lang="fi-FI" dirty="0" err="1" smtClean="0"/>
              <a:t>etc</a:t>
            </a:r>
            <a:r>
              <a:rPr lang="fi-FI" dirty="0" smtClean="0"/>
              <a:t>…</a:t>
            </a:r>
          </a:p>
          <a:p>
            <a:r>
              <a:rPr lang="fi-FI" dirty="0" err="1" smtClean="0"/>
              <a:t>You</a:t>
            </a:r>
            <a:r>
              <a:rPr lang="fi-FI" dirty="0" smtClean="0"/>
              <a:t> </a:t>
            </a:r>
            <a:r>
              <a:rPr lang="fi-FI" dirty="0" err="1" smtClean="0"/>
              <a:t>can</a:t>
            </a:r>
            <a:r>
              <a:rPr lang="fi-FI" dirty="0"/>
              <a:t> </a:t>
            </a:r>
            <a:r>
              <a:rPr lang="fi-FI" dirty="0" smtClean="0"/>
              <a:t>set </a:t>
            </a:r>
            <a:r>
              <a:rPr lang="fi-FI" dirty="0" err="1" smtClean="0"/>
              <a:t>your</a:t>
            </a:r>
            <a:r>
              <a:rPr lang="fi-FI" dirty="0" smtClean="0"/>
              <a:t> </a:t>
            </a:r>
            <a:r>
              <a:rPr lang="fi-FI" dirty="0" err="1" smtClean="0"/>
              <a:t>own</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there</a:t>
            </a:r>
            <a:r>
              <a:rPr lang="fi-FI" dirty="0" smtClean="0"/>
              <a:t> </a:t>
            </a:r>
            <a:r>
              <a:rPr lang="fi-FI" dirty="0" err="1" smtClean="0"/>
              <a:t>but</a:t>
            </a:r>
            <a:r>
              <a:rPr lang="fi-FI" dirty="0" smtClean="0"/>
              <a:t> </a:t>
            </a:r>
            <a:r>
              <a:rPr lang="fi-FI" dirty="0" err="1" smtClean="0"/>
              <a:t>this</a:t>
            </a:r>
            <a:r>
              <a:rPr lang="fi-FI" dirty="0" smtClean="0"/>
              <a:t> </a:t>
            </a:r>
            <a:r>
              <a:rPr lang="fi-FI" dirty="0" err="1" smtClean="0"/>
              <a:t>material</a:t>
            </a:r>
            <a:r>
              <a:rPr lang="fi-FI" dirty="0" smtClean="0"/>
              <a:t> </a:t>
            </a:r>
            <a:r>
              <a:rPr lang="fi-FI" dirty="0" err="1" smtClean="0"/>
              <a:t>will</a:t>
            </a:r>
            <a:r>
              <a:rPr lang="fi-FI" dirty="0" smtClean="0"/>
              <a:t> </a:t>
            </a:r>
            <a:r>
              <a:rPr lang="fi-FI" dirty="0" err="1" smtClean="0"/>
              <a:t>use</a:t>
            </a:r>
            <a:r>
              <a:rPr lang="fi-FI" dirty="0" smtClean="0"/>
              <a:t> </a:t>
            </a:r>
            <a:r>
              <a:rPr lang="fi-FI" dirty="0" err="1" smtClean="0"/>
              <a:t>the</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com.opiframe</a:t>
            </a:r>
            <a:r>
              <a:rPr lang="fi-FI" dirty="0" smtClean="0"/>
              <a:t>.</a:t>
            </a:r>
          </a:p>
          <a:p>
            <a:r>
              <a:rPr lang="fi-FI" dirty="0" smtClean="0"/>
              <a:t>Next </a:t>
            </a:r>
            <a:r>
              <a:rPr lang="fi-FI" dirty="0" err="1" smtClean="0"/>
              <a:t>we</a:t>
            </a:r>
            <a:r>
              <a:rPr lang="fi-FI" dirty="0" smtClean="0"/>
              <a:t> </a:t>
            </a:r>
            <a:r>
              <a:rPr lang="fi-FI" dirty="0" err="1" smtClean="0"/>
              <a:t>create</a:t>
            </a:r>
            <a:r>
              <a:rPr lang="fi-FI" dirty="0" smtClean="0"/>
              <a:t> a </a:t>
            </a:r>
            <a:r>
              <a:rPr lang="fi-FI" dirty="0" err="1" smtClean="0"/>
              <a:t>package</a:t>
            </a:r>
            <a:r>
              <a:rPr lang="fi-FI" dirty="0" smtClean="0"/>
              <a:t> for </a:t>
            </a:r>
            <a:r>
              <a:rPr lang="fi-FI" dirty="0" err="1" smtClean="0"/>
              <a:t>our</a:t>
            </a:r>
            <a:r>
              <a:rPr lang="fi-FI" dirty="0" smtClean="0"/>
              <a:t> </a:t>
            </a:r>
            <a:r>
              <a:rPr lang="fi-FI" dirty="0" err="1" smtClean="0"/>
              <a:t>controller</a:t>
            </a:r>
            <a:r>
              <a:rPr lang="fi-FI" dirty="0" smtClean="0"/>
              <a:t> </a:t>
            </a:r>
            <a:r>
              <a:rPr lang="fi-FI" dirty="0" err="1" smtClean="0"/>
              <a:t>under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in </a:t>
            </a:r>
            <a:r>
              <a:rPr lang="fi-FI" dirty="0" err="1" smtClean="0"/>
              <a:t>our</a:t>
            </a:r>
            <a:r>
              <a:rPr lang="fi-FI" dirty="0" smtClean="0"/>
              <a:t> </a:t>
            </a:r>
            <a:r>
              <a:rPr lang="fi-FI" dirty="0" err="1" smtClean="0"/>
              <a:t>project</a:t>
            </a:r>
            <a:r>
              <a:rPr lang="fi-FI" dirty="0" smtClean="0"/>
              <a:t>. </a:t>
            </a:r>
            <a:r>
              <a:rPr lang="fi-FI" dirty="0" err="1" smtClean="0"/>
              <a:t>We</a:t>
            </a:r>
            <a:r>
              <a:rPr lang="fi-FI" dirty="0" smtClean="0"/>
              <a:t> </a:t>
            </a:r>
            <a:r>
              <a:rPr lang="fi-FI" dirty="0" err="1" smtClean="0"/>
              <a:t>name</a:t>
            </a:r>
            <a:r>
              <a:rPr lang="fi-FI" dirty="0" smtClean="0"/>
              <a:t> it as </a:t>
            </a:r>
            <a:r>
              <a:rPr lang="fi-FI" dirty="0" err="1" smtClean="0"/>
              <a:t>com.opiframe.controllers</a:t>
            </a:r>
            <a:r>
              <a:rPr lang="fi-FI" dirty="0" smtClean="0"/>
              <a:t> (to </a:t>
            </a:r>
            <a:r>
              <a:rPr lang="fi-FI" dirty="0" err="1" smtClean="0"/>
              <a:t>do</a:t>
            </a:r>
            <a:r>
              <a:rPr lang="fi-FI" dirty="0" smtClean="0"/>
              <a:t> </a:t>
            </a:r>
            <a:r>
              <a:rPr lang="fi-FI" dirty="0" err="1" smtClean="0"/>
              <a:t>this</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and </a:t>
            </a:r>
            <a:r>
              <a:rPr lang="fi-FI" dirty="0" err="1" smtClean="0"/>
              <a:t>select</a:t>
            </a:r>
            <a:r>
              <a:rPr lang="fi-FI" dirty="0" smtClean="0"/>
              <a:t> New -&gt; Java </a:t>
            </a:r>
            <a:r>
              <a:rPr lang="fi-FI" dirty="0" err="1" smtClean="0"/>
              <a:t>Package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414395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Next </a:t>
            </a:r>
            <a:r>
              <a:rPr lang="fi-FI" dirty="0" err="1" smtClean="0"/>
              <a:t>we</a:t>
            </a:r>
            <a:r>
              <a:rPr lang="fi-FI" dirty="0" smtClean="0"/>
              <a:t> </a:t>
            </a:r>
            <a:r>
              <a:rPr lang="fi-FI" dirty="0" err="1" smtClean="0"/>
              <a:t>add</a:t>
            </a:r>
            <a:r>
              <a:rPr lang="fi-FI" dirty="0" smtClean="0"/>
              <a:t> a </a:t>
            </a:r>
            <a:r>
              <a:rPr lang="fi-FI" dirty="0" err="1" smtClean="0"/>
              <a:t>new</a:t>
            </a:r>
            <a:r>
              <a:rPr lang="fi-FI" dirty="0" smtClean="0"/>
              <a:t> </a:t>
            </a:r>
            <a:r>
              <a:rPr lang="fi-FI" dirty="0" err="1" smtClean="0"/>
              <a:t>class</a:t>
            </a:r>
            <a:r>
              <a:rPr lang="fi-FI" dirty="0" smtClean="0"/>
              <a:t> to </a:t>
            </a:r>
            <a:r>
              <a:rPr lang="fi-FI" dirty="0" err="1" smtClean="0"/>
              <a:t>implement</a:t>
            </a:r>
            <a:r>
              <a:rPr lang="fi-FI" dirty="0" smtClean="0"/>
              <a:t> </a:t>
            </a:r>
            <a:r>
              <a:rPr lang="fi-FI" dirty="0" err="1" smtClean="0"/>
              <a:t>the</a:t>
            </a:r>
            <a:r>
              <a:rPr lang="fi-FI" dirty="0" smtClean="0"/>
              <a:t> </a:t>
            </a:r>
            <a:r>
              <a:rPr lang="fi-FI" dirty="0" err="1" smtClean="0"/>
              <a:t>controller</a:t>
            </a:r>
            <a:r>
              <a:rPr lang="fi-FI" dirty="0" smtClean="0"/>
              <a:t> </a:t>
            </a:r>
            <a:r>
              <a:rPr lang="fi-FI" dirty="0" err="1" smtClean="0"/>
              <a:t>functionality</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the</a:t>
            </a:r>
            <a:r>
              <a:rPr lang="fi-FI" dirty="0" smtClean="0"/>
              <a:t> </a:t>
            </a:r>
            <a:r>
              <a:rPr lang="fi-FI" dirty="0" err="1" smtClean="0"/>
              <a:t>com.opiframe.controllers</a:t>
            </a:r>
            <a:r>
              <a:rPr lang="fi-FI" dirty="0" smtClean="0"/>
              <a:t> </a:t>
            </a:r>
            <a:r>
              <a:rPr lang="fi-FI" dirty="0" err="1" smtClean="0"/>
              <a:t>package</a:t>
            </a:r>
            <a:r>
              <a:rPr lang="fi-FI" dirty="0" smtClean="0"/>
              <a:t> and </a:t>
            </a:r>
            <a:r>
              <a:rPr lang="fi-FI" dirty="0" err="1" smtClean="0"/>
              <a:t>select</a:t>
            </a:r>
            <a:r>
              <a:rPr lang="fi-FI" dirty="0" smtClean="0"/>
              <a:t> New -&gt; Java Class.</a:t>
            </a:r>
          </a:p>
          <a:p>
            <a:r>
              <a:rPr lang="fi-FI" dirty="0" err="1" smtClean="0"/>
              <a:t>Give</a:t>
            </a:r>
            <a:r>
              <a:rPr lang="fi-FI" dirty="0" smtClean="0"/>
              <a:t> a </a:t>
            </a:r>
            <a:r>
              <a:rPr lang="fi-FI" dirty="0" err="1" smtClean="0"/>
              <a:t>name</a:t>
            </a:r>
            <a:r>
              <a:rPr lang="fi-FI" dirty="0" smtClean="0"/>
              <a:t> for </a:t>
            </a:r>
            <a:r>
              <a:rPr lang="fi-FI" dirty="0" err="1" smtClean="0"/>
              <a:t>the</a:t>
            </a:r>
            <a:r>
              <a:rPr lang="fi-FI" dirty="0" smtClean="0"/>
              <a:t> </a:t>
            </a:r>
            <a:r>
              <a:rPr lang="fi-FI" dirty="0" err="1" smtClean="0"/>
              <a:t>class</a:t>
            </a:r>
            <a:r>
              <a:rPr lang="fi-FI" dirty="0" smtClean="0"/>
              <a:t> i.e. </a:t>
            </a:r>
            <a:r>
              <a:rPr lang="fi-FI" dirty="0" err="1" smtClean="0"/>
              <a:t>HelloController</a:t>
            </a:r>
            <a:r>
              <a:rPr lang="fi-FI" dirty="0" smtClean="0"/>
              <a:t> and </a:t>
            </a:r>
            <a:r>
              <a:rPr lang="fi-FI" dirty="0" err="1" smtClean="0"/>
              <a:t>press</a:t>
            </a:r>
            <a:r>
              <a:rPr lang="fi-FI" dirty="0" smtClean="0"/>
              <a:t> </a:t>
            </a:r>
            <a:r>
              <a:rPr lang="fi-FI" dirty="0" err="1" smtClean="0"/>
              <a:t>Finish</a:t>
            </a:r>
            <a:r>
              <a:rPr lang="fi-FI" dirty="0" smtClean="0"/>
              <a:t> </a:t>
            </a:r>
            <a:r>
              <a:rPr lang="fi-FI" dirty="0" err="1" smtClean="0"/>
              <a:t>button</a:t>
            </a:r>
            <a:r>
              <a:rPr lang="fi-FI" dirty="0" smtClean="0"/>
              <a:t>.</a:t>
            </a:r>
          </a:p>
          <a:p>
            <a:r>
              <a:rPr lang="fi-FI" dirty="0" err="1" smtClean="0"/>
              <a:t>Then</a:t>
            </a:r>
            <a:r>
              <a:rPr lang="fi-FI" dirty="0" smtClean="0"/>
              <a:t> </a:t>
            </a:r>
            <a:r>
              <a:rPr lang="fi-FI" dirty="0" err="1" smtClean="0"/>
              <a:t>use</a:t>
            </a:r>
            <a:r>
              <a:rPr lang="fi-FI" dirty="0" smtClean="0"/>
              <a:t> </a:t>
            </a:r>
            <a:r>
              <a:rPr lang="fi-FI" dirty="0" err="1" smtClean="0"/>
              <a:t>annotations</a:t>
            </a:r>
            <a:r>
              <a:rPr lang="fi-FI" dirty="0" smtClean="0"/>
              <a:t> as in </a:t>
            </a:r>
            <a:r>
              <a:rPr lang="fi-FI" dirty="0" err="1" smtClean="0"/>
              <a:t>next</a:t>
            </a:r>
            <a:r>
              <a:rPr lang="fi-FI" dirty="0" smtClean="0"/>
              <a:t> </a:t>
            </a:r>
            <a:r>
              <a:rPr lang="fi-FI" dirty="0" err="1" smtClean="0"/>
              <a:t>example</a:t>
            </a:r>
            <a:r>
              <a:rPr lang="fi-FI" dirty="0" smtClean="0"/>
              <a:t> to </a:t>
            </a:r>
            <a:r>
              <a:rPr lang="fi-FI" dirty="0" err="1" smtClean="0"/>
              <a:t>tell</a:t>
            </a:r>
            <a:r>
              <a:rPr lang="fi-FI" dirty="0" smtClean="0"/>
              <a:t> </a:t>
            </a:r>
            <a:r>
              <a:rPr lang="fi-FI" dirty="0" err="1" smtClean="0"/>
              <a:t>application</a:t>
            </a:r>
            <a:r>
              <a:rPr lang="fi-FI" dirty="0" smtClean="0"/>
              <a:t> </a:t>
            </a:r>
            <a:r>
              <a:rPr lang="fi-FI" dirty="0" err="1" smtClean="0"/>
              <a:t>server</a:t>
            </a:r>
            <a:r>
              <a:rPr lang="fi-FI" dirty="0" smtClean="0"/>
              <a:t> </a:t>
            </a:r>
            <a:r>
              <a:rPr lang="fi-FI" dirty="0" err="1" smtClean="0"/>
              <a:t>that</a:t>
            </a:r>
            <a:r>
              <a:rPr lang="fi-FI" dirty="0" smtClean="0"/>
              <a:t> </a:t>
            </a:r>
            <a:r>
              <a:rPr lang="fi-FI" dirty="0" err="1" smtClean="0"/>
              <a:t>this</a:t>
            </a:r>
            <a:r>
              <a:rPr lang="fi-FI" dirty="0" smtClean="0"/>
              <a:t> </a:t>
            </a:r>
            <a:r>
              <a:rPr lang="fi-FI" dirty="0" err="1" smtClean="0"/>
              <a:t>class</a:t>
            </a:r>
            <a:r>
              <a:rPr lang="fi-FI" dirty="0" smtClean="0"/>
              <a:t> </a:t>
            </a:r>
            <a:r>
              <a:rPr lang="fi-FI" dirty="0" err="1" smtClean="0"/>
              <a:t>implements</a:t>
            </a:r>
            <a:r>
              <a:rPr lang="fi-FI" dirty="0" smtClean="0"/>
              <a:t> Controller </a:t>
            </a:r>
            <a:r>
              <a:rPr lang="fi-FI" dirty="0" err="1" smtClean="0"/>
              <a:t>functionality</a:t>
            </a:r>
            <a:r>
              <a:rPr lang="fi-FI"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8142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1763688" y="3212976"/>
            <a:ext cx="5510910" cy="2376264"/>
          </a:xfrm>
          <a:prstGeom prst="rect">
            <a:avLst/>
          </a:prstGeom>
        </p:spPr>
      </p:pic>
      <p:cxnSp>
        <p:nvCxnSpPr>
          <p:cNvPr id="8" name="Suora nuoliyhdysviiva 7"/>
          <p:cNvCxnSpPr/>
          <p:nvPr/>
        </p:nvCxnSpPr>
        <p:spPr>
          <a:xfrm>
            <a:off x="2627784" y="2780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1475656" y="2328516"/>
            <a:ext cx="2634054" cy="369332"/>
          </a:xfrm>
          <a:prstGeom prst="rect">
            <a:avLst/>
          </a:prstGeom>
          <a:noFill/>
        </p:spPr>
        <p:txBody>
          <a:bodyPr wrap="none" rtlCol="0">
            <a:spAutoFit/>
          </a:bodyPr>
          <a:lstStyle/>
          <a:p>
            <a:r>
              <a:rPr lang="fi-FI" dirty="0" err="1" smtClean="0"/>
              <a:t>Annotation</a:t>
            </a:r>
            <a:r>
              <a:rPr lang="fi-FI" dirty="0" smtClean="0"/>
              <a:t> for </a:t>
            </a:r>
            <a:r>
              <a:rPr lang="fi-FI" dirty="0" err="1" smtClean="0"/>
              <a:t>controller</a:t>
            </a:r>
            <a:endParaRPr lang="en-US" dirty="0"/>
          </a:p>
        </p:txBody>
      </p:sp>
      <p:cxnSp>
        <p:nvCxnSpPr>
          <p:cNvPr id="11" name="Suora nuoliyhdysviiva 10"/>
          <p:cNvCxnSpPr/>
          <p:nvPr/>
        </p:nvCxnSpPr>
        <p:spPr>
          <a:xfrm flipH="1">
            <a:off x="4109710" y="2996952"/>
            <a:ext cx="67831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4563979" y="2417093"/>
            <a:ext cx="4054315" cy="646331"/>
          </a:xfrm>
          <a:prstGeom prst="rect">
            <a:avLst/>
          </a:prstGeom>
          <a:noFill/>
        </p:spPr>
        <p:txBody>
          <a:bodyPr wrap="none" rtlCol="0">
            <a:spAutoFit/>
          </a:bodyPr>
          <a:lstStyle/>
          <a:p>
            <a:r>
              <a:rPr lang="fi-FI" dirty="0" err="1" smtClean="0"/>
              <a:t>Thsi</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router</a:t>
            </a:r>
            <a:r>
              <a:rPr lang="fi-FI" dirty="0" smtClean="0"/>
              <a:t> </a:t>
            </a:r>
            <a:r>
              <a:rPr lang="fi-FI" dirty="0" err="1" smtClean="0"/>
              <a:t>path</a:t>
            </a:r>
            <a:r>
              <a:rPr lang="fi-FI" dirty="0" smtClean="0"/>
              <a:t> </a:t>
            </a:r>
          </a:p>
          <a:p>
            <a:r>
              <a:rPr lang="fi-FI" dirty="0" smtClean="0"/>
              <a:t>For </a:t>
            </a:r>
            <a:r>
              <a:rPr lang="fi-FI" dirty="0" err="1" smtClean="0"/>
              <a:t>this</a:t>
            </a:r>
            <a:r>
              <a:rPr lang="fi-FI" dirty="0" smtClean="0"/>
              <a:t> </a:t>
            </a:r>
            <a:r>
              <a:rPr lang="fi-FI" dirty="0" err="1" smtClean="0"/>
              <a:t>class</a:t>
            </a:r>
            <a:endParaRPr lang="en-US" dirty="0"/>
          </a:p>
        </p:txBody>
      </p:sp>
      <p:cxnSp>
        <p:nvCxnSpPr>
          <p:cNvPr id="14" name="Suora nuoliyhdysviiva 13"/>
          <p:cNvCxnSpPr/>
          <p:nvPr/>
        </p:nvCxnSpPr>
        <p:spPr>
          <a:xfrm flipH="1">
            <a:off x="4788024" y="3861048"/>
            <a:ext cx="57606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5402685" y="3271799"/>
            <a:ext cx="3308663" cy="923330"/>
          </a:xfrm>
          <a:prstGeom prst="rect">
            <a:avLst/>
          </a:prstGeom>
          <a:noFill/>
        </p:spPr>
        <p:txBody>
          <a:bodyPr wrap="none" rtlCol="0">
            <a:spAutoFit/>
          </a:bodyPr>
          <a:lstStyle/>
          <a:p>
            <a:r>
              <a:rPr lang="fi-FI" dirty="0" err="1" smtClean="0"/>
              <a:t>This</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that</a:t>
            </a:r>
            <a:r>
              <a:rPr lang="fi-FI" dirty="0" smtClean="0"/>
              <a:t> </a:t>
            </a:r>
          </a:p>
          <a:p>
            <a:r>
              <a:rPr lang="fi-FI" dirty="0" err="1" smtClean="0"/>
              <a:t>helloWorld</a:t>
            </a:r>
            <a:r>
              <a:rPr lang="fi-FI" dirty="0" smtClean="0"/>
              <a:t> </a:t>
            </a:r>
            <a:r>
              <a:rPr lang="fi-FI" dirty="0" err="1" smtClean="0"/>
              <a:t>method</a:t>
            </a:r>
            <a:r>
              <a:rPr lang="fi-FI" dirty="0" smtClean="0"/>
              <a:t> </a:t>
            </a:r>
            <a:r>
              <a:rPr lang="fi-FI" dirty="0" err="1" smtClean="0"/>
              <a:t>handles</a:t>
            </a:r>
            <a:r>
              <a:rPr lang="fi-FI" dirty="0" smtClean="0"/>
              <a:t> GET</a:t>
            </a:r>
          </a:p>
          <a:p>
            <a:r>
              <a:rPr lang="fi-FI" dirty="0" err="1" smtClean="0"/>
              <a:t>Request</a:t>
            </a:r>
            <a:r>
              <a:rPr lang="fi-FI" dirty="0"/>
              <a:t> </a:t>
            </a:r>
            <a:r>
              <a:rPr lang="fi-FI" dirty="0" smtClean="0"/>
              <a:t>in </a:t>
            </a:r>
            <a:r>
              <a:rPr lang="fi-FI" dirty="0" err="1" smtClean="0"/>
              <a:t>path</a:t>
            </a:r>
            <a:r>
              <a:rPr lang="fi-FI" dirty="0" smtClean="0"/>
              <a:t> ”/</a:t>
            </a:r>
            <a:r>
              <a:rPr lang="fi-FI" dirty="0" err="1" smtClean="0"/>
              <a:t>hello</a:t>
            </a:r>
            <a:r>
              <a:rPr lang="fi-FI" dirty="0" smtClean="0"/>
              <a:t>”</a:t>
            </a:r>
            <a:endParaRPr lang="en-US" dirty="0"/>
          </a:p>
        </p:txBody>
      </p:sp>
      <p:cxnSp>
        <p:nvCxnSpPr>
          <p:cNvPr id="17" name="Suora nuoliyhdysviiva 16"/>
          <p:cNvCxnSpPr/>
          <p:nvPr/>
        </p:nvCxnSpPr>
        <p:spPr>
          <a:xfrm flipH="1" flipV="1">
            <a:off x="6012160" y="4864365"/>
            <a:ext cx="432048" cy="214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iruutu 18"/>
          <p:cNvSpPr txBox="1"/>
          <p:nvPr/>
        </p:nvSpPr>
        <p:spPr>
          <a:xfrm>
            <a:off x="6674671" y="4997585"/>
            <a:ext cx="1875835" cy="369332"/>
          </a:xfrm>
          <a:prstGeom prst="rect">
            <a:avLst/>
          </a:prstGeom>
          <a:noFill/>
        </p:spPr>
        <p:txBody>
          <a:bodyPr wrap="none" rtlCol="0">
            <a:spAutoFit/>
          </a:bodyPr>
          <a:lstStyle/>
          <a:p>
            <a:r>
              <a:rPr lang="fi-FI" dirty="0" err="1" smtClean="0"/>
              <a:t>The</a:t>
            </a:r>
            <a:r>
              <a:rPr lang="fi-FI" dirty="0" smtClean="0"/>
              <a:t> data for </a:t>
            </a:r>
            <a:r>
              <a:rPr lang="fi-FI" dirty="0" err="1" smtClean="0"/>
              <a:t>view</a:t>
            </a:r>
            <a:endParaRPr lang="en-US" dirty="0"/>
          </a:p>
        </p:txBody>
      </p:sp>
      <p:cxnSp>
        <p:nvCxnSpPr>
          <p:cNvPr id="21" name="Suora nuoliyhdysviiva 20"/>
          <p:cNvCxnSpPr/>
          <p:nvPr/>
        </p:nvCxnSpPr>
        <p:spPr>
          <a:xfrm flipH="1" flipV="1">
            <a:off x="4572001" y="4941170"/>
            <a:ext cx="321737" cy="425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kstiruutu 22"/>
          <p:cNvSpPr txBox="1"/>
          <p:nvPr/>
        </p:nvSpPr>
        <p:spPr>
          <a:xfrm>
            <a:off x="4184341" y="5301949"/>
            <a:ext cx="271901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view</a:t>
            </a:r>
            <a:r>
              <a:rPr lang="fi-FI" dirty="0" smtClean="0"/>
              <a:t> </a:t>
            </a:r>
            <a:r>
              <a:rPr lang="fi-FI" dirty="0" err="1" smtClean="0"/>
              <a:t>variable</a:t>
            </a:r>
            <a:endParaRPr lang="en-US" dirty="0"/>
          </a:p>
        </p:txBody>
      </p:sp>
      <p:cxnSp>
        <p:nvCxnSpPr>
          <p:cNvPr id="27" name="Suora nuoliyhdysviiva 26"/>
          <p:cNvCxnSpPr/>
          <p:nvPr/>
        </p:nvCxnSpPr>
        <p:spPr>
          <a:xfrm flipV="1">
            <a:off x="3275856" y="5154043"/>
            <a:ext cx="360040" cy="43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kstiruutu 27"/>
          <p:cNvSpPr txBox="1"/>
          <p:nvPr/>
        </p:nvSpPr>
        <p:spPr>
          <a:xfrm>
            <a:off x="773896" y="5612949"/>
            <a:ext cx="483337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file</a:t>
            </a:r>
            <a:r>
              <a:rPr lang="fi-FI" dirty="0" smtClean="0"/>
              <a:t> to </a:t>
            </a:r>
            <a:r>
              <a:rPr lang="fi-FI" dirty="0" err="1" smtClean="0"/>
              <a:t>be</a:t>
            </a:r>
            <a:r>
              <a:rPr lang="fi-FI" dirty="0" smtClean="0"/>
              <a:t> </a:t>
            </a:r>
            <a:r>
              <a:rPr lang="fi-FI" dirty="0" err="1" smtClean="0"/>
              <a:t>rendered</a:t>
            </a:r>
            <a:r>
              <a:rPr lang="fi-FI" dirty="0" smtClean="0"/>
              <a:t> as </a:t>
            </a:r>
            <a:r>
              <a:rPr lang="fi-FI" dirty="0" err="1" smtClean="0"/>
              <a:t>response</a:t>
            </a:r>
            <a:endParaRPr lang="en-US" dirty="0"/>
          </a:p>
        </p:txBody>
      </p:sp>
    </p:spTree>
    <p:extLst>
      <p:ext uri="{BB962C8B-B14F-4D97-AF65-F5344CB8AC3E}">
        <p14:creationId xmlns:p14="http://schemas.microsoft.com/office/powerpoint/2010/main" val="564928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Another</a:t>
            </a:r>
            <a:r>
              <a:rPr lang="fi-FI" dirty="0" smtClean="0"/>
              <a:t> </a:t>
            </a:r>
            <a:r>
              <a:rPr lang="fi-FI" dirty="0" err="1" smtClean="0"/>
              <a:t>way</a:t>
            </a:r>
            <a:r>
              <a:rPr lang="fi-FI" dirty="0" smtClean="0"/>
              <a:t> to </a:t>
            </a:r>
            <a:r>
              <a:rPr lang="fi-FI" dirty="0" err="1" smtClean="0"/>
              <a:t>do</a:t>
            </a:r>
            <a:r>
              <a:rPr lang="fi-FI" dirty="0" smtClean="0"/>
              <a:t> </a:t>
            </a:r>
            <a:r>
              <a:rPr lang="fi-FI" dirty="0" err="1" smtClean="0"/>
              <a:t>the</a:t>
            </a:r>
            <a:r>
              <a:rPr lang="fi-FI" dirty="0" smtClean="0"/>
              <a:t> </a:t>
            </a:r>
            <a:r>
              <a:rPr lang="fi-FI" dirty="0" err="1" smtClean="0"/>
              <a:t>same</a:t>
            </a:r>
            <a:r>
              <a:rPr lang="fi-FI" dirty="0" smtClean="0"/>
              <a:t> </a:t>
            </a:r>
            <a:r>
              <a:rPr lang="fi-FI" dirty="0" err="1" smtClean="0"/>
              <a:t>thing</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899592" y="3212976"/>
            <a:ext cx="6462227" cy="2233086"/>
          </a:xfrm>
          <a:prstGeom prst="rect">
            <a:avLst/>
          </a:prstGeom>
        </p:spPr>
      </p:pic>
    </p:spTree>
    <p:extLst>
      <p:ext uri="{BB962C8B-B14F-4D97-AF65-F5344CB8AC3E}">
        <p14:creationId xmlns:p14="http://schemas.microsoft.com/office/powerpoint/2010/main" val="215843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annotation </a:t>
            </a:r>
            <a:r>
              <a:rPr lang="en-US" dirty="0"/>
              <a:t>marks </a:t>
            </a:r>
            <a:r>
              <a:rPr lang="en-US" dirty="0" smtClean="0"/>
              <a:t>the </a:t>
            </a:r>
            <a:r>
              <a:rPr lang="en-US" dirty="0"/>
              <a:t>class as spring bean which may handle different HTTP requests based on mapping specified on class or individual controller </a:t>
            </a:r>
            <a:r>
              <a:rPr lang="en-US" dirty="0" smtClean="0"/>
              <a:t>methods with @</a:t>
            </a:r>
            <a:r>
              <a:rPr lang="en-US" dirty="0" err="1" smtClean="0"/>
              <a:t>RequestMapping</a:t>
            </a:r>
            <a:r>
              <a:rPr lang="en-US" dirty="0" smtClean="0"/>
              <a:t> annotation as shown in previous examples.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Controller</a:t>
            </a:r>
            <a:endParaRPr lang="en-US" dirty="0"/>
          </a:p>
        </p:txBody>
      </p:sp>
    </p:spTree>
    <p:extLst>
      <p:ext uri="{BB962C8B-B14F-4D97-AF65-F5344CB8AC3E}">
        <p14:creationId xmlns:p14="http://schemas.microsoft.com/office/powerpoint/2010/main" val="18897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fi-FI" dirty="0" err="1" smtClean="0"/>
              <a:t>We</a:t>
            </a:r>
            <a:r>
              <a:rPr lang="fi-FI" dirty="0" smtClean="0"/>
              <a:t> </a:t>
            </a:r>
            <a:r>
              <a:rPr lang="fi-FI" dirty="0" err="1" smtClean="0"/>
              <a:t>are</a:t>
            </a:r>
            <a:r>
              <a:rPr lang="fi-FI" dirty="0" smtClean="0"/>
              <a:t> </a:t>
            </a:r>
            <a:r>
              <a:rPr lang="fi-FI" dirty="0" err="1" smtClean="0"/>
              <a:t>using</a:t>
            </a:r>
            <a:r>
              <a:rPr lang="fi-FI" dirty="0" smtClean="0"/>
              <a:t> JSP </a:t>
            </a:r>
            <a:r>
              <a:rPr lang="fi-FI" dirty="0" err="1" smtClean="0"/>
              <a:t>templating</a:t>
            </a:r>
            <a:r>
              <a:rPr lang="fi-FI" dirty="0" smtClean="0"/>
              <a:t> in </a:t>
            </a:r>
            <a:r>
              <a:rPr lang="fi-FI" dirty="0" err="1" smtClean="0"/>
              <a:t>our</a:t>
            </a:r>
            <a:r>
              <a:rPr lang="fi-FI" dirty="0" smtClean="0"/>
              <a:t> </a:t>
            </a:r>
            <a:r>
              <a:rPr lang="fi-FI" dirty="0" err="1" smtClean="0"/>
              <a:t>examples</a:t>
            </a:r>
            <a:r>
              <a:rPr lang="fi-FI" dirty="0" smtClean="0"/>
              <a:t>. JSP </a:t>
            </a:r>
            <a:r>
              <a:rPr lang="fi-FI" dirty="0" err="1" smtClean="0"/>
              <a:t>stands</a:t>
            </a:r>
            <a:r>
              <a:rPr lang="fi-FI" dirty="0" smtClean="0"/>
              <a:t> for Java Server </a:t>
            </a:r>
            <a:r>
              <a:rPr lang="fi-FI" dirty="0" err="1" smtClean="0"/>
              <a:t>Pages</a:t>
            </a:r>
            <a:r>
              <a:rPr lang="fi-FI" dirty="0" smtClean="0"/>
              <a:t>.</a:t>
            </a:r>
          </a:p>
          <a:p>
            <a:r>
              <a:rPr lang="en-US" dirty="0" err="1"/>
              <a:t>JavaServer</a:t>
            </a:r>
            <a:r>
              <a:rPr lang="en-US" dirty="0"/>
              <a:t> Pages (JSP) is a server-side programming technology that enables the creation of dynamic, platform-independent method for building Web-based applications. JSP have access to the entire family of Java APIs, including the JDBC API to access enterprise databases</a:t>
            </a:r>
            <a:r>
              <a:rPr lang="en-US" dirty="0" smtClean="0"/>
              <a:t>.</a:t>
            </a:r>
          </a:p>
          <a:p>
            <a:r>
              <a:rPr lang="en-US" dirty="0" err="1"/>
              <a:t>JavaServer</a:t>
            </a:r>
            <a:r>
              <a:rPr lang="en-US" dirty="0"/>
              <a:t> Pages (JSP) is a technology for developing web pages that support dynamic content which helps developers insert java code in HTML pages by making use of special JSP tags, most of which start with </a:t>
            </a:r>
            <a:r>
              <a:rPr lang="en-US" i="1" dirty="0"/>
              <a:t>&lt;% and end with %&gt;.</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Defining</a:t>
            </a:r>
            <a:r>
              <a:rPr lang="fi-FI" dirty="0" smtClean="0"/>
              <a:t> a </a:t>
            </a:r>
            <a:r>
              <a:rPr lang="fi-FI" dirty="0" err="1"/>
              <a:t>V</a:t>
            </a:r>
            <a:r>
              <a:rPr lang="fi-FI" dirty="0" err="1" smtClean="0"/>
              <a:t>iew</a:t>
            </a:r>
            <a:endParaRPr lang="en-US" dirty="0"/>
          </a:p>
        </p:txBody>
      </p:sp>
    </p:spTree>
    <p:extLst>
      <p:ext uri="{BB962C8B-B14F-4D97-AF65-F5344CB8AC3E}">
        <p14:creationId xmlns:p14="http://schemas.microsoft.com/office/powerpoint/2010/main" val="317684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Example</a:t>
            </a:r>
            <a:endParaRPr lang="en-US" dirty="0"/>
          </a:p>
        </p:txBody>
      </p:sp>
      <p:pic>
        <p:nvPicPr>
          <p:cNvPr id="6" name="Kuva 5"/>
          <p:cNvPicPr>
            <a:picLocks noChangeAspect="1"/>
          </p:cNvPicPr>
          <p:nvPr/>
        </p:nvPicPr>
        <p:blipFill>
          <a:blip r:embed="rId2"/>
          <a:stretch>
            <a:fillRect/>
          </a:stretch>
        </p:blipFill>
        <p:spPr>
          <a:xfrm>
            <a:off x="827584" y="2924944"/>
            <a:ext cx="7167087" cy="2827908"/>
          </a:xfrm>
          <a:prstGeom prst="rect">
            <a:avLst/>
          </a:prstGeom>
        </p:spPr>
      </p:pic>
    </p:spTree>
    <p:extLst>
      <p:ext uri="{BB962C8B-B14F-4D97-AF65-F5344CB8AC3E}">
        <p14:creationId xmlns:p14="http://schemas.microsoft.com/office/powerpoint/2010/main" val="352204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fi-FI" dirty="0" err="1" smtClean="0"/>
              <a:t>You</a:t>
            </a:r>
            <a:r>
              <a:rPr lang="fi-FI" dirty="0" smtClean="0"/>
              <a:t> </a:t>
            </a:r>
            <a:r>
              <a:rPr lang="fi-FI" dirty="0" err="1" smtClean="0"/>
              <a:t>might</a:t>
            </a:r>
            <a:r>
              <a:rPr lang="fi-FI" dirty="0" smtClean="0"/>
              <a:t> </a:t>
            </a:r>
            <a:r>
              <a:rPr lang="fi-FI" dirty="0" err="1" smtClean="0"/>
              <a:t>remeber</a:t>
            </a:r>
            <a:r>
              <a:rPr lang="fi-FI" dirty="0" smtClean="0"/>
              <a:t> </a:t>
            </a:r>
            <a:r>
              <a:rPr lang="fi-FI" dirty="0" err="1" smtClean="0"/>
              <a:t>from</a:t>
            </a:r>
            <a:r>
              <a:rPr lang="fi-FI" dirty="0" smtClean="0"/>
              <a:t> </a:t>
            </a:r>
            <a:r>
              <a:rPr lang="fi-FI" dirty="0" err="1" smtClean="0"/>
              <a:t>our</a:t>
            </a:r>
            <a:r>
              <a:rPr lang="fi-FI" dirty="0" smtClean="0"/>
              <a:t> </a:t>
            </a:r>
            <a:r>
              <a:rPr lang="fi-FI" dirty="0" err="1" smtClean="0"/>
              <a:t>controller</a:t>
            </a:r>
            <a:r>
              <a:rPr lang="fi-FI" dirty="0" smtClean="0"/>
              <a:t> </a:t>
            </a:r>
            <a:r>
              <a:rPr lang="fi-FI" dirty="0" err="1" smtClean="0"/>
              <a:t>these</a:t>
            </a:r>
            <a:r>
              <a:rPr lang="fi-FI" dirty="0" smtClean="0"/>
              <a:t> </a:t>
            </a:r>
            <a:r>
              <a:rPr lang="fi-FI" dirty="0" err="1" smtClean="0"/>
              <a:t>code</a:t>
            </a:r>
            <a:r>
              <a:rPr lang="fi-FI" dirty="0" smtClean="0"/>
              <a:t> </a:t>
            </a:r>
            <a:r>
              <a:rPr lang="fi-FI" dirty="0" err="1" smtClean="0"/>
              <a:t>lines</a:t>
            </a:r>
            <a:r>
              <a:rPr lang="fi-FI" dirty="0" smtClean="0"/>
              <a:t>:</a:t>
            </a:r>
          </a:p>
          <a:p>
            <a:pPr marL="301943" lvl="1" indent="0">
              <a:buNone/>
            </a:pPr>
            <a:r>
              <a:rPr lang="en-US" b="1" i="1" dirty="0" err="1"/>
              <a:t>map.put</a:t>
            </a:r>
            <a:r>
              <a:rPr lang="en-US" b="1" i="1" dirty="0"/>
              <a:t>("</a:t>
            </a:r>
            <a:r>
              <a:rPr lang="en-US" b="1" i="1" dirty="0" err="1"/>
              <a:t>printme</a:t>
            </a:r>
            <a:r>
              <a:rPr lang="en-US" b="1" i="1" dirty="0"/>
              <a:t>", "Hello Spring !!!");</a:t>
            </a:r>
          </a:p>
          <a:p>
            <a:pPr marL="301943" lvl="1" indent="0">
              <a:buNone/>
            </a:pPr>
            <a:r>
              <a:rPr lang="en-US" b="1" i="1" dirty="0" smtClean="0"/>
              <a:t>return </a:t>
            </a:r>
            <a:r>
              <a:rPr lang="en-US" b="1" i="1" dirty="0"/>
              <a:t>"index</a:t>
            </a:r>
            <a:r>
              <a:rPr lang="en-US" b="1" i="1" dirty="0" smtClean="0"/>
              <a:t>";</a:t>
            </a:r>
          </a:p>
          <a:p>
            <a:r>
              <a:rPr lang="fi-FI" dirty="0" err="1" smtClean="0"/>
              <a:t>The</a:t>
            </a:r>
            <a:r>
              <a:rPr lang="fi-FI" dirty="0" smtClean="0"/>
              <a:t> </a:t>
            </a:r>
            <a:r>
              <a:rPr lang="fi-FI" dirty="0" err="1" smtClean="0"/>
              <a:t>first</a:t>
            </a:r>
            <a:r>
              <a:rPr lang="fi-FI" dirty="0" smtClean="0"/>
              <a:t> line </a:t>
            </a:r>
            <a:r>
              <a:rPr lang="fi-FI" dirty="0" err="1" smtClean="0"/>
              <a:t>defines</a:t>
            </a:r>
            <a:r>
              <a:rPr lang="fi-FI" dirty="0" smtClean="0"/>
              <a:t> an </a:t>
            </a:r>
            <a:r>
              <a:rPr lang="fi-FI" dirty="0" err="1" smtClean="0"/>
              <a:t>attribute</a:t>
            </a:r>
            <a:r>
              <a:rPr lang="fi-FI" dirty="0" smtClean="0"/>
              <a:t> </a:t>
            </a:r>
            <a:r>
              <a:rPr lang="fi-FI" dirty="0" err="1" smtClean="0"/>
              <a:t>with</a:t>
            </a:r>
            <a:r>
              <a:rPr lang="fi-FI" dirty="0" smtClean="0"/>
              <a:t> </a:t>
            </a:r>
            <a:r>
              <a:rPr lang="fi-FI" dirty="0" err="1" smtClean="0"/>
              <a:t>name</a:t>
            </a:r>
            <a:r>
              <a:rPr lang="fi-FI" dirty="0" smtClean="0"/>
              <a:t> </a:t>
            </a:r>
            <a:r>
              <a:rPr lang="fi-FI" i="1" dirty="0" err="1" smtClean="0"/>
              <a:t>printme</a:t>
            </a:r>
            <a:r>
              <a:rPr lang="fi-FI" i="1" dirty="0" smtClean="0"/>
              <a:t> </a:t>
            </a:r>
            <a:r>
              <a:rPr lang="fi-FI" dirty="0" err="1" smtClean="0"/>
              <a:t>the</a:t>
            </a:r>
            <a:r>
              <a:rPr lang="fi-FI" dirty="0" smtClean="0"/>
              <a:t> </a:t>
            </a:r>
            <a:r>
              <a:rPr lang="fi-FI" dirty="0" err="1" smtClean="0"/>
              <a:t>second</a:t>
            </a:r>
            <a:r>
              <a:rPr lang="fi-FI" dirty="0" smtClean="0"/>
              <a:t> </a:t>
            </a:r>
            <a:r>
              <a:rPr lang="fi-FI" dirty="0" err="1" smtClean="0"/>
              <a:t>argument</a:t>
            </a:r>
            <a:r>
              <a:rPr lang="fi-FI" dirty="0" smtClean="0"/>
              <a:t> </a:t>
            </a:r>
            <a:r>
              <a:rPr lang="fi-FI" dirty="0" err="1" smtClean="0"/>
              <a:t>string</a:t>
            </a:r>
            <a:r>
              <a:rPr lang="fi-FI" dirty="0" smtClean="0"/>
              <a:t> </a:t>
            </a:r>
            <a:r>
              <a:rPr lang="fi-FI" i="1" dirty="0" smtClean="0"/>
              <a:t>”</a:t>
            </a:r>
            <a:r>
              <a:rPr lang="fi-FI" i="1" dirty="0" err="1" smtClean="0"/>
              <a:t>Hello</a:t>
            </a:r>
            <a:r>
              <a:rPr lang="fi-FI" i="1" dirty="0" smtClean="0"/>
              <a:t> </a:t>
            </a:r>
            <a:r>
              <a:rPr lang="fi-FI" i="1" dirty="0" err="1" smtClean="0"/>
              <a:t>Spring</a:t>
            </a:r>
            <a:r>
              <a:rPr lang="fi-FI" i="1" dirty="0" smtClean="0"/>
              <a:t>!!!” </a:t>
            </a:r>
            <a:r>
              <a:rPr lang="fi-FI" dirty="0" smtClean="0"/>
              <a:t>is </a:t>
            </a:r>
            <a:r>
              <a:rPr lang="fi-FI" dirty="0" err="1" smtClean="0"/>
              <a:t>the</a:t>
            </a:r>
            <a:r>
              <a:rPr lang="fi-FI" dirty="0" smtClean="0"/>
              <a:t> </a:t>
            </a:r>
            <a:r>
              <a:rPr lang="fi-FI" dirty="0" err="1" smtClean="0"/>
              <a:t>value</a:t>
            </a:r>
            <a:r>
              <a:rPr lang="fi-FI" dirty="0" smtClean="0"/>
              <a:t> </a:t>
            </a:r>
            <a:r>
              <a:rPr lang="fi-FI" dirty="0" err="1" smtClean="0"/>
              <a:t>where</a:t>
            </a:r>
            <a:r>
              <a:rPr lang="fi-FI" dirty="0" smtClean="0"/>
              <a:t> </a:t>
            </a:r>
            <a:r>
              <a:rPr lang="fi-FI" dirty="0" err="1" smtClean="0"/>
              <a:t>our</a:t>
            </a:r>
            <a:r>
              <a:rPr lang="fi-FI" dirty="0" smtClean="0"/>
              <a:t> </a:t>
            </a:r>
            <a:r>
              <a:rPr lang="fi-FI" dirty="0" err="1" smtClean="0"/>
              <a:t>attribute</a:t>
            </a:r>
            <a:r>
              <a:rPr lang="fi-FI" dirty="0" smtClean="0"/>
              <a:t> </a:t>
            </a:r>
            <a:r>
              <a:rPr lang="fi-FI" dirty="0" err="1" smtClean="0"/>
              <a:t>points</a:t>
            </a:r>
            <a:r>
              <a:rPr lang="fi-FI" dirty="0" smtClean="0"/>
              <a:t>. </a:t>
            </a:r>
          </a:p>
          <a:p>
            <a:r>
              <a:rPr lang="fi-FI" dirty="0" smtClean="0"/>
              <a:t>Return </a:t>
            </a:r>
            <a:r>
              <a:rPr lang="fi-FI" dirty="0" err="1" smtClean="0"/>
              <a:t>statement</a:t>
            </a:r>
            <a:r>
              <a:rPr lang="fi-FI" dirty="0" smtClean="0"/>
              <a:t> </a:t>
            </a:r>
            <a:r>
              <a:rPr lang="fi-FI" dirty="0" err="1" smtClean="0"/>
              <a:t>return</a:t>
            </a:r>
            <a:r>
              <a:rPr lang="fi-FI" dirty="0" smtClean="0"/>
              <a:t> </a:t>
            </a:r>
            <a:r>
              <a:rPr lang="fi-FI" dirty="0" err="1" smtClean="0"/>
              <a:t>the</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page</a:t>
            </a:r>
            <a:r>
              <a:rPr lang="fi-FI" dirty="0" smtClean="0"/>
              <a:t> to </a:t>
            </a:r>
            <a:r>
              <a:rPr lang="fi-FI" dirty="0" err="1" smtClean="0"/>
              <a:t>be</a:t>
            </a:r>
            <a:r>
              <a:rPr lang="fi-FI" dirty="0"/>
              <a:t> </a:t>
            </a:r>
            <a:r>
              <a:rPr lang="fi-FI" dirty="0" err="1" smtClean="0"/>
              <a:t>generated</a:t>
            </a:r>
            <a:r>
              <a:rPr lang="fi-FI" dirty="0" smtClean="0"/>
              <a:t> to .</a:t>
            </a:r>
            <a:r>
              <a:rPr lang="fi-FI" dirty="0" err="1" smtClean="0"/>
              <a:t>hml</a:t>
            </a:r>
            <a:r>
              <a:rPr lang="fi-FI" dirty="0" smtClean="0"/>
              <a:t> </a:t>
            </a:r>
            <a:r>
              <a:rPr lang="fi-FI" dirty="0" err="1" smtClean="0"/>
              <a:t>file</a:t>
            </a:r>
            <a:r>
              <a:rPr lang="fi-FI" dirty="0" smtClean="0"/>
              <a:t> as </a:t>
            </a:r>
            <a:r>
              <a:rPr lang="fi-FI" dirty="0" err="1" smtClean="0"/>
              <a:t>response</a:t>
            </a:r>
            <a:r>
              <a:rPr lang="fi-FI" dirty="0" smtClean="0"/>
              <a:t>. As </a:t>
            </a:r>
            <a:r>
              <a:rPr lang="fi-FI" dirty="0" err="1" smtClean="0"/>
              <a:t>you</a:t>
            </a:r>
            <a:r>
              <a:rPr lang="fi-FI" dirty="0" smtClean="0"/>
              <a:t> </a:t>
            </a:r>
            <a:r>
              <a:rPr lang="fi-FI" dirty="0" err="1" smtClean="0"/>
              <a:t>remeber</a:t>
            </a:r>
            <a:r>
              <a:rPr lang="fi-FI" dirty="0" smtClean="0"/>
              <a:t> </a:t>
            </a:r>
            <a:r>
              <a:rPr lang="fi-FI" dirty="0" err="1" smtClean="0"/>
              <a:t>our</a:t>
            </a:r>
            <a:r>
              <a:rPr lang="fi-FI" dirty="0" smtClean="0"/>
              <a:t> /WEB_INF/</a:t>
            </a:r>
            <a:r>
              <a:rPr lang="fi-FI" dirty="0" err="1" smtClean="0"/>
              <a:t>jsp</a:t>
            </a:r>
            <a:r>
              <a:rPr lang="fi-FI" dirty="0" smtClean="0"/>
              <a:t> </a:t>
            </a:r>
            <a:r>
              <a:rPr lang="fi-FI" dirty="0" err="1" smtClean="0"/>
              <a:t>folder</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index.jsp</a:t>
            </a:r>
            <a:r>
              <a:rPr lang="fi-FI" dirty="0" smtClean="0"/>
              <a:t> </a:t>
            </a:r>
            <a:r>
              <a:rPr lang="fi-FI" dirty="0" err="1" smtClean="0"/>
              <a:t>file</a:t>
            </a:r>
            <a:r>
              <a:rPr lang="fi-FI" dirty="0" smtClean="0"/>
              <a:t>.</a:t>
            </a:r>
          </a:p>
          <a:p>
            <a:r>
              <a:rPr lang="fi-FI" dirty="0" err="1" smtClean="0"/>
              <a:t>The</a:t>
            </a:r>
            <a:r>
              <a:rPr lang="fi-FI" dirty="0" smtClean="0"/>
              <a:t> </a:t>
            </a:r>
            <a:r>
              <a:rPr lang="fi-FI" dirty="0" err="1" smtClean="0"/>
              <a:t>question</a:t>
            </a:r>
            <a:r>
              <a:rPr lang="fi-FI" dirty="0" smtClean="0"/>
              <a:t> is </a:t>
            </a:r>
            <a:r>
              <a:rPr lang="fi-FI" dirty="0" err="1" smtClean="0"/>
              <a:t>how</a:t>
            </a:r>
            <a:r>
              <a:rPr lang="fi-FI" dirty="0" smtClean="0"/>
              <a:t> </a:t>
            </a:r>
            <a:r>
              <a:rPr lang="fi-FI" dirty="0" err="1" smtClean="0"/>
              <a:t>we</a:t>
            </a:r>
            <a:r>
              <a:rPr lang="fi-FI" dirty="0" smtClean="0"/>
              <a:t> </a:t>
            </a:r>
            <a:r>
              <a:rPr lang="fi-FI" dirty="0" err="1" smtClean="0"/>
              <a:t>bind</a:t>
            </a:r>
            <a:r>
              <a:rPr lang="fi-FI" dirty="0" smtClean="0"/>
              <a:t> </a:t>
            </a:r>
            <a:r>
              <a:rPr lang="fi-FI" dirty="0" err="1" smtClean="0"/>
              <a:t>the</a:t>
            </a:r>
            <a:r>
              <a:rPr lang="fi-FI" dirty="0" smtClean="0"/>
              <a:t> </a:t>
            </a:r>
            <a:r>
              <a:rPr lang="fi-FI" dirty="0" err="1" smtClean="0"/>
              <a:t>attribute</a:t>
            </a:r>
            <a:r>
              <a:rPr lang="fi-FI" dirty="0" smtClean="0"/>
              <a:t> </a:t>
            </a:r>
            <a:r>
              <a:rPr lang="fi-FI" i="1" dirty="0" err="1" smtClean="0"/>
              <a:t>printme</a:t>
            </a:r>
            <a:r>
              <a:rPr lang="fi-FI" i="1" dirty="0" smtClean="0"/>
              <a:t> </a:t>
            </a:r>
            <a:r>
              <a:rPr lang="fi-FI" dirty="0" err="1" smtClean="0"/>
              <a:t>value</a:t>
            </a:r>
            <a:r>
              <a:rPr lang="fi-FI" dirty="0" smtClean="0"/>
              <a:t> to </a:t>
            </a:r>
            <a:r>
              <a:rPr lang="fi-FI" dirty="0" err="1" smtClean="0"/>
              <a:t>our</a:t>
            </a:r>
            <a:r>
              <a:rPr lang="fi-FI" dirty="0" smtClean="0"/>
              <a:t> </a:t>
            </a:r>
            <a:r>
              <a:rPr lang="fi-FI" dirty="0" err="1" smtClean="0"/>
              <a:t>view</a:t>
            </a:r>
            <a:r>
              <a:rPr lang="fi-FI" dirty="0" smtClean="0"/>
              <a:t>. </a:t>
            </a:r>
            <a:r>
              <a:rPr lang="fi-FI" dirty="0" err="1" smtClean="0"/>
              <a:t>The</a:t>
            </a:r>
            <a:r>
              <a:rPr lang="fi-FI" dirty="0" smtClean="0"/>
              <a:t> </a:t>
            </a:r>
            <a:r>
              <a:rPr lang="fi-FI" dirty="0" err="1" smtClean="0"/>
              <a:t>next</a:t>
            </a:r>
            <a:r>
              <a:rPr lang="fi-FI" dirty="0" smtClean="0"/>
              <a:t> </a:t>
            </a:r>
            <a:r>
              <a:rPr lang="fi-FI" dirty="0" err="1" smtClean="0"/>
              <a:t>example</a:t>
            </a:r>
            <a:r>
              <a:rPr lang="fi-FI" dirty="0" smtClean="0"/>
              <a:t> </a:t>
            </a:r>
            <a:r>
              <a:rPr lang="fi-FI" dirty="0" err="1" smtClean="0"/>
              <a:t>should</a:t>
            </a:r>
            <a:r>
              <a:rPr lang="fi-FI" dirty="0" smtClean="0"/>
              <a:t> </a:t>
            </a:r>
            <a:r>
              <a:rPr lang="fi-FI" dirty="0" err="1" smtClean="0"/>
              <a:t>illustrate</a:t>
            </a:r>
            <a:r>
              <a:rPr lang="fi-FI" dirty="0" smtClean="0"/>
              <a:t> </a:t>
            </a:r>
            <a:r>
              <a:rPr lang="fi-FI" dirty="0" err="1" smtClean="0"/>
              <a:t>this</a:t>
            </a:r>
            <a:r>
              <a:rPr lang="fi-FI" dirty="0" smtClean="0"/>
              <a:t>…</a:t>
            </a:r>
            <a:endParaRPr lang="en-US" i="1"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351521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material</a:t>
            </a:r>
            <a:r>
              <a:rPr lang="fi-FI" dirty="0" smtClean="0"/>
              <a:t> </a:t>
            </a:r>
            <a:r>
              <a:rPr lang="fi-FI" dirty="0" err="1" smtClean="0"/>
              <a:t>assumes</a:t>
            </a:r>
            <a:r>
              <a:rPr lang="fi-FI" dirty="0" smtClean="0"/>
              <a:t> </a:t>
            </a:r>
            <a:r>
              <a:rPr lang="fi-FI" dirty="0" err="1" smtClean="0"/>
              <a:t>that</a:t>
            </a:r>
            <a:r>
              <a:rPr lang="fi-FI" dirty="0" smtClean="0"/>
              <a:t> </a:t>
            </a:r>
            <a:r>
              <a:rPr lang="fi-FI" dirty="0" err="1" smtClean="0"/>
              <a:t>you</a:t>
            </a:r>
            <a:r>
              <a:rPr lang="fi-FI" dirty="0" smtClean="0"/>
              <a:t> </a:t>
            </a:r>
            <a:r>
              <a:rPr lang="fi-FI" dirty="0" err="1" smtClean="0"/>
              <a:t>have</a:t>
            </a:r>
            <a:r>
              <a:rPr lang="fi-FI" dirty="0" smtClean="0"/>
              <a:t> </a:t>
            </a:r>
            <a:r>
              <a:rPr lang="fi-FI" dirty="0" err="1" smtClean="0"/>
              <a:t>installed</a:t>
            </a:r>
            <a:r>
              <a:rPr lang="fi-FI" dirty="0" smtClean="0"/>
              <a:t> </a:t>
            </a:r>
            <a:r>
              <a:rPr lang="fi-FI" dirty="0" err="1" smtClean="0"/>
              <a:t>next</a:t>
            </a:r>
            <a:r>
              <a:rPr lang="fi-FI" dirty="0" smtClean="0"/>
              <a:t> </a:t>
            </a:r>
            <a:r>
              <a:rPr lang="fi-FI" dirty="0" err="1" smtClean="0"/>
              <a:t>components</a:t>
            </a:r>
            <a:r>
              <a:rPr lang="fi-FI" dirty="0" smtClean="0"/>
              <a:t> in </a:t>
            </a:r>
            <a:r>
              <a:rPr lang="fi-FI" dirty="0" err="1" smtClean="0"/>
              <a:t>your</a:t>
            </a:r>
            <a:r>
              <a:rPr lang="fi-FI" dirty="0" smtClean="0"/>
              <a:t> </a:t>
            </a:r>
            <a:r>
              <a:rPr lang="fi-FI" dirty="0" err="1" smtClean="0"/>
              <a:t>computer</a:t>
            </a:r>
            <a:r>
              <a:rPr lang="fi-FI" dirty="0" smtClean="0"/>
              <a:t> to </a:t>
            </a:r>
            <a:r>
              <a:rPr lang="fi-FI" dirty="0" err="1" smtClean="0"/>
              <a:t>make</a:t>
            </a:r>
            <a:r>
              <a:rPr lang="fi-FI" dirty="0" smtClean="0"/>
              <a:t> </a:t>
            </a:r>
            <a:r>
              <a:rPr lang="fi-FI" dirty="0" err="1" smtClean="0"/>
              <a:t>the</a:t>
            </a:r>
            <a:r>
              <a:rPr lang="fi-FI" dirty="0" smtClean="0"/>
              <a:t> </a:t>
            </a:r>
            <a:r>
              <a:rPr lang="fi-FI" dirty="0" err="1" smtClean="0"/>
              <a:t>examples</a:t>
            </a:r>
            <a:r>
              <a:rPr lang="fi-FI" dirty="0" smtClean="0"/>
              <a:t>:</a:t>
            </a:r>
          </a:p>
          <a:p>
            <a:pPr lvl="1"/>
            <a:r>
              <a:rPr lang="fi-FI" dirty="0" smtClean="0"/>
              <a:t>Java SDK 8.0 </a:t>
            </a:r>
            <a:r>
              <a:rPr lang="fi-FI" dirty="0" err="1" smtClean="0"/>
              <a:t>latest</a:t>
            </a:r>
            <a:r>
              <a:rPr lang="fi-FI" dirty="0" smtClean="0"/>
              <a:t> release.</a:t>
            </a:r>
          </a:p>
          <a:p>
            <a:pPr lvl="1"/>
            <a:r>
              <a:rPr lang="fi-FI" dirty="0" err="1" smtClean="0"/>
              <a:t>Netbeans</a:t>
            </a:r>
            <a:r>
              <a:rPr lang="fi-FI" dirty="0" smtClean="0"/>
              <a:t> IDE 8.x.x version </a:t>
            </a:r>
            <a:r>
              <a:rPr lang="fi-FI" dirty="0" err="1" smtClean="0"/>
              <a:t>wiht</a:t>
            </a:r>
            <a:r>
              <a:rPr lang="fi-FI" dirty="0" smtClean="0"/>
              <a:t> </a:t>
            </a:r>
            <a:r>
              <a:rPr lang="fi-FI" dirty="0" err="1" smtClean="0"/>
              <a:t>Glassfish</a:t>
            </a:r>
            <a:r>
              <a:rPr lang="fi-FI" dirty="0" smtClean="0"/>
              <a:t> </a:t>
            </a:r>
            <a:r>
              <a:rPr lang="fi-FI" dirty="0" err="1" smtClean="0"/>
              <a:t>server</a:t>
            </a:r>
            <a:r>
              <a:rPr lang="fi-FI" dirty="0" smtClean="0"/>
              <a:t>.</a:t>
            </a:r>
          </a:p>
          <a:p>
            <a:pPr lvl="1"/>
            <a:r>
              <a:rPr lang="fi-FI" dirty="0" err="1" smtClean="0"/>
              <a:t>MySQL</a:t>
            </a:r>
            <a:r>
              <a:rPr lang="fi-FI" dirty="0" smtClean="0"/>
              <a:t> </a:t>
            </a:r>
            <a:r>
              <a:rPr lang="fi-FI" dirty="0" err="1" smtClean="0"/>
              <a:t>server</a:t>
            </a:r>
            <a:r>
              <a:rPr lang="fi-FI"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Introduction</a:t>
            </a:r>
            <a:endParaRPr lang="en-US" dirty="0"/>
          </a:p>
        </p:txBody>
      </p:sp>
    </p:spTree>
    <p:extLst>
      <p:ext uri="{BB962C8B-B14F-4D97-AF65-F5344CB8AC3E}">
        <p14:creationId xmlns:p14="http://schemas.microsoft.com/office/powerpoint/2010/main" val="268511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Data </a:t>
            </a:r>
            <a:r>
              <a:rPr lang="fi-FI" dirty="0" err="1" smtClean="0"/>
              <a:t>Binding</a:t>
            </a:r>
            <a:endParaRPr lang="en-US" dirty="0"/>
          </a:p>
        </p:txBody>
      </p:sp>
      <p:sp>
        <p:nvSpPr>
          <p:cNvPr id="3" name="Tekstin paikkamerkki 2"/>
          <p:cNvSpPr>
            <a:spLocks noGrp="1"/>
          </p:cNvSpPr>
          <p:nvPr>
            <p:ph type="body" idx="1"/>
          </p:nvPr>
        </p:nvSpPr>
        <p:spPr/>
        <p:txBody>
          <a:bodyPr/>
          <a:lstStyle/>
          <a:p>
            <a:r>
              <a:rPr lang="fi-FI" dirty="0" err="1" smtClean="0"/>
              <a:t>Index.jsp</a:t>
            </a:r>
            <a:endParaRPr lang="en-US" dirty="0"/>
          </a:p>
        </p:txBody>
      </p:sp>
      <p:pic>
        <p:nvPicPr>
          <p:cNvPr id="9" name="Sisällön paikkamerkki 8"/>
          <p:cNvPicPr>
            <a:picLocks noGrp="1" noChangeAspect="1"/>
          </p:cNvPicPr>
          <p:nvPr>
            <p:ph sz="half" idx="2"/>
          </p:nvPr>
        </p:nvPicPr>
        <p:blipFill>
          <a:blip r:embed="rId2"/>
          <a:stretch>
            <a:fillRect/>
          </a:stretch>
        </p:blipFill>
        <p:spPr>
          <a:xfrm>
            <a:off x="48454" y="3709696"/>
            <a:ext cx="4596571" cy="649604"/>
          </a:xfrm>
          <a:prstGeom prst="rect">
            <a:avLst/>
          </a:prstGeom>
        </p:spPr>
      </p:pic>
      <p:sp>
        <p:nvSpPr>
          <p:cNvPr id="5" name="Tekstin paikkamerkki 4"/>
          <p:cNvSpPr>
            <a:spLocks noGrp="1"/>
          </p:cNvSpPr>
          <p:nvPr>
            <p:ph type="body" sz="quarter" idx="3"/>
          </p:nvPr>
        </p:nvSpPr>
        <p:spPr/>
        <p:txBody>
          <a:bodyPr/>
          <a:lstStyle/>
          <a:p>
            <a:r>
              <a:rPr lang="fi-FI" dirty="0" smtClean="0"/>
              <a:t>HelloController.java</a:t>
            </a:r>
            <a:endParaRPr lang="en-US" dirty="0"/>
          </a:p>
        </p:txBody>
      </p:sp>
      <p:sp>
        <p:nvSpPr>
          <p:cNvPr id="7" name="Päivämäärän paikkamerkki 6"/>
          <p:cNvSpPr>
            <a:spLocks noGrp="1"/>
          </p:cNvSpPr>
          <p:nvPr>
            <p:ph type="dt" sz="half" idx="10"/>
          </p:nvPr>
        </p:nvSpPr>
        <p:spPr/>
        <p:txBody>
          <a:bodyPr/>
          <a:lstStyle/>
          <a:p>
            <a:fld id="{E2F92E3A-C1B1-4FA0-AB14-E082E2685DC2}" type="datetime1">
              <a:rPr lang="fi-FI" smtClean="0"/>
              <a:t>14.10.2015</a:t>
            </a:fld>
            <a:endParaRPr lang="fi-FI"/>
          </a:p>
        </p:txBody>
      </p:sp>
      <p:sp>
        <p:nvSpPr>
          <p:cNvPr id="8" name="Alatunnisteen paikkamerkki 7"/>
          <p:cNvSpPr>
            <a:spLocks noGrp="1"/>
          </p:cNvSpPr>
          <p:nvPr>
            <p:ph type="ftr" sz="quarter" idx="11"/>
          </p:nvPr>
        </p:nvSpPr>
        <p:spPr/>
        <p:txBody>
          <a:bodyPr/>
          <a:lstStyle/>
          <a:p>
            <a:endParaRPr lang="fi-FI"/>
          </a:p>
        </p:txBody>
      </p:sp>
      <p:pic>
        <p:nvPicPr>
          <p:cNvPr id="10" name="Kuva 9"/>
          <p:cNvPicPr>
            <a:picLocks noChangeAspect="1"/>
          </p:cNvPicPr>
          <p:nvPr/>
        </p:nvPicPr>
        <p:blipFill>
          <a:blip r:embed="rId3"/>
          <a:stretch>
            <a:fillRect/>
          </a:stretch>
        </p:blipFill>
        <p:spPr>
          <a:xfrm>
            <a:off x="5002350" y="3314418"/>
            <a:ext cx="3946314" cy="1383089"/>
          </a:xfrm>
          <a:prstGeom prst="rect">
            <a:avLst/>
          </a:prstGeom>
        </p:spPr>
      </p:pic>
      <p:cxnSp>
        <p:nvCxnSpPr>
          <p:cNvPr id="14" name="Suora nuoliyhdysviiva 13"/>
          <p:cNvCxnSpPr/>
          <p:nvPr/>
        </p:nvCxnSpPr>
        <p:spPr>
          <a:xfrm flipH="1">
            <a:off x="1403648" y="3314418"/>
            <a:ext cx="2160240" cy="47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uora nuoliyhdysviiva 15"/>
          <p:cNvCxnSpPr/>
          <p:nvPr/>
        </p:nvCxnSpPr>
        <p:spPr>
          <a:xfrm>
            <a:off x="3563888" y="3314418"/>
            <a:ext cx="2592288" cy="69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Kuva 16"/>
          <p:cNvPicPr>
            <a:picLocks noChangeAspect="1"/>
          </p:cNvPicPr>
          <p:nvPr/>
        </p:nvPicPr>
        <p:blipFill>
          <a:blip r:embed="rId4"/>
          <a:stretch>
            <a:fillRect/>
          </a:stretch>
        </p:blipFill>
        <p:spPr>
          <a:xfrm>
            <a:off x="2787918" y="5391959"/>
            <a:ext cx="4428863" cy="717054"/>
          </a:xfrm>
          <a:prstGeom prst="rect">
            <a:avLst/>
          </a:prstGeom>
        </p:spPr>
      </p:pic>
      <p:cxnSp>
        <p:nvCxnSpPr>
          <p:cNvPr id="19" name="Suora nuoliyhdysviiva 18"/>
          <p:cNvCxnSpPr/>
          <p:nvPr/>
        </p:nvCxnSpPr>
        <p:spPr>
          <a:xfrm>
            <a:off x="3980329" y="4697507"/>
            <a:ext cx="0" cy="89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97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More </a:t>
            </a:r>
            <a:r>
              <a:rPr lang="fi-FI" dirty="0" err="1" smtClean="0"/>
              <a:t>complex</a:t>
            </a:r>
            <a:r>
              <a:rPr lang="fi-FI" dirty="0" smtClean="0"/>
              <a:t> data </a:t>
            </a:r>
            <a:r>
              <a:rPr lang="fi-FI" dirty="0" err="1" smtClean="0"/>
              <a:t>binding</a:t>
            </a:r>
            <a:r>
              <a:rPr lang="fi-FI" dirty="0" smtClean="0"/>
              <a:t> </a:t>
            </a:r>
            <a:r>
              <a:rPr lang="fi-FI" dirty="0" err="1" smtClean="0"/>
              <a:t>examples</a:t>
            </a:r>
            <a:r>
              <a:rPr lang="fi-FI" dirty="0" smtClean="0"/>
              <a:t> </a:t>
            </a:r>
            <a:r>
              <a:rPr lang="fi-FI" dirty="0" err="1" smtClean="0"/>
              <a:t>will</a:t>
            </a:r>
            <a:r>
              <a:rPr lang="fi-FI" dirty="0" smtClean="0"/>
              <a:t> </a:t>
            </a:r>
            <a:r>
              <a:rPr lang="fi-FI" dirty="0" err="1" smtClean="0"/>
              <a:t>follow</a:t>
            </a:r>
            <a:r>
              <a:rPr lang="fi-FI" dirty="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447563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Models</a:t>
            </a:r>
            <a:r>
              <a:rPr lang="fi-FI" dirty="0" smtClean="0"/>
              <a:t> in MVC </a:t>
            </a:r>
            <a:r>
              <a:rPr lang="fi-FI" dirty="0" err="1" smtClean="0"/>
              <a:t>architecture</a:t>
            </a:r>
            <a:r>
              <a:rPr lang="fi-FI" dirty="0" smtClean="0"/>
              <a:t> </a:t>
            </a:r>
            <a:r>
              <a:rPr lang="fi-FI" dirty="0" err="1" smtClean="0"/>
              <a:t>contains</a:t>
            </a:r>
            <a:r>
              <a:rPr lang="fi-FI" dirty="0" smtClean="0"/>
              <a:t> </a:t>
            </a:r>
            <a:r>
              <a:rPr lang="fi-FI" dirty="0" err="1" smtClean="0"/>
              <a:t>or</a:t>
            </a:r>
            <a:r>
              <a:rPr lang="fi-FI" dirty="0" smtClean="0"/>
              <a:t> ”</a:t>
            </a:r>
            <a:r>
              <a:rPr lang="fi-FI" dirty="0" err="1" smtClean="0"/>
              <a:t>holds</a:t>
            </a:r>
            <a:r>
              <a:rPr lang="fi-FI" dirty="0" smtClean="0"/>
              <a:t>” </a:t>
            </a:r>
            <a:r>
              <a:rPr lang="fi-FI" dirty="0" err="1" smtClean="0"/>
              <a:t>the</a:t>
            </a:r>
            <a:r>
              <a:rPr lang="fi-FI" dirty="0" smtClean="0"/>
              <a:t> </a:t>
            </a:r>
            <a:r>
              <a:rPr lang="fi-FI" dirty="0" err="1" smtClean="0"/>
              <a:t>back</a:t>
            </a:r>
            <a:r>
              <a:rPr lang="fi-FI" dirty="0" smtClean="0"/>
              <a:t> </a:t>
            </a:r>
            <a:r>
              <a:rPr lang="fi-FI" dirty="0" err="1" smtClean="0"/>
              <a:t>end</a:t>
            </a:r>
            <a:r>
              <a:rPr lang="fi-FI" dirty="0" smtClean="0"/>
              <a:t> data. </a:t>
            </a:r>
            <a:r>
              <a:rPr lang="fi-FI" dirty="0" err="1" smtClean="0"/>
              <a:t>Models</a:t>
            </a:r>
            <a:r>
              <a:rPr lang="fi-FI" dirty="0" smtClean="0"/>
              <a:t> </a:t>
            </a:r>
            <a:r>
              <a:rPr lang="fi-FI" dirty="0" err="1" smtClean="0"/>
              <a:t>can</a:t>
            </a:r>
            <a:r>
              <a:rPr lang="fi-FI" dirty="0" smtClean="0"/>
              <a:t> </a:t>
            </a:r>
            <a:r>
              <a:rPr lang="fi-FI" dirty="0" err="1" smtClean="0"/>
              <a:t>contain</a:t>
            </a:r>
            <a:r>
              <a:rPr lang="fi-FI" dirty="0" smtClean="0"/>
              <a:t> data </a:t>
            </a:r>
            <a:r>
              <a:rPr lang="fi-FI" dirty="0" err="1" smtClean="0"/>
              <a:t>from</a:t>
            </a:r>
            <a:r>
              <a:rPr lang="fi-FI" dirty="0" smtClean="0"/>
              <a:t> </a:t>
            </a:r>
            <a:r>
              <a:rPr lang="fi-FI" dirty="0" err="1" smtClean="0"/>
              <a:t>database</a:t>
            </a:r>
            <a:r>
              <a:rPr lang="fi-FI" dirty="0" smtClean="0"/>
              <a:t>, </a:t>
            </a:r>
            <a:r>
              <a:rPr lang="fi-FI" dirty="0" err="1" smtClean="0"/>
              <a:t>file</a:t>
            </a:r>
            <a:r>
              <a:rPr lang="fi-FI" dirty="0"/>
              <a:t> </a:t>
            </a:r>
            <a:r>
              <a:rPr lang="fi-FI" dirty="0" err="1" smtClean="0"/>
              <a:t>or</a:t>
            </a:r>
            <a:r>
              <a:rPr lang="fi-FI" dirty="0" smtClean="0"/>
              <a:t> </a:t>
            </a:r>
            <a:r>
              <a:rPr lang="fi-FI" dirty="0" err="1" smtClean="0"/>
              <a:t>any</a:t>
            </a:r>
            <a:r>
              <a:rPr lang="fi-FI" dirty="0" smtClean="0"/>
              <a:t> </a:t>
            </a:r>
            <a:r>
              <a:rPr lang="fi-FI" dirty="0" err="1" smtClean="0"/>
              <a:t>other</a:t>
            </a:r>
            <a:r>
              <a:rPr lang="fi-FI" dirty="0" smtClean="0"/>
              <a:t> </a:t>
            </a:r>
            <a:r>
              <a:rPr lang="fi-FI" dirty="0" err="1" smtClean="0"/>
              <a:t>source</a:t>
            </a:r>
            <a:r>
              <a:rPr lang="fi-FI" dirty="0" smtClean="0"/>
              <a:t> </a:t>
            </a:r>
            <a:r>
              <a:rPr lang="fi-FI" dirty="0" err="1" smtClean="0"/>
              <a:t>available</a:t>
            </a:r>
            <a:r>
              <a:rPr lang="fi-FI" dirty="0" smtClean="0"/>
              <a:t>.</a:t>
            </a:r>
          </a:p>
          <a:p>
            <a:r>
              <a:rPr lang="fi-FI" dirty="0" err="1" smtClean="0"/>
              <a:t>Models</a:t>
            </a:r>
            <a:r>
              <a:rPr lang="fi-FI" dirty="0" smtClean="0"/>
              <a:t> </a:t>
            </a:r>
            <a:r>
              <a:rPr lang="fi-FI" dirty="0" err="1" smtClean="0"/>
              <a:t>can</a:t>
            </a:r>
            <a:r>
              <a:rPr lang="fi-FI" dirty="0" smtClean="0"/>
              <a:t> </a:t>
            </a:r>
            <a:r>
              <a:rPr lang="fi-FI" dirty="0" err="1" smtClean="0"/>
              <a:t>be</a:t>
            </a:r>
            <a:r>
              <a:rPr lang="fi-FI" dirty="0" smtClean="0"/>
              <a:t> </a:t>
            </a:r>
            <a:r>
              <a:rPr lang="fi-FI" dirty="0" err="1" smtClean="0"/>
              <a:t>also</a:t>
            </a:r>
            <a:r>
              <a:rPr lang="fi-FI" dirty="0" smtClean="0"/>
              <a:t> </a:t>
            </a:r>
            <a:r>
              <a:rPr lang="fi-FI" dirty="0" err="1" smtClean="0"/>
              <a:t>build</a:t>
            </a:r>
            <a:r>
              <a:rPr lang="fi-FI" dirty="0" smtClean="0"/>
              <a:t> </a:t>
            </a:r>
            <a:r>
              <a:rPr lang="fi-FI" dirty="0" err="1" smtClean="0"/>
              <a:t>using</a:t>
            </a:r>
            <a:r>
              <a:rPr lang="fi-FI" dirty="0" smtClean="0"/>
              <a:t> Java </a:t>
            </a:r>
            <a:r>
              <a:rPr lang="fi-FI" dirty="0" err="1" smtClean="0"/>
              <a:t>Persitence</a:t>
            </a:r>
            <a:r>
              <a:rPr lang="fi-FI" dirty="0" smtClean="0"/>
              <a:t> API (JPA) </a:t>
            </a:r>
            <a:r>
              <a:rPr lang="fi-FI" dirty="0" err="1" smtClean="0"/>
              <a:t>or</a:t>
            </a:r>
            <a:r>
              <a:rPr lang="fi-FI" dirty="0" smtClean="0"/>
              <a:t> </a:t>
            </a:r>
            <a:r>
              <a:rPr lang="fi-FI" dirty="0" err="1" smtClean="0"/>
              <a:t>Hibernate</a:t>
            </a:r>
            <a:r>
              <a:rPr lang="fi-FI" dirty="0" smtClean="0"/>
              <a:t>. </a:t>
            </a:r>
            <a:r>
              <a:rPr lang="fi-FI" dirty="0" err="1" smtClean="0"/>
              <a:t>Both</a:t>
            </a:r>
            <a:r>
              <a:rPr lang="fi-FI" dirty="0" smtClean="0"/>
              <a:t> of </a:t>
            </a:r>
            <a:r>
              <a:rPr lang="fi-FI" dirty="0" err="1" smtClean="0"/>
              <a:t>these</a:t>
            </a:r>
            <a:r>
              <a:rPr lang="fi-FI" dirty="0" smtClean="0"/>
              <a:t> </a:t>
            </a:r>
            <a:r>
              <a:rPr lang="fi-FI" dirty="0" err="1" smtClean="0"/>
              <a:t>technologies</a:t>
            </a:r>
            <a:r>
              <a:rPr lang="fi-FI" dirty="0" smtClean="0"/>
              <a:t> </a:t>
            </a:r>
            <a:r>
              <a:rPr lang="fi-FI" dirty="0" err="1" smtClean="0"/>
              <a:t>belongs</a:t>
            </a:r>
            <a:r>
              <a:rPr lang="fi-FI" dirty="0" smtClean="0"/>
              <a:t> to </a:t>
            </a:r>
            <a:r>
              <a:rPr lang="fi-FI" dirty="0" err="1" smtClean="0"/>
              <a:t>category</a:t>
            </a:r>
            <a:r>
              <a:rPr lang="fi-FI" dirty="0" smtClean="0"/>
              <a:t> of Object </a:t>
            </a:r>
            <a:r>
              <a:rPr lang="fi-FI" dirty="0" err="1" smtClean="0"/>
              <a:t>Relational</a:t>
            </a:r>
            <a:r>
              <a:rPr lang="fi-FI" dirty="0" smtClean="0"/>
              <a:t> </a:t>
            </a:r>
            <a:r>
              <a:rPr lang="fi-FI" dirty="0" err="1" smtClean="0"/>
              <a:t>Mapping</a:t>
            </a:r>
            <a:r>
              <a:rPr lang="fi-FI" dirty="0" smtClean="0"/>
              <a:t> (ORM).</a:t>
            </a:r>
          </a:p>
          <a:p>
            <a:r>
              <a:rPr lang="fi-FI" dirty="0" err="1" smtClean="0"/>
              <a:t>The</a:t>
            </a:r>
            <a:r>
              <a:rPr lang="fi-FI" dirty="0" smtClean="0"/>
              <a:t> </a:t>
            </a:r>
            <a:r>
              <a:rPr lang="fi-FI" dirty="0" err="1" smtClean="0"/>
              <a:t>first</a:t>
            </a:r>
            <a:r>
              <a:rPr lang="fi-FI" dirty="0" smtClean="0"/>
              <a:t> </a:t>
            </a:r>
            <a:r>
              <a:rPr lang="fi-FI" dirty="0" err="1" smtClean="0"/>
              <a:t>example</a:t>
            </a:r>
            <a:r>
              <a:rPr lang="fi-FI" dirty="0" smtClean="0"/>
              <a:t> </a:t>
            </a:r>
            <a:r>
              <a:rPr lang="fi-FI" dirty="0" err="1" smtClean="0"/>
              <a:t>will</a:t>
            </a:r>
            <a:r>
              <a:rPr lang="fi-FI" dirty="0" smtClean="0"/>
              <a:t> </a:t>
            </a:r>
            <a:r>
              <a:rPr lang="fi-FI" dirty="0" err="1" smtClean="0"/>
              <a:t>simply</a:t>
            </a:r>
            <a:r>
              <a:rPr lang="fi-FI" dirty="0" smtClean="0"/>
              <a:t> </a:t>
            </a:r>
            <a:r>
              <a:rPr lang="fi-FI" dirty="0" err="1" smtClean="0"/>
              <a:t>use</a:t>
            </a:r>
            <a:r>
              <a:rPr lang="fi-FI" dirty="0" smtClean="0"/>
              <a:t> an </a:t>
            </a:r>
            <a:r>
              <a:rPr lang="fi-FI" dirty="0" err="1" smtClean="0"/>
              <a:t>build</a:t>
            </a:r>
            <a:r>
              <a:rPr lang="fi-FI" dirty="0" smtClean="0"/>
              <a:t>-in </a:t>
            </a:r>
            <a:r>
              <a:rPr lang="fi-FI" dirty="0" err="1" smtClean="0"/>
              <a:t>model</a:t>
            </a:r>
            <a:r>
              <a:rPr lang="fi-FI" dirty="0" smtClean="0"/>
              <a:t> </a:t>
            </a:r>
            <a:r>
              <a:rPr lang="fi-FI" dirty="0" err="1" smtClean="0"/>
              <a:t>that</a:t>
            </a:r>
            <a:r>
              <a:rPr lang="fi-FI" dirty="0" smtClean="0"/>
              <a:t> is </a:t>
            </a:r>
            <a:r>
              <a:rPr lang="fi-FI" dirty="0" err="1" smtClean="0"/>
              <a:t>not</a:t>
            </a:r>
            <a:r>
              <a:rPr lang="fi-FI" dirty="0" smtClean="0"/>
              <a:t> </a:t>
            </a:r>
            <a:r>
              <a:rPr lang="fi-FI" dirty="0" err="1" smtClean="0"/>
              <a:t>connected</a:t>
            </a:r>
            <a:r>
              <a:rPr lang="fi-FI" dirty="0" smtClean="0"/>
              <a:t> to </a:t>
            </a:r>
            <a:r>
              <a:rPr lang="fi-FI" dirty="0" err="1" smtClean="0"/>
              <a:t>database</a:t>
            </a:r>
            <a:r>
              <a:rPr lang="fi-FI" dirty="0" smtClean="0"/>
              <a:t>. </a:t>
            </a:r>
            <a:r>
              <a:rPr lang="fi-FI" dirty="0" err="1" smtClean="0"/>
              <a:t>You</a:t>
            </a:r>
            <a:r>
              <a:rPr lang="fi-FI" dirty="0" smtClean="0"/>
              <a:t> </a:t>
            </a:r>
            <a:r>
              <a:rPr lang="fi-FI" dirty="0" err="1" smtClean="0"/>
              <a:t>will</a:t>
            </a:r>
            <a:r>
              <a:rPr lang="fi-FI" dirty="0" smtClean="0"/>
              <a:t> </a:t>
            </a:r>
            <a:r>
              <a:rPr lang="fi-FI" dirty="0" err="1" smtClean="0"/>
              <a:t>see</a:t>
            </a:r>
            <a:r>
              <a:rPr lang="fi-FI" dirty="0" smtClean="0"/>
              <a:t> </a:t>
            </a:r>
            <a:r>
              <a:rPr lang="fi-FI" dirty="0" err="1" smtClean="0"/>
              <a:t>that</a:t>
            </a:r>
            <a:r>
              <a:rPr lang="fi-FI" dirty="0" smtClean="0"/>
              <a:t> </a:t>
            </a:r>
            <a:r>
              <a:rPr lang="fi-FI" dirty="0" err="1" smtClean="0"/>
              <a:t>kind</a:t>
            </a:r>
            <a:r>
              <a:rPr lang="fi-FI" dirty="0" smtClean="0"/>
              <a:t> of </a:t>
            </a:r>
            <a:r>
              <a:rPr lang="fi-FI" dirty="0" err="1" smtClean="0"/>
              <a:t>example</a:t>
            </a:r>
            <a:r>
              <a:rPr lang="fi-FI" dirty="0" smtClean="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Models</a:t>
            </a:r>
            <a:endParaRPr lang="en-US" dirty="0"/>
          </a:p>
        </p:txBody>
      </p:sp>
    </p:spTree>
    <p:extLst>
      <p:ext uri="{BB962C8B-B14F-4D97-AF65-F5344CB8AC3E}">
        <p14:creationId xmlns:p14="http://schemas.microsoft.com/office/powerpoint/2010/main" val="393522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Model is a simple POJO (Plain Old Java Object). Our models holds information of one product…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919207" y="3429000"/>
            <a:ext cx="3305585" cy="2161344"/>
          </a:xfrm>
          <a:prstGeom prst="rect">
            <a:avLst/>
          </a:prstGeom>
        </p:spPr>
      </p:pic>
    </p:spTree>
    <p:extLst>
      <p:ext uri="{BB962C8B-B14F-4D97-AF65-F5344CB8AC3E}">
        <p14:creationId xmlns:p14="http://schemas.microsoft.com/office/powerpoint/2010/main" val="110052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DAO objects holds usually a collections of models data. DAO object also communicates with database and makes the queries. </a:t>
            </a:r>
          </a:p>
          <a:p>
            <a:r>
              <a:rPr lang="en-US" dirty="0" smtClean="0"/>
              <a:t>Our example creates a collections of Products objects (from our previous model) and defines a getter function for that collection.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 (Data </a:t>
            </a:r>
            <a:r>
              <a:rPr lang="en-US" smtClean="0"/>
              <a:t>Access Object)</a:t>
            </a:r>
            <a:endParaRPr lang="en-US"/>
          </a:p>
        </p:txBody>
      </p:sp>
    </p:spTree>
    <p:extLst>
      <p:ext uri="{BB962C8B-B14F-4D97-AF65-F5344CB8AC3E}">
        <p14:creationId xmlns:p14="http://schemas.microsoft.com/office/powerpoint/2010/main" val="4264117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a:t>
            </a:r>
            <a:endParaRPr lang="en-US" dirty="0"/>
          </a:p>
        </p:txBody>
      </p:sp>
      <p:pic>
        <p:nvPicPr>
          <p:cNvPr id="6" name="Kuva 5"/>
          <p:cNvPicPr>
            <a:picLocks noChangeAspect="1"/>
          </p:cNvPicPr>
          <p:nvPr/>
        </p:nvPicPr>
        <p:blipFill>
          <a:blip r:embed="rId2"/>
          <a:stretch>
            <a:fillRect/>
          </a:stretch>
        </p:blipFill>
        <p:spPr>
          <a:xfrm>
            <a:off x="1785937" y="2924944"/>
            <a:ext cx="5572125" cy="3019425"/>
          </a:xfrm>
          <a:prstGeom prst="rect">
            <a:avLst/>
          </a:prstGeom>
        </p:spPr>
      </p:pic>
    </p:spTree>
    <p:extLst>
      <p:ext uri="{BB962C8B-B14F-4D97-AF65-F5344CB8AC3E}">
        <p14:creationId xmlns:p14="http://schemas.microsoft.com/office/powerpoint/2010/main" val="2184488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handles the URL mapping and renders the wanted view with wanted data depending of the request. Our example passes the list of products to view called </a:t>
            </a:r>
            <a:r>
              <a:rPr lang="en-US" dirty="0" err="1" smtClean="0"/>
              <a:t>hello.jsp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5055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691680" y="3068960"/>
            <a:ext cx="5534025" cy="2381250"/>
          </a:xfrm>
          <a:prstGeom prst="rect">
            <a:avLst/>
          </a:prstGeom>
        </p:spPr>
      </p:pic>
    </p:spTree>
    <p:extLst>
      <p:ext uri="{BB962C8B-B14F-4D97-AF65-F5344CB8AC3E}">
        <p14:creationId xmlns:p14="http://schemas.microsoft.com/office/powerpoint/2010/main" val="2754517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 renders the product data. It uses JSTL (Java Standard Tag Library) tags to create a dynamic web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pic>
        <p:nvPicPr>
          <p:cNvPr id="6" name="Kuva 5"/>
          <p:cNvPicPr>
            <a:picLocks noChangeAspect="1"/>
          </p:cNvPicPr>
          <p:nvPr/>
        </p:nvPicPr>
        <p:blipFill>
          <a:blip r:embed="rId2"/>
          <a:stretch>
            <a:fillRect/>
          </a:stretch>
        </p:blipFill>
        <p:spPr>
          <a:xfrm>
            <a:off x="1259632" y="3068960"/>
            <a:ext cx="6076950" cy="2790825"/>
          </a:xfrm>
          <a:prstGeom prst="rect">
            <a:avLst/>
          </a:prstGeom>
        </p:spPr>
      </p:pic>
    </p:spTree>
    <p:extLst>
      <p:ext uri="{BB962C8B-B14F-4D97-AF65-F5344CB8AC3E}">
        <p14:creationId xmlns:p14="http://schemas.microsoft.com/office/powerpoint/2010/main" val="1329161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a:t>Session management is one of essential parts for each web application. </a:t>
            </a:r>
            <a:endParaRPr lang="en-US" dirty="0" smtClean="0"/>
          </a:p>
          <a:p>
            <a:r>
              <a:rPr lang="en-US" dirty="0" smtClean="0"/>
              <a:t>As a framework </a:t>
            </a:r>
            <a:r>
              <a:rPr lang="en-US" dirty="0"/>
              <a:t>for a web development, </a:t>
            </a:r>
            <a:r>
              <a:rPr lang="en-US" dirty="0" smtClean="0"/>
              <a:t>Spring </a:t>
            </a:r>
            <a:r>
              <a:rPr lang="en-US" dirty="0"/>
              <a:t>has own tools and API for the interaction with sessions</a:t>
            </a:r>
            <a:r>
              <a:rPr lang="en-US" dirty="0" smtClean="0"/>
              <a:t>.</a:t>
            </a:r>
          </a:p>
          <a:p>
            <a:r>
              <a:rPr lang="en-US" dirty="0" smtClean="0"/>
              <a:t>Normally if you </a:t>
            </a:r>
            <a:r>
              <a:rPr lang="en-US" b="1" i="1" dirty="0" smtClean="0"/>
              <a:t>do not have session handled </a:t>
            </a:r>
            <a:r>
              <a:rPr lang="en-US" dirty="0" smtClean="0"/>
              <a:t>in your web app the sequence of communication between client and server goes like:</a:t>
            </a:r>
          </a:p>
          <a:p>
            <a:pPr lvl="1"/>
            <a:r>
              <a:rPr lang="en-US" dirty="0" smtClean="0"/>
              <a:t>Client send a request to server (a request can contain some data from client).</a:t>
            </a:r>
          </a:p>
          <a:p>
            <a:pPr lvl="1"/>
            <a:r>
              <a:rPr lang="en-US" dirty="0" smtClean="0"/>
              <a:t>The server takes a request reads the data (if any) from it, makes possible database queries, makes a response and send it back. After this server DESTROYS the request and response objects and all the data related to those.</a:t>
            </a:r>
          </a:p>
          <a:p>
            <a:pPr lvl="1"/>
            <a:r>
              <a:rPr lang="en-US" dirty="0" smtClean="0"/>
              <a:t>Client (usually a browser) gets the response, do something with it and possible make another request to server and we are back in step one.</a:t>
            </a:r>
          </a:p>
          <a:p>
            <a:r>
              <a:rPr lang="en-US" dirty="0" smtClean="0"/>
              <a:t>Normally we want to keep the data BETWEEN the request response cycle. Here is where we need a concept of SESSIONS. Usually a session is an object in the server that holds some data for some client in the server side. The session objects are unique to every client. Usually framework takes the most of the work to handle sessions, you only define what data is stored.</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9375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a:t>Model-view-controller (MVC) is a well known design pattern for designing UI based applications. It mainly decouples business logic from UIs by separating the roles of model, view, and controller in an application. </a:t>
            </a:r>
            <a:endParaRPr lang="en-US" dirty="0" smtClean="0"/>
          </a:p>
          <a:p>
            <a:pPr lvl="1"/>
            <a:r>
              <a:rPr lang="fi-FI" dirty="0" err="1" smtClean="0"/>
              <a:t>Models</a:t>
            </a:r>
            <a:r>
              <a:rPr lang="fi-FI" dirty="0"/>
              <a:t> </a:t>
            </a:r>
            <a:r>
              <a:rPr lang="en-US" dirty="0" smtClean="0"/>
              <a:t>are </a:t>
            </a:r>
            <a:r>
              <a:rPr lang="en-US" dirty="0"/>
              <a:t>responsible for encapsulating application data for views to present</a:t>
            </a:r>
            <a:r>
              <a:rPr lang="en-US" dirty="0" smtClean="0"/>
              <a:t>. Usually models are bind to database tables or documents in document based databases.</a:t>
            </a:r>
          </a:p>
          <a:p>
            <a:pPr lvl="1"/>
            <a:r>
              <a:rPr lang="fi-FI" dirty="0" err="1" smtClean="0"/>
              <a:t>Views</a:t>
            </a:r>
            <a:r>
              <a:rPr lang="fi-FI" dirty="0" smtClean="0"/>
              <a:t> </a:t>
            </a:r>
            <a:r>
              <a:rPr lang="en-US" dirty="0"/>
              <a:t>should only present this data, without including any business logic. </a:t>
            </a:r>
            <a:endParaRPr lang="en-US" dirty="0" smtClean="0"/>
          </a:p>
          <a:p>
            <a:pPr lvl="1"/>
            <a:r>
              <a:rPr lang="fi-FI" dirty="0" err="1" smtClean="0"/>
              <a:t>Controllers</a:t>
            </a:r>
            <a:r>
              <a:rPr lang="fi-FI" dirty="0" smtClean="0"/>
              <a:t> </a:t>
            </a:r>
            <a:r>
              <a:rPr lang="en-US" dirty="0"/>
              <a:t>are responsible for receiving requests from users and invoking back-end services (manager or </a:t>
            </a:r>
            <a:r>
              <a:rPr lang="en-US" dirty="0" err="1"/>
              <a:t>dao</a:t>
            </a:r>
            <a:r>
              <a:rPr lang="en-US" dirty="0"/>
              <a:t>) for business logic processing. After processing, back-end services may return some data for views to present. </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
            </a:r>
            <a:br>
              <a:rPr lang="en-US" dirty="0" smtClean="0"/>
            </a:br>
            <a:r>
              <a:rPr lang="fi-FI" dirty="0" err="1" smtClean="0"/>
              <a:t>What</a:t>
            </a:r>
            <a:r>
              <a:rPr lang="fi-FI" dirty="0" smtClean="0"/>
              <a:t> is MVC </a:t>
            </a:r>
            <a:r>
              <a:rPr lang="fi-FI" dirty="0" err="1" smtClean="0"/>
              <a:t>framework</a:t>
            </a:r>
            <a:r>
              <a:rPr lang="fi-FI" dirty="0" smtClean="0"/>
              <a:t>?</a:t>
            </a:r>
            <a:r>
              <a:rPr lang="en-US" b="1" dirty="0"/>
              <a:t/>
            </a:r>
            <a:br>
              <a:rPr lang="en-US" b="1" dirty="0"/>
            </a:br>
            <a:endParaRPr lang="en-US" dirty="0"/>
          </a:p>
        </p:txBody>
      </p:sp>
    </p:spTree>
    <p:extLst>
      <p:ext uri="{BB962C8B-B14F-4D97-AF65-F5344CB8AC3E}">
        <p14:creationId xmlns:p14="http://schemas.microsoft.com/office/powerpoint/2010/main" val="2069106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simple example demonstrate the use of session in Spring web application.</a:t>
            </a:r>
          </a:p>
          <a:p>
            <a:r>
              <a:rPr lang="en-US" dirty="0" smtClean="0"/>
              <a:t>It uses two new annotations for handling session data</a:t>
            </a:r>
          </a:p>
          <a:p>
            <a:pPr lvl="1"/>
            <a:r>
              <a:rPr lang="en-US" dirty="0" smtClean="0"/>
              <a:t>@</a:t>
            </a:r>
            <a:r>
              <a:rPr lang="en-US" dirty="0" err="1" smtClean="0"/>
              <a:t>ModelAttribute</a:t>
            </a:r>
            <a:endParaRPr lang="en-US" dirty="0" smtClean="0"/>
          </a:p>
          <a:p>
            <a:pPr lvl="1"/>
            <a:r>
              <a:rPr lang="en-US" dirty="0" smtClean="0"/>
              <a:t>@</a:t>
            </a:r>
            <a:r>
              <a:rPr lang="en-US" dirty="0" err="1" smtClean="0"/>
              <a:t>SessionAttribute</a:t>
            </a:r>
            <a:endParaRPr lang="en-US" dirty="0" smtClean="0"/>
          </a:p>
          <a:p>
            <a:r>
              <a:rPr lang="en-US" dirty="0" smtClean="0"/>
              <a:t>In this case we create an empty Maven project, so you see how to use maven for handling projects. This is the usual way of creating large, dependency depending projects!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243471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are many ways of creating Maven project. One of them is to use direct maven Artifact Id to create i.e. Spring web application that would create fully </a:t>
            </a:r>
            <a:r>
              <a:rPr lang="en-US" dirty="0"/>
              <a:t>structured project structured ready to </a:t>
            </a:r>
            <a:r>
              <a:rPr lang="en-US" dirty="0" smtClean="0"/>
              <a:t>go.</a:t>
            </a:r>
          </a:p>
          <a:p>
            <a:r>
              <a:rPr lang="en-US" dirty="0" smtClean="0"/>
              <a:t>In our case we create a project from scratch, so you see how to handle application dependencies using Maven project pom.xml file</a:t>
            </a:r>
            <a:r>
              <a:rPr lang="en-US" dirty="0" smtClean="0"/>
              <a:t>.</a:t>
            </a:r>
          </a:p>
          <a:p>
            <a:r>
              <a:rPr lang="en-US" dirty="0" smtClean="0"/>
              <a:t>Note! If you already know how to use Maven, you can get the base project for Spring Web MVC with Maven from GitHub:</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Session Basics (create a maven project)</a:t>
            </a:r>
            <a:endParaRPr lang="en-US" dirty="0"/>
          </a:p>
        </p:txBody>
      </p:sp>
    </p:spTree>
    <p:extLst>
      <p:ext uri="{BB962C8B-B14F-4D97-AF65-F5344CB8AC3E}">
        <p14:creationId xmlns:p14="http://schemas.microsoft.com/office/powerpoint/2010/main" val="132007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select </a:t>
            </a:r>
            <a:r>
              <a:rPr lang="en-US" b="1" i="1" dirty="0" smtClean="0"/>
              <a:t>File -&gt; New Project </a:t>
            </a:r>
          </a:p>
          <a:p>
            <a:r>
              <a:rPr lang="en-US" dirty="0" smtClean="0"/>
              <a:t>From </a:t>
            </a:r>
            <a:r>
              <a:rPr lang="en-US" b="1" i="1" dirty="0" smtClean="0"/>
              <a:t>categories</a:t>
            </a:r>
            <a:r>
              <a:rPr lang="en-US" dirty="0" smtClean="0"/>
              <a:t> select </a:t>
            </a:r>
            <a:r>
              <a:rPr lang="en-US" b="1" i="1" dirty="0" smtClean="0"/>
              <a:t>Maven. </a:t>
            </a:r>
            <a:r>
              <a:rPr lang="en-US" dirty="0" smtClean="0"/>
              <a:t>From the right hand project panel select </a:t>
            </a:r>
            <a:r>
              <a:rPr lang="en-US" b="1" i="1" dirty="0" smtClean="0"/>
              <a:t>Web Application. Press Next button.</a:t>
            </a:r>
          </a:p>
          <a:p>
            <a:r>
              <a:rPr lang="en-US" dirty="0" smtClean="0"/>
              <a:t>Fill up the required information:</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pic>
        <p:nvPicPr>
          <p:cNvPr id="6" name="Kuva 5"/>
          <p:cNvPicPr>
            <a:picLocks noChangeAspect="1"/>
          </p:cNvPicPr>
          <p:nvPr/>
        </p:nvPicPr>
        <p:blipFill>
          <a:blip r:embed="rId2"/>
          <a:stretch>
            <a:fillRect/>
          </a:stretch>
        </p:blipFill>
        <p:spPr>
          <a:xfrm>
            <a:off x="1331640" y="3821289"/>
            <a:ext cx="5991225" cy="2428875"/>
          </a:xfrm>
          <a:prstGeom prst="rect">
            <a:avLst/>
          </a:prstGeom>
        </p:spPr>
      </p:pic>
    </p:spTree>
    <p:extLst>
      <p:ext uri="{BB962C8B-B14F-4D97-AF65-F5344CB8AC3E}">
        <p14:creationId xmlns:p14="http://schemas.microsoft.com/office/powerpoint/2010/main" val="240919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Accept the setting in next page (the server and the Java EE version). Press finish and your Maven project is created.</a:t>
            </a:r>
          </a:p>
          <a:p>
            <a:r>
              <a:rPr lang="en-US" dirty="0" smtClean="0"/>
              <a:t>The main project file pom.xml will contain all our project </a:t>
            </a:r>
            <a:r>
              <a:rPr lang="en-US" dirty="0" smtClean="0"/>
              <a:t>dependencies (and other configuration). </a:t>
            </a:r>
            <a:r>
              <a:rPr lang="en-US" dirty="0" smtClean="0"/>
              <a:t>When creating a Spring Web MVC project we of course need the Spring libraries (the .jar files) so we can use the framework. These libraries are defined in pom.xml in particular way i.e.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a:t>
            </a:r>
            <a:r>
              <a:rPr lang="en-US" dirty="0" smtClean="0"/>
              <a:t>&lt;/</a:t>
            </a:r>
            <a:r>
              <a:rPr lang="en-US" dirty="0"/>
              <a:t>dependency&gt;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4906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find these dependencies from maven repository:</a:t>
            </a:r>
            <a:r>
              <a:rPr lang="en-US" dirty="0" smtClean="0">
                <a:hlinkClick r:id="rId2"/>
              </a:rPr>
              <a:t> </a:t>
            </a:r>
            <a:r>
              <a:rPr lang="en-US" dirty="0" smtClean="0">
                <a:hlinkClick r:id="rId3"/>
              </a:rPr>
              <a:t>http</a:t>
            </a:r>
            <a:r>
              <a:rPr lang="en-US" dirty="0">
                <a:hlinkClick r:id="rId3"/>
              </a:rPr>
              <a:t>://mvnrepository.com</a:t>
            </a:r>
            <a:r>
              <a:rPr lang="en-US" dirty="0" smtClean="0">
                <a:hlinkClick r:id="rId3"/>
              </a:rPr>
              <a:t>/</a:t>
            </a:r>
            <a:endParaRPr lang="en-US" dirty="0" smtClean="0"/>
          </a:p>
          <a:p>
            <a:r>
              <a:rPr lang="en-US" dirty="0" smtClean="0"/>
              <a:t>Open the pom.xml and append next dependencies and replace the correct version number to each dependency (you can find the most fresh one using the link above).</a:t>
            </a:r>
          </a:p>
          <a:p>
            <a:r>
              <a:rPr lang="en-US" dirty="0" smtClean="0"/>
              <a:t>Note that it can take some time to load all the needed dependencies.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664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32500" lnSpcReduction="20000"/>
          </a:bodyPr>
          <a:lstStyle/>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&gt;spring-web&lt;/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a:t>
            </a:r>
            <a:r>
              <a:rPr lang="en-US" dirty="0" err="1"/>
              <a:t>webmvc</a:t>
            </a:r>
            <a:r>
              <a:rPr lang="en-US" dirty="0"/>
              <a:t>&lt;/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javax.servlet</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javax.servlet-api</a:t>
            </a:r>
            <a:r>
              <a:rPr lang="en-US" dirty="0"/>
              <a:t>&lt;/</a:t>
            </a:r>
            <a:r>
              <a:rPr lang="en-US" dirty="0" err="1"/>
              <a:t>artifactId</a:t>
            </a:r>
            <a:r>
              <a:rPr lang="en-US" dirty="0"/>
              <a:t>&gt;  </a:t>
            </a:r>
          </a:p>
          <a:p>
            <a:pPr marL="0" indent="0">
              <a:buNone/>
            </a:pPr>
            <a:r>
              <a:rPr lang="en-US" dirty="0"/>
              <a:t>            &lt;version&gt;${</a:t>
            </a:r>
            <a:r>
              <a:rPr lang="en-US" dirty="0" err="1"/>
              <a:t>javax.servlet.version</a:t>
            </a:r>
            <a:r>
              <a:rPr lang="en-US" dirty="0"/>
              <a:t>}&lt;/version&gt;  </a:t>
            </a:r>
          </a:p>
          <a:p>
            <a:pPr marL="0" indent="0">
              <a:buNone/>
            </a:pPr>
            <a:r>
              <a:rPr lang="en-US" dirty="0"/>
              <a:t>            &lt;scope&gt;provided&lt;/scope&gt;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jstl</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jstl</a:t>
            </a:r>
            <a:r>
              <a:rPr lang="en-US" dirty="0"/>
              <a:t>&lt;/</a:t>
            </a:r>
            <a:r>
              <a:rPr lang="en-US" dirty="0" err="1"/>
              <a:t>artifactId</a:t>
            </a:r>
            <a:r>
              <a:rPr lang="en-US" dirty="0"/>
              <a:t>&gt;  </a:t>
            </a:r>
          </a:p>
          <a:p>
            <a:pPr marL="0" indent="0">
              <a:buNone/>
            </a:pPr>
            <a:r>
              <a:rPr lang="en-US" dirty="0"/>
              <a:t>            &lt;version&gt;${</a:t>
            </a:r>
            <a:r>
              <a:rPr lang="en-US" dirty="0" err="1"/>
              <a:t>jstl.version</a:t>
            </a:r>
            <a:r>
              <a:rPr lang="en-US" dirty="0"/>
              <a:t>}&lt;/version&gt;  </a:t>
            </a:r>
          </a:p>
          <a:p>
            <a:pPr marL="0" indent="0">
              <a:buNone/>
            </a:pPr>
            <a:r>
              <a:rPr lang="en-US" dirty="0"/>
              <a:t>        &lt;/dependency&gt; </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180801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In previous </a:t>
            </a:r>
            <a:r>
              <a:rPr lang="en-US" dirty="0" smtClean="0"/>
              <a:t>example the configuration was done using the .xml file (like </a:t>
            </a:r>
            <a:r>
              <a:rPr lang="fi-FI" dirty="0" smtClean="0"/>
              <a:t>dispatcher-servlet.xml) </a:t>
            </a:r>
            <a:r>
              <a:rPr lang="fi-FI" dirty="0" err="1" smtClean="0"/>
              <a:t>but</a:t>
            </a:r>
            <a:r>
              <a:rPr lang="fi-FI" dirty="0" smtClean="0"/>
              <a:t> </a:t>
            </a:r>
            <a:r>
              <a:rPr lang="fi-FI" dirty="0" err="1" smtClean="0"/>
              <a:t>this</a:t>
            </a:r>
            <a:r>
              <a:rPr lang="fi-FI" dirty="0" smtClean="0"/>
              <a:t> </a:t>
            </a:r>
            <a:r>
              <a:rPr lang="fi-FI" dirty="0" err="1" smtClean="0"/>
              <a:t>time</a:t>
            </a:r>
            <a:r>
              <a:rPr lang="fi-FI" dirty="0" smtClean="0"/>
              <a:t> </a:t>
            </a:r>
            <a:r>
              <a:rPr lang="fi-FI" dirty="0" err="1" smtClean="0"/>
              <a:t>we</a:t>
            </a:r>
            <a:r>
              <a:rPr lang="fi-FI" dirty="0" smtClean="0"/>
              <a:t> </a:t>
            </a:r>
            <a:r>
              <a:rPr lang="fi-FI" dirty="0" err="1" smtClean="0"/>
              <a:t>are</a:t>
            </a:r>
            <a:r>
              <a:rPr lang="fi-FI" dirty="0" smtClean="0"/>
              <a:t> </a:t>
            </a:r>
            <a:r>
              <a:rPr lang="fi-FI" dirty="0" err="1" smtClean="0"/>
              <a:t>making</a:t>
            </a:r>
            <a:r>
              <a:rPr lang="fi-FI" dirty="0" smtClean="0"/>
              <a:t> </a:t>
            </a:r>
            <a:r>
              <a:rPr lang="fi-FI" dirty="0" err="1" smtClean="0"/>
              <a:t>our</a:t>
            </a:r>
            <a:r>
              <a:rPr lang="fi-FI" dirty="0" smtClean="0"/>
              <a:t> </a:t>
            </a:r>
            <a:r>
              <a:rPr lang="fi-FI" dirty="0" err="1" smtClean="0"/>
              <a:t>configuration</a:t>
            </a:r>
            <a:r>
              <a:rPr lang="fi-FI" dirty="0" smtClean="0"/>
              <a:t> </a:t>
            </a:r>
            <a:r>
              <a:rPr lang="fi-FI" dirty="0" err="1" smtClean="0"/>
              <a:t>using</a:t>
            </a:r>
            <a:r>
              <a:rPr lang="fi-FI" dirty="0" smtClean="0"/>
              <a:t> Java </a:t>
            </a:r>
            <a:r>
              <a:rPr lang="fi-FI" dirty="0" err="1" smtClean="0"/>
              <a:t>objects</a:t>
            </a:r>
            <a:r>
              <a:rPr lang="fi-FI" dirty="0" smtClean="0"/>
              <a:t> and </a:t>
            </a:r>
            <a:r>
              <a:rPr lang="fi-FI" dirty="0" err="1" smtClean="0"/>
              <a:t>annotations</a:t>
            </a:r>
            <a:r>
              <a:rPr lang="fi-FI" dirty="0" smtClean="0"/>
              <a:t>.</a:t>
            </a:r>
          </a:p>
          <a:p>
            <a:r>
              <a:rPr lang="fi-FI" dirty="0" err="1" smtClean="0"/>
              <a:t>Before</a:t>
            </a:r>
            <a:r>
              <a:rPr lang="fi-FI" dirty="0" smtClean="0"/>
              <a:t> </a:t>
            </a:r>
            <a:r>
              <a:rPr lang="fi-FI" dirty="0" err="1" smtClean="0"/>
              <a:t>that</a:t>
            </a:r>
            <a:r>
              <a:rPr lang="fi-FI" dirty="0" smtClean="0"/>
              <a:t> </a:t>
            </a:r>
            <a:r>
              <a:rPr lang="fi-FI" dirty="0" err="1" smtClean="0"/>
              <a:t>make</a:t>
            </a:r>
            <a:r>
              <a:rPr lang="fi-FI" dirty="0" smtClean="0"/>
              <a:t> </a:t>
            </a:r>
            <a:r>
              <a:rPr lang="fi-FI" dirty="0" err="1" smtClean="0"/>
              <a:t>next</a:t>
            </a:r>
            <a:r>
              <a:rPr lang="fi-FI" dirty="0" smtClean="0"/>
              <a:t> </a:t>
            </a:r>
            <a:r>
              <a:rPr lang="fi-FI" dirty="0" err="1" smtClean="0"/>
              <a:t>modification</a:t>
            </a:r>
            <a:r>
              <a:rPr lang="fi-FI" dirty="0" smtClean="0"/>
              <a:t> to </a:t>
            </a:r>
            <a:r>
              <a:rPr lang="fi-FI" dirty="0" err="1" smtClean="0"/>
              <a:t>project</a:t>
            </a:r>
            <a:r>
              <a:rPr lang="fi-FI" dirty="0" smtClean="0"/>
              <a:t>:</a:t>
            </a:r>
          </a:p>
          <a:p>
            <a:pPr lvl="1"/>
            <a:r>
              <a:rPr lang="fi-FI" dirty="0" err="1" smtClean="0"/>
              <a:t>Remove</a:t>
            </a:r>
            <a:r>
              <a:rPr lang="fi-FI" dirty="0" smtClean="0"/>
              <a:t> index.html </a:t>
            </a:r>
            <a:r>
              <a:rPr lang="fi-FI" dirty="0" err="1" smtClean="0"/>
              <a:t>page</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r>
              <a:rPr lang="fi-FI" dirty="0" smtClean="0"/>
              <a:t>)</a:t>
            </a:r>
          </a:p>
          <a:p>
            <a:pPr lvl="1"/>
            <a:r>
              <a:rPr lang="fi-FI" dirty="0" err="1" smtClean="0"/>
              <a:t>Create</a:t>
            </a:r>
            <a:r>
              <a:rPr lang="fi-FI" dirty="0" smtClean="0"/>
              <a:t> WEB-INF </a:t>
            </a:r>
            <a:r>
              <a:rPr lang="fi-FI" dirty="0" err="1" smtClean="0"/>
              <a:t>folder</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endParaRPr lang="fi-FI" dirty="0" smtClean="0"/>
          </a:p>
          <a:p>
            <a:pPr lvl="1"/>
            <a:r>
              <a:rPr lang="fi-FI" dirty="0" err="1" smtClean="0"/>
              <a:t>Create</a:t>
            </a:r>
            <a:r>
              <a:rPr lang="fi-FI" dirty="0" smtClean="0"/>
              <a:t> </a:t>
            </a:r>
            <a:r>
              <a:rPr lang="fi-FI" dirty="0" err="1" smtClean="0"/>
              <a:t>jsp</a:t>
            </a:r>
            <a:r>
              <a:rPr lang="fi-FI" dirty="0" smtClean="0"/>
              <a:t> </a:t>
            </a:r>
            <a:r>
              <a:rPr lang="fi-FI" dirty="0" err="1" smtClean="0"/>
              <a:t>folder</a:t>
            </a:r>
            <a:r>
              <a:rPr lang="fi-FI" dirty="0" smtClean="0"/>
              <a:t> </a:t>
            </a:r>
            <a:r>
              <a:rPr lang="fi-FI" dirty="0" err="1" smtClean="0"/>
              <a:t>under</a:t>
            </a:r>
            <a:r>
              <a:rPr lang="fi-FI" dirty="0" smtClean="0"/>
              <a:t> WEB-INF </a:t>
            </a:r>
            <a:r>
              <a:rPr lang="fi-FI" dirty="0" err="1" smtClean="0"/>
              <a:t>folder</a:t>
            </a:r>
            <a:endParaRPr lang="fi-FI" dirty="0" smtClean="0"/>
          </a:p>
          <a:p>
            <a:pPr lvl="1"/>
            <a:r>
              <a:rPr lang="en-US" dirty="0"/>
              <a:t>In the </a:t>
            </a:r>
            <a:r>
              <a:rPr lang="en-US" dirty="0" err="1"/>
              <a:t>jsp</a:t>
            </a:r>
            <a:r>
              <a:rPr lang="en-US" dirty="0"/>
              <a:t> folder create </a:t>
            </a:r>
            <a:r>
              <a:rPr lang="en-US" dirty="0" smtClean="0"/>
              <a:t>file </a:t>
            </a:r>
            <a:r>
              <a:rPr lang="en-US" dirty="0" err="1" smtClean="0"/>
              <a:t>index.jsp</a:t>
            </a:r>
            <a:r>
              <a:rPr lang="en-US" dirty="0" smtClean="0"/>
              <a:t>.</a:t>
            </a:r>
            <a:endParaRPr lang="fi-FI" dirty="0" smtClean="0"/>
          </a:p>
          <a:p>
            <a:pPr lvl="1"/>
            <a:r>
              <a:rPr lang="fi-FI" dirty="0" err="1" smtClean="0"/>
              <a:t>Create</a:t>
            </a:r>
            <a:r>
              <a:rPr lang="fi-FI" dirty="0" smtClean="0"/>
              <a:t> </a:t>
            </a:r>
            <a:r>
              <a:rPr lang="fi-FI" dirty="0" err="1" smtClean="0"/>
              <a:t>resources</a:t>
            </a:r>
            <a:r>
              <a:rPr lang="fi-FI" dirty="0" smtClean="0"/>
              <a:t> </a:t>
            </a:r>
            <a:r>
              <a:rPr lang="fi-FI" dirty="0" err="1"/>
              <a:t>folder</a:t>
            </a:r>
            <a:r>
              <a:rPr lang="fi-FI" dirty="0"/>
              <a:t> </a:t>
            </a:r>
            <a:r>
              <a:rPr lang="fi-FI" dirty="0" err="1"/>
              <a:t>under</a:t>
            </a:r>
            <a:r>
              <a:rPr lang="fi-FI" dirty="0"/>
              <a:t> WEB-INF </a:t>
            </a:r>
            <a:r>
              <a:rPr lang="fi-FI" dirty="0" err="1" smtClean="0"/>
              <a:t>folder</a:t>
            </a:r>
            <a:endParaRPr lang="fi-FI" dirty="0" smtClean="0"/>
          </a:p>
          <a:p>
            <a:pPr lvl="1"/>
            <a:r>
              <a:rPr lang="en-US" dirty="0"/>
              <a:t>In the resources folder create a folder called </a:t>
            </a:r>
            <a:r>
              <a:rPr lang="en-US" dirty="0" err="1"/>
              <a:t>js</a:t>
            </a:r>
            <a:r>
              <a:rPr lang="en-US" dirty="0"/>
              <a:t> and a folder called </a:t>
            </a:r>
            <a:r>
              <a:rPr lang="en-US" dirty="0" err="1" smtClean="0"/>
              <a:t>css</a:t>
            </a:r>
            <a:endParaRPr lang="en-US" dirty="0" smtClean="0"/>
          </a:p>
          <a:p>
            <a:pPr lvl="1"/>
            <a:r>
              <a:rPr lang="en-US" dirty="0" smtClean="0"/>
              <a:t>Create a script.js under </a:t>
            </a:r>
            <a:r>
              <a:rPr lang="en-US" dirty="0" err="1" smtClean="0"/>
              <a:t>js</a:t>
            </a:r>
            <a:r>
              <a:rPr lang="en-US" dirty="0" smtClean="0"/>
              <a:t> folder and styles.css under </a:t>
            </a:r>
            <a:r>
              <a:rPr lang="en-US" dirty="0" err="1" smtClean="0"/>
              <a:t>css</a:t>
            </a:r>
            <a:r>
              <a:rPr lang="en-US" dirty="0" smtClean="0"/>
              <a:t> folder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Configuration</a:t>
            </a:r>
            <a:endParaRPr lang="en-US" dirty="0"/>
          </a:p>
        </p:txBody>
      </p:sp>
    </p:spTree>
    <p:extLst>
      <p:ext uri="{BB962C8B-B14F-4D97-AF65-F5344CB8AC3E}">
        <p14:creationId xmlns:p14="http://schemas.microsoft.com/office/powerpoint/2010/main" val="340538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47500" lnSpcReduction="20000"/>
          </a:bodyPr>
          <a:lstStyle/>
          <a:p>
            <a:r>
              <a:rPr lang="en-US" sz="3800" dirty="0" smtClean="0"/>
              <a:t>Create a package </a:t>
            </a:r>
            <a:r>
              <a:rPr lang="en-US" sz="3800" dirty="0" err="1" smtClean="0"/>
              <a:t>com.opiframe.config</a:t>
            </a:r>
            <a:r>
              <a:rPr lang="en-US" sz="3800" dirty="0" smtClean="0"/>
              <a:t>. Add next class to the package, that configures our application</a:t>
            </a:r>
          </a:p>
          <a:p>
            <a:pPr marL="0" indent="0">
              <a:buNone/>
            </a:pPr>
            <a:r>
              <a:rPr lang="en-US" dirty="0"/>
              <a:t>@Configuration</a:t>
            </a:r>
          </a:p>
          <a:p>
            <a:pPr marL="0" indent="0">
              <a:buNone/>
            </a:pPr>
            <a:r>
              <a:rPr lang="en-US" dirty="0"/>
              <a:t>@</a:t>
            </a:r>
            <a:r>
              <a:rPr lang="en-US" dirty="0" err="1"/>
              <a:t>ComponentScan</a:t>
            </a:r>
            <a:r>
              <a:rPr lang="en-US" dirty="0"/>
              <a:t>("</a:t>
            </a:r>
            <a:r>
              <a:rPr lang="en-US" dirty="0" err="1" smtClean="0"/>
              <a:t>com.opiframe.controller</a:t>
            </a:r>
            <a:r>
              <a:rPr lang="en-US" dirty="0" smtClean="0"/>
              <a:t>")</a:t>
            </a:r>
            <a:endParaRPr lang="en-US" dirty="0"/>
          </a:p>
          <a:p>
            <a:pPr marL="0" indent="0">
              <a:buNone/>
            </a:pPr>
            <a:r>
              <a:rPr lang="en-US" dirty="0"/>
              <a:t>@</a:t>
            </a:r>
            <a:r>
              <a:rPr lang="en-US" dirty="0" err="1"/>
              <a:t>EnableWebMvc</a:t>
            </a:r>
            <a:r>
              <a:rPr lang="en-US" dirty="0"/>
              <a:t> </a:t>
            </a:r>
          </a:p>
          <a:p>
            <a:pPr marL="0" indent="0">
              <a:buNone/>
            </a:pPr>
            <a:r>
              <a:rPr lang="en-US" dirty="0"/>
              <a:t>public class </a:t>
            </a:r>
            <a:r>
              <a:rPr lang="en-US" dirty="0" err="1"/>
              <a:t>Config</a:t>
            </a:r>
            <a:r>
              <a:rPr lang="en-US" dirty="0"/>
              <a:t> extends </a:t>
            </a:r>
            <a:r>
              <a:rPr lang="en-US" dirty="0" err="1"/>
              <a:t>WebMvcConfigurerAdapter</a:t>
            </a:r>
            <a:r>
              <a:rPr lang="en-US" dirty="0"/>
              <a:t> {</a:t>
            </a:r>
          </a:p>
          <a:p>
            <a:pPr marL="0" indent="0">
              <a:buNone/>
            </a:pPr>
            <a:r>
              <a:rPr lang="en-US" dirty="0"/>
              <a:t>    </a:t>
            </a:r>
          </a:p>
          <a:p>
            <a:pPr marL="0" indent="0">
              <a:buNone/>
            </a:pPr>
            <a:r>
              <a:rPr lang="en-US" dirty="0"/>
              <a:t>    @Bean  </a:t>
            </a:r>
          </a:p>
          <a:p>
            <a:pPr marL="0" indent="0">
              <a:buNone/>
            </a:pPr>
            <a:r>
              <a:rPr lang="en-US" dirty="0"/>
              <a:t>    public </a:t>
            </a:r>
            <a:r>
              <a:rPr lang="en-US" dirty="0" err="1"/>
              <a:t>UrlBasedViewResolver</a:t>
            </a:r>
            <a:r>
              <a:rPr lang="en-US" dirty="0"/>
              <a:t> </a:t>
            </a:r>
            <a:r>
              <a:rPr lang="en-US" dirty="0" err="1"/>
              <a:t>setupViewResolver</a:t>
            </a:r>
            <a:r>
              <a:rPr lang="en-US" dirty="0"/>
              <a:t>() {  </a:t>
            </a:r>
          </a:p>
          <a:p>
            <a:pPr marL="0" indent="0">
              <a:buNone/>
            </a:pPr>
            <a:r>
              <a:rPr lang="en-US" dirty="0"/>
              <a:t>        </a:t>
            </a:r>
            <a:r>
              <a:rPr lang="en-US" dirty="0" err="1"/>
              <a:t>UrlBasedViewResolver</a:t>
            </a:r>
            <a:r>
              <a:rPr lang="en-US" dirty="0"/>
              <a:t> resolver = new </a:t>
            </a:r>
            <a:r>
              <a:rPr lang="en-US" dirty="0" err="1"/>
              <a:t>UrlBasedViewResolver</a:t>
            </a:r>
            <a:r>
              <a:rPr lang="en-US" dirty="0"/>
              <a:t>();  </a:t>
            </a:r>
          </a:p>
          <a:p>
            <a:pPr marL="0" indent="0">
              <a:buNone/>
            </a:pPr>
            <a:r>
              <a:rPr lang="en-US" dirty="0"/>
              <a:t>        </a:t>
            </a:r>
            <a:r>
              <a:rPr lang="en-US" dirty="0" err="1"/>
              <a:t>resolver.setPrefix</a:t>
            </a:r>
            <a:r>
              <a:rPr lang="en-US" dirty="0"/>
              <a:t>("/WEB-INF/</a:t>
            </a:r>
            <a:r>
              <a:rPr lang="en-US" dirty="0" err="1"/>
              <a:t>jsp</a:t>
            </a:r>
            <a:r>
              <a:rPr lang="en-US" dirty="0"/>
              <a:t>/");  </a:t>
            </a:r>
          </a:p>
          <a:p>
            <a:pPr marL="0" indent="0">
              <a:buNone/>
            </a:pPr>
            <a:r>
              <a:rPr lang="en-US" dirty="0"/>
              <a:t>        </a:t>
            </a:r>
            <a:r>
              <a:rPr lang="en-US" dirty="0" err="1"/>
              <a:t>resolver.setSuffix</a:t>
            </a:r>
            <a:r>
              <a:rPr lang="en-US" dirty="0"/>
              <a:t>(".</a:t>
            </a:r>
            <a:r>
              <a:rPr lang="en-US" dirty="0" err="1"/>
              <a:t>jsp</a:t>
            </a:r>
            <a:r>
              <a:rPr lang="en-US" dirty="0"/>
              <a:t>");  </a:t>
            </a:r>
          </a:p>
          <a:p>
            <a:pPr marL="0" indent="0">
              <a:buNone/>
            </a:pPr>
            <a:r>
              <a:rPr lang="en-US" dirty="0"/>
              <a:t>        </a:t>
            </a:r>
            <a:r>
              <a:rPr lang="en-US" dirty="0" err="1"/>
              <a:t>resolver.setViewClass</a:t>
            </a:r>
            <a:r>
              <a:rPr lang="en-US" dirty="0"/>
              <a:t>(</a:t>
            </a:r>
            <a:r>
              <a:rPr lang="en-US" dirty="0" err="1"/>
              <a:t>JstlView.class</a:t>
            </a:r>
            <a:r>
              <a:rPr lang="en-US" dirty="0"/>
              <a:t>);  </a:t>
            </a:r>
          </a:p>
          <a:p>
            <a:pPr marL="0" indent="0">
              <a:buNone/>
            </a:pPr>
            <a:r>
              <a:rPr lang="en-US" dirty="0"/>
              <a:t>        return resolver;  </a:t>
            </a:r>
          </a:p>
          <a:p>
            <a:pPr marL="0" indent="0">
              <a:buNone/>
            </a:pPr>
            <a:r>
              <a:rPr lang="en-US" dirty="0"/>
              <a:t>    }  </a:t>
            </a:r>
          </a:p>
          <a:p>
            <a:pPr marL="0" indent="0">
              <a:buNone/>
            </a:pPr>
            <a:r>
              <a:rPr lang="en-US" dirty="0"/>
              <a:t>    </a:t>
            </a:r>
          </a:p>
          <a:p>
            <a:pPr marL="0" indent="0">
              <a:buNone/>
            </a:pPr>
            <a:r>
              <a:rPr lang="en-US" dirty="0"/>
              <a:t>    @Override</a:t>
            </a:r>
          </a:p>
          <a:p>
            <a:pPr marL="0" indent="0">
              <a:buNone/>
            </a:pPr>
            <a:r>
              <a:rPr lang="en-US" dirty="0"/>
              <a:t>    public void </a:t>
            </a:r>
            <a:r>
              <a:rPr lang="en-US" dirty="0" err="1"/>
              <a:t>addResourceHandlers</a:t>
            </a:r>
            <a:r>
              <a:rPr lang="en-US" dirty="0"/>
              <a:t>(</a:t>
            </a:r>
            <a:r>
              <a:rPr lang="en-US" dirty="0" err="1"/>
              <a:t>ResourceHandlerRegistry</a:t>
            </a:r>
            <a:r>
              <a:rPr lang="en-US" dirty="0"/>
              <a:t> registry) {</a:t>
            </a:r>
          </a:p>
          <a:p>
            <a:pPr marL="0" indent="0">
              <a:buNone/>
            </a:pPr>
            <a:r>
              <a:rPr lang="en-US" dirty="0"/>
              <a:t>        </a:t>
            </a:r>
            <a:r>
              <a:rPr lang="en-US" dirty="0" err="1"/>
              <a:t>registry.addResourceHandler</a:t>
            </a:r>
            <a:r>
              <a:rPr lang="en-US" dirty="0"/>
              <a:t>("/resources/**").</a:t>
            </a:r>
            <a:r>
              <a:rPr lang="en-US" dirty="0" err="1"/>
              <a:t>addResourceLocations</a:t>
            </a:r>
            <a:r>
              <a:rPr lang="en-US" dirty="0"/>
              <a:t>("/WEB-INF/resources</a:t>
            </a:r>
            <a:r>
              <a:rPr lang="en-US" dirty="0" smtClean="0"/>
              <a:t>/");</a:t>
            </a:r>
            <a:endParaRPr lang="en-US" dirty="0"/>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644290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sz="2900" dirty="0" smtClean="0"/>
              <a:t>Add  next file also in </a:t>
            </a:r>
            <a:r>
              <a:rPr lang="en-US" sz="2900" dirty="0" err="1" smtClean="0"/>
              <a:t>com.opiframe.config</a:t>
            </a:r>
            <a:r>
              <a:rPr lang="en-US" sz="2900" dirty="0" smtClean="0"/>
              <a:t> package. This class mimics the web.xml file in our project.</a:t>
            </a:r>
          </a:p>
          <a:p>
            <a:pPr marL="0" indent="0">
              <a:buNone/>
            </a:pPr>
            <a:endParaRPr lang="en-US" dirty="0" smtClean="0"/>
          </a:p>
          <a:p>
            <a:pPr marL="0" indent="0">
              <a:buNone/>
            </a:pPr>
            <a:r>
              <a:rPr lang="en-US" dirty="0"/>
              <a:t>public class </a:t>
            </a:r>
            <a:r>
              <a:rPr lang="en-US" dirty="0" err="1"/>
              <a:t>WebInitializer</a:t>
            </a:r>
            <a:r>
              <a:rPr lang="en-US" dirty="0"/>
              <a:t> implements </a:t>
            </a:r>
            <a:r>
              <a:rPr lang="en-US" dirty="0" err="1"/>
              <a:t>WebApplicationInitializer</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onStartup</a:t>
            </a:r>
            <a:r>
              <a:rPr lang="en-US" dirty="0"/>
              <a:t>(</a:t>
            </a:r>
            <a:r>
              <a:rPr lang="en-US" dirty="0" err="1"/>
              <a:t>ServletContext</a:t>
            </a:r>
            <a:r>
              <a:rPr lang="en-US" dirty="0"/>
              <a:t> </a:t>
            </a:r>
            <a:r>
              <a:rPr lang="en-US" dirty="0" err="1"/>
              <a:t>servletContext</a:t>
            </a:r>
            <a:r>
              <a:rPr lang="en-US" dirty="0"/>
              <a:t>) throws </a:t>
            </a:r>
            <a:r>
              <a:rPr lang="en-US" dirty="0" err="1"/>
              <a:t>ServletException</a:t>
            </a:r>
            <a:r>
              <a:rPr lang="en-US" dirty="0"/>
              <a:t> {        </a:t>
            </a:r>
          </a:p>
          <a:p>
            <a:pPr marL="0" indent="0">
              <a:buNone/>
            </a:pPr>
            <a:r>
              <a:rPr lang="en-US" dirty="0"/>
              <a:t>        </a:t>
            </a:r>
            <a:r>
              <a:rPr lang="en-US" dirty="0" err="1"/>
              <a:t>AnnotationConfigWebApplicationContext</a:t>
            </a:r>
            <a:r>
              <a:rPr lang="en-US" dirty="0"/>
              <a:t> </a:t>
            </a:r>
            <a:r>
              <a:rPr lang="en-US" dirty="0" err="1"/>
              <a:t>ctx</a:t>
            </a:r>
            <a:r>
              <a:rPr lang="en-US" dirty="0"/>
              <a:t> = new </a:t>
            </a:r>
            <a:r>
              <a:rPr lang="en-US" dirty="0" err="1"/>
              <a:t>AnnotationConfigWebApplicationContext</a:t>
            </a:r>
            <a:r>
              <a:rPr lang="en-US" dirty="0"/>
              <a:t>();  </a:t>
            </a:r>
          </a:p>
          <a:p>
            <a:pPr marL="0" indent="0">
              <a:buNone/>
            </a:pPr>
            <a:r>
              <a:rPr lang="en-US" dirty="0"/>
              <a:t>        </a:t>
            </a:r>
            <a:r>
              <a:rPr lang="en-US" dirty="0" err="1"/>
              <a:t>ctx.register</a:t>
            </a:r>
            <a:r>
              <a:rPr lang="en-US" dirty="0"/>
              <a:t>(</a:t>
            </a:r>
            <a:r>
              <a:rPr lang="en-US" dirty="0" err="1"/>
              <a:t>Config.class</a:t>
            </a:r>
            <a:r>
              <a:rPr lang="en-US" dirty="0"/>
              <a:t>);  </a:t>
            </a:r>
          </a:p>
          <a:p>
            <a:pPr marL="0" indent="0">
              <a:buNone/>
            </a:pPr>
            <a:r>
              <a:rPr lang="en-US" dirty="0"/>
              <a:t>        </a:t>
            </a:r>
            <a:r>
              <a:rPr lang="en-US" dirty="0" err="1"/>
              <a:t>ctx.setServletContext</a:t>
            </a:r>
            <a:r>
              <a:rPr lang="en-US" dirty="0"/>
              <a:t>(</a:t>
            </a:r>
            <a:r>
              <a:rPr lang="en-US" dirty="0" err="1"/>
              <a:t>servletContext</a:t>
            </a:r>
            <a:r>
              <a:rPr lang="en-US" dirty="0"/>
              <a:t>);    </a:t>
            </a:r>
          </a:p>
          <a:p>
            <a:pPr marL="0" indent="0">
              <a:buNone/>
            </a:pPr>
            <a:r>
              <a:rPr lang="en-US" dirty="0"/>
              <a:t>        Dynamic servlet = </a:t>
            </a:r>
            <a:r>
              <a:rPr lang="en-US" dirty="0" err="1"/>
              <a:t>servletContext.addServlet</a:t>
            </a:r>
            <a:r>
              <a:rPr lang="en-US" dirty="0"/>
              <a:t>("dispatcher", new </a:t>
            </a:r>
            <a:r>
              <a:rPr lang="en-US" dirty="0" err="1"/>
              <a:t>DispatcherServlet</a:t>
            </a:r>
            <a:r>
              <a:rPr lang="en-US" dirty="0"/>
              <a:t>(</a:t>
            </a:r>
            <a:r>
              <a:rPr lang="en-US" dirty="0" err="1"/>
              <a:t>ctx</a:t>
            </a:r>
            <a:r>
              <a:rPr lang="en-US" dirty="0"/>
              <a:t>));  </a:t>
            </a:r>
          </a:p>
          <a:p>
            <a:pPr marL="0" indent="0">
              <a:buNone/>
            </a:pPr>
            <a:r>
              <a:rPr lang="en-US" dirty="0"/>
              <a:t>        </a:t>
            </a:r>
            <a:r>
              <a:rPr lang="en-US" dirty="0" err="1"/>
              <a:t>servlet.addMapping</a:t>
            </a:r>
            <a:r>
              <a:rPr lang="en-US" dirty="0"/>
              <a:t>("/");  </a:t>
            </a:r>
          </a:p>
          <a:p>
            <a:pPr marL="0" indent="0">
              <a:buNone/>
            </a:pPr>
            <a:r>
              <a:rPr lang="en-US" dirty="0"/>
              <a:t>        </a:t>
            </a:r>
            <a:r>
              <a:rPr lang="en-US" dirty="0" err="1"/>
              <a:t>servlet.setLoadOnStartup</a:t>
            </a:r>
            <a:r>
              <a:rPr lang="en-US" dirty="0"/>
              <a:t>(1);</a:t>
            </a:r>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2069840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create a </a:t>
            </a:r>
            <a:r>
              <a:rPr lang="en-US" dirty="0" err="1" smtClean="0"/>
              <a:t>com.opiframe.controller</a:t>
            </a:r>
            <a:r>
              <a:rPr lang="en-US" dirty="0" smtClean="0"/>
              <a:t> package. Under that package create a next controller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pic>
        <p:nvPicPr>
          <p:cNvPr id="6" name="Kuva 5"/>
          <p:cNvPicPr>
            <a:picLocks noChangeAspect="1"/>
          </p:cNvPicPr>
          <p:nvPr/>
        </p:nvPicPr>
        <p:blipFill>
          <a:blip r:embed="rId2"/>
          <a:stretch>
            <a:fillRect/>
          </a:stretch>
        </p:blipFill>
        <p:spPr>
          <a:xfrm>
            <a:off x="2069048" y="3501008"/>
            <a:ext cx="4629150" cy="1600200"/>
          </a:xfrm>
          <a:prstGeom prst="rect">
            <a:avLst/>
          </a:prstGeom>
        </p:spPr>
      </p:pic>
    </p:spTree>
    <p:extLst>
      <p:ext uri="{BB962C8B-B14F-4D97-AF65-F5344CB8AC3E}">
        <p14:creationId xmlns:p14="http://schemas.microsoft.com/office/powerpoint/2010/main" val="355382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What</a:t>
            </a:r>
            <a:r>
              <a:rPr lang="fi-FI" dirty="0"/>
              <a:t> is MVC </a:t>
            </a:r>
            <a:r>
              <a:rPr lang="fi-FI" dirty="0" err="1"/>
              <a:t>framework</a:t>
            </a:r>
            <a:r>
              <a:rPr lang="fi-FI" dirty="0"/>
              <a:t>?</a:t>
            </a:r>
            <a:r>
              <a:rPr lang="en-US" b="1" dirty="0"/>
              <a:t/>
            </a:r>
            <a:br>
              <a:rPr lang="en-US" b="1" dirty="0"/>
            </a:br>
            <a:endParaRPr lang="en-US" dirty="0"/>
          </a:p>
        </p:txBody>
      </p:sp>
      <p:pic>
        <p:nvPicPr>
          <p:cNvPr id="6" name="Kuva 5"/>
          <p:cNvPicPr>
            <a:picLocks noChangeAspect="1"/>
          </p:cNvPicPr>
          <p:nvPr/>
        </p:nvPicPr>
        <p:blipFill>
          <a:blip r:embed="rId2"/>
          <a:stretch>
            <a:fillRect/>
          </a:stretch>
        </p:blipFill>
        <p:spPr>
          <a:xfrm>
            <a:off x="1909762" y="2420888"/>
            <a:ext cx="5324475" cy="3590925"/>
          </a:xfrm>
          <a:prstGeom prst="rect">
            <a:avLst/>
          </a:prstGeom>
        </p:spPr>
      </p:pic>
    </p:spTree>
    <p:extLst>
      <p:ext uri="{BB962C8B-B14F-4D97-AF65-F5344CB8AC3E}">
        <p14:creationId xmlns:p14="http://schemas.microsoft.com/office/powerpoint/2010/main" val="4283448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Next change the </a:t>
            </a:r>
            <a:r>
              <a:rPr lang="en-US" dirty="0" err="1" smtClean="0"/>
              <a:t>index.jsp</a:t>
            </a:r>
            <a:r>
              <a:rPr lang="en-US" dirty="0" smtClean="0"/>
              <a:t> page as follow…</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="resources/</a:t>
            </a:r>
            <a:r>
              <a:rPr lang="en-US" dirty="0" err="1"/>
              <a:t>css</a:t>
            </a:r>
            <a:r>
              <a:rPr lang="en-US" dirty="0"/>
              <a:t>/styles.css" /&gt;</a:t>
            </a:r>
          </a:p>
          <a:p>
            <a:pPr marL="0" indent="0">
              <a:buNone/>
            </a:pPr>
            <a:r>
              <a:rPr lang="en-US" dirty="0"/>
              <a:t>        &lt;script </a:t>
            </a:r>
            <a:r>
              <a:rPr lang="en-US" dirty="0" err="1"/>
              <a:t>src</a:t>
            </a:r>
            <a:r>
              <a:rPr lang="en-US" dirty="0"/>
              <a:t>="resources/</a:t>
            </a:r>
            <a:r>
              <a:rPr lang="en-US" dirty="0" err="1"/>
              <a:t>js</a:t>
            </a:r>
            <a:r>
              <a:rPr lang="en-US" dirty="0"/>
              <a:t>/scripts.js"&gt;&lt;/script&gt;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 class="</a:t>
            </a:r>
            <a:r>
              <a:rPr lang="en-US" dirty="0" err="1"/>
              <a:t>my_color</a:t>
            </a:r>
            <a:r>
              <a:rPr lang="en-US" dirty="0"/>
              <a:t>"&gt;Hello World!&lt;/h1&gt;</a:t>
            </a:r>
          </a:p>
          <a:p>
            <a:pPr marL="0" indent="0">
              <a:buNone/>
            </a:pPr>
            <a:r>
              <a:rPr lang="en-US" dirty="0"/>
              <a:t>    &lt;/body&gt;</a:t>
            </a:r>
          </a:p>
          <a:p>
            <a:pPr marL="0" indent="0">
              <a:buNone/>
            </a:pPr>
            <a:r>
              <a:rPr lang="en-US" dirty="0"/>
              <a:t>&lt;/html&gt;</a:t>
            </a:r>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val="3851539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understand sessions we first make an application that is not handling session, see the problems what I causes and then fix it by using session. </a:t>
            </a:r>
          </a:p>
          <a:p>
            <a:r>
              <a:rPr lang="en-US" dirty="0" smtClean="0"/>
              <a:t>First we create a view where user can pass form data to server. The view will implement an login functionality and the data passed are username (email) and password.</a:t>
            </a:r>
          </a:p>
          <a:p>
            <a:r>
              <a:rPr lang="en-US" dirty="0" smtClean="0"/>
              <a:t>The server will check if user name and password are valid and depending of that render a particular view for user.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Sessions</a:t>
            </a:r>
            <a:endParaRPr lang="en-US" dirty="0"/>
          </a:p>
        </p:txBody>
      </p:sp>
    </p:spTree>
    <p:extLst>
      <p:ext uri="{BB962C8B-B14F-4D97-AF65-F5344CB8AC3E}">
        <p14:creationId xmlns:p14="http://schemas.microsoft.com/office/powerpoint/2010/main" val="2843922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model to hold the user data. I create a next very simple User model under </a:t>
            </a:r>
            <a:r>
              <a:rPr lang="en-US" dirty="0" err="1" smtClean="0"/>
              <a:t>com.opiframe.model</a:t>
            </a:r>
            <a:r>
              <a:rPr lang="en-US" dirty="0" smtClean="0"/>
              <a:t> package.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627784" y="2940958"/>
            <a:ext cx="3280425" cy="3247206"/>
          </a:xfrm>
          <a:prstGeom prst="rect">
            <a:avLst/>
          </a:prstGeom>
        </p:spPr>
      </p:pic>
    </p:spTree>
    <p:extLst>
      <p:ext uri="{BB962C8B-B14F-4D97-AF65-F5344CB8AC3E}">
        <p14:creationId xmlns:p14="http://schemas.microsoft.com/office/powerpoint/2010/main" val="3904257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Login view contains inputs for username and password. Note that the path attribute for inputs MUST match to the names of the attributes in class User we previously defined (</a:t>
            </a:r>
            <a:r>
              <a:rPr lang="en-US" dirty="0" err="1" smtClean="0"/>
              <a:t>userName</a:t>
            </a:r>
            <a:r>
              <a:rPr lang="en-US" dirty="0" smtClean="0"/>
              <a:t> and </a:t>
            </a:r>
            <a:r>
              <a:rPr lang="en-US" dirty="0" err="1" smtClean="0"/>
              <a:t>passWord</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Login View</a:t>
            </a:r>
            <a:endParaRPr lang="en-US" dirty="0"/>
          </a:p>
        </p:txBody>
      </p:sp>
    </p:spTree>
    <p:extLst>
      <p:ext uri="{BB962C8B-B14F-4D97-AF65-F5344CB8AC3E}">
        <p14:creationId xmlns:p14="http://schemas.microsoft.com/office/powerpoint/2010/main" val="683177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Login View</a:t>
            </a:r>
          </a:p>
        </p:txBody>
      </p:sp>
      <p:pic>
        <p:nvPicPr>
          <p:cNvPr id="6" name="Kuva 5"/>
          <p:cNvPicPr>
            <a:picLocks noChangeAspect="1"/>
          </p:cNvPicPr>
          <p:nvPr/>
        </p:nvPicPr>
        <p:blipFill>
          <a:blip r:embed="rId2"/>
          <a:stretch>
            <a:fillRect/>
          </a:stretch>
        </p:blipFill>
        <p:spPr>
          <a:xfrm>
            <a:off x="1979712" y="3645024"/>
            <a:ext cx="5589621" cy="1296144"/>
          </a:xfrm>
          <a:prstGeom prst="rect">
            <a:avLst/>
          </a:prstGeom>
        </p:spPr>
      </p:pic>
    </p:spTree>
    <p:extLst>
      <p:ext uri="{BB962C8B-B14F-4D97-AF65-F5344CB8AC3E}">
        <p14:creationId xmlns:p14="http://schemas.microsoft.com/office/powerpoint/2010/main" val="236003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new router for our controller. If you look the form we defined in our view the method in from was “post” and action was “login” so we need a router for that in our controller. We also need an annotation to map the form data to our User class. This is done with @</a:t>
            </a:r>
            <a:r>
              <a:rPr lang="en-US" dirty="0" err="1" smtClean="0"/>
              <a:t>ModelAttribute</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479130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209675" y="2276872"/>
            <a:ext cx="6724650" cy="3629025"/>
          </a:xfrm>
          <a:prstGeom prst="rect">
            <a:avLst/>
          </a:prstGeom>
        </p:spPr>
      </p:pic>
    </p:spTree>
    <p:extLst>
      <p:ext uri="{BB962C8B-B14F-4D97-AF65-F5344CB8AC3E}">
        <p14:creationId xmlns:p14="http://schemas.microsoft.com/office/powerpoint/2010/main" val="3614011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the view where we go </a:t>
            </a:r>
            <a:r>
              <a:rPr lang="en-US" dirty="0"/>
              <a:t> </a:t>
            </a:r>
            <a:r>
              <a:rPr lang="en-US" dirty="0" smtClean="0"/>
              <a:t>after login. If success login we render the </a:t>
            </a:r>
            <a:r>
              <a:rPr lang="en-US" dirty="0" err="1" smtClean="0"/>
              <a:t>logged_in.jsp</a:t>
            </a:r>
            <a:r>
              <a:rPr lang="en-US" dirty="0" smtClean="0"/>
              <a:t> page (return “</a:t>
            </a:r>
            <a:r>
              <a:rPr lang="en-US" dirty="0" err="1" smtClean="0"/>
              <a:t>logged_in</a:t>
            </a:r>
            <a:r>
              <a:rPr lang="en-US" dirty="0" smtClean="0"/>
              <a:t>”) and fail case renders the </a:t>
            </a:r>
            <a:r>
              <a:rPr lang="en-US" dirty="0" err="1" smtClean="0"/>
              <a:t>login_failed.jsp</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JSP pages</a:t>
            </a:r>
            <a:endParaRPr lang="en-US" dirty="0"/>
          </a:p>
        </p:txBody>
      </p:sp>
    </p:spTree>
    <p:extLst>
      <p:ext uri="{BB962C8B-B14F-4D97-AF65-F5344CB8AC3E}">
        <p14:creationId xmlns:p14="http://schemas.microsoft.com/office/powerpoint/2010/main" val="1501945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l</a:t>
            </a:r>
            <a:r>
              <a:rPr lang="en-US" dirty="0" err="1" smtClean="0"/>
              <a:t>ogged_in.jsp</a:t>
            </a:r>
            <a:endParaRPr lang="en-US" dirty="0"/>
          </a:p>
        </p:txBody>
      </p:sp>
      <p:pic>
        <p:nvPicPr>
          <p:cNvPr id="6" name="Kuva 5"/>
          <p:cNvPicPr>
            <a:picLocks noChangeAspect="1"/>
          </p:cNvPicPr>
          <p:nvPr/>
        </p:nvPicPr>
        <p:blipFill>
          <a:blip r:embed="rId2"/>
          <a:stretch>
            <a:fillRect/>
          </a:stretch>
        </p:blipFill>
        <p:spPr>
          <a:xfrm>
            <a:off x="1662112" y="2949860"/>
            <a:ext cx="5819775" cy="1914525"/>
          </a:xfrm>
          <a:prstGeom prst="rect">
            <a:avLst/>
          </a:prstGeom>
        </p:spPr>
      </p:pic>
    </p:spTree>
    <p:extLst>
      <p:ext uri="{BB962C8B-B14F-4D97-AF65-F5344CB8AC3E}">
        <p14:creationId xmlns:p14="http://schemas.microsoft.com/office/powerpoint/2010/main" val="3269743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Everything seems to work OK at the first look. The problem arises when we try to pass some data to some other page. Let’s sat that we want to show the username information in page called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pic>
        <p:nvPicPr>
          <p:cNvPr id="6" name="Kuva 5"/>
          <p:cNvPicPr>
            <a:picLocks noChangeAspect="1"/>
          </p:cNvPicPr>
          <p:nvPr/>
        </p:nvPicPr>
        <p:blipFill>
          <a:blip r:embed="rId2"/>
          <a:stretch>
            <a:fillRect/>
          </a:stretch>
        </p:blipFill>
        <p:spPr>
          <a:xfrm>
            <a:off x="1619672" y="4093505"/>
            <a:ext cx="5772150" cy="1524000"/>
          </a:xfrm>
          <a:prstGeom prst="rect">
            <a:avLst/>
          </a:prstGeom>
        </p:spPr>
      </p:pic>
    </p:spTree>
    <p:extLst>
      <p:ext uri="{BB962C8B-B14F-4D97-AF65-F5344CB8AC3E}">
        <p14:creationId xmlns:p14="http://schemas.microsoft.com/office/powerpoint/2010/main" val="93458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Spring’s web MVC framework is, like many other web MVC </a:t>
            </a:r>
            <a:r>
              <a:rPr lang="en-US" dirty="0" smtClean="0"/>
              <a:t>frameworks is </a:t>
            </a:r>
            <a:r>
              <a:rPr lang="en-US" dirty="0"/>
              <a:t>request-driven, designed around a central servlet that dispatches requests to </a:t>
            </a:r>
            <a:r>
              <a:rPr lang="en-US" dirty="0" smtClean="0"/>
              <a:t>controllers, called </a:t>
            </a:r>
            <a:r>
              <a:rPr lang="en-US" b="1" i="1" dirty="0" err="1" smtClean="0"/>
              <a:t>DispatcherServlet</a:t>
            </a:r>
            <a:r>
              <a:rPr lang="en-US" b="1" i="1" dirty="0" smtClean="0"/>
              <a:t>.</a:t>
            </a:r>
          </a:p>
          <a:p>
            <a:r>
              <a:rPr lang="en-US" b="1" i="1" dirty="0" err="1"/>
              <a:t>DispatcherServlet</a:t>
            </a:r>
            <a:r>
              <a:rPr lang="en-US" b="1" i="1" dirty="0"/>
              <a:t> </a:t>
            </a:r>
            <a:r>
              <a:rPr lang="en-US" b="1" i="1" dirty="0" smtClean="0"/>
              <a:t> </a:t>
            </a:r>
            <a:r>
              <a:rPr lang="en-US" dirty="0" smtClean="0"/>
              <a:t>is </a:t>
            </a:r>
            <a:r>
              <a:rPr lang="en-US" dirty="0"/>
              <a:t>the only servlet you need to configure in a Java web deployment descriptor (i.e., the web.xml file). A Spring MVC controller—often referred to as a Dispatcher Servlet implements front controller design pattern </a:t>
            </a:r>
            <a:r>
              <a:rPr lang="en-US" i="1" dirty="0"/>
              <a:t>and every web request must go through it so that it can manage the entire request life cycle</a:t>
            </a:r>
            <a:r>
              <a:rPr lang="en-US" dirty="0"/>
              <a:t>.</a:t>
            </a:r>
            <a:endParaRPr lang="en-US" b="1" i="1"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Spring</a:t>
            </a:r>
            <a:r>
              <a:rPr lang="fi-FI" dirty="0" smtClean="0"/>
              <a:t> Web MVC</a:t>
            </a:r>
            <a:endParaRPr lang="en-US" dirty="0"/>
          </a:p>
        </p:txBody>
      </p:sp>
    </p:spTree>
    <p:extLst>
      <p:ext uri="{BB962C8B-B14F-4D97-AF65-F5344CB8AC3E}">
        <p14:creationId xmlns:p14="http://schemas.microsoft.com/office/powerpoint/2010/main" val="2657239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make a link to that page from our </a:t>
            </a:r>
            <a:r>
              <a:rPr lang="en-US" dirty="0" err="1" smtClean="0"/>
              <a:t>logged_in.jsp</a:t>
            </a:r>
            <a:r>
              <a:rPr lang="en-US" dirty="0" smtClean="0"/>
              <a:t> page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475656" y="3356992"/>
            <a:ext cx="5838825" cy="1743075"/>
          </a:xfrm>
          <a:prstGeom prst="rect">
            <a:avLst/>
          </a:prstGeom>
        </p:spPr>
      </p:pic>
      <p:cxnSp>
        <p:nvCxnSpPr>
          <p:cNvPr id="8" name="Suora nuoliyhdysviiva 7"/>
          <p:cNvCxnSpPr/>
          <p:nvPr/>
        </p:nvCxnSpPr>
        <p:spPr>
          <a:xfrm flipH="1">
            <a:off x="5163672" y="4228529"/>
            <a:ext cx="1136520" cy="28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3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last add the needed router to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200150" y="2669517"/>
            <a:ext cx="6743700" cy="2847975"/>
          </a:xfrm>
          <a:prstGeom prst="rect">
            <a:avLst/>
          </a:prstGeom>
        </p:spPr>
      </p:pic>
    </p:spTree>
    <p:extLst>
      <p:ext uri="{BB962C8B-B14F-4D97-AF65-F5344CB8AC3E}">
        <p14:creationId xmlns:p14="http://schemas.microsoft.com/office/powerpoint/2010/main" val="1538464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now test the application, you can notice that the username is not displayed in the </a:t>
            </a:r>
            <a:r>
              <a:rPr lang="en-US" dirty="0" err="1" smtClean="0"/>
              <a:t>userpage</a:t>
            </a:r>
            <a:r>
              <a:rPr lang="en-US" dirty="0" smtClean="0"/>
              <a:t>. This is because the attribute mapping for “username” is set in the login router. When the </a:t>
            </a:r>
            <a:r>
              <a:rPr lang="en-US" dirty="0" err="1" smtClean="0"/>
              <a:t>getUser</a:t>
            </a:r>
            <a:r>
              <a:rPr lang="en-US" dirty="0" smtClean="0"/>
              <a:t> router is called, the data is already destroyed.</a:t>
            </a:r>
          </a:p>
          <a:p>
            <a:r>
              <a:rPr lang="en-US" dirty="0" smtClean="0"/>
              <a:t>This is where we need session. To keep some data alive during the request response cycle.</a:t>
            </a:r>
          </a:p>
          <a:p>
            <a:r>
              <a:rPr lang="en-US" dirty="0" smtClean="0"/>
              <a:t>The easiest way to set data to </a:t>
            </a:r>
            <a:r>
              <a:rPr lang="en-US" dirty="0"/>
              <a:t>session is to use @</a:t>
            </a:r>
            <a:r>
              <a:rPr lang="en-US" dirty="0" err="1" smtClean="0"/>
              <a:t>SessionAttributes</a:t>
            </a:r>
            <a:r>
              <a:rPr lang="en-US" dirty="0" smtClean="0"/>
              <a:t> annotation.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4252705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Problem Solved</a:t>
            </a:r>
            <a:endParaRPr lang="en-US" dirty="0"/>
          </a:p>
        </p:txBody>
      </p:sp>
      <p:pic>
        <p:nvPicPr>
          <p:cNvPr id="6" name="Kuva 5"/>
          <p:cNvPicPr>
            <a:picLocks noChangeAspect="1"/>
          </p:cNvPicPr>
          <p:nvPr/>
        </p:nvPicPr>
        <p:blipFill>
          <a:blip r:embed="rId2"/>
          <a:stretch>
            <a:fillRect/>
          </a:stretch>
        </p:blipFill>
        <p:spPr>
          <a:xfrm>
            <a:off x="1187624" y="2204864"/>
            <a:ext cx="6591300" cy="3848100"/>
          </a:xfrm>
          <a:prstGeom prst="rect">
            <a:avLst/>
          </a:prstGeom>
        </p:spPr>
      </p:pic>
      <p:cxnSp>
        <p:nvCxnSpPr>
          <p:cNvPr id="8" name="Suora nuoliyhdysviiva 7"/>
          <p:cNvCxnSpPr/>
          <p:nvPr/>
        </p:nvCxnSpPr>
        <p:spPr>
          <a:xfrm>
            <a:off x="3059832" y="2492896"/>
            <a:ext cx="792088"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90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that the “username” is stored in session it is available until the session object is destroyed.</a:t>
            </a:r>
          </a:p>
          <a:p>
            <a:r>
              <a:rPr lang="en-US" dirty="0" smtClean="0"/>
              <a:t>To make a logout functionality we append a new link to our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a:t>
            </a:r>
            <a:r>
              <a:rPr lang="en-US" dirty="0" smtClean="0"/>
              <a:t>Solved/Destroy session</a:t>
            </a:r>
            <a:endParaRPr lang="en-US" dirty="0"/>
          </a:p>
        </p:txBody>
      </p:sp>
      <p:pic>
        <p:nvPicPr>
          <p:cNvPr id="6" name="Kuva 5"/>
          <p:cNvPicPr>
            <a:picLocks noChangeAspect="1"/>
          </p:cNvPicPr>
          <p:nvPr/>
        </p:nvPicPr>
        <p:blipFill>
          <a:blip r:embed="rId2"/>
          <a:stretch>
            <a:fillRect/>
          </a:stretch>
        </p:blipFill>
        <p:spPr>
          <a:xfrm>
            <a:off x="2267744" y="4365104"/>
            <a:ext cx="3714750" cy="733425"/>
          </a:xfrm>
          <a:prstGeom prst="rect">
            <a:avLst/>
          </a:prstGeom>
        </p:spPr>
      </p:pic>
      <p:cxnSp>
        <p:nvCxnSpPr>
          <p:cNvPr id="8" name="Suora nuoliyhdysviiva 7"/>
          <p:cNvCxnSpPr/>
          <p:nvPr/>
        </p:nvCxnSpPr>
        <p:spPr>
          <a:xfrm flipH="1" flipV="1">
            <a:off x="4716016" y="4941168"/>
            <a:ext cx="126647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42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make a new controller to </a:t>
            </a:r>
            <a:r>
              <a:rPr lang="en-US" dirty="0" err="1" smtClean="0"/>
              <a:t>com.opiframe.controller</a:t>
            </a:r>
            <a:r>
              <a:rPr lang="en-US" dirty="0" smtClean="0"/>
              <a:t> package for handling logout router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Solved/Destroy session</a:t>
            </a:r>
          </a:p>
        </p:txBody>
      </p:sp>
      <p:pic>
        <p:nvPicPr>
          <p:cNvPr id="6" name="Kuva 5"/>
          <p:cNvPicPr>
            <a:picLocks noChangeAspect="1"/>
          </p:cNvPicPr>
          <p:nvPr/>
        </p:nvPicPr>
        <p:blipFill>
          <a:blip r:embed="rId2"/>
          <a:stretch>
            <a:fillRect/>
          </a:stretch>
        </p:blipFill>
        <p:spPr>
          <a:xfrm>
            <a:off x="1663152" y="3346662"/>
            <a:ext cx="4925072" cy="2649903"/>
          </a:xfrm>
          <a:prstGeom prst="rect">
            <a:avLst/>
          </a:prstGeom>
        </p:spPr>
      </p:pic>
    </p:spTree>
    <p:extLst>
      <p:ext uri="{BB962C8B-B14F-4D97-AF65-F5344CB8AC3E}">
        <p14:creationId xmlns:p14="http://schemas.microsoft.com/office/powerpoint/2010/main" val="310514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there is need to validate the user input in your application. For example in our previous example it would be good idea to check that the user name and password fields are NOT empty, before actually checking </a:t>
            </a:r>
            <a:r>
              <a:rPr lang="en-US" dirty="0" smtClean="0"/>
              <a:t>if those are valid.</a:t>
            </a:r>
            <a:endParaRPr lang="en-US" dirty="0" smtClean="0"/>
          </a:p>
          <a:p>
            <a:r>
              <a:rPr lang="en-US" dirty="0" smtClean="0"/>
              <a:t>The validation can be done in two ways:</a:t>
            </a:r>
          </a:p>
          <a:p>
            <a:pPr lvl="1"/>
            <a:r>
              <a:rPr lang="en-US" dirty="0" smtClean="0"/>
              <a:t>Using Validator interface</a:t>
            </a:r>
          </a:p>
          <a:p>
            <a:pPr lvl="1"/>
            <a:r>
              <a:rPr lang="en-US" dirty="0" smtClean="0"/>
              <a:t>Using Annotations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Validation</a:t>
            </a:r>
            <a:endParaRPr lang="en-US" dirty="0"/>
          </a:p>
        </p:txBody>
      </p:sp>
    </p:spTree>
    <p:extLst>
      <p:ext uri="{BB962C8B-B14F-4D97-AF65-F5344CB8AC3E}">
        <p14:creationId xmlns:p14="http://schemas.microsoft.com/office/powerpoint/2010/main" val="2613048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 Validation </a:t>
            </a:r>
            <a:r>
              <a:rPr lang="en-US" dirty="0" err="1" smtClean="0"/>
              <a:t>Validation</a:t>
            </a:r>
            <a:r>
              <a:rPr lang="en-US" dirty="0" smtClean="0"/>
              <a:t> Interface</a:t>
            </a:r>
            <a:endParaRPr lang="en-US" dirty="0"/>
          </a:p>
        </p:txBody>
      </p:sp>
    </p:spTree>
    <p:extLst>
      <p:ext uri="{BB962C8B-B14F-4D97-AF65-F5344CB8AC3E}">
        <p14:creationId xmlns:p14="http://schemas.microsoft.com/office/powerpoint/2010/main" val="4093187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endParaRPr lang="en-US"/>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dirty="0"/>
              <a:t>Data Validation </a:t>
            </a:r>
            <a:r>
              <a:rPr lang="en-US" dirty="0" smtClean="0"/>
              <a:t>Annotations</a:t>
            </a:r>
            <a:endParaRPr lang="en-US" dirty="0"/>
          </a:p>
        </p:txBody>
      </p:sp>
    </p:spTree>
    <p:extLst>
      <p:ext uri="{BB962C8B-B14F-4D97-AF65-F5344CB8AC3E}">
        <p14:creationId xmlns:p14="http://schemas.microsoft.com/office/powerpoint/2010/main" val="2076623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endParaRPr lang="en-US"/>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(ORM)</a:t>
            </a:r>
            <a:endParaRPr lang="en-US" dirty="0"/>
          </a:p>
        </p:txBody>
      </p:sp>
    </p:spTree>
    <p:extLst>
      <p:ext uri="{BB962C8B-B14F-4D97-AF65-F5344CB8AC3E}">
        <p14:creationId xmlns:p14="http://schemas.microsoft.com/office/powerpoint/2010/main" val="241585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Spring</a:t>
            </a:r>
            <a:r>
              <a:rPr lang="fi-FI" dirty="0"/>
              <a:t> Web MVC</a:t>
            </a:r>
            <a:endParaRPr lang="en-US" dirty="0"/>
          </a:p>
        </p:txBody>
      </p:sp>
      <p:pic>
        <p:nvPicPr>
          <p:cNvPr id="6" name="Kuva 5"/>
          <p:cNvPicPr>
            <a:picLocks noChangeAspect="1"/>
          </p:cNvPicPr>
          <p:nvPr/>
        </p:nvPicPr>
        <p:blipFill>
          <a:blip r:embed="rId2"/>
          <a:stretch>
            <a:fillRect/>
          </a:stretch>
        </p:blipFill>
        <p:spPr>
          <a:xfrm>
            <a:off x="1948079" y="2636912"/>
            <a:ext cx="5076825" cy="3171825"/>
          </a:xfrm>
          <a:prstGeom prst="rect">
            <a:avLst/>
          </a:prstGeom>
        </p:spPr>
      </p:pic>
    </p:spTree>
    <p:extLst>
      <p:ext uri="{BB962C8B-B14F-4D97-AF65-F5344CB8AC3E}">
        <p14:creationId xmlns:p14="http://schemas.microsoft.com/office/powerpoint/2010/main" val="3240217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endParaRPr lang="en-US"/>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2744104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endParaRPr lang="en-US"/>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Security</a:t>
            </a:r>
            <a:endParaRPr lang="en-US" dirty="0"/>
          </a:p>
        </p:txBody>
      </p:sp>
    </p:spTree>
    <p:extLst>
      <p:ext uri="{BB962C8B-B14F-4D97-AF65-F5344CB8AC3E}">
        <p14:creationId xmlns:p14="http://schemas.microsoft.com/office/powerpoint/2010/main" val="2750027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Is a part of the function</a:t>
            </a:r>
          </a:p>
          <a:p>
            <a:r>
              <a:rPr lang="en-US" dirty="0" smtClean="0"/>
              <a:t>Jackson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t>
            </a:r>
            <a:r>
              <a:rPr lang="en-US" dirty="0" err="1" smtClean="0"/>
              <a:t>ResponseBody</a:t>
            </a:r>
            <a:r>
              <a:rPr lang="en-US" dirty="0" smtClean="0"/>
              <a:t> &amp; REST</a:t>
            </a:r>
            <a:endParaRPr lang="en-US" dirty="0"/>
          </a:p>
        </p:txBody>
      </p:sp>
    </p:spTree>
    <p:extLst>
      <p:ext uri="{BB962C8B-B14F-4D97-AF65-F5344CB8AC3E}">
        <p14:creationId xmlns:p14="http://schemas.microsoft.com/office/powerpoint/2010/main" val="188960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Start</a:t>
            </a:r>
            <a:r>
              <a:rPr lang="fi-FI" dirty="0" smtClean="0"/>
              <a:t> </a:t>
            </a:r>
            <a:r>
              <a:rPr lang="fi-FI" dirty="0" err="1" smtClean="0"/>
              <a:t>NetBeans</a:t>
            </a:r>
            <a:r>
              <a:rPr lang="fi-FI" dirty="0" smtClean="0"/>
              <a:t> IDE (</a:t>
            </a:r>
            <a:r>
              <a:rPr lang="fi-FI" dirty="0" err="1" smtClean="0"/>
              <a:t>we</a:t>
            </a:r>
            <a:r>
              <a:rPr lang="fi-FI" dirty="0" smtClean="0"/>
              <a:t> </a:t>
            </a:r>
            <a:r>
              <a:rPr lang="fi-FI" dirty="0" err="1" smtClean="0"/>
              <a:t>assume</a:t>
            </a:r>
            <a:r>
              <a:rPr lang="fi-FI" dirty="0" smtClean="0"/>
              <a:t> version &gt; 8)</a:t>
            </a:r>
          </a:p>
          <a:p>
            <a:r>
              <a:rPr lang="fi-FI" dirty="0" err="1" smtClean="0"/>
              <a:t>From</a:t>
            </a:r>
            <a:r>
              <a:rPr lang="fi-FI" dirty="0" smtClean="0"/>
              <a:t> </a:t>
            </a:r>
            <a:r>
              <a:rPr lang="fi-FI" dirty="0" err="1" smtClean="0"/>
              <a:t>File</a:t>
            </a:r>
            <a:r>
              <a:rPr lang="fi-FI" dirty="0" smtClean="0"/>
              <a:t> menu </a:t>
            </a:r>
            <a:r>
              <a:rPr lang="fi-FI" dirty="0" err="1" smtClean="0"/>
              <a:t>select</a:t>
            </a:r>
            <a:r>
              <a:rPr lang="fi-FI" dirty="0" smtClean="0"/>
              <a:t> New Project.</a:t>
            </a:r>
          </a:p>
          <a:p>
            <a:r>
              <a:rPr lang="fi-FI" dirty="0" err="1" smtClean="0"/>
              <a:t>From</a:t>
            </a:r>
            <a:r>
              <a:rPr lang="fi-FI" dirty="0" smtClean="0"/>
              <a:t> </a:t>
            </a:r>
            <a:r>
              <a:rPr lang="fi-FI" dirty="0" err="1" smtClean="0"/>
              <a:t>Categories</a:t>
            </a:r>
            <a:r>
              <a:rPr lang="fi-FI" dirty="0" smtClean="0"/>
              <a:t> </a:t>
            </a:r>
            <a:r>
              <a:rPr lang="fi-FI" dirty="0" err="1" smtClean="0"/>
              <a:t>select</a:t>
            </a:r>
            <a:r>
              <a:rPr lang="fi-FI" dirty="0" smtClean="0"/>
              <a:t> Java Web. </a:t>
            </a:r>
            <a:r>
              <a:rPr lang="fi-FI" dirty="0" err="1" smtClean="0"/>
              <a:t>From</a:t>
            </a:r>
            <a:r>
              <a:rPr lang="fi-FI" dirty="0" smtClean="0"/>
              <a:t> </a:t>
            </a:r>
            <a:r>
              <a:rPr lang="fi-FI" dirty="0" err="1" smtClean="0"/>
              <a:t>projects</a:t>
            </a:r>
            <a:r>
              <a:rPr lang="fi-FI" dirty="0" smtClean="0"/>
              <a:t> </a:t>
            </a:r>
            <a:r>
              <a:rPr lang="fi-FI" dirty="0" err="1" smtClean="0"/>
              <a:t>select</a:t>
            </a:r>
            <a:r>
              <a:rPr lang="fi-FI" dirty="0" smtClean="0"/>
              <a:t> Web </a:t>
            </a:r>
            <a:r>
              <a:rPr lang="fi-FI" dirty="0" err="1" smtClean="0"/>
              <a:t>application</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14.10.2015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smtClean="0"/>
              <a:t>Creating</a:t>
            </a:r>
            <a:r>
              <a:rPr lang="fi-FI" dirty="0" smtClean="0"/>
              <a:t> </a:t>
            </a:r>
            <a:r>
              <a:rPr lang="fi-FI" dirty="0" err="1" smtClean="0"/>
              <a:t>Spring</a:t>
            </a:r>
            <a:r>
              <a:rPr lang="fi-FI" dirty="0" smtClean="0"/>
              <a:t> Web MVC </a:t>
            </a:r>
            <a:r>
              <a:rPr lang="fi-FI" dirty="0" err="1" smtClean="0"/>
              <a:t>project</a:t>
            </a:r>
            <a:r>
              <a:rPr lang="fi-FI" dirty="0" smtClean="0"/>
              <a:t> </a:t>
            </a:r>
            <a:r>
              <a:rPr lang="fi-FI" dirty="0" err="1" smtClean="0"/>
              <a:t>with</a:t>
            </a:r>
            <a:r>
              <a:rPr lang="fi-FI" dirty="0" smtClean="0"/>
              <a:t> </a:t>
            </a:r>
            <a:r>
              <a:rPr lang="fi-FI" dirty="0" err="1" smtClean="0"/>
              <a:t>NetBeans</a:t>
            </a:r>
            <a:endParaRPr lang="en-US" dirty="0"/>
          </a:p>
        </p:txBody>
      </p:sp>
      <p:pic>
        <p:nvPicPr>
          <p:cNvPr id="6" name="Kuva 5"/>
          <p:cNvPicPr>
            <a:picLocks noChangeAspect="1"/>
          </p:cNvPicPr>
          <p:nvPr/>
        </p:nvPicPr>
        <p:blipFill>
          <a:blip r:embed="rId2"/>
          <a:stretch>
            <a:fillRect/>
          </a:stretch>
        </p:blipFill>
        <p:spPr>
          <a:xfrm>
            <a:off x="2055400" y="4005064"/>
            <a:ext cx="4953000" cy="1257300"/>
          </a:xfrm>
          <a:prstGeom prst="rect">
            <a:avLst/>
          </a:prstGeom>
        </p:spPr>
      </p:pic>
    </p:spTree>
    <p:extLst>
      <p:ext uri="{BB962C8B-B14F-4D97-AF65-F5344CB8AC3E}">
        <p14:creationId xmlns:p14="http://schemas.microsoft.com/office/powerpoint/2010/main" val="344151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type</a:t>
            </a:r>
            <a:r>
              <a:rPr lang="fi-FI" dirty="0" smtClean="0"/>
              <a:t> in </a:t>
            </a:r>
            <a:r>
              <a:rPr lang="fi-FI" dirty="0" err="1" smtClean="0"/>
              <a:t>the</a:t>
            </a:r>
            <a:r>
              <a:rPr lang="fi-FI" dirty="0" smtClean="0"/>
              <a:t> </a:t>
            </a:r>
            <a:r>
              <a:rPr lang="fi-FI" dirty="0" err="1" smtClean="0"/>
              <a:t>project</a:t>
            </a:r>
            <a:r>
              <a:rPr lang="fi-FI" dirty="0" smtClean="0"/>
              <a:t> </a:t>
            </a:r>
            <a:r>
              <a:rPr lang="fi-FI" dirty="0" err="1" smtClean="0"/>
              <a:t>name</a:t>
            </a:r>
            <a:r>
              <a:rPr lang="fi-FI" dirty="0" smtClean="0"/>
              <a:t> and </a:t>
            </a:r>
            <a:r>
              <a:rPr lang="fi-FI" dirty="0" err="1" smtClean="0"/>
              <a:t>define</a:t>
            </a:r>
            <a:r>
              <a:rPr lang="fi-FI" dirty="0" smtClean="0"/>
              <a:t> </a:t>
            </a:r>
            <a:r>
              <a:rPr lang="fi-FI" dirty="0" err="1" smtClean="0"/>
              <a:t>the</a:t>
            </a:r>
            <a:r>
              <a:rPr lang="fi-FI" dirty="0" smtClean="0"/>
              <a:t> </a:t>
            </a:r>
            <a:r>
              <a:rPr lang="fi-FI" dirty="0" err="1" smtClean="0"/>
              <a:t>working</a:t>
            </a:r>
            <a:r>
              <a:rPr lang="fi-FI" dirty="0" smtClean="0"/>
              <a:t> </a:t>
            </a:r>
            <a:r>
              <a:rPr lang="fi-FI" dirty="0" err="1" smtClean="0"/>
              <a:t>directory</a:t>
            </a:r>
            <a:r>
              <a:rPr lang="fi-FI" dirty="0" smtClean="0"/>
              <a:t>.</a:t>
            </a:r>
            <a:endParaRPr lang="en-US" dirty="0"/>
          </a:p>
        </p:txBody>
      </p:sp>
      <p:sp>
        <p:nvSpPr>
          <p:cNvPr id="3" name="Päivämäärän paikkamerkki 2"/>
          <p:cNvSpPr>
            <a:spLocks noGrp="1"/>
          </p:cNvSpPr>
          <p:nvPr>
            <p:ph type="dt" sz="half" idx="10"/>
          </p:nvPr>
        </p:nvSpPr>
        <p:spPr/>
        <p:txBody>
          <a:bodyPr/>
          <a:lstStyle/>
          <a:p>
            <a:endParaRPr lang="fi-FI" dirty="0" smtClean="0"/>
          </a:p>
          <a:p>
            <a:endParaRPr lang="fi-FI" dirty="0"/>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2086983" y="3402942"/>
            <a:ext cx="4972050" cy="1381125"/>
          </a:xfrm>
          <a:prstGeom prst="rect">
            <a:avLst/>
          </a:prstGeom>
        </p:spPr>
      </p:pic>
    </p:spTree>
    <p:extLst>
      <p:ext uri="{BB962C8B-B14F-4D97-AF65-F5344CB8AC3E}">
        <p14:creationId xmlns:p14="http://schemas.microsoft.com/office/powerpoint/2010/main" val="2382080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BA767832A3C62E408D2166E01CB37C73" ma:contentTypeVersion="3" ma:contentTypeDescription="Luo uusi asiakirja." ma:contentTypeScope="" ma:versionID="667ee643abe862ea2c1292fba643c9dd">
  <xsd:schema xmlns:xsd="http://www.w3.org/2001/XMLSchema" xmlns:xs="http://www.w3.org/2001/XMLSchema" xmlns:p="http://schemas.microsoft.com/office/2006/metadata/properties" xmlns:ns3="548e6928-8b0f-4e78-b145-70510c1cc32a" targetNamespace="http://schemas.microsoft.com/office/2006/metadata/properties" ma:root="true" ma:fieldsID="4e237b7d963b961d19650e3192d45e86" ns3:_="">
    <xsd:import namespace="548e6928-8b0f-4e78-b145-70510c1cc32a"/>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e6928-8b0f-4e78-b145-70510c1cc32a"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Jakamisvihjeen hajautus" ma:internalName="SharingHintHash" ma:readOnly="true">
      <xsd:simpleType>
        <xsd:restriction base="dms:Text"/>
      </xsd:simpleType>
    </xsd:element>
    <xsd:element name="SharedWithDetails" ma:index="10" nillable="true" ma:displayName="Jakamisen tiedot"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8A17CF-9E87-49EB-A1FF-9A3DC873BD2D}">
  <ds:schemaRefs>
    <ds:schemaRef ds:uri="http://schemas.microsoft.com/office/2006/documentManagement/types"/>
    <ds:schemaRef ds:uri="http://purl.org/dc/dcmitype/"/>
    <ds:schemaRef ds:uri="http://schemas.microsoft.com/office/infopath/2007/PartnerControls"/>
    <ds:schemaRef ds:uri="548e6928-8b0f-4e78-b145-70510c1cc32a"/>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D4BAAC8D-B1BC-4F27-90DE-93B2BFA46741}">
  <ds:schemaRefs>
    <ds:schemaRef ds:uri="http://schemas.microsoft.com/sharepoint/v3/contenttype/forms"/>
  </ds:schemaRefs>
</ds:datastoreItem>
</file>

<file path=customXml/itemProps3.xml><?xml version="1.0" encoding="utf-8"?>
<ds:datastoreItem xmlns:ds="http://schemas.openxmlformats.org/officeDocument/2006/customXml" ds:itemID="{8964B86B-D22F-490A-A081-3BF03B7BE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e6928-8b0f-4e78-b145-70510c1cc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2302</TotalTime>
  <Words>3452</Words>
  <Application>Microsoft Office PowerPoint</Application>
  <PresentationFormat>Näytössä katseltava diaesitys (4:3)</PresentationFormat>
  <Paragraphs>386</Paragraphs>
  <Slides>72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72</vt:i4>
      </vt:variant>
    </vt:vector>
  </HeadingPairs>
  <TitlesOfParts>
    <vt:vector size="76" baseType="lpstr">
      <vt:lpstr>Calibri</vt:lpstr>
      <vt:lpstr>Candara</vt:lpstr>
      <vt:lpstr>Symbol</vt:lpstr>
      <vt:lpstr>Opi_material_theme</vt:lpstr>
      <vt:lpstr>Java EE Spring Web MVC Framework</vt:lpstr>
      <vt:lpstr>Introduction</vt:lpstr>
      <vt:lpstr>Introduction</vt:lpstr>
      <vt:lpstr> What is MVC framework? </vt:lpstr>
      <vt:lpstr>What is MVC framework? </vt:lpstr>
      <vt:lpstr>Spring Web MVC</vt:lpstr>
      <vt:lpstr>Spring Web MVC</vt:lpstr>
      <vt:lpstr>Creating Spring Web MVC project with NetBeans</vt:lpstr>
      <vt:lpstr>Creating Spring Web MVC project with NetBeans</vt:lpstr>
      <vt:lpstr>Creating Spring Web MVC project with NetBeans</vt:lpstr>
      <vt:lpstr>Creating Spring Web MVC project with NetBeans</vt:lpstr>
      <vt:lpstr>Creating Spring Web MVC project with NetBeans</vt:lpstr>
      <vt:lpstr>Project Files</vt:lpstr>
      <vt:lpstr>Web.xml</vt:lpstr>
      <vt:lpstr>applicationContext.xml</vt:lpstr>
      <vt:lpstr>dispatcher-servlet.xml</vt:lpstr>
      <vt:lpstr>glassfish-web.xml</vt:lpstr>
      <vt:lpstr>.jsp files</vt:lpstr>
      <vt:lpstr>Model View Controller</vt:lpstr>
      <vt:lpstr>Defining a Controller </vt:lpstr>
      <vt:lpstr>Defining a Controller</vt:lpstr>
      <vt:lpstr>Defining a Controller</vt:lpstr>
      <vt:lpstr>Defining a Controller</vt:lpstr>
      <vt:lpstr>Defining a Controller</vt:lpstr>
      <vt:lpstr>Defining a Controller</vt:lpstr>
      <vt:lpstr>Controller</vt:lpstr>
      <vt:lpstr>Defining a View</vt:lpstr>
      <vt:lpstr>Example</vt:lpstr>
      <vt:lpstr>Data Binding</vt:lpstr>
      <vt:lpstr>Data Binding</vt:lpstr>
      <vt:lpstr>Data Binding</vt:lpstr>
      <vt:lpstr>Models</vt:lpstr>
      <vt:lpstr>Model</vt:lpstr>
      <vt:lpstr>DAO (Data Access Object)</vt:lpstr>
      <vt:lpstr>DAO</vt:lpstr>
      <vt:lpstr>Controller</vt:lpstr>
      <vt:lpstr>Controller</vt:lpstr>
      <vt:lpstr>View</vt:lpstr>
      <vt:lpstr>Session Basics</vt:lpstr>
      <vt:lpstr>Session Basics</vt:lpstr>
      <vt:lpstr>Session Basics (create a maven project)</vt:lpstr>
      <vt:lpstr>Session Basics (create a maven project)</vt:lpstr>
      <vt:lpstr>Session Basics (create a maven project)</vt:lpstr>
      <vt:lpstr>Session Basics (create a maven project)</vt:lpstr>
      <vt:lpstr>Session Basics (create a maven project)</vt:lpstr>
      <vt:lpstr>Configuration</vt:lpstr>
      <vt:lpstr>Configuration</vt:lpstr>
      <vt:lpstr>Configuration</vt:lpstr>
      <vt:lpstr>Controller</vt:lpstr>
      <vt:lpstr>View</vt:lpstr>
      <vt:lpstr>Sessions</vt:lpstr>
      <vt:lpstr>Model</vt:lpstr>
      <vt:lpstr>Login View</vt:lpstr>
      <vt:lpstr>Login View</vt:lpstr>
      <vt:lpstr>Controller</vt:lpstr>
      <vt:lpstr>Controller</vt:lpstr>
      <vt:lpstr>JSP pages</vt:lpstr>
      <vt:lpstr>logged_in.jsp</vt:lpstr>
      <vt:lpstr>The problem</vt:lpstr>
      <vt:lpstr>The problem</vt:lpstr>
      <vt:lpstr>The problem</vt:lpstr>
      <vt:lpstr>The Problem</vt:lpstr>
      <vt:lpstr>Problem Solved</vt:lpstr>
      <vt:lpstr>Problem Solved/Destroy session</vt:lpstr>
      <vt:lpstr>Problem Solved/Destroy session</vt:lpstr>
      <vt:lpstr>Data Validation</vt:lpstr>
      <vt:lpstr>Data Validation Validation Interface</vt:lpstr>
      <vt:lpstr>Data Validation Annotations</vt:lpstr>
      <vt:lpstr>Hibernate (ORM)</vt:lpstr>
      <vt:lpstr>Spring Boot</vt:lpstr>
      <vt:lpstr>Spring Security</vt:lpstr>
      <vt:lpstr>@ResponseBody &amp; REST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81</cp:revision>
  <dcterms:created xsi:type="dcterms:W3CDTF">2013-09-11T07:44:34Z</dcterms:created>
  <dcterms:modified xsi:type="dcterms:W3CDTF">2015-10-14T07:30:04Z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0x010100BA767832A3C62E408D2166E01CB37C73</vt:lpwstr>
  </property>
</Properties>
</file>