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16938"/>
    <a:srgbClr val="FE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639CD-ED4D-AF29-7764-7DBF8CAEB007}" v="202" dt="2023-11-02T15:58:59.010"/>
    <p1510:client id="{BFB05C28-393A-4E9A-B73B-106D8DD1695C}" v="722" dt="2023-11-02T17:05:18.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48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12.937"/>
    </inkml:context>
    <inkml:brush xml:id="br0">
      <inkml:brushProperty name="width" value="0.35" units="cm"/>
      <inkml:brushProperty name="height" value="0.35" units="cm"/>
      <inkml:brushProperty name="color" value="#FFFFFF"/>
    </inkml:brush>
  </inkml:definitions>
  <inkml:trace contextRef="#ctx0" brushRef="#br0">151 11 24575,'-1'-1'0,"0"0"0,0 0 0,0 0 0,-1 0 0,1 0 0,0 1 0,-1-1 0,1 0 0,-1 1 0,1-1 0,-1 1 0,1-1 0,-1 1 0,1 0 0,-1 0 0,1 0 0,-1 0 0,1 0 0,-1 0 0,1 0 0,-1 0 0,1 0 0,-1 1 0,1-1 0,-1 1 0,1-1 0,-1 1 0,1-1 0,0 1 0,-1 0 0,1 0 0,0 0 0,0 0 0,-1 0 0,1 0 0,0 0 0,0 0 0,0 0 0,0 0 0,0 1 0,1-1 0,-1 0 0,0 1 0,0-1 0,1 0 0,-1 1 0,1-1 0,-1 1 0,1-1 0,0 1 0,0-1 0,0 4 0,0-1 0,0 1 0,0-1 0,1 0 0,0 0 0,0 1 0,0-1 0,0 0 0,1 0 0,-1 0 0,1 0 0,0 0 0,0-1 0,1 1 0,-1-1 0,1 1 0,0-1 0,-1 0 0,2 0 0,-1 0 0,0 0 0,1 0 0,-1-1 0,1 0 0,-1 1 0,1-2 0,0 1 0,0 0 0,0-1 0,0 1 0,1-1 0,-1 0 0,0-1 0,0 1 0,5-1 0,-50-16 0,9 1 0,-5 6-20,27 7-172,0-1 0,0 1 0,0-1-1,1-1 1,0 0 0,-10-6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19.434"/>
    </inkml:context>
    <inkml:brush xml:id="br0">
      <inkml:brushProperty name="width" value="0.025" units="cm"/>
      <inkml:brushProperty name="height" value="0.025" units="cm"/>
      <inkml:brushProperty name="color" value="#FFFFFF"/>
    </inkml:brush>
  </inkml:definitions>
  <inkml:trace contextRef="#ctx0" brushRef="#br0">933 318 24575,'-2'-18'0,"0"0"0,0-1 0,-2 1 0,0 1 0,-1-1 0,-1 1 0,-1-1 0,0 2 0,-2-1 0,1 1 0,-2 0 0,0 1 0,-22-25 0,24 33 0,-1 1 0,0 1 0,0-1 0,0 1 0,0 1 0,-1 0 0,0 0 0,1 1 0,-1 0 0,-1 1 0,1 0 0,0 0 0,-1 1 0,1 1 0,0-1 0,-1 2 0,-12 1 0,-25 18 0,38-15 0,0 0 0,0-1 0,-21 6 0,-78 15 0,48-9 0,-86 10 0,-31-7 0,151-14-1365,22-4-5461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24.125"/>
    </inkml:context>
    <inkml:brush xml:id="br0">
      <inkml:brushProperty name="width" value="0.025" units="cm"/>
      <inkml:brushProperty name="height" value="0.025" units="cm"/>
      <inkml:brushProperty name="color" value="#FFFFFF"/>
    </inkml:brush>
  </inkml:definitions>
  <inkml:trace contextRef="#ctx0" brushRef="#br0">0 44 24575,'7'-39'120,"-2"35"-321,-3 25-1083,-2-14-5542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26.008"/>
    </inkml:context>
    <inkml:brush xml:id="br0">
      <inkml:brushProperty name="width" value="0.025" units="cm"/>
      <inkml:brushProperty name="height" value="0.025"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27.643"/>
    </inkml:context>
    <inkml:brush xml:id="br0">
      <inkml:brushProperty name="width" value="0.025" units="cm"/>
      <inkml:brushProperty name="height" value="0.025" units="cm"/>
      <inkml:brushProperty name="color" value="#FFFFFF"/>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28.563"/>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15:29:29.527"/>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712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187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978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389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478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4501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2792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872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899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320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618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513476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customXml" Target="../ink/ink1.xml"/><Relationship Id="rId26" Type="http://schemas.openxmlformats.org/officeDocument/2006/relationships/customXml" Target="../ink/ink5.xml"/><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customXml" Target="../ink/ink2.xml"/><Relationship Id="rId29"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customXml" Target="../ink/ink4.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19.png"/><Relationship Id="rId28" Type="http://schemas.openxmlformats.org/officeDocument/2006/relationships/customXml" Target="../ink/ink7.xml"/><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customXml" Target="../ink/ink3.xml"/><Relationship Id="rId27"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descr="A screen shot of a graph&#10;&#10;Description automatically generated">
            <a:extLst>
              <a:ext uri="{FF2B5EF4-FFF2-40B4-BE49-F238E27FC236}">
                <a16:creationId xmlns:a16="http://schemas.microsoft.com/office/drawing/2014/main" id="{C5F50B6F-C35E-65B6-B94B-A57B8B3ED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689" y="2017081"/>
            <a:ext cx="3454117" cy="1411919"/>
          </a:xfrm>
          <a:prstGeom prst="rect">
            <a:avLst/>
          </a:prstGeom>
        </p:spPr>
      </p:pic>
      <p:pic>
        <p:nvPicPr>
          <p:cNvPr id="28" name="Picture 27" descr="A close up of a bee&#10;&#10;Description automatically generated">
            <a:extLst>
              <a:ext uri="{FF2B5EF4-FFF2-40B4-BE49-F238E27FC236}">
                <a16:creationId xmlns:a16="http://schemas.microsoft.com/office/drawing/2014/main" id="{703BD3A8-3EC5-2219-BD3A-30349B443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921" y="1178968"/>
            <a:ext cx="1993187" cy="1365333"/>
          </a:xfrm>
          <a:prstGeom prst="rect">
            <a:avLst/>
          </a:prstGeom>
        </p:spPr>
      </p:pic>
      <p:sp>
        <p:nvSpPr>
          <p:cNvPr id="6" name="Rectangle 5">
            <a:extLst>
              <a:ext uri="{FF2B5EF4-FFF2-40B4-BE49-F238E27FC236}">
                <a16:creationId xmlns:a16="http://schemas.microsoft.com/office/drawing/2014/main" id="{44C9391D-D507-49B2-B2D7-816171E543C9}"/>
              </a:ext>
            </a:extLst>
          </p:cNvPr>
          <p:cNvSpPr/>
          <p:nvPr/>
        </p:nvSpPr>
        <p:spPr>
          <a:xfrm>
            <a:off x="1" y="1176"/>
            <a:ext cx="9143999" cy="867833"/>
          </a:xfrm>
          <a:prstGeom prst="rect">
            <a:avLst/>
          </a:prstGeom>
          <a:solidFill>
            <a:srgbClr val="0169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A black and white sign with white text&#10;&#10;Description automatically generated">
            <a:extLst>
              <a:ext uri="{FF2B5EF4-FFF2-40B4-BE49-F238E27FC236}">
                <a16:creationId xmlns:a16="http://schemas.microsoft.com/office/drawing/2014/main" id="{92881716-B5AE-2A38-BD03-DC215855C1B5}"/>
              </a:ext>
            </a:extLst>
          </p:cNvPr>
          <p:cNvPicPr>
            <a:picLocks noChangeAspect="1"/>
          </p:cNvPicPr>
          <p:nvPr/>
        </p:nvPicPr>
        <p:blipFill>
          <a:blip r:embed="rId4"/>
          <a:stretch>
            <a:fillRect/>
          </a:stretch>
        </p:blipFill>
        <p:spPr>
          <a:xfrm>
            <a:off x="178741" y="120987"/>
            <a:ext cx="2161470" cy="536311"/>
          </a:xfrm>
          <a:prstGeom prst="rect">
            <a:avLst/>
          </a:prstGeom>
        </p:spPr>
      </p:pic>
      <p:sp>
        <p:nvSpPr>
          <p:cNvPr id="9" name="TextBox 8">
            <a:extLst>
              <a:ext uri="{FF2B5EF4-FFF2-40B4-BE49-F238E27FC236}">
                <a16:creationId xmlns:a16="http://schemas.microsoft.com/office/drawing/2014/main" id="{71822CFC-EDBD-7919-9A11-6E58590B38AF}"/>
              </a:ext>
            </a:extLst>
          </p:cNvPr>
          <p:cNvSpPr txBox="1"/>
          <p:nvPr/>
        </p:nvSpPr>
        <p:spPr>
          <a:xfrm>
            <a:off x="3031537" y="120987"/>
            <a:ext cx="5933722" cy="60785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00">
                <a:solidFill>
                  <a:srgbClr val="FFFFFF"/>
                </a:solidFill>
                <a:ea typeface="Calibri"/>
                <a:cs typeface="Calibri"/>
              </a:rPr>
              <a:t>A Preliminary Study on 3D temperature Simulation and Visualization for Beehives</a:t>
            </a:r>
            <a:endParaRPr lang="en-US" sz="1300">
              <a:cs typeface="Calibri"/>
            </a:endParaRPr>
          </a:p>
          <a:p>
            <a:pPr algn="ctr"/>
            <a:r>
              <a:rPr lang="en-US" sz="1100">
                <a:solidFill>
                  <a:srgbClr val="FFFFFF"/>
                </a:solidFill>
                <a:ea typeface="Calibri"/>
                <a:cs typeface="Calibri"/>
              </a:rPr>
              <a:t>KENNETT PUERTO, RYNE MERRITT (Undergraduate Research Assistants)</a:t>
            </a:r>
          </a:p>
          <a:p>
            <a:pPr algn="ctr"/>
            <a:r>
              <a:rPr lang="en-US" sz="1100">
                <a:solidFill>
                  <a:srgbClr val="FFFFFF"/>
                </a:solidFill>
                <a:ea typeface="Calibri"/>
                <a:cs typeface="Calibri"/>
              </a:rPr>
              <a:t>Dr. THOMAS WEBSTER, Dr. CHI SHEN (College of Agriculture, Community, and the Sciences)</a:t>
            </a:r>
          </a:p>
        </p:txBody>
      </p:sp>
      <p:sp>
        <p:nvSpPr>
          <p:cNvPr id="11" name="Rectangle 10">
            <a:extLst>
              <a:ext uri="{FF2B5EF4-FFF2-40B4-BE49-F238E27FC236}">
                <a16:creationId xmlns:a16="http://schemas.microsoft.com/office/drawing/2014/main" id="{21AA2D40-A34A-39C1-1623-97C690E49F21}"/>
              </a:ext>
            </a:extLst>
          </p:cNvPr>
          <p:cNvSpPr/>
          <p:nvPr/>
        </p:nvSpPr>
        <p:spPr>
          <a:xfrm>
            <a:off x="-1" y="869009"/>
            <a:ext cx="9144001" cy="112889"/>
          </a:xfrm>
          <a:prstGeom prst="rect">
            <a:avLst/>
          </a:prstGeom>
          <a:solidFill>
            <a:srgbClr val="FE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7F775653-8270-EDB4-A081-EBBF23BF2270}"/>
              </a:ext>
            </a:extLst>
          </p:cNvPr>
          <p:cNvSpPr txBox="1"/>
          <p:nvPr/>
        </p:nvSpPr>
        <p:spPr>
          <a:xfrm>
            <a:off x="303236" y="1130184"/>
            <a:ext cx="2720063" cy="1615827"/>
          </a:xfrm>
          <a:prstGeom prst="rect">
            <a:avLst/>
          </a:prstGeom>
          <a:noFill/>
        </p:spPr>
        <p:txBody>
          <a:bodyPr wrap="square" lIns="91440" tIns="45720" rIns="91440" bIns="45720" rtlCol="0" anchor="t">
            <a:spAutoFit/>
          </a:bodyPr>
          <a:lstStyle/>
          <a:p>
            <a:pPr algn="just"/>
            <a:r>
              <a:rPr lang="en-US" sz="1100"/>
              <a:t>To gain a better understanding of colony behaviors, it is essential to acquire a comprehensive knowledge of various aspects. This knowledge spans a wide range of factors, including moisture levels, foraging times, colony size, and colony temperature. This work will focus on the visualization and simulation of colony temperature</a:t>
            </a:r>
            <a:endParaRPr lang="en-US" sz="1100">
              <a:cs typeface="Calibri" panose="020F0502020204030204"/>
            </a:endParaRPr>
          </a:p>
        </p:txBody>
      </p:sp>
      <p:sp>
        <p:nvSpPr>
          <p:cNvPr id="14" name="Hexagon 13">
            <a:extLst>
              <a:ext uri="{FF2B5EF4-FFF2-40B4-BE49-F238E27FC236}">
                <a16:creationId xmlns:a16="http://schemas.microsoft.com/office/drawing/2014/main" id="{5562ECE1-D71D-E44A-B617-47F9AE382B24}"/>
              </a:ext>
            </a:extLst>
          </p:cNvPr>
          <p:cNvSpPr/>
          <p:nvPr/>
        </p:nvSpPr>
        <p:spPr>
          <a:xfrm>
            <a:off x="218194" y="3003363"/>
            <a:ext cx="1373401" cy="1130304"/>
          </a:xfrm>
          <a:prstGeom prst="hexagon">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ACBF0831-C050-2ED4-7FEF-FA2C42065690}"/>
              </a:ext>
            </a:extLst>
          </p:cNvPr>
          <p:cNvSpPr/>
          <p:nvPr/>
        </p:nvSpPr>
        <p:spPr>
          <a:xfrm>
            <a:off x="1709746" y="2769871"/>
            <a:ext cx="1313553" cy="1130304"/>
          </a:xfrm>
          <a:prstGeom prst="hexagon">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D798C01-9EC0-C6A0-2DC6-4A955F74D29A}"/>
              </a:ext>
            </a:extLst>
          </p:cNvPr>
          <p:cNvSpPr txBox="1"/>
          <p:nvPr/>
        </p:nvSpPr>
        <p:spPr>
          <a:xfrm>
            <a:off x="354748" y="4272043"/>
            <a:ext cx="2807243" cy="1277273"/>
          </a:xfrm>
          <a:prstGeom prst="rect">
            <a:avLst/>
          </a:prstGeom>
          <a:noFill/>
        </p:spPr>
        <p:txBody>
          <a:bodyPr wrap="square" lIns="91440" tIns="45720" rIns="91440" bIns="45720" rtlCol="0" anchor="t">
            <a:spAutoFit/>
          </a:bodyPr>
          <a:lstStyle/>
          <a:p>
            <a:pPr algn="just"/>
            <a:r>
              <a:rPr lang="en-US" sz="1100" dirty="0"/>
              <a:t>We have two 3D isograph which show us the temperature inside of a beehive. The left one is using linear interpolation. The right one is nearest neighbor interpolation. The temperature shown was collected through emulated data. From a series of 3x5x2 grid of sensors.</a:t>
            </a:r>
            <a:endParaRPr lang="en-US" dirty="0"/>
          </a:p>
        </p:txBody>
      </p:sp>
      <p:sp>
        <p:nvSpPr>
          <p:cNvPr id="19" name="Hexagon 18">
            <a:extLst>
              <a:ext uri="{FF2B5EF4-FFF2-40B4-BE49-F238E27FC236}">
                <a16:creationId xmlns:a16="http://schemas.microsoft.com/office/drawing/2014/main" id="{153FD1C5-64D2-39E3-9C87-7F9E866BFA01}"/>
              </a:ext>
            </a:extLst>
          </p:cNvPr>
          <p:cNvSpPr/>
          <p:nvPr/>
        </p:nvSpPr>
        <p:spPr>
          <a:xfrm>
            <a:off x="3823571" y="4452559"/>
            <a:ext cx="1421411" cy="1292662"/>
          </a:xfrm>
          <a:prstGeom prst="hexagon">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F5EF6CE-2547-B53D-9B79-8CB9C53EDFD9}"/>
                  </a:ext>
                </a:extLst>
              </p:cNvPr>
              <p:cNvSpPr txBox="1"/>
              <p:nvPr/>
            </p:nvSpPr>
            <p:spPr>
              <a:xfrm>
                <a:off x="986667" y="5606723"/>
                <a:ext cx="289028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𝑧</m:t>
                          </m:r>
                        </m:e>
                      </m:d>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𝛴</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𝑓</m:t>
                      </m:r>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𝑖</m:t>
                                  </m:r>
                                </m:e>
                              </m:acc>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oMath>
                  </m:oMathPara>
                </a14:m>
                <a:endParaRPr lang="en-US"/>
              </a:p>
            </p:txBody>
          </p:sp>
        </mc:Choice>
        <mc:Fallback xmlns="">
          <p:sp>
            <p:nvSpPr>
              <p:cNvPr id="22" name="TextBox 21">
                <a:extLst>
                  <a:ext uri="{FF2B5EF4-FFF2-40B4-BE49-F238E27FC236}">
                    <a16:creationId xmlns:a16="http://schemas.microsoft.com/office/drawing/2014/main" id="{7F5EF6CE-2547-B53D-9B79-8CB9C53EDFD9}"/>
                  </a:ext>
                </a:extLst>
              </p:cNvPr>
              <p:cNvSpPr txBox="1">
                <a:spLocks noRot="1" noChangeAspect="1" noMove="1" noResize="1" noEditPoints="1" noAdjustHandles="1" noChangeArrowheads="1" noChangeShapeType="1" noTextEdit="1"/>
              </p:cNvSpPr>
              <p:nvPr/>
            </p:nvSpPr>
            <p:spPr>
              <a:xfrm>
                <a:off x="986667" y="5606723"/>
                <a:ext cx="2890286" cy="276999"/>
              </a:xfrm>
              <a:prstGeom prst="rect">
                <a:avLst/>
              </a:prstGeom>
              <a:blipFill>
                <a:blip r:embed="rId8"/>
                <a:stretch>
                  <a:fillRect t="-444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7D8B1E-6A48-D20F-2BCC-723EF49B6E16}"/>
                  </a:ext>
                </a:extLst>
              </p:cNvPr>
              <p:cNvSpPr txBox="1"/>
              <p:nvPr/>
            </p:nvSpPr>
            <p:spPr>
              <a:xfrm>
                <a:off x="470754" y="6057998"/>
                <a:ext cx="788722" cy="5041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𝑎</m:t>
                          </m:r>
                        </m:e>
                        <m:sub>
                          <m:r>
                            <a:rPr lang="en-US" sz="1600" i="1" smtClean="0">
                              <a:latin typeface="Cambria Math" panose="02040503050406030204" pitchFamily="18" charset="0"/>
                            </a:rPr>
                            <m:t>𝑖</m:t>
                          </m:r>
                        </m:sub>
                      </m:sSub>
                      <m:r>
                        <a:rPr lang="en-US" sz="1600" i="1" smtClean="0">
                          <a:latin typeface="Cambria Math" panose="02040503050406030204" pitchFamily="18" charset="0"/>
                        </a:rPr>
                        <m:t>=</m:t>
                      </m:r>
                      <m:f>
                        <m:fPr>
                          <m:ctrlPr>
                            <a:rPr lang="en-US" sz="1600" i="1" smtClean="0">
                              <a:solidFill>
                                <a:srgbClr val="836967"/>
                              </a:solidFill>
                              <a:latin typeface="Cambria Math" panose="02040503050406030204" pitchFamily="18" charset="0"/>
                            </a:rPr>
                          </m:ctrlPr>
                        </m:fPr>
                        <m:num>
                          <m:r>
                            <a:rPr lang="en-US" sz="1600" i="1" smtClean="0">
                              <a:latin typeface="Cambria Math" panose="02040503050406030204" pitchFamily="18" charset="0"/>
                            </a:rPr>
                            <m:t>1</m:t>
                          </m:r>
                        </m:num>
                        <m:den>
                          <m:sSub>
                            <m:sSubPr>
                              <m:ctrlPr>
                                <a:rPr lang="en-US" sz="1600" i="1" smtClean="0">
                                  <a:solidFill>
                                    <a:srgbClr val="836967"/>
                                  </a:solidFill>
                                  <a:latin typeface="Cambria Math" panose="02040503050406030204" pitchFamily="18" charset="0"/>
                                </a:rPr>
                              </m:ctrlPr>
                            </m:sSubPr>
                            <m:e>
                              <m:r>
                                <a:rPr lang="en-US" sz="1600" i="1" smtClean="0">
                                  <a:latin typeface="Cambria Math" panose="02040503050406030204" pitchFamily="18" charset="0"/>
                                </a:rPr>
                                <m:t>ⅆ</m:t>
                              </m:r>
                            </m:e>
                            <m:sub>
                              <m:r>
                                <a:rPr lang="en-US" sz="1600" i="1" smtClean="0">
                                  <a:latin typeface="Cambria Math" panose="02040503050406030204" pitchFamily="18" charset="0"/>
                                </a:rPr>
                                <m:t>𝑖</m:t>
                              </m:r>
                            </m:sub>
                          </m:sSub>
                        </m:den>
                      </m:f>
                    </m:oMath>
                  </m:oMathPara>
                </a14:m>
                <a:endParaRPr lang="en-US" sz="1600" dirty="0"/>
              </a:p>
            </p:txBody>
          </p:sp>
        </mc:Choice>
        <mc:Fallback xmlns="">
          <p:sp>
            <p:nvSpPr>
              <p:cNvPr id="23" name="TextBox 22">
                <a:extLst>
                  <a:ext uri="{FF2B5EF4-FFF2-40B4-BE49-F238E27FC236}">
                    <a16:creationId xmlns:a16="http://schemas.microsoft.com/office/drawing/2014/main" id="{597D8B1E-6A48-D20F-2BCC-723EF49B6E16}"/>
                  </a:ext>
                </a:extLst>
              </p:cNvPr>
              <p:cNvSpPr txBox="1">
                <a:spLocks noRot="1" noChangeAspect="1" noMove="1" noResize="1" noEditPoints="1" noAdjustHandles="1" noChangeArrowheads="1" noChangeShapeType="1" noTextEdit="1"/>
              </p:cNvSpPr>
              <p:nvPr/>
            </p:nvSpPr>
            <p:spPr>
              <a:xfrm>
                <a:off x="470754" y="6057998"/>
                <a:ext cx="788722" cy="5041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CF2B373-ADAE-EFE2-8C27-8DFF8CA0CAD6}"/>
                  </a:ext>
                </a:extLst>
              </p:cNvPr>
              <p:cNvSpPr txBox="1"/>
              <p:nvPr/>
            </p:nvSpPr>
            <p:spPr>
              <a:xfrm>
                <a:off x="1548663" y="6110559"/>
                <a:ext cx="3177085" cy="438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a:latin typeface="Cambria Math" panose="02040503050406030204" pitchFamily="18" charset="0"/>
                            </a:rPr>
                            <m:t>ⅆ</m:t>
                          </m:r>
                        </m:e>
                        <m:sub>
                          <m:r>
                            <a:rPr lang="en-US" sz="1400" i="1">
                              <a:latin typeface="Cambria Math" panose="02040503050406030204" pitchFamily="18" charset="0"/>
                            </a:rPr>
                            <m:t>𝑖</m:t>
                          </m:r>
                        </m:sub>
                      </m:sSub>
                      <m:r>
                        <a:rPr lang="en-US" sz="1400" i="0">
                          <a:latin typeface="Cambria Math" panose="02040503050406030204" pitchFamily="18" charset="0"/>
                        </a:rPr>
                        <m:t>=</m:t>
                      </m:r>
                      <m:rad>
                        <m:radPr>
                          <m:degHide m:val="on"/>
                          <m:ctrlPr>
                            <a:rPr lang="en-US" sz="1400" i="1">
                              <a:solidFill>
                                <a:srgbClr val="836967"/>
                              </a:solidFill>
                              <a:latin typeface="Cambria Math" panose="02040503050406030204" pitchFamily="18" charset="0"/>
                            </a:rPr>
                          </m:ctrlPr>
                        </m:radPr>
                        <m:deg/>
                        <m:e>
                          <m:sSup>
                            <m:sSupPr>
                              <m:ctrlPr>
                                <a:rPr lang="en-US" sz="1400" i="1">
                                  <a:solidFill>
                                    <a:srgbClr val="836967"/>
                                  </a:solidFill>
                                  <a:latin typeface="Cambria Math" panose="02040503050406030204" pitchFamily="18" charset="0"/>
                                </a:rPr>
                              </m:ctrlPr>
                            </m:sSupPr>
                            <m:e>
                              <m:d>
                                <m:dPr>
                                  <m:ctrlPr>
                                    <a:rPr lang="en-US" sz="1400" i="1">
                                      <a:solidFill>
                                        <a:srgbClr val="836967"/>
                                      </a:solidFill>
                                      <a:latin typeface="Cambria Math" panose="02040503050406030204" pitchFamily="18" charset="0"/>
                                    </a:rPr>
                                  </m:ctrlPr>
                                </m:dPr>
                                <m:e>
                                  <m:r>
                                    <a:rPr lang="en-US" sz="1400" i="1">
                                      <a:latin typeface="Cambria Math" panose="02040503050406030204" pitchFamily="18" charset="0"/>
                                    </a:rPr>
                                    <m:t>𝑥</m:t>
                                  </m:r>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d>
                            </m:e>
                            <m:sup>
                              <m:r>
                                <a:rPr lang="en-US" sz="1400" i="0">
                                  <a:latin typeface="Cambria Math" panose="02040503050406030204" pitchFamily="18" charset="0"/>
                                </a:rPr>
                                <m:t>2</m:t>
                              </m:r>
                            </m:sup>
                          </m:sSup>
                          <m:r>
                            <a:rPr lang="en-US" sz="1400" i="0">
                              <a:latin typeface="Cambria Math" panose="02040503050406030204" pitchFamily="18" charset="0"/>
                            </a:rPr>
                            <m:t>+</m:t>
                          </m:r>
                          <m:sSup>
                            <m:sSupPr>
                              <m:ctrlPr>
                                <a:rPr lang="en-US" sz="1400" i="1">
                                  <a:solidFill>
                                    <a:srgbClr val="836967"/>
                                  </a:solidFill>
                                  <a:latin typeface="Cambria Math" panose="02040503050406030204" pitchFamily="18" charset="0"/>
                                </a:rPr>
                              </m:ctrlPr>
                            </m:sSupPr>
                            <m:e>
                              <m:d>
                                <m:dPr>
                                  <m:ctrlPr>
                                    <a:rPr lang="en-US" sz="1400" i="1">
                                      <a:solidFill>
                                        <a:srgbClr val="836967"/>
                                      </a:solidFill>
                                      <a:latin typeface="Cambria Math" panose="02040503050406030204" pitchFamily="18" charset="0"/>
                                    </a:rPr>
                                  </m:ctrlPr>
                                </m:dPr>
                                <m:e>
                                  <m:r>
                                    <a:rPr lang="en-US" sz="1400" i="1">
                                      <a:latin typeface="Cambria Math" panose="02040503050406030204" pitchFamily="18" charset="0"/>
                                    </a:rPr>
                                    <m:t>𝑦</m:t>
                                  </m:r>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e>
                              </m:d>
                            </m:e>
                            <m:sup>
                              <m:r>
                                <a:rPr lang="en-US" sz="1400" i="0">
                                  <a:latin typeface="Cambria Math" panose="02040503050406030204" pitchFamily="18" charset="0"/>
                                </a:rPr>
                                <m:t>2</m:t>
                              </m:r>
                            </m:sup>
                          </m:sSup>
                          <m:r>
                            <a:rPr lang="en-US" sz="1400" i="0">
                              <a:latin typeface="Cambria Math" panose="02040503050406030204" pitchFamily="18" charset="0"/>
                            </a:rPr>
                            <m:t>+</m:t>
                          </m:r>
                          <m:sSup>
                            <m:sSupPr>
                              <m:ctrlPr>
                                <a:rPr lang="en-US" sz="1400" i="1">
                                  <a:solidFill>
                                    <a:srgbClr val="836967"/>
                                  </a:solidFill>
                                  <a:latin typeface="Cambria Math" panose="02040503050406030204" pitchFamily="18" charset="0"/>
                                </a:rPr>
                              </m:ctrlPr>
                            </m:sSupPr>
                            <m:e>
                              <m:d>
                                <m:dPr>
                                  <m:ctrlPr>
                                    <a:rPr lang="en-US" sz="1400" i="1">
                                      <a:solidFill>
                                        <a:srgbClr val="836967"/>
                                      </a:solidFill>
                                      <a:latin typeface="Cambria Math" panose="02040503050406030204" pitchFamily="18" charset="0"/>
                                    </a:rPr>
                                  </m:ctrlPr>
                                </m:dPr>
                                <m:e>
                                  <m:r>
                                    <a:rPr lang="en-US" sz="1400" i="1">
                                      <a:latin typeface="Cambria Math" panose="02040503050406030204" pitchFamily="18" charset="0"/>
                                    </a:rPr>
                                    <m:t>𝑧</m:t>
                                  </m:r>
                                  <m:r>
                                    <a:rPr lang="en-US" sz="1400" i="0">
                                      <a:latin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𝑧</m:t>
                                      </m:r>
                                    </m:e>
                                    <m:sub>
                                      <m:acc>
                                        <m:accPr>
                                          <m:chr m:val="̇"/>
                                          <m:ctrlPr>
                                            <a:rPr lang="en-US" sz="1400" i="1">
                                              <a:solidFill>
                                                <a:srgbClr val="836967"/>
                                              </a:solidFill>
                                              <a:latin typeface="Cambria Math" panose="02040503050406030204" pitchFamily="18" charset="0"/>
                                            </a:rPr>
                                          </m:ctrlPr>
                                        </m:accPr>
                                        <m:e>
                                          <m:r>
                                            <a:rPr lang="en-US" sz="1400" i="1">
                                              <a:latin typeface="Cambria Math" panose="02040503050406030204" pitchFamily="18" charset="0"/>
                                            </a:rPr>
                                            <m:t>𝑙</m:t>
                                          </m:r>
                                        </m:e>
                                      </m:acc>
                                    </m:sub>
                                  </m:sSub>
                                </m:e>
                              </m:d>
                            </m:e>
                            <m:sup>
                              <m:r>
                                <a:rPr lang="en-US" sz="1400" i="0">
                                  <a:latin typeface="Cambria Math" panose="02040503050406030204" pitchFamily="18" charset="0"/>
                                </a:rPr>
                                <m:t>2</m:t>
                              </m:r>
                            </m:sup>
                          </m:sSup>
                        </m:e>
                      </m:rad>
                    </m:oMath>
                  </m:oMathPara>
                </a14:m>
                <a:endParaRPr lang="en-US" sz="1400" dirty="0"/>
              </a:p>
            </p:txBody>
          </p:sp>
        </mc:Choice>
        <mc:Fallback xmlns="">
          <p:sp>
            <p:nvSpPr>
              <p:cNvPr id="24" name="TextBox 23">
                <a:extLst>
                  <a:ext uri="{FF2B5EF4-FFF2-40B4-BE49-F238E27FC236}">
                    <a16:creationId xmlns:a16="http://schemas.microsoft.com/office/drawing/2014/main" id="{8CF2B373-ADAE-EFE2-8C27-8DFF8CA0CAD6}"/>
                  </a:ext>
                </a:extLst>
              </p:cNvPr>
              <p:cNvSpPr txBox="1">
                <a:spLocks noRot="1" noChangeAspect="1" noMove="1" noResize="1" noEditPoints="1" noAdjustHandles="1" noChangeArrowheads="1" noChangeShapeType="1" noTextEdit="1"/>
              </p:cNvSpPr>
              <p:nvPr/>
            </p:nvSpPr>
            <p:spPr>
              <a:xfrm>
                <a:off x="1548663" y="6110559"/>
                <a:ext cx="3177085" cy="438390"/>
              </a:xfrm>
              <a:prstGeom prst="rect">
                <a:avLst/>
              </a:prstGeom>
              <a:blipFill>
                <a:blip r:embed="rId10"/>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CE381A3-BD4B-7279-1F65-A28ED1E09E6C}"/>
              </a:ext>
            </a:extLst>
          </p:cNvPr>
          <p:cNvSpPr txBox="1"/>
          <p:nvPr/>
        </p:nvSpPr>
        <p:spPr>
          <a:xfrm>
            <a:off x="5701397" y="1134801"/>
            <a:ext cx="3102419" cy="707886"/>
          </a:xfrm>
          <a:prstGeom prst="rect">
            <a:avLst/>
          </a:prstGeom>
          <a:noFill/>
        </p:spPr>
        <p:txBody>
          <a:bodyPr wrap="square" lIns="91440" tIns="45720" rIns="91440" bIns="45720" rtlCol="0" anchor="t">
            <a:spAutoFit/>
          </a:bodyPr>
          <a:lstStyle/>
          <a:p>
            <a:pPr algn="just"/>
            <a:r>
              <a:rPr lang="en-US" sz="1000"/>
              <a:t>We decided that a linear interpolation method gave better feedback and prediction for the empty space that was between the sensors. We should be able to predict what happened in between the empty space.</a:t>
            </a:r>
            <a:endParaRPr lang="en-US"/>
          </a:p>
        </p:txBody>
      </p:sp>
      <p:grpSp>
        <p:nvGrpSpPr>
          <p:cNvPr id="36" name="Group 35">
            <a:extLst>
              <a:ext uri="{FF2B5EF4-FFF2-40B4-BE49-F238E27FC236}">
                <a16:creationId xmlns:a16="http://schemas.microsoft.com/office/drawing/2014/main" id="{D53544D6-78C0-8BBD-D096-28FCE9646D86}"/>
              </a:ext>
            </a:extLst>
          </p:cNvPr>
          <p:cNvGrpSpPr/>
          <p:nvPr/>
        </p:nvGrpSpPr>
        <p:grpSpPr>
          <a:xfrm>
            <a:off x="3340573" y="1080800"/>
            <a:ext cx="440901" cy="440901"/>
            <a:chOff x="2904485" y="1310122"/>
            <a:chExt cx="440901" cy="440901"/>
          </a:xfrm>
        </p:grpSpPr>
        <p:pic>
          <p:nvPicPr>
            <p:cNvPr id="30" name="Graphic 29" descr="Water with solid fill">
              <a:extLst>
                <a:ext uri="{FF2B5EF4-FFF2-40B4-BE49-F238E27FC236}">
                  <a16:creationId xmlns:a16="http://schemas.microsoft.com/office/drawing/2014/main" id="{124D1BDB-30A6-3EAF-4E9E-E5511E4D7C1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04485" y="1310122"/>
              <a:ext cx="288501" cy="288501"/>
            </a:xfrm>
            <a:prstGeom prst="rect">
              <a:avLst/>
            </a:prstGeom>
          </p:spPr>
        </p:pic>
        <p:pic>
          <p:nvPicPr>
            <p:cNvPr id="31" name="Graphic 30" descr="Water with solid fill">
              <a:extLst>
                <a:ext uri="{FF2B5EF4-FFF2-40B4-BE49-F238E27FC236}">
                  <a16:creationId xmlns:a16="http://schemas.microsoft.com/office/drawing/2014/main" id="{9211B08A-FAD2-935C-1A35-6E8602AE76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6885" y="1462522"/>
              <a:ext cx="288501" cy="288501"/>
            </a:xfrm>
            <a:prstGeom prst="rect">
              <a:avLst/>
            </a:prstGeom>
          </p:spPr>
        </p:pic>
      </p:grpSp>
      <p:pic>
        <p:nvPicPr>
          <p:cNvPr id="33" name="Graphic 32" descr="Thermometer with solid fill">
            <a:extLst>
              <a:ext uri="{FF2B5EF4-FFF2-40B4-BE49-F238E27FC236}">
                <a16:creationId xmlns:a16="http://schemas.microsoft.com/office/drawing/2014/main" id="{826BA3A1-5472-150D-EE03-D86B3976E2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48903" y="2096498"/>
            <a:ext cx="581908" cy="581908"/>
          </a:xfrm>
          <a:prstGeom prst="rect">
            <a:avLst/>
          </a:prstGeom>
        </p:spPr>
      </p:pic>
      <p:pic>
        <p:nvPicPr>
          <p:cNvPr id="35" name="Graphic 34" descr="Race Flag outline">
            <a:extLst>
              <a:ext uri="{FF2B5EF4-FFF2-40B4-BE49-F238E27FC236}">
                <a16:creationId xmlns:a16="http://schemas.microsoft.com/office/drawing/2014/main" id="{2F77DB83-C9A3-1B04-BB4C-0B429FADE84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53901" y="1460498"/>
            <a:ext cx="669856" cy="669856"/>
          </a:xfrm>
          <a:prstGeom prst="rect">
            <a:avLst/>
          </a:prstGeom>
        </p:spPr>
      </p:pic>
      <p:pic>
        <p:nvPicPr>
          <p:cNvPr id="4" name="Picture 3" descr="A graph showing a number of data&#10;&#10;Description automatically generated with medium confidence">
            <a:extLst>
              <a:ext uri="{FF2B5EF4-FFF2-40B4-BE49-F238E27FC236}">
                <a16:creationId xmlns:a16="http://schemas.microsoft.com/office/drawing/2014/main" id="{92827BC3-CD80-A907-C4E8-5D7CD2FABC0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22658" y="3637001"/>
            <a:ext cx="3442601" cy="1292663"/>
          </a:xfrm>
          <a:prstGeom prst="rect">
            <a:avLst/>
          </a:prstGeom>
        </p:spPr>
      </p:pic>
      <p:sp>
        <p:nvSpPr>
          <p:cNvPr id="5" name="TextBox 4">
            <a:extLst>
              <a:ext uri="{FF2B5EF4-FFF2-40B4-BE49-F238E27FC236}">
                <a16:creationId xmlns:a16="http://schemas.microsoft.com/office/drawing/2014/main" id="{9758EB69-FB3D-CCE3-B230-41339526F8E9}"/>
              </a:ext>
            </a:extLst>
          </p:cNvPr>
          <p:cNvSpPr txBox="1"/>
          <p:nvPr/>
        </p:nvSpPr>
        <p:spPr>
          <a:xfrm>
            <a:off x="5704360" y="5237390"/>
            <a:ext cx="3292757" cy="1015663"/>
          </a:xfrm>
          <a:prstGeom prst="rect">
            <a:avLst/>
          </a:prstGeom>
          <a:noFill/>
        </p:spPr>
        <p:txBody>
          <a:bodyPr wrap="square" lIns="91440" tIns="45720" rIns="91440" bIns="45720" rtlCol="0" anchor="t">
            <a:spAutoFit/>
          </a:bodyPr>
          <a:lstStyle/>
          <a:p>
            <a:pPr algn="just"/>
            <a:r>
              <a:rPr lang="en-US" sz="1000"/>
              <a:t>We could link our model to a weather API and predict the temperature on our environment with it. This is just a start to what can be a great machine learning model and monitoring system for the care of bees. This could also work as the foundation for better building apiaries as we could determine what work better for temperature insulation.</a:t>
            </a:r>
            <a:endParaRPr lang="en-US"/>
          </a:p>
        </p:txBody>
      </p:sp>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F66F7211-9BF1-2126-0B9E-9C73BAE08521}"/>
                  </a:ext>
                </a:extLst>
              </p14:cNvPr>
              <p14:cNvContentPartPr/>
              <p14:nvPr/>
            </p14:nvContentPartPr>
            <p14:xfrm>
              <a:off x="3755531" y="2493908"/>
              <a:ext cx="68040" cy="49680"/>
            </p14:xfrm>
          </p:contentPart>
        </mc:Choice>
        <mc:Fallback xmlns="">
          <p:pic>
            <p:nvPicPr>
              <p:cNvPr id="7" name="Ink 6">
                <a:extLst>
                  <a:ext uri="{FF2B5EF4-FFF2-40B4-BE49-F238E27FC236}">
                    <a16:creationId xmlns:a16="http://schemas.microsoft.com/office/drawing/2014/main" id="{F66F7211-9BF1-2126-0B9E-9C73BAE08521}"/>
                  </a:ext>
                </a:extLst>
              </p:cNvPr>
              <p:cNvPicPr/>
              <p:nvPr/>
            </p:nvPicPr>
            <p:blipFill>
              <a:blip r:embed="rId19"/>
              <a:stretch>
                <a:fillRect/>
              </a:stretch>
            </p:blipFill>
            <p:spPr>
              <a:xfrm>
                <a:off x="3692196" y="2430448"/>
                <a:ext cx="194348" cy="17623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184343AE-7CA0-C0A1-30F5-227A59B275B9}"/>
                  </a:ext>
                </a:extLst>
              </p14:cNvPr>
              <p14:cNvContentPartPr/>
              <p14:nvPr/>
            </p14:nvContentPartPr>
            <p14:xfrm>
              <a:off x="3871950" y="2590609"/>
              <a:ext cx="335880" cy="114840"/>
            </p14:xfrm>
          </p:contentPart>
        </mc:Choice>
        <mc:Fallback xmlns="">
          <p:pic>
            <p:nvPicPr>
              <p:cNvPr id="10" name="Ink 9">
                <a:extLst>
                  <a:ext uri="{FF2B5EF4-FFF2-40B4-BE49-F238E27FC236}">
                    <a16:creationId xmlns:a16="http://schemas.microsoft.com/office/drawing/2014/main" id="{184343AE-7CA0-C0A1-30F5-227A59B275B9}"/>
                  </a:ext>
                </a:extLst>
              </p:cNvPr>
              <p:cNvPicPr/>
              <p:nvPr/>
            </p:nvPicPr>
            <p:blipFill>
              <a:blip r:embed="rId21"/>
              <a:stretch>
                <a:fillRect/>
              </a:stretch>
            </p:blipFill>
            <p:spPr>
              <a:xfrm>
                <a:off x="3867630" y="2586289"/>
                <a:ext cx="344520" cy="123480"/>
              </a:xfrm>
              <a:prstGeom prst="rect">
                <a:avLst/>
              </a:prstGeom>
            </p:spPr>
          </p:pic>
        </mc:Fallback>
      </mc:AlternateContent>
      <p:grpSp>
        <p:nvGrpSpPr>
          <p:cNvPr id="27" name="Group 26">
            <a:extLst>
              <a:ext uri="{FF2B5EF4-FFF2-40B4-BE49-F238E27FC236}">
                <a16:creationId xmlns:a16="http://schemas.microsoft.com/office/drawing/2014/main" id="{0394328D-FC1A-CE1D-1E73-DB96B9F82153}"/>
              </a:ext>
            </a:extLst>
          </p:cNvPr>
          <p:cNvGrpSpPr/>
          <p:nvPr/>
        </p:nvGrpSpPr>
        <p:grpSpPr>
          <a:xfrm>
            <a:off x="3612030" y="2517889"/>
            <a:ext cx="64800" cy="23040"/>
            <a:chOff x="3612030" y="2517889"/>
            <a:chExt cx="64800" cy="23040"/>
          </a:xfrm>
        </p:grpSpPr>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034BC1B7-8CF3-8B1F-BB8C-56B4F1FD56D5}"/>
                    </a:ext>
                  </a:extLst>
                </p14:cNvPr>
                <p14:cNvContentPartPr/>
                <p14:nvPr/>
              </p14:nvContentPartPr>
              <p14:xfrm>
                <a:off x="3671790" y="2517889"/>
                <a:ext cx="5040" cy="15840"/>
              </p14:xfrm>
            </p:contentPart>
          </mc:Choice>
          <mc:Fallback xmlns="">
            <p:pic>
              <p:nvPicPr>
                <p:cNvPr id="12" name="Ink 11">
                  <a:extLst>
                    <a:ext uri="{FF2B5EF4-FFF2-40B4-BE49-F238E27FC236}">
                      <a16:creationId xmlns:a16="http://schemas.microsoft.com/office/drawing/2014/main" id="{034BC1B7-8CF3-8B1F-BB8C-56B4F1FD56D5}"/>
                    </a:ext>
                  </a:extLst>
                </p:cNvPr>
                <p:cNvPicPr/>
                <p:nvPr/>
              </p:nvPicPr>
              <p:blipFill>
                <a:blip r:embed="rId23"/>
                <a:stretch>
                  <a:fillRect/>
                </a:stretch>
              </p:blipFill>
              <p:spPr>
                <a:xfrm>
                  <a:off x="3667758" y="2513569"/>
                  <a:ext cx="13104"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C681752B-7AD0-2080-8EA7-03ACA7E7D750}"/>
                    </a:ext>
                  </a:extLst>
                </p14:cNvPr>
                <p14:cNvContentPartPr/>
                <p14:nvPr/>
              </p14:nvContentPartPr>
              <p14:xfrm>
                <a:off x="3612030" y="2531209"/>
                <a:ext cx="360" cy="360"/>
              </p14:xfrm>
            </p:contentPart>
          </mc:Choice>
          <mc:Fallback xmlns="">
            <p:pic>
              <p:nvPicPr>
                <p:cNvPr id="13" name="Ink 12">
                  <a:extLst>
                    <a:ext uri="{FF2B5EF4-FFF2-40B4-BE49-F238E27FC236}">
                      <a16:creationId xmlns:a16="http://schemas.microsoft.com/office/drawing/2014/main" id="{C681752B-7AD0-2080-8EA7-03ACA7E7D750}"/>
                    </a:ext>
                  </a:extLst>
                </p:cNvPr>
                <p:cNvPicPr/>
                <p:nvPr/>
              </p:nvPicPr>
              <p:blipFill>
                <a:blip r:embed="rId25"/>
                <a:stretch>
                  <a:fillRect/>
                </a:stretch>
              </p:blipFill>
              <p:spPr>
                <a:xfrm>
                  <a:off x="3607710" y="252688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8820EF1-477B-7783-242E-9E886C96220A}"/>
                    </a:ext>
                  </a:extLst>
                </p14:cNvPr>
                <p14:cNvContentPartPr/>
                <p14:nvPr/>
              </p14:nvContentPartPr>
              <p14:xfrm>
                <a:off x="3612030" y="2528689"/>
                <a:ext cx="360" cy="360"/>
              </p14:xfrm>
            </p:contentPart>
          </mc:Choice>
          <mc:Fallback xmlns="">
            <p:pic>
              <p:nvPicPr>
                <p:cNvPr id="17" name="Ink 16">
                  <a:extLst>
                    <a:ext uri="{FF2B5EF4-FFF2-40B4-BE49-F238E27FC236}">
                      <a16:creationId xmlns:a16="http://schemas.microsoft.com/office/drawing/2014/main" id="{E8820EF1-477B-7783-242E-9E886C96220A}"/>
                    </a:ext>
                  </a:extLst>
                </p:cNvPr>
                <p:cNvPicPr/>
                <p:nvPr/>
              </p:nvPicPr>
              <p:blipFill>
                <a:blip r:embed="rId25"/>
                <a:stretch>
                  <a:fillRect/>
                </a:stretch>
              </p:blipFill>
              <p:spPr>
                <a:xfrm>
                  <a:off x="3607710" y="252436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A2A10C72-41AE-7047-697C-ADDCB31DB911}"/>
                    </a:ext>
                  </a:extLst>
                </p14:cNvPr>
                <p14:cNvContentPartPr/>
                <p14:nvPr/>
              </p14:nvContentPartPr>
              <p14:xfrm>
                <a:off x="3617070" y="2533369"/>
                <a:ext cx="360" cy="360"/>
              </p14:xfrm>
            </p:contentPart>
          </mc:Choice>
          <mc:Fallback xmlns="">
            <p:pic>
              <p:nvPicPr>
                <p:cNvPr id="20" name="Ink 19">
                  <a:extLst>
                    <a:ext uri="{FF2B5EF4-FFF2-40B4-BE49-F238E27FC236}">
                      <a16:creationId xmlns:a16="http://schemas.microsoft.com/office/drawing/2014/main" id="{A2A10C72-41AE-7047-697C-ADDCB31DB911}"/>
                    </a:ext>
                  </a:extLst>
                </p:cNvPr>
                <p:cNvPicPr/>
                <p:nvPr/>
              </p:nvPicPr>
              <p:blipFill>
                <a:blip r:embed="rId25"/>
                <a:stretch>
                  <a:fillRect/>
                </a:stretch>
              </p:blipFill>
              <p:spPr>
                <a:xfrm>
                  <a:off x="3612750" y="252904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981C86E2-7B4A-CD53-8E64-E9A6BBD73589}"/>
                    </a:ext>
                  </a:extLst>
                </p14:cNvPr>
                <p14:cNvContentPartPr/>
                <p14:nvPr/>
              </p14:nvContentPartPr>
              <p14:xfrm>
                <a:off x="3614550" y="2540569"/>
                <a:ext cx="360" cy="360"/>
              </p14:xfrm>
            </p:contentPart>
          </mc:Choice>
          <mc:Fallback xmlns="">
            <p:pic>
              <p:nvPicPr>
                <p:cNvPr id="25" name="Ink 24">
                  <a:extLst>
                    <a:ext uri="{FF2B5EF4-FFF2-40B4-BE49-F238E27FC236}">
                      <a16:creationId xmlns:a16="http://schemas.microsoft.com/office/drawing/2014/main" id="{981C86E2-7B4A-CD53-8E64-E9A6BBD73589}"/>
                    </a:ext>
                  </a:extLst>
                </p:cNvPr>
                <p:cNvPicPr/>
                <p:nvPr/>
              </p:nvPicPr>
              <p:blipFill>
                <a:blip r:embed="rId25"/>
                <a:stretch>
                  <a:fillRect/>
                </a:stretch>
              </p:blipFill>
              <p:spPr>
                <a:xfrm>
                  <a:off x="3610230" y="2536249"/>
                  <a:ext cx="9000" cy="9000"/>
                </a:xfrm>
                <a:prstGeom prst="rect">
                  <a:avLst/>
                </a:prstGeom>
              </p:spPr>
            </p:pic>
          </mc:Fallback>
        </mc:AlternateContent>
      </p:grpSp>
      <p:pic>
        <p:nvPicPr>
          <p:cNvPr id="37" name="Picture 36" descr="A bee hive covered in snow&#10;&#10;Description automatically generated">
            <a:extLst>
              <a:ext uri="{FF2B5EF4-FFF2-40B4-BE49-F238E27FC236}">
                <a16:creationId xmlns:a16="http://schemas.microsoft.com/office/drawing/2014/main" id="{8251F7CE-56C6-A73A-8222-282E581938E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360351" y="2867867"/>
            <a:ext cx="1993187" cy="1395231"/>
          </a:xfrm>
          <a:prstGeom prst="rect">
            <a:avLst/>
          </a:prstGeom>
          <a:effectLst>
            <a:softEdge rad="63500"/>
          </a:effectLst>
        </p:spPr>
      </p:pic>
    </p:spTree>
    <p:extLst>
      <p:ext uri="{BB962C8B-B14F-4D97-AF65-F5344CB8AC3E}">
        <p14:creationId xmlns:p14="http://schemas.microsoft.com/office/powerpoint/2010/main" val="3753735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259</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Puerto, Kennett</cp:lastModifiedBy>
  <cp:revision>2</cp:revision>
  <dcterms:created xsi:type="dcterms:W3CDTF">2023-10-25T19:50:52Z</dcterms:created>
  <dcterms:modified xsi:type="dcterms:W3CDTF">2024-01-23T02:28:27Z</dcterms:modified>
</cp:coreProperties>
</file>