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8fae6f63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8fae6f63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8fae6f6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8fae6f6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8fae6f63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8fae6f63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8fae6f6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8fae6f6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8fae6f6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8fae6f6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8fae6f63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8fae6f63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rsreports.congress.gov/product/pdf/IF/IF12172" TargetMode="External"/><Relationship Id="rId3" Type="http://schemas.openxmlformats.org/officeDocument/2006/relationships/hyperlink" Target="https://www.aura.com/learn/dark-web" TargetMode="External"/><Relationship Id="rId7" Type="http://schemas.openxmlformats.org/officeDocument/2006/relationships/hyperlink" Target="https://www.ma-no.org/en/security/how-to-get-into-the-deep-web-a-guide-to-access-tor-zeronet-freenet-and-i2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rivacyaffairs.com/install-tails/" TargetMode="External"/><Relationship Id="rId11" Type="http://schemas.openxmlformats.org/officeDocument/2006/relationships/hyperlink" Target="https://www.comparitech.com/blog/vpn-privacy/access-dark-web-safely-vpn/" TargetMode="External"/><Relationship Id="rId5" Type="http://schemas.openxmlformats.org/officeDocument/2006/relationships/hyperlink" Target="https://www.digitaltrends.com/computing/a-beginners-guide-to-tor-how-to-navigate-through-the-underground-internet/" TargetMode="External"/><Relationship Id="rId10" Type="http://schemas.openxmlformats.org/officeDocument/2006/relationships/hyperlink" Target="https://www.ftc.gov/business-guidance/resources/data-breach-response-guide-business" TargetMode="External"/><Relationship Id="rId4" Type="http://schemas.openxmlformats.org/officeDocument/2006/relationships/hyperlink" Target="https://darkwebcouncil.com/page/certified-dark-web-analyst" TargetMode="External"/><Relationship Id="rId9" Type="http://schemas.openxmlformats.org/officeDocument/2006/relationships/hyperlink" Target="https://ermprotect.com/blog/dark-web-cybercrime-centr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Web Essentials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79" dirty="0">
                <a:solidFill>
                  <a:schemeClr val="dk1"/>
                </a:solidFill>
              </a:rPr>
              <a:t>Karien Barsoum</a:t>
            </a:r>
            <a:endParaRPr sz="1779" dirty="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4515175"/>
            <a:ext cx="232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March 30, 2023</a:t>
            </a:r>
            <a:endParaRPr b="1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16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Getting Started with Dark Web Concepts (10 ways)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41800"/>
            <a:ext cx="6997800" cy="4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Join a local learning community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Use OSINT websites/resources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Get a certification (Ex: Security+, Certified Dark Web Analyst)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Buy formal hands-on training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Take dark web courses online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Shadow professionals with experience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Invest in a home lab environment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Read academic literature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Buy a book about the dark web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Join conferences to learn more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000" y="931300"/>
            <a:ext cx="1073575" cy="8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7925" y="734977"/>
            <a:ext cx="1345000" cy="207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2000" y="2504183"/>
            <a:ext cx="2423524" cy="2335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17050" y="416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Gateways: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Tor</a:t>
            </a:r>
            <a:endParaRPr sz="1500" b="1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Easy to use and freely available.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Open-source, meaning that the code is open to public review and audit.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Access to the Tor network, which hosts a range of websites and services that are not available on the clearnet.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I2P</a:t>
            </a:r>
            <a:endParaRPr sz="1500" b="1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Offers stronger anonymity than Tor, as it provides end-to-end encryption for all communications.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Supports multiple protocols beyond web browsing, including email, IRC, and file sharing.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Open-source and actively developed.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Freenet</a:t>
            </a:r>
            <a:endParaRPr sz="1500" b="1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No central point of control or vulnerability to attack.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Allows users to access uncensored content and communicate anonymously.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Offers strong anonymity and privacy protection.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1300" y="529025"/>
            <a:ext cx="1266851" cy="9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0513" y="3650224"/>
            <a:ext cx="1301800" cy="8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6867" y="2296492"/>
            <a:ext cx="687950" cy="7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220750" y="230300"/>
            <a:ext cx="710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 and Anonymity Within Dark Web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823500" y="1245300"/>
            <a:ext cx="5320500" cy="38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</a:rPr>
              <a:t>Tor network</a:t>
            </a:r>
            <a:r>
              <a:rPr lang="en" sz="1200">
                <a:solidFill>
                  <a:schemeClr val="dk1"/>
                </a:solidFill>
              </a:rPr>
              <a:t>: Decentralized network of servers that facilitates onion routing and provides a high degree of privacy and anonymity.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</a:rPr>
              <a:t>Pseudonyms and encryption</a:t>
            </a:r>
            <a:r>
              <a:rPr lang="en" sz="1200">
                <a:solidFill>
                  <a:schemeClr val="dk1"/>
                </a:solidFill>
              </a:rPr>
              <a:t>: Dark web users use pseudonyms and encryption to further protect their privacy and anonymity. 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</a:rPr>
              <a:t>Cryptocurrency</a:t>
            </a:r>
            <a:r>
              <a:rPr lang="en" sz="1200">
                <a:solidFill>
                  <a:schemeClr val="dk1"/>
                </a:solidFill>
              </a:rPr>
              <a:t>: Users avoid the need to provide personal information or bank account details, further protecting their privacy and anonymity.</a:t>
            </a:r>
            <a:endParaRPr sz="12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VPNS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Protects users’ identity on the network with tunneling protocols, and increases your security but also ensures your privacy.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3" y="4202452"/>
            <a:ext cx="2285898" cy="8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75" y="2278875"/>
            <a:ext cx="3824501" cy="210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3826" y="754252"/>
            <a:ext cx="2285900" cy="1524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301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Ways Criminals Use the Dark Web 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26625" y="941450"/>
            <a:ext cx="5486400" cy="384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1 -</a:t>
            </a:r>
            <a:r>
              <a:rPr lang="en">
                <a:solidFill>
                  <a:schemeClr val="dk1"/>
                </a:solidFill>
              </a:rPr>
              <a:t> To sell Illegal drugs as well as guides on how to make homemade illegal drugs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2 -</a:t>
            </a:r>
            <a:r>
              <a:rPr lang="en">
                <a:solidFill>
                  <a:schemeClr val="dk1"/>
                </a:solidFill>
              </a:rPr>
              <a:t> Gather stolen identity information and health records on individuals across the world for hacking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3 - </a:t>
            </a:r>
            <a:r>
              <a:rPr lang="en">
                <a:solidFill>
                  <a:schemeClr val="dk1"/>
                </a:solidFill>
              </a:rPr>
              <a:t>Provide hacker-for-hire services, or ransomware services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825" y="1017725"/>
            <a:ext cx="3333799" cy="16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825" y="3909625"/>
            <a:ext cx="419100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9725" y="2760900"/>
            <a:ext cx="2154075" cy="21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1180350" y="326325"/>
            <a:ext cx="67833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on Validating Stolen Data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69175" y="1072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 dirty="0">
                <a:solidFill>
                  <a:schemeClr val="dk1"/>
                </a:solidFill>
              </a:rPr>
              <a:t>Keep an eye on your credit-  Keep an eye on your credit reports for any unexpected behavior, and get a free credit report from each of the three main credit agencies once a year.</a:t>
            </a:r>
            <a:endParaRPr sz="1400"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 dirty="0">
                <a:solidFill>
                  <a:schemeClr val="dk1"/>
                </a:solidFill>
              </a:rPr>
              <a:t>Examine dark web marketplaces- Check these marketplaces to determine whether your information is being sold. </a:t>
            </a:r>
            <a:endParaRPr sz="1400"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 dirty="0">
                <a:solidFill>
                  <a:schemeClr val="dk1"/>
                </a:solidFill>
              </a:rPr>
              <a:t>Speak with a cybersecurity expert to determine the source of the incident and to take steps to protect data and avoid further harm.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35100"/>
            <a:ext cx="2485951" cy="13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5400" y="3738538"/>
            <a:ext cx="3168575" cy="14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3296100" y="3996475"/>
            <a:ext cx="2046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Use haveibeenpwned to find out if your data was in a data breach</a:t>
            </a:r>
            <a:endParaRPr b="1" i="1"/>
          </a:p>
        </p:txBody>
      </p:sp>
      <p:cxnSp>
        <p:nvCxnSpPr>
          <p:cNvPr id="102" name="Google Shape;102;p18"/>
          <p:cNvCxnSpPr>
            <a:stCxn id="101" idx="3"/>
            <a:endCxn id="100" idx="1"/>
          </p:cNvCxnSpPr>
          <p:nvPr/>
        </p:nvCxnSpPr>
        <p:spPr>
          <a:xfrm rot="10800000" flipH="1">
            <a:off x="5343000" y="4440925"/>
            <a:ext cx="632400" cy="78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259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95775" y="1001050"/>
            <a:ext cx="9144000" cy="3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https://www.aura.com/learn/dark-web</a:t>
            </a:r>
            <a:endParaRPr sz="14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https://darkwebcouncil.com/page/certified-dark-web-analyst</a:t>
            </a:r>
            <a:endParaRPr sz="14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https://www.digitaltrends.com/computing/a-beginners-guide-to-tor-how-to-navigate-through-the-underground-internet/</a:t>
            </a:r>
            <a:r>
              <a:rPr lang="en" sz="1400">
                <a:solidFill>
                  <a:srgbClr val="0000FF"/>
                </a:solidFill>
              </a:rPr>
              <a:t> </a:t>
            </a:r>
            <a:endParaRPr sz="14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https://www.privacyaffairs.com/install-tails/</a:t>
            </a:r>
            <a:r>
              <a:rPr lang="en" sz="1400">
                <a:solidFill>
                  <a:srgbClr val="0000FF"/>
                </a:solidFill>
              </a:rPr>
              <a:t> </a:t>
            </a:r>
            <a:endParaRPr sz="14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https://www.ma-no.org/en/security/how-to-get-into-the-deep-web-a-guide-to-access-tor-zeronet-freenet-and-i2p</a:t>
            </a:r>
            <a:r>
              <a:rPr lang="en" sz="1400">
                <a:solidFill>
                  <a:srgbClr val="0000FF"/>
                </a:solidFill>
              </a:rPr>
              <a:t> </a:t>
            </a:r>
            <a:endParaRPr sz="14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https://crsreports.congress.gov/product/pdf/IF/IF12172</a:t>
            </a:r>
            <a:endParaRPr sz="14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FF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https://ermprotect.com/blog/dark-web-cybercrime-central</a:t>
            </a:r>
            <a:endParaRPr sz="14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FF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https://www.ftc.gov/business-guidance/resources/data-breach-response-guide-business</a:t>
            </a:r>
            <a:endParaRPr sz="14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FF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https://www.comparitech.com/blog/vpn-privacy/access-dark-web-safely-vpn/</a:t>
            </a:r>
            <a:endParaRPr sz="14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529</Words>
  <Application>Microsoft Office PowerPoint</Application>
  <PresentationFormat>On-screen Show (16:9)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Dark Web Essentials</vt:lpstr>
      <vt:lpstr>Getting Started with Dark Web Concepts (10 ways)</vt:lpstr>
      <vt:lpstr>Recommended Gateways:</vt:lpstr>
      <vt:lpstr>Privacy and Anonymity Within Dark Web</vt:lpstr>
      <vt:lpstr>3 Ways Criminals Use the Dark Web </vt:lpstr>
      <vt:lpstr>Recommendations on Validating Stolen Data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Web Essentials</dc:title>
  <dc:creator>Karien B</dc:creator>
  <cp:lastModifiedBy>Karien Barsoum</cp:lastModifiedBy>
  <cp:revision>2</cp:revision>
  <dcterms:modified xsi:type="dcterms:W3CDTF">2023-04-01T21:25:14Z</dcterms:modified>
</cp:coreProperties>
</file>