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2" r:id="rId2"/>
    <p:sldMasterId id="2147483684" r:id="rId3"/>
  </p:sldMasterIdLst>
  <p:sldIdLst>
    <p:sldId id="271" r:id="rId4"/>
    <p:sldId id="351" r:id="rId5"/>
    <p:sldId id="347" r:id="rId6"/>
    <p:sldId id="266" r:id="rId7"/>
    <p:sldId id="314" r:id="rId8"/>
    <p:sldId id="326" r:id="rId9"/>
    <p:sldId id="345" r:id="rId10"/>
    <p:sldId id="323" r:id="rId11"/>
    <p:sldId id="325" r:id="rId12"/>
    <p:sldId id="350" r:id="rId13"/>
    <p:sldId id="336" r:id="rId14"/>
    <p:sldId id="354" r:id="rId15"/>
    <p:sldId id="355" r:id="rId16"/>
    <p:sldId id="318" r:id="rId17"/>
    <p:sldId id="343" r:id="rId18"/>
    <p:sldId id="321" r:id="rId19"/>
    <p:sldId id="346" r:id="rId20"/>
    <p:sldId id="330" r:id="rId21"/>
    <p:sldId id="352" r:id="rId22"/>
    <p:sldId id="353" r:id="rId23"/>
    <p:sldId id="337" r:id="rId24"/>
    <p:sldId id="329" r:id="rId25"/>
    <p:sldId id="260" r:id="rId26"/>
  </p:sldIdLst>
  <p:sldSz cx="12192000" cy="6858000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Exo 2 Black" panose="00000A00000000000000" pitchFamily="2" charset="0"/>
      <p:bold r:id="rId32"/>
      <p:boldItalic r:id="rId33"/>
    </p:embeddedFont>
    <p:embeddedFont>
      <p:font typeface="Montserrat Light" panose="00000400000000000000" pitchFamily="2" charset="0"/>
      <p:regular r:id="rId34"/>
      <p:italic r:id="rId35"/>
    </p:embeddedFont>
    <p:embeddedFont>
      <p:font typeface="Montserrat Medium" panose="00000600000000000000" pitchFamily="2" charset="0"/>
      <p:regular r:id="rId36"/>
      <p:italic r:id="rId37"/>
    </p:embeddedFont>
    <p:embeddedFont>
      <p:font typeface="Montserrat SemiBold" panose="00000700000000000000" pitchFamily="2" charset="0"/>
      <p:bold r:id="rId38"/>
      <p:boldItalic r:id="rId39"/>
    </p:embeddedFont>
    <p:embeddedFont>
      <p:font typeface="Russo One" panose="02000503050000020004" pitchFamily="2" charset="0"/>
      <p:regular r:id="rId40"/>
    </p:embeddedFont>
  </p:embeddedFontLst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F0F0"/>
    <a:srgbClr val="FFF3E7"/>
    <a:srgbClr val="D5E3FF"/>
    <a:srgbClr val="75A3FF"/>
    <a:srgbClr val="E39E41"/>
    <a:srgbClr val="EEC38A"/>
    <a:srgbClr val="E0942A"/>
    <a:srgbClr val="FFFD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317" y="67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3.fntdata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37" r:id="rId2"/>
    <p:sldLayoutId id="2147483738" r:id="rId3"/>
    <p:sldLayoutId id="2147483740" r:id="rId4"/>
    <p:sldLayoutId id="2147483743" r:id="rId5"/>
    <p:sldLayoutId id="2147483739" r:id="rId6"/>
    <p:sldLayoutId id="2147483741" r:id="rId7"/>
    <p:sldLayoutId id="2147483742" r:id="rId8"/>
    <p:sldLayoutId id="2147483655" r:id="rId9"/>
    <p:sldLayoutId id="2147483736" r:id="rId10"/>
    <p:sldLayoutId id="2147483747" r:id="rId11"/>
    <p:sldLayoutId id="2147483750" r:id="rId12"/>
    <p:sldLayoutId id="2147483746" r:id="rId13"/>
    <p:sldLayoutId id="2147483745" r:id="rId14"/>
    <p:sldLayoutId id="2147483744" r:id="rId15"/>
    <p:sldLayoutId id="2147483735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26F5B22-F290-42E8-A061-2532E3CA4EC3}"/>
              </a:ext>
            </a:extLst>
          </p:cNvPr>
          <p:cNvSpPr>
            <a:spLocks/>
          </p:cNvSpPr>
          <p:nvPr/>
        </p:nvSpPr>
        <p:spPr bwMode="auto">
          <a:xfrm>
            <a:off x="-148" y="3630667"/>
            <a:ext cx="12192148" cy="3240980"/>
          </a:xfrm>
          <a:custGeom>
            <a:avLst/>
            <a:gdLst>
              <a:gd name="connsiteX0" fmla="*/ 5307865 w 12192148"/>
              <a:gd name="connsiteY0" fmla="*/ 0 h 3240980"/>
              <a:gd name="connsiteX1" fmla="*/ 5817217 w 12192148"/>
              <a:gd name="connsiteY1" fmla="*/ 0 h 3240980"/>
              <a:gd name="connsiteX2" fmla="*/ 5817217 w 12192148"/>
              <a:gd name="connsiteY2" fmla="*/ 697113 h 3240980"/>
              <a:gd name="connsiteX3" fmla="*/ 6190042 w 12192148"/>
              <a:gd name="connsiteY3" fmla="*/ 697113 h 3240980"/>
              <a:gd name="connsiteX4" fmla="*/ 6190042 w 12192148"/>
              <a:gd name="connsiteY4" fmla="*/ 1325570 h 3240980"/>
              <a:gd name="connsiteX5" fmla="*/ 6489353 w 12192148"/>
              <a:gd name="connsiteY5" fmla="*/ 1325570 h 3240980"/>
              <a:gd name="connsiteX6" fmla="*/ 6489353 w 12192148"/>
              <a:gd name="connsiteY6" fmla="*/ 1114324 h 3240980"/>
              <a:gd name="connsiteX7" fmla="*/ 6898935 w 12192148"/>
              <a:gd name="connsiteY7" fmla="*/ 1114324 h 3240980"/>
              <a:gd name="connsiteX8" fmla="*/ 6898935 w 12192148"/>
              <a:gd name="connsiteY8" fmla="*/ 348556 h 3240980"/>
              <a:gd name="connsiteX9" fmla="*/ 7219249 w 12192148"/>
              <a:gd name="connsiteY9" fmla="*/ 348556 h 3240980"/>
              <a:gd name="connsiteX10" fmla="*/ 7219249 w 12192148"/>
              <a:gd name="connsiteY10" fmla="*/ 1093199 h 3240980"/>
              <a:gd name="connsiteX11" fmla="*/ 7413539 w 12192148"/>
              <a:gd name="connsiteY11" fmla="*/ 1093199 h 3240980"/>
              <a:gd name="connsiteX12" fmla="*/ 7413539 w 12192148"/>
              <a:gd name="connsiteY12" fmla="*/ 517553 h 3240980"/>
              <a:gd name="connsiteX13" fmla="*/ 7875631 w 12192148"/>
              <a:gd name="connsiteY13" fmla="*/ 517553 h 3240980"/>
              <a:gd name="connsiteX14" fmla="*/ 7875631 w 12192148"/>
              <a:gd name="connsiteY14" fmla="*/ 1103761 h 3240980"/>
              <a:gd name="connsiteX15" fmla="*/ 8342975 w 12192148"/>
              <a:gd name="connsiteY15" fmla="*/ 1103761 h 3240980"/>
              <a:gd name="connsiteX16" fmla="*/ 8342975 w 12192148"/>
              <a:gd name="connsiteY16" fmla="*/ 739362 h 3240980"/>
              <a:gd name="connsiteX17" fmla="*/ 8852328 w 12192148"/>
              <a:gd name="connsiteY17" fmla="*/ 739362 h 3240980"/>
              <a:gd name="connsiteX18" fmla="*/ 8852328 w 12192148"/>
              <a:gd name="connsiteY18" fmla="*/ 1093199 h 3240980"/>
              <a:gd name="connsiteX19" fmla="*/ 9240906 w 12192148"/>
              <a:gd name="connsiteY19" fmla="*/ 1093199 h 3240980"/>
              <a:gd name="connsiteX20" fmla="*/ 9240906 w 12192148"/>
              <a:gd name="connsiteY20" fmla="*/ 924202 h 3240980"/>
              <a:gd name="connsiteX21" fmla="*/ 9503459 w 12192148"/>
              <a:gd name="connsiteY21" fmla="*/ 929483 h 3240980"/>
              <a:gd name="connsiteX22" fmla="*/ 9503459 w 12192148"/>
              <a:gd name="connsiteY22" fmla="*/ 781611 h 3240980"/>
              <a:gd name="connsiteX23" fmla="*/ 9771263 w 12192148"/>
              <a:gd name="connsiteY23" fmla="*/ 781611 h 3240980"/>
              <a:gd name="connsiteX24" fmla="*/ 9771263 w 12192148"/>
              <a:gd name="connsiteY24" fmla="*/ 918921 h 3240980"/>
              <a:gd name="connsiteX25" fmla="*/ 10028565 w 12192148"/>
              <a:gd name="connsiteY25" fmla="*/ 918921 h 3240980"/>
              <a:gd name="connsiteX26" fmla="*/ 10028565 w 12192148"/>
              <a:gd name="connsiteY26" fmla="*/ 765768 h 3240980"/>
              <a:gd name="connsiteX27" fmla="*/ 10280615 w 12192148"/>
              <a:gd name="connsiteY27" fmla="*/ 771049 h 3240980"/>
              <a:gd name="connsiteX28" fmla="*/ 10280615 w 12192148"/>
              <a:gd name="connsiteY28" fmla="*/ 190122 h 3240980"/>
              <a:gd name="connsiteX29" fmla="*/ 10789968 w 12192148"/>
              <a:gd name="connsiteY29" fmla="*/ 190122 h 3240980"/>
              <a:gd name="connsiteX30" fmla="*/ 10789968 w 12192148"/>
              <a:gd name="connsiteY30" fmla="*/ 697113 h 3240980"/>
              <a:gd name="connsiteX31" fmla="*/ 11168044 w 12192148"/>
              <a:gd name="connsiteY31" fmla="*/ 697113 h 3240980"/>
              <a:gd name="connsiteX32" fmla="*/ 11168044 w 12192148"/>
              <a:gd name="connsiteY32" fmla="*/ 1621315 h 3240980"/>
              <a:gd name="connsiteX33" fmla="*/ 11467354 w 12192148"/>
              <a:gd name="connsiteY33" fmla="*/ 1621315 h 3240980"/>
              <a:gd name="connsiteX34" fmla="*/ 11467354 w 12192148"/>
              <a:gd name="connsiteY34" fmla="*/ 1114324 h 3240980"/>
              <a:gd name="connsiteX35" fmla="*/ 11871686 w 12192148"/>
              <a:gd name="connsiteY35" fmla="*/ 1114324 h 3240980"/>
              <a:gd name="connsiteX36" fmla="*/ 11871686 w 12192148"/>
              <a:gd name="connsiteY36" fmla="*/ 348556 h 3240980"/>
              <a:gd name="connsiteX37" fmla="*/ 12192000 w 12192148"/>
              <a:gd name="connsiteY37" fmla="*/ 348556 h 3240980"/>
              <a:gd name="connsiteX38" fmla="*/ 12192000 w 12192148"/>
              <a:gd name="connsiteY38" fmla="*/ 1754103 h 3240980"/>
              <a:gd name="connsiteX39" fmla="*/ 12192000 w 12192148"/>
              <a:gd name="connsiteY39" fmla="*/ 1896676 h 3240980"/>
              <a:gd name="connsiteX40" fmla="*/ 12192148 w 12192148"/>
              <a:gd name="connsiteY40" fmla="*/ 1896676 h 3240980"/>
              <a:gd name="connsiteX41" fmla="*/ 12192148 w 12192148"/>
              <a:gd name="connsiteY41" fmla="*/ 3240980 h 3240980"/>
              <a:gd name="connsiteX42" fmla="*/ 0 w 12192148"/>
              <a:gd name="connsiteY42" fmla="*/ 3240980 h 3240980"/>
              <a:gd name="connsiteX43" fmla="*/ 0 w 12192148"/>
              <a:gd name="connsiteY43" fmla="*/ 2054369 h 3240980"/>
              <a:gd name="connsiteX44" fmla="*/ 0 w 12192148"/>
              <a:gd name="connsiteY44" fmla="*/ 1896676 h 3240980"/>
              <a:gd name="connsiteX45" fmla="*/ 0 w 12192148"/>
              <a:gd name="connsiteY45" fmla="*/ 1573784 h 3240980"/>
              <a:gd name="connsiteX46" fmla="*/ 112847 w 12192148"/>
              <a:gd name="connsiteY46" fmla="*/ 1573784 h 3240980"/>
              <a:gd name="connsiteX47" fmla="*/ 293106 w 12192148"/>
              <a:gd name="connsiteY47" fmla="*/ 1573784 h 3240980"/>
              <a:gd name="connsiteX48" fmla="*/ 293106 w 12192148"/>
              <a:gd name="connsiteY48" fmla="*/ 411930 h 3240980"/>
              <a:gd name="connsiteX49" fmla="*/ 655428 w 12192148"/>
              <a:gd name="connsiteY49" fmla="*/ 411930 h 3240980"/>
              <a:gd name="connsiteX50" fmla="*/ 655428 w 12192148"/>
              <a:gd name="connsiteY50" fmla="*/ 1373100 h 3240980"/>
              <a:gd name="connsiteX51" fmla="*/ 791956 w 12192148"/>
              <a:gd name="connsiteY51" fmla="*/ 1188260 h 3240980"/>
              <a:gd name="connsiteX52" fmla="*/ 954739 w 12192148"/>
              <a:gd name="connsiteY52" fmla="*/ 1399506 h 3240980"/>
              <a:gd name="connsiteX53" fmla="*/ 1101768 w 12192148"/>
              <a:gd name="connsiteY53" fmla="*/ 1188260 h 3240980"/>
              <a:gd name="connsiteX54" fmla="*/ 1264551 w 12192148"/>
              <a:gd name="connsiteY54" fmla="*/ 1399506 h 3240980"/>
              <a:gd name="connsiteX55" fmla="*/ 1411580 w 12192148"/>
              <a:gd name="connsiteY55" fmla="*/ 1188260 h 3240980"/>
              <a:gd name="connsiteX56" fmla="*/ 1574363 w 12192148"/>
              <a:gd name="connsiteY56" fmla="*/ 1399506 h 3240980"/>
              <a:gd name="connsiteX57" fmla="*/ 1574363 w 12192148"/>
              <a:gd name="connsiteY57" fmla="*/ 1447036 h 3240980"/>
              <a:gd name="connsiteX58" fmla="*/ 1721393 w 12192148"/>
              <a:gd name="connsiteY58" fmla="*/ 1447036 h 3240980"/>
              <a:gd name="connsiteX59" fmla="*/ 1721393 w 12192148"/>
              <a:gd name="connsiteY59" fmla="*/ 1299164 h 3240980"/>
              <a:gd name="connsiteX60" fmla="*/ 1537606 w 12192148"/>
              <a:gd name="connsiteY60" fmla="*/ 1072074 h 3240980"/>
              <a:gd name="connsiteX61" fmla="*/ 1721393 w 12192148"/>
              <a:gd name="connsiteY61" fmla="*/ 844985 h 3240980"/>
              <a:gd name="connsiteX62" fmla="*/ 1721393 w 12192148"/>
              <a:gd name="connsiteY62" fmla="*/ 586208 h 3240980"/>
              <a:gd name="connsiteX63" fmla="*/ 1815912 w 12192148"/>
              <a:gd name="connsiteY63" fmla="*/ 586208 h 3240980"/>
              <a:gd name="connsiteX64" fmla="*/ 1815912 w 12192148"/>
              <a:gd name="connsiteY64" fmla="*/ 844985 h 3240980"/>
              <a:gd name="connsiteX65" fmla="*/ 1999699 w 12192148"/>
              <a:gd name="connsiteY65" fmla="*/ 1072074 h 3240980"/>
              <a:gd name="connsiteX66" fmla="*/ 1815912 w 12192148"/>
              <a:gd name="connsiteY66" fmla="*/ 1299164 h 3240980"/>
              <a:gd name="connsiteX67" fmla="*/ 1815912 w 12192148"/>
              <a:gd name="connsiteY67" fmla="*/ 1447036 h 3240980"/>
              <a:gd name="connsiteX68" fmla="*/ 1941937 w 12192148"/>
              <a:gd name="connsiteY68" fmla="*/ 1447036 h 3240980"/>
              <a:gd name="connsiteX69" fmla="*/ 1941937 w 12192148"/>
              <a:gd name="connsiteY69" fmla="*/ 1293883 h 3240980"/>
              <a:gd name="connsiteX70" fmla="*/ 2099469 w 12192148"/>
              <a:gd name="connsiteY70" fmla="*/ 1293883 h 3240980"/>
              <a:gd name="connsiteX71" fmla="*/ 2099469 w 12192148"/>
              <a:gd name="connsiteY71" fmla="*/ 1093199 h 3240980"/>
              <a:gd name="connsiteX72" fmla="*/ 2440788 w 12192148"/>
              <a:gd name="connsiteY72" fmla="*/ 1093199 h 3240980"/>
              <a:gd name="connsiteX73" fmla="*/ 2440788 w 12192148"/>
              <a:gd name="connsiteY73" fmla="*/ 517553 h 3240980"/>
              <a:gd name="connsiteX74" fmla="*/ 2897630 w 12192148"/>
              <a:gd name="connsiteY74" fmla="*/ 517553 h 3240980"/>
              <a:gd name="connsiteX75" fmla="*/ 2897630 w 12192148"/>
              <a:gd name="connsiteY75" fmla="*/ 1103761 h 3240980"/>
              <a:gd name="connsiteX76" fmla="*/ 3364974 w 12192148"/>
              <a:gd name="connsiteY76" fmla="*/ 1103761 h 3240980"/>
              <a:gd name="connsiteX77" fmla="*/ 3364974 w 12192148"/>
              <a:gd name="connsiteY77" fmla="*/ 739362 h 3240980"/>
              <a:gd name="connsiteX78" fmla="*/ 3879577 w 12192148"/>
              <a:gd name="connsiteY78" fmla="*/ 739362 h 3240980"/>
              <a:gd name="connsiteX79" fmla="*/ 3879577 w 12192148"/>
              <a:gd name="connsiteY79" fmla="*/ 1093199 h 3240980"/>
              <a:gd name="connsiteX80" fmla="*/ 4268156 w 12192148"/>
              <a:gd name="connsiteY80" fmla="*/ 1093199 h 3240980"/>
              <a:gd name="connsiteX81" fmla="*/ 4268156 w 12192148"/>
              <a:gd name="connsiteY81" fmla="*/ 924202 h 3240980"/>
              <a:gd name="connsiteX82" fmla="*/ 4530709 w 12192148"/>
              <a:gd name="connsiteY82" fmla="*/ 929483 h 3240980"/>
              <a:gd name="connsiteX83" fmla="*/ 4530709 w 12192148"/>
              <a:gd name="connsiteY83" fmla="*/ 781611 h 3240980"/>
              <a:gd name="connsiteX84" fmla="*/ 4798512 w 12192148"/>
              <a:gd name="connsiteY84" fmla="*/ 781611 h 3240980"/>
              <a:gd name="connsiteX85" fmla="*/ 4798512 w 12192148"/>
              <a:gd name="connsiteY85" fmla="*/ 918921 h 3240980"/>
              <a:gd name="connsiteX86" fmla="*/ 5055814 w 12192148"/>
              <a:gd name="connsiteY86" fmla="*/ 918921 h 3240980"/>
              <a:gd name="connsiteX87" fmla="*/ 5055814 w 12192148"/>
              <a:gd name="connsiteY87" fmla="*/ 765768 h 3240980"/>
              <a:gd name="connsiteX88" fmla="*/ 5307865 w 12192148"/>
              <a:gd name="connsiteY88" fmla="*/ 771049 h 3240980"/>
              <a:gd name="connsiteX89" fmla="*/ 5307865 w 12192148"/>
              <a:gd name="connsiteY89" fmla="*/ 0 h 324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2148" h="3240980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3240980"/>
                </a:lnTo>
                <a:lnTo>
                  <a:pt x="0" y="3240980"/>
                </a:lnTo>
                <a:lnTo>
                  <a:pt x="0" y="2054369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6" y="1093199"/>
                </a:cubicBezTo>
                <a:cubicBezTo>
                  <a:pt x="4268156" y="1093199"/>
                  <a:pt x="4268156" y="1093199"/>
                  <a:pt x="4268156" y="924202"/>
                </a:cubicBezTo>
                <a:cubicBezTo>
                  <a:pt x="4268156" y="924202"/>
                  <a:pt x="4268156" y="924202"/>
                  <a:pt x="4530709" y="929483"/>
                </a:cubicBezTo>
                <a:cubicBezTo>
                  <a:pt x="4530709" y="929483"/>
                  <a:pt x="4530709" y="929483"/>
                  <a:pt x="4530709" y="781611"/>
                </a:cubicBezTo>
                <a:cubicBezTo>
                  <a:pt x="4530709" y="781611"/>
                  <a:pt x="4530709" y="781611"/>
                  <a:pt x="4798512" y="781611"/>
                </a:cubicBezTo>
                <a:cubicBezTo>
                  <a:pt x="4798512" y="781611"/>
                  <a:pt x="4798512" y="781611"/>
                  <a:pt x="4798512" y="918921"/>
                </a:cubicBezTo>
                <a:cubicBezTo>
                  <a:pt x="4798512" y="918921"/>
                  <a:pt x="4798512" y="918921"/>
                  <a:pt x="5055814" y="918921"/>
                </a:cubicBezTo>
                <a:cubicBezTo>
                  <a:pt x="5055814" y="918921"/>
                  <a:pt x="5055814" y="918921"/>
                  <a:pt x="5055814" y="765768"/>
                </a:cubicBezTo>
                <a:cubicBezTo>
                  <a:pt x="5055814" y="765768"/>
                  <a:pt x="5055814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2C9B8777-7972-4AE1-9CFB-841542611E67}"/>
              </a:ext>
            </a:extLst>
          </p:cNvPr>
          <p:cNvSpPr>
            <a:spLocks noEditPoints="1"/>
          </p:cNvSpPr>
          <p:nvPr/>
        </p:nvSpPr>
        <p:spPr bwMode="auto">
          <a:xfrm>
            <a:off x="-148" y="2425585"/>
            <a:ext cx="12192000" cy="444606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7196E6-5CCE-4093-B4F0-F4442DE9AA87}"/>
              </a:ext>
            </a:extLst>
          </p:cNvPr>
          <p:cNvSpPr>
            <a:spLocks/>
          </p:cNvSpPr>
          <p:nvPr/>
        </p:nvSpPr>
        <p:spPr bwMode="auto">
          <a:xfrm>
            <a:off x="9229235" y="0"/>
            <a:ext cx="588534" cy="2537290"/>
          </a:xfrm>
          <a:custGeom>
            <a:avLst/>
            <a:gdLst>
              <a:gd name="connsiteX0" fmla="*/ 70050 w 588534"/>
              <a:gd name="connsiteY0" fmla="*/ 0 h 2537290"/>
              <a:gd name="connsiteX1" fmla="*/ 147182 w 588534"/>
              <a:gd name="connsiteY1" fmla="*/ 0 h 2537290"/>
              <a:gd name="connsiteX2" fmla="*/ 151432 w 588534"/>
              <a:gd name="connsiteY2" fmla="*/ 138082 h 2537290"/>
              <a:gd name="connsiteX3" fmla="*/ 194669 w 588534"/>
              <a:gd name="connsiteY3" fmla="*/ 1542709 h 2537290"/>
              <a:gd name="connsiteX4" fmla="*/ 294266 w 588534"/>
              <a:gd name="connsiteY4" fmla="*/ 1542709 h 2537290"/>
              <a:gd name="connsiteX5" fmla="*/ 380284 w 588534"/>
              <a:gd name="connsiteY5" fmla="*/ 1542709 h 2537290"/>
              <a:gd name="connsiteX6" fmla="*/ 386386 w 588534"/>
              <a:gd name="connsiteY6" fmla="*/ 134471 h 2537290"/>
              <a:gd name="connsiteX7" fmla="*/ 386968 w 588534"/>
              <a:gd name="connsiteY7" fmla="*/ 0 h 2537290"/>
              <a:gd name="connsiteX8" fmla="*/ 463958 w 588534"/>
              <a:gd name="connsiteY8" fmla="*/ 0 h 2537290"/>
              <a:gd name="connsiteX9" fmla="*/ 463251 w 588534"/>
              <a:gd name="connsiteY9" fmla="*/ 163399 h 2537290"/>
              <a:gd name="connsiteX10" fmla="*/ 457246 w 588534"/>
              <a:gd name="connsiteY10" fmla="*/ 1551570 h 2537290"/>
              <a:gd name="connsiteX11" fmla="*/ 516099 w 588534"/>
              <a:gd name="connsiteY11" fmla="*/ 1591446 h 2537290"/>
              <a:gd name="connsiteX12" fmla="*/ 552317 w 588534"/>
              <a:gd name="connsiteY12" fmla="*/ 1631322 h 2537290"/>
              <a:gd name="connsiteX13" fmla="*/ 588534 w 588534"/>
              <a:gd name="connsiteY13" fmla="*/ 1719936 h 2537290"/>
              <a:gd name="connsiteX14" fmla="*/ 588534 w 588534"/>
              <a:gd name="connsiteY14" fmla="*/ 1892734 h 2537290"/>
              <a:gd name="connsiteX15" fmla="*/ 561371 w 588534"/>
              <a:gd name="connsiteY15" fmla="*/ 1972487 h 2537290"/>
              <a:gd name="connsiteX16" fmla="*/ 421028 w 588534"/>
              <a:gd name="connsiteY16" fmla="*/ 2167438 h 2537290"/>
              <a:gd name="connsiteX17" fmla="*/ 384811 w 588534"/>
              <a:gd name="connsiteY17" fmla="*/ 2198453 h 2537290"/>
              <a:gd name="connsiteX18" fmla="*/ 384811 w 588534"/>
              <a:gd name="connsiteY18" fmla="*/ 2202884 h 2537290"/>
              <a:gd name="connsiteX19" fmla="*/ 344067 w 588534"/>
              <a:gd name="connsiteY19" fmla="*/ 2362388 h 2537290"/>
              <a:gd name="connsiteX20" fmla="*/ 484408 w 588534"/>
              <a:gd name="connsiteY20" fmla="*/ 2371249 h 2537290"/>
              <a:gd name="connsiteX21" fmla="*/ 511572 w 588534"/>
              <a:gd name="connsiteY21" fmla="*/ 2269344 h 2537290"/>
              <a:gd name="connsiteX22" fmla="*/ 511572 w 588534"/>
              <a:gd name="connsiteY22" fmla="*/ 2256052 h 2537290"/>
              <a:gd name="connsiteX23" fmla="*/ 511572 w 588534"/>
              <a:gd name="connsiteY23" fmla="*/ 2225037 h 2537290"/>
              <a:gd name="connsiteX24" fmla="*/ 543262 w 588534"/>
              <a:gd name="connsiteY24" fmla="*/ 2220606 h 2537290"/>
              <a:gd name="connsiteX25" fmla="*/ 552317 w 588534"/>
              <a:gd name="connsiteY25" fmla="*/ 2260482 h 2537290"/>
              <a:gd name="connsiteX26" fmla="*/ 552317 w 588534"/>
              <a:gd name="connsiteY26" fmla="*/ 2273774 h 2537290"/>
              <a:gd name="connsiteX27" fmla="*/ 552317 w 588534"/>
              <a:gd name="connsiteY27" fmla="*/ 2287066 h 2537290"/>
              <a:gd name="connsiteX28" fmla="*/ 543262 w 588534"/>
              <a:gd name="connsiteY28" fmla="*/ 2464295 h 2537290"/>
              <a:gd name="connsiteX29" fmla="*/ 307849 w 588534"/>
              <a:gd name="connsiteY29" fmla="*/ 2526324 h 2537290"/>
              <a:gd name="connsiteX30" fmla="*/ 172033 w 588534"/>
              <a:gd name="connsiteY30" fmla="*/ 2309220 h 2537290"/>
              <a:gd name="connsiteX31" fmla="*/ 203723 w 588534"/>
              <a:gd name="connsiteY31" fmla="*/ 2202884 h 2537290"/>
              <a:gd name="connsiteX32" fmla="*/ 167506 w 588534"/>
              <a:gd name="connsiteY32" fmla="*/ 2167438 h 2537290"/>
              <a:gd name="connsiteX33" fmla="*/ 27163 w 588534"/>
              <a:gd name="connsiteY33" fmla="*/ 1972487 h 2537290"/>
              <a:gd name="connsiteX34" fmla="*/ 0 w 588534"/>
              <a:gd name="connsiteY34" fmla="*/ 1892734 h 2537290"/>
              <a:gd name="connsiteX35" fmla="*/ 0 w 588534"/>
              <a:gd name="connsiteY35" fmla="*/ 1719936 h 2537290"/>
              <a:gd name="connsiteX36" fmla="*/ 36217 w 588534"/>
              <a:gd name="connsiteY36" fmla="*/ 1631322 h 2537290"/>
              <a:gd name="connsiteX37" fmla="*/ 72435 w 588534"/>
              <a:gd name="connsiteY37" fmla="*/ 1591446 h 2537290"/>
              <a:gd name="connsiteX38" fmla="*/ 117707 w 588534"/>
              <a:gd name="connsiteY38" fmla="*/ 1556001 h 2537290"/>
              <a:gd name="connsiteX39" fmla="*/ 73771 w 588534"/>
              <a:gd name="connsiteY39" fmla="*/ 121486 h 25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8534" h="2537290">
                <a:moveTo>
                  <a:pt x="70050" y="0"/>
                </a:moveTo>
                <a:lnTo>
                  <a:pt x="147182" y="0"/>
                </a:lnTo>
                <a:lnTo>
                  <a:pt x="151432" y="138082"/>
                </a:lnTo>
                <a:cubicBezTo>
                  <a:pt x="164391" y="559084"/>
                  <a:pt x="178753" y="1025650"/>
                  <a:pt x="194669" y="1542709"/>
                </a:cubicBezTo>
                <a:cubicBezTo>
                  <a:pt x="194669" y="1542709"/>
                  <a:pt x="194669" y="1542709"/>
                  <a:pt x="294266" y="1542709"/>
                </a:cubicBezTo>
                <a:cubicBezTo>
                  <a:pt x="294266" y="1542709"/>
                  <a:pt x="294266" y="1542709"/>
                  <a:pt x="380284" y="1542709"/>
                </a:cubicBezTo>
                <a:cubicBezTo>
                  <a:pt x="380284" y="1542709"/>
                  <a:pt x="380284" y="1542709"/>
                  <a:pt x="386386" y="134471"/>
                </a:cubicBezTo>
                <a:lnTo>
                  <a:pt x="386968" y="0"/>
                </a:lnTo>
                <a:lnTo>
                  <a:pt x="463958" y="0"/>
                </a:lnTo>
                <a:lnTo>
                  <a:pt x="463251" y="163399"/>
                </a:lnTo>
                <a:cubicBezTo>
                  <a:pt x="461451" y="579469"/>
                  <a:pt x="459456" y="1040568"/>
                  <a:pt x="457246" y="1551570"/>
                </a:cubicBezTo>
                <a:cubicBezTo>
                  <a:pt x="479882" y="1560432"/>
                  <a:pt x="497990" y="1573724"/>
                  <a:pt x="516099" y="1591446"/>
                </a:cubicBezTo>
                <a:cubicBezTo>
                  <a:pt x="516099" y="1591446"/>
                  <a:pt x="516099" y="1591446"/>
                  <a:pt x="552317" y="1631322"/>
                </a:cubicBezTo>
                <a:cubicBezTo>
                  <a:pt x="574953" y="1653476"/>
                  <a:pt x="588534" y="1688921"/>
                  <a:pt x="588534" y="1719936"/>
                </a:cubicBezTo>
                <a:cubicBezTo>
                  <a:pt x="588534" y="1719936"/>
                  <a:pt x="588534" y="1719936"/>
                  <a:pt x="588534" y="1892734"/>
                </a:cubicBezTo>
                <a:cubicBezTo>
                  <a:pt x="588534" y="1919318"/>
                  <a:pt x="579479" y="1945902"/>
                  <a:pt x="561371" y="1972487"/>
                </a:cubicBezTo>
                <a:cubicBezTo>
                  <a:pt x="561371" y="1972487"/>
                  <a:pt x="561371" y="1972487"/>
                  <a:pt x="421028" y="2167438"/>
                </a:cubicBezTo>
                <a:cubicBezTo>
                  <a:pt x="411973" y="2180730"/>
                  <a:pt x="398392" y="2189591"/>
                  <a:pt x="384811" y="2198453"/>
                </a:cubicBezTo>
                <a:cubicBezTo>
                  <a:pt x="384811" y="2202884"/>
                  <a:pt x="384811" y="2202884"/>
                  <a:pt x="384811" y="2202884"/>
                </a:cubicBezTo>
                <a:cubicBezTo>
                  <a:pt x="366701" y="2233898"/>
                  <a:pt x="325957" y="2313650"/>
                  <a:pt x="344067" y="2362388"/>
                </a:cubicBezTo>
                <a:cubicBezTo>
                  <a:pt x="362175" y="2411127"/>
                  <a:pt x="457246" y="2415557"/>
                  <a:pt x="484408" y="2371249"/>
                </a:cubicBezTo>
                <a:cubicBezTo>
                  <a:pt x="497990" y="2349096"/>
                  <a:pt x="507044" y="2304789"/>
                  <a:pt x="511572" y="2269344"/>
                </a:cubicBezTo>
                <a:cubicBezTo>
                  <a:pt x="511572" y="2264913"/>
                  <a:pt x="511572" y="2260482"/>
                  <a:pt x="511572" y="2256052"/>
                </a:cubicBezTo>
                <a:cubicBezTo>
                  <a:pt x="511572" y="2251621"/>
                  <a:pt x="511572" y="2238329"/>
                  <a:pt x="511572" y="2225037"/>
                </a:cubicBezTo>
                <a:cubicBezTo>
                  <a:pt x="511572" y="2207314"/>
                  <a:pt x="538735" y="2202884"/>
                  <a:pt x="543262" y="2220606"/>
                </a:cubicBezTo>
                <a:cubicBezTo>
                  <a:pt x="547790" y="2233898"/>
                  <a:pt x="547790" y="2251621"/>
                  <a:pt x="552317" y="2260482"/>
                </a:cubicBezTo>
                <a:cubicBezTo>
                  <a:pt x="552317" y="2264913"/>
                  <a:pt x="552317" y="2269344"/>
                  <a:pt x="552317" y="2273774"/>
                </a:cubicBezTo>
                <a:cubicBezTo>
                  <a:pt x="552317" y="2278205"/>
                  <a:pt x="552317" y="2282636"/>
                  <a:pt x="552317" y="2287066"/>
                </a:cubicBezTo>
                <a:cubicBezTo>
                  <a:pt x="556843" y="2313650"/>
                  <a:pt x="584007" y="2388973"/>
                  <a:pt x="543262" y="2464295"/>
                </a:cubicBezTo>
                <a:cubicBezTo>
                  <a:pt x="507044" y="2530755"/>
                  <a:pt x="393865" y="2552908"/>
                  <a:pt x="307849" y="2526324"/>
                </a:cubicBezTo>
                <a:cubicBezTo>
                  <a:pt x="208250" y="2495309"/>
                  <a:pt x="162978" y="2397835"/>
                  <a:pt x="172033" y="2309220"/>
                </a:cubicBezTo>
                <a:cubicBezTo>
                  <a:pt x="176561" y="2273774"/>
                  <a:pt x="190142" y="2233898"/>
                  <a:pt x="203723" y="2202884"/>
                </a:cubicBezTo>
                <a:cubicBezTo>
                  <a:pt x="190142" y="2194022"/>
                  <a:pt x="176561" y="2180730"/>
                  <a:pt x="167506" y="2167438"/>
                </a:cubicBezTo>
                <a:cubicBezTo>
                  <a:pt x="167506" y="2167438"/>
                  <a:pt x="167506" y="2167438"/>
                  <a:pt x="27163" y="1972487"/>
                </a:cubicBezTo>
                <a:cubicBezTo>
                  <a:pt x="9055" y="1945902"/>
                  <a:pt x="0" y="1919318"/>
                  <a:pt x="0" y="1892734"/>
                </a:cubicBezTo>
                <a:cubicBezTo>
                  <a:pt x="0" y="1892734"/>
                  <a:pt x="0" y="1892734"/>
                  <a:pt x="0" y="1719936"/>
                </a:cubicBezTo>
                <a:cubicBezTo>
                  <a:pt x="0" y="1688921"/>
                  <a:pt x="13581" y="1653476"/>
                  <a:pt x="36217" y="1631322"/>
                </a:cubicBezTo>
                <a:cubicBezTo>
                  <a:pt x="36217" y="1631322"/>
                  <a:pt x="36217" y="1631322"/>
                  <a:pt x="72435" y="1591446"/>
                </a:cubicBezTo>
                <a:cubicBezTo>
                  <a:pt x="86016" y="1578154"/>
                  <a:pt x="99598" y="1564862"/>
                  <a:pt x="117707" y="1556001"/>
                </a:cubicBezTo>
                <a:cubicBezTo>
                  <a:pt x="117707" y="1556001"/>
                  <a:pt x="117707" y="1556001"/>
                  <a:pt x="73771" y="121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B80F9-37DC-415C-BB58-D60CCA13D8E1}"/>
              </a:ext>
            </a:extLst>
          </p:cNvPr>
          <p:cNvSpPr txBox="1"/>
          <p:nvPr/>
        </p:nvSpPr>
        <p:spPr>
          <a:xfrm>
            <a:off x="627800" y="1504781"/>
            <a:ext cx="63598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Russo One" panose="02000503050000020004" pitchFamily="2" charset="0"/>
                <a:cs typeface="Arial" pitchFamily="34" charset="0"/>
              </a:rPr>
              <a:t>KariGhar</a:t>
            </a:r>
            <a:endParaRPr lang="ko-KR" altLang="en-US" sz="5400" dirty="0">
              <a:solidFill>
                <a:schemeClr val="bg1"/>
              </a:solidFill>
              <a:latin typeface="Russo One" panose="02000503050000020004" pitchFamily="2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C38B4-5D5A-4CFF-8275-75F6BEE39CD4}"/>
              </a:ext>
            </a:extLst>
          </p:cNvPr>
          <p:cNvSpPr txBox="1"/>
          <p:nvPr/>
        </p:nvSpPr>
        <p:spPr>
          <a:xfrm>
            <a:off x="627800" y="2802039"/>
            <a:ext cx="63597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Montserrat SemiBold" panose="00000700000000000000" pitchFamily="2" charset="0"/>
              </a:rPr>
              <a:t>Connecting Labourers with Recruiters</a:t>
            </a:r>
            <a:endParaRPr lang="ko-KR" altLang="en-US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04A28-D1D2-5883-7B44-6E14B2B88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43" y="1526199"/>
            <a:ext cx="750976" cy="7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2F0D754-C6C5-179D-34E1-25A901C97D61}"/>
              </a:ext>
            </a:extLst>
          </p:cNvPr>
          <p:cNvGrpSpPr/>
          <p:nvPr/>
        </p:nvGrpSpPr>
        <p:grpSpPr>
          <a:xfrm>
            <a:off x="-16783" y="5779266"/>
            <a:ext cx="12208635" cy="987714"/>
            <a:chOff x="-16783" y="5884452"/>
            <a:chExt cx="12208635" cy="987714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D8FBEBA-98E7-2084-F009-EF639A19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E912E87-7C75-C782-0483-C4B1D84C9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314943-A549-4778-3A3E-E4EE240F65D9}"/>
              </a:ext>
            </a:extLst>
          </p:cNvPr>
          <p:cNvSpPr txBox="1"/>
          <p:nvPr/>
        </p:nvSpPr>
        <p:spPr>
          <a:xfrm>
            <a:off x="1000217" y="2967335"/>
            <a:ext cx="1019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 SemiBold" panose="00000700000000000000" pitchFamily="2" charset="0"/>
              </a:rPr>
              <a:t>We are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In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</a:t>
            </a:r>
            <a:r>
              <a:rPr lang="en-US" sz="4000" dirty="0">
                <a:solidFill>
                  <a:srgbClr val="00B050"/>
                </a:solidFill>
                <a:latin typeface="Montserrat SemiBold" panose="00000700000000000000" pitchFamily="2" charset="0"/>
              </a:rPr>
              <a:t>ia</a:t>
            </a:r>
            <a:r>
              <a:rPr lang="en-US" sz="4000" dirty="0">
                <a:latin typeface="Montserrat SemiBold" panose="00000700000000000000" pitchFamily="2" charset="0"/>
              </a:rPr>
              <a:t>’s </a:t>
            </a:r>
            <a:r>
              <a:rPr lang="en-US" sz="4000" dirty="0">
                <a:solidFill>
                  <a:srgbClr val="0070C0"/>
                </a:solidFill>
                <a:latin typeface="Montserrat SemiBold" panose="00000700000000000000" pitchFamily="2" charset="0"/>
              </a:rPr>
              <a:t>Only</a:t>
            </a:r>
            <a:r>
              <a:rPr lang="en-US" sz="4000" dirty="0">
                <a:latin typeface="Montserrat SemiBold" panose="00000700000000000000" pitchFamily="2" charset="0"/>
              </a:rPr>
              <a:t> Platform to do so.</a:t>
            </a:r>
            <a:endParaRPr lang="en-IN" sz="4000" dirty="0">
              <a:latin typeface="Montserrat Light" panose="00000400000000000000" pitchFamily="2" charset="0"/>
            </a:endParaRPr>
          </a:p>
          <a:p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71F7E-BF5F-48D4-211B-B8883FFA7233}"/>
              </a:ext>
            </a:extLst>
          </p:cNvPr>
          <p:cNvSpPr/>
          <p:nvPr/>
        </p:nvSpPr>
        <p:spPr>
          <a:xfrm>
            <a:off x="0" y="6725424"/>
            <a:ext cx="12192000" cy="1581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60948A-C87C-7695-A38B-4AE64C546E15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AF114A1C-3C99-C812-E9AF-9F4978D5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03FF527-C7A2-5B2B-A0DA-EFDAC729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0DC93E6-EDB2-7F68-17E6-6782E683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BD5143A-8053-EC34-C98D-D46B73E69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42B031C-54CD-C36F-4996-7597CB0C0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3543D61D-7A4D-ACE6-D11D-5884107B7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556FD4F-F5ED-2249-6370-328F3DBCF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2F33F1-449D-F45F-FFE4-3DBB86AF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4D9F35E-9C37-13AD-EA3A-4DE1A5CF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9862E98-4EB9-306D-597B-89C1C9B67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FF732DDB-C22D-1380-9826-BABD640A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D0BE8BF8-5801-23DE-6DC3-4584F9BCF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B1594835-14DA-D322-1503-5BCED13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BB42579-2F3D-D58B-5C37-83DB225B9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725E4955-897A-6091-EDDE-ED50EB6B5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5EC17B2F-B747-8E6F-7755-1549EB9A0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CD621617-4663-F1BC-BA07-405BCB4BA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EB597CC-9225-B409-23F8-776A24A9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C97E15C8-215C-C011-8BB7-95AF3E84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381F995-E6A9-0A30-28A2-035DE3B0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C96BE2FF-3331-DF0A-A560-A7B770DA7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D099035-2EE8-04F1-1B0B-CC52F882A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A55341C2-8094-3DD6-D952-AB4E8A4EE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B56BB13F-DDCF-664F-8C34-8AFDEE04D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2D5E0F22-0A9D-38CB-87AF-732AB332A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9778367A-725B-9E7A-7544-3CFCD3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E7389DF0-F3AF-40AE-4F74-FB39419A1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5EB12DE2-5844-2580-F588-7E6EA4AEC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8712FBD8-F1F4-30D1-C6C3-ECBF4E3C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0B247361-AD23-A1AE-0AB2-7159AA115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53462B3E-9C29-D873-8310-D9ACBB0E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FDBE6DB-2EA5-A8A1-B7CD-ECC69C2C0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889CD9D-2521-FB5A-36C9-BBC9B96FD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EF2E9063-A2BE-A4DC-1DA6-4E78C1BA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37B05CC9-6931-978F-39F6-18A2E423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A894C261-3AE4-8E75-3127-0568859B1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E1F10C3A-5766-411C-E425-BCBE2C10F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573745A-97D1-AFA3-E0D4-029DEBE00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02211EA0-0589-6D21-64B6-A37FAB66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8F64B1B9-21FB-DDA9-9429-0548B6D5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2148D9EC-30E3-F956-2AC8-ED3110BE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670B5889-E548-7801-CF24-76F213AD0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AC448CD4-97A3-BEE0-BD73-B7A0A8224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2B7E53A7-C4BA-38D5-891C-95BD4A49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ECED00B8-69B3-8BF5-0FAE-D56FF800E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94EC587F-7834-3FAF-CCA8-C0F7C871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09317DB5-6891-2B65-2AAC-1F1D05CB7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856CC3F9-9C45-9E73-FB40-3A56EF9F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03B46E11-49F0-98A2-0165-1C0719F14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6EB1878B-6E3F-5805-821E-7B1027DCA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E91E5847-03FC-CE66-5A2A-1544E43F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636E09E-DFCB-F333-6227-CD691E39E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712ABF75-67DD-EBF7-75A7-FFED73C78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5E79316A-2148-0F29-11BE-002E90BC9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AE959B5A-6635-3BD7-7740-59505E3F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A0CA1984-F5D7-DA02-2C9D-62E09D003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B8279355-EFE9-49F5-8003-03F0C76D9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4DB91928-27D1-4EFE-A07E-79B78735B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D0B6376B-8BD2-1414-5EC3-C9F354C62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F2305610-E69B-34CD-5FDF-59F53FF80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0138D1DA-862C-3A8F-A562-6E5F6732F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71D5A97-A744-C728-F4F2-7A72463A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57BFA066-7364-0FD6-2CE6-5E43A72C0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901214DB-2B98-8F2C-B485-7F931AFF0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50E81656-58CA-0B13-6625-B69548AF7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184B78F8-CB78-EFDF-E0CC-A7B2C5B44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601E2230-2CB8-9AE6-711F-E312B4AA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8AAA9F37-A8AD-F9D1-D5CB-C32EAB9B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B8FAE40-4B4F-6A56-76BF-0A6FFB6E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84217F93-3913-21E3-6A2B-C589D3381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412F12C-4BDC-84BB-FAF7-D8DEE5746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E26B7973-F391-F6B8-19DB-50C3C534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84E6FE8A-0E10-AAD9-6E37-6ADC1249A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2791A735-4036-A3F8-EB61-426E557ED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CD8E432-10BA-7E4F-A4C9-068918071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F6585D00-642F-EB86-90D3-265E8BA1B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449BE138-C621-039C-36C1-8764F5A59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0654CC60-AD88-E676-7475-73B2D4A1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56FA2857-1AE0-E1F1-073C-01EC89084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680B3759-7FC1-7214-0B78-F07C5D7C5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2FC4066C-107F-2687-3D94-0F43C9B2B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3864C958-76C1-D65C-33CC-98895226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E3F27E1A-D946-82A1-6281-B36B29005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4EDB9345-3240-A467-3728-56C6EC9E7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3085F583-17AD-4CE0-83FB-E246F8803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9FD4CFF0-319F-AC78-9C58-F8A2D44B2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F170FBCC-D2ED-7355-7E6D-204AB6F5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57055C00-1AA4-23FF-AED9-86CF2ED38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7662BE70-172D-1F1A-656C-0E3F3E716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761073C5-C415-25ED-5F24-030A510D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9BF6F627-286C-E1DA-62E4-A62AA0630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CAA32ED7-23CE-A304-6147-F6B7E8BF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276C935B-4A97-F9E2-518B-5FE71E59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00AD333D-A8DB-6424-7D27-23844131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E244CC96-03E4-4803-F309-B4224CC45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3ABC8FD2-D902-1972-DB11-02EF2BBD5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10ED54DC-00BC-B93D-7ECB-8BFF70AA4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AC903982-5523-1DC1-A890-B6D6B6E05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509032CC-0C4E-9112-9F65-4ADD57856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E072DBD-08D6-2F1C-B76C-B2078BB9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8F6087B9-DFDB-D94E-8251-51B5284A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CFDDFEFF-3F2C-EFD2-9106-6934DFAB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03035F4B-615A-C4A8-767F-9D8906B3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A98995DF-B42F-3C36-188D-5AEC3BD7B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DEBAD3AB-BDCA-DA84-A3A4-AE14252A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BDB7E0D7-0FE7-E9FF-9124-134E24B1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73D42D3D-C88A-82E9-A063-6FDBBB54B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98B53889-FE37-708E-259D-43B19B0F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966C42D0-C016-C71C-1A77-A24AF5EA5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E325BF2B-CFFD-56AD-4EDB-7496C097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A85BF6D4-D66F-D823-8EF3-6D8E588AA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CB976264-A976-AFDF-DE6C-F7CBE37F6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4D72BFC7-6E86-2C8F-8670-FFF7DBF0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179CD315-C49B-7CCC-CFCF-809F6A2B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670A6444-CFFB-0473-6FC6-47CC310C0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B3F12044-922E-07CC-AE41-E153CBDA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41EA4763-7C4C-40EF-A84D-81FA5774A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F94B9BF9-EADB-933E-1976-C283D59F1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59A4B9FE-2794-D02D-1D16-75253FC2D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CB7EB22-0E11-39CA-74DC-7BAA1A0E9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58CCB6A9-5F4C-1618-13B2-108F019C5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09625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lumMod val="9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1874231"/>
            <a:ext cx="48447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Features</a:t>
            </a:r>
            <a:endParaRPr lang="ko-KR" altLang="en-US" sz="4800" dirty="0">
              <a:solidFill>
                <a:schemeClr val="bg1"/>
              </a:solidFill>
              <a:latin typeface="Montserrat Medium" panose="00000600000000000000" pitchFamily="2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225756" y="2925312"/>
            <a:ext cx="3706625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The features of our business and platform are discussed in these slides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39930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9EF30-FA12-19B8-DAD9-312BA49E6F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703" r="1676" b="1049"/>
          <a:stretch/>
        </p:blipFill>
        <p:spPr>
          <a:xfrm>
            <a:off x="-1" y="0"/>
            <a:ext cx="12192001" cy="6054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95C72C-6F9B-2575-D682-7053E7DCAD7C}"/>
              </a:ext>
            </a:extLst>
          </p:cNvPr>
          <p:cNvSpPr txBox="1"/>
          <p:nvPr/>
        </p:nvSpPr>
        <p:spPr>
          <a:xfrm>
            <a:off x="9837104" y="607232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2"/>
                </a:solidFill>
                <a:latin typeface="Century Gothic" panose="020B0502020202020204" pitchFamily="34" charset="0"/>
              </a:rPr>
              <a:t>URL : karighar.cf</a:t>
            </a:r>
            <a:endParaRPr lang="en-IN" dirty="0">
              <a:solidFill>
                <a:srgbClr val="40404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4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C5A27-6F52-2673-FD87-5134D455E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" t="886" r="1348"/>
          <a:stretch/>
        </p:blipFill>
        <p:spPr>
          <a:xfrm>
            <a:off x="0" y="0"/>
            <a:ext cx="12192000" cy="6103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A1D1A-0D29-6BF2-4B32-0993F29943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725" r="1676" b="81845"/>
          <a:stretch/>
        </p:blipFill>
        <p:spPr>
          <a:xfrm>
            <a:off x="-1" y="0"/>
            <a:ext cx="12192001" cy="10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45334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latin typeface="Montserrat SemiBold" panose="00000700000000000000" pitchFamily="2" charset="0"/>
              </a:rPr>
              <a:t>Simple UI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824771" y="1843950"/>
            <a:ext cx="1054245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52525"/>
                </a:solidFill>
                <a:effectLst/>
                <a:latin typeface="Montserrat Medium" panose="00000600000000000000" pitchFamily="2" charset="0"/>
              </a:rPr>
              <a:t>The user interface will be simple and available in all recognised local languages so that it can be easily used by the majority of workers. </a:t>
            </a:r>
            <a:r>
              <a:rPr lang="en-US" sz="3200" dirty="0" err="1">
                <a:solidFill>
                  <a:srgbClr val="252525"/>
                </a:solidFill>
                <a:effectLst/>
                <a:latin typeface="Montserrat Medium" panose="00000600000000000000" pitchFamily="2" charset="0"/>
              </a:rPr>
              <a:t>Karighar</a:t>
            </a:r>
            <a:r>
              <a:rPr lang="en-US" sz="3200" dirty="0">
                <a:solidFill>
                  <a:srgbClr val="252525"/>
                </a:solidFill>
                <a:effectLst/>
                <a:latin typeface="Montserrat Medium" panose="00000600000000000000" pitchFamily="2" charset="0"/>
              </a:rPr>
              <a:t> will provide a list of available jobs and notify workers through SMS according to the category filled at the time of profile building.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0833E-FBCB-C294-F42D-254BA37F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80" y="287255"/>
            <a:ext cx="447040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373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490C1-2903-58F4-B581-594BFA5D64A1}"/>
              </a:ext>
            </a:extLst>
          </p:cNvPr>
          <p:cNvSpPr txBox="1">
            <a:spLocks/>
          </p:cNvSpPr>
          <p:nvPr/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latin typeface="Montserrat SemiBold" panose="00000700000000000000" pitchFamily="2" charset="0"/>
              </a:rPr>
              <a:t>Target Audience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E40E7-A81D-3366-D587-084B4D1B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90" y="2900184"/>
            <a:ext cx="2250492" cy="2250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8EFEE-A3D2-98C7-1DB9-1CD60ED3A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338" y="2900184"/>
            <a:ext cx="2818662" cy="2818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69ADA-B880-2F52-6699-EB6D404F1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43" y="2900184"/>
            <a:ext cx="2250492" cy="2250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C74F7-A0AE-5421-9216-B642EF8F3279}"/>
              </a:ext>
            </a:extLst>
          </p:cNvPr>
          <p:cNvSpPr txBox="1"/>
          <p:nvPr/>
        </p:nvSpPr>
        <p:spPr>
          <a:xfrm>
            <a:off x="428687" y="1956932"/>
            <a:ext cx="333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Exo 2 Black" panose="00000A00000000000000" pitchFamily="2" charset="0"/>
              </a:rPr>
              <a:t>Factory Owners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Exo 2 Black" panose="00000A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2E67-B6D3-3B8F-5CC9-B10123DAC5EA}"/>
              </a:ext>
            </a:extLst>
          </p:cNvPr>
          <p:cNvSpPr txBox="1"/>
          <p:nvPr/>
        </p:nvSpPr>
        <p:spPr>
          <a:xfrm>
            <a:off x="4375134" y="1956932"/>
            <a:ext cx="333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Exo 2 Black" panose="00000A00000000000000" pitchFamily="2" charset="0"/>
              </a:rPr>
              <a:t>Labourers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Exo 2 Black" panose="00000A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BD424-1567-7706-0E7B-6119113B16AF}"/>
              </a:ext>
            </a:extLst>
          </p:cNvPr>
          <p:cNvSpPr txBox="1"/>
          <p:nvPr/>
        </p:nvSpPr>
        <p:spPr>
          <a:xfrm>
            <a:off x="7891657" y="1956932"/>
            <a:ext cx="333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Exo 2 Black" panose="00000A00000000000000" pitchFamily="2" charset="0"/>
              </a:rPr>
              <a:t>Contractors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Exo 2 Black" panose="00000A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AB0E1E-0AB7-A9ED-DD06-84A1EC0045E3}"/>
              </a:ext>
            </a:extLst>
          </p:cNvPr>
          <p:cNvSpPr/>
          <p:nvPr/>
        </p:nvSpPr>
        <p:spPr>
          <a:xfrm>
            <a:off x="0" y="287255"/>
            <a:ext cx="179070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279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F5601-0F3B-82F4-664A-85FBDC636AE8}"/>
              </a:ext>
            </a:extLst>
          </p:cNvPr>
          <p:cNvSpPr/>
          <p:nvPr/>
        </p:nvSpPr>
        <p:spPr>
          <a:xfrm>
            <a:off x="278130" y="287255"/>
            <a:ext cx="354330" cy="724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34A671-87F8-D9E3-F920-30E212158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088" y="287255"/>
            <a:ext cx="584782" cy="5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104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2071582"/>
            <a:ext cx="48447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Marketing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106201" y="3165884"/>
            <a:ext cx="40276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Our marketing approach is discussed in the following slides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65670-A679-3955-E3E2-812C0A0FCD73}"/>
              </a:ext>
            </a:extLst>
          </p:cNvPr>
          <p:cNvGrpSpPr/>
          <p:nvPr/>
        </p:nvGrpSpPr>
        <p:grpSpPr>
          <a:xfrm>
            <a:off x="119434" y="5411276"/>
            <a:ext cx="722835" cy="1332554"/>
            <a:chOff x="433001" y="1399349"/>
            <a:chExt cx="2505075" cy="46181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87F9A-8025-1B00-EDA7-108D8DCCA1B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AA5A44-C8B8-86EA-84C8-A96F1705D27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3915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4E6E51-EBD5-276F-3040-7EEDFB8C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02" y="312716"/>
            <a:ext cx="477398" cy="47739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1243063" y="4152569"/>
            <a:ext cx="970587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Light" panose="00000400000000000000" pitchFamily="2" charset="0"/>
              </a:rPr>
              <a:t>At the initial stage, the main work would be to </a:t>
            </a:r>
            <a:r>
              <a:rPr lang="en-US" sz="2400" dirty="0">
                <a:latin typeface="Montserrat Medium" panose="00000600000000000000" pitchFamily="2" charset="0"/>
              </a:rPr>
              <a:t>collaborate with all the labour unions </a:t>
            </a:r>
            <a:r>
              <a:rPr lang="en-US" sz="2400" dirty="0">
                <a:latin typeface="Montserrat Light" panose="00000400000000000000" pitchFamily="2" charset="0"/>
              </a:rPr>
              <a:t>and make them </a:t>
            </a:r>
            <a:r>
              <a:rPr lang="en-US" sz="2400" dirty="0">
                <a:latin typeface="Montserrat Medium" panose="00000600000000000000" pitchFamily="2" charset="0"/>
              </a:rPr>
              <a:t>aware</a:t>
            </a:r>
            <a:r>
              <a:rPr lang="en-US" sz="2400" dirty="0">
                <a:latin typeface="Montserrat Light" panose="00000400000000000000" pitchFamily="2" charset="0"/>
              </a:rPr>
              <a:t> through various </a:t>
            </a:r>
            <a:r>
              <a:rPr lang="en-US" sz="2400" dirty="0">
                <a:latin typeface="Montserrat Medium" panose="00000600000000000000" pitchFamily="2" charset="0"/>
              </a:rPr>
              <a:t>education seminar </a:t>
            </a:r>
            <a:r>
              <a:rPr lang="en-US" sz="2400" dirty="0">
                <a:latin typeface="Montserrat Light" panose="00000400000000000000" pitchFamily="2" charset="0"/>
              </a:rPr>
              <a:t>and </a:t>
            </a:r>
            <a:r>
              <a:rPr lang="en-US" sz="2400" dirty="0">
                <a:latin typeface="Montserrat Medium" panose="00000600000000000000" pitchFamily="2" charset="0"/>
              </a:rPr>
              <a:t>programmes </a:t>
            </a:r>
            <a:r>
              <a:rPr lang="en-US" sz="2400" dirty="0">
                <a:latin typeface="Montserrat Light" panose="00000400000000000000" pitchFamily="2" charset="0"/>
              </a:rPr>
              <a:t>to provide information about KariGhar to labourers.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1258-7D2D-6FD8-6E91-068C79A3B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63" y="1317024"/>
            <a:ext cx="4497817" cy="2530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265D4-F77A-F830-1928-257E44D18C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t="470" r="6093" b="5446"/>
          <a:stretch/>
        </p:blipFill>
        <p:spPr>
          <a:xfrm>
            <a:off x="6451120" y="1317024"/>
            <a:ext cx="4497817" cy="25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2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842284" y="2027199"/>
            <a:ext cx="455547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Sustainable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Development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266185" y="3342265"/>
            <a:ext cx="37373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Our Sustainable Development Goals are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  discussed in the following slides.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2436510" y="4479681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65670-A679-3955-E3E2-812C0A0FCD73}"/>
              </a:ext>
            </a:extLst>
          </p:cNvPr>
          <p:cNvGrpSpPr/>
          <p:nvPr/>
        </p:nvGrpSpPr>
        <p:grpSpPr>
          <a:xfrm>
            <a:off x="119434" y="5411276"/>
            <a:ext cx="722835" cy="1332554"/>
            <a:chOff x="433001" y="1399349"/>
            <a:chExt cx="2505075" cy="46181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87F9A-8025-1B00-EDA7-108D8DCCA1B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AA5A44-C8B8-86EA-84C8-A96F1705D27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00594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D6443-93C6-F366-97A0-EB5D6607E69C}"/>
              </a:ext>
            </a:extLst>
          </p:cNvPr>
          <p:cNvSpPr txBox="1"/>
          <p:nvPr/>
        </p:nvSpPr>
        <p:spPr>
          <a:xfrm>
            <a:off x="5734973" y="1793289"/>
            <a:ext cx="6098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8F1838"/>
                </a:solidFill>
                <a:effectLst/>
                <a:latin typeface="Montserrat SemiBold" panose="00000700000000000000" pitchFamily="2" charset="0"/>
              </a:rPr>
              <a:t>Sustainable Development Goal 8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Medium" panose="00000600000000000000" pitchFamily="2" charset="0"/>
              </a:rPr>
              <a:t>is about </a:t>
            </a:r>
          </a:p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Medium" panose="00000600000000000000" pitchFamily="2" charset="0"/>
              </a:rPr>
              <a:t>"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SemiBold" panose="00000700000000000000" pitchFamily="2" charset="0"/>
              </a:rPr>
              <a:t>decent work and economic growth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Montserrat Medium" panose="00000600000000000000" pitchFamily="2" charset="0"/>
              </a:rPr>
              <a:t>" and is one of the 17 Sustainable Development Goals which were established by the United Nations General Assembly in 2015.</a:t>
            </a:r>
          </a:p>
          <a:p>
            <a:endParaRPr lang="en-US" i="0" dirty="0">
              <a:solidFill>
                <a:schemeClr val="accent6">
                  <a:lumMod val="75000"/>
                </a:schemeClr>
              </a:solidFill>
              <a:effectLst/>
              <a:latin typeface="Montserrat Medium" panose="00000600000000000000" pitchFamily="2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SDG 8 aims 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ensuring the economic sector of every country provides the necessary need for its citizen to have a good life irrespective of their background, race or culture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. 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DDA66-C3B8-9F06-D90A-D5DCDC56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0" y="1793289"/>
            <a:ext cx="4376692" cy="43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E8CD9-D72D-960C-E71B-375863907167}"/>
              </a:ext>
            </a:extLst>
          </p:cNvPr>
          <p:cNvSpPr txBox="1"/>
          <p:nvPr/>
        </p:nvSpPr>
        <p:spPr>
          <a:xfrm>
            <a:off x="0" y="23081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8F1838"/>
                </a:solidFill>
                <a:latin typeface="Bebas Neue" panose="020B0606020202050201" pitchFamily="34" charset="0"/>
              </a:rPr>
              <a:t>Decent Work and Economic Growth</a:t>
            </a:r>
            <a:endParaRPr lang="en-IN" sz="5400" dirty="0">
              <a:solidFill>
                <a:srgbClr val="8F1838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F07DA-FA34-DC56-4CC5-515394A9F47B}"/>
              </a:ext>
            </a:extLst>
          </p:cNvPr>
          <p:cNvSpPr/>
          <p:nvPr/>
        </p:nvSpPr>
        <p:spPr>
          <a:xfrm>
            <a:off x="5734974" y="4971496"/>
            <a:ext cx="6098959" cy="1198485"/>
          </a:xfrm>
          <a:prstGeom prst="rect">
            <a:avLst/>
          </a:prstGeom>
          <a:solidFill>
            <a:srgbClr val="8F1838"/>
          </a:solidFill>
          <a:ln>
            <a:solidFill>
              <a:srgbClr val="8F1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34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2CAF3-4571-FF02-C6C0-C97A41EF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Data\webpage\sdgicons\english\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9" y="1793288"/>
            <a:ext cx="4376694" cy="437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0D6443-93C6-F366-97A0-EB5D6607E69C}"/>
              </a:ext>
            </a:extLst>
          </p:cNvPr>
          <p:cNvSpPr txBox="1"/>
          <p:nvPr/>
        </p:nvSpPr>
        <p:spPr>
          <a:xfrm>
            <a:off x="5734974" y="1793288"/>
            <a:ext cx="6098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FD6925"/>
                </a:solidFill>
                <a:effectLst/>
                <a:latin typeface="Montserrat SemiBold" panose="00000700000000000000" pitchFamily="2" charset="0"/>
              </a:rPr>
              <a:t>Sustainable Development Goal 9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is about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SemiBold" panose="00000700000000000000" pitchFamily="2" charset="0"/>
              </a:rPr>
              <a:t>industry, innovation and infrastructure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" and is one of the 17 Sustainable Development Goals.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SDG 9 aims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SemiBold" panose="00000700000000000000" pitchFamily="2" charset="0"/>
              </a:rPr>
              <a:t>build resilient infrastructure, promote sustainable industrialization and foster innovation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E8CD9-D72D-960C-E71B-375863907167}"/>
              </a:ext>
            </a:extLst>
          </p:cNvPr>
          <p:cNvSpPr txBox="1"/>
          <p:nvPr/>
        </p:nvSpPr>
        <p:spPr>
          <a:xfrm>
            <a:off x="0" y="23081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D6925"/>
                </a:solidFill>
                <a:latin typeface="Bebas Neue" panose="020B0606020202050201" pitchFamily="34" charset="0"/>
              </a:rPr>
              <a:t>Industry, Innovation and infrastructure</a:t>
            </a:r>
            <a:endParaRPr lang="en-IN" sz="5400" dirty="0">
              <a:solidFill>
                <a:srgbClr val="FD6925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F07DA-FA34-DC56-4CC5-515394A9F47B}"/>
              </a:ext>
            </a:extLst>
          </p:cNvPr>
          <p:cNvSpPr/>
          <p:nvPr/>
        </p:nvSpPr>
        <p:spPr>
          <a:xfrm>
            <a:off x="5734974" y="4971496"/>
            <a:ext cx="6098959" cy="1198485"/>
          </a:xfrm>
          <a:prstGeom prst="rect">
            <a:avLst/>
          </a:prstGeom>
          <a:solidFill>
            <a:srgbClr val="FD6925"/>
          </a:solidFill>
          <a:ln>
            <a:solidFill>
              <a:srgbClr val="FD69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D692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080BB-6691-2520-3100-76AFF8B754AA}"/>
              </a:ext>
            </a:extLst>
          </p:cNvPr>
          <p:cNvSpPr txBox="1"/>
          <p:nvPr/>
        </p:nvSpPr>
        <p:spPr>
          <a:xfrm>
            <a:off x="5948039" y="5015882"/>
            <a:ext cx="5761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61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65251" y="1685337"/>
            <a:ext cx="484471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Revenue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326834" y="3336593"/>
            <a:ext cx="347847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Our Revenue model and earning process is discussed and illustrated in the following slides.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2436510" y="4479681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65670-A679-3955-E3E2-812C0A0FCD73}"/>
              </a:ext>
            </a:extLst>
          </p:cNvPr>
          <p:cNvGrpSpPr/>
          <p:nvPr/>
        </p:nvGrpSpPr>
        <p:grpSpPr>
          <a:xfrm>
            <a:off x="119434" y="5411276"/>
            <a:ext cx="722835" cy="1332554"/>
            <a:chOff x="433001" y="1399349"/>
            <a:chExt cx="2505075" cy="46181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87F9A-8025-1B00-EDA7-108D8DCCA1B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AA5A44-C8B8-86EA-84C8-A96F1705D27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12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13F080-0AB4-92F4-F2E0-DE4ECC9EA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6B764DB-1C88-4894-B6E9-17AD94BD0F9D}"/>
              </a:ext>
            </a:extLst>
          </p:cNvPr>
          <p:cNvSpPr>
            <a:spLocks/>
          </p:cNvSpPr>
          <p:nvPr/>
        </p:nvSpPr>
        <p:spPr bwMode="auto">
          <a:xfrm>
            <a:off x="8399666" y="6145526"/>
            <a:ext cx="3792334" cy="60398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2963445" y="1881427"/>
            <a:ext cx="626511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800" dirty="0">
                <a:solidFill>
                  <a:srgbClr val="F27900"/>
                </a:solidFill>
                <a:latin typeface="Bebas Neue" panose="020B0606020202050201" pitchFamily="34" charset="0"/>
                <a:cs typeface="Arial" pitchFamily="34" charset="0"/>
              </a:rPr>
              <a:t>Thank You</a:t>
            </a:r>
            <a:endParaRPr lang="ko-KR" altLang="en-US" sz="13800" dirty="0">
              <a:solidFill>
                <a:srgbClr val="F27900"/>
              </a:solidFill>
              <a:latin typeface="Bebas Neue" panose="020B0606020202050201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905E7-44E2-4312-8B50-C75C5073816A}"/>
              </a:ext>
            </a:extLst>
          </p:cNvPr>
          <p:cNvSpPr>
            <a:spLocks noEditPoints="1"/>
          </p:cNvSpPr>
          <p:nvPr/>
        </p:nvSpPr>
        <p:spPr bwMode="auto">
          <a:xfrm>
            <a:off x="-1850621" y="4761206"/>
            <a:ext cx="5775158" cy="2106029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A1540-A398-4F6D-9BA0-74FC12594DA9}"/>
              </a:ext>
            </a:extLst>
          </p:cNvPr>
          <p:cNvSpPr/>
          <p:nvPr/>
        </p:nvSpPr>
        <p:spPr>
          <a:xfrm>
            <a:off x="2627453" y="6641432"/>
            <a:ext cx="9564547" cy="248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56935-DC7B-4194-B073-9A722DD50427}"/>
              </a:ext>
            </a:extLst>
          </p:cNvPr>
          <p:cNvGrpSpPr/>
          <p:nvPr/>
        </p:nvGrpSpPr>
        <p:grpSpPr>
          <a:xfrm flipH="1">
            <a:off x="10728236" y="5252130"/>
            <a:ext cx="1319386" cy="1305531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30FBBE0-3839-42FA-BF2D-FEAD7C28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DF6C43C-2FF2-4F80-8AD9-6E9BA4E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C6CF020-0440-4889-9E55-7E181ADD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3FF1DB-ADC0-4783-9693-F4BB3F89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A67957-1DBB-4B37-B783-DC2FEC2E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3EC8EA1-3213-4C70-9EC1-DDB54845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704D3FA-4113-454E-A60E-195B1CF1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8D7FD53-A8BD-4AE8-A761-A4A6BA21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C7A1C43-C435-4A2D-95C1-730D0C2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29528E-C661-4315-8110-3E099C75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887E4A-4204-473C-A730-A068D204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1E31C5A-3ACA-4FA3-937C-685B279F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2554AC5-87DB-476E-BFD6-2F04A366C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A4A482-17C4-4694-A71F-541FDB32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1D297ED-5966-46AB-B230-32962975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B1F61F9-E66F-48A6-90B2-F7A317D8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ED6ACF-AFE6-4DD2-8C94-634CE0C6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F2C01E8-F557-4B8E-9469-5A3D2AF5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F12F38C-A784-4769-BB93-BEB25C03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18217E7-975A-4252-BD4C-23FEB89D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5DB725A8-BE78-4A9A-8FDF-EEF1C05B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A51DD82-EE50-4045-8704-C1A12D1A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1C9C495-4C3D-45C3-9F96-6305616F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4ED258A-1B93-4F39-9F7A-EE6D7F1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02AAB840-3010-4F10-B694-987E8320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2A00C6E2-246D-430C-B161-6E264D8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6BDD953B-8C98-4083-ACDE-8B50EB64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E36E5C2-77AD-4C35-9FD8-86FD01E3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1466637-1BB4-4C73-A223-4A5C647B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68FF509-FD62-427C-AF17-A4D94AA3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53FA9C6-5F70-4E32-8318-0065281C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8B07098-2CEE-439B-A684-C269E107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3E2BCE5-D7F8-418F-8A15-C9AFD952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50D184A7-E5E3-4D35-BB66-82E18054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072BE8-5A4F-4476-A5FE-B6D70D1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845C74B-1FCC-487F-B67C-7AC32889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376C707-969D-47CE-81CA-BF090013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8E0E642-2C6C-4862-AD0D-8F163EFA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854C093-ACD9-449F-968B-6C998188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A3E75A4-AD4E-4A9B-98FC-22F45717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31EE804-F995-4995-A8D9-879A3FA7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3B27DC9C-89B3-402B-A221-AC88ABBF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D80AB3DC-A5FE-42BC-8538-A96F5500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55CAABA4-44F2-42F6-9AF8-E65989C9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D27D831-7D85-459F-B8BC-4F84C0A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9DDE899-A01A-455D-904B-40C07571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6E3D33-BDD2-4104-AB47-004491C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E75AD704-4635-4F3B-9827-8F2A1A1B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3EA00B8-BB9C-4A31-968C-508175DA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BC46B5C-A44B-4CD4-934E-4F579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0E2330A8-3932-4ECB-B37B-6FCCCE01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A7D6B8D0-8B1B-485B-AFFC-8CCDB300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E21CE75-486E-4699-AF23-722C046D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0F0B29A-9177-4AE1-8809-12D4428F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D832766-C0F9-4B03-96F8-FB74E421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68191A5D-FEF9-4138-ADFB-75F9BAE4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E1B00CD-92D9-463C-984D-20C77EB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F76EDC-3F22-4DF3-8E14-B2067CEF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429A8A-8BE2-43DC-BBF6-6D48A3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D727443-F617-4E6B-BBF2-2526BB3F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51A7D3E-1500-47DF-A034-F2124235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78E283E-E897-42E8-B756-FA94D866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A28B08D-C6F3-4AED-A8E6-238FC76A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11FD0F8D-5C37-4466-B947-D5DA4587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CBB36E4C-598F-450C-9629-C63DF671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95382CD-1D55-4F2F-ACDF-0C679B46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631C064-A750-4A4B-AE7C-FDF7B4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F1A543AD-BD1B-4DDA-A780-2455B1AC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85367DF-8DC4-47C8-8029-8BF22C74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95F6D5A2-E27F-41FB-AE76-BC608495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8E3D338-7440-496E-939D-E3C46E26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350E51F-6ADF-4874-83D0-C0529230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86AD2B7-4474-4383-9862-3DA02324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420D568-D93D-4A1B-8BE2-C75B2936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9BA9E8D-C011-40E2-A44D-83B7D6C5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36DC91EE-447E-4D83-A2D8-A3579AC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B2837E5B-C037-4D90-A97E-6D8B691C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02A64A8-6CF2-489A-9F90-A7CD0C5C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2804124A-4127-4217-9559-F4CEB777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268B51E-8E92-417C-960D-8B397027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5C9F3032-6476-4107-8093-1A0F86AE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E9116AB6-1454-4197-B133-956D6BE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C3E7896-2E2F-46CC-864B-8FE073A5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ABF692ED-9654-4B06-9600-9F3148E1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9F8889F-8D96-4252-801F-26EC1315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99899DD-6A51-461B-AC44-ACC6953D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D668B86-D173-434E-A0DA-9F19AF56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480AC855-0BF6-45B7-B6BE-8A9F1F84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C51850BF-ED3A-4DE3-8F1B-EFEC16B6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68BDB93-27C4-4F16-B39F-31D95AB7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1D4BE679-7E19-4F73-926F-22949A55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D70A3459-A1AE-47E9-816E-E9695F6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8FA5C4C3-5B4C-4055-A04C-7C47F52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98692A75-D2A2-42C2-93F6-159E93B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8DCCF4B5-09FD-48BE-8EE7-F207AE75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65A8DAC-93B1-426C-9D9E-388F557B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DB23F76-C46F-4D25-BAE3-3F63578C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8FB8992-41D8-4BCA-9F9B-7BB08EB2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1299055D-271D-4FE0-A61F-1E494C1F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C3E0313-F5D2-446F-8C9E-0BB08F7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50BFBCE-1EB5-437F-9FD7-638AB3D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2F1E5086-8982-443D-BEF9-2058DE2C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740418B9-6504-4A49-9CB6-2F360F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CB743A0F-828B-4301-9A0C-834C8801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1618E242-9C49-428F-A32A-616B88D8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FF6000E8-694A-4928-952B-49DE66E6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610D562F-2DE8-4F64-A823-89325B8B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17F56CFB-9A92-469C-9D91-DB9BC07E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082643CD-2523-42B2-8502-F6B1FB7D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B1FED55C-27CF-4A88-BCF5-D8DE6FE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D5FACEB9-08D3-40FE-BECB-0507FBE6C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C2B8C2F-810D-4963-AB28-37918035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5F5F0E86-6CE7-4E9D-8C26-2DE0C32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4C9360A6-A811-496A-B1D2-D97366C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8E21B91-117B-439A-A29F-5BA09F9A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AE4B2B1-839D-46A4-8867-40047D2F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A6B6E817-489C-4D87-9D64-DEBDC50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C0DC8B36-D047-4C6E-9B62-68EF1ED9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C4CB6B29-E591-4385-B4C4-B9BD745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168B1A0-661D-4125-B36B-F703E31D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D5400CFC-0D34-48DD-9E23-D1FE1E26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Overview</a:t>
            </a:r>
            <a:endParaRPr lang="en-IN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302377" y="2151727"/>
            <a:ext cx="1158724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Light" panose="00000400000000000000" pitchFamily="2" charset="0"/>
              </a:rPr>
              <a:t>As we consider the present scenario, there are around </a:t>
            </a:r>
            <a:r>
              <a:rPr lang="en-US" sz="3200" dirty="0">
                <a:latin typeface="Montserrat Medium" panose="00000600000000000000" pitchFamily="2" charset="0"/>
              </a:rPr>
              <a:t>501 million workers</a:t>
            </a:r>
            <a:r>
              <a:rPr lang="en-US" sz="3200" dirty="0">
                <a:latin typeface="Montserrat Light" panose="00000400000000000000" pitchFamily="2" charset="0"/>
              </a:rPr>
              <a:t> in </a:t>
            </a:r>
            <a:r>
              <a:rPr lang="en-US" sz="3200" dirty="0">
                <a:latin typeface="Montserrat Medium" panose="00000600000000000000" pitchFamily="2" charset="0"/>
              </a:rPr>
              <a:t>India</a:t>
            </a:r>
            <a:r>
              <a:rPr lang="en-US" sz="3200" dirty="0">
                <a:latin typeface="Montserrat Light" panose="00000400000000000000" pitchFamily="2" charset="0"/>
              </a:rPr>
              <a:t>, second largest after China and approximately </a:t>
            </a:r>
            <a:r>
              <a:rPr lang="en-US" sz="3200" dirty="0">
                <a:latin typeface="Montserrat Medium" panose="00000600000000000000" pitchFamily="2" charset="0"/>
              </a:rPr>
              <a:t>27%</a:t>
            </a:r>
            <a:r>
              <a:rPr lang="en-US" sz="3200" dirty="0">
                <a:latin typeface="Montserrat Light" panose="00000400000000000000" pitchFamily="2" charset="0"/>
              </a:rPr>
              <a:t> are engaged in </a:t>
            </a:r>
            <a:r>
              <a:rPr lang="en-US" sz="3200" dirty="0">
                <a:latin typeface="Montserrat Medium" panose="00000600000000000000" pitchFamily="2" charset="0"/>
              </a:rPr>
              <a:t>industrial sector</a:t>
            </a:r>
            <a:r>
              <a:rPr lang="en-US" sz="3200" dirty="0">
                <a:latin typeface="Montserrat Light" panose="00000400000000000000" pitchFamily="2" charset="0"/>
              </a:rPr>
              <a:t>.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The </a:t>
            </a:r>
            <a:r>
              <a:rPr lang="en-US" sz="3200" dirty="0">
                <a:latin typeface="Montserrat Medium" panose="00000600000000000000" pitchFamily="2" charset="0"/>
              </a:rPr>
              <a:t>Largest Problem </a:t>
            </a:r>
            <a:r>
              <a:rPr lang="en-US" sz="3200" dirty="0">
                <a:latin typeface="Montserrat Light" panose="00000400000000000000" pitchFamily="2" charset="0"/>
              </a:rPr>
              <a:t>which the construction industry in respect of the labours face is the </a:t>
            </a:r>
            <a:r>
              <a:rPr lang="en-US" sz="3200" dirty="0">
                <a:latin typeface="Montserrat Medium" panose="00000600000000000000" pitchFamily="2" charset="0"/>
              </a:rPr>
              <a:t>security of jobs</a:t>
            </a:r>
            <a:r>
              <a:rPr lang="en-US" sz="3200" dirty="0">
                <a:latin typeface="Montserrat Light" panose="00000400000000000000" pitchFamily="2" charset="0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903590-5251-12D6-9A92-EEADA2BB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459" y="287255"/>
            <a:ext cx="528320" cy="5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05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16783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73642" y="1874231"/>
            <a:ext cx="48447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Montserrat Medium" panose="00000600000000000000" pitchFamily="2" charset="0"/>
                <a:cs typeface="Arial" pitchFamily="34" charset="0"/>
              </a:rPr>
              <a:t>Problems</a:t>
            </a:r>
            <a:endParaRPr lang="ko-KR" altLang="en-US" sz="4800" dirty="0">
              <a:solidFill>
                <a:schemeClr val="bg1"/>
              </a:solidFill>
              <a:latin typeface="Montserrat Medium" panose="00000600000000000000" pitchFamily="2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225756" y="2833075"/>
            <a:ext cx="370662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Montserrat Light" panose="00000400000000000000" pitchFamily="2" charset="0"/>
                <a:cs typeface="Arial" pitchFamily="34" charset="0"/>
              </a:rPr>
              <a:t>The problems faced by contract labourers within the industry and society are discussed in these slides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27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Problems</a:t>
            </a:r>
            <a:endParaRPr lang="en-IN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486221" y="1582340"/>
            <a:ext cx="1121955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Medium" panose="00000600000000000000" pitchFamily="2" charset="0"/>
              </a:rPr>
              <a:t>Contract labourers face various problems within the industry and society, such problems are listed below.</a:t>
            </a:r>
          </a:p>
          <a:p>
            <a:endParaRPr lang="en-US" sz="2800" dirty="0">
              <a:latin typeface="Montserrat Light" panose="00000400000000000000" pitchFamily="2" charset="0"/>
            </a:endParaRPr>
          </a:p>
          <a:p>
            <a:r>
              <a:rPr lang="en-US" sz="3200" dirty="0">
                <a:latin typeface="Montserrat Light" panose="00000400000000000000" pitchFamily="2" charset="0"/>
              </a:rPr>
              <a:t>1.   The </a:t>
            </a:r>
            <a:r>
              <a:rPr lang="en-US" sz="3200" dirty="0">
                <a:latin typeface="Montserrat Medium" panose="00000600000000000000" pitchFamily="2" charset="0"/>
              </a:rPr>
              <a:t>exploitation</a:t>
            </a:r>
            <a:r>
              <a:rPr lang="en-US" sz="3200" dirty="0">
                <a:latin typeface="Montserrat Light" panose="00000400000000000000" pitchFamily="2" charset="0"/>
              </a:rPr>
              <a:t> of </a:t>
            </a:r>
            <a:r>
              <a:rPr lang="en-US" sz="3200" dirty="0">
                <a:latin typeface="Montserrat Medium" panose="00000600000000000000" pitchFamily="2" charset="0"/>
              </a:rPr>
              <a:t>contract labourers</a:t>
            </a:r>
            <a:r>
              <a:rPr lang="en-US" sz="3200" dirty="0">
                <a:latin typeface="Montserrat Light" panose="00000400000000000000" pitchFamily="2" charset="0"/>
              </a:rPr>
              <a:t> is one of the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biggest concerns of the government.</a:t>
            </a:r>
          </a:p>
          <a:p>
            <a:endParaRPr lang="en-US" sz="3200" dirty="0">
              <a:latin typeface="Montserrat Light" panose="00000400000000000000" pitchFamily="2" charset="0"/>
            </a:endParaRPr>
          </a:p>
          <a:p>
            <a:r>
              <a:rPr lang="en-US" sz="3200" dirty="0">
                <a:latin typeface="Montserrat Light" panose="00000400000000000000" pitchFamily="2" charset="0"/>
              </a:rPr>
              <a:t>2.   </a:t>
            </a:r>
            <a:r>
              <a:rPr lang="en-US" sz="3200" dirty="0">
                <a:latin typeface="Montserrat Medium" panose="00000600000000000000" pitchFamily="2" charset="0"/>
              </a:rPr>
              <a:t>Working hours </a:t>
            </a:r>
            <a:r>
              <a:rPr lang="en-US" sz="3200" dirty="0">
                <a:latin typeface="Montserrat Light" panose="00000400000000000000" pitchFamily="2" charset="0"/>
              </a:rPr>
              <a:t>are frequently </a:t>
            </a:r>
            <a:r>
              <a:rPr lang="en-US" sz="3200" dirty="0">
                <a:latin typeface="Montserrat Medium" panose="00000600000000000000" pitchFamily="2" charset="0"/>
              </a:rPr>
              <a:t>longer</a:t>
            </a:r>
            <a:r>
              <a:rPr lang="en-US" sz="3200" dirty="0">
                <a:latin typeface="Montserrat Light" panose="00000400000000000000" pitchFamily="2" charset="0"/>
              </a:rPr>
              <a:t> as pay is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 based  on output and task completion.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903590-5251-12D6-9A92-EEADA2BB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459" y="287255"/>
            <a:ext cx="528320" cy="5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3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Problems</a:t>
            </a:r>
            <a:endParaRPr lang="en-IN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486221" y="1650863"/>
            <a:ext cx="1121955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Light" panose="00000400000000000000" pitchFamily="2" charset="0"/>
              </a:rPr>
              <a:t>3.   </a:t>
            </a:r>
            <a:r>
              <a:rPr lang="en-US" sz="3200" dirty="0">
                <a:latin typeface="Montserrat Medium" panose="00000600000000000000" pitchFamily="2" charset="0"/>
              </a:rPr>
              <a:t>Contract labourers </a:t>
            </a:r>
            <a:r>
              <a:rPr lang="en-US" sz="3200" dirty="0">
                <a:latin typeface="Montserrat Light" panose="00000400000000000000" pitchFamily="2" charset="0"/>
              </a:rPr>
              <a:t>are generally from the </a:t>
            </a:r>
            <a:r>
              <a:rPr lang="en-US" sz="3200" dirty="0">
                <a:latin typeface="Montserrat Medium" panose="00000600000000000000" pitchFamily="2" charset="0"/>
              </a:rPr>
              <a:t>poorer</a:t>
            </a:r>
          </a:p>
          <a:p>
            <a:r>
              <a:rPr lang="en-US" sz="3200" dirty="0">
                <a:latin typeface="Montserrat Medium" panose="00000600000000000000" pitchFamily="2" charset="0"/>
              </a:rPr>
              <a:t>      sections of society </a:t>
            </a:r>
            <a:r>
              <a:rPr lang="en-US" sz="3200" dirty="0">
                <a:latin typeface="Montserrat Light" panose="00000400000000000000" pitchFamily="2" charset="0"/>
              </a:rPr>
              <a:t>and will be </a:t>
            </a:r>
            <a:r>
              <a:rPr lang="en-US" sz="3200" dirty="0">
                <a:latin typeface="Montserrat Medium" panose="00000600000000000000" pitchFamily="2" charset="0"/>
              </a:rPr>
              <a:t>denied</a:t>
            </a:r>
            <a:r>
              <a:rPr lang="en-US" sz="3200" dirty="0">
                <a:latin typeface="Montserrat Light" panose="00000400000000000000" pitchFamily="2" charset="0"/>
              </a:rPr>
              <a:t> the </a:t>
            </a:r>
            <a:r>
              <a:rPr lang="en-US" sz="3200" dirty="0">
                <a:latin typeface="Montserrat Medium" panose="00000600000000000000" pitchFamily="2" charset="0"/>
              </a:rPr>
              <a:t>benefits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 that regular employees receive. </a:t>
            </a:r>
          </a:p>
          <a:p>
            <a:endParaRPr lang="en-US" sz="3200" dirty="0">
              <a:latin typeface="Montserrat Light" panose="00000400000000000000" pitchFamily="2" charset="0"/>
            </a:endParaRPr>
          </a:p>
          <a:p>
            <a:r>
              <a:rPr lang="en-US" sz="3200" dirty="0">
                <a:latin typeface="Montserrat Light" panose="00000400000000000000" pitchFamily="2" charset="0"/>
              </a:rPr>
              <a:t>4.   </a:t>
            </a:r>
            <a:r>
              <a:rPr lang="en-US" sz="3200" dirty="0">
                <a:latin typeface="Montserrat Medium" panose="00000600000000000000" pitchFamily="2" charset="0"/>
              </a:rPr>
              <a:t>Contract labourers </a:t>
            </a:r>
            <a:r>
              <a:rPr lang="en-US" sz="3200" dirty="0">
                <a:latin typeface="Montserrat Light" panose="00000400000000000000" pitchFamily="2" charset="0"/>
              </a:rPr>
              <a:t>have </a:t>
            </a:r>
            <a:r>
              <a:rPr lang="en-US" sz="3200" dirty="0">
                <a:latin typeface="Montserrat Medium" panose="00000600000000000000" pitchFamily="2" charset="0"/>
              </a:rPr>
              <a:t>little bargaining power</a:t>
            </a:r>
            <a:r>
              <a:rPr lang="en-US" sz="3200" dirty="0">
                <a:latin typeface="Montserrat Light" panose="00000400000000000000" pitchFamily="2" charset="0"/>
              </a:rPr>
              <a:t>, 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 </a:t>
            </a:r>
            <a:r>
              <a:rPr lang="en-US" sz="3200" dirty="0">
                <a:latin typeface="Montserrat Medium" panose="00000600000000000000" pitchFamily="2" charset="0"/>
              </a:rPr>
              <a:t>no social security</a:t>
            </a:r>
            <a:r>
              <a:rPr lang="en-US" sz="3200" dirty="0">
                <a:latin typeface="Montserrat Light" panose="00000400000000000000" pitchFamily="2" charset="0"/>
              </a:rPr>
              <a:t>, and are frequently </a:t>
            </a:r>
            <a:r>
              <a:rPr lang="en-US" sz="3200" dirty="0">
                <a:latin typeface="Montserrat Medium" panose="00000600000000000000" pitchFamily="2" charset="0"/>
              </a:rPr>
              <a:t>employed</a:t>
            </a:r>
            <a:r>
              <a:rPr lang="en-US" sz="3200" dirty="0">
                <a:latin typeface="Montserrat Light" panose="00000400000000000000" pitchFamily="2" charset="0"/>
              </a:rPr>
              <a:t> in</a:t>
            </a:r>
          </a:p>
          <a:p>
            <a:r>
              <a:rPr lang="en-US" sz="3200" dirty="0">
                <a:latin typeface="Montserrat Light" panose="00000400000000000000" pitchFamily="2" charset="0"/>
              </a:rPr>
              <a:t>      </a:t>
            </a:r>
            <a:r>
              <a:rPr lang="en-US" sz="3200" dirty="0">
                <a:latin typeface="Montserrat Medium" panose="00000600000000000000" pitchFamily="2" charset="0"/>
              </a:rPr>
              <a:t>hazardous industries </a:t>
            </a:r>
            <a:r>
              <a:rPr lang="en-US" sz="3200" dirty="0">
                <a:latin typeface="Montserrat Light" panose="00000400000000000000" pitchFamily="2" charset="0"/>
              </a:rPr>
              <a:t>with </a:t>
            </a:r>
            <a:r>
              <a:rPr lang="en-US" sz="3200" dirty="0">
                <a:latin typeface="Montserrat Medium" panose="00000600000000000000" pitchFamily="2" charset="0"/>
              </a:rPr>
              <a:t>limited facilities and </a:t>
            </a:r>
          </a:p>
          <a:p>
            <a:r>
              <a:rPr lang="en-US" sz="3200" dirty="0">
                <a:latin typeface="Montserrat Medium" panose="00000600000000000000" pitchFamily="2" charset="0"/>
              </a:rPr>
              <a:t>      security</a:t>
            </a:r>
            <a:r>
              <a:rPr lang="en-US" sz="3200" dirty="0">
                <a:latin typeface="Montserrat Light" panose="00000400000000000000" pitchFamily="2" charset="0"/>
              </a:rPr>
              <a:t>.</a:t>
            </a:r>
          </a:p>
          <a:p>
            <a:endParaRPr lang="en-US" sz="3200" dirty="0">
              <a:latin typeface="Montserrat Ligh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DAA89-6DD2-D299-75A2-20BEB8B1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459" y="287255"/>
            <a:ext cx="528320" cy="5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9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nder3">
            <a:hlinkClick r:id="" action="ppaction://media"/>
            <a:extLst>
              <a:ext uri="{FF2B5EF4-FFF2-40B4-BE49-F238E27FC236}">
                <a16:creationId xmlns:a16="http://schemas.microsoft.com/office/drawing/2014/main" id="{EE777627-EC39-4B60-AE6F-0E51DBBDF8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56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C3BB213-1B58-5A29-9695-8A8EB184D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03535-080A-9D3A-CE46-41D475475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2" charset="0"/>
              </a:rPr>
              <a:t>Solution</a:t>
            </a:r>
            <a:endParaRPr lang="en-IN" dirty="0">
              <a:latin typeface="Montserrat SemiBold" panose="000007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682F3-41F9-D0A8-CDEC-5AF64D325BCD}"/>
              </a:ext>
            </a:extLst>
          </p:cNvPr>
          <p:cNvSpPr txBox="1"/>
          <p:nvPr/>
        </p:nvSpPr>
        <p:spPr>
          <a:xfrm>
            <a:off x="1640840" y="1647041"/>
            <a:ext cx="8910320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Montserrat SemiBold" panose="00000700000000000000" pitchFamily="2" charset="0"/>
              </a:rPr>
              <a:t>KariGhar</a:t>
            </a:r>
            <a:r>
              <a:rPr lang="en-US" sz="4200" dirty="0">
                <a:latin typeface="Montserrat Light" panose="00000400000000000000" pitchFamily="2" charset="0"/>
              </a:rPr>
              <a:t> is a platform that fulfils the requirements of labour in search for work opportunities in their skilled areas without being exploited by the contractor.</a:t>
            </a:r>
            <a:endParaRPr lang="en-IN" sz="4200" dirty="0">
              <a:latin typeface="Montserrat Light" panose="000004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2EB532-D448-6F44-63A6-C757A9EC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317" y="287255"/>
            <a:ext cx="589280" cy="5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7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489</Words>
  <Application>Microsoft Office PowerPoint</Application>
  <PresentationFormat>Widescreen</PresentationFormat>
  <Paragraphs>59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Russo One</vt:lpstr>
      <vt:lpstr>Montserrat Medium</vt:lpstr>
      <vt:lpstr>Arial</vt:lpstr>
      <vt:lpstr>Montserrat Light</vt:lpstr>
      <vt:lpstr>Century Gothic</vt:lpstr>
      <vt:lpstr>Exo 2 Black</vt:lpstr>
      <vt:lpstr>Bebas Neue</vt:lpstr>
      <vt:lpstr>Montserrat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Nagato</cp:lastModifiedBy>
  <cp:revision>263</cp:revision>
  <dcterms:created xsi:type="dcterms:W3CDTF">2018-04-24T17:14:44Z</dcterms:created>
  <dcterms:modified xsi:type="dcterms:W3CDTF">2022-12-05T19:24:41Z</dcterms:modified>
</cp:coreProperties>
</file>