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0.xml" ContentType="application/vnd.openxmlformats-officedocument.presentationml.slide+xml"/>
  <Override PartName="/ppt/slides/slide40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50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9.xml" ContentType="application/vnd.openxmlformats-officedocument.presentationml.slide+xml"/>
  <Override PartName="/ppt/slides/slide47.xml" ContentType="application/vnd.openxmlformats-officedocument.presentationml.slide+xml"/>
  <Override PartName="/ppt/slides/slide49.xml" ContentType="application/vnd.openxmlformats-officedocument.presentationml.slide+xml"/>
  <Override PartName="/ppt/slides/slide46.xml" ContentType="application/vnd.openxmlformats-officedocument.presentationml.slide+xml"/>
  <Override PartName="/ppt/slides/slide4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  <p:sldId id="290" r:id="rId5"/>
    <p:sldId id="257" r:id="rId6"/>
    <p:sldId id="258" r:id="rId7"/>
    <p:sldId id="260" r:id="rId8"/>
    <p:sldId id="291" r:id="rId9"/>
    <p:sldId id="292" r:id="rId10"/>
    <p:sldId id="293" r:id="rId11"/>
    <p:sldId id="294" r:id="rId12"/>
    <p:sldId id="259" r:id="rId13"/>
    <p:sldId id="295" r:id="rId14"/>
    <p:sldId id="263" r:id="rId15"/>
    <p:sldId id="266" r:id="rId16"/>
    <p:sldId id="264" r:id="rId17"/>
    <p:sldId id="261" r:id="rId18"/>
    <p:sldId id="262" r:id="rId19"/>
    <p:sldId id="296" r:id="rId20"/>
    <p:sldId id="297" r:id="rId21"/>
    <p:sldId id="298" r:id="rId22"/>
    <p:sldId id="299" r:id="rId23"/>
    <p:sldId id="265" r:id="rId24"/>
    <p:sldId id="267" r:id="rId25"/>
    <p:sldId id="270" r:id="rId26"/>
    <p:sldId id="268" r:id="rId27"/>
    <p:sldId id="269" r:id="rId28"/>
    <p:sldId id="271" r:id="rId29"/>
    <p:sldId id="273" r:id="rId30"/>
    <p:sldId id="272" r:id="rId31"/>
    <p:sldId id="274" r:id="rId32"/>
    <p:sldId id="275" r:id="rId33"/>
    <p:sldId id="277" r:id="rId34"/>
    <p:sldId id="276" r:id="rId35"/>
    <p:sldId id="278" r:id="rId36"/>
    <p:sldId id="279" r:id="rId37"/>
    <p:sldId id="300" r:id="rId38"/>
    <p:sldId id="301" r:id="rId39"/>
    <p:sldId id="302" r:id="rId40"/>
    <p:sldId id="303" r:id="rId41"/>
    <p:sldId id="280" r:id="rId42"/>
    <p:sldId id="281" r:id="rId43"/>
    <p:sldId id="282" r:id="rId44"/>
    <p:sldId id="283" r:id="rId45"/>
    <p:sldId id="304" r:id="rId46"/>
    <p:sldId id="305" r:id="rId47"/>
    <p:sldId id="306" r:id="rId48"/>
    <p:sldId id="284" r:id="rId49"/>
    <p:sldId id="285" r:id="rId50"/>
    <p:sldId id="30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8808-F7A7-489F-81F1-213E3B84511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6308-E06D-43E3-8C70-06023341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2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8808-F7A7-489F-81F1-213E3B84511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6308-E06D-43E3-8C70-06023341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5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8808-F7A7-489F-81F1-213E3B84511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6308-E06D-43E3-8C70-06023341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1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8808-F7A7-489F-81F1-213E3B84511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6308-E06D-43E3-8C70-06023341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8808-F7A7-489F-81F1-213E3B84511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6308-E06D-43E3-8C70-06023341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8808-F7A7-489F-81F1-213E3B84511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6308-E06D-43E3-8C70-06023341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8808-F7A7-489F-81F1-213E3B84511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6308-E06D-43E3-8C70-06023341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2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8808-F7A7-489F-81F1-213E3B84511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6308-E06D-43E3-8C70-06023341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8808-F7A7-489F-81F1-213E3B84511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6308-E06D-43E3-8C70-06023341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3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8808-F7A7-489F-81F1-213E3B84511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6308-E06D-43E3-8C70-06023341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5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8808-F7A7-489F-81F1-213E3B84511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6308-E06D-43E3-8C70-06023341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7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E8808-F7A7-489F-81F1-213E3B84511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66308-E06D-43E3-8C70-06023341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 2</a:t>
            </a:r>
            <a:br>
              <a:rPr lang="en-US" dirty="0" smtClean="0"/>
            </a:b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PD Track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10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486" y="693174"/>
            <a:ext cx="110491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database </a:t>
            </a:r>
            <a:r>
              <a:rPr lang="en-US" dirty="0" err="1" smtClean="0"/>
              <a:t>companySD</a:t>
            </a:r>
            <a:r>
              <a:rPr lang="en-US" dirty="0" smtClean="0"/>
              <a:t>;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companySD</a:t>
            </a:r>
            <a:r>
              <a:rPr lang="en-US" dirty="0" smtClean="0"/>
              <a:t>;</a:t>
            </a:r>
          </a:p>
          <a:p>
            <a:r>
              <a:rPr lang="en-US" dirty="0" smtClean="0"/>
              <a:t>Create table employee (SSN number (10) primary key, </a:t>
            </a:r>
            <a:r>
              <a:rPr lang="en-US" dirty="0" err="1" smtClean="0"/>
              <a:t>fname</a:t>
            </a:r>
            <a:r>
              <a:rPr lang="en-US" dirty="0" smtClean="0"/>
              <a:t> char (10), </a:t>
            </a:r>
            <a:r>
              <a:rPr lang="en-US" dirty="0" err="1" smtClean="0"/>
              <a:t>lname</a:t>
            </a:r>
            <a:r>
              <a:rPr lang="en-US" dirty="0" smtClean="0"/>
              <a:t> varchar (10),  </a:t>
            </a:r>
            <a:r>
              <a:rPr lang="en-US" dirty="0" err="1" smtClean="0"/>
              <a:t>superSSN</a:t>
            </a:r>
            <a:r>
              <a:rPr lang="en-US" dirty="0" smtClean="0"/>
              <a:t> number (10));</a:t>
            </a:r>
          </a:p>
          <a:p>
            <a:endParaRPr lang="en-US" dirty="0" smtClean="0"/>
          </a:p>
          <a:p>
            <a:r>
              <a:rPr lang="en-US" dirty="0" smtClean="0"/>
              <a:t>Alter table employee add constraint foreign key </a:t>
            </a:r>
            <a:r>
              <a:rPr lang="en-US" dirty="0" err="1" smtClean="0"/>
              <a:t>superSSN</a:t>
            </a:r>
            <a:r>
              <a:rPr lang="en-US" dirty="0" smtClean="0"/>
              <a:t> references employee (SSN);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58297" y="2521974"/>
            <a:ext cx="1666568" cy="17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</a:t>
            </a:r>
          </a:p>
          <a:p>
            <a:pPr algn="ctr"/>
            <a:r>
              <a:rPr lang="en-US" b="1" u="sng" dirty="0" smtClean="0"/>
              <a:t>SSN</a:t>
            </a:r>
          </a:p>
          <a:p>
            <a:pPr algn="ctr"/>
            <a:r>
              <a:rPr lang="en-US" dirty="0" err="1" smtClean="0"/>
              <a:t>Fname</a:t>
            </a:r>
            <a:endParaRPr lang="en-US" dirty="0" smtClean="0"/>
          </a:p>
          <a:p>
            <a:pPr algn="ctr"/>
            <a:r>
              <a:rPr lang="en-US" dirty="0" err="1" smtClean="0"/>
              <a:t>Lname</a:t>
            </a:r>
            <a:endParaRPr lang="en-US" dirty="0" smtClean="0"/>
          </a:p>
          <a:p>
            <a:pPr algn="ctr"/>
            <a:r>
              <a:rPr lang="en-US" dirty="0" smtClean="0"/>
              <a:t>SuperSSN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35723" y="2005781"/>
            <a:ext cx="5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F.K.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703" y="4395020"/>
            <a:ext cx="106279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table dependent (ESSN number (10) foreign key references employee (SSN), dependent_name char (20),</a:t>
            </a:r>
          </a:p>
          <a:p>
            <a:r>
              <a:rPr lang="en-US" dirty="0" err="1" smtClean="0"/>
              <a:t>Bdate</a:t>
            </a:r>
            <a:r>
              <a:rPr lang="en-US" dirty="0" smtClean="0"/>
              <a:t> date, relationship char (10), primary key (ESSN, dependent_name));  </a:t>
            </a:r>
          </a:p>
          <a:p>
            <a:r>
              <a:rPr lang="en-US" dirty="0" smtClean="0"/>
              <a:t>Cascade update/delete</a:t>
            </a:r>
            <a:endParaRPr lang="en-US" dirty="0"/>
          </a:p>
          <a:p>
            <a:r>
              <a:rPr lang="en-US" dirty="0" smtClean="0"/>
              <a:t>Update employee</a:t>
            </a:r>
          </a:p>
          <a:p>
            <a:r>
              <a:rPr lang="en-US" dirty="0" smtClean="0"/>
              <a:t>Set SSN=100 where SSN =10;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455262"/>
              </p:ext>
            </p:extLst>
          </p:nvPr>
        </p:nvGraphicFramePr>
        <p:xfrm>
          <a:off x="4064000" y="2393336"/>
          <a:ext cx="650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636738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60515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607604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17096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SSN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SuperSSN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Ahmed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Mahmoud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99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1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Asmaa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72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541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967243"/>
              </p:ext>
            </p:extLst>
          </p:nvPr>
        </p:nvGraphicFramePr>
        <p:xfrm>
          <a:off x="4255729" y="4915754"/>
          <a:ext cx="650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636738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60515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607604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17096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SSN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SuperSSN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Ahmed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Mahmoud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99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1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Asmaa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72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54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87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486" y="280225"/>
            <a:ext cx="12247968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Create database </a:t>
            </a:r>
            <a:r>
              <a:rPr lang="en-US" sz="2000" dirty="0" err="1" smtClean="0"/>
              <a:t>companySD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Use </a:t>
            </a:r>
            <a:r>
              <a:rPr lang="en-US" sz="2000" dirty="0" err="1" smtClean="0"/>
              <a:t>companySD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Create table employee (SSN number (10) primary key, </a:t>
            </a:r>
            <a:r>
              <a:rPr lang="en-US" sz="2000" dirty="0" err="1" smtClean="0"/>
              <a:t>fname</a:t>
            </a:r>
            <a:r>
              <a:rPr lang="en-US" sz="2000" dirty="0" smtClean="0"/>
              <a:t> char (10), </a:t>
            </a:r>
            <a:r>
              <a:rPr lang="en-US" sz="2000" dirty="0" err="1" smtClean="0"/>
              <a:t>lname</a:t>
            </a:r>
            <a:r>
              <a:rPr lang="en-US" sz="2000" dirty="0" smtClean="0"/>
              <a:t> varchar (10),  </a:t>
            </a:r>
            <a:r>
              <a:rPr lang="en-US" sz="2000" dirty="0" err="1" smtClean="0"/>
              <a:t>superSSN</a:t>
            </a:r>
            <a:r>
              <a:rPr lang="en-US" sz="2000" dirty="0" smtClean="0"/>
              <a:t> number (10));</a:t>
            </a:r>
          </a:p>
          <a:p>
            <a:endParaRPr lang="en-US" sz="2000" dirty="0" smtClean="0"/>
          </a:p>
          <a:p>
            <a:r>
              <a:rPr lang="en-US" sz="2000" dirty="0" smtClean="0"/>
              <a:t>Alter table employee add constraint foreign key </a:t>
            </a:r>
            <a:r>
              <a:rPr lang="en-US" sz="2000" dirty="0" err="1" smtClean="0"/>
              <a:t>superSSN</a:t>
            </a:r>
            <a:r>
              <a:rPr lang="en-US" sz="2000" dirty="0" smtClean="0"/>
              <a:t> references employee (SSN);</a:t>
            </a:r>
            <a:endParaRPr lang="en-US" sz="2000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58297" y="2521974"/>
            <a:ext cx="1666568" cy="17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</a:t>
            </a:r>
          </a:p>
          <a:p>
            <a:pPr algn="ctr"/>
            <a:r>
              <a:rPr lang="en-US" b="1" u="sng" dirty="0" smtClean="0"/>
              <a:t>SSN</a:t>
            </a:r>
          </a:p>
          <a:p>
            <a:pPr algn="ctr"/>
            <a:r>
              <a:rPr lang="en-US" dirty="0" err="1" smtClean="0"/>
              <a:t>Fname</a:t>
            </a:r>
            <a:endParaRPr lang="en-US" dirty="0" smtClean="0"/>
          </a:p>
          <a:p>
            <a:pPr algn="ctr"/>
            <a:r>
              <a:rPr lang="en-US" dirty="0" err="1" smtClean="0"/>
              <a:t>Lname</a:t>
            </a:r>
            <a:endParaRPr lang="en-US" dirty="0" smtClean="0"/>
          </a:p>
          <a:p>
            <a:pPr algn="ctr"/>
            <a:r>
              <a:rPr lang="en-US" dirty="0" smtClean="0"/>
              <a:t>SuperSSN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35723" y="2005781"/>
            <a:ext cx="5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F.K.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703" y="4395020"/>
            <a:ext cx="10627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table dependent (ESSN number (10) foreign key references employee (SSN), dependent_name char (20),</a:t>
            </a:r>
          </a:p>
          <a:p>
            <a:r>
              <a:rPr lang="en-US" dirty="0" err="1" smtClean="0"/>
              <a:t>Bdate</a:t>
            </a:r>
            <a:r>
              <a:rPr lang="en-US" dirty="0" smtClean="0"/>
              <a:t> date, relationship char (10), primary key (ESSN, dependent_name));  </a:t>
            </a:r>
          </a:p>
          <a:p>
            <a:r>
              <a:rPr lang="en-US" dirty="0" smtClean="0"/>
              <a:t>Delete Nullifies</a:t>
            </a:r>
            <a:endParaRPr lang="en-US" dirty="0"/>
          </a:p>
          <a:p>
            <a:r>
              <a:rPr lang="en-US" dirty="0" smtClean="0"/>
              <a:t>Delete from employee where SSN =10;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455262"/>
              </p:ext>
            </p:extLst>
          </p:nvPr>
        </p:nvGraphicFramePr>
        <p:xfrm>
          <a:off x="4064000" y="2393336"/>
          <a:ext cx="650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636738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60515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607604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17096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SSN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SuperSSN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Ahmed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Mahmoud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99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1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Asmaa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72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541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92517"/>
              </p:ext>
            </p:extLst>
          </p:nvPr>
        </p:nvGraphicFramePr>
        <p:xfrm>
          <a:off x="4358966" y="5181224"/>
          <a:ext cx="650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636738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60515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607604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17096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SSN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SuperSSN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1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Asmaa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72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54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516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2168" y="560439"/>
            <a:ext cx="104566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Delete record of P.K. when there is F.K related to it.</a:t>
            </a:r>
          </a:p>
          <a:p>
            <a:endParaRPr lang="en-US" sz="2800" dirty="0" smtClean="0"/>
          </a:p>
          <a:p>
            <a:r>
              <a:rPr lang="en-US" sz="2800" dirty="0" smtClean="0"/>
              <a:t>Relationship (referential integrity constraint)</a:t>
            </a:r>
          </a:p>
          <a:p>
            <a:r>
              <a:rPr lang="en-US" sz="2800" dirty="0" smtClean="0"/>
              <a:t>1- Restricted (No action) update or delete all F.K. that use this </a:t>
            </a:r>
            <a:r>
              <a:rPr lang="en-US" sz="2800" dirty="0" err="1" smtClean="0"/>
              <a:t>P.k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Then delete record of P.K.</a:t>
            </a:r>
          </a:p>
          <a:p>
            <a:r>
              <a:rPr lang="en-US" sz="2800" dirty="0" smtClean="0"/>
              <a:t>2- Cascade</a:t>
            </a:r>
          </a:p>
          <a:p>
            <a:r>
              <a:rPr lang="en-US" sz="2800" dirty="0" smtClean="0"/>
              <a:t>Update/Delete cascade</a:t>
            </a:r>
          </a:p>
          <a:p>
            <a:r>
              <a:rPr lang="en-US" sz="2800" dirty="0" smtClean="0"/>
              <a:t>Delete record of </a:t>
            </a:r>
            <a:r>
              <a:rPr lang="en-US" sz="2800" dirty="0" err="1" smtClean="0"/>
              <a:t>P.k</a:t>
            </a:r>
            <a:r>
              <a:rPr lang="en-US" sz="2800" dirty="0" smtClean="0"/>
              <a:t>. then delete all records that use this P.K.</a:t>
            </a:r>
          </a:p>
          <a:p>
            <a:r>
              <a:rPr lang="en-US" sz="2800" dirty="0" smtClean="0"/>
              <a:t>3- Nullifies</a:t>
            </a:r>
          </a:p>
          <a:p>
            <a:r>
              <a:rPr lang="en-US" sz="2800" dirty="0" smtClean="0"/>
              <a:t>Delete record of P.K. then set </a:t>
            </a:r>
            <a:r>
              <a:rPr lang="en-US" sz="2800" dirty="0" err="1" smtClean="0"/>
              <a:t>F.k</a:t>
            </a:r>
            <a:r>
              <a:rPr lang="en-US" sz="2800" dirty="0" smtClean="0"/>
              <a:t>. to null</a:t>
            </a:r>
          </a:p>
        </p:txBody>
      </p:sp>
    </p:spTree>
    <p:extLst>
      <p:ext uri="{BB962C8B-B14F-4D97-AF65-F5344CB8AC3E}">
        <p14:creationId xmlns:p14="http://schemas.microsoft.com/office/powerpoint/2010/main" val="191009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" y="678426"/>
            <a:ext cx="7978878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Create table employee (SSN number (10) primary key, </a:t>
            </a:r>
          </a:p>
          <a:p>
            <a:r>
              <a:rPr lang="en-US" sz="2000" dirty="0" smtClean="0"/>
              <a:t> </a:t>
            </a:r>
            <a:r>
              <a:rPr lang="en-US" sz="2000" dirty="0" err="1"/>
              <a:t>fname</a:t>
            </a:r>
            <a:r>
              <a:rPr lang="en-US" sz="2000" dirty="0"/>
              <a:t> char (10), </a:t>
            </a:r>
            <a:r>
              <a:rPr lang="en-US" sz="2000" dirty="0" err="1"/>
              <a:t>lname</a:t>
            </a:r>
            <a:r>
              <a:rPr lang="en-US" sz="2000" dirty="0"/>
              <a:t> varchar (10),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Dno number (5) foreign key reverences department (Dnum));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Create table employee (SSN number (10) primary key, 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fname</a:t>
            </a:r>
            <a:r>
              <a:rPr lang="en-US" sz="2000" dirty="0"/>
              <a:t> char (10), </a:t>
            </a:r>
            <a:r>
              <a:rPr lang="en-US" sz="2000" dirty="0" err="1"/>
              <a:t>lname</a:t>
            </a:r>
            <a:r>
              <a:rPr lang="en-US" sz="2000" dirty="0"/>
              <a:t> varchar (10), </a:t>
            </a:r>
          </a:p>
          <a:p>
            <a:r>
              <a:rPr lang="en-US" sz="2000" dirty="0"/>
              <a:t>Dno number (</a:t>
            </a:r>
            <a:r>
              <a:rPr lang="en-US" sz="2000" dirty="0" smtClean="0"/>
              <a:t>5),</a:t>
            </a:r>
          </a:p>
          <a:p>
            <a:r>
              <a:rPr lang="en-US" sz="2000" dirty="0"/>
              <a:t>CONSTRAINT </a:t>
            </a:r>
            <a:r>
              <a:rPr lang="en-US" sz="2000" dirty="0" smtClean="0"/>
              <a:t> </a:t>
            </a:r>
            <a:r>
              <a:rPr lang="en-US" sz="2000" dirty="0" err="1" smtClean="0"/>
              <a:t>fk_emp_dep</a:t>
            </a:r>
            <a:r>
              <a:rPr lang="en-US" sz="2000" dirty="0" smtClean="0"/>
              <a:t> foreign key (Dno) </a:t>
            </a:r>
          </a:p>
          <a:p>
            <a:r>
              <a:rPr lang="en-US" sz="2000" dirty="0" smtClean="0"/>
              <a:t>References department (</a:t>
            </a:r>
            <a:r>
              <a:rPr lang="en-US" sz="2000" dirty="0" err="1" smtClean="0"/>
              <a:t>dnum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On delete nullifies on update restricted);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Alter table employee drop constraint </a:t>
            </a:r>
            <a:r>
              <a:rPr lang="en-US" sz="2000" dirty="0" err="1" smtClean="0"/>
              <a:t>fk_emp_dep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Alter table employee </a:t>
            </a:r>
            <a:r>
              <a:rPr lang="en-US" sz="2000" dirty="0" smtClean="0"/>
              <a:t>add </a:t>
            </a:r>
            <a:r>
              <a:rPr lang="en-US" sz="2000" dirty="0"/>
              <a:t>constraint </a:t>
            </a:r>
            <a:r>
              <a:rPr lang="en-US" sz="2000" dirty="0" err="1"/>
              <a:t>fk_emp_dep</a:t>
            </a:r>
            <a:r>
              <a:rPr lang="en-US" sz="2000" dirty="0"/>
              <a:t>;</a:t>
            </a:r>
          </a:p>
          <a:p>
            <a:endParaRPr lang="en-US" sz="2000" dirty="0" smtClean="0"/>
          </a:p>
          <a:p>
            <a:r>
              <a:rPr lang="en-US" sz="2000" dirty="0" smtClean="0"/>
              <a:t>Drop table employee;</a:t>
            </a:r>
            <a:endParaRPr lang="en-US" sz="2000" dirty="0"/>
          </a:p>
          <a:p>
            <a:r>
              <a:rPr lang="en-US" sz="2000" dirty="0" smtClean="0"/>
              <a:t>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48928" y="58995"/>
            <a:ext cx="808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table Department (Dum number (5) primary key, Dname varchar (20) unique)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49031" y="133357"/>
            <a:ext cx="2168013" cy="126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</a:t>
            </a:r>
          </a:p>
          <a:p>
            <a:pPr algn="ctr"/>
            <a:r>
              <a:rPr lang="en-US" b="1" u="sng" dirty="0" smtClean="0"/>
              <a:t>Dnum</a:t>
            </a:r>
          </a:p>
          <a:p>
            <a:pPr algn="ctr"/>
            <a:r>
              <a:rPr lang="en-US" dirty="0" smtClean="0"/>
              <a:t>Dname</a:t>
            </a:r>
          </a:p>
          <a:p>
            <a:pPr algn="ctr"/>
            <a:r>
              <a:rPr lang="en-US" dirty="0" err="1" smtClean="0"/>
              <a:t>MgrSSN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05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098"/>
            <a:ext cx="10515600" cy="499970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DDL (create, alter, drop, truncate)</a:t>
            </a:r>
          </a:p>
          <a:p>
            <a:r>
              <a:rPr lang="en-US" dirty="0" smtClean="0"/>
              <a:t>DML (insert, update, delete) (log files)</a:t>
            </a:r>
          </a:p>
          <a:p>
            <a:r>
              <a:rPr lang="en-US" dirty="0" smtClean="0"/>
              <a:t>DCL (grant, revoke) //grant all on employee, department to </a:t>
            </a:r>
            <a:r>
              <a:rPr lang="en-US" dirty="0" err="1" smtClean="0"/>
              <a:t>ahmed</a:t>
            </a:r>
            <a:r>
              <a:rPr lang="en-US" dirty="0" smtClean="0"/>
              <a:t>;</a:t>
            </a:r>
          </a:p>
          <a:p>
            <a:pPr marL="2286000" lvl="5" indent="0">
              <a:buNone/>
            </a:pPr>
            <a:r>
              <a:rPr lang="en-US" sz="2600" dirty="0" smtClean="0"/>
              <a:t>  //revoke select on employee from Ahmed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DQL (select)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 database intake43</a:t>
            </a:r>
          </a:p>
          <a:p>
            <a:pPr marL="0" indent="0">
              <a:buNone/>
            </a:pPr>
            <a:r>
              <a:rPr lang="en-US" dirty="0" smtClean="0"/>
              <a:t>Use intake 43</a:t>
            </a:r>
          </a:p>
          <a:p>
            <a:pPr marL="0" indent="0">
              <a:buNone/>
            </a:pPr>
            <a:r>
              <a:rPr lang="en-US" dirty="0" smtClean="0"/>
              <a:t>Create table employee (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lanme</a:t>
            </a:r>
            <a:r>
              <a:rPr lang="en-US" dirty="0" smtClean="0"/>
              <a:t>, salary, SSN, Dno)</a:t>
            </a:r>
          </a:p>
          <a:p>
            <a:pPr marL="0" indent="0">
              <a:buNone/>
            </a:pPr>
            <a:r>
              <a:rPr lang="en-US" dirty="0" smtClean="0"/>
              <a:t>Insert into employee values (NULL, NULL, NULL, 12354, 20);</a:t>
            </a:r>
          </a:p>
          <a:p>
            <a:pPr marL="0" indent="0">
              <a:buNone/>
            </a:pPr>
            <a:r>
              <a:rPr lang="en-US" dirty="0" smtClean="0"/>
              <a:t>Update employee set </a:t>
            </a:r>
            <a:r>
              <a:rPr lang="en-US" dirty="0" err="1" smtClean="0"/>
              <a:t>fname</a:t>
            </a:r>
            <a:r>
              <a:rPr lang="en-US" dirty="0" smtClean="0"/>
              <a:t>=‘</a:t>
            </a:r>
            <a:r>
              <a:rPr lang="en-US" dirty="0" err="1" smtClean="0"/>
              <a:t>aly</a:t>
            </a:r>
            <a:r>
              <a:rPr lang="en-US" dirty="0" smtClean="0"/>
              <a:t>’ and </a:t>
            </a:r>
            <a:r>
              <a:rPr lang="en-US" dirty="0" err="1" smtClean="0"/>
              <a:t>lname</a:t>
            </a:r>
            <a:r>
              <a:rPr lang="en-US" dirty="0" smtClean="0"/>
              <a:t>=‘</a:t>
            </a:r>
            <a:r>
              <a:rPr lang="en-US" dirty="0" err="1" smtClean="0"/>
              <a:t>ahmed</a:t>
            </a:r>
            <a:r>
              <a:rPr lang="en-US" dirty="0" smtClean="0"/>
              <a:t>’ and </a:t>
            </a:r>
            <a:r>
              <a:rPr lang="en-US" dirty="0" err="1" smtClean="0"/>
              <a:t>superssn</a:t>
            </a:r>
            <a:r>
              <a:rPr lang="en-US" dirty="0" smtClean="0"/>
              <a:t>=124566 where SSN=12345;</a:t>
            </a:r>
          </a:p>
          <a:p>
            <a:pPr marL="0" indent="0">
              <a:buNone/>
            </a:pPr>
            <a:r>
              <a:rPr lang="en-US" dirty="0" smtClean="0"/>
              <a:t>Update employee set </a:t>
            </a:r>
            <a:r>
              <a:rPr lang="en-US" dirty="0" err="1" smtClean="0"/>
              <a:t>Dno</a:t>
            </a:r>
            <a:r>
              <a:rPr lang="en-US" dirty="0" smtClean="0"/>
              <a:t>=30 where SSN =12345;</a:t>
            </a:r>
          </a:p>
          <a:p>
            <a:pPr marL="0" indent="0">
              <a:buNone/>
            </a:pPr>
            <a:r>
              <a:rPr lang="en-US" dirty="0" smtClean="0"/>
              <a:t>Delete from employee where </a:t>
            </a:r>
            <a:r>
              <a:rPr lang="en-US" dirty="0" err="1" smtClean="0"/>
              <a:t>ssn</a:t>
            </a:r>
            <a:r>
              <a:rPr lang="en-US" dirty="0" smtClean="0"/>
              <a:t>=12345;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099740"/>
              </p:ext>
            </p:extLst>
          </p:nvPr>
        </p:nvGraphicFramePr>
        <p:xfrm>
          <a:off x="7057923" y="100806"/>
          <a:ext cx="650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636738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60515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607604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17096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SSN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SuperSSN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Ahmed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Mahmoud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99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1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Asmaa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72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5411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91487" y="2890684"/>
            <a:ext cx="5472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employee set </a:t>
            </a:r>
            <a:r>
              <a:rPr lang="en-US" dirty="0" err="1" smtClean="0"/>
              <a:t>superSSN</a:t>
            </a:r>
            <a:r>
              <a:rPr lang="en-US" dirty="0" smtClean="0"/>
              <a:t>=40 where </a:t>
            </a:r>
            <a:r>
              <a:rPr lang="en-US" dirty="0" err="1" smtClean="0"/>
              <a:t>superSSN</a:t>
            </a:r>
            <a:r>
              <a:rPr lang="en-US" dirty="0" smtClean="0"/>
              <a:t> =10</a:t>
            </a:r>
          </a:p>
          <a:p>
            <a:r>
              <a:rPr lang="en-US" dirty="0"/>
              <a:t>Delete from employee where SSN = 10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133200"/>
              </p:ext>
            </p:extLst>
          </p:nvPr>
        </p:nvGraphicFramePr>
        <p:xfrm>
          <a:off x="8503263" y="3663854"/>
          <a:ext cx="650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636738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60515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607604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17096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SSN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SuperSSN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1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Asmaa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72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5411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291487" y="5471652"/>
            <a:ext cx="1931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employee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superssn</a:t>
            </a:r>
            <a:r>
              <a:rPr lang="en-US" dirty="0" smtClean="0"/>
              <a:t> = null</a:t>
            </a:r>
          </a:p>
          <a:p>
            <a:r>
              <a:rPr lang="en-US" dirty="0" smtClean="0"/>
              <a:t>Where SSN =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19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66916" y="943897"/>
            <a:ext cx="3746090" cy="3672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Objects</a:t>
            </a:r>
          </a:p>
          <a:p>
            <a:pPr algn="ctr"/>
            <a:r>
              <a:rPr lang="en-US" dirty="0" smtClean="0"/>
              <a:t>Database </a:t>
            </a:r>
          </a:p>
          <a:p>
            <a:pPr algn="ctr"/>
            <a:r>
              <a:rPr lang="en-US" dirty="0" smtClean="0"/>
              <a:t>(meta data+ stored Data)</a:t>
            </a:r>
          </a:p>
          <a:p>
            <a:pPr algn="ctr"/>
            <a:r>
              <a:rPr lang="en-US" dirty="0" smtClean="0"/>
              <a:t>Tables 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student</a:t>
            </a:r>
            <a:r>
              <a:rPr lang="en-US" dirty="0" smtClean="0"/>
              <a:t>, course, instructor, evaluation ….)</a:t>
            </a:r>
          </a:p>
          <a:p>
            <a:pPr algn="ctr"/>
            <a:r>
              <a:rPr lang="en-US" dirty="0" smtClean="0"/>
              <a:t>Views</a:t>
            </a:r>
          </a:p>
          <a:p>
            <a:pPr algn="ctr"/>
            <a:r>
              <a:rPr lang="en-US" dirty="0" smtClean="0"/>
              <a:t>Indexes</a:t>
            </a:r>
          </a:p>
          <a:p>
            <a:pPr algn="ctr"/>
            <a:r>
              <a:rPr lang="en-US" dirty="0" smtClean="0"/>
              <a:t>Stored procedure</a:t>
            </a:r>
          </a:p>
          <a:p>
            <a:pPr algn="ctr"/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958348" y="1283110"/>
            <a:ext cx="2831691" cy="3333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</a:p>
          <a:p>
            <a:pPr algn="ctr"/>
            <a:r>
              <a:rPr lang="en-US" dirty="0" smtClean="0"/>
              <a:t>DBA</a:t>
            </a:r>
          </a:p>
          <a:p>
            <a:pPr algn="ctr"/>
            <a:r>
              <a:rPr lang="en-US" dirty="0" smtClean="0"/>
              <a:t>Developers</a:t>
            </a:r>
          </a:p>
          <a:p>
            <a:pPr algn="ctr"/>
            <a:r>
              <a:rPr lang="en-US" dirty="0" smtClean="0"/>
              <a:t>Ahmed</a:t>
            </a:r>
          </a:p>
          <a:p>
            <a:pPr algn="ctr"/>
            <a:r>
              <a:rPr lang="en-US" dirty="0" smtClean="0"/>
              <a:t>Aly</a:t>
            </a:r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518787" y="3487659"/>
            <a:ext cx="1578078" cy="7079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Students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577782" y="1386352"/>
            <a:ext cx="1548581" cy="737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Staff</a:t>
            </a: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30594" y="4866968"/>
            <a:ext cx="3809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Grant insert on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student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C00000"/>
                </a:solidFill>
              </a:rPr>
              <a:t>students</a:t>
            </a:r>
            <a:r>
              <a:rPr lang="en-US" dirty="0" smtClean="0"/>
              <a:t>;</a:t>
            </a:r>
          </a:p>
          <a:p>
            <a:r>
              <a:rPr lang="en-US" dirty="0" smtClean="0"/>
              <a:t>Grant insert on evaluation to students;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73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361"/>
            <a:ext cx="10515600" cy="49086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Create table dependent (ESSN number(14) , Dependent_name varchar(30), Bdate date, gender char (1) not null,</a:t>
            </a:r>
          </a:p>
          <a:p>
            <a:pPr marL="0" indent="0">
              <a:buNone/>
            </a:pPr>
            <a:r>
              <a:rPr lang="en-US" dirty="0" smtClean="0"/>
              <a:t>Foreign key ESSN references employee (SSN),</a:t>
            </a:r>
          </a:p>
          <a:p>
            <a:pPr marL="0" indent="0">
              <a:buNone/>
            </a:pPr>
            <a:r>
              <a:rPr lang="en-US" dirty="0" smtClean="0"/>
              <a:t>Primary key (ESSN, Dependent_name));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/////////////////////////////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table dependent (ESSN number(14) , Dependent_name varchar(30), Bdate date, gender char (1) not null,</a:t>
            </a:r>
          </a:p>
          <a:p>
            <a:pPr marL="0" indent="0">
              <a:buNone/>
            </a:pPr>
            <a:r>
              <a:rPr lang="en-US" dirty="0" smtClean="0"/>
              <a:t>CONSTRAINT</a:t>
            </a:r>
            <a:r>
              <a:rPr lang="en-US" dirty="0"/>
              <a:t> </a:t>
            </a:r>
            <a:r>
              <a:rPr lang="en-US" dirty="0" smtClean="0"/>
              <a:t>PK_Dependent</a:t>
            </a:r>
            <a:r>
              <a:rPr lang="en-US" dirty="0"/>
              <a:t> PRIMARY KEY </a:t>
            </a:r>
            <a:r>
              <a:rPr lang="en-US" dirty="0" smtClean="0"/>
              <a:t>(ESSN, </a:t>
            </a:r>
            <a:r>
              <a:rPr lang="en-US" dirty="0" err="1" smtClean="0"/>
              <a:t>Dependent_Name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Alter table dependent add CONSTRAINT  FK_Dependent Foreign key ESSN references employee (SSN) ON DELETE CASCADE ON UPDATE RESTRICTED</a:t>
            </a:r>
          </a:p>
          <a:p>
            <a:pPr marL="0" indent="0">
              <a:buNone/>
            </a:pPr>
            <a:r>
              <a:rPr lang="en-US" dirty="0" smtClean="0"/>
              <a:t>Alter constraint FK_Dependent ………………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96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5405" y="663676"/>
            <a:ext cx="858356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Delete, truncate, drop</a:t>
            </a:r>
          </a:p>
          <a:p>
            <a:endParaRPr lang="en-US" sz="2800" dirty="0"/>
          </a:p>
          <a:p>
            <a:r>
              <a:rPr lang="en-US" sz="2800" dirty="0" smtClean="0"/>
              <a:t>Delete is DML Commit or rollback</a:t>
            </a:r>
          </a:p>
          <a:p>
            <a:r>
              <a:rPr lang="en-US" sz="2800" dirty="0" smtClean="0"/>
              <a:t>Where</a:t>
            </a:r>
          </a:p>
          <a:p>
            <a:endParaRPr lang="en-US" sz="2800" dirty="0"/>
          </a:p>
          <a:p>
            <a:r>
              <a:rPr lang="en-US" sz="2800" dirty="0" smtClean="0"/>
              <a:t>Truncate is DDL auto commit</a:t>
            </a:r>
          </a:p>
          <a:p>
            <a:endParaRPr lang="en-US" sz="2800" dirty="0"/>
          </a:p>
          <a:p>
            <a:r>
              <a:rPr lang="en-US" sz="2800" dirty="0" smtClean="0"/>
              <a:t>Delete and truncate</a:t>
            </a:r>
          </a:p>
          <a:p>
            <a:endParaRPr lang="en-US" sz="2800" dirty="0"/>
          </a:p>
          <a:p>
            <a:r>
              <a:rPr lang="en-US" sz="2800" dirty="0" smtClean="0"/>
              <a:t>Drop delete table with structure</a:t>
            </a:r>
          </a:p>
          <a:p>
            <a:r>
              <a:rPr lang="en-US" sz="2800" dirty="0" smtClean="0"/>
              <a:t>Drop table dependent;</a:t>
            </a:r>
          </a:p>
          <a:p>
            <a:r>
              <a:rPr lang="en-US" sz="2800" dirty="0" smtClean="0"/>
              <a:t>Select * from dependent;//table not exist</a:t>
            </a:r>
          </a:p>
          <a:p>
            <a:r>
              <a:rPr lang="en-US" sz="2800" strike="sngStrike" dirty="0" smtClean="0"/>
              <a:t>rollback</a:t>
            </a:r>
          </a:p>
        </p:txBody>
      </p:sp>
    </p:spTree>
    <p:extLst>
      <p:ext uri="{BB962C8B-B14F-4D97-AF65-F5344CB8AC3E}">
        <p14:creationId xmlns:p14="http://schemas.microsoft.com/office/powerpoint/2010/main" val="2529156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477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Alter, update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Alter update in structure (add column, remove column, rename of column, datatype, constraints, …etc.)</a:t>
            </a:r>
            <a:br>
              <a:rPr lang="en-US" dirty="0" smtClean="0"/>
            </a:br>
            <a:r>
              <a:rPr lang="en-US" dirty="0" smtClean="0"/>
              <a:t>Update in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95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8425" y="737419"/>
            <a:ext cx="415094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 , dno</a:t>
            </a:r>
          </a:p>
          <a:p>
            <a:r>
              <a:rPr lang="en-US" dirty="0" smtClean="0"/>
              <a:t>From employee</a:t>
            </a:r>
          </a:p>
          <a:p>
            <a:r>
              <a:rPr lang="en-US" dirty="0" smtClean="0"/>
              <a:t>Where salary&gt;2000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-----------------------------------</a:t>
            </a:r>
          </a:p>
          <a:p>
            <a:r>
              <a:rPr lang="en-US" dirty="0"/>
              <a:t>Select 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 , </a:t>
            </a:r>
            <a:r>
              <a:rPr lang="en-US" dirty="0" err="1" smtClean="0"/>
              <a:t>dname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smtClean="0"/>
              <a:t>employee, department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 smtClean="0"/>
              <a:t>dnum</a:t>
            </a:r>
            <a:r>
              <a:rPr lang="en-US" dirty="0" smtClean="0"/>
              <a:t> = dno</a:t>
            </a:r>
          </a:p>
          <a:p>
            <a:endParaRPr lang="en-US" dirty="0"/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 , </a:t>
            </a:r>
            <a:r>
              <a:rPr lang="en-US" dirty="0" err="1"/>
              <a:t>dname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smtClean="0"/>
              <a:t>employee inner join department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dnum</a:t>
            </a:r>
            <a:r>
              <a:rPr lang="en-US" dirty="0" smtClean="0"/>
              <a:t> = dno</a:t>
            </a:r>
          </a:p>
          <a:p>
            <a:endParaRPr lang="en-US" dirty="0"/>
          </a:p>
          <a:p>
            <a:r>
              <a:rPr lang="en-US" dirty="0" smtClean="0"/>
              <a:t>-------------------------</a:t>
            </a:r>
          </a:p>
          <a:p>
            <a:r>
              <a:rPr lang="en-US" dirty="0" smtClean="0"/>
              <a:t>Outer join</a:t>
            </a:r>
          </a:p>
          <a:p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 , </a:t>
            </a:r>
            <a:r>
              <a:rPr lang="en-US" dirty="0" err="1"/>
              <a:t>dname</a:t>
            </a:r>
            <a:endParaRPr lang="en-US" dirty="0"/>
          </a:p>
          <a:p>
            <a:r>
              <a:rPr lang="en-US" dirty="0"/>
              <a:t>From employee </a:t>
            </a:r>
            <a:r>
              <a:rPr lang="en-US" dirty="0" smtClean="0"/>
              <a:t>full outer </a:t>
            </a:r>
            <a:r>
              <a:rPr lang="en-US" dirty="0"/>
              <a:t>join department</a:t>
            </a:r>
          </a:p>
          <a:p>
            <a:r>
              <a:rPr lang="en-US" dirty="0"/>
              <a:t>On </a:t>
            </a:r>
            <a:r>
              <a:rPr lang="en-US" dirty="0" err="1"/>
              <a:t>dnum</a:t>
            </a:r>
            <a:r>
              <a:rPr lang="en-US" dirty="0"/>
              <a:t> = dno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043652" y="368710"/>
            <a:ext cx="10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</a:p>
          <a:p>
            <a:r>
              <a:rPr lang="en-US" dirty="0" smtClean="0"/>
              <a:t>Where</a:t>
            </a:r>
          </a:p>
          <a:p>
            <a:r>
              <a:rPr lang="en-US" dirty="0" smtClean="0"/>
              <a:t>Select</a:t>
            </a:r>
          </a:p>
          <a:p>
            <a:r>
              <a:rPr lang="en-US" dirty="0" smtClean="0"/>
              <a:t>Order by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0942" y="2212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27806" y="2079523"/>
            <a:ext cx="3068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 join or Cartesian product</a:t>
            </a:r>
          </a:p>
          <a:p>
            <a:r>
              <a:rPr lang="en-US" dirty="0" smtClean="0"/>
              <a:t>Select 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 , </a:t>
            </a:r>
            <a:r>
              <a:rPr lang="en-US" dirty="0" err="1"/>
              <a:t>dname</a:t>
            </a:r>
            <a:endParaRPr lang="en-US" dirty="0"/>
          </a:p>
          <a:p>
            <a:r>
              <a:rPr lang="en-US" dirty="0"/>
              <a:t>From employee, </a:t>
            </a:r>
            <a:r>
              <a:rPr lang="en-US" dirty="0" smtClean="0"/>
              <a:t>department</a:t>
            </a:r>
          </a:p>
          <a:p>
            <a:r>
              <a:rPr lang="en-US" dirty="0" smtClean="0"/>
              <a:t>	N*M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109406"/>
              </p:ext>
            </p:extLst>
          </p:nvPr>
        </p:nvGraphicFramePr>
        <p:xfrm>
          <a:off x="3735951" y="271099"/>
          <a:ext cx="46533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0">
                  <a:extLst>
                    <a:ext uri="{9D8B030D-6E8A-4147-A177-3AD203B41FA5}">
                      <a16:colId xmlns:a16="http://schemas.microsoft.com/office/drawing/2014/main" val="933102256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3239265891"/>
                    </a:ext>
                  </a:extLst>
                </a:gridCol>
                <a:gridCol w="814134">
                  <a:extLst>
                    <a:ext uri="{9D8B030D-6E8A-4147-A177-3AD203B41FA5}">
                      <a16:colId xmlns:a16="http://schemas.microsoft.com/office/drawing/2014/main" val="1068241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77870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SSN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26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94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50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Asmaa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7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Mahmoud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81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6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03947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59508"/>
              </p:ext>
            </p:extLst>
          </p:nvPr>
        </p:nvGraphicFramePr>
        <p:xfrm>
          <a:off x="4563806" y="406733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660285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38261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15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2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09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323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53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6413" y="958645"/>
            <a:ext cx="34031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Distinct</a:t>
            </a:r>
          </a:p>
          <a:p>
            <a:r>
              <a:rPr lang="en-US" dirty="0" smtClean="0"/>
              <a:t>Index</a:t>
            </a:r>
          </a:p>
          <a:p>
            <a:r>
              <a:rPr lang="en-US" dirty="0" smtClean="0"/>
              <a:t>Join</a:t>
            </a:r>
          </a:p>
          <a:p>
            <a:r>
              <a:rPr lang="en-US" dirty="0" smtClean="0"/>
              <a:t>Group by and having</a:t>
            </a:r>
          </a:p>
          <a:p>
            <a:r>
              <a:rPr lang="en-US" dirty="0" smtClean="0"/>
              <a:t>View (with check options)</a:t>
            </a:r>
          </a:p>
          <a:p>
            <a:r>
              <a:rPr lang="en-US" dirty="0" smtClean="0"/>
              <a:t>Multiple row operator (in, all, any)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586000"/>
              </p:ext>
            </p:extLst>
          </p:nvPr>
        </p:nvGraphicFramePr>
        <p:xfrm>
          <a:off x="4547112" y="537174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331022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92658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77870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SSN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26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94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50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Asmaa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7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Mahmoud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81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6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03947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652" y="3524865"/>
            <a:ext cx="4178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department number </a:t>
            </a:r>
            <a:r>
              <a:rPr lang="en-US" dirty="0" smtClean="0">
                <a:sym typeface="Wingdings" panose="05000000000000000000" pitchFamily="2" charset="2"/>
              </a:rPr>
              <a:t> employees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Select distinct (dno)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 employee;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76190"/>
              </p:ext>
            </p:extLst>
          </p:nvPr>
        </p:nvGraphicFramePr>
        <p:xfrm>
          <a:off x="3352492" y="3927403"/>
          <a:ext cx="119462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620">
                  <a:extLst>
                    <a:ext uri="{9D8B030D-6E8A-4147-A177-3AD203B41FA5}">
                      <a16:colId xmlns:a16="http://schemas.microsoft.com/office/drawing/2014/main" val="1531428621"/>
                    </a:ext>
                  </a:extLst>
                </a:gridCol>
              </a:tblGrid>
              <a:tr h="322075">
                <a:tc>
                  <a:txBody>
                    <a:bodyPr/>
                    <a:lstStyle/>
                    <a:p>
                      <a:r>
                        <a:rPr lang="en-US" dirty="0" smtClean="0"/>
                        <a:t>Dno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58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9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65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19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652" y="5102942"/>
            <a:ext cx="26924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Select </a:t>
            </a:r>
            <a:r>
              <a:rPr lang="en-US" dirty="0">
                <a:sym typeface="Wingdings" panose="05000000000000000000" pitchFamily="2" charset="2"/>
              </a:rPr>
              <a:t>distinct </a:t>
            </a:r>
            <a:r>
              <a:rPr lang="en-US" dirty="0" smtClean="0">
                <a:sym typeface="Wingdings" panose="05000000000000000000" pitchFamily="2" charset="2"/>
              </a:rPr>
              <a:t>(name, dno)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From employee;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37888"/>
              </p:ext>
            </p:extLst>
          </p:nvPr>
        </p:nvGraphicFramePr>
        <p:xfrm>
          <a:off x="5793659" y="4568824"/>
          <a:ext cx="237694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070">
                  <a:extLst>
                    <a:ext uri="{9D8B030D-6E8A-4147-A177-3AD203B41FA5}">
                      <a16:colId xmlns:a16="http://schemas.microsoft.com/office/drawing/2014/main" val="3952847581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3629593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07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31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Mohamed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50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Asmaa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02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Mahmoud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2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447675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3592056" y="5681344"/>
            <a:ext cx="2201603" cy="33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13703" y="4568824"/>
            <a:ext cx="530942" cy="283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85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7639" y="221226"/>
            <a:ext cx="1548580" cy="1224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</a:t>
            </a:r>
          </a:p>
          <a:p>
            <a:pPr algn="ctr"/>
            <a:r>
              <a:rPr lang="en-US" b="1" u="sng" dirty="0" smtClean="0"/>
              <a:t>SSN</a:t>
            </a:r>
          </a:p>
          <a:p>
            <a:pPr algn="ctr"/>
            <a:r>
              <a:rPr lang="en-US" dirty="0" err="1" smtClean="0"/>
              <a:t>Fname</a:t>
            </a:r>
            <a:endParaRPr lang="en-US" dirty="0" smtClean="0"/>
          </a:p>
          <a:p>
            <a:pPr algn="ctr"/>
            <a:r>
              <a:rPr lang="en-US" dirty="0" smtClean="0"/>
              <a:t>Dno</a:t>
            </a:r>
          </a:p>
          <a:p>
            <a:pPr algn="ctr"/>
            <a:r>
              <a:rPr lang="en-US" dirty="0" err="1" smtClean="0"/>
              <a:t>superSSN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24516" y="221226"/>
            <a:ext cx="1607574" cy="1224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</a:t>
            </a:r>
          </a:p>
          <a:p>
            <a:pPr algn="ctr"/>
            <a:r>
              <a:rPr lang="en-US" b="1" u="sng" dirty="0" smtClean="0"/>
              <a:t>Dnum</a:t>
            </a:r>
          </a:p>
          <a:p>
            <a:pPr algn="ctr"/>
            <a:r>
              <a:rPr lang="en-US" dirty="0" smtClean="0"/>
              <a:t>Dname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10464" y="1858296"/>
            <a:ext cx="1755058" cy="134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</a:t>
            </a:r>
          </a:p>
          <a:p>
            <a:pPr algn="ctr"/>
            <a:r>
              <a:rPr lang="en-US" b="1" u="sng" dirty="0" smtClean="0"/>
              <a:t>Pnumber</a:t>
            </a:r>
          </a:p>
          <a:p>
            <a:pPr algn="ctr"/>
            <a:r>
              <a:rPr lang="en-US" dirty="0" smtClean="0"/>
              <a:t>Pname</a:t>
            </a:r>
          </a:p>
          <a:p>
            <a:pPr algn="ctr"/>
            <a:r>
              <a:rPr lang="en-US" dirty="0" err="1" smtClean="0"/>
              <a:t>dnum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6981" y="1666568"/>
            <a:ext cx="1165122" cy="162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Works_ON</a:t>
            </a:r>
          </a:p>
          <a:p>
            <a:pPr algn="ctr"/>
            <a:r>
              <a:rPr lang="en-US" b="1" u="sng" dirty="0" smtClean="0"/>
              <a:t>ESSN</a:t>
            </a:r>
          </a:p>
          <a:p>
            <a:pPr algn="ctr"/>
            <a:r>
              <a:rPr lang="en-US" b="1" u="sng" dirty="0" smtClean="0"/>
              <a:t>Pno</a:t>
            </a:r>
          </a:p>
          <a:p>
            <a:pPr algn="ctr"/>
            <a:r>
              <a:rPr lang="en-US" dirty="0" smtClean="0"/>
              <a:t>hours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1174" y="648929"/>
            <a:ext cx="401616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employee name, project name</a:t>
            </a:r>
          </a:p>
          <a:p>
            <a:endParaRPr lang="en-US" dirty="0"/>
          </a:p>
          <a:p>
            <a:r>
              <a:rPr lang="en-US" dirty="0" smtClean="0"/>
              <a:t>Select </a:t>
            </a:r>
            <a:r>
              <a:rPr lang="en-US" dirty="0" err="1" smtClean="0"/>
              <a:t>e.fname</a:t>
            </a:r>
            <a:r>
              <a:rPr lang="en-US" dirty="0" smtClean="0"/>
              <a:t>, </a:t>
            </a:r>
            <a:r>
              <a:rPr lang="en-US" dirty="0" err="1" smtClean="0"/>
              <a:t>p.pname</a:t>
            </a:r>
            <a:endParaRPr lang="en-US" dirty="0" smtClean="0"/>
          </a:p>
          <a:p>
            <a:r>
              <a:rPr lang="en-US" dirty="0" smtClean="0"/>
              <a:t>From employee e, project p, </a:t>
            </a:r>
            <a:r>
              <a:rPr lang="en-US" dirty="0" err="1" smtClean="0"/>
              <a:t>works_on</a:t>
            </a:r>
            <a:r>
              <a:rPr lang="en-US" dirty="0" smtClean="0"/>
              <a:t> w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e.SSN</a:t>
            </a:r>
            <a:r>
              <a:rPr lang="en-US" dirty="0" smtClean="0"/>
              <a:t> = </a:t>
            </a:r>
            <a:r>
              <a:rPr lang="en-US" dirty="0" err="1" smtClean="0"/>
              <a:t>w.ESSN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 err="1" smtClean="0"/>
              <a:t>p.Pnumber</a:t>
            </a:r>
            <a:r>
              <a:rPr lang="en-US" dirty="0" smtClean="0"/>
              <a:t> = </a:t>
            </a:r>
            <a:r>
              <a:rPr lang="en-US" dirty="0" err="1" smtClean="0"/>
              <a:t>w.Pno</a:t>
            </a:r>
            <a:endParaRPr lang="en-US" dirty="0" smtClean="0"/>
          </a:p>
          <a:p>
            <a:r>
              <a:rPr lang="en-US" dirty="0" smtClean="0"/>
              <a:t>----------------------------------------------------</a:t>
            </a:r>
          </a:p>
          <a:p>
            <a:endParaRPr lang="en-US" dirty="0"/>
          </a:p>
          <a:p>
            <a:r>
              <a:rPr lang="en-US" dirty="0" smtClean="0"/>
              <a:t>Display project name, department name</a:t>
            </a:r>
          </a:p>
          <a:p>
            <a:endParaRPr lang="en-US" dirty="0"/>
          </a:p>
          <a:p>
            <a:r>
              <a:rPr lang="en-US" dirty="0" smtClean="0"/>
              <a:t>Select </a:t>
            </a:r>
            <a:r>
              <a:rPr lang="en-US" dirty="0" err="1" smtClean="0"/>
              <a:t>d.dname</a:t>
            </a:r>
            <a:r>
              <a:rPr lang="en-US" dirty="0" smtClean="0"/>
              <a:t>, </a:t>
            </a:r>
            <a:r>
              <a:rPr lang="en-US" dirty="0" err="1" smtClean="0"/>
              <a:t>p.pname</a:t>
            </a:r>
            <a:endParaRPr lang="en-US" dirty="0" smtClean="0"/>
          </a:p>
          <a:p>
            <a:r>
              <a:rPr lang="en-US" dirty="0" smtClean="0"/>
              <a:t>From department d, project p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d.dnum</a:t>
            </a:r>
            <a:r>
              <a:rPr lang="en-US" dirty="0" smtClean="0"/>
              <a:t> = </a:t>
            </a:r>
            <a:r>
              <a:rPr lang="en-US" dirty="0" err="1" smtClean="0"/>
              <a:t>p.dnum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696" y="3790336"/>
            <a:ext cx="49849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employee name and department (work)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dname</a:t>
            </a:r>
            <a:endParaRPr lang="en-US" dirty="0"/>
          </a:p>
          <a:p>
            <a:r>
              <a:rPr lang="en-US" dirty="0" smtClean="0"/>
              <a:t>From employee, department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dnum</a:t>
            </a:r>
            <a:r>
              <a:rPr lang="en-US" dirty="0" smtClean="0"/>
              <a:t>=dno </a:t>
            </a:r>
          </a:p>
          <a:p>
            <a:r>
              <a:rPr lang="en-US" dirty="0" smtClean="0"/>
              <a:t>-----------------------------------------------------------------</a:t>
            </a:r>
            <a:endParaRPr lang="en-US" dirty="0"/>
          </a:p>
          <a:p>
            <a:r>
              <a:rPr lang="en-US" dirty="0" smtClean="0"/>
              <a:t>Display department name, manger name (manage)</a:t>
            </a:r>
          </a:p>
          <a:p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dname</a:t>
            </a:r>
            <a:endParaRPr lang="en-US" dirty="0"/>
          </a:p>
          <a:p>
            <a:r>
              <a:rPr lang="en-US" dirty="0"/>
              <a:t>From employee, department</a:t>
            </a:r>
          </a:p>
          <a:p>
            <a:r>
              <a:rPr lang="en-US" dirty="0" smtClean="0"/>
              <a:t>Where SSN=</a:t>
            </a:r>
            <a:r>
              <a:rPr lang="en-US" dirty="0" err="1" smtClean="0"/>
              <a:t>MgrSN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24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3" descr="31755_FIG0707.gif                                              0001035BEeyore                         B91DCF3B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799" y="376884"/>
            <a:ext cx="8929329" cy="599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28100" y="1638300"/>
            <a:ext cx="65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work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7900" y="1498600"/>
            <a:ext cx="94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Manage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5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6194" y="412955"/>
            <a:ext cx="789209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Subquery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join</a:t>
            </a:r>
            <a:endParaRPr lang="en-US" dirty="0"/>
          </a:p>
          <a:p>
            <a:r>
              <a:rPr lang="en-US" dirty="0" smtClean="0"/>
              <a:t>Display </a:t>
            </a:r>
            <a:r>
              <a:rPr lang="en-US" dirty="0" err="1" smtClean="0"/>
              <a:t>dname</a:t>
            </a:r>
            <a:r>
              <a:rPr lang="en-US" dirty="0" smtClean="0"/>
              <a:t> for department, its employees salary&gt;2000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dname</a:t>
            </a:r>
            <a:endParaRPr lang="en-US" dirty="0" smtClean="0"/>
          </a:p>
          <a:p>
            <a:r>
              <a:rPr lang="en-US" dirty="0" smtClean="0"/>
              <a:t>From department, employee</a:t>
            </a:r>
          </a:p>
          <a:p>
            <a:r>
              <a:rPr lang="en-US" dirty="0" smtClean="0"/>
              <a:t>Where salary&gt;2000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dnum</a:t>
            </a:r>
            <a:r>
              <a:rPr lang="en-US" dirty="0" smtClean="0"/>
              <a:t>=dno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Subquery</a:t>
            </a:r>
          </a:p>
          <a:p>
            <a:r>
              <a:rPr lang="en-US" dirty="0" smtClean="0"/>
              <a:t>Outer query (inner query)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dname</a:t>
            </a:r>
            <a:r>
              <a:rPr lang="en-US" strike="sngStrike" dirty="0" smtClean="0"/>
              <a:t>, salary</a:t>
            </a:r>
          </a:p>
          <a:p>
            <a:r>
              <a:rPr lang="en-US" dirty="0" smtClean="0"/>
              <a:t>From department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dnum</a:t>
            </a:r>
            <a:r>
              <a:rPr lang="en-US" dirty="0" smtClean="0"/>
              <a:t> in (select dno from employee where salary &gt; 2000 </a:t>
            </a:r>
            <a:r>
              <a:rPr lang="en-US" strike="sngStrike" dirty="0" smtClean="0"/>
              <a:t>and </a:t>
            </a:r>
            <a:r>
              <a:rPr lang="en-US" strike="sngStrike" dirty="0" err="1" smtClean="0"/>
              <a:t>dname</a:t>
            </a:r>
            <a:r>
              <a:rPr lang="en-US" strike="sngStrike" dirty="0" smtClean="0"/>
              <a:t> = ‘IT”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Inner query from, where, select</a:t>
            </a:r>
          </a:p>
          <a:p>
            <a:r>
              <a:rPr lang="en-US" dirty="0" smtClean="0"/>
              <a:t>Outer query from, where, select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11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Select,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656871" cy="4351338"/>
          </a:xfrm>
        </p:spPr>
        <p:txBody>
          <a:bodyPr/>
          <a:lstStyle/>
          <a:p>
            <a:r>
              <a:rPr lang="en-US" dirty="0" smtClean="0"/>
              <a:t>Select * from employee where salary&gt;2000 and gender =‘M’ order by </a:t>
            </a:r>
            <a:r>
              <a:rPr lang="en-US" dirty="0" err="1" smtClean="0"/>
              <a:t>fname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Select * from employee where </a:t>
            </a:r>
            <a:r>
              <a:rPr lang="en-US" dirty="0" err="1" smtClean="0"/>
              <a:t>fname</a:t>
            </a:r>
            <a:r>
              <a:rPr lang="en-US" dirty="0" smtClean="0"/>
              <a:t> =“</a:t>
            </a:r>
            <a:r>
              <a:rPr lang="en-US" dirty="0" err="1" smtClean="0"/>
              <a:t>aly</a:t>
            </a:r>
            <a:r>
              <a:rPr lang="en-US" dirty="0" smtClean="0"/>
              <a:t>”;</a:t>
            </a:r>
          </a:p>
          <a:p>
            <a:r>
              <a:rPr lang="en-US" dirty="0" smtClean="0"/>
              <a:t>Select * from employee where </a:t>
            </a:r>
            <a:r>
              <a:rPr lang="en-US" dirty="0" err="1" smtClean="0"/>
              <a:t>fname</a:t>
            </a:r>
            <a:r>
              <a:rPr lang="en-US" dirty="0" smtClean="0"/>
              <a:t> like “a%”;</a:t>
            </a:r>
          </a:p>
          <a:p>
            <a:r>
              <a:rPr lang="en-US" dirty="0" smtClean="0"/>
              <a:t>Select * from employee where dno =20 or dno =30;</a:t>
            </a:r>
          </a:p>
          <a:p>
            <a:r>
              <a:rPr lang="en-US" dirty="0" smtClean="0"/>
              <a:t>Select * from employee where dno in (20, 30);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86452" y="766916"/>
            <a:ext cx="1219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 from</a:t>
            </a:r>
          </a:p>
          <a:p>
            <a:r>
              <a:rPr lang="en-US" dirty="0" smtClean="0"/>
              <a:t>2- where</a:t>
            </a:r>
          </a:p>
          <a:p>
            <a:r>
              <a:rPr lang="en-US" dirty="0" smtClean="0"/>
              <a:t>3- select</a:t>
            </a:r>
          </a:p>
          <a:p>
            <a:r>
              <a:rPr lang="en-US" dirty="0" smtClean="0"/>
              <a:t>4- order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96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(try)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863349" cy="4351338"/>
          </a:xfrm>
        </p:spPr>
        <p:txBody>
          <a:bodyPr/>
          <a:lstStyle/>
          <a:p>
            <a:r>
              <a:rPr lang="en-US" dirty="0" smtClean="0"/>
              <a:t>Select * from employee where salary=1000 or salary=2000 or salary=3000;</a:t>
            </a:r>
          </a:p>
          <a:p>
            <a:r>
              <a:rPr lang="en-US" dirty="0" smtClean="0"/>
              <a:t>Select * from employee where salary in (1000, 2000, 3000);</a:t>
            </a:r>
          </a:p>
          <a:p>
            <a:endParaRPr lang="en-US" dirty="0"/>
          </a:p>
          <a:p>
            <a:r>
              <a:rPr lang="en-US" dirty="0" smtClean="0"/>
              <a:t>Select * from employee where salary between 1000 and 2000;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86452" y="766916"/>
            <a:ext cx="1219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 from</a:t>
            </a:r>
          </a:p>
          <a:p>
            <a:r>
              <a:rPr lang="en-US" dirty="0" smtClean="0"/>
              <a:t>2- where</a:t>
            </a:r>
          </a:p>
          <a:p>
            <a:r>
              <a:rPr lang="en-US" dirty="0" smtClean="0"/>
              <a:t>3- select</a:t>
            </a:r>
          </a:p>
          <a:p>
            <a:r>
              <a:rPr lang="en-US" dirty="0" smtClean="0"/>
              <a:t>4- order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90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from employee where salary in (1000, 2000, 3000);</a:t>
            </a:r>
          </a:p>
          <a:p>
            <a:r>
              <a:rPr lang="en-US" dirty="0" smtClean="0"/>
              <a:t>Select * from employee where salary &gt; all (1000, 2000, 3000);</a:t>
            </a:r>
          </a:p>
          <a:p>
            <a:r>
              <a:rPr lang="en-US" dirty="0" smtClean="0"/>
              <a:t>Select * from employee where salary &gt; any (1000, 2000, 3000);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57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(Try)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863349" cy="4351338"/>
          </a:xfrm>
        </p:spPr>
        <p:txBody>
          <a:bodyPr/>
          <a:lstStyle/>
          <a:p>
            <a:r>
              <a:rPr lang="en-US" dirty="0" smtClean="0"/>
              <a:t>Select * from employee where (salary=1000 or salary=2000 or salary=3000) and </a:t>
            </a:r>
            <a:r>
              <a:rPr lang="en-US" dirty="0" err="1" smtClean="0"/>
              <a:t>fname</a:t>
            </a:r>
            <a:r>
              <a:rPr lang="en-US" dirty="0" smtClean="0"/>
              <a:t>=“</a:t>
            </a:r>
            <a:r>
              <a:rPr lang="en-US" dirty="0" err="1" smtClean="0"/>
              <a:t>aly</a:t>
            </a:r>
            <a:r>
              <a:rPr lang="en-US" dirty="0" smtClean="0"/>
              <a:t>”;</a:t>
            </a:r>
          </a:p>
          <a:p>
            <a:r>
              <a:rPr lang="en-US" dirty="0" smtClean="0"/>
              <a:t>///Not, or, and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priority of operation</a:t>
            </a:r>
          </a:p>
          <a:p>
            <a:endParaRPr lang="en-US" dirty="0"/>
          </a:p>
          <a:p>
            <a:r>
              <a:rPr lang="en-US" dirty="0" smtClean="0"/>
              <a:t>Display all employees except working in department 10 and 20</a:t>
            </a:r>
          </a:p>
          <a:p>
            <a:pPr marL="0" indent="0">
              <a:buNone/>
            </a:pPr>
            <a:r>
              <a:rPr lang="en-US" dirty="0" smtClean="0"/>
              <a:t>Select * </a:t>
            </a:r>
          </a:p>
          <a:p>
            <a:pPr marL="0" indent="0">
              <a:buNone/>
            </a:pPr>
            <a:r>
              <a:rPr lang="en-US" dirty="0" smtClean="0"/>
              <a:t>from employee </a:t>
            </a:r>
          </a:p>
          <a:p>
            <a:pPr marL="0" indent="0">
              <a:buNone/>
            </a:pPr>
            <a:r>
              <a:rPr lang="en-US" dirty="0" smtClean="0"/>
              <a:t>Where dno not in (10, 20);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86452" y="766916"/>
            <a:ext cx="1219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 from</a:t>
            </a:r>
          </a:p>
          <a:p>
            <a:r>
              <a:rPr lang="en-US" dirty="0" smtClean="0"/>
              <a:t>2- where</a:t>
            </a:r>
          </a:p>
          <a:p>
            <a:r>
              <a:rPr lang="en-US" dirty="0" smtClean="0"/>
              <a:t>3- select</a:t>
            </a:r>
          </a:p>
          <a:p>
            <a:r>
              <a:rPr lang="en-US" dirty="0" smtClean="0"/>
              <a:t>4- order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83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68032" cy="4351338"/>
          </a:xfrm>
        </p:spPr>
        <p:txBody>
          <a:bodyPr/>
          <a:lstStyle/>
          <a:p>
            <a:r>
              <a:rPr lang="en-US" dirty="0" smtClean="0"/>
              <a:t>Select from more than one table</a:t>
            </a:r>
          </a:p>
          <a:p>
            <a:r>
              <a:rPr lang="en-US" dirty="0" smtClean="0"/>
              <a:t>Display employee name and department name (work)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</a:t>
            </a:r>
            <a:r>
              <a:rPr lang="en-US" dirty="0" err="1" smtClean="0"/>
              <a:t>dname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employee, department 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Dnumber</a:t>
            </a:r>
            <a:r>
              <a:rPr lang="en-US" dirty="0" smtClean="0"/>
              <a:t>=</a:t>
            </a:r>
            <a:r>
              <a:rPr lang="en-US" dirty="0" err="1" smtClean="0"/>
              <a:t>dno</a:t>
            </a:r>
            <a:r>
              <a:rPr lang="en-US" dirty="0" smtClean="0"/>
              <a:t>; //work relationship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</a:t>
            </a:r>
            <a:r>
              <a:rPr lang="en-US" dirty="0" err="1" smtClean="0"/>
              <a:t>dname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employee, department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81419" y="1312606"/>
            <a:ext cx="10200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DBMS</a:t>
            </a:r>
          </a:p>
          <a:p>
            <a:r>
              <a:rPr lang="en-US" dirty="0" smtClean="0"/>
              <a:t>1- from</a:t>
            </a:r>
          </a:p>
          <a:p>
            <a:r>
              <a:rPr lang="en-US" dirty="0" smtClean="0"/>
              <a:t>2- where</a:t>
            </a:r>
          </a:p>
          <a:p>
            <a:r>
              <a:rPr lang="en-US" dirty="0" smtClean="0"/>
              <a:t>3- select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5161935" y="4734232"/>
            <a:ext cx="870155" cy="12978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64826" y="5161933"/>
            <a:ext cx="244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Cartesian Product</a:t>
            </a:r>
          </a:p>
          <a:p>
            <a:r>
              <a:rPr lang="en-US" sz="2400" dirty="0"/>
              <a:t>m</a:t>
            </a:r>
            <a:r>
              <a:rPr lang="en-US" sz="2400" dirty="0" smtClean="0"/>
              <a:t>*n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3351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</a:t>
            </a:r>
            <a:r>
              <a:rPr lang="en-US" dirty="0" err="1" smtClean="0"/>
              <a:t>dname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employee, department 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Dnumber</a:t>
            </a:r>
            <a:r>
              <a:rPr lang="en-US" dirty="0" smtClean="0"/>
              <a:t>=</a:t>
            </a:r>
            <a:r>
              <a:rPr lang="en-US" dirty="0" err="1" smtClean="0"/>
              <a:t>dno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/////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</a:t>
            </a:r>
            <a:r>
              <a:rPr lang="en-US" dirty="0" err="1" smtClean="0"/>
              <a:t>dname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 inner join department</a:t>
            </a:r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 err="1" smtClean="0"/>
              <a:t>Dnumber</a:t>
            </a:r>
            <a:r>
              <a:rPr lang="en-US" dirty="0" smtClean="0"/>
              <a:t>=</a:t>
            </a:r>
            <a:r>
              <a:rPr lang="en-US" dirty="0" err="1" smtClean="0"/>
              <a:t>dno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120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Ambiguous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employee.fname</a:t>
            </a:r>
            <a:r>
              <a:rPr lang="en-US" dirty="0" smtClean="0"/>
              <a:t>, </a:t>
            </a:r>
            <a:r>
              <a:rPr lang="en-US" dirty="0" err="1" smtClean="0"/>
              <a:t>employee.lname</a:t>
            </a:r>
            <a:r>
              <a:rPr lang="en-US" dirty="0" smtClean="0"/>
              <a:t>, </a:t>
            </a:r>
            <a:r>
              <a:rPr lang="en-US" dirty="0" err="1" smtClean="0"/>
              <a:t>project.pname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employee, </a:t>
            </a:r>
            <a:r>
              <a:rPr lang="en-US" dirty="0" err="1" smtClean="0"/>
              <a:t>works_on</a:t>
            </a:r>
            <a:r>
              <a:rPr lang="en-US" dirty="0" smtClean="0"/>
              <a:t>, project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works_on.SSN</a:t>
            </a:r>
            <a:r>
              <a:rPr lang="en-US" dirty="0" smtClean="0"/>
              <a:t>=</a:t>
            </a:r>
            <a:r>
              <a:rPr lang="en-US" dirty="0" err="1" smtClean="0"/>
              <a:t>employee.SSN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 err="1" smtClean="0"/>
              <a:t>works_on.Pno</a:t>
            </a:r>
            <a:r>
              <a:rPr lang="en-US" dirty="0" smtClean="0"/>
              <a:t>=</a:t>
            </a:r>
            <a:r>
              <a:rPr lang="en-US" dirty="0" err="1" smtClean="0"/>
              <a:t>project.pnumber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4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6413" y="958645"/>
            <a:ext cx="34031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Distinct</a:t>
            </a:r>
          </a:p>
          <a:p>
            <a:r>
              <a:rPr lang="en-US" dirty="0"/>
              <a:t>Multiple row operator (in, all, any)</a:t>
            </a:r>
          </a:p>
          <a:p>
            <a:r>
              <a:rPr lang="en-US" dirty="0" smtClean="0"/>
              <a:t>Index</a:t>
            </a:r>
          </a:p>
          <a:p>
            <a:r>
              <a:rPr lang="en-US" dirty="0" smtClean="0"/>
              <a:t>Join</a:t>
            </a:r>
          </a:p>
          <a:p>
            <a:r>
              <a:rPr lang="en-US" dirty="0" smtClean="0"/>
              <a:t>Group by and having</a:t>
            </a:r>
          </a:p>
          <a:p>
            <a:r>
              <a:rPr lang="en-US" dirty="0" smtClean="0"/>
              <a:t>View (with check options)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74319"/>
              </p:ext>
            </p:extLst>
          </p:nvPr>
        </p:nvGraphicFramePr>
        <p:xfrm>
          <a:off x="4547112" y="537174"/>
          <a:ext cx="46533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0">
                  <a:extLst>
                    <a:ext uri="{9D8B030D-6E8A-4147-A177-3AD203B41FA5}">
                      <a16:colId xmlns:a16="http://schemas.microsoft.com/office/drawing/2014/main" val="933102256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3239265891"/>
                    </a:ext>
                  </a:extLst>
                </a:gridCol>
                <a:gridCol w="814134">
                  <a:extLst>
                    <a:ext uri="{9D8B030D-6E8A-4147-A177-3AD203B41FA5}">
                      <a16:colId xmlns:a16="http://schemas.microsoft.com/office/drawing/2014/main" val="1068241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77870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SSN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26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94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50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Asmaa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7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Mahmoud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81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6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03947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7703" y="3746090"/>
            <a:ext cx="32656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*</a:t>
            </a:r>
          </a:p>
          <a:p>
            <a:r>
              <a:rPr lang="en-US" dirty="0" smtClean="0"/>
              <a:t>From employee</a:t>
            </a:r>
          </a:p>
          <a:p>
            <a:r>
              <a:rPr lang="en-US" dirty="0" smtClean="0"/>
              <a:t>Where dno</a:t>
            </a:r>
            <a:r>
              <a:rPr lang="en-US" dirty="0"/>
              <a:t> </a:t>
            </a:r>
            <a:r>
              <a:rPr lang="en-US" dirty="0" smtClean="0"/>
              <a:t>in (10, 20)</a:t>
            </a:r>
          </a:p>
          <a:p>
            <a:r>
              <a:rPr lang="en-US" dirty="0" smtClean="0"/>
              <a:t>Order by name ASC, salary DESC;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81419" y="958645"/>
            <a:ext cx="10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</a:p>
          <a:p>
            <a:r>
              <a:rPr lang="en-US" dirty="0" smtClean="0"/>
              <a:t>Where</a:t>
            </a:r>
          </a:p>
          <a:p>
            <a:r>
              <a:rPr lang="en-US" dirty="0" smtClean="0"/>
              <a:t>Select</a:t>
            </a:r>
          </a:p>
          <a:p>
            <a:r>
              <a:rPr lang="en-US" dirty="0" smtClean="0"/>
              <a:t>Order by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500564"/>
              </p:ext>
            </p:extLst>
          </p:nvPr>
        </p:nvGraphicFramePr>
        <p:xfrm>
          <a:off x="4547112" y="3975414"/>
          <a:ext cx="46533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0">
                  <a:extLst>
                    <a:ext uri="{9D8B030D-6E8A-4147-A177-3AD203B41FA5}">
                      <a16:colId xmlns:a16="http://schemas.microsoft.com/office/drawing/2014/main" val="1299650631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2586761980"/>
                    </a:ext>
                  </a:extLst>
                </a:gridCol>
                <a:gridCol w="814134">
                  <a:extLst>
                    <a:ext uri="{9D8B030D-6E8A-4147-A177-3AD203B41FA5}">
                      <a16:colId xmlns:a16="http://schemas.microsoft.com/office/drawing/2014/main" val="9849076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73928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SSN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38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52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Asmaa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14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Mahmoud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51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78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376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207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 for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11977"/>
            <a:ext cx="10515600" cy="45751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Employee name, project name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e.fname</a:t>
            </a:r>
            <a:r>
              <a:rPr lang="en-US" dirty="0" smtClean="0"/>
              <a:t>, </a:t>
            </a:r>
            <a:r>
              <a:rPr lang="en-US" dirty="0" err="1" smtClean="0"/>
              <a:t>e.lname</a:t>
            </a:r>
            <a:r>
              <a:rPr lang="en-US" dirty="0" smtClean="0"/>
              <a:t>, </a:t>
            </a:r>
            <a:r>
              <a:rPr lang="en-US" dirty="0" err="1" smtClean="0"/>
              <a:t>p.pname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 e, </a:t>
            </a:r>
            <a:r>
              <a:rPr lang="en-US" dirty="0" err="1" smtClean="0"/>
              <a:t>works_on</a:t>
            </a:r>
            <a:r>
              <a:rPr lang="en-US" dirty="0" smtClean="0"/>
              <a:t> w, project p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w.SSN</a:t>
            </a:r>
            <a:r>
              <a:rPr lang="en-US" dirty="0" smtClean="0"/>
              <a:t>=</a:t>
            </a:r>
            <a:r>
              <a:rPr lang="en-US" dirty="0" err="1" smtClean="0"/>
              <a:t>e.SSN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 err="1" smtClean="0"/>
              <a:t>w.Pno</a:t>
            </a:r>
            <a:r>
              <a:rPr lang="en-US" dirty="0" smtClean="0"/>
              <a:t>=</a:t>
            </a:r>
            <a:r>
              <a:rPr lang="en-US" dirty="0" err="1" smtClean="0"/>
              <a:t>p.pnumber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//////////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e.fname</a:t>
            </a:r>
            <a:r>
              <a:rPr lang="en-US" dirty="0" smtClean="0"/>
              <a:t>, </a:t>
            </a:r>
            <a:r>
              <a:rPr lang="en-US" dirty="0" err="1" smtClean="0"/>
              <a:t>e;lname</a:t>
            </a:r>
            <a:r>
              <a:rPr lang="en-US" dirty="0" smtClean="0"/>
              <a:t>, </a:t>
            </a:r>
            <a:r>
              <a:rPr lang="en-US" dirty="0" err="1" smtClean="0"/>
              <a:t>p.pname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from employee e inner join </a:t>
            </a:r>
            <a:r>
              <a:rPr lang="en-US" dirty="0" err="1" smtClean="0"/>
              <a:t>works_for</a:t>
            </a:r>
            <a:r>
              <a:rPr lang="en-US" dirty="0" smtClean="0"/>
              <a:t> w </a:t>
            </a:r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 err="1" smtClean="0"/>
              <a:t>w.essn</a:t>
            </a:r>
            <a:r>
              <a:rPr lang="en-US" dirty="0" smtClean="0"/>
              <a:t>=</a:t>
            </a:r>
            <a:r>
              <a:rPr lang="en-US" dirty="0" err="1" smtClean="0"/>
              <a:t>e.ssn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inner join project p </a:t>
            </a:r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 err="1" smtClean="0"/>
              <a:t>p.pnumber</a:t>
            </a:r>
            <a:r>
              <a:rPr lang="en-US" dirty="0" smtClean="0"/>
              <a:t> = </a:t>
            </a:r>
            <a:r>
              <a:rPr lang="en-US" dirty="0" err="1" smtClean="0"/>
              <a:t>w.pno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83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Employee (SSN, name, address, dno)</a:t>
            </a:r>
          </a:p>
          <a:p>
            <a:pPr marL="0" indent="0">
              <a:buNone/>
            </a:pPr>
            <a:r>
              <a:rPr lang="en-US" dirty="0" smtClean="0"/>
              <a:t>Department(</a:t>
            </a:r>
            <a:r>
              <a:rPr lang="en-US" dirty="0" err="1" smtClean="0"/>
              <a:t>Dnum</a:t>
            </a:r>
            <a:r>
              <a:rPr lang="en-US" dirty="0" smtClean="0"/>
              <a:t>, name, </a:t>
            </a:r>
            <a:r>
              <a:rPr lang="en-US" dirty="0" err="1" smtClean="0"/>
              <a:t>MgrSSN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Manager name, department name</a:t>
            </a:r>
          </a:p>
          <a:p>
            <a:pPr marL="0" indent="0">
              <a:buNone/>
            </a:pPr>
            <a:r>
              <a:rPr lang="en-US" dirty="0" smtClean="0"/>
              <a:t>Select e.name, d.name</a:t>
            </a:r>
          </a:p>
          <a:p>
            <a:pPr marL="0" indent="0">
              <a:buNone/>
            </a:pPr>
            <a:r>
              <a:rPr lang="en-US" dirty="0" smtClean="0"/>
              <a:t>From employee e, department d</a:t>
            </a:r>
          </a:p>
          <a:p>
            <a:pPr marL="0" indent="0">
              <a:buNone/>
            </a:pPr>
            <a:r>
              <a:rPr lang="en-US" dirty="0" smtClean="0"/>
              <a:t>Where SSN=</a:t>
            </a:r>
            <a:r>
              <a:rPr lang="en-US" dirty="0" err="1" smtClean="0"/>
              <a:t>mgrSSN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81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3399"/>
            <a:ext cx="10515600" cy="1325563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err="1" smtClean="0"/>
              <a:t>sql</a:t>
            </a:r>
            <a:r>
              <a:rPr lang="en-US" dirty="0" smtClean="0"/>
              <a:t> (sub query)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0945"/>
            <a:ext cx="6359013" cy="50913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Employees who have no dependents by using sub query</a:t>
            </a:r>
          </a:p>
          <a:p>
            <a:pPr marL="0" indent="0">
              <a:buNone/>
            </a:pPr>
            <a:r>
              <a:rPr lang="en-US" dirty="0" smtClean="0"/>
              <a:t>Select * </a:t>
            </a:r>
          </a:p>
          <a:p>
            <a:pPr marL="0" indent="0">
              <a:buNone/>
            </a:pPr>
            <a:r>
              <a:rPr lang="en-US" dirty="0" smtClean="0"/>
              <a:t>From employee</a:t>
            </a:r>
          </a:p>
          <a:p>
            <a:pPr marL="0" indent="0">
              <a:buNone/>
            </a:pPr>
            <a:r>
              <a:rPr lang="en-US" dirty="0" smtClean="0"/>
              <a:t>Where SSN not in  (select ESSN</a:t>
            </a:r>
          </a:p>
          <a:p>
            <a:pPr marL="0" indent="0">
              <a:buNone/>
            </a:pPr>
            <a:r>
              <a:rPr lang="en-US" dirty="0" smtClean="0"/>
              <a:t>			from dependent)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Employees who have no dependents by using join</a:t>
            </a:r>
          </a:p>
          <a:p>
            <a:pPr marL="0" indent="0">
              <a:buNone/>
            </a:pPr>
            <a:r>
              <a:rPr lang="en-US" dirty="0" smtClean="0"/>
              <a:t>Select * </a:t>
            </a:r>
          </a:p>
          <a:p>
            <a:pPr marL="0" indent="0">
              <a:buNone/>
            </a:pPr>
            <a:r>
              <a:rPr lang="en-US" dirty="0" smtClean="0"/>
              <a:t>From employee, dependent</a:t>
            </a:r>
          </a:p>
          <a:p>
            <a:pPr marL="0" indent="0">
              <a:buNone/>
            </a:pPr>
            <a:r>
              <a:rPr lang="en-US" dirty="0" smtClean="0"/>
              <a:t>Where SSN=ESSN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78529" y="722671"/>
            <a:ext cx="13599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 query</a:t>
            </a:r>
          </a:p>
          <a:p>
            <a:r>
              <a:rPr lang="en-US" dirty="0" smtClean="0"/>
              <a:t>1- from</a:t>
            </a:r>
          </a:p>
          <a:p>
            <a:r>
              <a:rPr lang="en-US" dirty="0" smtClean="0"/>
              <a:t>2-  select</a:t>
            </a:r>
          </a:p>
          <a:p>
            <a:endParaRPr lang="en-US" dirty="0"/>
          </a:p>
          <a:p>
            <a:r>
              <a:rPr lang="en-US" dirty="0" smtClean="0"/>
              <a:t>Outer Query</a:t>
            </a:r>
          </a:p>
          <a:p>
            <a:r>
              <a:rPr lang="en-US" dirty="0" smtClean="0"/>
              <a:t>1-from</a:t>
            </a:r>
          </a:p>
          <a:p>
            <a:r>
              <a:rPr lang="en-US" dirty="0" smtClean="0"/>
              <a:t>2- where</a:t>
            </a:r>
          </a:p>
          <a:p>
            <a:r>
              <a:rPr lang="en-US" dirty="0" smtClean="0"/>
              <a:t>3- select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67368" y="3982065"/>
            <a:ext cx="32449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* </a:t>
            </a:r>
          </a:p>
          <a:p>
            <a:r>
              <a:rPr lang="en-US" sz="2400" dirty="0" smtClean="0"/>
              <a:t>From employee</a:t>
            </a:r>
          </a:p>
          <a:p>
            <a:r>
              <a:rPr lang="en-US" sz="2400" dirty="0" smtClean="0"/>
              <a:t>Where   (select ESSN</a:t>
            </a:r>
          </a:p>
          <a:p>
            <a:r>
              <a:rPr lang="en-US" sz="2400" dirty="0" smtClean="0"/>
              <a:t>	from dependent)</a:t>
            </a:r>
          </a:p>
          <a:p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067368" y="3672348"/>
            <a:ext cx="2403987" cy="2248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77084" y="3746090"/>
            <a:ext cx="2315497" cy="200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755058" y="4630994"/>
            <a:ext cx="1784555" cy="1533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35277" y="4601497"/>
            <a:ext cx="1489588" cy="1710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154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* </a:t>
            </a:r>
          </a:p>
          <a:p>
            <a:pPr marL="0" indent="0">
              <a:buNone/>
            </a:pPr>
            <a:r>
              <a:rPr lang="en-US" dirty="0" smtClean="0"/>
              <a:t>From employee e</a:t>
            </a:r>
          </a:p>
          <a:p>
            <a:pPr marL="0" indent="0">
              <a:buNone/>
            </a:pPr>
            <a:r>
              <a:rPr lang="en-US" dirty="0" smtClean="0"/>
              <a:t>Where SSN not in  (select ESSN</a:t>
            </a:r>
          </a:p>
          <a:p>
            <a:pPr marL="0" indent="0">
              <a:buNone/>
            </a:pPr>
            <a:r>
              <a:rPr lang="en-US" dirty="0" smtClean="0"/>
              <a:t>			from dependent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where </a:t>
            </a:r>
            <a:r>
              <a:rPr lang="en-US" dirty="0" err="1" smtClean="0"/>
              <a:t>e.gender</a:t>
            </a:r>
            <a:r>
              <a:rPr lang="en-US" dirty="0" smtClean="0"/>
              <a:t>=‘f’)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639961" y="1961535"/>
            <a:ext cx="1828800" cy="2227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66219" y="2005781"/>
            <a:ext cx="2772697" cy="230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433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914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Manager name who manage departments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</a:t>
            </a:r>
          </a:p>
          <a:p>
            <a:pPr marL="0" indent="0">
              <a:buNone/>
            </a:pPr>
            <a:r>
              <a:rPr lang="en-US" dirty="0" smtClean="0"/>
              <a:t>Where SSN in (select </a:t>
            </a:r>
            <a:r>
              <a:rPr lang="en-US" dirty="0" err="1" smtClean="0"/>
              <a:t>mgrSSN</a:t>
            </a:r>
            <a:r>
              <a:rPr lang="en-US" dirty="0" smtClean="0"/>
              <a:t> from departments)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Employee name who work in department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From employee</a:t>
            </a:r>
          </a:p>
          <a:p>
            <a:pPr marL="0" indent="0">
              <a:buNone/>
            </a:pPr>
            <a:r>
              <a:rPr lang="en-US" dirty="0" smtClean="0"/>
              <a:t>Where dno in(select </a:t>
            </a:r>
            <a:r>
              <a:rPr lang="en-US" dirty="0" err="1" smtClean="0"/>
              <a:t>dnum</a:t>
            </a:r>
            <a:r>
              <a:rPr lang="en-US" dirty="0" smtClean="0"/>
              <a:t> from department)</a:t>
            </a:r>
          </a:p>
          <a:p>
            <a:pPr marL="0" indent="0">
              <a:buNone/>
            </a:pPr>
            <a:r>
              <a:rPr lang="en-US" dirty="0" smtClean="0"/>
              <a:t>And salary&gt;2000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72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Employee name who work in department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From employee</a:t>
            </a:r>
          </a:p>
          <a:p>
            <a:pPr marL="0" indent="0">
              <a:buNone/>
            </a:pPr>
            <a:r>
              <a:rPr lang="en-US" dirty="0" smtClean="0"/>
              <a:t>Where dno is not null;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8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Sum, </a:t>
            </a:r>
            <a:r>
              <a:rPr lang="en-US" dirty="0" err="1" smtClean="0"/>
              <a:t>avg</a:t>
            </a:r>
            <a:r>
              <a:rPr lang="en-US" dirty="0" smtClean="0"/>
              <a:t>, min, max, count</a:t>
            </a:r>
          </a:p>
          <a:p>
            <a:pPr marL="0" indent="0">
              <a:buNone/>
            </a:pPr>
            <a:r>
              <a:rPr lang="en-US" dirty="0" smtClean="0"/>
              <a:t>Select count(*), max(salary), min(salary), </a:t>
            </a:r>
            <a:r>
              <a:rPr lang="en-US" dirty="0" err="1" smtClean="0"/>
              <a:t>avg</a:t>
            </a:r>
            <a:r>
              <a:rPr lang="en-US" dirty="0" smtClean="0"/>
              <a:t>(salary), sum(salary) from employee;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count(*), max(salary), min(salary), </a:t>
            </a:r>
            <a:r>
              <a:rPr lang="en-US" dirty="0" err="1" smtClean="0"/>
              <a:t>avg</a:t>
            </a:r>
            <a:r>
              <a:rPr lang="en-US" dirty="0" smtClean="0"/>
              <a:t>(salary), sum(salary) </a:t>
            </a:r>
          </a:p>
          <a:p>
            <a:pPr marL="0" indent="0">
              <a:buNone/>
            </a:pPr>
            <a:r>
              <a:rPr lang="en-US" dirty="0" smtClean="0"/>
              <a:t>from employee </a:t>
            </a:r>
          </a:p>
          <a:p>
            <a:pPr marL="0" indent="0">
              <a:buNone/>
            </a:pPr>
            <a:r>
              <a:rPr lang="en-US" dirty="0" smtClean="0"/>
              <a:t>Where dno in (10, 20) and address like “a*”;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772603"/>
              </p:ext>
            </p:extLst>
          </p:nvPr>
        </p:nvGraphicFramePr>
        <p:xfrm>
          <a:off x="1560052" y="325961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39431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32824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36516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9832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80445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Count(*)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Max(salary)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Min(salary)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(salary)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Sum(salary)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66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3207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171496"/>
              </p:ext>
            </p:extLst>
          </p:nvPr>
        </p:nvGraphicFramePr>
        <p:xfrm>
          <a:off x="1609214" y="580125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39431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32824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36516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9832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80445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Count(*)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Max(salary)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Min(salary)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(salary)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Sum(salary)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66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15424550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320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053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7858" y="648929"/>
            <a:ext cx="6212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number of employees for each department</a:t>
            </a:r>
          </a:p>
          <a:p>
            <a:endParaRPr lang="en-US" dirty="0"/>
          </a:p>
          <a:p>
            <a:r>
              <a:rPr lang="en-US" dirty="0" smtClean="0"/>
              <a:t>Select dno, count (*) AS [number of employees per department]</a:t>
            </a:r>
          </a:p>
          <a:p>
            <a:r>
              <a:rPr lang="en-US" dirty="0" smtClean="0"/>
              <a:t>From employee</a:t>
            </a:r>
          </a:p>
          <a:p>
            <a:r>
              <a:rPr lang="en-US" dirty="0" smtClean="0"/>
              <a:t>Group by dno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54597"/>
              </p:ext>
            </p:extLst>
          </p:nvPr>
        </p:nvGraphicFramePr>
        <p:xfrm>
          <a:off x="4064000" y="191428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4805856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61288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employees per department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48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42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072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436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7858" y="648929"/>
            <a:ext cx="81156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number of employees for each department for employees with salary &gt; 2000</a:t>
            </a:r>
          </a:p>
          <a:p>
            <a:endParaRPr lang="en-US" dirty="0"/>
          </a:p>
          <a:p>
            <a:r>
              <a:rPr lang="en-US" dirty="0" smtClean="0"/>
              <a:t>Select dno, count (*) AS [number of employees per department]</a:t>
            </a:r>
          </a:p>
          <a:p>
            <a:r>
              <a:rPr lang="en-US" dirty="0" smtClean="0"/>
              <a:t>From employee</a:t>
            </a:r>
          </a:p>
          <a:p>
            <a:r>
              <a:rPr lang="en-US" dirty="0" smtClean="0"/>
              <a:t>Where salary &gt; 2000</a:t>
            </a:r>
          </a:p>
          <a:p>
            <a:r>
              <a:rPr lang="en-US" dirty="0" smtClean="0"/>
              <a:t>Group by dno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644832"/>
              </p:ext>
            </p:extLst>
          </p:nvPr>
        </p:nvGraphicFramePr>
        <p:xfrm>
          <a:off x="4064000" y="191428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4805856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61288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employees per department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48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42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072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832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7858" y="648929"/>
            <a:ext cx="102840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department name and number of employees for each department for employees with salary &gt; 2000</a:t>
            </a:r>
          </a:p>
          <a:p>
            <a:endParaRPr lang="en-US" dirty="0"/>
          </a:p>
          <a:p>
            <a:r>
              <a:rPr lang="en-US" dirty="0" smtClean="0"/>
              <a:t>Select dno, </a:t>
            </a:r>
            <a:r>
              <a:rPr lang="en-US" dirty="0" err="1" smtClean="0"/>
              <a:t>dname</a:t>
            </a:r>
            <a:r>
              <a:rPr lang="en-US" dirty="0" smtClean="0"/>
              <a:t>, count (*) AS [number of employees per department]</a:t>
            </a:r>
          </a:p>
          <a:p>
            <a:r>
              <a:rPr lang="en-US" dirty="0" smtClean="0"/>
              <a:t>From employee, department</a:t>
            </a:r>
          </a:p>
          <a:p>
            <a:r>
              <a:rPr lang="en-US" dirty="0" smtClean="0"/>
              <a:t>Where salary &gt; 2000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dnum</a:t>
            </a:r>
            <a:r>
              <a:rPr lang="en-US" dirty="0" smtClean="0"/>
              <a:t>=dno</a:t>
            </a:r>
          </a:p>
          <a:p>
            <a:r>
              <a:rPr lang="en-US" dirty="0" smtClean="0"/>
              <a:t>Group by dno, </a:t>
            </a:r>
            <a:r>
              <a:rPr lang="en-US" dirty="0" err="1" smtClean="0"/>
              <a:t>dname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216341"/>
              </p:ext>
            </p:extLst>
          </p:nvPr>
        </p:nvGraphicFramePr>
        <p:xfrm>
          <a:off x="4064000" y="1929033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524153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80585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61288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employees per department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48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42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072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42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6413" y="958645"/>
            <a:ext cx="34031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Distinct</a:t>
            </a:r>
          </a:p>
          <a:p>
            <a:r>
              <a:rPr lang="en-US" dirty="0"/>
              <a:t>Multiple row operator (in, all, any)</a:t>
            </a:r>
          </a:p>
          <a:p>
            <a:r>
              <a:rPr lang="en-US" dirty="0" smtClean="0"/>
              <a:t>Index</a:t>
            </a:r>
          </a:p>
          <a:p>
            <a:r>
              <a:rPr lang="en-US" dirty="0" smtClean="0"/>
              <a:t>Join</a:t>
            </a:r>
          </a:p>
          <a:p>
            <a:r>
              <a:rPr lang="en-US" dirty="0" smtClean="0"/>
              <a:t>Group by and having</a:t>
            </a:r>
          </a:p>
          <a:p>
            <a:r>
              <a:rPr lang="en-US" dirty="0" smtClean="0"/>
              <a:t>View (with check options)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74319"/>
              </p:ext>
            </p:extLst>
          </p:nvPr>
        </p:nvGraphicFramePr>
        <p:xfrm>
          <a:off x="4547112" y="537174"/>
          <a:ext cx="46533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0">
                  <a:extLst>
                    <a:ext uri="{9D8B030D-6E8A-4147-A177-3AD203B41FA5}">
                      <a16:colId xmlns:a16="http://schemas.microsoft.com/office/drawing/2014/main" val="933102256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3239265891"/>
                    </a:ext>
                  </a:extLst>
                </a:gridCol>
                <a:gridCol w="814134">
                  <a:extLst>
                    <a:ext uri="{9D8B030D-6E8A-4147-A177-3AD203B41FA5}">
                      <a16:colId xmlns:a16="http://schemas.microsoft.com/office/drawing/2014/main" val="1068241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77870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SSN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26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94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50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Asmaa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7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Mahmoud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81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6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03947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7703" y="3746090"/>
            <a:ext cx="3098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*</a:t>
            </a:r>
          </a:p>
          <a:p>
            <a:r>
              <a:rPr lang="en-US" dirty="0" smtClean="0"/>
              <a:t>From employee</a:t>
            </a:r>
          </a:p>
          <a:p>
            <a:r>
              <a:rPr lang="en-US" dirty="0" smtClean="0"/>
              <a:t>Order by dno ASC, salary DESC;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81419" y="958645"/>
            <a:ext cx="10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</a:p>
          <a:p>
            <a:r>
              <a:rPr lang="en-US" dirty="0" smtClean="0"/>
              <a:t>Where</a:t>
            </a:r>
          </a:p>
          <a:p>
            <a:r>
              <a:rPr lang="en-US" dirty="0" smtClean="0"/>
              <a:t>Select</a:t>
            </a:r>
          </a:p>
          <a:p>
            <a:r>
              <a:rPr lang="en-US" dirty="0" smtClean="0"/>
              <a:t>Order by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50582"/>
              </p:ext>
            </p:extLst>
          </p:nvPr>
        </p:nvGraphicFramePr>
        <p:xfrm>
          <a:off x="4547112" y="3975414"/>
          <a:ext cx="46533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0">
                  <a:extLst>
                    <a:ext uri="{9D8B030D-6E8A-4147-A177-3AD203B41FA5}">
                      <a16:colId xmlns:a16="http://schemas.microsoft.com/office/drawing/2014/main" val="1299650631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2586761980"/>
                    </a:ext>
                  </a:extLst>
                </a:gridCol>
                <a:gridCol w="814134">
                  <a:extLst>
                    <a:ext uri="{9D8B030D-6E8A-4147-A177-3AD203B41FA5}">
                      <a16:colId xmlns:a16="http://schemas.microsoft.com/office/drawing/2014/main" val="9849076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73928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SSN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38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52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14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51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Asmaa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78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Mahmoud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376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237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7858" y="648929"/>
            <a:ext cx="103369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department name and number of employees for each department for employees with salary &gt; 2000 </a:t>
            </a:r>
          </a:p>
          <a:p>
            <a:r>
              <a:rPr lang="en-US" dirty="0" smtClean="0"/>
              <a:t>and number of employees greater than 10</a:t>
            </a:r>
          </a:p>
          <a:p>
            <a:endParaRPr lang="en-US" dirty="0"/>
          </a:p>
          <a:p>
            <a:r>
              <a:rPr lang="en-US" dirty="0" smtClean="0"/>
              <a:t>Select dno, </a:t>
            </a:r>
            <a:r>
              <a:rPr lang="en-US" dirty="0" err="1" smtClean="0"/>
              <a:t>dname</a:t>
            </a:r>
            <a:r>
              <a:rPr lang="en-US" dirty="0" smtClean="0"/>
              <a:t>, count (*) AS [number of employees per department]</a:t>
            </a:r>
          </a:p>
          <a:p>
            <a:r>
              <a:rPr lang="en-US" dirty="0" smtClean="0"/>
              <a:t>From employee, department</a:t>
            </a:r>
          </a:p>
          <a:p>
            <a:r>
              <a:rPr lang="en-US" dirty="0" smtClean="0"/>
              <a:t>Where salary &gt; 2000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dnum</a:t>
            </a:r>
            <a:r>
              <a:rPr lang="en-US" dirty="0" smtClean="0"/>
              <a:t>=dno</a:t>
            </a:r>
          </a:p>
          <a:p>
            <a:r>
              <a:rPr lang="en-US" dirty="0" smtClean="0"/>
              <a:t>Group by dno, </a:t>
            </a:r>
            <a:r>
              <a:rPr lang="en-US" dirty="0" err="1" smtClean="0"/>
              <a:t>dname</a:t>
            </a:r>
            <a:endParaRPr lang="en-US" dirty="0" smtClean="0"/>
          </a:p>
          <a:p>
            <a:r>
              <a:rPr lang="en-US" dirty="0" smtClean="0"/>
              <a:t>Having count (*)&gt;10</a:t>
            </a:r>
          </a:p>
          <a:p>
            <a:r>
              <a:rPr lang="en-US" dirty="0" smtClean="0"/>
              <a:t>Order by dno;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37174" y="4041058"/>
            <a:ext cx="12538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 from</a:t>
            </a:r>
          </a:p>
          <a:p>
            <a:r>
              <a:rPr lang="en-US" dirty="0" smtClean="0"/>
              <a:t>2- where</a:t>
            </a:r>
          </a:p>
          <a:p>
            <a:r>
              <a:rPr lang="en-US" dirty="0" smtClean="0"/>
              <a:t>3- group by</a:t>
            </a:r>
          </a:p>
          <a:p>
            <a:r>
              <a:rPr lang="en-US" dirty="0" smtClean="0"/>
              <a:t>4- having</a:t>
            </a:r>
          </a:p>
          <a:p>
            <a:r>
              <a:rPr lang="en-US" dirty="0" smtClean="0"/>
              <a:t>5- select</a:t>
            </a:r>
          </a:p>
          <a:p>
            <a:r>
              <a:rPr lang="en-US" dirty="0" smtClean="0"/>
              <a:t>6- order by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876274"/>
              </p:ext>
            </p:extLst>
          </p:nvPr>
        </p:nvGraphicFramePr>
        <p:xfrm>
          <a:off x="4064000" y="2356742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524153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80585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61288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employees per department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48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072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8476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number of employees in each department and department name</a:t>
            </a:r>
          </a:p>
          <a:p>
            <a:pPr marL="0" indent="0">
              <a:buNone/>
            </a:pPr>
            <a:r>
              <a:rPr lang="en-US" dirty="0" smtClean="0"/>
              <a:t>Any columns beside the aggregate function in select must be used in group by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dno, </a:t>
            </a:r>
            <a:r>
              <a:rPr lang="en-US" dirty="0" err="1" smtClean="0"/>
              <a:t>dname</a:t>
            </a:r>
            <a:r>
              <a:rPr lang="en-US" dirty="0" smtClean="0"/>
              <a:t>, count(*)</a:t>
            </a:r>
          </a:p>
          <a:p>
            <a:pPr marL="0" indent="0">
              <a:buNone/>
            </a:pPr>
            <a:r>
              <a:rPr lang="en-US" dirty="0" smtClean="0"/>
              <a:t>From employee, department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dno</a:t>
            </a:r>
            <a:r>
              <a:rPr lang="en-US" dirty="0" smtClean="0"/>
              <a:t>=</a:t>
            </a:r>
            <a:r>
              <a:rPr lang="en-US" dirty="0" err="1" smtClean="0"/>
              <a:t>dnum</a:t>
            </a:r>
            <a:r>
              <a:rPr lang="en-US" dirty="0" smtClean="0"/>
              <a:t>     //join</a:t>
            </a:r>
          </a:p>
          <a:p>
            <a:pPr marL="0" indent="0">
              <a:buNone/>
            </a:pPr>
            <a:r>
              <a:rPr lang="en-US" dirty="0" smtClean="0"/>
              <a:t>And dno in (10,20)      </a:t>
            </a:r>
          </a:p>
          <a:p>
            <a:pPr marL="0" indent="0">
              <a:buNone/>
            </a:pPr>
            <a:r>
              <a:rPr lang="en-US" dirty="0" smtClean="0"/>
              <a:t>Group by dno, </a:t>
            </a:r>
            <a:r>
              <a:rPr lang="en-US" dirty="0" err="1" smtClean="0"/>
              <a:t>dname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Having count(*)&gt;20;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1265"/>
              </p:ext>
            </p:extLst>
          </p:nvPr>
        </p:nvGraphicFramePr>
        <p:xfrm>
          <a:off x="838200" y="2692400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577853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213975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12325786"/>
                    </a:ext>
                  </a:extLst>
                </a:gridCol>
              </a:tblGrid>
              <a:tr h="279318">
                <a:tc>
                  <a:txBody>
                    <a:bodyPr/>
                    <a:lstStyle/>
                    <a:p>
                      <a:r>
                        <a:rPr lang="en-US" dirty="0" smtClean="0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83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0924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34561" y="487516"/>
            <a:ext cx="12538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 from</a:t>
            </a:r>
          </a:p>
          <a:p>
            <a:r>
              <a:rPr lang="en-US" dirty="0" smtClean="0"/>
              <a:t>2- where</a:t>
            </a:r>
          </a:p>
          <a:p>
            <a:r>
              <a:rPr lang="en-US" dirty="0" smtClean="0"/>
              <a:t>3- group by</a:t>
            </a:r>
          </a:p>
          <a:p>
            <a:r>
              <a:rPr lang="en-US" dirty="0" smtClean="0"/>
              <a:t>4- having</a:t>
            </a:r>
          </a:p>
          <a:p>
            <a:r>
              <a:rPr lang="en-US" dirty="0"/>
              <a:t>5</a:t>
            </a:r>
            <a:r>
              <a:rPr lang="en-US" dirty="0" smtClean="0"/>
              <a:t>- select</a:t>
            </a:r>
          </a:p>
          <a:p>
            <a:r>
              <a:rPr lang="en-US" dirty="0" smtClean="0"/>
              <a:t>6- order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144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Display department name with the highest paid employee</a:t>
            </a:r>
          </a:p>
          <a:p>
            <a:pPr marL="0" indent="0">
              <a:buNone/>
            </a:pPr>
            <a:r>
              <a:rPr lang="en-US" altLang="en-US" dirty="0" smtClean="0"/>
              <a:t>Select </a:t>
            </a:r>
            <a:r>
              <a:rPr lang="en-US" altLang="en-US" dirty="0" err="1" smtClean="0"/>
              <a:t>dname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From department</a:t>
            </a:r>
          </a:p>
          <a:p>
            <a:pPr marL="0" indent="0">
              <a:buNone/>
            </a:pPr>
            <a:r>
              <a:rPr lang="en-US" altLang="en-US" dirty="0" smtClean="0"/>
              <a:t>Where </a:t>
            </a:r>
            <a:r>
              <a:rPr lang="en-US" altLang="en-US" dirty="0" err="1" smtClean="0"/>
              <a:t>dnum</a:t>
            </a:r>
            <a:r>
              <a:rPr lang="en-US" altLang="en-US" dirty="0" smtClean="0"/>
              <a:t> in </a:t>
            </a:r>
          </a:p>
          <a:p>
            <a:pPr marL="0" indent="0">
              <a:buNone/>
            </a:pPr>
            <a:r>
              <a:rPr lang="en-US" altLang="en-US" dirty="0" smtClean="0"/>
              <a:t>(select dno from employee </a:t>
            </a:r>
          </a:p>
          <a:p>
            <a:pPr marL="0" indent="0">
              <a:buNone/>
            </a:pPr>
            <a:r>
              <a:rPr lang="en-US" altLang="en-US" dirty="0" smtClean="0"/>
              <a:t>where salary in (select max(salary) from employee))</a:t>
            </a:r>
          </a:p>
        </p:txBody>
      </p:sp>
    </p:spTree>
    <p:extLst>
      <p:ext uri="{BB962C8B-B14F-4D97-AF65-F5344CB8AC3E}">
        <p14:creationId xmlns:p14="http://schemas.microsoft.com/office/powerpoint/2010/main" val="4168495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Find the names of employees whose salary is greater than the salary of the employees in department 5</a:t>
            </a:r>
          </a:p>
          <a:p>
            <a:pPr marL="0" indent="0">
              <a:buNone/>
            </a:pPr>
            <a:r>
              <a:rPr lang="en-US" altLang="en-US" dirty="0" smtClean="0"/>
              <a:t>Select </a:t>
            </a:r>
            <a:r>
              <a:rPr lang="en-US" altLang="en-US" dirty="0" err="1" smtClean="0"/>
              <a:t>fname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lname</a:t>
            </a:r>
            <a:r>
              <a:rPr lang="en-US" altLang="en-US" dirty="0" smtClean="0"/>
              <a:t> </a:t>
            </a:r>
          </a:p>
          <a:p>
            <a:pPr marL="0" indent="0">
              <a:buNone/>
            </a:pPr>
            <a:r>
              <a:rPr lang="en-US" altLang="en-US" dirty="0" smtClean="0"/>
              <a:t>From employee</a:t>
            </a:r>
          </a:p>
          <a:p>
            <a:pPr marL="0" indent="0">
              <a:buNone/>
            </a:pPr>
            <a:r>
              <a:rPr lang="en-US" altLang="en-US" dirty="0" smtClean="0"/>
              <a:t>Where salary&gt;all (select salary from employee where </a:t>
            </a:r>
            <a:r>
              <a:rPr lang="en-US" altLang="en-US" dirty="0" err="1" smtClean="0"/>
              <a:t>dno</a:t>
            </a:r>
            <a:r>
              <a:rPr lang="en-US" altLang="en-US" dirty="0" smtClean="0"/>
              <a:t>=5)</a:t>
            </a:r>
          </a:p>
          <a:p>
            <a:pPr marL="0" indent="0">
              <a:buNone/>
            </a:pPr>
            <a:r>
              <a:rPr lang="en-US" altLang="en-US" dirty="0" smtClean="0"/>
              <a:t>============= (the same)</a:t>
            </a:r>
            <a:endParaRPr lang="en-US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GB" altLang="en-US" dirty="0" smtClean="0"/>
              <a:t>Select </a:t>
            </a:r>
            <a:r>
              <a:rPr lang="en-GB" altLang="en-US" dirty="0" err="1" smtClean="0"/>
              <a:t>last_name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fname</a:t>
            </a:r>
            <a:endParaRPr lang="en-GB" altLang="en-U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GB" altLang="en-US" dirty="0" smtClean="0"/>
              <a:t>from employee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dirty="0" smtClean="0"/>
              <a:t>where salary &gt; (select max ( salary ) from employee where </a:t>
            </a:r>
            <a:r>
              <a:rPr lang="en-GB" altLang="en-US" dirty="0" err="1" smtClean="0"/>
              <a:t>dno</a:t>
            </a:r>
            <a:r>
              <a:rPr lang="en-GB" altLang="en-US" dirty="0" smtClean="0"/>
              <a:t>=5);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804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*</a:t>
            </a:r>
          </a:p>
          <a:p>
            <a:pPr marL="0" indent="0">
              <a:buNone/>
            </a:pPr>
            <a:r>
              <a:rPr lang="en-US" dirty="0" smtClean="0"/>
              <a:t>FROM customers</a:t>
            </a:r>
          </a:p>
          <a:p>
            <a:pPr marL="0" indent="0">
              <a:buNone/>
            </a:pPr>
            <a:r>
              <a:rPr lang="en-US" dirty="0" smtClean="0"/>
              <a:t>WHERE EXISTS </a:t>
            </a:r>
          </a:p>
          <a:p>
            <a:pPr marL="0" indent="0">
              <a:buNone/>
            </a:pPr>
            <a:r>
              <a:rPr lang="en-US" dirty="0" smtClean="0"/>
              <a:t>  (SELECT *</a:t>
            </a:r>
          </a:p>
          <a:p>
            <a:pPr marL="0" indent="0">
              <a:buNone/>
            </a:pPr>
            <a:r>
              <a:rPr lang="en-US" dirty="0" smtClean="0"/>
              <a:t>   FROM orders</a:t>
            </a:r>
          </a:p>
          <a:p>
            <a:pPr marL="0" indent="0">
              <a:buNone/>
            </a:pPr>
            <a:r>
              <a:rPr lang="en-US" dirty="0" smtClean="0"/>
              <a:t>   WHERE </a:t>
            </a:r>
            <a:r>
              <a:rPr lang="en-US" dirty="0" err="1" smtClean="0"/>
              <a:t>customers.customer_id</a:t>
            </a:r>
            <a:r>
              <a:rPr lang="en-US" dirty="0" smtClean="0"/>
              <a:t> = </a:t>
            </a:r>
            <a:r>
              <a:rPr lang="en-US" dirty="0" err="1" smtClean="0"/>
              <a:t>orders.customer_id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818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716" y="73750"/>
            <a:ext cx="7928452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SQL</a:t>
            </a:r>
          </a:p>
          <a:p>
            <a:r>
              <a:rPr lang="en-US" sz="2800" dirty="0" smtClean="0"/>
              <a:t>Logical schema</a:t>
            </a:r>
          </a:p>
          <a:p>
            <a:r>
              <a:rPr lang="en-US" sz="2800" dirty="0" smtClean="0"/>
              <a:t>Query </a:t>
            </a:r>
            <a:r>
              <a:rPr lang="en-US" sz="2800" dirty="0" smtClean="0">
                <a:sym typeface="Wingdings" panose="05000000000000000000" pitchFamily="2" charset="2"/>
              </a:rPr>
              <a:t> understand (display, update, insert , delete)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Select (aggregate function)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 smtClean="0">
                <a:sym typeface="Wingdings" panose="05000000000000000000" pitchFamily="2" charset="2"/>
              </a:rPr>
              <a:t>Select </a:t>
            </a:r>
            <a:r>
              <a:rPr lang="en-US" sz="2800" dirty="0" err="1" smtClean="0">
                <a:sym typeface="Wingdings" panose="05000000000000000000" pitchFamily="2" charset="2"/>
              </a:rPr>
              <a:t>dno</a:t>
            </a:r>
            <a:r>
              <a:rPr lang="en-US" sz="2800" dirty="0" smtClean="0">
                <a:sym typeface="Wingdings" panose="05000000000000000000" pitchFamily="2" charset="2"/>
              </a:rPr>
              <a:t>, sum(salary)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From employee;      //generate error</a:t>
            </a:r>
          </a:p>
          <a:p>
            <a:endParaRPr lang="en-US" sz="2800" dirty="0" smtClean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Select </a:t>
            </a:r>
            <a:r>
              <a:rPr lang="en-US" sz="2800" dirty="0" err="1">
                <a:sym typeface="Wingdings" panose="05000000000000000000" pitchFamily="2" charset="2"/>
              </a:rPr>
              <a:t>dno</a:t>
            </a:r>
            <a:r>
              <a:rPr lang="en-US" sz="2800" dirty="0">
                <a:sym typeface="Wingdings" panose="05000000000000000000" pitchFamily="2" charset="2"/>
              </a:rPr>
              <a:t>, sum(salary)</a:t>
            </a:r>
          </a:p>
          <a:p>
            <a:r>
              <a:rPr lang="en-US" sz="2800" dirty="0">
                <a:sym typeface="Wingdings" panose="05000000000000000000" pitchFamily="2" charset="2"/>
              </a:rPr>
              <a:t>From </a:t>
            </a:r>
            <a:r>
              <a:rPr lang="en-US" sz="2800" dirty="0" smtClean="0">
                <a:sym typeface="Wingdings" panose="05000000000000000000" pitchFamily="2" charset="2"/>
              </a:rPr>
              <a:t>employee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Group by </a:t>
            </a:r>
            <a:r>
              <a:rPr lang="en-US" sz="2800" dirty="0" err="1" smtClean="0">
                <a:sym typeface="Wingdings" panose="05000000000000000000" pitchFamily="2" charset="2"/>
              </a:rPr>
              <a:t>dno</a:t>
            </a:r>
            <a:r>
              <a:rPr lang="en-US" sz="2800" dirty="0" smtClean="0">
                <a:sym typeface="Wingdings" panose="05000000000000000000" pitchFamily="2" charset="2"/>
              </a:rPr>
              <a:t>;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Select </a:t>
            </a:r>
            <a:r>
              <a:rPr lang="en-US" sz="2800" dirty="0" err="1">
                <a:sym typeface="Wingdings" panose="05000000000000000000" pitchFamily="2" charset="2"/>
              </a:rPr>
              <a:t>dno</a:t>
            </a:r>
            <a:r>
              <a:rPr lang="en-US" sz="2800" dirty="0" smtClean="0">
                <a:sym typeface="Wingdings" panose="05000000000000000000" pitchFamily="2" charset="2"/>
              </a:rPr>
              <a:t>, </a:t>
            </a:r>
            <a:r>
              <a:rPr lang="en-US" sz="2800" dirty="0" err="1" smtClean="0">
                <a:sym typeface="Wingdings" panose="05000000000000000000" pitchFamily="2" charset="2"/>
              </a:rPr>
              <a:t>dname</a:t>
            </a:r>
            <a:r>
              <a:rPr lang="en-US" sz="2800" dirty="0" smtClean="0">
                <a:sym typeface="Wingdings" panose="05000000000000000000" pitchFamily="2" charset="2"/>
              </a:rPr>
              <a:t>, </a:t>
            </a:r>
            <a:r>
              <a:rPr lang="en-US" sz="2800" dirty="0">
                <a:sym typeface="Wingdings" panose="05000000000000000000" pitchFamily="2" charset="2"/>
              </a:rPr>
              <a:t>sum(salary)</a:t>
            </a:r>
          </a:p>
          <a:p>
            <a:r>
              <a:rPr lang="en-US" sz="2800" dirty="0">
                <a:sym typeface="Wingdings" panose="05000000000000000000" pitchFamily="2" charset="2"/>
              </a:rPr>
              <a:t>From </a:t>
            </a:r>
            <a:r>
              <a:rPr lang="en-US" sz="2800" dirty="0" smtClean="0">
                <a:sym typeface="Wingdings" panose="05000000000000000000" pitchFamily="2" charset="2"/>
              </a:rPr>
              <a:t>employee, department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 smtClean="0"/>
              <a:t>Where </a:t>
            </a:r>
            <a:r>
              <a:rPr lang="en-US" sz="2800" dirty="0" err="1" smtClean="0"/>
              <a:t>dnum</a:t>
            </a:r>
            <a:r>
              <a:rPr lang="en-US" sz="2800" dirty="0" smtClean="0"/>
              <a:t>=</a:t>
            </a:r>
            <a:r>
              <a:rPr lang="en-US" sz="2800" dirty="0" err="1" smtClean="0"/>
              <a:t>dno</a:t>
            </a:r>
            <a:endParaRPr lang="en-US" sz="2800" dirty="0" smtClean="0"/>
          </a:p>
          <a:p>
            <a:r>
              <a:rPr lang="en-US" sz="2800" dirty="0" smtClean="0"/>
              <a:t>Group by </a:t>
            </a:r>
            <a:r>
              <a:rPr lang="en-US" sz="2800" dirty="0" err="1" smtClean="0"/>
              <a:t>dno</a:t>
            </a:r>
            <a:r>
              <a:rPr lang="en-US" sz="2800" dirty="0" smtClean="0"/>
              <a:t>, </a:t>
            </a:r>
            <a:r>
              <a:rPr lang="en-US" sz="2800" dirty="0" err="1" smtClean="0"/>
              <a:t>dname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85471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3677" y="427703"/>
            <a:ext cx="1291958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trike="sngStrike" dirty="0" smtClean="0"/>
              <a:t>Grant select on employee to </a:t>
            </a:r>
            <a:r>
              <a:rPr lang="en-US" sz="3200" strike="sngStrike" dirty="0" err="1" smtClean="0"/>
              <a:t>ahmed</a:t>
            </a:r>
            <a:r>
              <a:rPr lang="en-US" sz="3200" strike="sngStrike" dirty="0" smtClean="0"/>
              <a:t>;</a:t>
            </a:r>
          </a:p>
          <a:p>
            <a:endParaRPr lang="en-US" sz="3200" strike="sngStrike" dirty="0"/>
          </a:p>
          <a:p>
            <a:r>
              <a:rPr lang="en-US" sz="3200" strike="sngStrike" dirty="0" smtClean="0"/>
              <a:t>Ahmed&gt; select * from employee;</a:t>
            </a:r>
          </a:p>
          <a:p>
            <a:endParaRPr lang="en-US" sz="3200" dirty="0"/>
          </a:p>
          <a:p>
            <a:r>
              <a:rPr lang="en-US" sz="3200" dirty="0" smtClean="0"/>
              <a:t>View</a:t>
            </a:r>
          </a:p>
          <a:p>
            <a:r>
              <a:rPr lang="en-US" sz="3200" dirty="0" smtClean="0"/>
              <a:t>Create view </a:t>
            </a:r>
            <a:r>
              <a:rPr lang="en-US" sz="3200" dirty="0" err="1" smtClean="0"/>
              <a:t>vw_employee_personalData</a:t>
            </a:r>
            <a:endParaRPr lang="en-US" sz="3200" dirty="0" smtClean="0"/>
          </a:p>
          <a:p>
            <a:r>
              <a:rPr lang="en-US" sz="3200" dirty="0" smtClean="0"/>
              <a:t>AS</a:t>
            </a:r>
          </a:p>
          <a:p>
            <a:r>
              <a:rPr lang="en-US" sz="3200" dirty="0" smtClean="0"/>
              <a:t>(select SSN, </a:t>
            </a:r>
            <a:r>
              <a:rPr lang="en-US" sz="3200" dirty="0" err="1" smtClean="0"/>
              <a:t>fname</a:t>
            </a:r>
            <a:r>
              <a:rPr lang="en-US" sz="3200" dirty="0" smtClean="0"/>
              <a:t>, </a:t>
            </a:r>
            <a:r>
              <a:rPr lang="en-US" sz="3200" dirty="0" err="1" smtClean="0"/>
              <a:t>lname</a:t>
            </a:r>
            <a:r>
              <a:rPr lang="en-US" sz="3200" dirty="0" smtClean="0"/>
              <a:t>, address, </a:t>
            </a:r>
            <a:r>
              <a:rPr lang="en-US" sz="3200" dirty="0" err="1" smtClean="0"/>
              <a:t>Bdate</a:t>
            </a:r>
            <a:r>
              <a:rPr lang="en-US" sz="3200" dirty="0" smtClean="0"/>
              <a:t> from employee);</a:t>
            </a:r>
          </a:p>
          <a:p>
            <a:endParaRPr lang="en-US" sz="3200" dirty="0"/>
          </a:p>
          <a:p>
            <a:r>
              <a:rPr lang="en-US" sz="3200" dirty="0" smtClean="0"/>
              <a:t>Grant select, insert on </a:t>
            </a:r>
            <a:r>
              <a:rPr lang="en-US" sz="3200" dirty="0" err="1" smtClean="0"/>
              <a:t>vw_employee_personalData</a:t>
            </a:r>
            <a:r>
              <a:rPr lang="en-US" sz="3200" dirty="0" smtClean="0"/>
              <a:t> to </a:t>
            </a:r>
            <a:r>
              <a:rPr lang="en-US" sz="3200" dirty="0" err="1" smtClean="0"/>
              <a:t>ahmed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Ahmed&gt; select * from </a:t>
            </a:r>
            <a:r>
              <a:rPr lang="en-US" sz="3200" dirty="0" err="1" smtClean="0"/>
              <a:t>vw_employee_personalData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---------------------------------------------------------------------------------------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84179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8426" y="368710"/>
            <a:ext cx="90116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View: updatable?</a:t>
            </a:r>
          </a:p>
          <a:p>
            <a:r>
              <a:rPr lang="en-US" sz="3200" dirty="0" smtClean="0"/>
              <a:t>Insert into </a:t>
            </a:r>
            <a:r>
              <a:rPr lang="en-US" sz="3200" dirty="0" err="1" smtClean="0"/>
              <a:t>vw_employee_personalData</a:t>
            </a:r>
            <a:r>
              <a:rPr lang="en-US" sz="3200" dirty="0" smtClean="0"/>
              <a:t> values (……..)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06094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is logical not physical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663"/>
            <a:ext cx="10515600" cy="514520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Create view </a:t>
            </a:r>
            <a:r>
              <a:rPr lang="en-US" dirty="0" err="1" smtClean="0"/>
              <a:t>vw_employee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 (select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salary from employee);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vw_employee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Grant select, insert to </a:t>
            </a:r>
            <a:r>
              <a:rPr lang="en-US" dirty="0" err="1" smtClean="0"/>
              <a:t>ahmed</a:t>
            </a:r>
            <a:r>
              <a:rPr lang="en-US" dirty="0" smtClean="0"/>
              <a:t> on </a:t>
            </a:r>
            <a:r>
              <a:rPr lang="en-US" dirty="0" err="1" smtClean="0"/>
              <a:t>vw_employee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 view </a:t>
            </a:r>
            <a:r>
              <a:rPr lang="en-US" dirty="0" err="1" smtClean="0"/>
              <a:t>vw_emp_proj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 (select </a:t>
            </a:r>
            <a:r>
              <a:rPr lang="en-US" dirty="0" err="1" smtClean="0"/>
              <a:t>e.fname</a:t>
            </a:r>
            <a:r>
              <a:rPr lang="en-US" dirty="0" smtClean="0"/>
              <a:t>, </a:t>
            </a:r>
            <a:r>
              <a:rPr lang="en-US" dirty="0" err="1" smtClean="0"/>
              <a:t>e;lname</a:t>
            </a:r>
            <a:r>
              <a:rPr lang="en-US" dirty="0" smtClean="0"/>
              <a:t>, </a:t>
            </a:r>
            <a:r>
              <a:rPr lang="en-US" dirty="0" err="1" smtClean="0"/>
              <a:t>p.pname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from employee e inner join </a:t>
            </a:r>
            <a:r>
              <a:rPr lang="en-US" dirty="0" err="1" smtClean="0"/>
              <a:t>works_for</a:t>
            </a:r>
            <a:r>
              <a:rPr lang="en-US" dirty="0" smtClean="0"/>
              <a:t> w </a:t>
            </a:r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 err="1" smtClean="0"/>
              <a:t>w.essn</a:t>
            </a:r>
            <a:r>
              <a:rPr lang="en-US" dirty="0" smtClean="0"/>
              <a:t>=</a:t>
            </a:r>
            <a:r>
              <a:rPr lang="en-US" dirty="0" err="1" smtClean="0"/>
              <a:t>e.ssn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inner join project p </a:t>
            </a:r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 err="1" smtClean="0"/>
              <a:t>p.pnumber</a:t>
            </a:r>
            <a:r>
              <a:rPr lang="en-US" dirty="0" smtClean="0"/>
              <a:t> = </a:t>
            </a:r>
            <a:r>
              <a:rPr lang="en-US" dirty="0" err="1" smtClean="0"/>
              <a:t>w.pno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vw_emp_proj</a:t>
            </a:r>
            <a:r>
              <a:rPr lang="en-US" dirty="0"/>
              <a:t>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928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is updatable?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/>
              <a:t>A view is not updatable : </a:t>
            </a:r>
          </a:p>
          <a:p>
            <a:pPr>
              <a:buNone/>
            </a:pPr>
            <a:r>
              <a:rPr lang="en-US" altLang="en-US" dirty="0" smtClean="0"/>
              <a:t>1- based on multiple tables </a:t>
            </a:r>
          </a:p>
          <a:p>
            <a:pPr>
              <a:buNone/>
            </a:pPr>
            <a:r>
              <a:rPr lang="en-US" altLang="en-US" dirty="0" smtClean="0"/>
              <a:t>2- defined using grouping and aggregate functions</a:t>
            </a:r>
          </a:p>
          <a:p>
            <a:pPr>
              <a:buNone/>
            </a:pPr>
            <a:r>
              <a:rPr lang="en-US" altLang="en-US" dirty="0" smtClean="0"/>
              <a:t>3- not have primary key and not null columns</a:t>
            </a:r>
          </a:p>
          <a:p>
            <a:pPr>
              <a:buNone/>
            </a:pPr>
            <a:endParaRPr lang="en-US" altLang="en-US" dirty="0"/>
          </a:p>
          <a:p>
            <a:pPr>
              <a:buNone/>
            </a:pPr>
            <a:r>
              <a:rPr lang="en-US" altLang="en-US" dirty="0" smtClean="0"/>
              <a:t>Create view </a:t>
            </a:r>
            <a:r>
              <a:rPr lang="en-US" altLang="en-US" dirty="0" err="1" smtClean="0"/>
              <a:t>vw_department</a:t>
            </a:r>
            <a:r>
              <a:rPr lang="en-US" altLang="en-US" dirty="0" smtClean="0"/>
              <a:t> as (select </a:t>
            </a:r>
            <a:r>
              <a:rPr lang="en-US" altLang="en-US" dirty="0" err="1" smtClean="0"/>
              <a:t>dname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mgrSSN</a:t>
            </a:r>
            <a:r>
              <a:rPr lang="en-US" altLang="en-US" dirty="0" smtClean="0"/>
              <a:t>);</a:t>
            </a:r>
          </a:p>
          <a:p>
            <a:pPr>
              <a:buNone/>
            </a:pPr>
            <a:r>
              <a:rPr lang="en-US" altLang="en-US" strike="sngStrike" dirty="0" smtClean="0"/>
              <a:t>Insert into </a:t>
            </a:r>
            <a:r>
              <a:rPr lang="en-US" altLang="en-US" strike="sngStrike" dirty="0" err="1" smtClean="0"/>
              <a:t>vw_department</a:t>
            </a:r>
            <a:r>
              <a:rPr lang="en-US" altLang="en-US" strike="sngStrike" dirty="0" smtClean="0"/>
              <a:t> value (“DP100”, 1234);</a:t>
            </a:r>
          </a:p>
          <a:p>
            <a:pPr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161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by (more than one column)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Delete P.K. when there is F.K related to it.</a:t>
            </a:r>
          </a:p>
          <a:p>
            <a:pPr marL="457200" lvl="1" indent="0">
              <a:buNone/>
            </a:pPr>
            <a:r>
              <a:rPr lang="en-US" dirty="0" smtClean="0"/>
              <a:t>Delete from employee where </a:t>
            </a:r>
            <a:r>
              <a:rPr lang="en-US" dirty="0" err="1" smtClean="0"/>
              <a:t>fname</a:t>
            </a:r>
            <a:r>
              <a:rPr lang="en-US" dirty="0" smtClean="0"/>
              <a:t>=‘</a:t>
            </a:r>
            <a:r>
              <a:rPr lang="en-US" dirty="0" err="1" smtClean="0"/>
              <a:t>kamel</a:t>
            </a:r>
            <a:r>
              <a:rPr lang="en-US" dirty="0" smtClean="0"/>
              <a:t>’ and </a:t>
            </a:r>
            <a:r>
              <a:rPr lang="en-US" dirty="0" err="1" smtClean="0"/>
              <a:t>lname</a:t>
            </a:r>
            <a:r>
              <a:rPr lang="en-US" dirty="0" smtClean="0"/>
              <a:t>=‘Mohamed’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Delete, truncate, drop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Alter, update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Select, Join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Nested </a:t>
            </a:r>
            <a:r>
              <a:rPr lang="en-US" dirty="0" err="1" smtClean="0">
                <a:solidFill>
                  <a:srgbClr val="FF0000"/>
                </a:solidFill>
              </a:rPr>
              <a:t>sql</a:t>
            </a:r>
            <a:r>
              <a:rPr lang="en-US" dirty="0" smtClean="0">
                <a:solidFill>
                  <a:srgbClr val="FF0000"/>
                </a:solidFill>
              </a:rPr>
              <a:t> (sub query)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Having &amp; where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Group By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Aggregate function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Views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17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7135" y="796413"/>
            <a:ext cx="823622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Index   </a:t>
            </a:r>
          </a:p>
          <a:p>
            <a:r>
              <a:rPr lang="en-US" sz="3200" dirty="0" smtClean="0"/>
              <a:t>Search</a:t>
            </a:r>
          </a:p>
          <a:p>
            <a:endParaRPr lang="en-US" sz="3200" dirty="0"/>
          </a:p>
          <a:p>
            <a:r>
              <a:rPr lang="en-US" sz="3200" dirty="0" smtClean="0"/>
              <a:t>Employee (</a:t>
            </a:r>
            <a:r>
              <a:rPr lang="en-US" sz="3200" u="sng" dirty="0" smtClean="0"/>
              <a:t>SSN</a:t>
            </a:r>
            <a:r>
              <a:rPr lang="en-US" sz="3200" dirty="0" smtClean="0"/>
              <a:t>, </a:t>
            </a:r>
            <a:r>
              <a:rPr lang="en-US" sz="3200" dirty="0" err="1" smtClean="0"/>
              <a:t>fname</a:t>
            </a:r>
            <a:r>
              <a:rPr lang="en-US" sz="3200" dirty="0" smtClean="0"/>
              <a:t>, </a:t>
            </a:r>
            <a:r>
              <a:rPr lang="en-US" sz="3200" dirty="0" err="1" smtClean="0"/>
              <a:t>lname</a:t>
            </a:r>
            <a:r>
              <a:rPr lang="en-US" sz="3200" dirty="0" smtClean="0"/>
              <a:t>, ……)</a:t>
            </a:r>
          </a:p>
          <a:p>
            <a:r>
              <a:rPr lang="en-US" sz="3200" dirty="0" smtClean="0"/>
              <a:t>Index on </a:t>
            </a:r>
            <a:r>
              <a:rPr lang="en-US" sz="3200" dirty="0" err="1" smtClean="0"/>
              <a:t>fname</a:t>
            </a:r>
            <a:endParaRPr lang="en-US" sz="3200" dirty="0"/>
          </a:p>
          <a:p>
            <a:r>
              <a:rPr lang="en-US" sz="3200" dirty="0" smtClean="0"/>
              <a:t>Select * from employee where </a:t>
            </a:r>
            <a:r>
              <a:rPr lang="en-US" sz="3200" dirty="0" err="1" smtClean="0"/>
              <a:t>Fname</a:t>
            </a:r>
            <a:r>
              <a:rPr lang="en-US" sz="3200" dirty="0" smtClean="0"/>
              <a:t> like “M%”</a:t>
            </a:r>
          </a:p>
          <a:p>
            <a:r>
              <a:rPr lang="en-US" sz="3200" dirty="0" smtClean="0"/>
              <a:t>Sort </a:t>
            </a:r>
            <a:r>
              <a:rPr lang="en-US" sz="3200" dirty="0" err="1" smtClean="0"/>
              <a:t>asc</a:t>
            </a:r>
            <a:r>
              <a:rPr lang="en-US" sz="3200" dirty="0" smtClean="0"/>
              <a:t> by </a:t>
            </a:r>
            <a:r>
              <a:rPr lang="en-US" sz="3200" dirty="0" err="1" smtClean="0"/>
              <a:t>fname</a:t>
            </a:r>
            <a:endParaRPr lang="en-US" sz="3200" dirty="0" smtClean="0"/>
          </a:p>
          <a:p>
            <a:r>
              <a:rPr lang="en-US" sz="3200" dirty="0" smtClean="0"/>
              <a:t>Binary search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741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109194"/>
              </p:ext>
            </p:extLst>
          </p:nvPr>
        </p:nvGraphicFramePr>
        <p:xfrm>
          <a:off x="2168013" y="1165123"/>
          <a:ext cx="5530643" cy="300856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51617">
                  <a:extLst>
                    <a:ext uri="{9D8B030D-6E8A-4147-A177-3AD203B41FA5}">
                      <a16:colId xmlns:a16="http://schemas.microsoft.com/office/drawing/2014/main" val="106712772"/>
                    </a:ext>
                  </a:extLst>
                </a:gridCol>
                <a:gridCol w="1939513">
                  <a:extLst>
                    <a:ext uri="{9D8B030D-6E8A-4147-A177-3AD203B41FA5}">
                      <a16:colId xmlns:a16="http://schemas.microsoft.com/office/drawing/2014/main" val="3046653189"/>
                    </a:ext>
                  </a:extLst>
                </a:gridCol>
                <a:gridCol w="1939513">
                  <a:extLst>
                    <a:ext uri="{9D8B030D-6E8A-4147-A177-3AD203B41FA5}">
                      <a16:colId xmlns:a16="http://schemas.microsoft.com/office/drawing/2014/main" val="3038035743"/>
                    </a:ext>
                  </a:extLst>
                </a:gridCol>
              </a:tblGrid>
              <a:tr h="726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Product_name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</a:rPr>
                        <a:t>Cost/unit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Expire date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3236147"/>
                  </a:ext>
                </a:extLst>
              </a:tr>
              <a:tr h="5209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Cheese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35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10/3/2022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356278"/>
                  </a:ext>
                </a:extLst>
              </a:tr>
              <a:tr h="5209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Cheese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50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30/12/2021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0153601"/>
                  </a:ext>
                </a:extLst>
              </a:tr>
              <a:tr h="6222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Milk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30/11/2021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5203696"/>
                  </a:ext>
                </a:extLst>
              </a:tr>
              <a:tr h="617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Yoghurt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3/12/2021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246661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0877" y="5147187"/>
            <a:ext cx="48178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Select </a:t>
            </a:r>
            <a:r>
              <a:rPr lang="en-US" sz="2000" dirty="0" err="1" smtClean="0"/>
              <a:t>product_name</a:t>
            </a:r>
            <a:r>
              <a:rPr lang="en-US" sz="2000" dirty="0" smtClean="0"/>
              <a:t>, Cost/unit, Expire Date</a:t>
            </a:r>
          </a:p>
          <a:p>
            <a:r>
              <a:rPr lang="en-US" sz="2000" dirty="0" smtClean="0"/>
              <a:t>From products</a:t>
            </a:r>
          </a:p>
          <a:p>
            <a:r>
              <a:rPr lang="en-US" sz="2000" dirty="0" smtClean="0"/>
              <a:t>Order by </a:t>
            </a:r>
            <a:r>
              <a:rPr lang="en-US" sz="2000" dirty="0" err="1" smtClean="0"/>
              <a:t>product_name</a:t>
            </a:r>
            <a:r>
              <a:rPr lang="en-US" sz="2000" dirty="0" smtClean="0"/>
              <a:t> </a:t>
            </a:r>
            <a:r>
              <a:rPr lang="en-US" sz="2000" dirty="0" err="1" smtClean="0"/>
              <a:t>Asc</a:t>
            </a:r>
            <a:r>
              <a:rPr lang="en-US" sz="2000" dirty="0" smtClean="0"/>
              <a:t>, Cost/unit ASC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368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3" descr="31755_FIG0707.gif                                              0001035BEeyore                         B91DCF3B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799" y="376884"/>
            <a:ext cx="8929329" cy="599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28100" y="1638300"/>
            <a:ext cx="65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work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7900" y="1498600"/>
            <a:ext cx="94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Manage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49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486" y="693174"/>
            <a:ext cx="110491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database </a:t>
            </a:r>
            <a:r>
              <a:rPr lang="en-US" dirty="0" err="1" smtClean="0"/>
              <a:t>companySD</a:t>
            </a:r>
            <a:r>
              <a:rPr lang="en-US" dirty="0" smtClean="0"/>
              <a:t>;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companySD</a:t>
            </a:r>
            <a:r>
              <a:rPr lang="en-US" dirty="0" smtClean="0"/>
              <a:t>;</a:t>
            </a:r>
          </a:p>
          <a:p>
            <a:r>
              <a:rPr lang="en-US" dirty="0" smtClean="0"/>
              <a:t>Create table employee (SSN number (10) primary key, </a:t>
            </a:r>
            <a:r>
              <a:rPr lang="en-US" dirty="0" err="1" smtClean="0"/>
              <a:t>fname</a:t>
            </a:r>
            <a:r>
              <a:rPr lang="en-US" dirty="0" smtClean="0"/>
              <a:t> char (10), </a:t>
            </a:r>
            <a:r>
              <a:rPr lang="en-US" dirty="0" err="1" smtClean="0"/>
              <a:t>lname</a:t>
            </a:r>
            <a:r>
              <a:rPr lang="en-US" dirty="0" smtClean="0"/>
              <a:t> varchar (10),  </a:t>
            </a:r>
            <a:r>
              <a:rPr lang="en-US" dirty="0" err="1" smtClean="0"/>
              <a:t>superSSN</a:t>
            </a:r>
            <a:r>
              <a:rPr lang="en-US" dirty="0" smtClean="0"/>
              <a:t> number (10));</a:t>
            </a:r>
          </a:p>
          <a:p>
            <a:endParaRPr lang="en-US" dirty="0" smtClean="0"/>
          </a:p>
          <a:p>
            <a:r>
              <a:rPr lang="en-US" dirty="0" smtClean="0"/>
              <a:t>Alter table employee add constraint foreign key </a:t>
            </a:r>
            <a:r>
              <a:rPr lang="en-US" dirty="0" err="1" smtClean="0"/>
              <a:t>superSSN</a:t>
            </a:r>
            <a:r>
              <a:rPr lang="en-US" dirty="0" smtClean="0"/>
              <a:t> references employee (SSN);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58297" y="2521974"/>
            <a:ext cx="1666568" cy="17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</a:t>
            </a:r>
          </a:p>
          <a:p>
            <a:pPr algn="ctr"/>
            <a:r>
              <a:rPr lang="en-US" b="1" u="sng" dirty="0" smtClean="0"/>
              <a:t>SSN</a:t>
            </a:r>
          </a:p>
          <a:p>
            <a:pPr algn="ctr"/>
            <a:r>
              <a:rPr lang="en-US" dirty="0" err="1" smtClean="0"/>
              <a:t>Fname</a:t>
            </a:r>
            <a:endParaRPr lang="en-US" dirty="0" smtClean="0"/>
          </a:p>
          <a:p>
            <a:pPr algn="ctr"/>
            <a:r>
              <a:rPr lang="en-US" dirty="0" err="1" smtClean="0"/>
              <a:t>Lname</a:t>
            </a:r>
            <a:endParaRPr lang="en-US" dirty="0" smtClean="0"/>
          </a:p>
          <a:p>
            <a:pPr algn="ctr"/>
            <a:r>
              <a:rPr lang="en-US" dirty="0" smtClean="0"/>
              <a:t>SuperSSN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40746"/>
              </p:ext>
            </p:extLst>
          </p:nvPr>
        </p:nvGraphicFramePr>
        <p:xfrm>
          <a:off x="4064000" y="2393336"/>
          <a:ext cx="650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636738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60515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607604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17096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SSN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SuperSSN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Ahmed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Mahmoud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99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1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Asmaa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72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5411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335723" y="2005781"/>
            <a:ext cx="5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F.K.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703" y="5029200"/>
            <a:ext cx="106279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table dependent (ESSN number (10) foreign key references employee (SSN), dependent_name char (20),</a:t>
            </a:r>
          </a:p>
          <a:p>
            <a:r>
              <a:rPr lang="en-US" dirty="0" err="1" smtClean="0"/>
              <a:t>Bdate</a:t>
            </a:r>
            <a:r>
              <a:rPr lang="en-US" dirty="0" smtClean="0"/>
              <a:t> date, relationship char (10), primary key (ESSN, dependent_name));  </a:t>
            </a:r>
          </a:p>
          <a:p>
            <a:r>
              <a:rPr lang="en-US" dirty="0" smtClean="0"/>
              <a:t>Restricted relationship </a:t>
            </a:r>
            <a:r>
              <a:rPr lang="en-US" dirty="0" smtClean="0">
                <a:sym typeface="Wingdings" panose="05000000000000000000" pitchFamily="2" charset="2"/>
              </a:rPr>
              <a:t> error in delete or update</a:t>
            </a:r>
            <a:endParaRPr lang="en-US" dirty="0"/>
          </a:p>
          <a:p>
            <a:r>
              <a:rPr lang="en-US" dirty="0" smtClean="0"/>
              <a:t>Delete from employee where SSN = 10; </a:t>
            </a:r>
          </a:p>
          <a:p>
            <a:r>
              <a:rPr lang="en-US" dirty="0" smtClean="0"/>
              <a:t>Update employee</a:t>
            </a:r>
          </a:p>
          <a:p>
            <a:r>
              <a:rPr lang="en-US" dirty="0" smtClean="0"/>
              <a:t>Set SSN=100 where SSN =10;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486" y="693174"/>
            <a:ext cx="110491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database </a:t>
            </a:r>
            <a:r>
              <a:rPr lang="en-US" dirty="0" err="1" smtClean="0"/>
              <a:t>companySD</a:t>
            </a:r>
            <a:r>
              <a:rPr lang="en-US" dirty="0" smtClean="0"/>
              <a:t>;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companySD</a:t>
            </a:r>
            <a:r>
              <a:rPr lang="en-US" dirty="0" smtClean="0"/>
              <a:t>;</a:t>
            </a:r>
          </a:p>
          <a:p>
            <a:r>
              <a:rPr lang="en-US" dirty="0" smtClean="0"/>
              <a:t>Create table employee (SSN number (10) primary key, </a:t>
            </a:r>
            <a:r>
              <a:rPr lang="en-US" dirty="0" err="1" smtClean="0"/>
              <a:t>fname</a:t>
            </a:r>
            <a:r>
              <a:rPr lang="en-US" dirty="0" smtClean="0"/>
              <a:t> char (10), </a:t>
            </a:r>
            <a:r>
              <a:rPr lang="en-US" dirty="0" err="1" smtClean="0"/>
              <a:t>lname</a:t>
            </a:r>
            <a:r>
              <a:rPr lang="en-US" dirty="0" smtClean="0"/>
              <a:t> varchar (10),  </a:t>
            </a:r>
            <a:r>
              <a:rPr lang="en-US" dirty="0" err="1" smtClean="0"/>
              <a:t>superSSN</a:t>
            </a:r>
            <a:r>
              <a:rPr lang="en-US" dirty="0" smtClean="0"/>
              <a:t> number (10));</a:t>
            </a:r>
          </a:p>
          <a:p>
            <a:endParaRPr lang="en-US" dirty="0" smtClean="0"/>
          </a:p>
          <a:p>
            <a:r>
              <a:rPr lang="en-US" dirty="0" smtClean="0"/>
              <a:t>Alter table employee add constraint foreign key </a:t>
            </a:r>
            <a:r>
              <a:rPr lang="en-US" dirty="0" err="1" smtClean="0"/>
              <a:t>superSSN</a:t>
            </a:r>
            <a:r>
              <a:rPr lang="en-US" dirty="0" smtClean="0"/>
              <a:t> references employee (SSN);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58297" y="2521974"/>
            <a:ext cx="1666568" cy="17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</a:t>
            </a:r>
          </a:p>
          <a:p>
            <a:pPr algn="ctr"/>
            <a:r>
              <a:rPr lang="en-US" b="1" u="sng" dirty="0" smtClean="0"/>
              <a:t>SSN</a:t>
            </a:r>
          </a:p>
          <a:p>
            <a:pPr algn="ctr"/>
            <a:r>
              <a:rPr lang="en-US" dirty="0" err="1" smtClean="0"/>
              <a:t>Fname</a:t>
            </a:r>
            <a:endParaRPr lang="en-US" dirty="0" smtClean="0"/>
          </a:p>
          <a:p>
            <a:pPr algn="ctr"/>
            <a:r>
              <a:rPr lang="en-US" dirty="0" err="1" smtClean="0"/>
              <a:t>Lname</a:t>
            </a:r>
            <a:endParaRPr lang="en-US" dirty="0" smtClean="0"/>
          </a:p>
          <a:p>
            <a:pPr algn="ctr"/>
            <a:r>
              <a:rPr lang="en-US" dirty="0" smtClean="0"/>
              <a:t>SuperSSN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054442"/>
              </p:ext>
            </p:extLst>
          </p:nvPr>
        </p:nvGraphicFramePr>
        <p:xfrm>
          <a:off x="4609689" y="5696972"/>
          <a:ext cx="650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636738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60515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607604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17096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SSN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SuperSSN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5411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335723" y="2005781"/>
            <a:ext cx="5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F.K.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703" y="5029200"/>
            <a:ext cx="10627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table dependent (ESSN number (10) foreign key references employee (SSN), dependent_name char (20),</a:t>
            </a:r>
          </a:p>
          <a:p>
            <a:r>
              <a:rPr lang="en-US" dirty="0" err="1" smtClean="0"/>
              <a:t>Bdate</a:t>
            </a:r>
            <a:r>
              <a:rPr lang="en-US" dirty="0" smtClean="0"/>
              <a:t> date, relationship char (10), primary key (ESSN, dependent_name));  </a:t>
            </a:r>
          </a:p>
          <a:p>
            <a:r>
              <a:rPr lang="en-US" dirty="0" smtClean="0"/>
              <a:t>Cascade update/delete</a:t>
            </a:r>
            <a:endParaRPr lang="en-US" dirty="0"/>
          </a:p>
          <a:p>
            <a:r>
              <a:rPr lang="en-US" dirty="0" smtClean="0"/>
              <a:t>Delete from employee where SSN = 10;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057684"/>
              </p:ext>
            </p:extLst>
          </p:nvPr>
        </p:nvGraphicFramePr>
        <p:xfrm>
          <a:off x="4064000" y="2393336"/>
          <a:ext cx="650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636738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60515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607604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17096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SSN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SuperSSN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Ahmed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Mahmoud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99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1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Asmaa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72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54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248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B82A38D517E4CB695D5C18013FDE1" ma:contentTypeVersion="10" ma:contentTypeDescription="Create a new document." ma:contentTypeScope="" ma:versionID="1f1a89d7ee772a2ec8c4f100990662d8">
  <xsd:schema xmlns:xsd="http://www.w3.org/2001/XMLSchema" xmlns:xs="http://www.w3.org/2001/XMLSchema" xmlns:p="http://schemas.microsoft.com/office/2006/metadata/properties" xmlns:ns2="b0f29187-1c62-4f26-90e8-7ce8406ee1c3" xmlns:ns3="abe0dde5-275f-463c-8d8d-afb3fadf1dca" targetNamespace="http://schemas.microsoft.com/office/2006/metadata/properties" ma:root="true" ma:fieldsID="908d150b6f7832d5daba95bd80870f47" ns2:_="" ns3:_="">
    <xsd:import namespace="b0f29187-1c62-4f26-90e8-7ce8406ee1c3"/>
    <xsd:import namespace="abe0dde5-275f-463c-8d8d-afb3fadf1d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f29187-1c62-4f26-90e8-7ce8406ee1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e0dde5-275f-463c-8d8d-afb3fadf1dc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78c8d5e-dfb7-4fa1-ae43-2542391f058d}" ma:internalName="TaxCatchAll" ma:showField="CatchAllData" ma:web="abe0dde5-275f-463c-8d8d-afb3fadf1d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0f29187-1c62-4f26-90e8-7ce8406ee1c3">
      <Terms xmlns="http://schemas.microsoft.com/office/infopath/2007/PartnerControls"/>
    </lcf76f155ced4ddcb4097134ff3c332f>
    <TaxCatchAll xmlns="abe0dde5-275f-463c-8d8d-afb3fadf1dca" xsi:nil="true"/>
  </documentManagement>
</p:properties>
</file>

<file path=customXml/itemProps1.xml><?xml version="1.0" encoding="utf-8"?>
<ds:datastoreItem xmlns:ds="http://schemas.openxmlformats.org/officeDocument/2006/customXml" ds:itemID="{8398DAF3-58DD-404E-A100-E792A44B9BEF}"/>
</file>

<file path=customXml/itemProps2.xml><?xml version="1.0" encoding="utf-8"?>
<ds:datastoreItem xmlns:ds="http://schemas.openxmlformats.org/officeDocument/2006/customXml" ds:itemID="{D406198A-B0A3-4810-8E87-DA5F59C36686}"/>
</file>

<file path=customXml/itemProps3.xml><?xml version="1.0" encoding="utf-8"?>
<ds:datastoreItem xmlns:ds="http://schemas.openxmlformats.org/officeDocument/2006/customXml" ds:itemID="{4FBD6785-1650-4C83-B584-1D7221DCE9AA}"/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2988</Words>
  <Application>Microsoft Office PowerPoint</Application>
  <PresentationFormat>Widescreen</PresentationFormat>
  <Paragraphs>994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Office Theme</vt:lpstr>
      <vt:lpstr>Q&amp;A 2 SQL</vt:lpstr>
      <vt:lpstr>PowerPoint Presentation</vt:lpstr>
      <vt:lpstr>PowerPoint Presentation</vt:lpstr>
      <vt:lpstr>PowerPoint Presentation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</vt:lpstr>
      <vt:lpstr>PowerPoint Presentation</vt:lpstr>
      <vt:lpstr>Create table</vt:lpstr>
      <vt:lpstr>PowerPoint Presentation</vt:lpstr>
      <vt:lpstr>Alter, update  Alter update in structure (add column, remove column, rename of column, datatype, constraints, …etc.) Update in data</vt:lpstr>
      <vt:lpstr>PowerPoint Presentation</vt:lpstr>
      <vt:lpstr>PowerPoint Presentation</vt:lpstr>
      <vt:lpstr>PowerPoint Presentation</vt:lpstr>
      <vt:lpstr>PowerPoint Presentation</vt:lpstr>
      <vt:lpstr>Select, Join</vt:lpstr>
      <vt:lpstr>Select (try)</vt:lpstr>
      <vt:lpstr>Try</vt:lpstr>
      <vt:lpstr>Select (Try)</vt:lpstr>
      <vt:lpstr>Join</vt:lpstr>
      <vt:lpstr>Inner join</vt:lpstr>
      <vt:lpstr>Ambiguous error</vt:lpstr>
      <vt:lpstr>Alias for table</vt:lpstr>
      <vt:lpstr>PowerPoint Presentation</vt:lpstr>
      <vt:lpstr>Nested sql (sub query)</vt:lpstr>
      <vt:lpstr>PowerPoint Presentation</vt:lpstr>
      <vt:lpstr>Sub query</vt:lpstr>
      <vt:lpstr>PowerPoint Presentation</vt:lpstr>
      <vt:lpstr>Aggregate function</vt:lpstr>
      <vt:lpstr>PowerPoint Presentation</vt:lpstr>
      <vt:lpstr>PowerPoint Presentation</vt:lpstr>
      <vt:lpstr>PowerPoint Presentation</vt:lpstr>
      <vt:lpstr>PowerPoint Presentation</vt:lpstr>
      <vt:lpstr>Aggregate</vt:lpstr>
      <vt:lpstr>Examples</vt:lpstr>
      <vt:lpstr>Example</vt:lpstr>
      <vt:lpstr>EXIST</vt:lpstr>
      <vt:lpstr>PowerPoint Presentation</vt:lpstr>
      <vt:lpstr>PowerPoint Presentation</vt:lpstr>
      <vt:lpstr>PowerPoint Presentation</vt:lpstr>
      <vt:lpstr>Views is logical not physical</vt:lpstr>
      <vt:lpstr>View is updatable?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Q&amp;A 2</dc:title>
  <dc:creator>Marwa</dc:creator>
  <cp:lastModifiedBy>Marwa</cp:lastModifiedBy>
  <cp:revision>51</cp:revision>
  <dcterms:created xsi:type="dcterms:W3CDTF">2021-11-21T11:18:09Z</dcterms:created>
  <dcterms:modified xsi:type="dcterms:W3CDTF">2022-11-12T10:01:42Z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0x01010079FB82A38D517E4CB695D5C18013FDE1</vt:lpwstr>
  </property>
</Properties>
</file>