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7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310" r:id="rId4"/>
    <p:sldId id="311" r:id="rId5"/>
    <p:sldId id="307" r:id="rId6"/>
    <p:sldId id="312" r:id="rId7"/>
    <p:sldId id="315" r:id="rId8"/>
    <p:sldId id="316" r:id="rId9"/>
    <p:sldId id="317" r:id="rId10"/>
    <p:sldId id="318" r:id="rId11"/>
    <p:sldId id="319" r:id="rId12"/>
    <p:sldId id="320" r:id="rId13"/>
    <p:sldId id="323" r:id="rId14"/>
    <p:sldId id="324" r:id="rId15"/>
    <p:sldId id="325" r:id="rId16"/>
    <p:sldId id="326" r:id="rId17"/>
    <p:sldId id="306" r:id="rId18"/>
  </p:sldIdLst>
  <p:sldSz cx="9144000" cy="6858000" type="screen4x3"/>
  <p:notesSz cx="6858000" cy="9144000"/>
  <p:embeddedFontLst>
    <p:embeddedFont>
      <p:font typeface="Roboto Slab" panose="020B0604020202020204" charset="0"/>
      <p:regular r:id="rId21"/>
      <p:bold r:id="rId22"/>
    </p:embeddedFont>
    <p:embeddedFont>
      <p:font typeface="Wingdings 2" panose="05020102010507070707" pitchFamily="18" charset="2"/>
      <p:regular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A4F29F-B680-404F-8EED-274DF0C02AAE}">
  <a:tblStyle styleId="{A4A4F29F-B680-404F-8EED-274DF0C02AA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64" autoAdjust="0"/>
  </p:normalViewPr>
  <p:slideViewPr>
    <p:cSldViewPr snapToGrid="0"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e l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147" name="Espace réservé de la date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C1957A0-AFA3-48EF-AEDC-279B09CA932C}" type="datetimeFigureOut">
              <a:rPr lang="en-US" altLang="fr-FR"/>
              <a:pPr>
                <a:defRPr/>
              </a:pPr>
              <a:t>5/11/2017</a:t>
            </a:fld>
            <a:endParaRPr lang="en-US" altLang="fr-FR"/>
          </a:p>
        </p:txBody>
      </p:sp>
      <p:sp>
        <p:nvSpPr>
          <p:cNvPr id="6148" name="Espace réservé du pied de page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149" name="Espace réservé du numéro de diapositive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96315F2-6AD3-4155-8156-00B93C521935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 2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59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7171" name="Shape 60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8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9219" name="Shape 8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hape 8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65539" name="Shape 8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77D1-F2E3-4208-82B0-60A75840650E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4F1C-C5F1-4827-9EF1-5615AB6B0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24355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77D1-F2E3-4208-82B0-60A75840650E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4F1C-C5F1-4827-9EF1-5615AB6B0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71159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77D1-F2E3-4208-82B0-60A75840650E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4F1C-C5F1-4827-9EF1-5615AB6B0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08130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425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11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77D1-F2E3-4208-82B0-60A75840650E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4F1C-C5F1-4827-9EF1-5615AB6B0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10842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77D1-F2E3-4208-82B0-60A75840650E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4F1C-C5F1-4827-9EF1-5615AB6B0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5715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77D1-F2E3-4208-82B0-60A75840650E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4F1C-C5F1-4827-9EF1-5615AB6B0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70067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77D1-F2E3-4208-82B0-60A75840650E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4F1C-C5F1-4827-9EF1-5615AB6B05A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9713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77D1-F2E3-4208-82B0-60A75840650E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4F1C-C5F1-4827-9EF1-5615AB6B05A7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37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77D1-F2E3-4208-82B0-60A75840650E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4F1C-C5F1-4827-9EF1-5615AB6B0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54788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77D1-F2E3-4208-82B0-60A75840650E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4F1C-C5F1-4827-9EF1-5615AB6B0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14967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77D1-F2E3-4208-82B0-60A75840650E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4F1C-C5F1-4827-9EF1-5615AB6B0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92880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D577D1-F2E3-4208-82B0-60A75840650E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34F1C-C5F1-4827-9EF1-5615AB6B0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73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57"/>
          <p:cNvSpPr txBox="1">
            <a:spLocks noGrp="1"/>
          </p:cNvSpPr>
          <p:nvPr>
            <p:ph type="ctrTitle"/>
          </p:nvPr>
        </p:nvSpPr>
        <p:spPr>
          <a:xfrm>
            <a:off x="-544511" y="360409"/>
            <a:ext cx="8917802" cy="524355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SzTx/>
              <a:buFont typeface="Roboto Slab" charset="0"/>
              <a:buNone/>
            </a:pPr>
            <a:r>
              <a:rPr lang="fr-FR" altLang="fr-FR" dirty="0">
                <a:solidFill>
                  <a:schemeClr val="tx1"/>
                </a:solidFill>
                <a:latin typeface="Roboto Slab" charset="0"/>
                <a:cs typeface="Arial" charset="0"/>
                <a:sym typeface="Roboto Slab" charset="0"/>
              </a:rPr>
              <a:t/>
            </a:r>
            <a:br>
              <a:rPr lang="fr-FR" altLang="fr-FR" dirty="0">
                <a:solidFill>
                  <a:schemeClr val="tx1"/>
                </a:solidFill>
                <a:latin typeface="Roboto Slab" charset="0"/>
                <a:cs typeface="Arial" charset="0"/>
                <a:sym typeface="Roboto Slab" charset="0"/>
              </a:rPr>
            </a:br>
            <a:r>
              <a:rPr lang="fr-FR" altLang="fr-FR" dirty="0">
                <a:solidFill>
                  <a:schemeClr val="tx1"/>
                </a:solidFill>
                <a:latin typeface="Roboto Slab" charset="0"/>
                <a:cs typeface="Arial" charset="0"/>
                <a:sym typeface="Roboto Slab" charset="0"/>
              </a:rPr>
              <a:t/>
            </a:r>
            <a:br>
              <a:rPr lang="fr-FR" altLang="fr-FR" dirty="0">
                <a:solidFill>
                  <a:schemeClr val="tx1"/>
                </a:solidFill>
                <a:latin typeface="Roboto Slab" charset="0"/>
                <a:cs typeface="Arial" charset="0"/>
                <a:sym typeface="Roboto Slab" charset="0"/>
              </a:rPr>
            </a:br>
            <a:r>
              <a:rPr lang="fr-FR" altLang="fr-FR" dirty="0" smtClean="0">
                <a:solidFill>
                  <a:schemeClr val="tx1"/>
                </a:solidFill>
                <a:latin typeface="Roboto Slab" charset="0"/>
                <a:cs typeface="Arial" charset="0"/>
                <a:sym typeface="Roboto Slab" charset="0"/>
              </a:rPr>
              <a:t> </a:t>
            </a:r>
            <a:r>
              <a:rPr lang="fr-FR" altLang="fr-FR" dirty="0" smtClean="0">
                <a:solidFill>
                  <a:schemeClr val="tx1"/>
                </a:solidFill>
                <a:latin typeface="Roboto Slab" charset="0"/>
                <a:cs typeface="Arial" charset="0"/>
                <a:sym typeface="Roboto Slab" charset="0"/>
              </a:rPr>
              <a:t>         </a:t>
            </a:r>
            <a:br>
              <a:rPr lang="fr-FR" altLang="fr-FR" dirty="0" smtClean="0">
                <a:solidFill>
                  <a:schemeClr val="tx1"/>
                </a:solidFill>
                <a:latin typeface="Roboto Slab" charset="0"/>
                <a:cs typeface="Arial" charset="0"/>
                <a:sym typeface="Roboto Slab" charset="0"/>
              </a:rPr>
            </a:br>
            <a:r>
              <a:rPr lang="fr-FR" altLang="fr-FR" dirty="0" smtClean="0">
                <a:solidFill>
                  <a:srgbClr val="0070C0"/>
                </a:solidFill>
                <a:latin typeface="Roboto Slab" charset="0"/>
                <a:cs typeface="Arial" charset="0"/>
                <a:sym typeface="Roboto Slab" charset="0"/>
              </a:rPr>
              <a:t>Projet </a:t>
            </a:r>
            <a:r>
              <a:rPr lang="fr-FR" altLang="fr-FR" dirty="0" smtClean="0">
                <a:solidFill>
                  <a:srgbClr val="0070C0"/>
                </a:solidFill>
                <a:latin typeface="Roboto Slab" charset="0"/>
                <a:cs typeface="Arial" charset="0"/>
                <a:sym typeface="Roboto Slab" charset="0"/>
              </a:rPr>
              <a:t>M3O</a:t>
            </a:r>
            <a:r>
              <a:rPr lang="fr-FR" altLang="fr-FR" sz="3600" dirty="0">
                <a:solidFill>
                  <a:schemeClr val="tx1"/>
                </a:solidFill>
                <a:latin typeface="Roboto Slab" charset="0"/>
                <a:cs typeface="Arial" charset="0"/>
                <a:sym typeface="Roboto Slab" charset="0"/>
              </a:rPr>
              <a:t/>
            </a:r>
            <a:br>
              <a:rPr lang="fr-FR" altLang="fr-FR" sz="3600" dirty="0">
                <a:solidFill>
                  <a:schemeClr val="tx1"/>
                </a:solidFill>
                <a:latin typeface="Roboto Slab" charset="0"/>
                <a:cs typeface="Arial" charset="0"/>
                <a:sym typeface="Roboto Slab" charset="0"/>
              </a:rPr>
            </a:br>
            <a:endParaRPr lang="fr-FR" altLang="fr-FR" sz="8800" dirty="0" smtClean="0">
              <a:solidFill>
                <a:schemeClr val="tx1"/>
              </a:solidFill>
              <a:latin typeface="Roboto Slab" charset="0"/>
              <a:cs typeface="Arial" charset="0"/>
              <a:sym typeface="Roboto Slab" charset="0"/>
            </a:endParaRPr>
          </a:p>
        </p:txBody>
      </p:sp>
      <p:sp>
        <p:nvSpPr>
          <p:cNvPr id="6147" name="Titre 1"/>
          <p:cNvSpPr txBox="1">
            <a:spLocks/>
          </p:cNvSpPr>
          <p:nvPr/>
        </p:nvSpPr>
        <p:spPr bwMode="auto">
          <a:xfrm>
            <a:off x="5401491" y="4501061"/>
            <a:ext cx="3530600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Ctr="1"/>
          <a:lstStyle/>
          <a:p>
            <a:pPr algn="ctr" eaLnBrk="1" hangingPunct="1">
              <a:buClr>
                <a:srgbClr val="0091EA"/>
              </a:buClr>
              <a:buSzPct val="100000"/>
              <a:buFont typeface="Roboto Slab" charset="0"/>
              <a:buNone/>
            </a:pPr>
            <a:r>
              <a:rPr lang="en-US" altLang="fr-FR" sz="2700" b="1" dirty="0" err="1" smtClean="0">
                <a:solidFill>
                  <a:schemeClr val="accent1">
                    <a:lumMod val="50000"/>
                  </a:schemeClr>
                </a:solidFill>
                <a:latin typeface="Roboto Slab" charset="0"/>
                <a:sym typeface="Roboto Slab" charset="0"/>
              </a:rPr>
              <a:t>Elaboré</a:t>
            </a:r>
            <a:r>
              <a:rPr lang="en-US" altLang="fr-FR" sz="2700" b="1" dirty="0" smtClean="0">
                <a:solidFill>
                  <a:schemeClr val="accent1">
                    <a:lumMod val="50000"/>
                  </a:schemeClr>
                </a:solidFill>
                <a:latin typeface="Roboto Slab" charset="0"/>
                <a:sym typeface="Roboto Slab" charset="0"/>
              </a:rPr>
              <a:t> </a:t>
            </a:r>
            <a:r>
              <a:rPr lang="en-US" altLang="fr-FR" sz="2700" b="1" dirty="0">
                <a:solidFill>
                  <a:schemeClr val="accent1">
                    <a:lumMod val="50000"/>
                  </a:schemeClr>
                </a:solidFill>
                <a:latin typeface="Roboto Slab" charset="0"/>
                <a:sym typeface="Roboto Slab" charset="0"/>
              </a:rPr>
              <a:t>par :   </a:t>
            </a:r>
            <a:endParaRPr lang="en-US" altLang="fr-FR" sz="2700" b="1" dirty="0" smtClean="0">
              <a:solidFill>
                <a:schemeClr val="accent1">
                  <a:lumMod val="50000"/>
                </a:schemeClr>
              </a:solidFill>
              <a:latin typeface="Roboto Slab" charset="0"/>
              <a:sym typeface="Roboto Slab" charset="0"/>
            </a:endParaRPr>
          </a:p>
          <a:p>
            <a:pPr algn="ctr" eaLnBrk="1" hangingPunct="1">
              <a:buClr>
                <a:srgbClr val="0091EA"/>
              </a:buClr>
              <a:buSzPct val="100000"/>
              <a:buFont typeface="Roboto Slab" charset="0"/>
              <a:buNone/>
            </a:pPr>
            <a:r>
              <a:rPr lang="en-US" altLang="fr-FR" sz="2700" b="1" dirty="0" smtClean="0">
                <a:solidFill>
                  <a:srgbClr val="0091EA"/>
                </a:solidFill>
                <a:latin typeface="Roboto Slab" charset="0"/>
                <a:sym typeface="Roboto Slab" charset="0"/>
              </a:rPr>
              <a:t>BARHOUMI Ines</a:t>
            </a:r>
          </a:p>
          <a:p>
            <a:pPr algn="ctr" eaLnBrk="1" hangingPunct="1">
              <a:buClr>
                <a:srgbClr val="0091EA"/>
              </a:buClr>
              <a:buSzPct val="100000"/>
              <a:buFont typeface="Roboto Slab" charset="0"/>
              <a:buNone/>
            </a:pPr>
            <a:r>
              <a:rPr lang="en-US" altLang="fr-FR" sz="2700" b="1" dirty="0" smtClean="0">
                <a:solidFill>
                  <a:srgbClr val="0091EA"/>
                </a:solidFill>
                <a:latin typeface="Roboto Slab" charset="0"/>
                <a:sym typeface="Roboto Slab" charset="0"/>
              </a:rPr>
              <a:t>BELAID </a:t>
            </a:r>
            <a:r>
              <a:rPr lang="en-US" altLang="fr-FR" sz="2700" b="1" dirty="0" err="1" smtClean="0">
                <a:solidFill>
                  <a:srgbClr val="0091EA"/>
                </a:solidFill>
                <a:latin typeface="Roboto Slab" charset="0"/>
                <a:sym typeface="Roboto Slab" charset="0"/>
              </a:rPr>
              <a:t>Med.Karim</a:t>
            </a:r>
            <a:endParaRPr lang="en-US" altLang="fr-FR" sz="2700" b="1" dirty="0">
              <a:solidFill>
                <a:srgbClr val="0091EA"/>
              </a:solidFill>
              <a:latin typeface="Roboto Slab" charset="0"/>
              <a:sym typeface="Roboto Slab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96835" y="509452"/>
            <a:ext cx="6675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La méthode LU:</a:t>
            </a:r>
          </a:p>
          <a:p>
            <a:r>
              <a:rPr lang="fr-FR" sz="5400" b="1" dirty="0" smtClean="0"/>
              <a:t>   </a:t>
            </a:r>
          </a:p>
          <a:p>
            <a:r>
              <a:rPr lang="fr-FR" sz="5400" b="1" dirty="0"/>
              <a:t> </a:t>
            </a:r>
            <a:r>
              <a:rPr lang="fr-FR" sz="5400" b="1" dirty="0" smtClean="0"/>
              <a:t>         A </a:t>
            </a:r>
            <a:r>
              <a:rPr lang="fr-FR" sz="5400" b="1" dirty="0"/>
              <a:t>= L×U 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9165" y="4253581"/>
            <a:ext cx="65183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i="1" dirty="0">
                <a:latin typeface="Times New Roman" panose="02020603050405020304" pitchFamily="18" charset="0"/>
              </a:rPr>
              <a:t>Comment résoudre </a:t>
            </a:r>
            <a:r>
              <a:rPr lang="fr-FR" sz="2400" b="1" i="1" dirty="0" err="1">
                <a:latin typeface="Times New Roman" panose="02020603050405020304" pitchFamily="18" charset="0"/>
              </a:rPr>
              <a:t>Ax</a:t>
            </a:r>
            <a:r>
              <a:rPr lang="fr-FR" sz="2400" b="1" i="1" dirty="0">
                <a:latin typeface="Times New Roman" panose="02020603050405020304" pitchFamily="18" charset="0"/>
              </a:rPr>
              <a:t>=b partant de LU? </a:t>
            </a:r>
            <a:endParaRPr lang="fr-FR" sz="2400" dirty="0" smtClean="0">
              <a:latin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</a:rPr>
              <a:t>1) Résoudre par descente triangulaire </a:t>
            </a:r>
            <a:r>
              <a:rPr lang="fr-FR" sz="2400" b="1" dirty="0">
                <a:latin typeface="Times New Roman" panose="02020603050405020304" pitchFamily="18" charset="0"/>
              </a:rPr>
              <a:t>Ly=b. </a:t>
            </a:r>
            <a:endParaRPr lang="fr-FR" sz="2400" dirty="0">
              <a:latin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</a:rPr>
              <a:t>2) Résoudre par remontée triangulaire </a:t>
            </a:r>
            <a:r>
              <a:rPr lang="fr-FR" sz="2400" b="1" dirty="0" err="1">
                <a:latin typeface="Times New Roman" panose="02020603050405020304" pitchFamily="18" charset="0"/>
              </a:rPr>
              <a:t>Ux</a:t>
            </a:r>
            <a:r>
              <a:rPr lang="fr-FR" sz="2400" b="1" dirty="0">
                <a:latin typeface="Times New Roman" panose="02020603050405020304" pitchFamily="18" charset="0"/>
              </a:rPr>
              <a:t>=y.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633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01783" y="849086"/>
            <a:ext cx="5904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0070C0"/>
                </a:solidFill>
              </a:rPr>
              <a:t>4.Implémentation :</a:t>
            </a:r>
            <a:endParaRPr lang="fr-FR" sz="4000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319" y="1556972"/>
            <a:ext cx="3662045" cy="51118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7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05" y="3283524"/>
            <a:ext cx="4235887" cy="27515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8" y="1111521"/>
            <a:ext cx="3685375" cy="24285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40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0246" y="5402374"/>
            <a:ext cx="59044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2.Méthode </a:t>
            </a:r>
            <a:r>
              <a:rPr lang="fr-FR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de la puissance </a:t>
            </a:r>
            <a:r>
              <a:rPr lang="fr-FR" sz="28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inverse </a:t>
            </a:r>
            <a:endParaRPr lang="fr-FR" sz="2800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1965" y="855639"/>
            <a:ext cx="617873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>
                <a:solidFill>
                  <a:srgbClr val="0070C0"/>
                </a:solidFill>
              </a:rPr>
              <a:t>5.Calcul </a:t>
            </a:r>
            <a:r>
              <a:rPr lang="fr-FR" sz="2800" dirty="0">
                <a:solidFill>
                  <a:srgbClr val="0070C0"/>
                </a:solidFill>
              </a:rPr>
              <a:t>de valeurs propres :</a:t>
            </a:r>
          </a:p>
          <a:p>
            <a:r>
              <a:rPr lang="fr-FR" sz="2400" b="1" dirty="0">
                <a:solidFill>
                  <a:srgbClr val="00B050"/>
                </a:solidFill>
              </a:rPr>
              <a:t>1.Méthode de puissance itérée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A doit être </a:t>
            </a:r>
            <a:r>
              <a:rPr lang="fr-FR" b="1" dirty="0"/>
              <a:t>symétrique définie positive</a:t>
            </a:r>
            <a:r>
              <a:rPr lang="fr-F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A doit posséder n valeurs propres distinctes,</a:t>
            </a:r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" y="2941903"/>
            <a:ext cx="3048425" cy="69894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53" y="3645246"/>
            <a:ext cx="2514951" cy="6507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104" y="4293092"/>
            <a:ext cx="2029108" cy="7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9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5" y="936048"/>
            <a:ext cx="6794351" cy="39625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32" y="5109934"/>
            <a:ext cx="2981741" cy="131463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8945" y="228162"/>
            <a:ext cx="5107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</a:t>
            </a:r>
            <a:r>
              <a:rPr lang="fr-FR" sz="4000" dirty="0" smtClean="0">
                <a:solidFill>
                  <a:srgbClr val="0070C0"/>
                </a:solidFill>
              </a:rPr>
              <a:t>6.Méthode QR:</a:t>
            </a:r>
            <a:endParaRPr lang="fr-FR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2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:\Users\Karim\AppData\Local\Microsoft\Windows\INetCache\Content.Word\part2_ex1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955" y="365760"/>
            <a:ext cx="3086100" cy="6165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1" y="784024"/>
            <a:ext cx="2973611" cy="48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3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:\Users\Karim\AppData\Local\Microsoft\Windows\INetCache\Content.Word\part2_ex2b - Copi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2216" y="134257"/>
            <a:ext cx="3153955" cy="10038080"/>
          </a:xfrm>
          <a:prstGeom prst="rect">
            <a:avLst/>
          </a:prstGeom>
        </p:spPr>
      </p:pic>
      <p:pic>
        <p:nvPicPr>
          <p:cNvPr id="3" name="Image 2" descr="C:\Users\Karim\AppData\Local\Microsoft\Windows\INetCache\Content.Word\2017-05-10   20h46 - Copi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04" y="134257"/>
            <a:ext cx="3619500" cy="798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00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1563" y="2990850"/>
            <a:ext cx="72628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fr-FR" sz="3200" b="1" dirty="0">
                <a:solidFill>
                  <a:srgbClr val="0091EA"/>
                </a:solidFill>
                <a:latin typeface="Roboto Slab" charset="0"/>
              </a:rPr>
              <a:t>MERCI POUR VOTRE ATTENTION </a:t>
            </a:r>
            <a:endParaRPr lang="fr-FR" altLang="fr-FR" sz="3200" dirty="0">
              <a:solidFill>
                <a:srgbClr val="0091EA"/>
              </a:solidFill>
              <a:latin typeface="Roboto Slab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72"/>
          <p:cNvSpPr txBox="1">
            <a:spLocks noGrp="1"/>
          </p:cNvSpPr>
          <p:nvPr>
            <p:ph type="ctrTitle" idx="4294967295"/>
          </p:nvPr>
        </p:nvSpPr>
        <p:spPr>
          <a:xfrm>
            <a:off x="0" y="587375"/>
            <a:ext cx="5643563" cy="1546225"/>
          </a:xfrm>
        </p:spPr>
        <p:txBody>
          <a:bodyPr/>
          <a:lstStyle/>
          <a:p>
            <a:pPr eaLnBrk="1" hangingPunct="1">
              <a:buClr>
                <a:srgbClr val="0091EA"/>
              </a:buClr>
              <a:buFont typeface="Roboto Slab" charset="0"/>
              <a:buNone/>
            </a:pPr>
            <a:r>
              <a:rPr lang="fr-FR" altLang="fr-FR" sz="6000" b="1" dirty="0" smtClean="0">
                <a:solidFill>
                  <a:srgbClr val="0091EA"/>
                </a:solidFill>
                <a:latin typeface="Roboto Slab" charset="0"/>
                <a:cs typeface="Arial" charset="0"/>
                <a:sym typeface="Roboto Slab" charset="0"/>
              </a:rPr>
              <a:t>Objectifs:</a:t>
            </a:r>
          </a:p>
        </p:txBody>
      </p:sp>
      <p:grpSp>
        <p:nvGrpSpPr>
          <p:cNvPr id="89" name="Group 1"/>
          <p:cNvGrpSpPr>
            <a:grpSpLocks/>
          </p:cNvGrpSpPr>
          <p:nvPr/>
        </p:nvGrpSpPr>
        <p:grpSpPr bwMode="auto">
          <a:xfrm>
            <a:off x="3686175" y="3919538"/>
            <a:ext cx="3490913" cy="2813050"/>
            <a:chOff x="4517221" y="2682505"/>
            <a:chExt cx="7100888" cy="5891212"/>
          </a:xfrm>
        </p:grpSpPr>
        <p:sp>
          <p:nvSpPr>
            <p:cNvPr id="90" name="Freeform 17"/>
            <p:cNvSpPr>
              <a:spLocks/>
            </p:cNvSpPr>
            <p:nvPr/>
          </p:nvSpPr>
          <p:spPr bwMode="auto">
            <a:xfrm>
              <a:off x="4678678" y="2885305"/>
              <a:ext cx="6939431" cy="5688412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7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9" y="0"/>
                    <a:pt x="1127" y="0"/>
                  </a:cubicBezTo>
                  <a:cubicBezTo>
                    <a:pt x="1575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Freeform 18"/>
            <p:cNvSpPr>
              <a:spLocks/>
            </p:cNvSpPr>
            <p:nvPr/>
          </p:nvSpPr>
          <p:spPr bwMode="auto">
            <a:xfrm>
              <a:off x="4607637" y="2795542"/>
              <a:ext cx="6939431" cy="568841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Freeform 19"/>
            <p:cNvSpPr>
              <a:spLocks/>
            </p:cNvSpPr>
            <p:nvPr/>
          </p:nvSpPr>
          <p:spPr bwMode="auto">
            <a:xfrm>
              <a:off x="4517221" y="2682505"/>
              <a:ext cx="6939431" cy="568841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5175966" y="3221092"/>
              <a:ext cx="5621940" cy="4611235"/>
            </a:xfrm>
            <a:custGeom>
              <a:avLst/>
              <a:gdLst>
                <a:gd name="T0" fmla="*/ 1406 w 1497"/>
                <a:gd name="T1" fmla="*/ 613 h 1227"/>
                <a:gd name="T2" fmla="*/ 584 w 1497"/>
                <a:gd name="T3" fmla="*/ 1227 h 1227"/>
                <a:gd name="T4" fmla="*/ 91 w 1497"/>
                <a:gd name="T5" fmla="*/ 613 h 1227"/>
                <a:gd name="T6" fmla="*/ 913 w 1497"/>
                <a:gd name="T7" fmla="*/ 0 h 1227"/>
                <a:gd name="T8" fmla="*/ 1406 w 1497"/>
                <a:gd name="T9" fmla="*/ 61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7" h="1227">
                  <a:moveTo>
                    <a:pt x="1406" y="613"/>
                  </a:moveTo>
                  <a:cubicBezTo>
                    <a:pt x="1315" y="952"/>
                    <a:pt x="947" y="1227"/>
                    <a:pt x="584" y="1227"/>
                  </a:cubicBezTo>
                  <a:cubicBezTo>
                    <a:pt x="221" y="1227"/>
                    <a:pt x="0" y="952"/>
                    <a:pt x="91" y="613"/>
                  </a:cubicBezTo>
                  <a:cubicBezTo>
                    <a:pt x="182" y="274"/>
                    <a:pt x="550" y="0"/>
                    <a:pt x="913" y="0"/>
                  </a:cubicBezTo>
                  <a:cubicBezTo>
                    <a:pt x="1276" y="0"/>
                    <a:pt x="1497" y="274"/>
                    <a:pt x="1406" y="6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Freeform 21"/>
            <p:cNvSpPr>
              <a:spLocks/>
            </p:cNvSpPr>
            <p:nvPr/>
          </p:nvSpPr>
          <p:spPr bwMode="auto">
            <a:xfrm>
              <a:off x="5544089" y="3523631"/>
              <a:ext cx="4885695" cy="4006158"/>
            </a:xfrm>
            <a:custGeom>
              <a:avLst/>
              <a:gdLst>
                <a:gd name="T0" fmla="*/ 1222 w 1301"/>
                <a:gd name="T1" fmla="*/ 533 h 1066"/>
                <a:gd name="T2" fmla="*/ 508 w 1301"/>
                <a:gd name="T3" fmla="*/ 1066 h 1066"/>
                <a:gd name="T4" fmla="*/ 79 w 1301"/>
                <a:gd name="T5" fmla="*/ 533 h 1066"/>
                <a:gd name="T6" fmla="*/ 793 w 1301"/>
                <a:gd name="T7" fmla="*/ 0 h 1066"/>
                <a:gd name="T8" fmla="*/ 1222 w 1301"/>
                <a:gd name="T9" fmla="*/ 533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1066">
                  <a:moveTo>
                    <a:pt x="1222" y="533"/>
                  </a:moveTo>
                  <a:cubicBezTo>
                    <a:pt x="1143" y="828"/>
                    <a:pt x="823" y="1066"/>
                    <a:pt x="508" y="1066"/>
                  </a:cubicBezTo>
                  <a:cubicBezTo>
                    <a:pt x="192" y="1066"/>
                    <a:pt x="0" y="828"/>
                    <a:pt x="79" y="533"/>
                  </a:cubicBezTo>
                  <a:cubicBezTo>
                    <a:pt x="158" y="239"/>
                    <a:pt x="478" y="0"/>
                    <a:pt x="793" y="0"/>
                  </a:cubicBezTo>
                  <a:cubicBezTo>
                    <a:pt x="1109" y="0"/>
                    <a:pt x="1301" y="239"/>
                    <a:pt x="1222" y="5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Freeform 22"/>
            <p:cNvSpPr>
              <a:spLocks/>
            </p:cNvSpPr>
            <p:nvPr/>
          </p:nvSpPr>
          <p:spPr bwMode="auto">
            <a:xfrm>
              <a:off x="6047835" y="3932559"/>
              <a:ext cx="3874972" cy="3188302"/>
            </a:xfrm>
            <a:custGeom>
              <a:avLst/>
              <a:gdLst>
                <a:gd name="T0" fmla="*/ 968 w 1031"/>
                <a:gd name="T1" fmla="*/ 424 h 848"/>
                <a:gd name="T2" fmla="*/ 402 w 1031"/>
                <a:gd name="T3" fmla="*/ 848 h 848"/>
                <a:gd name="T4" fmla="*/ 63 w 1031"/>
                <a:gd name="T5" fmla="*/ 424 h 848"/>
                <a:gd name="T6" fmla="*/ 629 w 1031"/>
                <a:gd name="T7" fmla="*/ 0 h 848"/>
                <a:gd name="T8" fmla="*/ 968 w 1031"/>
                <a:gd name="T9" fmla="*/ 424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848">
                  <a:moveTo>
                    <a:pt x="968" y="424"/>
                  </a:moveTo>
                  <a:cubicBezTo>
                    <a:pt x="905" y="658"/>
                    <a:pt x="652" y="848"/>
                    <a:pt x="402" y="848"/>
                  </a:cubicBezTo>
                  <a:cubicBezTo>
                    <a:pt x="152" y="848"/>
                    <a:pt x="0" y="658"/>
                    <a:pt x="63" y="424"/>
                  </a:cubicBezTo>
                  <a:cubicBezTo>
                    <a:pt x="126" y="190"/>
                    <a:pt x="379" y="0"/>
                    <a:pt x="629" y="0"/>
                  </a:cubicBezTo>
                  <a:cubicBezTo>
                    <a:pt x="879" y="0"/>
                    <a:pt x="1031" y="190"/>
                    <a:pt x="968" y="42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5" name="Freeform 23"/>
            <p:cNvSpPr>
              <a:spLocks/>
            </p:cNvSpPr>
            <p:nvPr/>
          </p:nvSpPr>
          <p:spPr bwMode="auto">
            <a:xfrm>
              <a:off x="6466671" y="4268417"/>
              <a:ext cx="3040063" cy="2517775"/>
            </a:xfrm>
            <a:custGeom>
              <a:avLst/>
              <a:gdLst>
                <a:gd name="T0" fmla="*/ 2147483646 w 809"/>
                <a:gd name="T1" fmla="*/ 2147483646 h 670"/>
                <a:gd name="T2" fmla="*/ 2147483646 w 809"/>
                <a:gd name="T3" fmla="*/ 2147483646 h 670"/>
                <a:gd name="T4" fmla="*/ 706053692 w 809"/>
                <a:gd name="T5" fmla="*/ 2147483646 h 670"/>
                <a:gd name="T6" fmla="*/ 2147483646 w 809"/>
                <a:gd name="T7" fmla="*/ 0 h 670"/>
                <a:gd name="T8" fmla="*/ 2147483646 w 809"/>
                <a:gd name="T9" fmla="*/ 2147483646 h 6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9"/>
                <a:gd name="T16" fmla="*/ 0 h 670"/>
                <a:gd name="T17" fmla="*/ 809 w 809"/>
                <a:gd name="T18" fmla="*/ 670 h 6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9" h="670">
                  <a:moveTo>
                    <a:pt x="759" y="335"/>
                  </a:moveTo>
                  <a:cubicBezTo>
                    <a:pt x="710" y="520"/>
                    <a:pt x="511" y="670"/>
                    <a:pt x="315" y="670"/>
                  </a:cubicBezTo>
                  <a:cubicBezTo>
                    <a:pt x="119" y="670"/>
                    <a:pt x="0" y="520"/>
                    <a:pt x="50" y="335"/>
                  </a:cubicBezTo>
                  <a:cubicBezTo>
                    <a:pt x="99" y="150"/>
                    <a:pt x="298" y="0"/>
                    <a:pt x="494" y="0"/>
                  </a:cubicBezTo>
                  <a:cubicBezTo>
                    <a:pt x="690" y="0"/>
                    <a:pt x="809" y="150"/>
                    <a:pt x="759" y="33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" name="Freeform 24"/>
            <p:cNvSpPr>
              <a:spLocks/>
            </p:cNvSpPr>
            <p:nvPr/>
          </p:nvSpPr>
          <p:spPr bwMode="auto">
            <a:xfrm>
              <a:off x="6877726" y="4594156"/>
              <a:ext cx="2218421" cy="1865108"/>
            </a:xfrm>
            <a:custGeom>
              <a:avLst/>
              <a:gdLst>
                <a:gd name="T0" fmla="*/ 555 w 591"/>
                <a:gd name="T1" fmla="*/ 248 h 496"/>
                <a:gd name="T2" fmla="*/ 229 w 591"/>
                <a:gd name="T3" fmla="*/ 496 h 496"/>
                <a:gd name="T4" fmla="*/ 36 w 591"/>
                <a:gd name="T5" fmla="*/ 248 h 496"/>
                <a:gd name="T6" fmla="*/ 362 w 591"/>
                <a:gd name="T7" fmla="*/ 0 h 496"/>
                <a:gd name="T8" fmla="*/ 555 w 591"/>
                <a:gd name="T9" fmla="*/ 24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496">
                  <a:moveTo>
                    <a:pt x="555" y="248"/>
                  </a:moveTo>
                  <a:cubicBezTo>
                    <a:pt x="518" y="385"/>
                    <a:pt x="372" y="496"/>
                    <a:pt x="229" y="496"/>
                  </a:cubicBezTo>
                  <a:cubicBezTo>
                    <a:pt x="86" y="496"/>
                    <a:pt x="0" y="385"/>
                    <a:pt x="36" y="248"/>
                  </a:cubicBezTo>
                  <a:cubicBezTo>
                    <a:pt x="73" y="111"/>
                    <a:pt x="219" y="0"/>
                    <a:pt x="362" y="0"/>
                  </a:cubicBezTo>
                  <a:cubicBezTo>
                    <a:pt x="505" y="0"/>
                    <a:pt x="591" y="111"/>
                    <a:pt x="555" y="2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7" name="Freeform 25"/>
            <p:cNvSpPr>
              <a:spLocks/>
            </p:cNvSpPr>
            <p:nvPr/>
          </p:nvSpPr>
          <p:spPr bwMode="auto">
            <a:xfrm>
              <a:off x="7454096" y="5090742"/>
              <a:ext cx="1068388" cy="876300"/>
            </a:xfrm>
            <a:custGeom>
              <a:avLst/>
              <a:gdLst>
                <a:gd name="T0" fmla="*/ 2147483646 w 284"/>
                <a:gd name="T1" fmla="*/ 1640787129 h 233"/>
                <a:gd name="T2" fmla="*/ 1556731602 w 284"/>
                <a:gd name="T3" fmla="*/ 2147483646 h 233"/>
                <a:gd name="T4" fmla="*/ 240586682 w 284"/>
                <a:gd name="T5" fmla="*/ 1640787129 h 233"/>
                <a:gd name="T6" fmla="*/ 2147483646 w 284"/>
                <a:gd name="T7" fmla="*/ 0 h 233"/>
                <a:gd name="T8" fmla="*/ 2147483646 w 284"/>
                <a:gd name="T9" fmla="*/ 1640787129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4"/>
                <a:gd name="T16" fmla="*/ 0 h 233"/>
                <a:gd name="T17" fmla="*/ 284 w 284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4" h="233">
                  <a:moveTo>
                    <a:pt x="266" y="116"/>
                  </a:moveTo>
                  <a:cubicBezTo>
                    <a:pt x="249" y="180"/>
                    <a:pt x="179" y="233"/>
                    <a:pt x="110" y="233"/>
                  </a:cubicBezTo>
                  <a:cubicBezTo>
                    <a:pt x="41" y="233"/>
                    <a:pt x="0" y="180"/>
                    <a:pt x="17" y="116"/>
                  </a:cubicBezTo>
                  <a:cubicBezTo>
                    <a:pt x="34" y="52"/>
                    <a:pt x="104" y="0"/>
                    <a:pt x="173" y="0"/>
                  </a:cubicBezTo>
                  <a:cubicBezTo>
                    <a:pt x="242" y="0"/>
                    <a:pt x="284" y="52"/>
                    <a:pt x="266" y="11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99" name="Group 29"/>
          <p:cNvGrpSpPr/>
          <p:nvPr/>
        </p:nvGrpSpPr>
        <p:grpSpPr>
          <a:xfrm rot="21006143">
            <a:off x="2449729" y="4583822"/>
            <a:ext cx="2093564" cy="1124553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100" name="Freeform 21"/>
            <p:cNvSpPr>
              <a:spLocks/>
            </p:cNvSpPr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Freeform 22"/>
            <p:cNvSpPr>
              <a:spLocks/>
            </p:cNvSpPr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Freeform 23"/>
            <p:cNvSpPr>
              <a:spLocks/>
            </p:cNvSpPr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Freeform 24"/>
            <p:cNvSpPr>
              <a:spLocks/>
            </p:cNvSpPr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Freeform 25"/>
            <p:cNvSpPr>
              <a:spLocks/>
            </p:cNvSpPr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Freeform 26"/>
            <p:cNvSpPr>
              <a:spLocks/>
            </p:cNvSpPr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Freeform 28"/>
            <p:cNvSpPr>
              <a:spLocks/>
            </p:cNvSpPr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roup 29"/>
          <p:cNvGrpSpPr/>
          <p:nvPr/>
        </p:nvGrpSpPr>
        <p:grpSpPr>
          <a:xfrm rot="375006">
            <a:off x="2689253" y="3792357"/>
            <a:ext cx="2093564" cy="1124553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Freeform 26"/>
            <p:cNvSpPr>
              <a:spLocks/>
            </p:cNvSpPr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Freeform 27"/>
            <p:cNvSpPr>
              <a:spLocks/>
            </p:cNvSpPr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roup 29"/>
          <p:cNvGrpSpPr/>
          <p:nvPr/>
        </p:nvGrpSpPr>
        <p:grpSpPr>
          <a:xfrm rot="1192086">
            <a:off x="3357374" y="3271729"/>
            <a:ext cx="2093564" cy="1124553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118" name="Freeform 21"/>
            <p:cNvSpPr>
              <a:spLocks/>
            </p:cNvSpPr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Freeform 22"/>
            <p:cNvSpPr>
              <a:spLocks/>
            </p:cNvSpPr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Freeform 23"/>
            <p:cNvSpPr>
              <a:spLocks/>
            </p:cNvSpPr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Freeform 24"/>
            <p:cNvSpPr>
              <a:spLocks/>
            </p:cNvSpPr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Freeform 25"/>
            <p:cNvSpPr>
              <a:spLocks/>
            </p:cNvSpPr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Freeform 26"/>
            <p:cNvSpPr>
              <a:spLocks/>
            </p:cNvSpPr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Freeform 27"/>
            <p:cNvSpPr>
              <a:spLocks/>
            </p:cNvSpPr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Freeform 28"/>
            <p:cNvSpPr>
              <a:spLocks/>
            </p:cNvSpPr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roup 29"/>
          <p:cNvGrpSpPr/>
          <p:nvPr/>
        </p:nvGrpSpPr>
        <p:grpSpPr>
          <a:xfrm rot="2511260">
            <a:off x="4101709" y="2886663"/>
            <a:ext cx="2093564" cy="1124553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127" name="Freeform 21"/>
            <p:cNvSpPr>
              <a:spLocks/>
            </p:cNvSpPr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Freeform 22"/>
            <p:cNvSpPr>
              <a:spLocks/>
            </p:cNvSpPr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Freeform 23"/>
            <p:cNvSpPr>
              <a:spLocks/>
            </p:cNvSpPr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Freeform 24"/>
            <p:cNvSpPr>
              <a:spLocks/>
            </p:cNvSpPr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Freeform 25"/>
            <p:cNvSpPr>
              <a:spLocks/>
            </p:cNvSpPr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Freeform 26"/>
            <p:cNvSpPr>
              <a:spLocks/>
            </p:cNvSpPr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Freeform 27"/>
            <p:cNvSpPr>
              <a:spLocks/>
            </p:cNvSpPr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Freeform 28"/>
            <p:cNvSpPr>
              <a:spLocks/>
            </p:cNvSpPr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roup 29"/>
          <p:cNvGrpSpPr/>
          <p:nvPr/>
        </p:nvGrpSpPr>
        <p:grpSpPr>
          <a:xfrm rot="4967354">
            <a:off x="5224747" y="2933172"/>
            <a:ext cx="2093564" cy="1124553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136" name="Freeform 21"/>
            <p:cNvSpPr>
              <a:spLocks/>
            </p:cNvSpPr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Freeform 22"/>
            <p:cNvSpPr>
              <a:spLocks/>
            </p:cNvSpPr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Freeform 23"/>
            <p:cNvSpPr>
              <a:spLocks/>
            </p:cNvSpPr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Freeform 24"/>
            <p:cNvSpPr>
              <a:spLocks/>
            </p:cNvSpPr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Freeform 25"/>
            <p:cNvSpPr>
              <a:spLocks/>
            </p:cNvSpPr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Freeform 26"/>
            <p:cNvSpPr>
              <a:spLocks/>
            </p:cNvSpPr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Freeform 27"/>
            <p:cNvSpPr>
              <a:spLocks/>
            </p:cNvSpPr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Freeform 28"/>
            <p:cNvSpPr>
              <a:spLocks/>
            </p:cNvSpPr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29"/>
          <p:cNvGrpSpPr/>
          <p:nvPr/>
        </p:nvGrpSpPr>
        <p:grpSpPr>
          <a:xfrm rot="6196737">
            <a:off x="5761779" y="3645997"/>
            <a:ext cx="2093564" cy="1124553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145" name="Freeform 21"/>
            <p:cNvSpPr>
              <a:spLocks/>
            </p:cNvSpPr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Freeform 22"/>
            <p:cNvSpPr>
              <a:spLocks/>
            </p:cNvSpPr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Freeform 23"/>
            <p:cNvSpPr>
              <a:spLocks/>
            </p:cNvSpPr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Freeform 24"/>
            <p:cNvSpPr>
              <a:spLocks/>
            </p:cNvSpPr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Freeform 25"/>
            <p:cNvSpPr>
              <a:spLocks/>
            </p:cNvSpPr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Freeform 26"/>
            <p:cNvSpPr>
              <a:spLocks/>
            </p:cNvSpPr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Freeform 27"/>
            <p:cNvSpPr>
              <a:spLocks/>
            </p:cNvSpPr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Freeform 28"/>
            <p:cNvSpPr>
              <a:spLocks/>
            </p:cNvSpPr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ZoneTexte 153"/>
          <p:cNvSpPr txBox="1">
            <a:spLocks noChangeArrowheads="1"/>
          </p:cNvSpPr>
          <p:nvPr/>
        </p:nvSpPr>
        <p:spPr bwMode="auto">
          <a:xfrm>
            <a:off x="733788" y="4659313"/>
            <a:ext cx="2165350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fr-FR" altLang="fr-FR" b="1"/>
              <a:t>1-Génration de la matrice A</a:t>
            </a:r>
            <a:endParaRPr lang="fr-FR" altLang="fr-FR" b="1" dirty="0"/>
          </a:p>
        </p:txBody>
      </p:sp>
      <p:sp>
        <p:nvSpPr>
          <p:cNvPr id="155" name="ZoneTexte 154"/>
          <p:cNvSpPr txBox="1">
            <a:spLocks noChangeArrowheads="1"/>
          </p:cNvSpPr>
          <p:nvPr/>
        </p:nvSpPr>
        <p:spPr bwMode="auto">
          <a:xfrm>
            <a:off x="1185863" y="3516313"/>
            <a:ext cx="20288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fr-FR" altLang="fr-FR" b="1" dirty="0"/>
              <a:t>2-Génération du vecteur b</a:t>
            </a:r>
          </a:p>
          <a:p>
            <a:pPr algn="ctr" eaLnBrk="1" hangingPunct="1"/>
            <a:endParaRPr lang="fr-FR" altLang="fr-FR" b="1" dirty="0"/>
          </a:p>
        </p:txBody>
      </p:sp>
      <p:sp>
        <p:nvSpPr>
          <p:cNvPr id="156" name="ZoneTexte 155"/>
          <p:cNvSpPr txBox="1">
            <a:spLocks noChangeArrowheads="1"/>
          </p:cNvSpPr>
          <p:nvPr/>
        </p:nvSpPr>
        <p:spPr bwMode="auto">
          <a:xfrm>
            <a:off x="2254250" y="2568575"/>
            <a:ext cx="1944688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fr-FR" altLang="fr-FR" b="1" dirty="0" smtClean="0"/>
              <a:t>3-Méthode de résolution directe</a:t>
            </a:r>
            <a:endParaRPr lang="fr-FR" altLang="fr-FR" b="1" dirty="0"/>
          </a:p>
          <a:p>
            <a:pPr eaLnBrk="1" hangingPunct="1"/>
            <a:endParaRPr lang="fr-FR" altLang="fr-FR" dirty="0"/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2679523" y="2165350"/>
            <a:ext cx="3007555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fr-FR" altLang="fr-FR" b="1" dirty="0" smtClean="0"/>
              <a:t>4-Implémentation de méthode LU</a:t>
            </a:r>
            <a:endParaRPr lang="fr-FR" altLang="fr-FR" b="1" dirty="0"/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6507163" y="2382838"/>
            <a:ext cx="2432076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fr-FR" altLang="fr-FR" b="1" dirty="0" smtClean="0"/>
              <a:t>5-Calcul de valeurs propre</a:t>
            </a:r>
            <a:endParaRPr lang="fr-FR" altLang="fr-FR" b="1" dirty="0"/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7018861" y="3152695"/>
            <a:ext cx="22429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altLang="fr-FR" b="1" dirty="0" smtClean="0"/>
              <a:t>6-Implémentation de QR</a:t>
            </a:r>
            <a:endParaRPr lang="fr-FR" altLang="fr-FR" b="1" dirty="0"/>
          </a:p>
        </p:txBody>
      </p:sp>
      <p:sp>
        <p:nvSpPr>
          <p:cNvPr id="8208" name="ZoneTexte 1"/>
          <p:cNvSpPr txBox="1">
            <a:spLocks noChangeArrowheads="1"/>
          </p:cNvSpPr>
          <p:nvPr/>
        </p:nvSpPr>
        <p:spPr bwMode="auto">
          <a:xfrm>
            <a:off x="8586788" y="6327775"/>
            <a:ext cx="282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altLang="fr-FR"/>
              <a:t>1</a:t>
            </a:r>
            <a:endParaRPr lang="en-US" altLang="fr-F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43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58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73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5" grpId="0"/>
      <p:bldP spid="156" grpId="0"/>
      <p:bldP spid="1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>
            <a:spLocks noChangeArrowheads="1"/>
          </p:cNvSpPr>
          <p:nvPr/>
        </p:nvSpPr>
        <p:spPr bwMode="auto">
          <a:xfrm>
            <a:off x="-167368" y="526681"/>
            <a:ext cx="770481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fr-FR" altLang="fr-FR" sz="3600" b="1" dirty="0" smtClean="0">
                <a:solidFill>
                  <a:srgbClr val="0070C0"/>
                </a:solidFill>
              </a:rPr>
              <a:t>1- Génération </a:t>
            </a:r>
            <a:r>
              <a:rPr lang="fr-FR" altLang="fr-FR" sz="3600" b="1" dirty="0">
                <a:solidFill>
                  <a:srgbClr val="0070C0"/>
                </a:solidFill>
              </a:rPr>
              <a:t>de la matrice </a:t>
            </a:r>
            <a:r>
              <a:rPr lang="fr-FR" altLang="fr-FR" sz="3600" b="1" dirty="0" smtClean="0">
                <a:solidFill>
                  <a:srgbClr val="0070C0"/>
                </a:solidFill>
              </a:rPr>
              <a:t>A:</a:t>
            </a:r>
            <a:endParaRPr lang="fr-FR" altLang="fr-FR" sz="3600" b="1" dirty="0">
              <a:solidFill>
                <a:srgbClr val="0070C0"/>
              </a:solidFill>
            </a:endParaRPr>
          </a:p>
        </p:txBody>
      </p:sp>
      <p:pic>
        <p:nvPicPr>
          <p:cNvPr id="3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927" y="2728277"/>
            <a:ext cx="4862989" cy="2952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ZoneTexte 4"/>
          <p:cNvSpPr txBox="1">
            <a:spLocks noChangeArrowheads="1"/>
          </p:cNvSpPr>
          <p:nvPr/>
        </p:nvSpPr>
        <p:spPr bwMode="auto">
          <a:xfrm>
            <a:off x="1324202" y="1582987"/>
            <a:ext cx="1441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Pour n=4</a:t>
            </a:r>
          </a:p>
        </p:txBody>
      </p:sp>
    </p:spTree>
    <p:extLst>
      <p:ext uri="{BB962C8B-B14F-4D97-AF65-F5344CB8AC3E}">
        <p14:creationId xmlns:p14="http://schemas.microsoft.com/office/powerpoint/2010/main" val="19054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02" y="1515291"/>
            <a:ext cx="7791236" cy="4245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10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3"/>
          <p:cNvSpPr txBox="1">
            <a:spLocks/>
          </p:cNvSpPr>
          <p:nvPr/>
        </p:nvSpPr>
        <p:spPr bwMode="auto">
          <a:xfrm>
            <a:off x="393700" y="287383"/>
            <a:ext cx="6999287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b"/>
          <a:lstStyle/>
          <a:p>
            <a:pPr eaLnBrk="1" hangingPunct="1"/>
            <a:endParaRPr lang="fr-FR" altLang="fr-FR" sz="2800" b="1" dirty="0" smtClean="0"/>
          </a:p>
          <a:p>
            <a:pPr eaLnBrk="1" hangingPunct="1"/>
            <a:endParaRPr lang="fr-FR" altLang="fr-FR" sz="2800" b="1" dirty="0"/>
          </a:p>
          <a:p>
            <a:pPr eaLnBrk="1" hangingPunct="1"/>
            <a:r>
              <a:rPr lang="fr-FR" altLang="fr-FR" sz="2800" b="1" dirty="0" smtClean="0">
                <a:solidFill>
                  <a:srgbClr val="0070C0"/>
                </a:solidFill>
              </a:rPr>
              <a:t>2-Génération </a:t>
            </a:r>
            <a:r>
              <a:rPr lang="fr-FR" altLang="fr-FR" sz="2800" b="1" dirty="0">
                <a:solidFill>
                  <a:srgbClr val="0070C0"/>
                </a:solidFill>
              </a:rPr>
              <a:t>du vecteur b</a:t>
            </a:r>
          </a:p>
          <a:p>
            <a:pPr eaLnBrk="1" hangingPunct="1"/>
            <a:endParaRPr lang="fr-FR" altLang="fr-FR" sz="2800" b="1" dirty="0" smtClean="0">
              <a:solidFill>
                <a:srgbClr val="0091EA"/>
              </a:solidFill>
              <a:latin typeface="Roboto Slab" charset="0"/>
            </a:endParaRPr>
          </a:p>
        </p:txBody>
      </p:sp>
      <p:pic>
        <p:nvPicPr>
          <p:cNvPr id="5" name="Espace réservé du contenu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7" y="1910761"/>
            <a:ext cx="6242050" cy="452596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74" y="1125555"/>
            <a:ext cx="4194452" cy="614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58" y="916532"/>
            <a:ext cx="6892925" cy="48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05840" y="679269"/>
            <a:ext cx="6453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3600" b="1" dirty="0" smtClean="0">
                <a:solidFill>
                  <a:srgbClr val="0070C0"/>
                </a:solidFill>
              </a:rPr>
              <a:t>3-Méthodes de résolution  directes: </a:t>
            </a:r>
            <a:endParaRPr lang="fr-FR" sz="3600" dirty="0">
              <a:solidFill>
                <a:srgbClr val="0070C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80606" y="3161211"/>
            <a:ext cx="5878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– La décomposition de </a:t>
            </a:r>
            <a:r>
              <a:rPr lang="fr-FR" sz="2800" b="1" i="1" dirty="0" err="1"/>
              <a:t>Cholesky</a:t>
            </a:r>
            <a:r>
              <a:rPr lang="fr-FR" sz="2800" b="1" i="1" dirty="0"/>
              <a:t> </a:t>
            </a:r>
            <a:endParaRPr lang="fr-FR" sz="2800" dirty="0"/>
          </a:p>
          <a:p>
            <a:r>
              <a:rPr lang="fr-FR" sz="2800" dirty="0" smtClean="0"/>
              <a:t>– </a:t>
            </a:r>
            <a:r>
              <a:rPr lang="fr-FR" sz="2800" dirty="0"/>
              <a:t>La décomposition </a:t>
            </a:r>
            <a:r>
              <a:rPr lang="fr-FR" sz="2800" b="1" dirty="0" smtClean="0"/>
              <a:t>QR</a:t>
            </a:r>
            <a:endParaRPr lang="fr-FR" sz="2800" b="1" dirty="0"/>
          </a:p>
          <a:p>
            <a:r>
              <a:rPr lang="fr-FR" sz="2800" dirty="0"/>
              <a:t>– La décomposition </a:t>
            </a:r>
            <a:r>
              <a:rPr lang="fr-FR" sz="2800" b="1" dirty="0"/>
              <a:t>LU</a:t>
            </a:r>
            <a:r>
              <a:rPr lang="fr-FR" sz="2800" dirty="0"/>
              <a:t> 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366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09897" y="918865"/>
            <a:ext cx="7158446" cy="485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84" y="1423851"/>
            <a:ext cx="3435910" cy="157479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09897" y="457200"/>
            <a:ext cx="573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La décomposition de </a:t>
            </a:r>
            <a:r>
              <a:rPr lang="fr-FR" sz="2400" dirty="0" err="1" smtClean="0">
                <a:solidFill>
                  <a:srgbClr val="FF0000"/>
                </a:solidFill>
              </a:rPr>
              <a:t>Cholesky</a:t>
            </a:r>
            <a:r>
              <a:rPr lang="fr-FR" sz="2400" dirty="0" smtClean="0">
                <a:solidFill>
                  <a:srgbClr val="FF0000"/>
                </a:solidFill>
              </a:rPr>
              <a:t> :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3864" y="4127702"/>
            <a:ext cx="38440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latin typeface="Times New Roman" panose="02020603050405020304" pitchFamily="18" charset="0"/>
              </a:rPr>
              <a:t>Comment résoudre </a:t>
            </a:r>
            <a:r>
              <a:rPr lang="fr-FR" b="1" i="1" dirty="0" err="1">
                <a:latin typeface="Times New Roman" panose="02020603050405020304" pitchFamily="18" charset="0"/>
              </a:rPr>
              <a:t>Ax</a:t>
            </a:r>
            <a:r>
              <a:rPr lang="fr-FR" b="1" i="1" dirty="0">
                <a:latin typeface="Times New Roman" panose="02020603050405020304" pitchFamily="18" charset="0"/>
              </a:rPr>
              <a:t>=b partant de </a:t>
            </a:r>
            <a:r>
              <a:rPr lang="fr-FR" sz="1600" b="1" i="1" dirty="0" err="1">
                <a:latin typeface="Times New Roman" panose="02020603050405020304" pitchFamily="18" charset="0"/>
              </a:rPr>
              <a:t>Cholesky</a:t>
            </a:r>
            <a:r>
              <a:rPr lang="fr-FR" sz="1600" b="1" i="1" dirty="0">
                <a:latin typeface="Times New Roman" panose="02020603050405020304" pitchFamily="18" charset="0"/>
              </a:rPr>
              <a:t> </a:t>
            </a:r>
            <a:r>
              <a:rPr lang="fr-FR" b="1" i="1" dirty="0">
                <a:latin typeface="Times New Roman" panose="02020603050405020304" pitchFamily="18" charset="0"/>
              </a:rPr>
              <a:t>?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09897" y="4697088"/>
            <a:ext cx="77070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800" dirty="0">
              <a:latin typeface="Calibri" panose="020F0502020204030204" pitchFamily="34" charset="0"/>
            </a:endParaRPr>
          </a:p>
          <a:p>
            <a:r>
              <a:rPr lang="fr-FR" sz="2400" dirty="0">
                <a:latin typeface="Calibri" panose="020F0502020204030204" pitchFamily="34" charset="0"/>
              </a:rPr>
              <a:t>1. Résolution du système triangulaire inférieur : </a:t>
            </a:r>
            <a:r>
              <a:rPr lang="fr-FR" sz="2400" b="1" dirty="0">
                <a:latin typeface="Calibri" panose="020F0502020204030204" pitchFamily="34" charset="0"/>
              </a:rPr>
              <a:t>Ly = b </a:t>
            </a:r>
            <a:r>
              <a:rPr lang="fr-FR" sz="2400" b="1" dirty="0" smtClean="0">
                <a:latin typeface="Calibri" panose="020F0502020204030204" pitchFamily="34" charset="0"/>
              </a:rPr>
              <a:t> </a:t>
            </a:r>
            <a:endParaRPr lang="fr-FR" sz="2400" b="1" dirty="0">
              <a:latin typeface="Calibri" panose="020F0502020204030204" pitchFamily="34" charset="0"/>
            </a:endParaRPr>
          </a:p>
          <a:p>
            <a:r>
              <a:rPr lang="fr-FR" sz="2400" dirty="0">
                <a:latin typeface="Calibri" panose="020F0502020204030204" pitchFamily="34" charset="0"/>
              </a:rPr>
              <a:t>2. Résolution du système triangulaire supérieur : </a:t>
            </a:r>
            <a:r>
              <a:rPr lang="fr-FR" sz="2400" b="1" dirty="0">
                <a:latin typeface="Calibri" panose="020F0502020204030204" pitchFamily="34" charset="0"/>
              </a:rPr>
              <a:t>L T x = </a:t>
            </a:r>
            <a:r>
              <a:rPr lang="fr-FR" sz="2400" b="1" dirty="0" smtClean="0">
                <a:latin typeface="Calibri" panose="020F0502020204030204" pitchFamily="34" charset="0"/>
              </a:rPr>
              <a:t>y  </a:t>
            </a:r>
            <a:endParaRPr lang="fr-FR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4481" y="705135"/>
            <a:ext cx="4572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2800" dirty="0">
                <a:solidFill>
                  <a:srgbClr val="FF0000"/>
                </a:solidFill>
                <a:latin typeface="+mn-lt"/>
              </a:rPr>
              <a:t>Factorisation QR</a:t>
            </a:r>
            <a:r>
              <a:rPr lang="fr-FR" sz="2800" dirty="0" smtClean="0">
                <a:solidFill>
                  <a:srgbClr val="FF0000"/>
                </a:solidFill>
                <a:latin typeface="+mn-lt"/>
              </a:rPr>
              <a:t>:</a:t>
            </a:r>
          </a:p>
          <a:p>
            <a:pPr>
              <a:defRPr/>
            </a:pPr>
            <a:r>
              <a:rPr lang="fr-FR" sz="6000" b="1" dirty="0" smtClean="0"/>
              <a:t>                             </a:t>
            </a:r>
          </a:p>
          <a:p>
            <a:pPr>
              <a:defRPr/>
            </a:pPr>
            <a:r>
              <a:rPr lang="fr-FR" sz="6000" b="1" dirty="0"/>
              <a:t> </a:t>
            </a:r>
            <a:r>
              <a:rPr lang="fr-FR" sz="6000" b="1" dirty="0" smtClean="0"/>
              <a:t>   A </a:t>
            </a:r>
            <a:r>
              <a:rPr lang="fr-FR" sz="6000" b="1" dirty="0"/>
              <a:t>= QR </a:t>
            </a:r>
            <a:endParaRPr lang="fr-FR" sz="6000" dirty="0"/>
          </a:p>
        </p:txBody>
      </p:sp>
      <p:sp>
        <p:nvSpPr>
          <p:cNvPr id="3" name="ZoneTexte 2"/>
          <p:cNvSpPr txBox="1"/>
          <p:nvPr/>
        </p:nvSpPr>
        <p:spPr>
          <a:xfrm>
            <a:off x="1463040" y="4167051"/>
            <a:ext cx="63746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latin typeface="+mn-lt"/>
              </a:rPr>
              <a:t>Comment résoudre </a:t>
            </a:r>
            <a:r>
              <a:rPr lang="fr-FR" sz="2000" b="1" i="1" dirty="0" err="1">
                <a:latin typeface="+mn-lt"/>
              </a:rPr>
              <a:t>Ax</a:t>
            </a:r>
            <a:r>
              <a:rPr lang="fr-FR" sz="2000" b="1" i="1" dirty="0">
                <a:latin typeface="+mn-lt"/>
              </a:rPr>
              <a:t>=b partant de la factorisation QR ? </a:t>
            </a:r>
            <a:endParaRPr lang="fr-FR" sz="2000" dirty="0">
              <a:latin typeface="+mn-lt"/>
            </a:endParaRPr>
          </a:p>
          <a:p>
            <a:endParaRPr lang="fr-FR" sz="2000" dirty="0" smtClean="0">
              <a:latin typeface="+mn-lt"/>
            </a:endParaRPr>
          </a:p>
          <a:p>
            <a:r>
              <a:rPr lang="fr-FR" sz="2000" dirty="0" smtClean="0">
                <a:latin typeface="+mn-lt"/>
              </a:rPr>
              <a:t>1</a:t>
            </a:r>
            <a:r>
              <a:rPr lang="fr-FR" sz="2000" dirty="0">
                <a:latin typeface="+mn-lt"/>
              </a:rPr>
              <a:t>. Résolution du système : </a:t>
            </a:r>
            <a:r>
              <a:rPr lang="fr-FR" sz="2000" b="1" dirty="0" err="1">
                <a:latin typeface="+mn-lt"/>
              </a:rPr>
              <a:t>Qy</a:t>
            </a:r>
            <a:r>
              <a:rPr lang="fr-FR" sz="2000" b="1" dirty="0">
                <a:latin typeface="+mn-lt"/>
              </a:rPr>
              <a:t> = b </a:t>
            </a:r>
            <a:endParaRPr lang="fr-FR" sz="2000" dirty="0">
              <a:latin typeface="+mn-lt"/>
            </a:endParaRPr>
          </a:p>
          <a:p>
            <a:r>
              <a:rPr lang="fr-FR" sz="2000" dirty="0">
                <a:latin typeface="+mn-lt"/>
              </a:rPr>
              <a:t>2. Résolution du système triangulaire supérieur : </a:t>
            </a:r>
            <a:r>
              <a:rPr lang="fr-FR" sz="2000" b="1" dirty="0" err="1">
                <a:latin typeface="+mn-lt"/>
              </a:rPr>
              <a:t>Rx</a:t>
            </a:r>
            <a:r>
              <a:rPr lang="fr-FR" sz="2000" b="1" dirty="0">
                <a:latin typeface="+mn-lt"/>
              </a:rPr>
              <a:t> = y </a:t>
            </a:r>
            <a:endParaRPr lang="fr-FR" sz="2000" b="1" dirty="0">
              <a:latin typeface="+mn-lt"/>
            </a:endParaRPr>
          </a:p>
          <a:p>
            <a:endParaRPr lang="fr-F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35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</TotalTime>
  <Words>211</Words>
  <Application>Microsoft Office PowerPoint</Application>
  <PresentationFormat>Affichage à l'écran (4:3)</PresentationFormat>
  <Paragraphs>53</Paragraphs>
  <Slides>17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Roboto Slab</vt:lpstr>
      <vt:lpstr>Wingdings 2</vt:lpstr>
      <vt:lpstr>Wingdings</vt:lpstr>
      <vt:lpstr>Times New Roman</vt:lpstr>
      <vt:lpstr>Calibri Light</vt:lpstr>
      <vt:lpstr>Calibri</vt:lpstr>
      <vt:lpstr>HDOfficeLightV0</vt:lpstr>
      <vt:lpstr>             Projet M3O </vt:lpstr>
      <vt:lpstr>Objectifs: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du site web  EUROPCAR</dc:title>
  <dc:creator>amine dakhli</dc:creator>
  <cp:lastModifiedBy>PC</cp:lastModifiedBy>
  <cp:revision>73</cp:revision>
  <dcterms:modified xsi:type="dcterms:W3CDTF">2017-05-11T08:57:52Z</dcterms:modified>
</cp:coreProperties>
</file>