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A92851-288C-41FF-9A68-991EFD4B9C93}">
  <a:tblStyle styleId="{1DA92851-288C-41FF-9A68-991EFD4B9C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c6e6d22f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c6e6d22f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big data had always its </a:t>
            </a:r>
            <a:r>
              <a:rPr lang="en"/>
              <a:t>problems</a:t>
            </a:r>
            <a:r>
              <a:rPr lang="en"/>
              <a:t>, specially if you are using weak/cheap </a:t>
            </a:r>
            <a:r>
              <a:rPr lang="en"/>
              <a:t>hardware</a:t>
            </a:r>
            <a:r>
              <a:rPr lang="en"/>
              <a:t> for data manipulation of great sizes, in this for this problem relational graph data or also know as Knowledge Bases which </a:t>
            </a:r>
            <a:r>
              <a:rPr lang="en"/>
              <a:t>until</a:t>
            </a:r>
            <a:r>
              <a:rPr lang="en"/>
              <a:t> this date keep on growing in size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c6e6d22f1_1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c6e6d22f1_1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c6e6d22f1_1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c6e6d22f1_1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c6e6d22f1_1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c6e6d22f1_1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Degeneracy</a:t>
            </a:r>
            <a:r>
              <a:rPr lang="en"/>
              <a:t> </a:t>
            </a:r>
            <a:r>
              <a:rPr lang="en"/>
              <a:t>framework</a:t>
            </a:r>
            <a:r>
              <a:rPr lang="en"/>
              <a:t> paper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GCN AE → RCGN AE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132%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assume a gain of a minimum of 250x but doesn’t look </a:t>
            </a:r>
            <a:r>
              <a:rPr lang="en"/>
              <a:t>promising</a:t>
            </a:r>
            <a:r>
              <a:rPr lang="en"/>
              <a:t> for performance on accuraccy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Slight </a:t>
            </a:r>
            <a:r>
              <a:rPr lang="en"/>
              <a:t>increase</a:t>
            </a:r>
            <a:r>
              <a:rPr lang="en"/>
              <a:t> in performance ⇒ hope that </a:t>
            </a:r>
            <a:r>
              <a:rPr lang="en"/>
              <a:t>Scalability</a:t>
            </a:r>
            <a:r>
              <a:rPr lang="en"/>
              <a:t> when applied with </a:t>
            </a:r>
            <a:r>
              <a:rPr lang="en"/>
              <a:t>transfer</a:t>
            </a:r>
            <a:r>
              <a:rPr lang="en"/>
              <a:t> learning will be </a:t>
            </a:r>
            <a:r>
              <a:rPr lang="en"/>
              <a:t>achieve</a:t>
            </a:r>
            <a:r>
              <a:rPr lang="en"/>
              <a:t> either same or </a:t>
            </a:r>
            <a:r>
              <a:rPr lang="en"/>
              <a:t>increase</a:t>
            </a:r>
            <a:r>
              <a:rPr lang="en"/>
              <a:t> performance when it comes to </a:t>
            </a:r>
            <a:r>
              <a:rPr lang="en"/>
              <a:t>accuracy</a:t>
            </a:r>
            <a:r>
              <a:rPr lang="en"/>
              <a:t> as well as a guaranteed speed gain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c6e6d22f1_1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c6e6d22f1_1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c6e6d22f1_1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c6e6d22f1_1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c6e6d22f1_1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c6e6d22f1_1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c6e6d22f1_1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c6e6d22f1_1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GCNs or Graph Convolutional Networks are a machine learning model first presented by Thomas Kipf and Max Welling in  their paper “SEMI-SUPERVISED CLASSIFICATION WITH GRAPH CONVOLUTIONAL NETWORKS”.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model was presented as a general way to </a:t>
            </a:r>
            <a:r>
              <a:rPr lang="en"/>
              <a:t>apply</a:t>
            </a:r>
            <a:r>
              <a:rPr lang="en"/>
              <a:t> learning on graph data but was presented with two problems which concern us: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TO BIG OF DATA (even if still working on CPU) goes OOM on GPU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For Relational data in this case the NELL dataset </a:t>
            </a:r>
            <a:r>
              <a:rPr lang="en"/>
              <a:t>which</a:t>
            </a:r>
            <a:r>
              <a:rPr lang="en"/>
              <a:t> was the largest one for this paper (66% since we do not </a:t>
            </a:r>
            <a:r>
              <a:rPr lang="en"/>
              <a:t>consider</a:t>
            </a:r>
            <a:r>
              <a:rPr lang="en"/>
              <a:t> edge direction which has information in KB)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c6e6d22f1_1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c6e6d22f1_1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9 months later T.Kipf introduced the RGCN model with </a:t>
            </a:r>
            <a:r>
              <a:rPr lang="en"/>
              <a:t>the</a:t>
            </a:r>
            <a:r>
              <a:rPr lang="en"/>
              <a:t> contribution of other </a:t>
            </a:r>
            <a:r>
              <a:rPr lang="en"/>
              <a:t>researchers</a:t>
            </a:r>
            <a:r>
              <a:rPr lang="en"/>
              <a:t> including a </a:t>
            </a:r>
            <a:r>
              <a:rPr lang="en"/>
              <a:t>professor</a:t>
            </a:r>
            <a:r>
              <a:rPr lang="en"/>
              <a:t> from our University Peter Bloem.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The main </a:t>
            </a:r>
            <a:r>
              <a:rPr lang="en"/>
              <a:t>difference</a:t>
            </a:r>
            <a:r>
              <a:rPr lang="en"/>
              <a:t> between both models is how the messages passing is done, in the RGCN the “function” the introduction of relations to the mix which takes in </a:t>
            </a:r>
            <a:r>
              <a:rPr lang="en"/>
              <a:t>consideration</a:t>
            </a:r>
            <a:r>
              <a:rPr lang="en"/>
              <a:t> the the </a:t>
            </a:r>
            <a:r>
              <a:rPr lang="en"/>
              <a:t>neighbors</a:t>
            </a:r>
            <a:r>
              <a:rPr lang="en"/>
              <a:t> of the node it is on as well as the direction and the type of the edges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accumulates transformed feature vectors of neighboring nodes through a normalized sum. Different from regular GCNs, we introduce relation-specific transformations, i.e. depending on the type and direction of an edge.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necessary for KB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DistMult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c6e6d22f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c6e6d22f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AIFB: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MUTAG:</a:t>
            </a:r>
            <a:r>
              <a:rPr lang="en" sz="1050">
                <a:solidFill>
                  <a:srgbClr val="24292E"/>
                </a:solidFill>
                <a:highlight>
                  <a:srgbClr val="FFFFFF"/>
                </a:highlight>
              </a:rPr>
              <a:t>Each graph in the dataset represents a chemical compound and graph labels represent "their mutagenic effect on a specific gram negative bacterium".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BGS: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AM: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c6e6d22f1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c6e6d22f1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Mean test accuracy after 10 run, following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 only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already see that we get great accuracy scores from what a GCN would provide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RGCN are great of the analysis of Knowledge graphs.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what would be their performance if scale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Papers like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“A Degeneracy Framework for Scalable Graph Autoencoders” and ‘Graph Summarisation of Web Data: Data-driven Generation of Structured Representations ‘ takle this problem of summarization where the first uses k-core graph degeneracy and the later bisimulation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c6e6d22f1_1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c6e6d22f1_1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c6e6d22f1_1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c6e6d22f1_1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c6e6d22f1_1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c6e6d22f1_1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729625" y="173940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ata scalability for relational graph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2657850" y="3010500"/>
            <a:ext cx="3828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Thesis presentation</a:t>
            </a:r>
            <a:endParaRPr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729625" y="4010850"/>
            <a:ext cx="122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Karim Anwar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053500" y="4010850"/>
            <a:ext cx="248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Vrije Universiteit Amsterdam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ctrTitle"/>
          </p:nvPr>
        </p:nvSpPr>
        <p:spPr>
          <a:xfrm>
            <a:off x="729450" y="13224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AM </a:t>
            </a:r>
            <a:r>
              <a:rPr lang="en" sz="2300"/>
              <a:t>summarized</a:t>
            </a:r>
            <a:endParaRPr sz="2300"/>
          </a:p>
        </p:txBody>
      </p:sp>
      <p:sp>
        <p:nvSpPr>
          <p:cNvPr id="178" name="Google Shape;178;p2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538" y="1990725"/>
            <a:ext cx="8558932" cy="275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ctrTitle"/>
          </p:nvPr>
        </p:nvSpPr>
        <p:spPr>
          <a:xfrm>
            <a:off x="729450" y="13224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BGS summarized</a:t>
            </a:r>
            <a:endParaRPr sz="2300"/>
          </a:p>
        </p:txBody>
      </p:sp>
      <p:sp>
        <p:nvSpPr>
          <p:cNvPr id="186" name="Google Shape;186;p2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8" name="Google Shape;188;p23"/>
          <p:cNvPicPr preferRelativeResize="0"/>
          <p:nvPr/>
        </p:nvPicPr>
        <p:blipFill rotWithShape="1">
          <a:blip r:embed="rId3">
            <a:alphaModFix/>
          </a:blip>
          <a:srcRect b="0" l="0" r="0" t="38260"/>
          <a:stretch/>
        </p:blipFill>
        <p:spPr>
          <a:xfrm>
            <a:off x="427475" y="1927800"/>
            <a:ext cx="8292399" cy="2730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25" y="636651"/>
            <a:ext cx="7688101" cy="198566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24"/>
          <p:cNvGraphicFramePr/>
          <p:nvPr/>
        </p:nvGraphicFramePr>
        <p:xfrm>
          <a:off x="2380325" y="278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{1DA92851-288C-41FF-9A68-991EFD4B9C93}</a:tableStyleId>
              </a:tblPr>
              <a:tblGrid>
                <a:gridCol w="2193350"/>
                <a:gridCol w="2193350"/>
              </a:tblGrid>
              <a:tr h="349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Reduction #nodes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9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MUTAG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AIFB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328%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9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BGS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83,461%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9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83,337%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ctrTitle"/>
          </p:nvPr>
        </p:nvSpPr>
        <p:spPr>
          <a:xfrm>
            <a:off x="729450" y="1322450"/>
            <a:ext cx="30987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1" name="Google Shape;201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25"/>
          <p:cNvSpPr txBox="1"/>
          <p:nvPr/>
        </p:nvSpPr>
        <p:spPr>
          <a:xfrm>
            <a:off x="853075" y="2383575"/>
            <a:ext cx="7439400" cy="20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The problem of weak hardware is solved when working with the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summarized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graphs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The is a guaranteed speed gain when it comes to testing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Hypothetically (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depending on the summarization) an increase in accuracy in training and test is plausible 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ctrTitle"/>
          </p:nvPr>
        </p:nvSpPr>
        <p:spPr>
          <a:xfrm>
            <a:off x="729450" y="1322450"/>
            <a:ext cx="7688100" cy="7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Appendix (In order of appearance)</a:t>
            </a:r>
            <a:endParaRPr sz="3400"/>
          </a:p>
        </p:txBody>
      </p:sp>
      <p:sp>
        <p:nvSpPr>
          <p:cNvPr id="208" name="Google Shape;208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26"/>
          <p:cNvSpPr txBox="1"/>
          <p:nvPr/>
        </p:nvSpPr>
        <p:spPr>
          <a:xfrm>
            <a:off x="827975" y="2057400"/>
            <a:ext cx="7589700" cy="26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“Semi-supervised Classification with Graph Convolutional Networks” - Thomas Kipf and Max Welling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“Modeling Relational Data with Graph Convolutional Networks “ - T.Kipf et al.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“A Degeneracy Framework for Scalable Graph Autoencoders” - Guillaume Salha et al.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“Graph Summarisation of Web Data: Data-driven Generation of Structured Representations” - Stéphane Campinas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729450" y="1322450"/>
            <a:ext cx="7688100" cy="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Question:</a:t>
            </a:r>
            <a:endParaRPr sz="3500"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855325" y="2149350"/>
            <a:ext cx="75624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By scaling (summarizing) knowledge graphs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are we able to speed up 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R-GCN convergence?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And if so, can transfer learning be applied on the original graph using what what was learned from the summay?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p14:dur="2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625" y="2142125"/>
            <a:ext cx="3629850" cy="19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9475" y="2285475"/>
            <a:ext cx="4914900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GCN</a:t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 rot="10800000">
            <a:off x="7829625" y="3542675"/>
            <a:ext cx="960300" cy="306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 rot="10800000">
            <a:off x="3143800" y="2297175"/>
            <a:ext cx="632400" cy="1767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534675" y="4544650"/>
            <a:ext cx="25449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*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ut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f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emory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09" name="Google Shape;109;p15"/>
          <p:cNvGrpSpPr/>
          <p:nvPr/>
        </p:nvGrpSpPr>
        <p:grpSpPr>
          <a:xfrm>
            <a:off x="5014075" y="4544651"/>
            <a:ext cx="3775840" cy="306089"/>
            <a:chOff x="2366975" y="1398525"/>
            <a:chExt cx="6243122" cy="506100"/>
          </a:xfrm>
        </p:grpSpPr>
        <p:pic>
          <p:nvPicPr>
            <p:cNvPr id="110" name="Google Shape;110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66975" y="1398525"/>
              <a:ext cx="6164254" cy="296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15"/>
            <p:cNvPicPr preferRelativeResize="0"/>
            <p:nvPr/>
          </p:nvPicPr>
          <p:blipFill rotWithShape="1">
            <a:blip r:embed="rId6">
              <a:alphaModFix/>
            </a:blip>
            <a:srcRect b="0" l="0" r="-1276" t="0"/>
            <a:stretch/>
          </p:blipFill>
          <p:spPr>
            <a:xfrm>
              <a:off x="2366975" y="1695475"/>
              <a:ext cx="6243122" cy="209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ctrTitle"/>
          </p:nvPr>
        </p:nvSpPr>
        <p:spPr>
          <a:xfrm>
            <a:off x="729450" y="1322450"/>
            <a:ext cx="76881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R-GCN</a:t>
            </a:r>
            <a:endParaRPr/>
          </a:p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963" y="2409825"/>
            <a:ext cx="220027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1563" y="2443163"/>
            <a:ext cx="3324225" cy="714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6"/>
          <p:cNvCxnSpPr/>
          <p:nvPr/>
        </p:nvCxnSpPr>
        <p:spPr>
          <a:xfrm flipH="1" rot="10800000">
            <a:off x="3197163" y="2816250"/>
            <a:ext cx="9624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6"/>
          <p:cNvSpPr txBox="1"/>
          <p:nvPr/>
        </p:nvSpPr>
        <p:spPr>
          <a:xfrm>
            <a:off x="427725" y="2063925"/>
            <a:ext cx="18927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Message passing: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1148213" y="3261475"/>
            <a:ext cx="1507800" cy="1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GCN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5319788" y="3261475"/>
            <a:ext cx="1507800" cy="1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GCN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427725" y="3595775"/>
            <a:ext cx="18927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Application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549425" y="4042100"/>
            <a:ext cx="36600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Entity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classification (Encoder)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Link prediction (Encoder-Decoder)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ctrTitle"/>
          </p:nvPr>
        </p:nvSpPr>
        <p:spPr>
          <a:xfrm>
            <a:off x="311700" y="1342250"/>
            <a:ext cx="85206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used</a:t>
            </a:r>
            <a:endParaRPr/>
          </a:p>
        </p:txBody>
      </p:sp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311700" y="3723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“Modeling Relational Data with Graph Convolutional Networks”, Thomas N.Kipf et al.</a:t>
            </a:r>
            <a:endParaRPr/>
          </a:p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575" y="2213438"/>
            <a:ext cx="375285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8"/>
          <p:cNvSpPr txBox="1"/>
          <p:nvPr>
            <p:ph type="ctrTitle"/>
          </p:nvPr>
        </p:nvSpPr>
        <p:spPr>
          <a:xfrm>
            <a:off x="729450" y="1322450"/>
            <a:ext cx="76881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R-GCN </a:t>
            </a:r>
            <a:endParaRPr/>
          </a:p>
        </p:txBody>
      </p:sp>
      <p:sp>
        <p:nvSpPr>
          <p:cNvPr id="140" name="Google Shape;140;p18"/>
          <p:cNvSpPr txBox="1"/>
          <p:nvPr>
            <p:ph idx="1" type="subTitle"/>
          </p:nvPr>
        </p:nvSpPr>
        <p:spPr>
          <a:xfrm>
            <a:off x="313200" y="4260250"/>
            <a:ext cx="8520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experiments were run on GPU with 11GB of memory in Google COLAB</a:t>
            </a:r>
            <a:endParaRPr/>
          </a:p>
        </p:txBody>
      </p:sp>
      <p:graphicFrame>
        <p:nvGraphicFramePr>
          <p:cNvPr id="141" name="Google Shape;141;p18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{1DA92851-288C-41FF-9A68-991EFD4B9C93}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AIFB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MUTAG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BGS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94.02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70.58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81.46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OOM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5min53s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OOM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Example of summary by type</a:t>
            </a:r>
            <a:endParaRPr/>
          </a:p>
        </p:txBody>
      </p: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38450"/>
            <a:ext cx="1871952" cy="18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/>
          <p:nvPr/>
        </p:nvSpPr>
        <p:spPr>
          <a:xfrm>
            <a:off x="2867563" y="2567425"/>
            <a:ext cx="1511400" cy="3936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729450" y="3915148"/>
            <a:ext cx="171000" cy="181800"/>
          </a:xfrm>
          <a:prstGeom prst="rect">
            <a:avLst/>
          </a:prstGeom>
          <a:solidFill>
            <a:srgbClr val="7FBA4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729450" y="4198075"/>
            <a:ext cx="171000" cy="181800"/>
          </a:xfrm>
          <a:prstGeom prst="rect">
            <a:avLst/>
          </a:prstGeom>
          <a:solidFill>
            <a:srgbClr val="2072B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729450" y="4481000"/>
            <a:ext cx="171000" cy="181800"/>
          </a:xfrm>
          <a:prstGeom prst="rect">
            <a:avLst/>
          </a:prstGeom>
          <a:solidFill>
            <a:srgbClr val="DA402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729450" y="4763925"/>
            <a:ext cx="171000" cy="181800"/>
          </a:xfrm>
          <a:prstGeom prst="rect">
            <a:avLst/>
          </a:prstGeom>
          <a:solidFill>
            <a:srgbClr val="CCCBC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1027775" y="3915150"/>
            <a:ext cx="10692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Identification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1027775" y="4193425"/>
            <a:ext cx="10692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Person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1027775" y="4474025"/>
            <a:ext cx="12753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Edu. establishment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1027775" y="4754625"/>
            <a:ext cx="10692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City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9"/>
          <p:cNvSpPr/>
          <p:nvPr/>
        </p:nvSpPr>
        <p:spPr>
          <a:xfrm flipH="1" rot="10218490">
            <a:off x="2299235" y="4833802"/>
            <a:ext cx="812598" cy="23427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3314075" y="4763925"/>
            <a:ext cx="18720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Relation and inv. simplified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150" y="1838450"/>
            <a:ext cx="1645185" cy="18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66" name="Google Shape;166;p20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{1DA92851-288C-41FF-9A68-991EFD4B9C93}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Original size in memory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Sum.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Size after sum.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Reduction factor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MUTAG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10.2MB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44.1 kB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AIFB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5.95MB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26 kB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229%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BGS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209MB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2min5s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5.94 kB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35,285%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755MB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1min57s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7.79 kB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96,919%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72" name="Google Shape;172;p21"/>
          <p:cNvGraphicFramePr/>
          <p:nvPr/>
        </p:nvGraphicFramePr>
        <p:xfrm>
          <a:off x="2088963" y="134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{1DA92851-288C-41FF-9A68-991EFD4B9C93}</a:tableStyleId>
              </a:tblPr>
              <a:tblGrid>
                <a:gridCol w="1655350"/>
                <a:gridCol w="1655350"/>
                <a:gridCol w="1655350"/>
              </a:tblGrid>
              <a:tr h="54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Dataset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#Nodes after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#Edges after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MUTAG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BGS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AIFB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